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86" r:id="rId4"/>
    <p:sldId id="259" r:id="rId5"/>
    <p:sldId id="260" r:id="rId6"/>
    <p:sldId id="258" r:id="rId7"/>
    <p:sldId id="261" r:id="rId8"/>
    <p:sldId id="262" r:id="rId9"/>
    <p:sldId id="263" r:id="rId10"/>
    <p:sldId id="264" r:id="rId11"/>
    <p:sldId id="265" r:id="rId12"/>
    <p:sldId id="266" r:id="rId13"/>
    <p:sldId id="267" r:id="rId14"/>
    <p:sldId id="268" r:id="rId15"/>
    <p:sldId id="269" r:id="rId16"/>
    <p:sldId id="270" r:id="rId17"/>
    <p:sldId id="271" r:id="rId18"/>
    <p:sldId id="287" r:id="rId19"/>
    <p:sldId id="272" r:id="rId20"/>
    <p:sldId id="273" r:id="rId21"/>
    <p:sldId id="274" r:id="rId22"/>
    <p:sldId id="275" r:id="rId23"/>
    <p:sldId id="289" r:id="rId24"/>
    <p:sldId id="288" r:id="rId25"/>
    <p:sldId id="276" r:id="rId26"/>
    <p:sldId id="277" r:id="rId27"/>
    <p:sldId id="278" r:id="rId28"/>
    <p:sldId id="279" r:id="rId2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0" autoAdjust="0"/>
    <p:restoredTop sz="84520" autoAdjust="0"/>
  </p:normalViewPr>
  <p:slideViewPr>
    <p:cSldViewPr>
      <p:cViewPr varScale="1">
        <p:scale>
          <a:sx n="58" d="100"/>
          <a:sy n="58" d="100"/>
        </p:scale>
        <p:origin x="-186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F1CD05-BF0E-4D65-A562-6A6714A66E4E}" type="datetimeFigureOut">
              <a:rPr lang="fr-FR" smtClean="0"/>
              <a:t>04/03/2021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34CDDF-E6EB-4BB4-AC08-83A619F4648C}" type="slidenum">
              <a:rPr lang="fr-FR" smtClean="0"/>
              <a:t>‹N°›</a:t>
            </a:fld>
            <a:endParaRPr lang="fr-FR"/>
          </a:p>
        </p:txBody>
      </p:sp>
    </p:spTree>
    <p:extLst>
      <p:ext uri="{BB962C8B-B14F-4D97-AF65-F5344CB8AC3E}">
        <p14:creationId xmlns:p14="http://schemas.microsoft.com/office/powerpoint/2010/main" val="1643500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drdobbs.com/web-development/restful-web-services-a-"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zookeeper.apache.org/doc/current/index.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zookeeper.apache.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zookeeper.apache.org/doc/current/index.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61594">
              <a:lnSpc>
                <a:spcPct val="96100"/>
              </a:lnSpc>
              <a:spcBef>
                <a:spcPts val="590"/>
              </a:spcBef>
            </a:pPr>
            <a:r>
              <a:rPr lang="en-US" sz="1200" dirty="0" smtClean="0">
                <a:latin typeface="Arial"/>
                <a:cs typeface="Arial"/>
              </a:rPr>
              <a:t>A </a:t>
            </a:r>
            <a:r>
              <a:rPr lang="en-US" sz="1200" spc="-25" dirty="0" smtClean="0">
                <a:latin typeface="Arial"/>
                <a:cs typeface="Arial"/>
              </a:rPr>
              <a:t>distributed computer </a:t>
            </a:r>
            <a:r>
              <a:rPr lang="en-US" sz="1200" spc="-20" dirty="0" smtClean="0">
                <a:latin typeface="Arial"/>
                <a:cs typeface="Arial"/>
              </a:rPr>
              <a:t>system </a:t>
            </a:r>
            <a:r>
              <a:rPr lang="en-US" sz="1200" spc="-25" dirty="0" smtClean="0">
                <a:latin typeface="Arial"/>
                <a:cs typeface="Arial"/>
              </a:rPr>
              <a:t>consists </a:t>
            </a:r>
            <a:r>
              <a:rPr lang="en-US" sz="1200" spc="-20" dirty="0" smtClean="0">
                <a:latin typeface="Arial"/>
                <a:cs typeface="Arial"/>
              </a:rPr>
              <a:t>of </a:t>
            </a:r>
            <a:r>
              <a:rPr lang="en-US" sz="1200" spc="-25" dirty="0" smtClean="0">
                <a:latin typeface="Arial"/>
                <a:cs typeface="Arial"/>
              </a:rPr>
              <a:t>multiple software components </a:t>
            </a:r>
            <a:r>
              <a:rPr lang="en-US" sz="1200" spc="-20" dirty="0" smtClean="0">
                <a:latin typeface="Arial"/>
                <a:cs typeface="Arial"/>
              </a:rPr>
              <a:t>that are </a:t>
            </a:r>
            <a:r>
              <a:rPr lang="en-US" sz="1200" spc="-15" dirty="0" smtClean="0">
                <a:latin typeface="Arial"/>
                <a:cs typeface="Arial"/>
              </a:rPr>
              <a:t>on  </a:t>
            </a:r>
            <a:r>
              <a:rPr lang="en-US" sz="1200" spc="-25" dirty="0" smtClean="0">
                <a:latin typeface="Arial"/>
                <a:cs typeface="Arial"/>
              </a:rPr>
              <a:t>multiple</a:t>
            </a:r>
            <a:r>
              <a:rPr lang="en-US" sz="1200" spc="-50" dirty="0" smtClean="0">
                <a:latin typeface="Arial"/>
                <a:cs typeface="Arial"/>
              </a:rPr>
              <a:t> </a:t>
            </a:r>
            <a:r>
              <a:rPr lang="en-US" sz="1200" spc="-25" dirty="0" smtClean="0">
                <a:latin typeface="Arial"/>
                <a:cs typeface="Arial"/>
              </a:rPr>
              <a:t>computers,</a:t>
            </a:r>
            <a:r>
              <a:rPr lang="en-US" sz="1200" spc="-55" dirty="0" smtClean="0">
                <a:latin typeface="Arial"/>
                <a:cs typeface="Arial"/>
              </a:rPr>
              <a:t> </a:t>
            </a:r>
            <a:r>
              <a:rPr lang="en-US" sz="1200" spc="-20" dirty="0" smtClean="0">
                <a:latin typeface="Arial"/>
                <a:cs typeface="Arial"/>
              </a:rPr>
              <a:t>but</a:t>
            </a:r>
            <a:r>
              <a:rPr lang="en-US" sz="1200" spc="-45" dirty="0" smtClean="0">
                <a:latin typeface="Arial"/>
                <a:cs typeface="Arial"/>
              </a:rPr>
              <a:t> </a:t>
            </a:r>
            <a:r>
              <a:rPr lang="en-US" sz="1200" spc="-20" dirty="0" smtClean="0">
                <a:latin typeface="Arial"/>
                <a:cs typeface="Arial"/>
              </a:rPr>
              <a:t>run</a:t>
            </a:r>
            <a:r>
              <a:rPr lang="en-US" sz="1200" spc="-50" dirty="0" smtClean="0">
                <a:latin typeface="Arial"/>
                <a:cs typeface="Arial"/>
              </a:rPr>
              <a:t> </a:t>
            </a:r>
            <a:r>
              <a:rPr lang="en-US" sz="1200" spc="-20" dirty="0" smtClean="0">
                <a:latin typeface="Arial"/>
                <a:cs typeface="Arial"/>
              </a:rPr>
              <a:t>as</a:t>
            </a:r>
            <a:r>
              <a:rPr lang="en-US" sz="1200" spc="-45"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single</a:t>
            </a:r>
            <a:r>
              <a:rPr lang="en-US" sz="1200" spc="-65" dirty="0" smtClean="0">
                <a:latin typeface="Arial"/>
                <a:cs typeface="Arial"/>
              </a:rPr>
              <a:t> </a:t>
            </a:r>
            <a:r>
              <a:rPr lang="en-US" sz="1200" spc="-25" dirty="0" smtClean="0">
                <a:latin typeface="Arial"/>
                <a:cs typeface="Arial"/>
              </a:rPr>
              <a:t>system.</a:t>
            </a:r>
            <a:r>
              <a:rPr lang="en-US" sz="1200" spc="-45" dirty="0" smtClean="0">
                <a:latin typeface="Arial"/>
                <a:cs typeface="Arial"/>
              </a:rPr>
              <a:t> </a:t>
            </a:r>
            <a:r>
              <a:rPr lang="en-US" sz="1200" spc="-20" dirty="0" smtClean="0">
                <a:latin typeface="Arial"/>
                <a:cs typeface="Arial"/>
              </a:rPr>
              <a:t>The</a:t>
            </a:r>
            <a:r>
              <a:rPr lang="en-US" sz="1200" spc="-45" dirty="0" smtClean="0">
                <a:latin typeface="Arial"/>
                <a:cs typeface="Arial"/>
              </a:rPr>
              <a:t> </a:t>
            </a:r>
            <a:r>
              <a:rPr lang="en-US" sz="1200" spc="-25" dirty="0" smtClean="0">
                <a:latin typeface="Arial"/>
                <a:cs typeface="Arial"/>
              </a:rPr>
              <a:t>computers</a:t>
            </a:r>
            <a:r>
              <a:rPr lang="en-US" sz="1200" spc="-45" dirty="0" smtClean="0">
                <a:latin typeface="Arial"/>
                <a:cs typeface="Arial"/>
              </a:rPr>
              <a:t> </a:t>
            </a:r>
            <a:r>
              <a:rPr lang="en-US" sz="1200" spc="-25" dirty="0" smtClean="0">
                <a:latin typeface="Arial"/>
                <a:cs typeface="Arial"/>
              </a:rPr>
              <a:t>that</a:t>
            </a:r>
            <a:r>
              <a:rPr lang="en-US" sz="1200" spc="-45" dirty="0" smtClean="0">
                <a:latin typeface="Arial"/>
                <a:cs typeface="Arial"/>
              </a:rPr>
              <a:t> </a:t>
            </a:r>
            <a:r>
              <a:rPr lang="en-US" sz="1200" spc="-25" dirty="0" smtClean="0">
                <a:latin typeface="Arial"/>
                <a:cs typeface="Arial"/>
              </a:rPr>
              <a:t>are</a:t>
            </a:r>
            <a:r>
              <a:rPr lang="en-US" sz="1200" spc="-40" dirty="0" smtClean="0">
                <a:latin typeface="Arial"/>
                <a:cs typeface="Arial"/>
              </a:rPr>
              <a:t> </a:t>
            </a:r>
            <a:r>
              <a:rPr lang="en-US" sz="1200" spc="-20" dirty="0" smtClean="0">
                <a:latin typeface="Arial"/>
                <a:cs typeface="Arial"/>
              </a:rPr>
              <a:t>in</a:t>
            </a:r>
            <a:r>
              <a:rPr lang="en-US" sz="1200" spc="-50" dirty="0" smtClean="0">
                <a:latin typeface="Arial"/>
                <a:cs typeface="Arial"/>
              </a:rPr>
              <a:t> </a:t>
            </a:r>
            <a:r>
              <a:rPr lang="en-US" sz="1200" dirty="0" smtClean="0">
                <a:latin typeface="Arial"/>
                <a:cs typeface="Arial"/>
              </a:rPr>
              <a:t>a</a:t>
            </a:r>
            <a:r>
              <a:rPr lang="en-US" sz="1200" spc="-40" dirty="0" smtClean="0">
                <a:latin typeface="Arial"/>
                <a:cs typeface="Arial"/>
              </a:rPr>
              <a:t> </a:t>
            </a:r>
            <a:r>
              <a:rPr lang="en-US" sz="1200" spc="-25" dirty="0" smtClean="0">
                <a:latin typeface="Arial"/>
                <a:cs typeface="Arial"/>
              </a:rPr>
              <a:t>distributed  </a:t>
            </a:r>
            <a:r>
              <a:rPr lang="en-US" sz="1200" spc="-20" dirty="0" smtClean="0">
                <a:latin typeface="Arial"/>
                <a:cs typeface="Arial"/>
              </a:rPr>
              <a:t>system</a:t>
            </a:r>
            <a:r>
              <a:rPr lang="en-US" sz="1200" spc="-60" dirty="0" smtClean="0">
                <a:latin typeface="Arial"/>
                <a:cs typeface="Arial"/>
              </a:rPr>
              <a:t> </a:t>
            </a:r>
            <a:r>
              <a:rPr lang="en-US" sz="1200" spc="-20" dirty="0" smtClean="0">
                <a:latin typeface="Arial"/>
                <a:cs typeface="Arial"/>
              </a:rPr>
              <a:t>can</a:t>
            </a:r>
            <a:r>
              <a:rPr lang="en-US" sz="1200" spc="-55" dirty="0" smtClean="0">
                <a:latin typeface="Arial"/>
                <a:cs typeface="Arial"/>
              </a:rPr>
              <a:t> </a:t>
            </a:r>
            <a:r>
              <a:rPr lang="en-US" sz="1200" spc="-15" dirty="0" smtClean="0">
                <a:latin typeface="Arial"/>
                <a:cs typeface="Arial"/>
              </a:rPr>
              <a:t>be</a:t>
            </a:r>
            <a:r>
              <a:rPr lang="en-US" sz="1200" spc="-55" dirty="0" smtClean="0">
                <a:latin typeface="Arial"/>
                <a:cs typeface="Arial"/>
              </a:rPr>
              <a:t> </a:t>
            </a:r>
            <a:r>
              <a:rPr lang="en-US" sz="1200" spc="-25" dirty="0" smtClean="0">
                <a:latin typeface="Arial"/>
                <a:cs typeface="Arial"/>
              </a:rPr>
              <a:t>physically</a:t>
            </a:r>
            <a:r>
              <a:rPr lang="en-US" sz="1200" spc="-60" dirty="0" smtClean="0">
                <a:latin typeface="Arial"/>
                <a:cs typeface="Arial"/>
              </a:rPr>
              <a:t> </a:t>
            </a:r>
            <a:r>
              <a:rPr lang="en-US" sz="1200" spc="-20" dirty="0" smtClean="0">
                <a:latin typeface="Arial"/>
                <a:cs typeface="Arial"/>
              </a:rPr>
              <a:t>close</a:t>
            </a:r>
            <a:r>
              <a:rPr lang="en-US" sz="1200" spc="-55" dirty="0" smtClean="0">
                <a:latin typeface="Arial"/>
                <a:cs typeface="Arial"/>
              </a:rPr>
              <a:t> </a:t>
            </a:r>
            <a:r>
              <a:rPr lang="en-US" sz="1200" spc="-25" dirty="0" smtClean="0">
                <a:latin typeface="Arial"/>
                <a:cs typeface="Arial"/>
              </a:rPr>
              <a:t>together</a:t>
            </a:r>
            <a:r>
              <a:rPr lang="en-US" sz="1200" spc="-60"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5" dirty="0" smtClean="0">
                <a:latin typeface="Arial"/>
                <a:cs typeface="Arial"/>
              </a:rPr>
              <a:t>connected</a:t>
            </a:r>
            <a:r>
              <a:rPr lang="en-US" sz="1200" spc="-45" dirty="0" smtClean="0">
                <a:latin typeface="Arial"/>
                <a:cs typeface="Arial"/>
              </a:rPr>
              <a:t> </a:t>
            </a:r>
            <a:r>
              <a:rPr lang="en-US" sz="1200" spc="-15" dirty="0" smtClean="0">
                <a:latin typeface="Arial"/>
                <a:cs typeface="Arial"/>
              </a:rPr>
              <a:t>by</a:t>
            </a:r>
            <a:r>
              <a:rPr lang="en-US" sz="1200" spc="-60" dirty="0" smtClean="0">
                <a:latin typeface="Arial"/>
                <a:cs typeface="Arial"/>
              </a:rPr>
              <a:t> </a:t>
            </a:r>
            <a:r>
              <a:rPr lang="en-US" sz="1200" dirty="0" smtClean="0">
                <a:latin typeface="Arial"/>
                <a:cs typeface="Arial"/>
              </a:rPr>
              <a:t>a</a:t>
            </a:r>
            <a:r>
              <a:rPr lang="en-US" sz="1200" spc="-70" dirty="0" smtClean="0">
                <a:latin typeface="Arial"/>
                <a:cs typeface="Arial"/>
              </a:rPr>
              <a:t> </a:t>
            </a:r>
            <a:r>
              <a:rPr lang="en-US" sz="1200" spc="-15" dirty="0" smtClean="0">
                <a:latin typeface="Arial"/>
                <a:cs typeface="Arial"/>
              </a:rPr>
              <a:t>local</a:t>
            </a:r>
            <a:r>
              <a:rPr lang="en-US" sz="1200" spc="-50" dirty="0" smtClean="0">
                <a:latin typeface="Arial"/>
                <a:cs typeface="Arial"/>
              </a:rPr>
              <a:t> </a:t>
            </a:r>
            <a:r>
              <a:rPr lang="en-US" sz="1200" spc="-25" dirty="0" smtClean="0">
                <a:latin typeface="Arial"/>
                <a:cs typeface="Arial"/>
              </a:rPr>
              <a:t>network,</a:t>
            </a:r>
            <a:r>
              <a:rPr lang="en-US" sz="1200" spc="-50" dirty="0" smtClean="0">
                <a:latin typeface="Arial"/>
                <a:cs typeface="Arial"/>
              </a:rPr>
              <a:t> </a:t>
            </a:r>
            <a:r>
              <a:rPr lang="en-US" sz="1200" spc="-15" dirty="0" smtClean="0">
                <a:latin typeface="Arial"/>
                <a:cs typeface="Arial"/>
              </a:rPr>
              <a:t>or</a:t>
            </a:r>
            <a:r>
              <a:rPr lang="en-US" sz="1200" spc="-55" dirty="0" smtClean="0">
                <a:latin typeface="Arial"/>
                <a:cs typeface="Arial"/>
              </a:rPr>
              <a:t> </a:t>
            </a:r>
            <a:r>
              <a:rPr lang="en-US" sz="1200" spc="-25" dirty="0" smtClean="0">
                <a:latin typeface="Arial"/>
                <a:cs typeface="Arial"/>
              </a:rPr>
              <a:t>they</a:t>
            </a:r>
            <a:r>
              <a:rPr lang="en-US" sz="1200" spc="-60" dirty="0" smtClean="0">
                <a:latin typeface="Arial"/>
                <a:cs typeface="Arial"/>
              </a:rPr>
              <a:t> </a:t>
            </a:r>
            <a:r>
              <a:rPr lang="en-US" sz="1200" spc="-25" dirty="0" smtClean="0">
                <a:latin typeface="Arial"/>
                <a:cs typeface="Arial"/>
              </a:rPr>
              <a:t>can  </a:t>
            </a:r>
            <a:r>
              <a:rPr lang="en-US" sz="1200" spc="-15" dirty="0" smtClean="0">
                <a:latin typeface="Arial"/>
                <a:cs typeface="Arial"/>
              </a:rPr>
              <a:t>be </a:t>
            </a:r>
            <a:r>
              <a:rPr lang="en-US" sz="1200" spc="-30" dirty="0" smtClean="0">
                <a:latin typeface="Arial"/>
                <a:cs typeface="Arial"/>
              </a:rPr>
              <a:t>geographically </a:t>
            </a:r>
            <a:r>
              <a:rPr lang="en-US" sz="1200" spc="-25" dirty="0" smtClean="0">
                <a:latin typeface="Arial"/>
                <a:cs typeface="Arial"/>
              </a:rPr>
              <a:t>distant </a:t>
            </a:r>
            <a:r>
              <a:rPr lang="en-US" sz="1200" spc="-20" dirty="0" smtClean="0">
                <a:latin typeface="Arial"/>
                <a:cs typeface="Arial"/>
              </a:rPr>
              <a:t>and </a:t>
            </a:r>
            <a:r>
              <a:rPr lang="en-US" sz="1200" spc="-25" dirty="0" smtClean="0">
                <a:latin typeface="Arial"/>
                <a:cs typeface="Arial"/>
              </a:rPr>
              <a:t>connected </a:t>
            </a:r>
            <a:r>
              <a:rPr lang="en-US" sz="1200" spc="-15" dirty="0" smtClean="0">
                <a:latin typeface="Arial"/>
                <a:cs typeface="Arial"/>
              </a:rPr>
              <a:t>by </a:t>
            </a:r>
            <a:r>
              <a:rPr lang="en-US" sz="1200" dirty="0" smtClean="0">
                <a:latin typeface="Arial"/>
                <a:cs typeface="Arial"/>
              </a:rPr>
              <a:t>a </a:t>
            </a:r>
            <a:r>
              <a:rPr lang="en-US" sz="1200" spc="-25" dirty="0" smtClean="0">
                <a:latin typeface="Arial"/>
                <a:cs typeface="Arial"/>
              </a:rPr>
              <a:t>wide area </a:t>
            </a:r>
            <a:r>
              <a:rPr lang="en-US" sz="1200" spc="-30" dirty="0" smtClean="0">
                <a:latin typeface="Arial"/>
                <a:cs typeface="Arial"/>
              </a:rPr>
              <a:t>network. </a:t>
            </a:r>
            <a:r>
              <a:rPr lang="en-US" sz="1200" spc="-20" dirty="0" smtClean="0">
                <a:latin typeface="Arial"/>
                <a:cs typeface="Arial"/>
              </a:rPr>
              <a:t>The </a:t>
            </a:r>
            <a:r>
              <a:rPr lang="en-US" sz="1200" spc="-25" dirty="0" smtClean="0">
                <a:latin typeface="Arial"/>
                <a:cs typeface="Arial"/>
              </a:rPr>
              <a:t>goal </a:t>
            </a:r>
            <a:r>
              <a:rPr lang="en-US" sz="1200" spc="-30" dirty="0" smtClean="0">
                <a:latin typeface="Arial"/>
                <a:cs typeface="Arial"/>
              </a:rPr>
              <a:t>of  </a:t>
            </a:r>
            <a:r>
              <a:rPr lang="en-US" sz="1200" spc="-25" dirty="0" smtClean="0">
                <a:latin typeface="Arial"/>
                <a:cs typeface="Arial"/>
              </a:rPr>
              <a:t>distributed</a:t>
            </a:r>
            <a:r>
              <a:rPr lang="en-US" sz="1200" spc="-55" dirty="0" smtClean="0">
                <a:latin typeface="Arial"/>
                <a:cs typeface="Arial"/>
              </a:rPr>
              <a:t> </a:t>
            </a:r>
            <a:r>
              <a:rPr lang="en-US" sz="1200" spc="-25" dirty="0" smtClean="0">
                <a:latin typeface="Arial"/>
                <a:cs typeface="Arial"/>
              </a:rPr>
              <a:t>computing</a:t>
            </a:r>
            <a:r>
              <a:rPr lang="en-US" sz="1200" spc="-45"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0" dirty="0" smtClean="0">
                <a:latin typeface="Arial"/>
                <a:cs typeface="Arial"/>
              </a:rPr>
              <a:t>make</a:t>
            </a:r>
            <a:r>
              <a:rPr lang="en-US" sz="1200" spc="-55" dirty="0" smtClean="0">
                <a:latin typeface="Arial"/>
                <a:cs typeface="Arial"/>
              </a:rPr>
              <a:t> </a:t>
            </a:r>
            <a:r>
              <a:rPr lang="en-US" sz="1200" spc="-20" dirty="0" smtClean="0">
                <a:latin typeface="Arial"/>
                <a:cs typeface="Arial"/>
              </a:rPr>
              <a:t>such</a:t>
            </a:r>
            <a:r>
              <a:rPr lang="en-US" sz="1200" spc="-40" dirty="0" smtClean="0">
                <a:latin typeface="Arial"/>
                <a:cs typeface="Arial"/>
              </a:rPr>
              <a:t> </a:t>
            </a:r>
            <a:r>
              <a:rPr lang="en-US" sz="1200" dirty="0" smtClean="0">
                <a:latin typeface="Arial"/>
                <a:cs typeface="Arial"/>
              </a:rPr>
              <a:t>a</a:t>
            </a:r>
            <a:r>
              <a:rPr lang="en-US" sz="1200" spc="-70" dirty="0" smtClean="0">
                <a:latin typeface="Arial"/>
                <a:cs typeface="Arial"/>
              </a:rPr>
              <a:t> </a:t>
            </a:r>
            <a:r>
              <a:rPr lang="en-US" sz="1200" spc="-25" dirty="0" smtClean="0">
                <a:latin typeface="Arial"/>
                <a:cs typeface="Arial"/>
              </a:rPr>
              <a:t>network</a:t>
            </a:r>
            <a:r>
              <a:rPr lang="en-US" sz="1200" spc="-50" dirty="0" smtClean="0">
                <a:latin typeface="Arial"/>
                <a:cs typeface="Arial"/>
              </a:rPr>
              <a:t> </a:t>
            </a:r>
            <a:r>
              <a:rPr lang="en-US" sz="1200" spc="-25" dirty="0" smtClean="0">
                <a:latin typeface="Arial"/>
                <a:cs typeface="Arial"/>
              </a:rPr>
              <a:t>work</a:t>
            </a:r>
            <a:r>
              <a:rPr lang="en-US" sz="1200" spc="-50" dirty="0" smtClean="0">
                <a:latin typeface="Arial"/>
                <a:cs typeface="Arial"/>
              </a:rPr>
              <a:t> </a:t>
            </a:r>
            <a:r>
              <a:rPr lang="en-US" sz="1200" spc="-15" dirty="0" smtClean="0">
                <a:latin typeface="Arial"/>
                <a:cs typeface="Arial"/>
              </a:rPr>
              <a:t>as</a:t>
            </a:r>
            <a:r>
              <a:rPr lang="en-US" sz="1200" spc="-50" dirty="0" smtClean="0">
                <a:latin typeface="Arial"/>
                <a:cs typeface="Arial"/>
              </a:rPr>
              <a:t> </a:t>
            </a:r>
            <a:r>
              <a:rPr lang="en-US" sz="1200" dirty="0" smtClean="0">
                <a:latin typeface="Arial"/>
                <a:cs typeface="Arial"/>
              </a:rPr>
              <a:t>a</a:t>
            </a:r>
            <a:r>
              <a:rPr lang="en-US" sz="1200" spc="-70" dirty="0" smtClean="0">
                <a:latin typeface="Arial"/>
                <a:cs typeface="Arial"/>
              </a:rPr>
              <a:t> </a:t>
            </a:r>
            <a:r>
              <a:rPr lang="en-US" sz="1200" spc="-25" dirty="0" smtClean="0">
                <a:latin typeface="Arial"/>
                <a:cs typeface="Arial"/>
              </a:rPr>
              <a:t>single</a:t>
            </a:r>
            <a:r>
              <a:rPr lang="en-US" sz="1200" spc="-50" dirty="0" smtClean="0">
                <a:latin typeface="Arial"/>
                <a:cs typeface="Arial"/>
              </a:rPr>
              <a:t> </a:t>
            </a:r>
            <a:r>
              <a:rPr lang="en-US" sz="1200" spc="-25" dirty="0" smtClean="0">
                <a:latin typeface="Arial"/>
                <a:cs typeface="Arial"/>
              </a:rPr>
              <a:t>computer.</a:t>
            </a:r>
            <a:endParaRPr lang="en-US" sz="1200" dirty="0" smtClean="0">
              <a:latin typeface="Arial"/>
              <a:cs typeface="Arial"/>
            </a:endParaRPr>
          </a:p>
          <a:p>
            <a:pPr marL="12700" marR="5080">
              <a:lnSpc>
                <a:spcPts val="1610"/>
              </a:lnSpc>
              <a:spcBef>
                <a:spcPts val="645"/>
              </a:spcBef>
            </a:pPr>
            <a:r>
              <a:rPr lang="en-US" sz="1200" spc="-25" dirty="0" smtClean="0">
                <a:latin typeface="Arial"/>
                <a:cs typeface="Arial"/>
              </a:rPr>
              <a:t>Distributed</a:t>
            </a:r>
            <a:r>
              <a:rPr lang="en-US" sz="1200" spc="-70" dirty="0" smtClean="0">
                <a:latin typeface="Arial"/>
                <a:cs typeface="Arial"/>
              </a:rPr>
              <a:t> </a:t>
            </a:r>
            <a:r>
              <a:rPr lang="en-US" sz="1200" spc="-25" dirty="0" smtClean="0">
                <a:latin typeface="Arial"/>
                <a:cs typeface="Arial"/>
              </a:rPr>
              <a:t>systems</a:t>
            </a:r>
            <a:r>
              <a:rPr lang="en-US" sz="1200" spc="-45" dirty="0" smtClean="0">
                <a:latin typeface="Arial"/>
                <a:cs typeface="Arial"/>
              </a:rPr>
              <a:t> </a:t>
            </a:r>
            <a:r>
              <a:rPr lang="en-US" sz="1200" spc="-25" dirty="0" smtClean="0">
                <a:latin typeface="Arial"/>
                <a:cs typeface="Arial"/>
              </a:rPr>
              <a:t>offer</a:t>
            </a:r>
            <a:r>
              <a:rPr lang="en-US" sz="1200" spc="-50" dirty="0" smtClean="0">
                <a:latin typeface="Arial"/>
                <a:cs typeface="Arial"/>
              </a:rPr>
              <a:t> </a:t>
            </a:r>
            <a:r>
              <a:rPr lang="en-US" sz="1200" spc="-20" dirty="0" smtClean="0">
                <a:latin typeface="Arial"/>
                <a:cs typeface="Arial"/>
              </a:rPr>
              <a:t>many</a:t>
            </a:r>
            <a:r>
              <a:rPr lang="en-US" sz="1200" spc="-55" dirty="0" smtClean="0">
                <a:latin typeface="Arial"/>
                <a:cs typeface="Arial"/>
              </a:rPr>
              <a:t> </a:t>
            </a:r>
            <a:r>
              <a:rPr lang="en-US" sz="1200" spc="-25" dirty="0" smtClean="0">
                <a:latin typeface="Arial"/>
                <a:cs typeface="Arial"/>
              </a:rPr>
              <a:t>benefits</a:t>
            </a:r>
            <a:r>
              <a:rPr lang="en-US" sz="1200" spc="-55" dirty="0" smtClean="0">
                <a:latin typeface="Arial"/>
                <a:cs typeface="Arial"/>
              </a:rPr>
              <a:t> </a:t>
            </a:r>
            <a:r>
              <a:rPr lang="en-US" sz="1200" spc="-25" dirty="0" smtClean="0">
                <a:latin typeface="Arial"/>
                <a:cs typeface="Arial"/>
              </a:rPr>
              <a:t>over</a:t>
            </a:r>
            <a:r>
              <a:rPr lang="en-US" sz="1200" spc="-40" dirty="0" smtClean="0">
                <a:latin typeface="Arial"/>
                <a:cs typeface="Arial"/>
              </a:rPr>
              <a:t> </a:t>
            </a:r>
            <a:r>
              <a:rPr lang="en-US" sz="1200" spc="-25" dirty="0" smtClean="0">
                <a:latin typeface="Arial"/>
                <a:cs typeface="Arial"/>
              </a:rPr>
              <a:t>centralized</a:t>
            </a:r>
            <a:r>
              <a:rPr lang="en-US" sz="1200" spc="-55" dirty="0" smtClean="0">
                <a:latin typeface="Arial"/>
                <a:cs typeface="Arial"/>
              </a:rPr>
              <a:t> </a:t>
            </a:r>
            <a:r>
              <a:rPr lang="en-US" sz="1200" spc="-25" dirty="0" smtClean="0">
                <a:latin typeface="Arial"/>
                <a:cs typeface="Arial"/>
              </a:rPr>
              <a:t>systems.</a:t>
            </a:r>
            <a:r>
              <a:rPr lang="en-US" sz="1200" spc="-45" dirty="0" smtClean="0">
                <a:latin typeface="Arial"/>
                <a:cs typeface="Arial"/>
              </a:rPr>
              <a:t> </a:t>
            </a:r>
            <a:r>
              <a:rPr lang="en-US" sz="1200" spc="-20" dirty="0" smtClean="0">
                <a:latin typeface="Arial"/>
                <a:cs typeface="Arial"/>
              </a:rPr>
              <a:t>One</a:t>
            </a:r>
            <a:r>
              <a:rPr lang="en-US" sz="1200" spc="-50" dirty="0" smtClean="0">
                <a:latin typeface="Arial"/>
                <a:cs typeface="Arial"/>
              </a:rPr>
              <a:t> </a:t>
            </a:r>
            <a:r>
              <a:rPr lang="en-US" sz="1200" spc="-25" dirty="0" smtClean="0">
                <a:latin typeface="Arial"/>
                <a:cs typeface="Arial"/>
              </a:rPr>
              <a:t>benefit</a:t>
            </a:r>
            <a:r>
              <a:rPr lang="en-US" sz="1200" spc="-15" dirty="0" smtClean="0">
                <a:latin typeface="Arial"/>
                <a:cs typeface="Arial"/>
              </a:rPr>
              <a:t> is</a:t>
            </a:r>
            <a:r>
              <a:rPr lang="en-US" sz="1200" spc="-55" dirty="0" smtClean="0">
                <a:latin typeface="Arial"/>
                <a:cs typeface="Arial"/>
              </a:rPr>
              <a:t> </a:t>
            </a:r>
            <a:r>
              <a:rPr lang="en-US" sz="1200" spc="-20" dirty="0" smtClean="0">
                <a:latin typeface="Arial"/>
                <a:cs typeface="Arial"/>
              </a:rPr>
              <a:t>that</a:t>
            </a:r>
            <a:r>
              <a:rPr lang="en-US" sz="1200" spc="-45" dirty="0" smtClean="0">
                <a:latin typeface="Arial"/>
                <a:cs typeface="Arial"/>
              </a:rPr>
              <a:t> </a:t>
            </a:r>
            <a:r>
              <a:rPr lang="en-US" sz="1200" spc="-15" dirty="0" smtClean="0">
                <a:latin typeface="Arial"/>
                <a:cs typeface="Arial"/>
              </a:rPr>
              <a:t>of  </a:t>
            </a:r>
            <a:r>
              <a:rPr lang="en-US" sz="1200" spc="-25" dirty="0" smtClean="0">
                <a:latin typeface="Arial"/>
                <a:cs typeface="Arial"/>
              </a:rPr>
              <a:t>Scalability.</a:t>
            </a:r>
            <a:r>
              <a:rPr lang="en-US" sz="1200" spc="-35" dirty="0" smtClean="0">
                <a:latin typeface="Arial"/>
                <a:cs typeface="Arial"/>
              </a:rPr>
              <a:t> </a:t>
            </a:r>
            <a:r>
              <a:rPr lang="en-US" sz="1200" spc="-25" dirty="0" smtClean="0">
                <a:latin typeface="Arial"/>
                <a:cs typeface="Arial"/>
              </a:rPr>
              <a:t>Systems</a:t>
            </a:r>
            <a:r>
              <a:rPr lang="en-US" sz="1200" spc="-50" dirty="0" smtClean="0">
                <a:latin typeface="Arial"/>
                <a:cs typeface="Arial"/>
              </a:rPr>
              <a:t> </a:t>
            </a:r>
            <a:r>
              <a:rPr lang="en-US" sz="1200" spc="-20" dirty="0" smtClean="0">
                <a:latin typeface="Arial"/>
                <a:cs typeface="Arial"/>
              </a:rPr>
              <a:t>can</a:t>
            </a:r>
            <a:r>
              <a:rPr lang="en-US" sz="1200" spc="-50" dirty="0" smtClean="0">
                <a:latin typeface="Arial"/>
                <a:cs typeface="Arial"/>
              </a:rPr>
              <a:t> </a:t>
            </a:r>
            <a:r>
              <a:rPr lang="en-US" sz="1200" spc="-25" dirty="0" smtClean="0">
                <a:latin typeface="Arial"/>
                <a:cs typeface="Arial"/>
              </a:rPr>
              <a:t>easily</a:t>
            </a:r>
            <a:r>
              <a:rPr lang="en-US" sz="1200" spc="-60" dirty="0" smtClean="0">
                <a:latin typeface="Arial"/>
                <a:cs typeface="Arial"/>
              </a:rPr>
              <a:t> </a:t>
            </a:r>
            <a:r>
              <a:rPr lang="en-US" sz="1200" spc="-15" dirty="0" smtClean="0">
                <a:latin typeface="Arial"/>
                <a:cs typeface="Arial"/>
              </a:rPr>
              <a:t>be</a:t>
            </a:r>
            <a:r>
              <a:rPr lang="en-US" sz="1200" spc="-50" dirty="0" smtClean="0">
                <a:latin typeface="Arial"/>
                <a:cs typeface="Arial"/>
              </a:rPr>
              <a:t> </a:t>
            </a:r>
            <a:r>
              <a:rPr lang="en-US" sz="1200" spc="-25" dirty="0" smtClean="0">
                <a:latin typeface="Arial"/>
                <a:cs typeface="Arial"/>
              </a:rPr>
              <a:t>expanded</a:t>
            </a:r>
            <a:r>
              <a:rPr lang="en-US" sz="1200" spc="-45" dirty="0" smtClean="0">
                <a:latin typeface="Arial"/>
                <a:cs typeface="Arial"/>
              </a:rPr>
              <a:t> </a:t>
            </a:r>
            <a:r>
              <a:rPr lang="en-US" sz="1200" spc="-15" dirty="0" smtClean="0">
                <a:latin typeface="Arial"/>
                <a:cs typeface="Arial"/>
              </a:rPr>
              <a:t>by</a:t>
            </a:r>
            <a:r>
              <a:rPr lang="en-US" sz="1200" spc="-55" dirty="0" smtClean="0">
                <a:latin typeface="Arial"/>
                <a:cs typeface="Arial"/>
              </a:rPr>
              <a:t> </a:t>
            </a:r>
            <a:r>
              <a:rPr lang="en-US" sz="1200" spc="-25" dirty="0" smtClean="0">
                <a:latin typeface="Arial"/>
                <a:cs typeface="Arial"/>
              </a:rPr>
              <a:t>adding</a:t>
            </a:r>
            <a:r>
              <a:rPr lang="en-US" sz="1200" spc="-55" dirty="0" smtClean="0">
                <a:latin typeface="Arial"/>
                <a:cs typeface="Arial"/>
              </a:rPr>
              <a:t> </a:t>
            </a:r>
            <a:r>
              <a:rPr lang="en-US" sz="1200" spc="-20" dirty="0" smtClean="0">
                <a:latin typeface="Arial"/>
                <a:cs typeface="Arial"/>
              </a:rPr>
              <a:t>more</a:t>
            </a:r>
            <a:r>
              <a:rPr lang="en-US" sz="1200" spc="-50" dirty="0" smtClean="0">
                <a:latin typeface="Arial"/>
                <a:cs typeface="Arial"/>
              </a:rPr>
              <a:t> </a:t>
            </a:r>
            <a:r>
              <a:rPr lang="en-US" sz="1200" spc="-25" dirty="0" smtClean="0">
                <a:latin typeface="Arial"/>
                <a:cs typeface="Arial"/>
              </a:rPr>
              <a:t>machines</a:t>
            </a:r>
            <a:r>
              <a:rPr lang="en-US" sz="1200" spc="-50" dirty="0" smtClean="0">
                <a:latin typeface="Arial"/>
                <a:cs typeface="Arial"/>
              </a:rPr>
              <a:t> </a:t>
            </a:r>
            <a:r>
              <a:rPr lang="en-US" sz="1200" spc="-20" dirty="0" smtClean="0">
                <a:latin typeface="Arial"/>
                <a:cs typeface="Arial"/>
              </a:rPr>
              <a:t>as</a:t>
            </a:r>
            <a:r>
              <a:rPr lang="en-US" sz="1200" spc="-30" dirty="0" smtClean="0">
                <a:latin typeface="Arial"/>
                <a:cs typeface="Arial"/>
              </a:rPr>
              <a:t> needed.</a:t>
            </a:r>
            <a:endParaRPr lang="en-US" sz="1200" dirty="0" smtClean="0">
              <a:latin typeface="Arial"/>
              <a:cs typeface="Arial"/>
            </a:endParaRPr>
          </a:p>
          <a:p>
            <a:pPr marL="12700">
              <a:lnSpc>
                <a:spcPts val="1535"/>
              </a:lnSpc>
            </a:pPr>
            <a:r>
              <a:rPr lang="en-US" sz="1200" spc="-25" dirty="0" smtClean="0">
                <a:latin typeface="Arial"/>
                <a:cs typeface="Arial"/>
              </a:rPr>
              <a:t>Another </a:t>
            </a:r>
            <a:r>
              <a:rPr lang="en-US" sz="1200" spc="-20" dirty="0" smtClean="0">
                <a:latin typeface="Arial"/>
                <a:cs typeface="Arial"/>
              </a:rPr>
              <a:t>major </a:t>
            </a:r>
            <a:r>
              <a:rPr lang="en-US" sz="1200" spc="-25" dirty="0" smtClean="0">
                <a:latin typeface="Arial"/>
                <a:cs typeface="Arial"/>
              </a:rPr>
              <a:t>benefit </a:t>
            </a:r>
            <a:r>
              <a:rPr lang="en-US" sz="1200" spc="-15" dirty="0" smtClean="0">
                <a:latin typeface="Arial"/>
                <a:cs typeface="Arial"/>
              </a:rPr>
              <a:t>of </a:t>
            </a:r>
            <a:r>
              <a:rPr lang="en-US" sz="1200" spc="-25" dirty="0" smtClean="0">
                <a:latin typeface="Arial"/>
                <a:cs typeface="Arial"/>
              </a:rPr>
              <a:t>distributed systems </a:t>
            </a:r>
            <a:r>
              <a:rPr lang="en-US" sz="1200" spc="-20" dirty="0" smtClean="0">
                <a:latin typeface="Arial"/>
                <a:cs typeface="Arial"/>
              </a:rPr>
              <a:t>is </a:t>
            </a:r>
            <a:r>
              <a:rPr lang="en-US" sz="1200" spc="-30" dirty="0" smtClean="0">
                <a:latin typeface="Arial"/>
                <a:cs typeface="Arial"/>
              </a:rPr>
              <a:t>Redundancy. </a:t>
            </a:r>
            <a:r>
              <a:rPr lang="en-US" sz="1200" spc="-25" dirty="0" smtClean="0">
                <a:latin typeface="Arial"/>
                <a:cs typeface="Arial"/>
              </a:rPr>
              <a:t>Several machines</a:t>
            </a:r>
            <a:r>
              <a:rPr lang="en-US" sz="1200" spc="-250" dirty="0" smtClean="0">
                <a:latin typeface="Arial"/>
                <a:cs typeface="Arial"/>
              </a:rPr>
              <a:t> </a:t>
            </a:r>
            <a:r>
              <a:rPr lang="en-US" sz="1200" spc="-20" dirty="0" smtClean="0">
                <a:latin typeface="Arial"/>
                <a:cs typeface="Arial"/>
              </a:rPr>
              <a:t>can</a:t>
            </a:r>
            <a:endParaRPr lang="en-US" sz="1200" dirty="0" smtClean="0">
              <a:latin typeface="Arial"/>
              <a:cs typeface="Arial"/>
            </a:endParaRPr>
          </a:p>
          <a:p>
            <a:pPr marL="12700" marR="247015" algn="just">
              <a:lnSpc>
                <a:spcPts val="1610"/>
              </a:lnSpc>
              <a:spcBef>
                <a:spcPts val="80"/>
              </a:spcBef>
            </a:pPr>
            <a:r>
              <a:rPr lang="en-US" sz="1200" spc="-25" dirty="0" smtClean="0">
                <a:latin typeface="Arial"/>
                <a:cs typeface="Arial"/>
              </a:rPr>
              <a:t>provide</a:t>
            </a:r>
            <a:r>
              <a:rPr lang="en-US" sz="1200" spc="-40" dirty="0" smtClean="0">
                <a:latin typeface="Arial"/>
                <a:cs typeface="Arial"/>
              </a:rPr>
              <a:t> </a:t>
            </a:r>
            <a:r>
              <a:rPr lang="en-US" sz="1200" spc="-20" dirty="0" smtClean="0">
                <a:latin typeface="Arial"/>
                <a:cs typeface="Arial"/>
              </a:rPr>
              <a:t>the</a:t>
            </a:r>
            <a:r>
              <a:rPr lang="en-US" sz="1200" spc="-45" dirty="0" smtClean="0">
                <a:latin typeface="Arial"/>
                <a:cs typeface="Arial"/>
              </a:rPr>
              <a:t> </a:t>
            </a:r>
            <a:r>
              <a:rPr lang="en-US" sz="1200" spc="-20" dirty="0" smtClean="0">
                <a:latin typeface="Arial"/>
                <a:cs typeface="Arial"/>
              </a:rPr>
              <a:t>same</a:t>
            </a:r>
            <a:r>
              <a:rPr lang="en-US" sz="1200" spc="-60" dirty="0" smtClean="0">
                <a:latin typeface="Arial"/>
                <a:cs typeface="Arial"/>
              </a:rPr>
              <a:t> </a:t>
            </a:r>
            <a:r>
              <a:rPr lang="en-US" sz="1200" spc="-25" dirty="0" smtClean="0">
                <a:latin typeface="Arial"/>
                <a:cs typeface="Arial"/>
              </a:rPr>
              <a:t>services,</a:t>
            </a:r>
            <a:r>
              <a:rPr lang="en-US" sz="1200" spc="-55" dirty="0" smtClean="0">
                <a:latin typeface="Arial"/>
                <a:cs typeface="Arial"/>
              </a:rPr>
              <a:t> </a:t>
            </a:r>
            <a:r>
              <a:rPr lang="en-US" sz="1200" spc="-10" dirty="0" smtClean="0">
                <a:latin typeface="Arial"/>
                <a:cs typeface="Arial"/>
              </a:rPr>
              <a:t>so</a:t>
            </a:r>
            <a:r>
              <a:rPr lang="en-US" sz="1200" spc="-45" dirty="0" smtClean="0">
                <a:latin typeface="Arial"/>
                <a:cs typeface="Arial"/>
              </a:rPr>
              <a:t> </a:t>
            </a:r>
            <a:r>
              <a:rPr lang="en-US" sz="1200" spc="-20" dirty="0" smtClean="0">
                <a:latin typeface="Arial"/>
                <a:cs typeface="Arial"/>
              </a:rPr>
              <a:t>if</a:t>
            </a:r>
            <a:r>
              <a:rPr lang="en-US" sz="1200" spc="-25" dirty="0" smtClean="0">
                <a:latin typeface="Arial"/>
                <a:cs typeface="Arial"/>
              </a:rPr>
              <a:t> </a:t>
            </a:r>
            <a:r>
              <a:rPr lang="en-US" sz="1200" spc="-20" dirty="0" smtClean="0">
                <a:latin typeface="Arial"/>
                <a:cs typeface="Arial"/>
              </a:rPr>
              <a:t>one</a:t>
            </a:r>
            <a:r>
              <a:rPr lang="en-US" sz="1200" spc="-45" dirty="0" smtClean="0">
                <a:latin typeface="Arial"/>
                <a:cs typeface="Arial"/>
              </a:rPr>
              <a:t> </a:t>
            </a:r>
            <a:r>
              <a:rPr lang="en-US" sz="1200" spc="-15" dirty="0" smtClean="0">
                <a:latin typeface="Arial"/>
                <a:cs typeface="Arial"/>
              </a:rPr>
              <a:t>is</a:t>
            </a:r>
            <a:r>
              <a:rPr lang="en-US" sz="1200" spc="-45" dirty="0" smtClean="0">
                <a:latin typeface="Arial"/>
                <a:cs typeface="Arial"/>
              </a:rPr>
              <a:t> </a:t>
            </a:r>
            <a:r>
              <a:rPr lang="en-US" sz="1200" spc="-30" dirty="0" smtClean="0">
                <a:latin typeface="Arial"/>
                <a:cs typeface="Arial"/>
              </a:rPr>
              <a:t>unavailable,</a:t>
            </a:r>
            <a:r>
              <a:rPr lang="en-US" sz="1200" spc="-40" dirty="0" smtClean="0">
                <a:latin typeface="Arial"/>
                <a:cs typeface="Arial"/>
              </a:rPr>
              <a:t> </a:t>
            </a:r>
            <a:r>
              <a:rPr lang="en-US" sz="1200" spc="-25" dirty="0" smtClean="0">
                <a:latin typeface="Arial"/>
                <a:cs typeface="Arial"/>
              </a:rPr>
              <a:t>work</a:t>
            </a:r>
            <a:r>
              <a:rPr lang="en-US" sz="1200" spc="-40" dirty="0" smtClean="0">
                <a:latin typeface="Arial"/>
                <a:cs typeface="Arial"/>
              </a:rPr>
              <a:t> </a:t>
            </a:r>
            <a:r>
              <a:rPr lang="en-US" sz="1200" spc="-25" dirty="0" smtClean="0">
                <a:latin typeface="Arial"/>
                <a:cs typeface="Arial"/>
              </a:rPr>
              <a:t>does</a:t>
            </a:r>
            <a:r>
              <a:rPr lang="en-US" sz="1200" spc="-40" dirty="0" smtClean="0">
                <a:latin typeface="Arial"/>
                <a:cs typeface="Arial"/>
              </a:rPr>
              <a:t> </a:t>
            </a:r>
            <a:r>
              <a:rPr lang="en-US" sz="1200" spc="-20" dirty="0" smtClean="0">
                <a:latin typeface="Arial"/>
                <a:cs typeface="Arial"/>
              </a:rPr>
              <a:t>not</a:t>
            </a:r>
            <a:r>
              <a:rPr lang="en-US" sz="1200" spc="-60" dirty="0" smtClean="0">
                <a:latin typeface="Arial"/>
                <a:cs typeface="Arial"/>
              </a:rPr>
              <a:t> </a:t>
            </a:r>
            <a:r>
              <a:rPr lang="en-US" sz="1200" spc="-25" dirty="0" smtClean="0">
                <a:latin typeface="Arial"/>
                <a:cs typeface="Arial"/>
              </a:rPr>
              <a:t>stop.</a:t>
            </a:r>
            <a:r>
              <a:rPr lang="en-US" sz="1200" spc="-40" dirty="0" smtClean="0">
                <a:latin typeface="Arial"/>
                <a:cs typeface="Arial"/>
              </a:rPr>
              <a:t> </a:t>
            </a:r>
            <a:r>
              <a:rPr lang="en-US" sz="1200" spc="-25" dirty="0" smtClean="0">
                <a:latin typeface="Arial"/>
                <a:cs typeface="Arial"/>
              </a:rPr>
              <a:t>Additionally,  because</a:t>
            </a:r>
            <a:r>
              <a:rPr lang="en-US" sz="1200" spc="-55" dirty="0" smtClean="0">
                <a:latin typeface="Arial"/>
                <a:cs typeface="Arial"/>
              </a:rPr>
              <a:t> </a:t>
            </a:r>
            <a:r>
              <a:rPr lang="en-US" sz="1200" spc="-20" dirty="0" smtClean="0">
                <a:latin typeface="Arial"/>
                <a:cs typeface="Arial"/>
              </a:rPr>
              <a:t>many</a:t>
            </a:r>
            <a:r>
              <a:rPr lang="en-US" sz="1200" spc="-70" dirty="0" smtClean="0">
                <a:latin typeface="Arial"/>
                <a:cs typeface="Arial"/>
              </a:rPr>
              <a:t> </a:t>
            </a:r>
            <a:r>
              <a:rPr lang="en-US" sz="1200" spc="-25" dirty="0" smtClean="0">
                <a:latin typeface="Arial"/>
                <a:cs typeface="Arial"/>
              </a:rPr>
              <a:t>smaller</a:t>
            </a:r>
            <a:r>
              <a:rPr lang="en-US" sz="1200" spc="-40" dirty="0" smtClean="0">
                <a:latin typeface="Arial"/>
                <a:cs typeface="Arial"/>
              </a:rPr>
              <a:t> </a:t>
            </a:r>
            <a:r>
              <a:rPr lang="en-US" sz="1200" spc="-30" dirty="0" smtClean="0">
                <a:latin typeface="Arial"/>
                <a:cs typeface="Arial"/>
              </a:rPr>
              <a:t>machines</a:t>
            </a:r>
            <a:r>
              <a:rPr lang="en-US" sz="1200" spc="-45" dirty="0" smtClean="0">
                <a:latin typeface="Arial"/>
                <a:cs typeface="Arial"/>
              </a:rPr>
              <a:t> </a:t>
            </a:r>
            <a:r>
              <a:rPr lang="en-US" sz="1200" spc="-15" dirty="0" smtClean="0">
                <a:latin typeface="Arial"/>
                <a:cs typeface="Arial"/>
              </a:rPr>
              <a:t>can</a:t>
            </a:r>
            <a:r>
              <a:rPr lang="en-US" sz="1200" spc="-50" dirty="0" smtClean="0">
                <a:latin typeface="Arial"/>
                <a:cs typeface="Arial"/>
              </a:rPr>
              <a:t> </a:t>
            </a:r>
            <a:r>
              <a:rPr lang="en-US" sz="1200" spc="-15" dirty="0" smtClean="0">
                <a:latin typeface="Arial"/>
                <a:cs typeface="Arial"/>
              </a:rPr>
              <a:t>be</a:t>
            </a:r>
            <a:r>
              <a:rPr lang="en-US" sz="1200" spc="-50" dirty="0" smtClean="0">
                <a:latin typeface="Arial"/>
                <a:cs typeface="Arial"/>
              </a:rPr>
              <a:t> </a:t>
            </a:r>
            <a:r>
              <a:rPr lang="en-US" sz="1200" spc="-25" dirty="0" smtClean="0">
                <a:latin typeface="Arial"/>
                <a:cs typeface="Arial"/>
              </a:rPr>
              <a:t>used,</a:t>
            </a:r>
            <a:r>
              <a:rPr lang="en-US" sz="1200" spc="-45" dirty="0" smtClean="0">
                <a:latin typeface="Arial"/>
                <a:cs typeface="Arial"/>
              </a:rPr>
              <a:t> </a:t>
            </a:r>
            <a:r>
              <a:rPr lang="en-US" sz="1200" spc="-20" dirty="0" smtClean="0">
                <a:latin typeface="Arial"/>
                <a:cs typeface="Arial"/>
              </a:rPr>
              <a:t>this</a:t>
            </a:r>
            <a:r>
              <a:rPr lang="en-US" sz="1200" spc="-45" dirty="0" smtClean="0">
                <a:latin typeface="Arial"/>
                <a:cs typeface="Arial"/>
              </a:rPr>
              <a:t> </a:t>
            </a:r>
            <a:r>
              <a:rPr lang="en-US" sz="1200" spc="-25" dirty="0" smtClean="0">
                <a:latin typeface="Arial"/>
                <a:cs typeface="Arial"/>
              </a:rPr>
              <a:t>redundancy</a:t>
            </a:r>
            <a:r>
              <a:rPr lang="en-US" sz="1200" spc="-55" dirty="0" smtClean="0">
                <a:latin typeface="Arial"/>
                <a:cs typeface="Arial"/>
              </a:rPr>
              <a:t> </a:t>
            </a:r>
            <a:r>
              <a:rPr lang="en-US" sz="1200" spc="-20" dirty="0" smtClean="0">
                <a:latin typeface="Arial"/>
                <a:cs typeface="Arial"/>
              </a:rPr>
              <a:t>does</a:t>
            </a:r>
            <a:r>
              <a:rPr lang="en-US" sz="1200" spc="-45" dirty="0" smtClean="0">
                <a:latin typeface="Arial"/>
                <a:cs typeface="Arial"/>
              </a:rPr>
              <a:t> </a:t>
            </a:r>
            <a:r>
              <a:rPr lang="en-US" sz="1200" spc="-25" dirty="0" smtClean="0">
                <a:latin typeface="Arial"/>
                <a:cs typeface="Arial"/>
              </a:rPr>
              <a:t>not</a:t>
            </a:r>
            <a:r>
              <a:rPr lang="en-US" sz="1200" spc="-45" dirty="0" smtClean="0">
                <a:latin typeface="Arial"/>
                <a:cs typeface="Arial"/>
              </a:rPr>
              <a:t> </a:t>
            </a:r>
            <a:r>
              <a:rPr lang="en-US" sz="1200" spc="-25" dirty="0" smtClean="0">
                <a:latin typeface="Arial"/>
                <a:cs typeface="Arial"/>
              </a:rPr>
              <a:t>need</a:t>
            </a:r>
            <a:r>
              <a:rPr lang="en-US" sz="1200" spc="-50" dirty="0" smtClean="0">
                <a:latin typeface="Arial"/>
                <a:cs typeface="Arial"/>
              </a:rPr>
              <a:t> </a:t>
            </a:r>
            <a:r>
              <a:rPr lang="en-US" sz="1200" spc="-10" dirty="0" smtClean="0">
                <a:latin typeface="Arial"/>
                <a:cs typeface="Arial"/>
              </a:rPr>
              <a:t>to</a:t>
            </a:r>
            <a:r>
              <a:rPr lang="en-US" sz="1200" spc="-65" dirty="0" smtClean="0">
                <a:latin typeface="Arial"/>
                <a:cs typeface="Arial"/>
              </a:rPr>
              <a:t> </a:t>
            </a:r>
            <a:r>
              <a:rPr lang="en-US" sz="1200" spc="-30" dirty="0" smtClean="0">
                <a:latin typeface="Arial"/>
                <a:cs typeface="Arial"/>
              </a:rPr>
              <a:t>be  </a:t>
            </a:r>
            <a:r>
              <a:rPr lang="en-US" sz="1200" spc="-25" dirty="0" smtClean="0">
                <a:latin typeface="Arial"/>
                <a:cs typeface="Arial"/>
              </a:rPr>
              <a:t>prohibitively</a:t>
            </a:r>
            <a:r>
              <a:rPr lang="en-US" sz="1200" spc="-65" dirty="0" smtClean="0">
                <a:latin typeface="Arial"/>
                <a:cs typeface="Arial"/>
              </a:rPr>
              <a:t> </a:t>
            </a:r>
            <a:r>
              <a:rPr lang="en-US" sz="1200" spc="-30" dirty="0" smtClean="0">
                <a:latin typeface="Arial"/>
                <a:cs typeface="Arial"/>
              </a:rPr>
              <a:t>expensive.</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A034CDDF-E6EB-4BB4-AC08-83A619F4648C}" type="slidenum">
              <a:rPr lang="fr-FR" smtClean="0"/>
              <a:t>4</a:t>
            </a:fld>
            <a:endParaRPr lang="fr-FR"/>
          </a:p>
        </p:txBody>
      </p:sp>
    </p:spTree>
    <p:extLst>
      <p:ext uri="{BB962C8B-B14F-4D97-AF65-F5344CB8AC3E}">
        <p14:creationId xmlns:p14="http://schemas.microsoft.com/office/powerpoint/2010/main" val="2495810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43815">
              <a:lnSpc>
                <a:spcPts val="1610"/>
              </a:lnSpc>
              <a:spcBef>
                <a:spcPts val="635"/>
              </a:spcBef>
            </a:pPr>
            <a:r>
              <a:rPr lang="en-US" sz="1200" spc="-10" dirty="0" smtClean="0">
                <a:latin typeface="Arial"/>
                <a:cs typeface="Arial"/>
              </a:rPr>
              <a:t>As</a:t>
            </a:r>
            <a:r>
              <a:rPr lang="en-US" sz="1200" spc="-50" dirty="0" smtClean="0">
                <a:latin typeface="Arial"/>
                <a:cs typeface="Arial"/>
              </a:rPr>
              <a:t> </a:t>
            </a:r>
            <a:r>
              <a:rPr lang="en-US" sz="1200" spc="-20" dirty="0" smtClean="0">
                <a:latin typeface="Arial"/>
                <a:cs typeface="Arial"/>
              </a:rPr>
              <a:t>new</a:t>
            </a:r>
            <a:r>
              <a:rPr lang="en-US" sz="1200" spc="-55" dirty="0" smtClean="0">
                <a:latin typeface="Arial"/>
                <a:cs typeface="Arial"/>
              </a:rPr>
              <a:t> </a:t>
            </a:r>
            <a:r>
              <a:rPr lang="en-US" sz="1200" spc="-25" dirty="0" smtClean="0">
                <a:latin typeface="Arial"/>
                <a:cs typeface="Arial"/>
              </a:rPr>
              <a:t>versions</a:t>
            </a:r>
            <a:r>
              <a:rPr lang="en-US" sz="1200" spc="-45" dirty="0" smtClean="0">
                <a:latin typeface="Arial"/>
                <a:cs typeface="Arial"/>
              </a:rPr>
              <a:t> </a:t>
            </a:r>
            <a:r>
              <a:rPr lang="en-US" sz="1200" spc="-15" dirty="0" smtClean="0">
                <a:latin typeface="Arial"/>
                <a:cs typeface="Arial"/>
              </a:rPr>
              <a:t>of</a:t>
            </a:r>
            <a:r>
              <a:rPr lang="en-US" sz="1200" spc="-55" dirty="0" smtClean="0">
                <a:latin typeface="Arial"/>
                <a:cs typeface="Arial"/>
              </a:rPr>
              <a:t> </a:t>
            </a:r>
            <a:r>
              <a:rPr lang="en-US" sz="1200" spc="-25" dirty="0" smtClean="0">
                <a:latin typeface="Arial"/>
                <a:cs typeface="Arial"/>
              </a:rPr>
              <a:t>Hadoop</a:t>
            </a:r>
            <a:r>
              <a:rPr lang="en-US" sz="1200" spc="-55" dirty="0" smtClean="0">
                <a:latin typeface="Arial"/>
                <a:cs typeface="Arial"/>
              </a:rPr>
              <a:t> </a:t>
            </a:r>
            <a:r>
              <a:rPr lang="en-US" sz="1200" spc="-20" dirty="0" smtClean="0">
                <a:latin typeface="Arial"/>
                <a:cs typeface="Arial"/>
              </a:rPr>
              <a:t>are</a:t>
            </a:r>
            <a:r>
              <a:rPr lang="en-US" sz="1200" spc="-50" dirty="0" smtClean="0">
                <a:latin typeface="Arial"/>
                <a:cs typeface="Arial"/>
              </a:rPr>
              <a:t> </a:t>
            </a:r>
            <a:r>
              <a:rPr lang="en-US" sz="1200" spc="-30" dirty="0" smtClean="0">
                <a:latin typeface="Arial"/>
                <a:cs typeface="Arial"/>
              </a:rPr>
              <a:t>released,</a:t>
            </a:r>
            <a:r>
              <a:rPr lang="en-US" sz="1200" spc="-45" dirty="0" smtClean="0">
                <a:latin typeface="Arial"/>
                <a:cs typeface="Arial"/>
              </a:rPr>
              <a:t> </a:t>
            </a:r>
            <a:r>
              <a:rPr lang="en-US" sz="1200" spc="-25" dirty="0" err="1" smtClean="0">
                <a:latin typeface="Arial"/>
                <a:cs typeface="Arial"/>
              </a:rPr>
              <a:t>ZooKeeper</a:t>
            </a:r>
            <a:r>
              <a:rPr lang="en-US" sz="1200" spc="-50" dirty="0" smtClean="0">
                <a:latin typeface="Arial"/>
                <a:cs typeface="Arial"/>
              </a:rPr>
              <a:t> </a:t>
            </a:r>
            <a:r>
              <a:rPr lang="en-US" sz="1200" spc="-20" dirty="0" smtClean="0">
                <a:latin typeface="Arial"/>
                <a:cs typeface="Arial"/>
              </a:rPr>
              <a:t>is</a:t>
            </a:r>
            <a:r>
              <a:rPr lang="en-US" sz="1200" spc="-35" dirty="0" smtClean="0">
                <a:latin typeface="Arial"/>
                <a:cs typeface="Arial"/>
              </a:rPr>
              <a:t> </a:t>
            </a:r>
            <a:r>
              <a:rPr lang="en-US" sz="1200" spc="-25" dirty="0" smtClean="0">
                <a:latin typeface="Arial"/>
                <a:cs typeface="Arial"/>
              </a:rPr>
              <a:t>being</a:t>
            </a:r>
            <a:r>
              <a:rPr lang="en-US" sz="1200" spc="-40" dirty="0" smtClean="0">
                <a:latin typeface="Arial"/>
                <a:cs typeface="Arial"/>
              </a:rPr>
              <a:t> </a:t>
            </a:r>
            <a:r>
              <a:rPr lang="en-US" sz="1200" spc="-20" dirty="0" smtClean="0">
                <a:latin typeface="Arial"/>
                <a:cs typeface="Arial"/>
              </a:rPr>
              <a:t>used</a:t>
            </a:r>
            <a:r>
              <a:rPr lang="en-US" sz="1200" spc="-50" dirty="0" smtClean="0">
                <a:latin typeface="Arial"/>
                <a:cs typeface="Arial"/>
              </a:rPr>
              <a:t> </a:t>
            </a:r>
            <a:r>
              <a:rPr lang="en-US" sz="1200" spc="-25" dirty="0" smtClean="0">
                <a:latin typeface="Arial"/>
                <a:cs typeface="Arial"/>
              </a:rPr>
              <a:t>more</a:t>
            </a:r>
            <a:r>
              <a:rPr lang="en-US" sz="1200" spc="-40"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0" dirty="0" smtClean="0">
                <a:latin typeface="Arial"/>
                <a:cs typeface="Arial"/>
              </a:rPr>
              <a:t>more</a:t>
            </a:r>
            <a:r>
              <a:rPr lang="en-US" sz="1200" spc="-40" dirty="0" smtClean="0">
                <a:latin typeface="Arial"/>
                <a:cs typeface="Arial"/>
              </a:rPr>
              <a:t> </a:t>
            </a:r>
            <a:r>
              <a:rPr lang="en-US" sz="1200" spc="-20" dirty="0" smtClean="0">
                <a:latin typeface="Arial"/>
                <a:cs typeface="Arial"/>
              </a:rPr>
              <a:t>in  </a:t>
            </a:r>
            <a:r>
              <a:rPr lang="en-US" sz="1200" spc="-15" dirty="0" smtClean="0">
                <a:latin typeface="Arial"/>
                <a:cs typeface="Arial"/>
              </a:rPr>
              <a:t>the </a:t>
            </a:r>
            <a:r>
              <a:rPr lang="en-US" sz="1200" spc="-25" dirty="0" smtClean="0">
                <a:latin typeface="Arial"/>
                <a:cs typeface="Arial"/>
              </a:rPr>
              <a:t>Hadoop </a:t>
            </a:r>
            <a:r>
              <a:rPr lang="en-US" sz="1200" spc="-30" dirty="0" smtClean="0">
                <a:latin typeface="Arial"/>
                <a:cs typeface="Arial"/>
              </a:rPr>
              <a:t>infrastructure. </a:t>
            </a:r>
            <a:r>
              <a:rPr lang="en-US" sz="1200" spc="-20" dirty="0" smtClean="0">
                <a:latin typeface="Arial"/>
                <a:cs typeface="Arial"/>
              </a:rPr>
              <a:t>Some </a:t>
            </a:r>
            <a:r>
              <a:rPr lang="en-US" sz="1200" spc="-15" dirty="0" smtClean="0">
                <a:latin typeface="Arial"/>
                <a:cs typeface="Arial"/>
              </a:rPr>
              <a:t>of the </a:t>
            </a:r>
            <a:r>
              <a:rPr lang="en-US" sz="1200" spc="-25" dirty="0" smtClean="0">
                <a:latin typeface="Arial"/>
                <a:cs typeface="Arial"/>
              </a:rPr>
              <a:t>uses</a:t>
            </a:r>
            <a:r>
              <a:rPr lang="en-US" sz="1200" spc="-250" dirty="0" smtClean="0">
                <a:latin typeface="Arial"/>
                <a:cs typeface="Arial"/>
              </a:rPr>
              <a:t> </a:t>
            </a:r>
            <a:r>
              <a:rPr lang="en-US" sz="1200" spc="-25" dirty="0" smtClean="0">
                <a:latin typeface="Arial"/>
                <a:cs typeface="Arial"/>
              </a:rPr>
              <a:t>are:</a:t>
            </a:r>
            <a:endParaRPr lang="en-US" sz="1200" dirty="0" smtClean="0">
              <a:latin typeface="Arial"/>
              <a:cs typeface="Arial"/>
            </a:endParaRPr>
          </a:p>
          <a:p>
            <a:pPr marL="585470" marR="547370" indent="-344170">
              <a:lnSpc>
                <a:spcPts val="1610"/>
              </a:lnSpc>
              <a:spcBef>
                <a:spcPts val="700"/>
              </a:spcBef>
              <a:buFont typeface="Symbol"/>
              <a:buChar char=""/>
              <a:tabLst>
                <a:tab pos="584835" algn="l"/>
                <a:tab pos="585470" algn="l"/>
              </a:tabLst>
            </a:pPr>
            <a:r>
              <a:rPr lang="en-US" sz="1200" spc="-20" dirty="0" err="1" smtClean="0">
                <a:latin typeface="Arial"/>
                <a:cs typeface="Arial"/>
              </a:rPr>
              <a:t>HBase</a:t>
            </a:r>
            <a:r>
              <a:rPr lang="en-US" sz="1200" spc="-20" dirty="0" smtClean="0">
                <a:latin typeface="Arial"/>
                <a:cs typeface="Arial"/>
              </a:rPr>
              <a:t> </a:t>
            </a:r>
            <a:r>
              <a:rPr lang="en-US" sz="1200" spc="-25" dirty="0" smtClean="0">
                <a:latin typeface="Arial"/>
                <a:cs typeface="Arial"/>
              </a:rPr>
              <a:t>uses </a:t>
            </a:r>
            <a:r>
              <a:rPr lang="en-US" sz="1200" spc="-25" dirty="0" err="1" smtClean="0">
                <a:latin typeface="Arial"/>
                <a:cs typeface="Arial"/>
              </a:rPr>
              <a:t>ZooKeeper</a:t>
            </a:r>
            <a:r>
              <a:rPr lang="en-US" sz="1200" spc="-25" dirty="0" smtClean="0">
                <a:latin typeface="Arial"/>
                <a:cs typeface="Arial"/>
              </a:rPr>
              <a:t> </a:t>
            </a:r>
            <a:r>
              <a:rPr lang="en-US" sz="1200" spc="-20" dirty="0" smtClean="0">
                <a:latin typeface="Arial"/>
                <a:cs typeface="Arial"/>
              </a:rPr>
              <a:t>for </a:t>
            </a:r>
            <a:r>
              <a:rPr lang="en-US" sz="1200" spc="-25" dirty="0" smtClean="0">
                <a:latin typeface="Arial"/>
                <a:cs typeface="Arial"/>
              </a:rPr>
              <a:t>master election, server </a:t>
            </a:r>
            <a:r>
              <a:rPr lang="en-US" sz="1200" spc="-20" dirty="0" smtClean="0">
                <a:latin typeface="Arial"/>
                <a:cs typeface="Arial"/>
              </a:rPr>
              <a:t>lease</a:t>
            </a:r>
            <a:r>
              <a:rPr lang="en-US" sz="1200" spc="-235" dirty="0" smtClean="0">
                <a:latin typeface="Arial"/>
                <a:cs typeface="Arial"/>
              </a:rPr>
              <a:t> </a:t>
            </a:r>
            <a:r>
              <a:rPr lang="en-US" sz="1200" spc="-30" dirty="0" smtClean="0">
                <a:latin typeface="Arial"/>
                <a:cs typeface="Arial"/>
              </a:rPr>
              <a:t>management,  bootstrapping, </a:t>
            </a:r>
            <a:r>
              <a:rPr lang="en-US" sz="1200" spc="-20" dirty="0" smtClean="0">
                <a:latin typeface="Arial"/>
                <a:cs typeface="Arial"/>
              </a:rPr>
              <a:t>and </a:t>
            </a:r>
            <a:r>
              <a:rPr lang="en-US" sz="1200" spc="-25" dirty="0" smtClean="0">
                <a:latin typeface="Arial"/>
                <a:cs typeface="Arial"/>
              </a:rPr>
              <a:t>coordination between</a:t>
            </a:r>
            <a:r>
              <a:rPr lang="en-US" sz="1200" spc="-130" dirty="0" smtClean="0">
                <a:latin typeface="Arial"/>
                <a:cs typeface="Arial"/>
              </a:rPr>
              <a:t> </a:t>
            </a:r>
            <a:r>
              <a:rPr lang="en-US" sz="1200" spc="-25" dirty="0" smtClean="0">
                <a:latin typeface="Arial"/>
                <a:cs typeface="Arial"/>
              </a:rPr>
              <a:t>servers.</a:t>
            </a:r>
            <a:endParaRPr lang="en-US" sz="1200" dirty="0" smtClean="0">
              <a:latin typeface="Arial"/>
              <a:cs typeface="Arial"/>
            </a:endParaRPr>
          </a:p>
          <a:p>
            <a:pPr marL="585470" marR="145415" indent="-344170">
              <a:lnSpc>
                <a:spcPts val="1610"/>
              </a:lnSpc>
              <a:spcBef>
                <a:spcPts val="700"/>
              </a:spcBef>
              <a:buFont typeface="Symbol"/>
              <a:buChar char=""/>
              <a:tabLst>
                <a:tab pos="584835" algn="l"/>
                <a:tab pos="585470" algn="l"/>
              </a:tabLst>
            </a:pPr>
            <a:r>
              <a:rPr lang="en-US" sz="1200" spc="-20" dirty="0" smtClean="0">
                <a:latin typeface="Arial"/>
                <a:cs typeface="Arial"/>
              </a:rPr>
              <a:t>Later</a:t>
            </a:r>
            <a:r>
              <a:rPr lang="en-US" sz="1200" spc="-60" dirty="0" smtClean="0">
                <a:latin typeface="Arial"/>
                <a:cs typeface="Arial"/>
              </a:rPr>
              <a:t> </a:t>
            </a:r>
            <a:r>
              <a:rPr lang="en-US" sz="1200" spc="-25" dirty="0" smtClean="0">
                <a:latin typeface="Arial"/>
                <a:cs typeface="Arial"/>
              </a:rPr>
              <a:t>versions</a:t>
            </a:r>
            <a:r>
              <a:rPr lang="en-US" sz="1200" spc="-50"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25" dirty="0" smtClean="0">
                <a:latin typeface="Arial"/>
                <a:cs typeface="Arial"/>
              </a:rPr>
              <a:t>Hadoop</a:t>
            </a:r>
            <a:r>
              <a:rPr lang="en-US" sz="1200" spc="-55" dirty="0" smtClean="0">
                <a:latin typeface="Arial"/>
                <a:cs typeface="Arial"/>
              </a:rPr>
              <a:t> </a:t>
            </a:r>
            <a:r>
              <a:rPr lang="en-US" sz="1200" spc="-20" dirty="0" smtClean="0">
                <a:latin typeface="Arial"/>
                <a:cs typeface="Arial"/>
              </a:rPr>
              <a:t>are</a:t>
            </a:r>
            <a:r>
              <a:rPr lang="en-US" sz="1200" spc="-55" dirty="0" smtClean="0">
                <a:latin typeface="Arial"/>
                <a:cs typeface="Arial"/>
              </a:rPr>
              <a:t> </a:t>
            </a:r>
            <a:r>
              <a:rPr lang="en-US" sz="1200" spc="-20" dirty="0" smtClean="0">
                <a:latin typeface="Arial"/>
                <a:cs typeface="Arial"/>
              </a:rPr>
              <a:t>using</a:t>
            </a:r>
            <a:r>
              <a:rPr lang="en-US" sz="1200" spc="-55" dirty="0" smtClean="0">
                <a:latin typeface="Arial"/>
                <a:cs typeface="Arial"/>
              </a:rPr>
              <a:t> </a:t>
            </a:r>
            <a:r>
              <a:rPr lang="en-US" sz="1200" spc="-25" dirty="0" err="1" smtClean="0">
                <a:latin typeface="Arial"/>
                <a:cs typeface="Arial"/>
              </a:rPr>
              <a:t>ZooKeeper</a:t>
            </a:r>
            <a:r>
              <a:rPr lang="en-US" sz="1200" spc="-65"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5" dirty="0" smtClean="0">
                <a:latin typeface="Arial"/>
                <a:cs typeface="Arial"/>
              </a:rPr>
              <a:t>provide</a:t>
            </a:r>
            <a:r>
              <a:rPr lang="en-US" sz="1200" spc="-45" dirty="0" smtClean="0">
                <a:latin typeface="Arial"/>
                <a:cs typeface="Arial"/>
              </a:rPr>
              <a:t> </a:t>
            </a:r>
            <a:r>
              <a:rPr lang="en-US" sz="1200" spc="-25" dirty="0" smtClean="0">
                <a:latin typeface="Arial"/>
                <a:cs typeface="Arial"/>
              </a:rPr>
              <a:t>high</a:t>
            </a:r>
            <a:r>
              <a:rPr lang="en-US" sz="1200" spc="-45" dirty="0" smtClean="0">
                <a:latin typeface="Arial"/>
                <a:cs typeface="Arial"/>
              </a:rPr>
              <a:t> </a:t>
            </a:r>
            <a:r>
              <a:rPr lang="en-US" sz="1200" spc="-25" dirty="0" smtClean="0">
                <a:latin typeface="Arial"/>
                <a:cs typeface="Arial"/>
              </a:rPr>
              <a:t>availability</a:t>
            </a:r>
            <a:r>
              <a:rPr lang="en-US" sz="1200" spc="-60" dirty="0" smtClean="0">
                <a:latin typeface="Arial"/>
                <a:cs typeface="Arial"/>
              </a:rPr>
              <a:t> </a:t>
            </a:r>
            <a:r>
              <a:rPr lang="en-US" sz="1200" spc="-20" dirty="0" smtClean="0">
                <a:latin typeface="Arial"/>
                <a:cs typeface="Arial"/>
              </a:rPr>
              <a:t>for  </a:t>
            </a:r>
            <a:r>
              <a:rPr lang="en-US" sz="1200" spc="-25" dirty="0" smtClean="0">
                <a:latin typeface="Arial"/>
                <a:cs typeface="Arial"/>
              </a:rPr>
              <a:t>YARN's Resource</a:t>
            </a:r>
            <a:r>
              <a:rPr lang="en-US" sz="1200" spc="-70" dirty="0" smtClean="0">
                <a:latin typeface="Arial"/>
                <a:cs typeface="Arial"/>
              </a:rPr>
              <a:t> </a:t>
            </a:r>
            <a:r>
              <a:rPr lang="en-US" sz="1200" spc="-25" dirty="0" smtClean="0">
                <a:latin typeface="Arial"/>
                <a:cs typeface="Arial"/>
              </a:rPr>
              <a:t>Manager.</a:t>
            </a:r>
            <a:endParaRPr lang="en-US" sz="1200" dirty="0" smtClean="0">
              <a:latin typeface="Arial"/>
              <a:cs typeface="Arial"/>
            </a:endParaRPr>
          </a:p>
          <a:p>
            <a:pPr marL="585470" marR="5080" indent="-344170">
              <a:lnSpc>
                <a:spcPts val="1610"/>
              </a:lnSpc>
              <a:spcBef>
                <a:spcPts val="710"/>
              </a:spcBef>
              <a:buFont typeface="Symbol"/>
              <a:buChar char=""/>
              <a:tabLst>
                <a:tab pos="584835" algn="l"/>
                <a:tab pos="585470" algn="l"/>
              </a:tabLst>
            </a:pPr>
            <a:r>
              <a:rPr lang="en-US" sz="1200" spc="-25" dirty="0" smtClean="0">
                <a:latin typeface="Arial"/>
                <a:cs typeface="Arial"/>
              </a:rPr>
              <a:t>Apache</a:t>
            </a:r>
            <a:r>
              <a:rPr lang="en-US" sz="1200" spc="-50" dirty="0" smtClean="0">
                <a:latin typeface="Arial"/>
                <a:cs typeface="Arial"/>
              </a:rPr>
              <a:t> </a:t>
            </a:r>
            <a:r>
              <a:rPr lang="en-US" sz="1200" spc="-25" dirty="0" smtClean="0">
                <a:latin typeface="Arial"/>
                <a:cs typeface="Arial"/>
              </a:rPr>
              <a:t>Flume</a:t>
            </a:r>
            <a:r>
              <a:rPr lang="en-US" sz="1200" spc="-55" dirty="0" smtClean="0">
                <a:latin typeface="Arial"/>
                <a:cs typeface="Arial"/>
              </a:rPr>
              <a:t> </a:t>
            </a:r>
            <a:r>
              <a:rPr lang="en-US" sz="1200" spc="-20" dirty="0" smtClean="0">
                <a:latin typeface="Arial"/>
                <a:cs typeface="Arial"/>
              </a:rPr>
              <a:t>has</a:t>
            </a:r>
            <a:r>
              <a:rPr lang="en-US" sz="1200" spc="-50" dirty="0" smtClean="0">
                <a:latin typeface="Arial"/>
                <a:cs typeface="Arial"/>
              </a:rPr>
              <a:t> </a:t>
            </a:r>
            <a:r>
              <a:rPr lang="en-US" sz="1200" spc="-20" dirty="0" smtClean="0">
                <a:latin typeface="Arial"/>
                <a:cs typeface="Arial"/>
              </a:rPr>
              <a:t>been</a:t>
            </a:r>
            <a:r>
              <a:rPr lang="en-US" sz="1200" spc="-55" dirty="0" smtClean="0">
                <a:latin typeface="Arial"/>
                <a:cs typeface="Arial"/>
              </a:rPr>
              <a:t> </a:t>
            </a:r>
            <a:r>
              <a:rPr lang="en-US" sz="1200" spc="-20" dirty="0" smtClean="0">
                <a:latin typeface="Arial"/>
                <a:cs typeface="Arial"/>
              </a:rPr>
              <a:t>using</a:t>
            </a:r>
            <a:r>
              <a:rPr lang="en-US" sz="1200" spc="-55" dirty="0" smtClean="0">
                <a:latin typeface="Arial"/>
                <a:cs typeface="Arial"/>
              </a:rPr>
              <a:t> </a:t>
            </a:r>
            <a:r>
              <a:rPr lang="en-US" sz="1200" spc="-25" dirty="0" err="1" smtClean="0">
                <a:latin typeface="Arial"/>
                <a:cs typeface="Arial"/>
              </a:rPr>
              <a:t>ZooKeeper</a:t>
            </a:r>
            <a:r>
              <a:rPr lang="en-US" sz="1200" spc="-55" dirty="0" smtClean="0">
                <a:latin typeface="Arial"/>
                <a:cs typeface="Arial"/>
              </a:rPr>
              <a:t> </a:t>
            </a:r>
            <a:r>
              <a:rPr lang="en-US" sz="1200" spc="-15" dirty="0" smtClean="0">
                <a:latin typeface="Arial"/>
                <a:cs typeface="Arial"/>
              </a:rPr>
              <a:t>for</a:t>
            </a:r>
            <a:r>
              <a:rPr lang="en-US" sz="1200" spc="-65" dirty="0" smtClean="0">
                <a:latin typeface="Arial"/>
                <a:cs typeface="Arial"/>
              </a:rPr>
              <a:t> </a:t>
            </a:r>
            <a:r>
              <a:rPr lang="en-US" sz="1200" spc="-25" dirty="0" smtClean="0">
                <a:latin typeface="Arial"/>
                <a:cs typeface="Arial"/>
              </a:rPr>
              <a:t>configuration</a:t>
            </a:r>
            <a:r>
              <a:rPr lang="en-US" sz="1200" spc="-60" dirty="0" smtClean="0">
                <a:latin typeface="Arial"/>
                <a:cs typeface="Arial"/>
              </a:rPr>
              <a:t> </a:t>
            </a:r>
            <a:r>
              <a:rPr lang="en-US" sz="1200" spc="-25" dirty="0" smtClean="0">
                <a:latin typeface="Arial"/>
                <a:cs typeface="Arial"/>
              </a:rPr>
              <a:t>purposes</a:t>
            </a:r>
            <a:r>
              <a:rPr lang="en-US" sz="1200" spc="-50"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25" dirty="0" smtClean="0">
                <a:latin typeface="Arial"/>
                <a:cs typeface="Arial"/>
              </a:rPr>
              <a:t>recent  releases.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A034CDDF-E6EB-4BB4-AC08-83A619F4648C}" type="slidenum">
              <a:rPr lang="fr-FR" smtClean="0"/>
              <a:t>16</a:t>
            </a:fld>
            <a:endParaRPr lang="fr-FR"/>
          </a:p>
        </p:txBody>
      </p:sp>
    </p:spTree>
    <p:extLst>
      <p:ext uri="{BB962C8B-B14F-4D97-AF65-F5344CB8AC3E}">
        <p14:creationId xmlns:p14="http://schemas.microsoft.com/office/powerpoint/2010/main" val="1223048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ts val="1610"/>
              </a:lnSpc>
              <a:spcBef>
                <a:spcPts val="635"/>
              </a:spcBef>
            </a:pPr>
            <a:r>
              <a:rPr lang="en-US" sz="1200" dirty="0" smtClean="0">
                <a:latin typeface="Arial"/>
                <a:cs typeface="Arial"/>
              </a:rPr>
              <a:t>A</a:t>
            </a:r>
            <a:r>
              <a:rPr lang="en-US" sz="1200" spc="-45" dirty="0" smtClean="0">
                <a:latin typeface="Arial"/>
                <a:cs typeface="Arial"/>
              </a:rPr>
              <a:t> </a:t>
            </a:r>
            <a:r>
              <a:rPr lang="en-US" sz="1200" spc="-25" dirty="0" smtClean="0">
                <a:latin typeface="Arial"/>
                <a:cs typeface="Arial"/>
              </a:rPr>
              <a:t>variety</a:t>
            </a:r>
            <a:r>
              <a:rPr lang="en-US" sz="1200" spc="-55" dirty="0" smtClean="0">
                <a:latin typeface="Arial"/>
                <a:cs typeface="Arial"/>
              </a:rPr>
              <a:t> </a:t>
            </a:r>
            <a:r>
              <a:rPr lang="en-US" sz="1200" spc="-15" dirty="0" smtClean="0">
                <a:latin typeface="Arial"/>
                <a:cs typeface="Arial"/>
              </a:rPr>
              <a:t>of</a:t>
            </a:r>
            <a:r>
              <a:rPr lang="en-US" sz="1200" spc="-55" dirty="0" smtClean="0">
                <a:latin typeface="Arial"/>
                <a:cs typeface="Arial"/>
              </a:rPr>
              <a:t> </a:t>
            </a:r>
            <a:r>
              <a:rPr lang="en-US" sz="1200" spc="-25" dirty="0" smtClean="0">
                <a:latin typeface="Arial"/>
                <a:cs typeface="Arial"/>
              </a:rPr>
              <a:t>companies</a:t>
            </a:r>
            <a:r>
              <a:rPr lang="en-US" sz="1200" spc="-45" dirty="0" smtClean="0">
                <a:latin typeface="Arial"/>
                <a:cs typeface="Arial"/>
              </a:rPr>
              <a:t> </a:t>
            </a:r>
            <a:r>
              <a:rPr lang="en-US" sz="1200" spc="-20" dirty="0" smtClean="0">
                <a:latin typeface="Arial"/>
                <a:cs typeface="Arial"/>
              </a:rPr>
              <a:t>are</a:t>
            </a:r>
            <a:r>
              <a:rPr lang="en-US" sz="1200" spc="-50" dirty="0" smtClean="0">
                <a:latin typeface="Arial"/>
                <a:cs typeface="Arial"/>
              </a:rPr>
              <a:t> </a:t>
            </a:r>
            <a:r>
              <a:rPr lang="en-US" sz="1200" spc="-20" dirty="0" smtClean="0">
                <a:latin typeface="Arial"/>
                <a:cs typeface="Arial"/>
              </a:rPr>
              <a:t>using</a:t>
            </a:r>
            <a:r>
              <a:rPr lang="en-US" sz="1200" spc="-50" dirty="0" smtClean="0">
                <a:latin typeface="Arial"/>
                <a:cs typeface="Arial"/>
              </a:rPr>
              <a:t> </a:t>
            </a:r>
            <a:r>
              <a:rPr lang="en-US" sz="1200" spc="-25" dirty="0" err="1" smtClean="0">
                <a:latin typeface="Arial"/>
                <a:cs typeface="Arial"/>
              </a:rPr>
              <a:t>ZooKeeper</a:t>
            </a:r>
            <a:r>
              <a:rPr lang="en-US" sz="1200" spc="-45" dirty="0" smtClean="0">
                <a:latin typeface="Arial"/>
                <a:cs typeface="Arial"/>
              </a:rPr>
              <a:t> </a:t>
            </a:r>
            <a:r>
              <a:rPr lang="en-US" sz="1200" spc="-20" dirty="0" smtClean="0">
                <a:latin typeface="Arial"/>
                <a:cs typeface="Arial"/>
              </a:rPr>
              <a:t>with</a:t>
            </a:r>
            <a:r>
              <a:rPr lang="en-US" sz="1200" spc="-65" dirty="0" smtClean="0">
                <a:latin typeface="Arial"/>
                <a:cs typeface="Arial"/>
              </a:rPr>
              <a:t> </a:t>
            </a:r>
            <a:r>
              <a:rPr lang="en-US" sz="1200" spc="-20" dirty="0" smtClean="0">
                <a:latin typeface="Arial"/>
                <a:cs typeface="Arial"/>
              </a:rPr>
              <a:t>their</a:t>
            </a:r>
            <a:r>
              <a:rPr lang="en-US" sz="1200" spc="-50" dirty="0" smtClean="0">
                <a:latin typeface="Arial"/>
                <a:cs typeface="Arial"/>
              </a:rPr>
              <a:t> </a:t>
            </a:r>
            <a:r>
              <a:rPr lang="en-US" sz="1200" spc="-25" dirty="0" smtClean="0">
                <a:latin typeface="Arial"/>
                <a:cs typeface="Arial"/>
              </a:rPr>
              <a:t>distributed</a:t>
            </a:r>
            <a:r>
              <a:rPr lang="en-US" sz="1200" spc="-30" dirty="0" smtClean="0">
                <a:latin typeface="Arial"/>
                <a:cs typeface="Arial"/>
              </a:rPr>
              <a:t> applications.</a:t>
            </a:r>
            <a:r>
              <a:rPr lang="en-US" sz="1200" spc="-45" dirty="0" smtClean="0">
                <a:latin typeface="Arial"/>
                <a:cs typeface="Arial"/>
              </a:rPr>
              <a:t> </a:t>
            </a:r>
            <a:r>
              <a:rPr lang="en-US" sz="1200" spc="-25" dirty="0" smtClean="0">
                <a:latin typeface="Arial"/>
                <a:cs typeface="Arial"/>
              </a:rPr>
              <a:t>Twitter,  Yahoo </a:t>
            </a:r>
            <a:r>
              <a:rPr lang="en-US" sz="1200" spc="-20" dirty="0" smtClean="0">
                <a:latin typeface="Arial"/>
                <a:cs typeface="Arial"/>
              </a:rPr>
              <a:t>and many </a:t>
            </a:r>
            <a:r>
              <a:rPr lang="en-US" sz="1200" spc="-25" dirty="0" smtClean="0">
                <a:latin typeface="Arial"/>
                <a:cs typeface="Arial"/>
              </a:rPr>
              <a:t>others are using </a:t>
            </a:r>
            <a:r>
              <a:rPr lang="en-US" sz="1200" spc="-30" dirty="0" err="1" smtClean="0">
                <a:latin typeface="Arial"/>
                <a:cs typeface="Arial"/>
              </a:rPr>
              <a:t>ZooKeeper</a:t>
            </a:r>
            <a:r>
              <a:rPr lang="en-US" sz="1200" spc="-30" dirty="0" smtClean="0">
                <a:latin typeface="Arial"/>
                <a:cs typeface="Arial"/>
              </a:rPr>
              <a:t> </a:t>
            </a:r>
            <a:r>
              <a:rPr lang="en-US" sz="1200" spc="-20" dirty="0" smtClean="0">
                <a:latin typeface="Arial"/>
                <a:cs typeface="Arial"/>
              </a:rPr>
              <a:t>for </a:t>
            </a:r>
            <a:r>
              <a:rPr lang="en-US" sz="1200" spc="-25" dirty="0" smtClean="0">
                <a:latin typeface="Arial"/>
                <a:cs typeface="Arial"/>
              </a:rPr>
              <a:t>different purposes </a:t>
            </a:r>
            <a:r>
              <a:rPr lang="en-US" sz="1200" spc="-20" dirty="0" smtClean="0">
                <a:latin typeface="Arial"/>
                <a:cs typeface="Arial"/>
              </a:rPr>
              <a:t>such </a:t>
            </a:r>
            <a:r>
              <a:rPr lang="en-US" sz="1200" spc="-40" dirty="0" smtClean="0">
                <a:latin typeface="Arial"/>
                <a:cs typeface="Arial"/>
              </a:rPr>
              <a:t>as  </a:t>
            </a:r>
            <a:r>
              <a:rPr lang="en-US" sz="1200" spc="-25" dirty="0" smtClean="0">
                <a:latin typeface="Arial"/>
                <a:cs typeface="Arial"/>
              </a:rPr>
              <a:t>configuration </a:t>
            </a:r>
            <a:r>
              <a:rPr lang="en-US" sz="1200" spc="-30" dirty="0" smtClean="0">
                <a:latin typeface="Arial"/>
                <a:cs typeface="Arial"/>
              </a:rPr>
              <a:t>management, </a:t>
            </a:r>
            <a:r>
              <a:rPr lang="en-US" sz="1200" spc="-25" dirty="0" err="1" smtClean="0">
                <a:latin typeface="Arial"/>
                <a:cs typeface="Arial"/>
              </a:rPr>
              <a:t>sharding</a:t>
            </a:r>
            <a:r>
              <a:rPr lang="en-US" sz="1200" spc="-25" dirty="0" smtClean="0">
                <a:latin typeface="Arial"/>
                <a:cs typeface="Arial"/>
              </a:rPr>
              <a:t>, locking </a:t>
            </a:r>
            <a:r>
              <a:rPr lang="en-US" sz="1200" spc="-20" dirty="0" smtClean="0">
                <a:latin typeface="Arial"/>
                <a:cs typeface="Arial"/>
              </a:rPr>
              <a:t>and</a:t>
            </a:r>
            <a:r>
              <a:rPr lang="en-US" sz="1200" spc="-150" dirty="0" smtClean="0">
                <a:latin typeface="Arial"/>
                <a:cs typeface="Arial"/>
              </a:rPr>
              <a:t> </a:t>
            </a:r>
            <a:r>
              <a:rPr lang="en-US" sz="1200" spc="-25" dirty="0" smtClean="0">
                <a:latin typeface="Arial"/>
                <a:cs typeface="Arial"/>
              </a:rPr>
              <a:t>more.</a:t>
            </a:r>
            <a:endParaRPr lang="en-US" sz="1200" dirty="0" smtClean="0">
              <a:latin typeface="Arial"/>
              <a:cs typeface="Arial"/>
            </a:endParaRPr>
          </a:p>
          <a:p>
            <a:pPr marL="12700">
              <a:lnSpc>
                <a:spcPct val="100000"/>
              </a:lnSpc>
              <a:spcBef>
                <a:spcPts val="490"/>
              </a:spcBef>
            </a:pPr>
            <a:r>
              <a:rPr lang="en-US" sz="1200" spc="-25" dirty="0" smtClean="0">
                <a:latin typeface="Arial"/>
                <a:cs typeface="Arial"/>
              </a:rPr>
              <a:t>Sources</a:t>
            </a:r>
            <a:r>
              <a:rPr lang="en-US" sz="1200" i="1" spc="-25" dirty="0" smtClean="0">
                <a:latin typeface="Arial"/>
                <a:cs typeface="Arial"/>
              </a:rPr>
              <a:t>: Apache </a:t>
            </a:r>
            <a:r>
              <a:rPr lang="en-US" sz="1200" i="1" spc="-25" dirty="0" err="1" smtClean="0">
                <a:latin typeface="Arial"/>
                <a:cs typeface="Arial"/>
              </a:rPr>
              <a:t>ZooKeeper</a:t>
            </a:r>
            <a:r>
              <a:rPr lang="en-US" sz="1200" i="1" spc="-25" dirty="0" smtClean="0">
                <a:latin typeface="Arial"/>
                <a:cs typeface="Arial"/>
              </a:rPr>
              <a:t> </a:t>
            </a:r>
            <a:r>
              <a:rPr lang="en-US" sz="1200" i="1" spc="-20" dirty="0" smtClean="0">
                <a:latin typeface="Arial"/>
                <a:cs typeface="Arial"/>
              </a:rPr>
              <a:t>wiki and</a:t>
            </a:r>
            <a:r>
              <a:rPr lang="en-US" sz="1200" i="1" spc="-165" dirty="0" smtClean="0">
                <a:latin typeface="Arial"/>
                <a:cs typeface="Arial"/>
              </a:rPr>
              <a:t> </a:t>
            </a:r>
            <a:r>
              <a:rPr lang="en-US" sz="1200" i="1" spc="-30" dirty="0" smtClean="0">
                <a:latin typeface="Arial"/>
                <a:cs typeface="Arial"/>
              </a:rPr>
              <a:t>blog.twitter.com</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A034CDDF-E6EB-4BB4-AC08-83A619F4648C}" type="slidenum">
              <a:rPr lang="fr-FR" smtClean="0"/>
              <a:t>17</a:t>
            </a:fld>
            <a:endParaRPr lang="fr-FR"/>
          </a:p>
        </p:txBody>
      </p:sp>
    </p:spTree>
    <p:extLst>
      <p:ext uri="{BB962C8B-B14F-4D97-AF65-F5344CB8AC3E}">
        <p14:creationId xmlns:p14="http://schemas.microsoft.com/office/powerpoint/2010/main" val="825801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401955" algn="just">
              <a:lnSpc>
                <a:spcPts val="1610"/>
              </a:lnSpc>
              <a:spcBef>
                <a:spcPts val="635"/>
              </a:spcBef>
            </a:pPr>
            <a:r>
              <a:rPr lang="en-US" sz="1200" spc="-25" dirty="0" smtClean="0">
                <a:latin typeface="Arial"/>
                <a:cs typeface="Arial"/>
              </a:rPr>
              <a:t>Apache Slider </a:t>
            </a:r>
            <a:r>
              <a:rPr lang="en-US" sz="1200" spc="-20" dirty="0" smtClean="0">
                <a:latin typeface="Arial"/>
                <a:cs typeface="Arial"/>
              </a:rPr>
              <a:t>is </a:t>
            </a:r>
            <a:r>
              <a:rPr lang="en-US" sz="1200" dirty="0" smtClean="0">
                <a:latin typeface="Arial"/>
                <a:cs typeface="Arial"/>
              </a:rPr>
              <a:t>a</a:t>
            </a:r>
            <a:r>
              <a:rPr lang="en-US" sz="1200" spc="-280" dirty="0" smtClean="0">
                <a:latin typeface="Arial"/>
                <a:cs typeface="Arial"/>
              </a:rPr>
              <a:t> </a:t>
            </a:r>
            <a:r>
              <a:rPr lang="en-US" sz="1200" spc="-20" dirty="0" smtClean="0">
                <a:latin typeface="Arial"/>
                <a:cs typeface="Arial"/>
              </a:rPr>
              <a:t>YARN </a:t>
            </a:r>
            <a:r>
              <a:rPr lang="en-US" sz="1200" spc="-25" dirty="0" smtClean="0">
                <a:latin typeface="Arial"/>
                <a:cs typeface="Arial"/>
              </a:rPr>
              <a:t>application </a:t>
            </a:r>
            <a:r>
              <a:rPr lang="en-US" sz="1200" spc="-10" dirty="0" smtClean="0">
                <a:latin typeface="Arial"/>
                <a:cs typeface="Arial"/>
              </a:rPr>
              <a:t>to </a:t>
            </a:r>
            <a:r>
              <a:rPr lang="en-US" sz="1200" spc="-25" dirty="0" smtClean="0">
                <a:latin typeface="Arial"/>
                <a:cs typeface="Arial"/>
              </a:rPr>
              <a:t>deploy existing distributed </a:t>
            </a:r>
            <a:r>
              <a:rPr lang="en-US" sz="1200" spc="-30" dirty="0" smtClean="0">
                <a:latin typeface="Arial"/>
                <a:cs typeface="Arial"/>
              </a:rPr>
              <a:t>applications </a:t>
            </a:r>
            <a:r>
              <a:rPr lang="en-US" sz="1200" spc="-15" dirty="0" smtClean="0">
                <a:latin typeface="Arial"/>
                <a:cs typeface="Arial"/>
              </a:rPr>
              <a:t>on  </a:t>
            </a:r>
            <a:r>
              <a:rPr lang="en-US" sz="1200" spc="-25" dirty="0" smtClean="0">
                <a:latin typeface="Arial"/>
                <a:cs typeface="Arial"/>
              </a:rPr>
              <a:t>YARN, monitor them </a:t>
            </a:r>
            <a:r>
              <a:rPr lang="en-US" sz="1200" spc="-20" dirty="0" smtClean="0">
                <a:latin typeface="Arial"/>
                <a:cs typeface="Arial"/>
              </a:rPr>
              <a:t>and make them </a:t>
            </a:r>
            <a:r>
              <a:rPr lang="en-US" sz="1200" spc="-25" dirty="0" smtClean="0">
                <a:latin typeface="Arial"/>
                <a:cs typeface="Arial"/>
              </a:rPr>
              <a:t>larger </a:t>
            </a:r>
            <a:r>
              <a:rPr lang="en-US" sz="1200" spc="-15" dirty="0" smtClean="0">
                <a:latin typeface="Arial"/>
                <a:cs typeface="Arial"/>
              </a:rPr>
              <a:t>or </a:t>
            </a:r>
            <a:r>
              <a:rPr lang="en-US" sz="1200" spc="-25" dirty="0" smtClean="0">
                <a:latin typeface="Arial"/>
                <a:cs typeface="Arial"/>
              </a:rPr>
              <a:t>smaller </a:t>
            </a:r>
            <a:r>
              <a:rPr lang="en-US" sz="1200" spc="-20" dirty="0" smtClean="0">
                <a:latin typeface="Arial"/>
                <a:cs typeface="Arial"/>
              </a:rPr>
              <a:t>as </a:t>
            </a:r>
            <a:r>
              <a:rPr lang="en-US" sz="1200" spc="-25" dirty="0" smtClean="0">
                <a:latin typeface="Arial"/>
                <a:cs typeface="Arial"/>
              </a:rPr>
              <a:t>desired, even while </a:t>
            </a:r>
            <a:r>
              <a:rPr lang="en-US" sz="1200" spc="-20" dirty="0" smtClean="0">
                <a:latin typeface="Arial"/>
                <a:cs typeface="Arial"/>
              </a:rPr>
              <a:t>the  </a:t>
            </a:r>
            <a:r>
              <a:rPr lang="en-US" sz="1200" spc="-25" dirty="0" smtClean="0">
                <a:latin typeface="Arial"/>
                <a:cs typeface="Arial"/>
              </a:rPr>
              <a:t>application </a:t>
            </a:r>
            <a:r>
              <a:rPr lang="en-US" sz="1200" spc="-20" dirty="0" smtClean="0">
                <a:latin typeface="Arial"/>
                <a:cs typeface="Arial"/>
              </a:rPr>
              <a:t>is</a:t>
            </a:r>
            <a:r>
              <a:rPr lang="en-US" sz="1200" spc="-85" dirty="0" smtClean="0">
                <a:latin typeface="Arial"/>
                <a:cs typeface="Arial"/>
              </a:rPr>
              <a:t> </a:t>
            </a:r>
            <a:r>
              <a:rPr lang="en-US" sz="1200" spc="-30" dirty="0" smtClean="0">
                <a:latin typeface="Arial"/>
                <a:cs typeface="Arial"/>
              </a:rPr>
              <a:t>running.</a:t>
            </a:r>
            <a:endParaRPr lang="en-US" sz="1200" dirty="0" smtClean="0">
              <a:latin typeface="Arial"/>
              <a:cs typeface="Arial"/>
            </a:endParaRPr>
          </a:p>
          <a:p>
            <a:pPr marL="12700" marR="5080">
              <a:lnSpc>
                <a:spcPct val="96100"/>
              </a:lnSpc>
              <a:spcBef>
                <a:spcPts val="560"/>
              </a:spcBef>
            </a:pPr>
            <a:r>
              <a:rPr lang="en-US" sz="1200" spc="-25" dirty="0" smtClean="0">
                <a:latin typeface="Arial"/>
                <a:cs typeface="Arial"/>
              </a:rPr>
              <a:t>Applications </a:t>
            </a:r>
            <a:r>
              <a:rPr lang="en-US" sz="1200" spc="-20" dirty="0" smtClean="0">
                <a:latin typeface="Arial"/>
                <a:cs typeface="Arial"/>
              </a:rPr>
              <a:t>can </a:t>
            </a:r>
            <a:r>
              <a:rPr lang="en-US" sz="1200" spc="-15" dirty="0" smtClean="0">
                <a:latin typeface="Arial"/>
                <a:cs typeface="Arial"/>
              </a:rPr>
              <a:t>be </a:t>
            </a:r>
            <a:r>
              <a:rPr lang="en-US" sz="1200" spc="-25" dirty="0" smtClean="0">
                <a:latin typeface="Arial"/>
                <a:cs typeface="Arial"/>
              </a:rPr>
              <a:t>stopped </a:t>
            </a:r>
            <a:r>
              <a:rPr lang="en-US" sz="1200" spc="-20" dirty="0" smtClean="0">
                <a:latin typeface="Arial"/>
                <a:cs typeface="Arial"/>
              </a:rPr>
              <a:t>then </a:t>
            </a:r>
            <a:r>
              <a:rPr lang="en-US" sz="1200" spc="-25" dirty="0" smtClean="0">
                <a:latin typeface="Arial"/>
                <a:cs typeface="Arial"/>
              </a:rPr>
              <a:t>started; </a:t>
            </a:r>
            <a:r>
              <a:rPr lang="en-US" sz="1200" spc="-15" dirty="0" smtClean="0">
                <a:latin typeface="Arial"/>
                <a:cs typeface="Arial"/>
              </a:rPr>
              <a:t>the </a:t>
            </a:r>
            <a:r>
              <a:rPr lang="en-US" sz="1200" spc="-25" dirty="0" smtClean="0">
                <a:latin typeface="Arial"/>
                <a:cs typeface="Arial"/>
              </a:rPr>
              <a:t>distribution </a:t>
            </a:r>
            <a:r>
              <a:rPr lang="en-US" sz="1200" spc="-15" dirty="0" smtClean="0">
                <a:latin typeface="Arial"/>
                <a:cs typeface="Arial"/>
              </a:rPr>
              <a:t>of </a:t>
            </a:r>
            <a:r>
              <a:rPr lang="en-US" sz="1200" spc="-20" dirty="0" smtClean="0">
                <a:latin typeface="Arial"/>
                <a:cs typeface="Arial"/>
              </a:rPr>
              <a:t>the </a:t>
            </a:r>
            <a:r>
              <a:rPr lang="en-US" sz="1200" spc="-30" dirty="0" smtClean="0">
                <a:latin typeface="Arial"/>
                <a:cs typeface="Arial"/>
              </a:rPr>
              <a:t>deployed </a:t>
            </a:r>
            <a:r>
              <a:rPr lang="en-US" sz="1200" spc="-25" dirty="0" smtClean="0">
                <a:latin typeface="Arial"/>
                <a:cs typeface="Arial"/>
              </a:rPr>
              <a:t>application  across </a:t>
            </a:r>
            <a:r>
              <a:rPr lang="en-US" sz="1200" spc="-20" dirty="0" smtClean="0">
                <a:latin typeface="Arial"/>
                <a:cs typeface="Arial"/>
              </a:rPr>
              <a:t>the YARN </a:t>
            </a:r>
            <a:r>
              <a:rPr lang="en-US" sz="1200" spc="-25" dirty="0" smtClean="0">
                <a:latin typeface="Arial"/>
                <a:cs typeface="Arial"/>
              </a:rPr>
              <a:t>cluster </a:t>
            </a:r>
            <a:r>
              <a:rPr lang="en-US" sz="1200" spc="-20" dirty="0" smtClean="0">
                <a:latin typeface="Arial"/>
                <a:cs typeface="Arial"/>
              </a:rPr>
              <a:t>is </a:t>
            </a:r>
            <a:r>
              <a:rPr lang="en-US" sz="1200" spc="-25" dirty="0" smtClean="0">
                <a:latin typeface="Arial"/>
                <a:cs typeface="Arial"/>
              </a:rPr>
              <a:t>persisted -enabling </a:t>
            </a:r>
            <a:r>
              <a:rPr lang="en-US" sz="1200" dirty="0" smtClean="0">
                <a:latin typeface="Arial"/>
                <a:cs typeface="Arial"/>
              </a:rPr>
              <a:t>a </a:t>
            </a:r>
            <a:r>
              <a:rPr lang="en-US" sz="1200" spc="-25" dirty="0" smtClean="0">
                <a:latin typeface="Arial"/>
                <a:cs typeface="Arial"/>
              </a:rPr>
              <a:t>best-effort placement </a:t>
            </a:r>
            <a:r>
              <a:rPr lang="en-US" sz="1200" spc="-20" dirty="0" smtClean="0">
                <a:latin typeface="Arial"/>
                <a:cs typeface="Arial"/>
              </a:rPr>
              <a:t>close </a:t>
            </a:r>
            <a:r>
              <a:rPr lang="en-US" sz="1200" spc="-15" dirty="0" smtClean="0">
                <a:latin typeface="Arial"/>
                <a:cs typeface="Arial"/>
              </a:rPr>
              <a:t>to </a:t>
            </a:r>
            <a:r>
              <a:rPr lang="en-US" sz="1200" spc="-20" dirty="0" smtClean="0">
                <a:latin typeface="Arial"/>
                <a:cs typeface="Arial"/>
              </a:rPr>
              <a:t>the  </a:t>
            </a:r>
            <a:r>
              <a:rPr lang="en-US" sz="1200" spc="-25" dirty="0" smtClean="0">
                <a:latin typeface="Arial"/>
                <a:cs typeface="Arial"/>
              </a:rPr>
              <a:t>previous </a:t>
            </a:r>
            <a:r>
              <a:rPr lang="en-US" sz="1200" spc="-30" dirty="0" smtClean="0">
                <a:latin typeface="Arial"/>
                <a:cs typeface="Arial"/>
              </a:rPr>
              <a:t>locations. </a:t>
            </a:r>
            <a:r>
              <a:rPr lang="en-US" sz="1200" spc="-25" dirty="0" smtClean="0">
                <a:latin typeface="Arial"/>
                <a:cs typeface="Arial"/>
              </a:rPr>
              <a:t>Applications which remember </a:t>
            </a:r>
            <a:r>
              <a:rPr lang="en-US" sz="1200" spc="-20" dirty="0" smtClean="0">
                <a:latin typeface="Arial"/>
                <a:cs typeface="Arial"/>
              </a:rPr>
              <a:t>the </a:t>
            </a:r>
            <a:r>
              <a:rPr lang="en-US" sz="1200" spc="-30" dirty="0" smtClean="0">
                <a:latin typeface="Arial"/>
                <a:cs typeface="Arial"/>
              </a:rPr>
              <a:t>previous </a:t>
            </a:r>
            <a:r>
              <a:rPr lang="en-US" sz="1200" spc="-25" dirty="0" smtClean="0">
                <a:latin typeface="Arial"/>
                <a:cs typeface="Arial"/>
              </a:rPr>
              <a:t>placement </a:t>
            </a:r>
            <a:r>
              <a:rPr lang="en-US" sz="1200" spc="-20" dirty="0" smtClean="0">
                <a:latin typeface="Arial"/>
                <a:cs typeface="Arial"/>
              </a:rPr>
              <a:t>of </a:t>
            </a:r>
            <a:r>
              <a:rPr lang="en-US" sz="1200" spc="-25" dirty="0" smtClean="0">
                <a:latin typeface="Arial"/>
                <a:cs typeface="Arial"/>
              </a:rPr>
              <a:t>data (such  </a:t>
            </a:r>
            <a:r>
              <a:rPr lang="en-US" sz="1200" spc="-15" dirty="0" smtClean="0">
                <a:latin typeface="Arial"/>
                <a:cs typeface="Arial"/>
              </a:rPr>
              <a:t>as</a:t>
            </a:r>
            <a:r>
              <a:rPr lang="en-US" sz="1200" spc="-50" dirty="0" smtClean="0">
                <a:latin typeface="Arial"/>
                <a:cs typeface="Arial"/>
              </a:rPr>
              <a:t> </a:t>
            </a:r>
            <a:r>
              <a:rPr lang="en-US" sz="1200" spc="-25" dirty="0" err="1" smtClean="0">
                <a:latin typeface="Arial"/>
                <a:cs typeface="Arial"/>
              </a:rPr>
              <a:t>HBase</a:t>
            </a:r>
            <a:r>
              <a:rPr lang="en-US" sz="1200" spc="-25" dirty="0" smtClean="0">
                <a:latin typeface="Arial"/>
                <a:cs typeface="Arial"/>
              </a:rPr>
              <a:t>)</a:t>
            </a:r>
            <a:r>
              <a:rPr lang="en-US" sz="1200" spc="-55" dirty="0" smtClean="0">
                <a:latin typeface="Arial"/>
                <a:cs typeface="Arial"/>
              </a:rPr>
              <a:t> </a:t>
            </a:r>
            <a:r>
              <a:rPr lang="en-US" sz="1200" spc="-20" dirty="0" smtClean="0">
                <a:latin typeface="Arial"/>
                <a:cs typeface="Arial"/>
              </a:rPr>
              <a:t>can</a:t>
            </a:r>
            <a:r>
              <a:rPr lang="en-US" sz="1200" spc="-55" dirty="0" smtClean="0">
                <a:latin typeface="Arial"/>
                <a:cs typeface="Arial"/>
              </a:rPr>
              <a:t> </a:t>
            </a:r>
            <a:r>
              <a:rPr lang="en-US" sz="1200" spc="-25" dirty="0" smtClean="0">
                <a:latin typeface="Arial"/>
                <a:cs typeface="Arial"/>
              </a:rPr>
              <a:t>exhibit</a:t>
            </a:r>
            <a:r>
              <a:rPr lang="en-US" sz="1200" spc="-50" dirty="0" smtClean="0">
                <a:latin typeface="Arial"/>
                <a:cs typeface="Arial"/>
              </a:rPr>
              <a:t> </a:t>
            </a:r>
            <a:r>
              <a:rPr lang="en-US" sz="1200" spc="-25" dirty="0" smtClean="0">
                <a:latin typeface="Arial"/>
                <a:cs typeface="Arial"/>
              </a:rPr>
              <a:t>fast</a:t>
            </a:r>
            <a:r>
              <a:rPr lang="en-US" sz="1200" spc="-50" dirty="0" smtClean="0">
                <a:latin typeface="Arial"/>
                <a:cs typeface="Arial"/>
              </a:rPr>
              <a:t> </a:t>
            </a:r>
            <a:r>
              <a:rPr lang="en-US" sz="1200" spc="-25" dirty="0" smtClean="0">
                <a:latin typeface="Arial"/>
                <a:cs typeface="Arial"/>
              </a:rPr>
              <a:t>start-up</a:t>
            </a:r>
            <a:r>
              <a:rPr lang="en-US" sz="1200" spc="-55" dirty="0" smtClean="0">
                <a:latin typeface="Arial"/>
                <a:cs typeface="Arial"/>
              </a:rPr>
              <a:t> </a:t>
            </a:r>
            <a:r>
              <a:rPr lang="en-US" sz="1200" spc="-20" dirty="0" smtClean="0">
                <a:latin typeface="Arial"/>
                <a:cs typeface="Arial"/>
              </a:rPr>
              <a:t>times</a:t>
            </a:r>
            <a:r>
              <a:rPr lang="en-US" sz="1200" spc="-45" dirty="0" smtClean="0">
                <a:latin typeface="Arial"/>
                <a:cs typeface="Arial"/>
              </a:rPr>
              <a:t> </a:t>
            </a:r>
            <a:r>
              <a:rPr lang="en-US" sz="1200" spc="-20" dirty="0" smtClean="0">
                <a:latin typeface="Arial"/>
                <a:cs typeface="Arial"/>
              </a:rPr>
              <a:t>from</a:t>
            </a:r>
            <a:r>
              <a:rPr lang="en-US" sz="1200" spc="-60" dirty="0" smtClean="0">
                <a:latin typeface="Arial"/>
                <a:cs typeface="Arial"/>
              </a:rPr>
              <a:t> </a:t>
            </a:r>
            <a:r>
              <a:rPr lang="en-US" sz="1200" spc="-20" dirty="0" smtClean="0">
                <a:latin typeface="Arial"/>
                <a:cs typeface="Arial"/>
              </a:rPr>
              <a:t>this</a:t>
            </a:r>
            <a:r>
              <a:rPr lang="en-US" sz="1200" spc="-50" dirty="0" smtClean="0">
                <a:latin typeface="Arial"/>
                <a:cs typeface="Arial"/>
              </a:rPr>
              <a:t> </a:t>
            </a:r>
            <a:r>
              <a:rPr lang="en-US" sz="1200" spc="-25" dirty="0" smtClean="0">
                <a:latin typeface="Arial"/>
                <a:cs typeface="Arial"/>
              </a:rPr>
              <a:t>feature.</a:t>
            </a:r>
            <a:endParaRPr lang="en-US" sz="1200" dirty="0" smtClean="0">
              <a:latin typeface="Arial"/>
              <a:cs typeface="Arial"/>
            </a:endParaRPr>
          </a:p>
          <a:p>
            <a:pPr marL="12700" marR="60960">
              <a:lnSpc>
                <a:spcPct val="96100"/>
              </a:lnSpc>
              <a:spcBef>
                <a:spcPts val="595"/>
              </a:spcBef>
            </a:pPr>
            <a:r>
              <a:rPr lang="en-US" sz="1200" spc="-20" dirty="0" smtClean="0">
                <a:latin typeface="Arial"/>
                <a:cs typeface="Arial"/>
              </a:rPr>
              <a:t>YARN itself </a:t>
            </a:r>
            <a:r>
              <a:rPr lang="en-US" sz="1200" spc="-30" dirty="0" smtClean="0">
                <a:latin typeface="Arial"/>
                <a:cs typeface="Arial"/>
              </a:rPr>
              <a:t>monitors </a:t>
            </a:r>
            <a:r>
              <a:rPr lang="en-US" sz="1200" spc="-15" dirty="0" smtClean="0">
                <a:latin typeface="Arial"/>
                <a:cs typeface="Arial"/>
              </a:rPr>
              <a:t>the </a:t>
            </a:r>
            <a:r>
              <a:rPr lang="en-US" sz="1200" spc="-25" dirty="0" smtClean="0">
                <a:latin typeface="Arial"/>
                <a:cs typeface="Arial"/>
              </a:rPr>
              <a:t>health </a:t>
            </a:r>
            <a:r>
              <a:rPr lang="en-US" sz="1200" spc="-15" dirty="0" smtClean="0">
                <a:latin typeface="Arial"/>
                <a:cs typeface="Arial"/>
              </a:rPr>
              <a:t>of </a:t>
            </a:r>
            <a:r>
              <a:rPr lang="en-US" sz="1200" spc="-20" dirty="0" smtClean="0">
                <a:latin typeface="Arial"/>
                <a:cs typeface="Arial"/>
              </a:rPr>
              <a:t>"YARN </a:t>
            </a:r>
            <a:r>
              <a:rPr lang="en-US" sz="1200" spc="-25" dirty="0" smtClean="0">
                <a:latin typeface="Arial"/>
                <a:cs typeface="Arial"/>
              </a:rPr>
              <a:t>containers" hosting parts </a:t>
            </a:r>
            <a:r>
              <a:rPr lang="en-US" sz="1200" spc="-15" dirty="0" smtClean="0">
                <a:latin typeface="Arial"/>
                <a:cs typeface="Arial"/>
              </a:rPr>
              <a:t>of the </a:t>
            </a:r>
            <a:r>
              <a:rPr lang="en-US" sz="1200" spc="-25" dirty="0" smtClean="0">
                <a:latin typeface="Arial"/>
                <a:cs typeface="Arial"/>
              </a:rPr>
              <a:t>deployed  application </a:t>
            </a:r>
            <a:r>
              <a:rPr lang="en-US" sz="1200" spc="-20" dirty="0" smtClean="0">
                <a:latin typeface="Arial"/>
                <a:cs typeface="Arial"/>
              </a:rPr>
              <a:t>-it </a:t>
            </a:r>
            <a:r>
              <a:rPr lang="en-US" sz="1200" spc="-25" dirty="0" smtClean="0">
                <a:latin typeface="Arial"/>
                <a:cs typeface="Arial"/>
              </a:rPr>
              <a:t>notifies </a:t>
            </a:r>
            <a:r>
              <a:rPr lang="en-US" sz="1200" spc="-15" dirty="0" smtClean="0">
                <a:latin typeface="Arial"/>
                <a:cs typeface="Arial"/>
              </a:rPr>
              <a:t>the </a:t>
            </a:r>
            <a:r>
              <a:rPr lang="en-US" sz="1200" spc="-25" dirty="0" smtClean="0">
                <a:latin typeface="Arial"/>
                <a:cs typeface="Arial"/>
              </a:rPr>
              <a:t>Slider manager application </a:t>
            </a:r>
            <a:r>
              <a:rPr lang="en-US" sz="1200" spc="-15" dirty="0" smtClean="0">
                <a:latin typeface="Arial"/>
                <a:cs typeface="Arial"/>
              </a:rPr>
              <a:t>of </a:t>
            </a:r>
            <a:r>
              <a:rPr lang="en-US" sz="1200" spc="-25" dirty="0" smtClean="0">
                <a:latin typeface="Arial"/>
                <a:cs typeface="Arial"/>
              </a:rPr>
              <a:t>container failure. Slider then  </a:t>
            </a:r>
            <a:r>
              <a:rPr lang="en-US" sz="1200" spc="-20" dirty="0" smtClean="0">
                <a:latin typeface="Arial"/>
                <a:cs typeface="Arial"/>
              </a:rPr>
              <a:t>asks</a:t>
            </a:r>
            <a:r>
              <a:rPr lang="en-US" sz="1200" spc="-50" dirty="0" smtClean="0">
                <a:latin typeface="Arial"/>
                <a:cs typeface="Arial"/>
              </a:rPr>
              <a:t> </a:t>
            </a:r>
            <a:r>
              <a:rPr lang="en-US" sz="1200" spc="-20" dirty="0" smtClean="0">
                <a:latin typeface="Arial"/>
                <a:cs typeface="Arial"/>
              </a:rPr>
              <a:t>YARN</a:t>
            </a:r>
            <a:r>
              <a:rPr lang="en-US" sz="1200" spc="-55" dirty="0" smtClean="0">
                <a:latin typeface="Arial"/>
                <a:cs typeface="Arial"/>
              </a:rPr>
              <a:t> </a:t>
            </a:r>
            <a:r>
              <a:rPr lang="en-US" sz="1200" spc="-15" dirty="0" smtClean="0">
                <a:latin typeface="Arial"/>
                <a:cs typeface="Arial"/>
              </a:rPr>
              <a:t>for</a:t>
            </a:r>
            <a:r>
              <a:rPr lang="en-US" sz="1200" spc="-50"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0" dirty="0" smtClean="0">
                <a:latin typeface="Arial"/>
                <a:cs typeface="Arial"/>
              </a:rPr>
              <a:t>new</a:t>
            </a:r>
            <a:r>
              <a:rPr lang="en-US" sz="1200" spc="-55" dirty="0" smtClean="0">
                <a:latin typeface="Arial"/>
                <a:cs typeface="Arial"/>
              </a:rPr>
              <a:t> </a:t>
            </a:r>
            <a:r>
              <a:rPr lang="en-US" sz="1200" spc="-25" dirty="0" smtClean="0">
                <a:latin typeface="Arial"/>
                <a:cs typeface="Arial"/>
              </a:rPr>
              <a:t>container,</a:t>
            </a:r>
            <a:r>
              <a:rPr lang="en-US" sz="1200" spc="-45" dirty="0" smtClean="0">
                <a:latin typeface="Arial"/>
                <a:cs typeface="Arial"/>
              </a:rPr>
              <a:t> </a:t>
            </a:r>
            <a:r>
              <a:rPr lang="en-US" sz="1200" spc="-20" dirty="0" smtClean="0">
                <a:latin typeface="Arial"/>
                <a:cs typeface="Arial"/>
              </a:rPr>
              <a:t>into</a:t>
            </a:r>
            <a:r>
              <a:rPr lang="en-US" sz="1200" spc="-40" dirty="0" smtClean="0">
                <a:latin typeface="Arial"/>
                <a:cs typeface="Arial"/>
              </a:rPr>
              <a:t> </a:t>
            </a:r>
            <a:r>
              <a:rPr lang="en-US" sz="1200" spc="-25" dirty="0" smtClean="0">
                <a:latin typeface="Arial"/>
                <a:cs typeface="Arial"/>
              </a:rPr>
              <a:t>which</a:t>
            </a:r>
            <a:r>
              <a:rPr lang="en-US" sz="1200" spc="-55" dirty="0" smtClean="0">
                <a:latin typeface="Arial"/>
                <a:cs typeface="Arial"/>
              </a:rPr>
              <a:t> </a:t>
            </a:r>
            <a:r>
              <a:rPr lang="en-US" sz="1200" spc="-25" dirty="0" smtClean="0">
                <a:latin typeface="Arial"/>
                <a:cs typeface="Arial"/>
              </a:rPr>
              <a:t>Slider</a:t>
            </a:r>
            <a:r>
              <a:rPr lang="en-US" sz="1200" spc="-50" dirty="0" smtClean="0">
                <a:latin typeface="Arial"/>
                <a:cs typeface="Arial"/>
              </a:rPr>
              <a:t> </a:t>
            </a:r>
            <a:r>
              <a:rPr lang="en-US" sz="1200" spc="-25" dirty="0" smtClean="0">
                <a:latin typeface="Arial"/>
                <a:cs typeface="Arial"/>
              </a:rPr>
              <a:t>deploys</a:t>
            </a:r>
            <a:r>
              <a:rPr lang="en-US" sz="1200" spc="-45" dirty="0" smtClean="0">
                <a:latin typeface="Arial"/>
                <a:cs typeface="Arial"/>
              </a:rPr>
              <a:t> </a:t>
            </a:r>
            <a:r>
              <a:rPr lang="en-US" sz="1200" dirty="0" smtClean="0">
                <a:latin typeface="Arial"/>
                <a:cs typeface="Arial"/>
              </a:rPr>
              <a:t>a</a:t>
            </a:r>
            <a:r>
              <a:rPr lang="en-US" sz="1200" spc="-35" dirty="0" smtClean="0">
                <a:latin typeface="Arial"/>
                <a:cs typeface="Arial"/>
              </a:rPr>
              <a:t> </a:t>
            </a:r>
            <a:r>
              <a:rPr lang="en-US" sz="1200" spc="-30" dirty="0" smtClean="0">
                <a:latin typeface="Arial"/>
                <a:cs typeface="Arial"/>
              </a:rPr>
              <a:t>replacement</a:t>
            </a:r>
            <a:r>
              <a:rPr lang="en-US" sz="1200" spc="-50" dirty="0" smtClean="0">
                <a:latin typeface="Arial"/>
                <a:cs typeface="Arial"/>
              </a:rPr>
              <a:t> </a:t>
            </a:r>
            <a:r>
              <a:rPr lang="en-US" sz="1200" spc="-15" dirty="0" smtClean="0">
                <a:latin typeface="Arial"/>
                <a:cs typeface="Arial"/>
              </a:rPr>
              <a:t>for</a:t>
            </a:r>
            <a:r>
              <a:rPr lang="en-US" sz="1200" spc="-6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smtClean="0">
                <a:latin typeface="Arial"/>
                <a:cs typeface="Arial"/>
              </a:rPr>
              <a:t>failed  component. </a:t>
            </a:r>
            <a:r>
              <a:rPr lang="en-US" sz="1200" spc="-20" dirty="0" smtClean="0">
                <a:latin typeface="Arial"/>
                <a:cs typeface="Arial"/>
              </a:rPr>
              <a:t>As </a:t>
            </a:r>
            <a:r>
              <a:rPr lang="en-US" sz="1200" dirty="0" smtClean="0">
                <a:latin typeface="Arial"/>
                <a:cs typeface="Arial"/>
              </a:rPr>
              <a:t>a </a:t>
            </a:r>
            <a:r>
              <a:rPr lang="en-US" sz="1200" spc="-25" dirty="0" smtClean="0">
                <a:latin typeface="Arial"/>
                <a:cs typeface="Arial"/>
              </a:rPr>
              <a:t>result, Slider </a:t>
            </a:r>
            <a:r>
              <a:rPr lang="en-US" sz="1200" spc="-15" dirty="0" smtClean="0">
                <a:latin typeface="Arial"/>
                <a:cs typeface="Arial"/>
              </a:rPr>
              <a:t>can </a:t>
            </a:r>
            <a:r>
              <a:rPr lang="en-US" sz="1200" spc="-20" dirty="0" smtClean="0">
                <a:latin typeface="Arial"/>
                <a:cs typeface="Arial"/>
              </a:rPr>
              <a:t>keep the size of </a:t>
            </a:r>
            <a:r>
              <a:rPr lang="en-US" sz="1200" spc="-30" dirty="0" smtClean="0">
                <a:latin typeface="Arial"/>
                <a:cs typeface="Arial"/>
              </a:rPr>
              <a:t>managed applications </a:t>
            </a:r>
            <a:r>
              <a:rPr lang="en-US" sz="1200" spc="-25" dirty="0" smtClean="0">
                <a:latin typeface="Arial"/>
                <a:cs typeface="Arial"/>
              </a:rPr>
              <a:t>consistent  </a:t>
            </a:r>
            <a:r>
              <a:rPr lang="en-US" sz="1200" spc="-20" dirty="0" smtClean="0">
                <a:latin typeface="Arial"/>
                <a:cs typeface="Arial"/>
              </a:rPr>
              <a:t>with</a:t>
            </a:r>
            <a:r>
              <a:rPr lang="en-US" sz="1200" spc="-4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specified</a:t>
            </a:r>
            <a:r>
              <a:rPr lang="en-US" sz="1200" spc="-70" dirty="0" smtClean="0">
                <a:latin typeface="Arial"/>
                <a:cs typeface="Arial"/>
              </a:rPr>
              <a:t> </a:t>
            </a:r>
            <a:r>
              <a:rPr lang="en-US" sz="1200" spc="-25" dirty="0" smtClean="0">
                <a:latin typeface="Arial"/>
                <a:cs typeface="Arial"/>
              </a:rPr>
              <a:t>configuration,</a:t>
            </a:r>
            <a:r>
              <a:rPr lang="en-US" sz="1200" spc="-50" dirty="0" smtClean="0">
                <a:latin typeface="Arial"/>
                <a:cs typeface="Arial"/>
              </a:rPr>
              <a:t> </a:t>
            </a:r>
            <a:r>
              <a:rPr lang="en-US" sz="1200" spc="-25" dirty="0" smtClean="0">
                <a:latin typeface="Arial"/>
                <a:cs typeface="Arial"/>
              </a:rPr>
              <a:t>even</a:t>
            </a:r>
            <a:r>
              <a:rPr lang="en-US" sz="1200" spc="-40"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0" dirty="0" smtClean="0">
                <a:latin typeface="Arial"/>
                <a:cs typeface="Arial"/>
              </a:rPr>
              <a:t>face</a:t>
            </a:r>
            <a:r>
              <a:rPr lang="en-US" sz="1200" spc="-55" dirty="0" smtClean="0">
                <a:latin typeface="Arial"/>
                <a:cs typeface="Arial"/>
              </a:rPr>
              <a:t> </a:t>
            </a:r>
            <a:r>
              <a:rPr lang="en-US" sz="1200" spc="-15" dirty="0" smtClean="0">
                <a:latin typeface="Arial"/>
                <a:cs typeface="Arial"/>
              </a:rPr>
              <a:t>of</a:t>
            </a:r>
            <a:r>
              <a:rPr lang="en-US" sz="1200" spc="-60" dirty="0" smtClean="0">
                <a:latin typeface="Arial"/>
                <a:cs typeface="Arial"/>
              </a:rPr>
              <a:t> </a:t>
            </a:r>
            <a:r>
              <a:rPr lang="en-US" sz="1200" spc="-25" dirty="0" smtClean="0">
                <a:latin typeface="Arial"/>
                <a:cs typeface="Arial"/>
              </a:rPr>
              <a:t>failures</a:t>
            </a:r>
            <a:r>
              <a:rPr lang="en-US" sz="1200" spc="-30"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25" dirty="0" smtClean="0">
                <a:latin typeface="Arial"/>
                <a:cs typeface="Arial"/>
              </a:rPr>
              <a:t>servers</a:t>
            </a:r>
            <a:r>
              <a:rPr lang="en-US" sz="1200" spc="-50"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15" dirty="0" smtClean="0">
                <a:latin typeface="Arial"/>
                <a:cs typeface="Arial"/>
              </a:rPr>
              <a:t>the</a:t>
            </a:r>
            <a:r>
              <a:rPr lang="en-US" sz="1200" spc="-70" dirty="0" smtClean="0">
                <a:latin typeface="Arial"/>
                <a:cs typeface="Arial"/>
              </a:rPr>
              <a:t> </a:t>
            </a:r>
            <a:r>
              <a:rPr lang="en-US" sz="1200" spc="-20" dirty="0" smtClean="0">
                <a:latin typeface="Arial"/>
                <a:cs typeface="Arial"/>
              </a:rPr>
              <a:t>cluster,</a:t>
            </a:r>
            <a:r>
              <a:rPr lang="en-US" sz="1200" spc="-45" dirty="0" smtClean="0">
                <a:latin typeface="Arial"/>
                <a:cs typeface="Arial"/>
              </a:rPr>
              <a:t> </a:t>
            </a:r>
            <a:r>
              <a:rPr lang="en-US" sz="1200" spc="-40" dirty="0" smtClean="0">
                <a:latin typeface="Arial"/>
                <a:cs typeface="Arial"/>
              </a:rPr>
              <a:t>as  </a:t>
            </a:r>
            <a:r>
              <a:rPr lang="en-US" sz="1200" spc="-25" dirty="0" smtClean="0">
                <a:latin typeface="Arial"/>
                <a:cs typeface="Arial"/>
              </a:rPr>
              <a:t>well </a:t>
            </a:r>
            <a:r>
              <a:rPr lang="en-US" sz="1200" spc="-15" dirty="0" smtClean="0">
                <a:latin typeface="Arial"/>
                <a:cs typeface="Arial"/>
              </a:rPr>
              <a:t>as </a:t>
            </a:r>
            <a:r>
              <a:rPr lang="en-US" sz="1200" spc="-25" dirty="0" smtClean="0">
                <a:latin typeface="Arial"/>
                <a:cs typeface="Arial"/>
              </a:rPr>
              <a:t>parts </a:t>
            </a:r>
            <a:r>
              <a:rPr lang="en-US" sz="1200" spc="-15" dirty="0" smtClean="0">
                <a:latin typeface="Arial"/>
                <a:cs typeface="Arial"/>
              </a:rPr>
              <a:t>of the </a:t>
            </a:r>
            <a:r>
              <a:rPr lang="en-US" sz="1200" spc="-25" dirty="0" smtClean="0">
                <a:latin typeface="Arial"/>
                <a:cs typeface="Arial"/>
              </a:rPr>
              <a:t>application</a:t>
            </a:r>
            <a:r>
              <a:rPr lang="en-US" sz="1200" spc="-240" dirty="0" smtClean="0">
                <a:latin typeface="Arial"/>
                <a:cs typeface="Arial"/>
              </a:rPr>
              <a:t> </a:t>
            </a:r>
            <a:r>
              <a:rPr lang="en-US" sz="1200" spc="-25" dirty="0" smtClean="0">
                <a:latin typeface="Arial"/>
                <a:cs typeface="Arial"/>
              </a:rPr>
              <a:t>itself.</a:t>
            </a:r>
            <a:endParaRPr lang="en-US" sz="1200" dirty="0" smtClean="0">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spc="-25" dirty="0" smtClean="0">
                <a:latin typeface="Arial"/>
                <a:cs typeface="Arial"/>
              </a:rPr>
              <a:t>Apache Slider (incubating) </a:t>
            </a:r>
            <a:r>
              <a:rPr lang="en-US" sz="1200" spc="-15" dirty="0" smtClean="0">
                <a:latin typeface="Arial"/>
                <a:cs typeface="Arial"/>
              </a:rPr>
              <a:t>is an </a:t>
            </a:r>
            <a:r>
              <a:rPr lang="en-US" sz="1200" spc="-30" dirty="0" smtClean="0">
                <a:latin typeface="Arial"/>
                <a:cs typeface="Arial"/>
              </a:rPr>
              <a:t>effort undergoing </a:t>
            </a:r>
            <a:r>
              <a:rPr lang="en-US" sz="1200" spc="-25" dirty="0" smtClean="0">
                <a:latin typeface="Arial"/>
                <a:cs typeface="Arial"/>
              </a:rPr>
              <a:t>incubation </a:t>
            </a:r>
            <a:r>
              <a:rPr lang="en-US" sz="1200" spc="-20" dirty="0" smtClean="0">
                <a:latin typeface="Arial"/>
                <a:cs typeface="Arial"/>
              </a:rPr>
              <a:t>at The </a:t>
            </a:r>
            <a:r>
              <a:rPr lang="en-US" sz="1200" spc="-25" dirty="0" smtClean="0">
                <a:latin typeface="Arial"/>
                <a:cs typeface="Arial"/>
              </a:rPr>
              <a:t>Apache Software  Foundation (ASF), sponsored </a:t>
            </a:r>
            <a:r>
              <a:rPr lang="en-US" sz="1200" spc="-15" dirty="0" smtClean="0">
                <a:latin typeface="Arial"/>
                <a:cs typeface="Arial"/>
              </a:rPr>
              <a:t>by the </a:t>
            </a:r>
            <a:r>
              <a:rPr lang="en-US" sz="1200" spc="-25" dirty="0" smtClean="0">
                <a:latin typeface="Arial"/>
                <a:cs typeface="Arial"/>
              </a:rPr>
              <a:t>name </a:t>
            </a:r>
            <a:r>
              <a:rPr lang="en-US" sz="1200" spc="-20" dirty="0" smtClean="0">
                <a:latin typeface="Arial"/>
                <a:cs typeface="Arial"/>
              </a:rPr>
              <a:t>of </a:t>
            </a:r>
            <a:r>
              <a:rPr lang="en-US" sz="1200" spc="-25" dirty="0" smtClean="0">
                <a:latin typeface="Arial"/>
                <a:cs typeface="Arial"/>
              </a:rPr>
              <a:t>Apache </a:t>
            </a:r>
            <a:r>
              <a:rPr lang="en-US" sz="1200" spc="-20" dirty="0" smtClean="0">
                <a:latin typeface="Arial"/>
                <a:cs typeface="Arial"/>
              </a:rPr>
              <a:t>TLP </a:t>
            </a:r>
            <a:r>
              <a:rPr lang="en-US" sz="1200" spc="-25" dirty="0" smtClean="0">
                <a:latin typeface="Arial"/>
                <a:cs typeface="Arial"/>
              </a:rPr>
              <a:t>sponsor. Incubation </a:t>
            </a:r>
            <a:r>
              <a:rPr lang="en-US" sz="1200" spc="-20" dirty="0" smtClean="0">
                <a:latin typeface="Arial"/>
                <a:cs typeface="Arial"/>
              </a:rPr>
              <a:t>is  </a:t>
            </a:r>
            <a:r>
              <a:rPr lang="en-US" sz="1200" spc="-25" dirty="0" smtClean="0">
                <a:latin typeface="Arial"/>
                <a:cs typeface="Arial"/>
              </a:rPr>
              <a:t>required </a:t>
            </a:r>
            <a:r>
              <a:rPr lang="en-US" sz="1200" spc="-20" dirty="0" smtClean="0">
                <a:latin typeface="Arial"/>
                <a:cs typeface="Arial"/>
              </a:rPr>
              <a:t>of all </a:t>
            </a:r>
            <a:r>
              <a:rPr lang="en-US" sz="1200" spc="-25" dirty="0" smtClean="0">
                <a:latin typeface="Arial"/>
                <a:cs typeface="Arial"/>
              </a:rPr>
              <a:t>newly accepted projects until </a:t>
            </a:r>
            <a:r>
              <a:rPr lang="en-US" sz="1200" dirty="0" smtClean="0">
                <a:latin typeface="Arial"/>
                <a:cs typeface="Arial"/>
              </a:rPr>
              <a:t>a </a:t>
            </a:r>
            <a:r>
              <a:rPr lang="en-US" sz="1200" spc="-25" dirty="0" smtClean="0">
                <a:latin typeface="Arial"/>
                <a:cs typeface="Arial"/>
              </a:rPr>
              <a:t>further review indicates that </a:t>
            </a:r>
            <a:r>
              <a:rPr lang="en-US" sz="1200" spc="-15" dirty="0" smtClean="0">
                <a:latin typeface="Arial"/>
                <a:cs typeface="Arial"/>
              </a:rPr>
              <a:t>the  </a:t>
            </a:r>
            <a:r>
              <a:rPr lang="en-US" sz="1200" spc="-25" dirty="0" smtClean="0">
                <a:latin typeface="Arial"/>
                <a:cs typeface="Arial"/>
              </a:rPr>
              <a:t>infrastructure, communications, </a:t>
            </a:r>
            <a:r>
              <a:rPr lang="en-US" sz="1200" spc="-20" dirty="0" smtClean="0">
                <a:latin typeface="Arial"/>
                <a:cs typeface="Arial"/>
              </a:rPr>
              <a:t>and </a:t>
            </a:r>
            <a:r>
              <a:rPr lang="en-US" sz="1200" spc="-25" dirty="0" smtClean="0">
                <a:latin typeface="Arial"/>
                <a:cs typeface="Arial"/>
              </a:rPr>
              <a:t>decision making process have stabilized </a:t>
            </a:r>
            <a:r>
              <a:rPr lang="en-US" sz="1200" spc="-10" dirty="0" smtClean="0">
                <a:latin typeface="Arial"/>
                <a:cs typeface="Arial"/>
              </a:rPr>
              <a:t>in </a:t>
            </a:r>
            <a:r>
              <a:rPr lang="en-US" sz="1200" dirty="0" smtClean="0">
                <a:latin typeface="Arial"/>
                <a:cs typeface="Arial"/>
              </a:rPr>
              <a:t>a  </a:t>
            </a:r>
            <a:r>
              <a:rPr lang="en-US" sz="1200" spc="-25" dirty="0" smtClean="0">
                <a:latin typeface="Arial"/>
                <a:cs typeface="Arial"/>
              </a:rPr>
              <a:t>manner consistent </a:t>
            </a:r>
            <a:r>
              <a:rPr lang="en-US" sz="1200" spc="-20" dirty="0" smtClean="0">
                <a:latin typeface="Arial"/>
                <a:cs typeface="Arial"/>
              </a:rPr>
              <a:t>with </a:t>
            </a:r>
            <a:r>
              <a:rPr lang="en-US" sz="1200" spc="-25" dirty="0" smtClean="0">
                <a:latin typeface="Arial"/>
                <a:cs typeface="Arial"/>
              </a:rPr>
              <a:t>other successful </a:t>
            </a:r>
            <a:r>
              <a:rPr lang="en-US" sz="1200" spc="-15" dirty="0" smtClean="0">
                <a:latin typeface="Arial"/>
                <a:cs typeface="Arial"/>
              </a:rPr>
              <a:t>ASF </a:t>
            </a:r>
            <a:r>
              <a:rPr lang="en-US" sz="1200" spc="-25" dirty="0" smtClean="0">
                <a:latin typeface="Arial"/>
                <a:cs typeface="Arial"/>
              </a:rPr>
              <a:t>projects. While incubation status </a:t>
            </a:r>
            <a:r>
              <a:rPr lang="en-US" sz="1200" spc="-20" dirty="0" smtClean="0">
                <a:latin typeface="Arial"/>
                <a:cs typeface="Arial"/>
              </a:rPr>
              <a:t>is not  </a:t>
            </a:r>
            <a:r>
              <a:rPr lang="en-US" sz="1200" spc="-25" dirty="0" smtClean="0">
                <a:latin typeface="Arial"/>
                <a:cs typeface="Arial"/>
              </a:rPr>
              <a:t>necessarily</a:t>
            </a:r>
            <a:r>
              <a:rPr lang="en-US" sz="1200" spc="-60" dirty="0" smtClean="0">
                <a:latin typeface="Arial"/>
                <a:cs typeface="Arial"/>
              </a:rPr>
              <a:t> </a:t>
            </a:r>
            <a:r>
              <a:rPr lang="en-US" sz="1200" dirty="0" smtClean="0">
                <a:latin typeface="Arial"/>
                <a:cs typeface="Arial"/>
              </a:rPr>
              <a:t>a</a:t>
            </a:r>
            <a:r>
              <a:rPr lang="en-US" sz="1200" spc="-40" dirty="0" smtClean="0">
                <a:latin typeface="Arial"/>
                <a:cs typeface="Arial"/>
              </a:rPr>
              <a:t> </a:t>
            </a:r>
            <a:r>
              <a:rPr lang="en-US" sz="1200" spc="-25" dirty="0" smtClean="0">
                <a:latin typeface="Arial"/>
                <a:cs typeface="Arial"/>
              </a:rPr>
              <a:t>reflection</a:t>
            </a:r>
            <a:r>
              <a:rPr lang="en-US" sz="1200" spc="-40"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30" dirty="0" smtClean="0">
                <a:latin typeface="Arial"/>
                <a:cs typeface="Arial"/>
              </a:rPr>
              <a:t>completeness</a:t>
            </a:r>
            <a:r>
              <a:rPr lang="en-US" sz="1200" spc="-45" dirty="0" smtClean="0">
                <a:latin typeface="Arial"/>
                <a:cs typeface="Arial"/>
              </a:rPr>
              <a:t> </a:t>
            </a:r>
            <a:r>
              <a:rPr lang="en-US" sz="1200" spc="-15" dirty="0" smtClean="0">
                <a:latin typeface="Arial"/>
                <a:cs typeface="Arial"/>
              </a:rPr>
              <a:t>or</a:t>
            </a:r>
            <a:r>
              <a:rPr lang="en-US" sz="1200" spc="-50" dirty="0" smtClean="0">
                <a:latin typeface="Arial"/>
                <a:cs typeface="Arial"/>
              </a:rPr>
              <a:t> </a:t>
            </a:r>
            <a:r>
              <a:rPr lang="en-US" sz="1200" spc="-25" dirty="0" smtClean="0">
                <a:latin typeface="Arial"/>
                <a:cs typeface="Arial"/>
              </a:rPr>
              <a:t>stability</a:t>
            </a:r>
            <a:r>
              <a:rPr lang="en-US" sz="1200" spc="-55"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smtClean="0">
                <a:latin typeface="Arial"/>
                <a:cs typeface="Arial"/>
              </a:rPr>
              <a:t>code,</a:t>
            </a:r>
            <a:r>
              <a:rPr lang="en-US" sz="1200" spc="-30" dirty="0" smtClean="0">
                <a:latin typeface="Arial"/>
                <a:cs typeface="Arial"/>
              </a:rPr>
              <a:t> </a:t>
            </a:r>
            <a:r>
              <a:rPr lang="en-US" sz="1200" spc="-20" dirty="0" smtClean="0">
                <a:latin typeface="Arial"/>
                <a:cs typeface="Arial"/>
              </a:rPr>
              <a:t>it</a:t>
            </a:r>
            <a:r>
              <a:rPr lang="en-US" sz="1200" spc="-45" dirty="0" smtClean="0">
                <a:latin typeface="Arial"/>
                <a:cs typeface="Arial"/>
              </a:rPr>
              <a:t> </a:t>
            </a:r>
            <a:r>
              <a:rPr lang="en-US" sz="1200" spc="-25" dirty="0" smtClean="0">
                <a:latin typeface="Arial"/>
                <a:cs typeface="Arial"/>
              </a:rPr>
              <a:t>does</a:t>
            </a:r>
            <a:r>
              <a:rPr lang="en-US" sz="1200" spc="-45" dirty="0" smtClean="0">
                <a:latin typeface="Arial"/>
                <a:cs typeface="Arial"/>
              </a:rPr>
              <a:t> </a:t>
            </a:r>
            <a:r>
              <a:rPr lang="en-US" sz="1200" spc="-25" dirty="0" smtClean="0">
                <a:latin typeface="Arial"/>
                <a:cs typeface="Arial"/>
              </a:rPr>
              <a:t>indicate</a:t>
            </a:r>
            <a:r>
              <a:rPr lang="en-US" sz="1200" spc="-50" dirty="0" smtClean="0">
                <a:latin typeface="Arial"/>
                <a:cs typeface="Arial"/>
              </a:rPr>
              <a:t> </a:t>
            </a:r>
            <a:r>
              <a:rPr lang="en-US" sz="1200" spc="-20" dirty="0" smtClean="0">
                <a:latin typeface="Arial"/>
                <a:cs typeface="Arial"/>
              </a:rPr>
              <a:t>that  </a:t>
            </a:r>
            <a:r>
              <a:rPr lang="en-US" sz="1200" spc="-15" dirty="0" smtClean="0">
                <a:latin typeface="Arial"/>
                <a:cs typeface="Arial"/>
              </a:rPr>
              <a:t>the</a:t>
            </a:r>
            <a:r>
              <a:rPr lang="en-US" sz="1200" spc="-60" dirty="0" smtClean="0">
                <a:latin typeface="Arial"/>
                <a:cs typeface="Arial"/>
              </a:rPr>
              <a:t> </a:t>
            </a:r>
            <a:r>
              <a:rPr lang="en-US" sz="1200" spc="-25" dirty="0" smtClean="0">
                <a:latin typeface="Arial"/>
                <a:cs typeface="Arial"/>
              </a:rPr>
              <a:t>project</a:t>
            </a:r>
            <a:r>
              <a:rPr lang="en-US" sz="1200" spc="-50" dirty="0" smtClean="0">
                <a:latin typeface="Arial"/>
                <a:cs typeface="Arial"/>
              </a:rPr>
              <a:t> </a:t>
            </a:r>
            <a:r>
              <a:rPr lang="en-US" sz="1200" spc="-20" dirty="0" smtClean="0">
                <a:latin typeface="Arial"/>
                <a:cs typeface="Arial"/>
              </a:rPr>
              <a:t>has</a:t>
            </a:r>
            <a:r>
              <a:rPr lang="en-US" sz="1200" spc="-50" dirty="0" smtClean="0">
                <a:latin typeface="Arial"/>
                <a:cs typeface="Arial"/>
              </a:rPr>
              <a:t> </a:t>
            </a:r>
            <a:r>
              <a:rPr lang="en-US" sz="1200" spc="-25" dirty="0" smtClean="0">
                <a:latin typeface="Arial"/>
                <a:cs typeface="Arial"/>
              </a:rPr>
              <a:t>yet</a:t>
            </a:r>
            <a:r>
              <a:rPr lang="en-US" sz="1200" spc="-45" dirty="0" smtClean="0">
                <a:latin typeface="Arial"/>
                <a:cs typeface="Arial"/>
              </a:rPr>
              <a:t> </a:t>
            </a:r>
            <a:r>
              <a:rPr lang="en-US" sz="1200" spc="-15" dirty="0" smtClean="0">
                <a:latin typeface="Arial"/>
                <a:cs typeface="Arial"/>
              </a:rPr>
              <a:t>to</a:t>
            </a:r>
            <a:r>
              <a:rPr lang="en-US" sz="1200" spc="-45" dirty="0" smtClean="0">
                <a:latin typeface="Arial"/>
                <a:cs typeface="Arial"/>
              </a:rPr>
              <a:t> </a:t>
            </a:r>
            <a:r>
              <a:rPr lang="en-US" sz="1200" spc="-15" dirty="0" smtClean="0">
                <a:latin typeface="Arial"/>
                <a:cs typeface="Arial"/>
              </a:rPr>
              <a:t>be</a:t>
            </a:r>
            <a:r>
              <a:rPr lang="en-US" sz="1200" spc="-70" dirty="0" smtClean="0">
                <a:latin typeface="Arial"/>
                <a:cs typeface="Arial"/>
              </a:rPr>
              <a:t> </a:t>
            </a:r>
            <a:r>
              <a:rPr lang="en-US" sz="1200" spc="-20" dirty="0" smtClean="0">
                <a:latin typeface="Arial"/>
                <a:cs typeface="Arial"/>
              </a:rPr>
              <a:t>fully</a:t>
            </a:r>
            <a:r>
              <a:rPr lang="en-US" sz="1200" spc="-60" dirty="0" smtClean="0">
                <a:latin typeface="Arial"/>
                <a:cs typeface="Arial"/>
              </a:rPr>
              <a:t> </a:t>
            </a:r>
            <a:r>
              <a:rPr lang="en-US" sz="1200" spc="-25" dirty="0" smtClean="0">
                <a:latin typeface="Arial"/>
                <a:cs typeface="Arial"/>
              </a:rPr>
              <a:t>endorsed</a:t>
            </a:r>
            <a:r>
              <a:rPr lang="en-US" sz="1200" spc="-55" dirty="0" smtClean="0">
                <a:latin typeface="Arial"/>
                <a:cs typeface="Arial"/>
              </a:rPr>
              <a:t> </a:t>
            </a:r>
            <a:r>
              <a:rPr lang="en-US" sz="1200" spc="-15" dirty="0" smtClean="0">
                <a:latin typeface="Arial"/>
                <a:cs typeface="Arial"/>
              </a:rPr>
              <a:t>by</a:t>
            </a:r>
            <a:r>
              <a:rPr lang="en-US" sz="1200" spc="-6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0" dirty="0" smtClean="0">
                <a:latin typeface="Arial"/>
                <a:cs typeface="Arial"/>
              </a:rPr>
              <a:t>ASF.</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A034CDDF-E6EB-4BB4-AC08-83A619F4648C}" type="slidenum">
              <a:rPr lang="fr-FR" smtClean="0"/>
              <a:t>19</a:t>
            </a:fld>
            <a:endParaRPr lang="fr-FR"/>
          </a:p>
        </p:txBody>
      </p:sp>
    </p:spTree>
    <p:extLst>
      <p:ext uri="{BB962C8B-B14F-4D97-AF65-F5344CB8AC3E}">
        <p14:creationId xmlns:p14="http://schemas.microsoft.com/office/powerpoint/2010/main" val="3875653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ts val="1610"/>
              </a:lnSpc>
              <a:spcBef>
                <a:spcPts val="635"/>
              </a:spcBef>
            </a:pPr>
            <a:r>
              <a:rPr lang="en-US" sz="1200" spc="-25" dirty="0" smtClean="0">
                <a:latin typeface="Arial"/>
                <a:cs typeface="Arial"/>
              </a:rPr>
              <a:t>Applications </a:t>
            </a:r>
            <a:r>
              <a:rPr lang="en-US" sz="1200" spc="-20" dirty="0" smtClean="0">
                <a:latin typeface="Arial"/>
                <a:cs typeface="Arial"/>
              </a:rPr>
              <a:t>can </a:t>
            </a:r>
            <a:r>
              <a:rPr lang="en-US" sz="1200" spc="-15" dirty="0" smtClean="0">
                <a:latin typeface="Arial"/>
                <a:cs typeface="Arial"/>
              </a:rPr>
              <a:t>be </a:t>
            </a:r>
            <a:r>
              <a:rPr lang="en-US" sz="1200" spc="-25" dirty="0" smtClean="0">
                <a:latin typeface="Arial"/>
                <a:cs typeface="Arial"/>
              </a:rPr>
              <a:t>stopped </a:t>
            </a:r>
            <a:r>
              <a:rPr lang="en-US" sz="1200" spc="-20" dirty="0" smtClean="0">
                <a:latin typeface="Arial"/>
                <a:cs typeface="Arial"/>
              </a:rPr>
              <a:t>then </a:t>
            </a:r>
            <a:r>
              <a:rPr lang="en-US" sz="1200" spc="-25" dirty="0" smtClean="0">
                <a:latin typeface="Arial"/>
                <a:cs typeface="Arial"/>
              </a:rPr>
              <a:t>started; </a:t>
            </a:r>
            <a:r>
              <a:rPr lang="en-US" sz="1200" spc="-15" dirty="0" smtClean="0">
                <a:latin typeface="Arial"/>
                <a:cs typeface="Arial"/>
              </a:rPr>
              <a:t>the </a:t>
            </a:r>
            <a:r>
              <a:rPr lang="en-US" sz="1200" spc="-25" dirty="0" smtClean="0">
                <a:latin typeface="Arial"/>
                <a:cs typeface="Arial"/>
              </a:rPr>
              <a:t>distribution </a:t>
            </a:r>
            <a:r>
              <a:rPr lang="en-US" sz="1200" spc="-15" dirty="0" smtClean="0">
                <a:latin typeface="Arial"/>
                <a:cs typeface="Arial"/>
              </a:rPr>
              <a:t>of </a:t>
            </a:r>
            <a:r>
              <a:rPr lang="en-US" sz="1200" spc="-20" dirty="0" smtClean="0">
                <a:latin typeface="Arial"/>
                <a:cs typeface="Arial"/>
              </a:rPr>
              <a:t>the </a:t>
            </a:r>
            <a:r>
              <a:rPr lang="en-US" sz="1200" spc="-25" dirty="0" smtClean="0">
                <a:latin typeface="Arial"/>
                <a:cs typeface="Arial"/>
              </a:rPr>
              <a:t>deployed </a:t>
            </a:r>
            <a:r>
              <a:rPr lang="en-US" sz="1200" spc="-30" dirty="0" smtClean="0">
                <a:latin typeface="Arial"/>
                <a:cs typeface="Arial"/>
              </a:rPr>
              <a:t>application  </a:t>
            </a:r>
            <a:r>
              <a:rPr lang="en-US" sz="1200" spc="-25" dirty="0" smtClean="0">
                <a:latin typeface="Arial"/>
                <a:cs typeface="Arial"/>
              </a:rPr>
              <a:t>across </a:t>
            </a:r>
            <a:r>
              <a:rPr lang="en-US" sz="1200" spc="-20" dirty="0" smtClean="0">
                <a:latin typeface="Arial"/>
                <a:cs typeface="Arial"/>
              </a:rPr>
              <a:t>the YARN </a:t>
            </a:r>
            <a:r>
              <a:rPr lang="en-US" sz="1200" spc="-25" dirty="0" smtClean="0">
                <a:latin typeface="Arial"/>
                <a:cs typeface="Arial"/>
              </a:rPr>
              <a:t>cluster </a:t>
            </a:r>
            <a:r>
              <a:rPr lang="en-US" sz="1200" spc="-20" dirty="0" smtClean="0">
                <a:latin typeface="Arial"/>
                <a:cs typeface="Arial"/>
              </a:rPr>
              <a:t>is </a:t>
            </a:r>
            <a:r>
              <a:rPr lang="en-US" sz="1200" spc="-25" dirty="0" smtClean="0">
                <a:latin typeface="Arial"/>
                <a:cs typeface="Arial"/>
              </a:rPr>
              <a:t>persisted -enabling </a:t>
            </a:r>
            <a:r>
              <a:rPr lang="en-US" sz="1200" dirty="0" smtClean="0">
                <a:latin typeface="Arial"/>
                <a:cs typeface="Arial"/>
              </a:rPr>
              <a:t>a </a:t>
            </a:r>
            <a:r>
              <a:rPr lang="en-US" sz="1200" spc="-25" dirty="0" smtClean="0">
                <a:latin typeface="Arial"/>
                <a:cs typeface="Arial"/>
              </a:rPr>
              <a:t>best-effort placement </a:t>
            </a:r>
            <a:r>
              <a:rPr lang="en-US" sz="1200" spc="-20" dirty="0" smtClean="0">
                <a:latin typeface="Arial"/>
                <a:cs typeface="Arial"/>
              </a:rPr>
              <a:t>close </a:t>
            </a:r>
            <a:r>
              <a:rPr lang="en-US" sz="1200" spc="-15" dirty="0" smtClean="0">
                <a:latin typeface="Arial"/>
                <a:cs typeface="Arial"/>
              </a:rPr>
              <a:t>to </a:t>
            </a:r>
            <a:r>
              <a:rPr lang="en-US" sz="1200" spc="-20" dirty="0" smtClean="0">
                <a:latin typeface="Arial"/>
                <a:cs typeface="Arial"/>
              </a:rPr>
              <a:t>the  </a:t>
            </a:r>
            <a:r>
              <a:rPr lang="en-US" sz="1200" spc="-25" dirty="0" smtClean="0">
                <a:latin typeface="Arial"/>
                <a:cs typeface="Arial"/>
              </a:rPr>
              <a:t>previous </a:t>
            </a:r>
            <a:r>
              <a:rPr lang="en-US" sz="1200" spc="-30" dirty="0" smtClean="0">
                <a:latin typeface="Arial"/>
                <a:cs typeface="Arial"/>
              </a:rPr>
              <a:t>locations. </a:t>
            </a:r>
            <a:r>
              <a:rPr lang="en-US" sz="1200" spc="-25" dirty="0" smtClean="0">
                <a:latin typeface="Arial"/>
                <a:cs typeface="Arial"/>
              </a:rPr>
              <a:t>Applications which remember </a:t>
            </a:r>
            <a:r>
              <a:rPr lang="en-US" sz="1200" spc="-20" dirty="0" smtClean="0">
                <a:latin typeface="Arial"/>
                <a:cs typeface="Arial"/>
              </a:rPr>
              <a:t>the </a:t>
            </a:r>
            <a:r>
              <a:rPr lang="en-US" sz="1200" spc="-30" dirty="0" smtClean="0">
                <a:latin typeface="Arial"/>
                <a:cs typeface="Arial"/>
              </a:rPr>
              <a:t>previous </a:t>
            </a:r>
            <a:r>
              <a:rPr lang="en-US" sz="1200" spc="-25" dirty="0" smtClean="0">
                <a:latin typeface="Arial"/>
                <a:cs typeface="Arial"/>
              </a:rPr>
              <a:t>placement </a:t>
            </a:r>
            <a:r>
              <a:rPr lang="en-US" sz="1200" spc="-20" dirty="0" smtClean="0">
                <a:latin typeface="Arial"/>
                <a:cs typeface="Arial"/>
              </a:rPr>
              <a:t>of </a:t>
            </a:r>
            <a:r>
              <a:rPr lang="en-US" sz="1200" spc="-25" dirty="0" smtClean="0">
                <a:latin typeface="Arial"/>
                <a:cs typeface="Arial"/>
              </a:rPr>
              <a:t>data (such  </a:t>
            </a:r>
            <a:r>
              <a:rPr lang="en-US" sz="1200" spc="-15" dirty="0" smtClean="0">
                <a:latin typeface="Arial"/>
                <a:cs typeface="Arial"/>
              </a:rPr>
              <a:t>as</a:t>
            </a:r>
            <a:r>
              <a:rPr lang="en-US" sz="1200" spc="-50" dirty="0" smtClean="0">
                <a:latin typeface="Arial"/>
                <a:cs typeface="Arial"/>
              </a:rPr>
              <a:t> </a:t>
            </a:r>
            <a:r>
              <a:rPr lang="en-US" sz="1200" spc="-25" dirty="0" err="1" smtClean="0">
                <a:latin typeface="Arial"/>
                <a:cs typeface="Arial"/>
              </a:rPr>
              <a:t>HBase</a:t>
            </a:r>
            <a:r>
              <a:rPr lang="en-US" sz="1200" spc="-25" dirty="0" smtClean="0">
                <a:latin typeface="Arial"/>
                <a:cs typeface="Arial"/>
              </a:rPr>
              <a:t>)</a:t>
            </a:r>
            <a:r>
              <a:rPr lang="en-US" sz="1200" spc="-60" dirty="0" smtClean="0">
                <a:latin typeface="Arial"/>
                <a:cs typeface="Arial"/>
              </a:rPr>
              <a:t> </a:t>
            </a:r>
            <a:r>
              <a:rPr lang="en-US" sz="1200" spc="-20" dirty="0" smtClean="0">
                <a:latin typeface="Arial"/>
                <a:cs typeface="Arial"/>
              </a:rPr>
              <a:t>can</a:t>
            </a:r>
            <a:r>
              <a:rPr lang="en-US" sz="1200" spc="-55" dirty="0" smtClean="0">
                <a:latin typeface="Arial"/>
                <a:cs typeface="Arial"/>
              </a:rPr>
              <a:t> </a:t>
            </a:r>
            <a:r>
              <a:rPr lang="en-US" sz="1200" spc="-25" dirty="0" smtClean="0">
                <a:latin typeface="Arial"/>
                <a:cs typeface="Arial"/>
              </a:rPr>
              <a:t>exhibit</a:t>
            </a:r>
            <a:r>
              <a:rPr lang="en-US" sz="1200" spc="-50" dirty="0" smtClean="0">
                <a:latin typeface="Arial"/>
                <a:cs typeface="Arial"/>
              </a:rPr>
              <a:t> </a:t>
            </a:r>
            <a:r>
              <a:rPr lang="en-US" sz="1200" spc="-25" dirty="0" smtClean="0">
                <a:latin typeface="Arial"/>
                <a:cs typeface="Arial"/>
              </a:rPr>
              <a:t>fast</a:t>
            </a:r>
            <a:r>
              <a:rPr lang="en-US" sz="1200" spc="-50" dirty="0" smtClean="0">
                <a:latin typeface="Arial"/>
                <a:cs typeface="Arial"/>
              </a:rPr>
              <a:t> </a:t>
            </a:r>
            <a:r>
              <a:rPr lang="en-US" sz="1200" spc="-25" dirty="0" smtClean="0">
                <a:latin typeface="Arial"/>
                <a:cs typeface="Arial"/>
              </a:rPr>
              <a:t>start-up</a:t>
            </a:r>
            <a:r>
              <a:rPr lang="en-US" sz="1200" spc="-55" dirty="0" smtClean="0">
                <a:latin typeface="Arial"/>
                <a:cs typeface="Arial"/>
              </a:rPr>
              <a:t> </a:t>
            </a:r>
            <a:r>
              <a:rPr lang="en-US" sz="1200" spc="-20" dirty="0" smtClean="0">
                <a:latin typeface="Arial"/>
                <a:cs typeface="Arial"/>
              </a:rPr>
              <a:t>times</a:t>
            </a:r>
            <a:r>
              <a:rPr lang="en-US" sz="1200" spc="-50" dirty="0" smtClean="0">
                <a:latin typeface="Arial"/>
                <a:cs typeface="Arial"/>
              </a:rPr>
              <a:t> </a:t>
            </a:r>
            <a:r>
              <a:rPr lang="en-US" sz="1200" spc="-20" dirty="0" smtClean="0">
                <a:latin typeface="Arial"/>
                <a:cs typeface="Arial"/>
              </a:rPr>
              <a:t>from</a:t>
            </a:r>
            <a:r>
              <a:rPr lang="en-US" sz="1200" spc="-60" dirty="0" smtClean="0">
                <a:latin typeface="Arial"/>
                <a:cs typeface="Arial"/>
              </a:rPr>
              <a:t> </a:t>
            </a:r>
            <a:r>
              <a:rPr lang="en-US" sz="1200" spc="-20" dirty="0" smtClean="0">
                <a:latin typeface="Arial"/>
                <a:cs typeface="Arial"/>
              </a:rPr>
              <a:t>this</a:t>
            </a:r>
            <a:r>
              <a:rPr lang="en-US" sz="1200" spc="-50" dirty="0" smtClean="0">
                <a:latin typeface="Arial"/>
                <a:cs typeface="Arial"/>
              </a:rPr>
              <a:t> </a:t>
            </a:r>
            <a:r>
              <a:rPr lang="en-US" sz="1200" spc="-25" dirty="0" smtClean="0">
                <a:latin typeface="Arial"/>
                <a:cs typeface="Arial"/>
              </a:rPr>
              <a:t>feature.</a:t>
            </a:r>
            <a:endParaRPr lang="en-US" sz="1200" dirty="0" smtClean="0">
              <a:latin typeface="Arial"/>
              <a:cs typeface="Arial"/>
            </a:endParaRPr>
          </a:p>
          <a:p>
            <a:pPr marL="12700" marR="60960">
              <a:lnSpc>
                <a:spcPct val="95900"/>
              </a:lnSpc>
              <a:spcBef>
                <a:spcPts val="575"/>
              </a:spcBef>
            </a:pPr>
            <a:r>
              <a:rPr lang="en-US" sz="1200" spc="-20" dirty="0" smtClean="0">
                <a:latin typeface="Arial"/>
                <a:cs typeface="Arial"/>
              </a:rPr>
              <a:t>YARN itself </a:t>
            </a:r>
            <a:r>
              <a:rPr lang="en-US" sz="1200" spc="-30" dirty="0" smtClean="0">
                <a:latin typeface="Arial"/>
                <a:cs typeface="Arial"/>
              </a:rPr>
              <a:t>monitors </a:t>
            </a:r>
            <a:r>
              <a:rPr lang="en-US" sz="1200" spc="-15" dirty="0" smtClean="0">
                <a:latin typeface="Arial"/>
                <a:cs typeface="Arial"/>
              </a:rPr>
              <a:t>the </a:t>
            </a:r>
            <a:r>
              <a:rPr lang="en-US" sz="1200" spc="-25" dirty="0" smtClean="0">
                <a:latin typeface="Arial"/>
                <a:cs typeface="Arial"/>
              </a:rPr>
              <a:t>health </a:t>
            </a:r>
            <a:r>
              <a:rPr lang="en-US" sz="1200" spc="-15" dirty="0" smtClean="0">
                <a:latin typeface="Arial"/>
                <a:cs typeface="Arial"/>
              </a:rPr>
              <a:t>of </a:t>
            </a:r>
            <a:r>
              <a:rPr lang="en-US" sz="1200" spc="-20" dirty="0" smtClean="0">
                <a:latin typeface="Arial"/>
                <a:cs typeface="Arial"/>
              </a:rPr>
              <a:t>"YARN </a:t>
            </a:r>
            <a:r>
              <a:rPr lang="en-US" sz="1200" spc="-25" dirty="0" smtClean="0">
                <a:latin typeface="Arial"/>
                <a:cs typeface="Arial"/>
              </a:rPr>
              <a:t>containers" hosting parts </a:t>
            </a:r>
            <a:r>
              <a:rPr lang="en-US" sz="1200" spc="-15" dirty="0" smtClean="0">
                <a:latin typeface="Arial"/>
                <a:cs typeface="Arial"/>
              </a:rPr>
              <a:t>of the </a:t>
            </a:r>
            <a:r>
              <a:rPr lang="en-US" sz="1200" spc="-25" dirty="0" smtClean="0">
                <a:latin typeface="Arial"/>
                <a:cs typeface="Arial"/>
              </a:rPr>
              <a:t>deployed  application </a:t>
            </a:r>
            <a:r>
              <a:rPr lang="en-US" sz="1200" spc="-20" dirty="0" smtClean="0">
                <a:latin typeface="Arial"/>
                <a:cs typeface="Arial"/>
              </a:rPr>
              <a:t>-it </a:t>
            </a:r>
            <a:r>
              <a:rPr lang="en-US" sz="1200" spc="-25" dirty="0" smtClean="0">
                <a:latin typeface="Arial"/>
                <a:cs typeface="Arial"/>
              </a:rPr>
              <a:t>notifies </a:t>
            </a:r>
            <a:r>
              <a:rPr lang="en-US" sz="1200" spc="-15" dirty="0" smtClean="0">
                <a:latin typeface="Arial"/>
                <a:cs typeface="Arial"/>
              </a:rPr>
              <a:t>the </a:t>
            </a:r>
            <a:r>
              <a:rPr lang="en-US" sz="1200" spc="-25" dirty="0" smtClean="0">
                <a:latin typeface="Arial"/>
                <a:cs typeface="Arial"/>
              </a:rPr>
              <a:t>Slider manager application </a:t>
            </a:r>
            <a:r>
              <a:rPr lang="en-US" sz="1200" spc="-15" dirty="0" smtClean="0">
                <a:latin typeface="Arial"/>
                <a:cs typeface="Arial"/>
              </a:rPr>
              <a:t>of </a:t>
            </a:r>
            <a:r>
              <a:rPr lang="en-US" sz="1200" spc="-25" dirty="0" smtClean="0">
                <a:latin typeface="Arial"/>
                <a:cs typeface="Arial"/>
              </a:rPr>
              <a:t>container failure. Slider then  </a:t>
            </a:r>
            <a:r>
              <a:rPr lang="en-US" sz="1200" spc="-20" dirty="0" smtClean="0">
                <a:latin typeface="Arial"/>
                <a:cs typeface="Arial"/>
              </a:rPr>
              <a:t>asks</a:t>
            </a:r>
            <a:r>
              <a:rPr lang="en-US" sz="1200" spc="-50" dirty="0" smtClean="0">
                <a:latin typeface="Arial"/>
                <a:cs typeface="Arial"/>
              </a:rPr>
              <a:t> </a:t>
            </a:r>
            <a:r>
              <a:rPr lang="en-US" sz="1200" spc="-20" dirty="0" smtClean="0">
                <a:latin typeface="Arial"/>
                <a:cs typeface="Arial"/>
              </a:rPr>
              <a:t>YARN</a:t>
            </a:r>
            <a:r>
              <a:rPr lang="en-US" sz="1200" spc="-55" dirty="0" smtClean="0">
                <a:latin typeface="Arial"/>
                <a:cs typeface="Arial"/>
              </a:rPr>
              <a:t> </a:t>
            </a:r>
            <a:r>
              <a:rPr lang="en-US" sz="1200" spc="-15" dirty="0" smtClean="0">
                <a:latin typeface="Arial"/>
                <a:cs typeface="Arial"/>
              </a:rPr>
              <a:t>for</a:t>
            </a:r>
            <a:r>
              <a:rPr lang="en-US" sz="1200" spc="-50"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0" dirty="0" smtClean="0">
                <a:latin typeface="Arial"/>
                <a:cs typeface="Arial"/>
              </a:rPr>
              <a:t>new</a:t>
            </a:r>
            <a:r>
              <a:rPr lang="en-US" sz="1200" spc="-55" dirty="0" smtClean="0">
                <a:latin typeface="Arial"/>
                <a:cs typeface="Arial"/>
              </a:rPr>
              <a:t> </a:t>
            </a:r>
            <a:r>
              <a:rPr lang="en-US" sz="1200" spc="-25" dirty="0" smtClean="0">
                <a:latin typeface="Arial"/>
                <a:cs typeface="Arial"/>
              </a:rPr>
              <a:t>container,</a:t>
            </a:r>
            <a:r>
              <a:rPr lang="en-US" sz="1200" spc="-45" dirty="0" smtClean="0">
                <a:latin typeface="Arial"/>
                <a:cs typeface="Arial"/>
              </a:rPr>
              <a:t> </a:t>
            </a:r>
            <a:r>
              <a:rPr lang="en-US" sz="1200" spc="-20" dirty="0" smtClean="0">
                <a:latin typeface="Arial"/>
                <a:cs typeface="Arial"/>
              </a:rPr>
              <a:t>into</a:t>
            </a:r>
            <a:r>
              <a:rPr lang="en-US" sz="1200" spc="-40" dirty="0" smtClean="0">
                <a:latin typeface="Arial"/>
                <a:cs typeface="Arial"/>
              </a:rPr>
              <a:t> </a:t>
            </a:r>
            <a:r>
              <a:rPr lang="en-US" sz="1200" spc="-25" dirty="0" smtClean="0">
                <a:latin typeface="Arial"/>
                <a:cs typeface="Arial"/>
              </a:rPr>
              <a:t>which</a:t>
            </a:r>
            <a:r>
              <a:rPr lang="en-US" sz="1200" spc="-55" dirty="0" smtClean="0">
                <a:latin typeface="Arial"/>
                <a:cs typeface="Arial"/>
              </a:rPr>
              <a:t> </a:t>
            </a:r>
            <a:r>
              <a:rPr lang="en-US" sz="1200" spc="-25" dirty="0" smtClean="0">
                <a:latin typeface="Arial"/>
                <a:cs typeface="Arial"/>
              </a:rPr>
              <a:t>Slider</a:t>
            </a:r>
            <a:r>
              <a:rPr lang="en-US" sz="1200" spc="-50" dirty="0" smtClean="0">
                <a:latin typeface="Arial"/>
                <a:cs typeface="Arial"/>
              </a:rPr>
              <a:t> </a:t>
            </a:r>
            <a:r>
              <a:rPr lang="en-US" sz="1200" spc="-25" dirty="0" smtClean="0">
                <a:latin typeface="Arial"/>
                <a:cs typeface="Arial"/>
              </a:rPr>
              <a:t>deploys</a:t>
            </a:r>
            <a:r>
              <a:rPr lang="en-US" sz="1200" spc="-45"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30" dirty="0" smtClean="0">
                <a:latin typeface="Arial"/>
                <a:cs typeface="Arial"/>
              </a:rPr>
              <a:t>replacement</a:t>
            </a:r>
            <a:r>
              <a:rPr lang="en-US" sz="1200" spc="-50" dirty="0" smtClean="0">
                <a:latin typeface="Arial"/>
                <a:cs typeface="Arial"/>
              </a:rPr>
              <a:t> </a:t>
            </a:r>
            <a:r>
              <a:rPr lang="en-US" sz="1200" spc="-15" dirty="0" smtClean="0">
                <a:latin typeface="Arial"/>
                <a:cs typeface="Arial"/>
              </a:rPr>
              <a:t>for</a:t>
            </a:r>
            <a:r>
              <a:rPr lang="en-US" sz="1200" spc="-6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30" dirty="0" smtClean="0">
                <a:latin typeface="Arial"/>
                <a:cs typeface="Arial"/>
              </a:rPr>
              <a:t>failed  </a:t>
            </a:r>
            <a:r>
              <a:rPr lang="en-US" sz="1200" spc="-25" dirty="0" smtClean="0">
                <a:latin typeface="Arial"/>
                <a:cs typeface="Arial"/>
              </a:rPr>
              <a:t>component. </a:t>
            </a:r>
            <a:r>
              <a:rPr lang="en-US" sz="1200" spc="-20" dirty="0" smtClean="0">
                <a:latin typeface="Arial"/>
                <a:cs typeface="Arial"/>
              </a:rPr>
              <a:t>As </a:t>
            </a:r>
            <a:r>
              <a:rPr lang="en-US" sz="1200" dirty="0" smtClean="0">
                <a:latin typeface="Arial"/>
                <a:cs typeface="Arial"/>
              </a:rPr>
              <a:t>a </a:t>
            </a:r>
            <a:r>
              <a:rPr lang="en-US" sz="1200" spc="-25" dirty="0" smtClean="0">
                <a:latin typeface="Arial"/>
                <a:cs typeface="Arial"/>
              </a:rPr>
              <a:t>result, Slider </a:t>
            </a:r>
            <a:r>
              <a:rPr lang="en-US" sz="1200" spc="-15" dirty="0" smtClean="0">
                <a:latin typeface="Arial"/>
                <a:cs typeface="Arial"/>
              </a:rPr>
              <a:t>can </a:t>
            </a:r>
            <a:r>
              <a:rPr lang="en-US" sz="1200" spc="-20" dirty="0" smtClean="0">
                <a:latin typeface="Arial"/>
                <a:cs typeface="Arial"/>
              </a:rPr>
              <a:t>keep the size of </a:t>
            </a:r>
            <a:r>
              <a:rPr lang="en-US" sz="1200" spc="-30" dirty="0" smtClean="0">
                <a:latin typeface="Arial"/>
                <a:cs typeface="Arial"/>
              </a:rPr>
              <a:t>managed applications consistent  </a:t>
            </a:r>
            <a:r>
              <a:rPr lang="en-US" sz="1200" spc="-20" dirty="0" smtClean="0">
                <a:latin typeface="Arial"/>
                <a:cs typeface="Arial"/>
              </a:rPr>
              <a:t>with</a:t>
            </a:r>
            <a:r>
              <a:rPr lang="en-US" sz="1200" spc="-4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specified</a:t>
            </a:r>
            <a:r>
              <a:rPr lang="en-US" sz="1200" spc="-70" dirty="0" smtClean="0">
                <a:latin typeface="Arial"/>
                <a:cs typeface="Arial"/>
              </a:rPr>
              <a:t> </a:t>
            </a:r>
            <a:r>
              <a:rPr lang="en-US" sz="1200" spc="-25" dirty="0" smtClean="0">
                <a:latin typeface="Arial"/>
                <a:cs typeface="Arial"/>
              </a:rPr>
              <a:t>configuration,</a:t>
            </a:r>
            <a:r>
              <a:rPr lang="en-US" sz="1200" spc="-50" dirty="0" smtClean="0">
                <a:latin typeface="Arial"/>
                <a:cs typeface="Arial"/>
              </a:rPr>
              <a:t> </a:t>
            </a:r>
            <a:r>
              <a:rPr lang="en-US" sz="1200" spc="-25" dirty="0" smtClean="0">
                <a:latin typeface="Arial"/>
                <a:cs typeface="Arial"/>
              </a:rPr>
              <a:t>even</a:t>
            </a:r>
            <a:r>
              <a:rPr lang="en-US" sz="1200" spc="-40"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0" dirty="0" smtClean="0">
                <a:latin typeface="Arial"/>
                <a:cs typeface="Arial"/>
              </a:rPr>
              <a:t>face</a:t>
            </a:r>
            <a:r>
              <a:rPr lang="en-US" sz="1200" spc="-55" dirty="0" smtClean="0">
                <a:latin typeface="Arial"/>
                <a:cs typeface="Arial"/>
              </a:rPr>
              <a:t> </a:t>
            </a:r>
            <a:r>
              <a:rPr lang="en-US" sz="1200" spc="-15" dirty="0" smtClean="0">
                <a:latin typeface="Arial"/>
                <a:cs typeface="Arial"/>
              </a:rPr>
              <a:t>of</a:t>
            </a:r>
            <a:r>
              <a:rPr lang="en-US" sz="1200" spc="-60" dirty="0" smtClean="0">
                <a:latin typeface="Arial"/>
                <a:cs typeface="Arial"/>
              </a:rPr>
              <a:t> </a:t>
            </a:r>
            <a:r>
              <a:rPr lang="en-US" sz="1200" spc="-25" dirty="0" smtClean="0">
                <a:latin typeface="Arial"/>
                <a:cs typeface="Arial"/>
              </a:rPr>
              <a:t>failures</a:t>
            </a:r>
            <a:r>
              <a:rPr lang="en-US" sz="1200" spc="-30"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25" dirty="0" smtClean="0">
                <a:latin typeface="Arial"/>
                <a:cs typeface="Arial"/>
              </a:rPr>
              <a:t>servers</a:t>
            </a:r>
            <a:r>
              <a:rPr lang="en-US" sz="1200" spc="-50"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15" dirty="0" smtClean="0">
                <a:latin typeface="Arial"/>
                <a:cs typeface="Arial"/>
              </a:rPr>
              <a:t>the</a:t>
            </a:r>
            <a:r>
              <a:rPr lang="en-US" sz="1200" spc="-70" dirty="0" smtClean="0">
                <a:latin typeface="Arial"/>
                <a:cs typeface="Arial"/>
              </a:rPr>
              <a:t> </a:t>
            </a:r>
            <a:r>
              <a:rPr lang="en-US" sz="1200" spc="-20" dirty="0" smtClean="0">
                <a:latin typeface="Arial"/>
                <a:cs typeface="Arial"/>
              </a:rPr>
              <a:t>cluster,</a:t>
            </a:r>
            <a:r>
              <a:rPr lang="en-US" sz="1200" spc="-45" dirty="0" smtClean="0">
                <a:latin typeface="Arial"/>
                <a:cs typeface="Arial"/>
              </a:rPr>
              <a:t> </a:t>
            </a:r>
            <a:r>
              <a:rPr lang="en-US" sz="1200" spc="-40" dirty="0" smtClean="0">
                <a:latin typeface="Arial"/>
                <a:cs typeface="Arial"/>
              </a:rPr>
              <a:t>as  </a:t>
            </a:r>
            <a:r>
              <a:rPr lang="en-US" sz="1200" spc="-25" dirty="0" smtClean="0">
                <a:latin typeface="Arial"/>
                <a:cs typeface="Arial"/>
              </a:rPr>
              <a:t>well </a:t>
            </a:r>
            <a:r>
              <a:rPr lang="en-US" sz="1200" spc="-15" dirty="0" smtClean="0">
                <a:latin typeface="Arial"/>
                <a:cs typeface="Arial"/>
              </a:rPr>
              <a:t>as </a:t>
            </a:r>
            <a:r>
              <a:rPr lang="en-US" sz="1200" spc="-25" dirty="0" smtClean="0">
                <a:latin typeface="Arial"/>
                <a:cs typeface="Arial"/>
              </a:rPr>
              <a:t>parts </a:t>
            </a:r>
            <a:r>
              <a:rPr lang="en-US" sz="1200" spc="-15" dirty="0" smtClean="0">
                <a:latin typeface="Arial"/>
                <a:cs typeface="Arial"/>
              </a:rPr>
              <a:t>of the </a:t>
            </a:r>
            <a:r>
              <a:rPr lang="en-US" sz="1200" spc="-25" dirty="0" smtClean="0">
                <a:latin typeface="Arial"/>
                <a:cs typeface="Arial"/>
              </a:rPr>
              <a:t>application</a:t>
            </a:r>
            <a:r>
              <a:rPr lang="en-US" sz="1200" spc="-240" dirty="0" smtClean="0">
                <a:latin typeface="Arial"/>
                <a:cs typeface="Arial"/>
              </a:rPr>
              <a:t> </a:t>
            </a:r>
            <a:r>
              <a:rPr lang="en-US" sz="1200" spc="-25" dirty="0" smtClean="0">
                <a:latin typeface="Arial"/>
                <a:cs typeface="Arial"/>
              </a:rPr>
              <a:t>itself.</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A034CDDF-E6EB-4BB4-AC08-83A619F4648C}" type="slidenum">
              <a:rPr lang="fr-FR" smtClean="0"/>
              <a:t>21</a:t>
            </a:fld>
            <a:endParaRPr lang="fr-FR"/>
          </a:p>
        </p:txBody>
      </p:sp>
    </p:spTree>
    <p:extLst>
      <p:ext uri="{BB962C8B-B14F-4D97-AF65-F5344CB8AC3E}">
        <p14:creationId xmlns:p14="http://schemas.microsoft.com/office/powerpoint/2010/main" val="3403236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gn="just">
              <a:lnSpc>
                <a:spcPct val="100000"/>
              </a:lnSpc>
              <a:spcBef>
                <a:spcPts val="725"/>
              </a:spcBef>
            </a:pPr>
            <a:r>
              <a:rPr lang="en-US" sz="1200" spc="-20" dirty="0" smtClean="0">
                <a:latin typeface="Arial"/>
                <a:cs typeface="Arial"/>
              </a:rPr>
              <a:t>Some of the </a:t>
            </a:r>
            <a:r>
              <a:rPr lang="en-US" sz="1200" spc="-25" dirty="0" smtClean="0">
                <a:latin typeface="Arial"/>
                <a:cs typeface="Arial"/>
              </a:rPr>
              <a:t>features </a:t>
            </a:r>
            <a:r>
              <a:rPr lang="en-US" sz="1200" spc="-15" dirty="0" smtClean="0">
                <a:latin typeface="Arial"/>
                <a:cs typeface="Arial"/>
              </a:rPr>
              <a:t>of </a:t>
            </a:r>
            <a:r>
              <a:rPr lang="en-US" sz="1200" spc="-25" dirty="0" smtClean="0">
                <a:latin typeface="Arial"/>
                <a:cs typeface="Arial"/>
              </a:rPr>
              <a:t>Slider</a:t>
            </a:r>
            <a:r>
              <a:rPr lang="en-US" sz="1200" spc="-210" dirty="0" smtClean="0">
                <a:latin typeface="Arial"/>
                <a:cs typeface="Arial"/>
              </a:rPr>
              <a:t> </a:t>
            </a:r>
            <a:r>
              <a:rPr lang="en-US" sz="1200" spc="-25" dirty="0" smtClean="0">
                <a:latin typeface="Arial"/>
                <a:cs typeface="Arial"/>
              </a:rPr>
              <a:t>are:</a:t>
            </a:r>
            <a:endParaRPr lang="en-US" sz="1200" dirty="0" smtClean="0">
              <a:latin typeface="Arial"/>
              <a:cs typeface="Arial"/>
            </a:endParaRPr>
          </a:p>
          <a:p>
            <a:pPr marL="12700" indent="228600">
              <a:lnSpc>
                <a:spcPct val="100000"/>
              </a:lnSpc>
              <a:spcBef>
                <a:spcPts val="630"/>
              </a:spcBef>
              <a:buFont typeface="Symbol"/>
              <a:buChar char=""/>
              <a:tabLst>
                <a:tab pos="584835" algn="l"/>
                <a:tab pos="585470" algn="l"/>
              </a:tabLst>
            </a:pPr>
            <a:r>
              <a:rPr lang="en-US" sz="1200" spc="-25" dirty="0" smtClean="0">
                <a:latin typeface="Arial"/>
                <a:cs typeface="Arial"/>
              </a:rPr>
              <a:t>Allows users </a:t>
            </a:r>
            <a:r>
              <a:rPr lang="en-US" sz="1200" spc="-15" dirty="0" smtClean="0">
                <a:latin typeface="Arial"/>
                <a:cs typeface="Arial"/>
              </a:rPr>
              <a:t>to </a:t>
            </a:r>
            <a:r>
              <a:rPr lang="en-US" sz="1200" spc="-25" dirty="0" smtClean="0">
                <a:latin typeface="Arial"/>
                <a:cs typeface="Arial"/>
              </a:rPr>
              <a:t>create on-demand applications </a:t>
            </a:r>
            <a:r>
              <a:rPr lang="en-US" sz="1200" spc="-10" dirty="0" smtClean="0">
                <a:latin typeface="Arial"/>
                <a:cs typeface="Arial"/>
              </a:rPr>
              <a:t>in </a:t>
            </a:r>
            <a:r>
              <a:rPr lang="en-US" sz="1200" dirty="0" smtClean="0">
                <a:latin typeface="Arial"/>
                <a:cs typeface="Arial"/>
              </a:rPr>
              <a:t>a</a:t>
            </a:r>
            <a:r>
              <a:rPr lang="en-US" sz="1200" spc="-290" dirty="0" smtClean="0">
                <a:latin typeface="Arial"/>
                <a:cs typeface="Arial"/>
              </a:rPr>
              <a:t> </a:t>
            </a:r>
            <a:r>
              <a:rPr lang="en-US" sz="1200" spc="-20" dirty="0" smtClean="0">
                <a:latin typeface="Arial"/>
                <a:cs typeface="Arial"/>
              </a:rPr>
              <a:t>YARN </a:t>
            </a:r>
            <a:r>
              <a:rPr lang="en-US" sz="1200" spc="-25" dirty="0" smtClean="0">
                <a:latin typeface="Arial"/>
                <a:cs typeface="Arial"/>
              </a:rPr>
              <a:t>cluster</a:t>
            </a:r>
            <a:endParaRPr lang="en-US" sz="1200" dirty="0" smtClean="0">
              <a:latin typeface="Arial"/>
              <a:cs typeface="Arial"/>
            </a:endParaRPr>
          </a:p>
          <a:p>
            <a:pPr marL="12700" indent="228600">
              <a:lnSpc>
                <a:spcPct val="100000"/>
              </a:lnSpc>
              <a:spcBef>
                <a:spcPts val="625"/>
              </a:spcBef>
              <a:buFont typeface="Symbol"/>
              <a:buChar char=""/>
              <a:tabLst>
                <a:tab pos="584835" algn="l"/>
                <a:tab pos="585470" algn="l"/>
              </a:tabLst>
            </a:pPr>
            <a:r>
              <a:rPr lang="en-US" sz="1200" spc="-20" dirty="0" smtClean="0">
                <a:latin typeface="Arial"/>
                <a:cs typeface="Arial"/>
              </a:rPr>
              <a:t>Allow</a:t>
            </a:r>
            <a:r>
              <a:rPr lang="en-US" sz="1200" spc="-60" dirty="0" smtClean="0">
                <a:latin typeface="Arial"/>
                <a:cs typeface="Arial"/>
              </a:rPr>
              <a:t> </a:t>
            </a:r>
            <a:r>
              <a:rPr lang="en-US" sz="1200" spc="-25" dirty="0" smtClean="0">
                <a:latin typeface="Arial"/>
                <a:cs typeface="Arial"/>
              </a:rPr>
              <a:t>different</a:t>
            </a:r>
            <a:r>
              <a:rPr lang="en-US" sz="1200" spc="-45" dirty="0" smtClean="0">
                <a:latin typeface="Arial"/>
                <a:cs typeface="Arial"/>
              </a:rPr>
              <a:t> </a:t>
            </a:r>
            <a:r>
              <a:rPr lang="en-US" sz="1200" spc="-30" dirty="0" smtClean="0">
                <a:latin typeface="Arial"/>
                <a:cs typeface="Arial"/>
              </a:rPr>
              <a:t>users/applications</a:t>
            </a:r>
            <a:r>
              <a:rPr lang="en-US" sz="1200" spc="-5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15" dirty="0" smtClean="0">
                <a:latin typeface="Arial"/>
                <a:cs typeface="Arial"/>
              </a:rPr>
              <a:t>run</a:t>
            </a:r>
            <a:r>
              <a:rPr lang="en-US" sz="1200" spc="-65" dirty="0" smtClean="0">
                <a:latin typeface="Arial"/>
                <a:cs typeface="Arial"/>
              </a:rPr>
              <a:t> </a:t>
            </a:r>
            <a:r>
              <a:rPr lang="en-US" sz="1200" spc="-25" dirty="0" smtClean="0">
                <a:latin typeface="Arial"/>
                <a:cs typeface="Arial"/>
              </a:rPr>
              <a:t>different</a:t>
            </a:r>
            <a:r>
              <a:rPr lang="en-US" sz="1200" spc="-50" dirty="0" smtClean="0">
                <a:latin typeface="Arial"/>
                <a:cs typeface="Arial"/>
              </a:rPr>
              <a:t> </a:t>
            </a:r>
            <a:r>
              <a:rPr lang="en-US" sz="1200" spc="-25" dirty="0" smtClean="0">
                <a:latin typeface="Arial"/>
                <a:cs typeface="Arial"/>
              </a:rPr>
              <a:t>versions</a:t>
            </a:r>
            <a:r>
              <a:rPr lang="en-US" sz="1200" spc="-45"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30" dirty="0" smtClean="0">
                <a:latin typeface="Arial"/>
                <a:cs typeface="Arial"/>
              </a:rPr>
              <a:t>application.</a:t>
            </a:r>
            <a:endParaRPr lang="en-US" sz="1200" dirty="0" smtClean="0">
              <a:latin typeface="Arial"/>
              <a:cs typeface="Arial"/>
            </a:endParaRPr>
          </a:p>
          <a:p>
            <a:pPr marL="12700" indent="228600">
              <a:lnSpc>
                <a:spcPct val="100000"/>
              </a:lnSpc>
              <a:spcBef>
                <a:spcPts val="630"/>
              </a:spcBef>
              <a:buFont typeface="Symbol"/>
              <a:buChar char=""/>
              <a:tabLst>
                <a:tab pos="584835" algn="l"/>
                <a:tab pos="585470" algn="l"/>
              </a:tabLst>
            </a:pPr>
            <a:r>
              <a:rPr lang="en-US" sz="1200" spc="-20" dirty="0" smtClean="0">
                <a:latin typeface="Arial"/>
                <a:cs typeface="Arial"/>
              </a:rPr>
              <a:t>Allow users </a:t>
            </a:r>
            <a:r>
              <a:rPr lang="en-US" sz="1200" spc="-10" dirty="0" smtClean="0">
                <a:latin typeface="Arial"/>
                <a:cs typeface="Arial"/>
              </a:rPr>
              <a:t>to </a:t>
            </a:r>
            <a:r>
              <a:rPr lang="en-US" sz="1200" spc="-25" dirty="0" smtClean="0">
                <a:latin typeface="Arial"/>
                <a:cs typeface="Arial"/>
              </a:rPr>
              <a:t>configure different application instances</a:t>
            </a:r>
            <a:r>
              <a:rPr lang="en-US" sz="1200" spc="-265" dirty="0" smtClean="0">
                <a:latin typeface="Arial"/>
                <a:cs typeface="Arial"/>
              </a:rPr>
              <a:t> </a:t>
            </a:r>
            <a:r>
              <a:rPr lang="en-US" sz="1200" spc="-30" dirty="0" smtClean="0">
                <a:latin typeface="Arial"/>
                <a:cs typeface="Arial"/>
              </a:rPr>
              <a:t>differently</a:t>
            </a:r>
            <a:endParaRPr lang="en-US" sz="1200" dirty="0" smtClean="0">
              <a:latin typeface="Arial"/>
              <a:cs typeface="Arial"/>
            </a:endParaRPr>
          </a:p>
          <a:p>
            <a:pPr marL="12700" indent="228600">
              <a:lnSpc>
                <a:spcPct val="100000"/>
              </a:lnSpc>
              <a:spcBef>
                <a:spcPts val="625"/>
              </a:spcBef>
              <a:buFont typeface="Symbol"/>
              <a:buChar char=""/>
              <a:tabLst>
                <a:tab pos="584835" algn="l"/>
                <a:tab pos="585470" algn="l"/>
              </a:tabLst>
            </a:pPr>
            <a:r>
              <a:rPr lang="en-US" sz="1200" spc="-20" dirty="0" smtClean="0">
                <a:latin typeface="Arial"/>
                <a:cs typeface="Arial"/>
              </a:rPr>
              <a:t>Stop </a:t>
            </a:r>
            <a:r>
              <a:rPr lang="en-US" sz="1200" dirty="0" smtClean="0">
                <a:latin typeface="Arial"/>
                <a:cs typeface="Arial"/>
              </a:rPr>
              <a:t>/ </a:t>
            </a:r>
            <a:r>
              <a:rPr lang="en-US" sz="1200" spc="-25" dirty="0" smtClean="0">
                <a:latin typeface="Arial"/>
                <a:cs typeface="Arial"/>
              </a:rPr>
              <a:t>Restart application instances </a:t>
            </a:r>
            <a:r>
              <a:rPr lang="en-US" sz="1200" spc="-20" dirty="0" smtClean="0">
                <a:latin typeface="Arial"/>
                <a:cs typeface="Arial"/>
              </a:rPr>
              <a:t>as</a:t>
            </a:r>
            <a:r>
              <a:rPr lang="en-US" sz="1200" spc="-204" dirty="0" smtClean="0">
                <a:latin typeface="Arial"/>
                <a:cs typeface="Arial"/>
              </a:rPr>
              <a:t> </a:t>
            </a:r>
            <a:r>
              <a:rPr lang="en-US" sz="1200" spc="-25" dirty="0" smtClean="0">
                <a:latin typeface="Arial"/>
                <a:cs typeface="Arial"/>
              </a:rPr>
              <a:t>needed</a:t>
            </a:r>
            <a:endParaRPr lang="en-US" sz="1200" dirty="0" smtClean="0">
              <a:latin typeface="Arial"/>
              <a:cs typeface="Arial"/>
            </a:endParaRPr>
          </a:p>
          <a:p>
            <a:pPr marL="12700" marR="2303780" indent="228600">
              <a:lnSpc>
                <a:spcPct val="131600"/>
              </a:lnSpc>
              <a:spcBef>
                <a:spcPts val="100"/>
              </a:spcBef>
              <a:buFont typeface="Symbol"/>
              <a:buChar char=""/>
              <a:tabLst>
                <a:tab pos="584835" algn="l"/>
                <a:tab pos="585470" algn="l"/>
              </a:tabLst>
            </a:pPr>
            <a:r>
              <a:rPr lang="en-US" sz="1200" spc="-25" dirty="0" smtClean="0">
                <a:latin typeface="Arial"/>
                <a:cs typeface="Arial"/>
              </a:rPr>
              <a:t>Expand </a:t>
            </a:r>
            <a:r>
              <a:rPr lang="en-US" sz="1200" dirty="0" smtClean="0">
                <a:latin typeface="Arial"/>
                <a:cs typeface="Arial"/>
              </a:rPr>
              <a:t>/ </a:t>
            </a:r>
            <a:r>
              <a:rPr lang="en-US" sz="1200" spc="-25" dirty="0" smtClean="0">
                <a:latin typeface="Arial"/>
                <a:cs typeface="Arial"/>
              </a:rPr>
              <a:t>shrink application instances </a:t>
            </a:r>
            <a:r>
              <a:rPr lang="en-US" sz="1200" spc="-15" dirty="0" smtClean="0">
                <a:latin typeface="Arial"/>
                <a:cs typeface="Arial"/>
              </a:rPr>
              <a:t>as</a:t>
            </a:r>
            <a:r>
              <a:rPr lang="en-US" sz="1200" spc="-229" dirty="0" smtClean="0">
                <a:latin typeface="Arial"/>
                <a:cs typeface="Arial"/>
              </a:rPr>
              <a:t> </a:t>
            </a:r>
            <a:r>
              <a:rPr lang="en-US" sz="1200" spc="-25" dirty="0" smtClean="0">
                <a:latin typeface="Arial"/>
                <a:cs typeface="Arial"/>
              </a:rPr>
              <a:t>needed  </a:t>
            </a:r>
            <a:r>
              <a:rPr lang="en-US" sz="1200" spc="-20" dirty="0" smtClean="0">
                <a:latin typeface="Arial"/>
                <a:cs typeface="Arial"/>
              </a:rPr>
              <a:t>The </a:t>
            </a:r>
            <a:r>
              <a:rPr lang="en-US" sz="1200" spc="-25" dirty="0" smtClean="0">
                <a:latin typeface="Arial"/>
                <a:cs typeface="Arial"/>
              </a:rPr>
              <a:t>Slider tool </a:t>
            </a:r>
            <a:r>
              <a:rPr lang="en-US" sz="1200" spc="-20" dirty="0" smtClean="0">
                <a:latin typeface="Arial"/>
                <a:cs typeface="Arial"/>
              </a:rPr>
              <a:t>is </a:t>
            </a:r>
            <a:r>
              <a:rPr lang="en-US" sz="1200" dirty="0" smtClean="0">
                <a:latin typeface="Arial"/>
                <a:cs typeface="Arial"/>
              </a:rPr>
              <a:t>a </a:t>
            </a:r>
            <a:r>
              <a:rPr lang="en-US" sz="1200" spc="-25" dirty="0" smtClean="0">
                <a:latin typeface="Arial"/>
                <a:cs typeface="Arial"/>
              </a:rPr>
              <a:t>Java command-line</a:t>
            </a:r>
            <a:r>
              <a:rPr lang="en-US" sz="1200" spc="-229" dirty="0" smtClean="0">
                <a:latin typeface="Arial"/>
                <a:cs typeface="Arial"/>
              </a:rPr>
              <a:t> </a:t>
            </a:r>
            <a:r>
              <a:rPr lang="en-US" sz="1200" spc="-30" dirty="0" smtClean="0">
                <a:latin typeface="Arial"/>
                <a:cs typeface="Arial"/>
              </a:rPr>
              <a:t>application.</a:t>
            </a:r>
            <a:endParaRPr lang="en-US" sz="1200" dirty="0" smtClean="0">
              <a:latin typeface="Arial"/>
              <a:cs typeface="Arial"/>
            </a:endParaRPr>
          </a:p>
          <a:p>
            <a:pPr marL="12700" marR="5080">
              <a:lnSpc>
                <a:spcPts val="1610"/>
              </a:lnSpc>
              <a:spcBef>
                <a:spcPts val="645"/>
              </a:spcBef>
            </a:pPr>
            <a:r>
              <a:rPr lang="en-US" sz="1200" spc="-15" dirty="0" smtClean="0">
                <a:latin typeface="Arial"/>
                <a:cs typeface="Arial"/>
              </a:rPr>
              <a:t>Once</a:t>
            </a:r>
            <a:r>
              <a:rPr lang="en-US" sz="1200" spc="-70" dirty="0" smtClean="0">
                <a:latin typeface="Arial"/>
                <a:cs typeface="Arial"/>
              </a:rPr>
              <a:t> </a:t>
            </a:r>
            <a:r>
              <a:rPr lang="en-US" sz="1200" spc="-15" dirty="0" smtClean="0">
                <a:latin typeface="Arial"/>
                <a:cs typeface="Arial"/>
              </a:rPr>
              <a:t>the</a:t>
            </a:r>
            <a:r>
              <a:rPr lang="en-US" sz="1200" spc="-65" dirty="0" smtClean="0">
                <a:latin typeface="Arial"/>
                <a:cs typeface="Arial"/>
              </a:rPr>
              <a:t> </a:t>
            </a:r>
            <a:r>
              <a:rPr lang="en-US" sz="1200" spc="-25" dirty="0" smtClean="0">
                <a:latin typeface="Arial"/>
                <a:cs typeface="Arial"/>
              </a:rPr>
              <a:t>cluster</a:t>
            </a:r>
            <a:r>
              <a:rPr lang="en-US" sz="1200" spc="-55" dirty="0" smtClean="0">
                <a:latin typeface="Arial"/>
                <a:cs typeface="Arial"/>
              </a:rPr>
              <a:t> </a:t>
            </a:r>
            <a:r>
              <a:rPr lang="en-US" sz="1200" spc="-20" dirty="0" smtClean="0">
                <a:latin typeface="Arial"/>
                <a:cs typeface="Arial"/>
              </a:rPr>
              <a:t>has</a:t>
            </a:r>
            <a:r>
              <a:rPr lang="en-US" sz="1200" spc="-45" dirty="0" smtClean="0">
                <a:latin typeface="Arial"/>
                <a:cs typeface="Arial"/>
              </a:rPr>
              <a:t> </a:t>
            </a:r>
            <a:r>
              <a:rPr lang="en-US" sz="1200" spc="-20" dirty="0" smtClean="0">
                <a:latin typeface="Arial"/>
                <a:cs typeface="Arial"/>
              </a:rPr>
              <a:t>been</a:t>
            </a:r>
            <a:r>
              <a:rPr lang="en-US" sz="1200" spc="-65" dirty="0" smtClean="0">
                <a:latin typeface="Arial"/>
                <a:cs typeface="Arial"/>
              </a:rPr>
              <a:t> </a:t>
            </a:r>
            <a:r>
              <a:rPr lang="en-US" sz="1200" spc="-25" dirty="0" smtClean="0">
                <a:latin typeface="Arial"/>
                <a:cs typeface="Arial"/>
              </a:rPr>
              <a:t>started,</a:t>
            </a:r>
            <a:r>
              <a:rPr lang="en-US" sz="1200" spc="-60" dirty="0" smtClean="0">
                <a:latin typeface="Arial"/>
                <a:cs typeface="Arial"/>
              </a:rPr>
              <a:t> </a:t>
            </a:r>
            <a:r>
              <a:rPr lang="en-US" sz="1200" spc="-15" dirty="0" smtClean="0">
                <a:latin typeface="Arial"/>
                <a:cs typeface="Arial"/>
              </a:rPr>
              <a:t>the</a:t>
            </a:r>
            <a:r>
              <a:rPr lang="en-US" sz="1200" spc="-65" dirty="0" smtClean="0">
                <a:latin typeface="Arial"/>
                <a:cs typeface="Arial"/>
              </a:rPr>
              <a:t> </a:t>
            </a:r>
            <a:r>
              <a:rPr lang="en-US" sz="1200" spc="-25" dirty="0" smtClean="0">
                <a:latin typeface="Arial"/>
                <a:cs typeface="Arial"/>
              </a:rPr>
              <a:t>cluster</a:t>
            </a:r>
            <a:r>
              <a:rPr lang="en-US" sz="1200" spc="-60" dirty="0" smtClean="0">
                <a:latin typeface="Arial"/>
                <a:cs typeface="Arial"/>
              </a:rPr>
              <a:t> </a:t>
            </a:r>
            <a:r>
              <a:rPr lang="en-US" sz="1200" spc="-15" dirty="0" smtClean="0">
                <a:latin typeface="Arial"/>
                <a:cs typeface="Arial"/>
              </a:rPr>
              <a:t>can</a:t>
            </a:r>
            <a:r>
              <a:rPr lang="en-US" sz="1200" spc="-55" dirty="0" smtClean="0">
                <a:latin typeface="Arial"/>
                <a:cs typeface="Arial"/>
              </a:rPr>
              <a:t> </a:t>
            </a:r>
            <a:r>
              <a:rPr lang="en-US" sz="1200" spc="-15" dirty="0" smtClean="0">
                <a:latin typeface="Arial"/>
                <a:cs typeface="Arial"/>
              </a:rPr>
              <a:t>be</a:t>
            </a:r>
            <a:r>
              <a:rPr lang="en-US" sz="1200" spc="-50" dirty="0" smtClean="0">
                <a:latin typeface="Arial"/>
                <a:cs typeface="Arial"/>
              </a:rPr>
              <a:t> </a:t>
            </a:r>
            <a:r>
              <a:rPr lang="en-US" sz="1200" spc="-20" dirty="0" smtClean="0">
                <a:latin typeface="Arial"/>
                <a:cs typeface="Arial"/>
              </a:rPr>
              <a:t>made</a:t>
            </a:r>
            <a:r>
              <a:rPr lang="en-US" sz="1200" spc="-65" dirty="0" smtClean="0">
                <a:latin typeface="Arial"/>
                <a:cs typeface="Arial"/>
              </a:rPr>
              <a:t> </a:t>
            </a:r>
            <a:r>
              <a:rPr lang="en-US" sz="1200" spc="-15" dirty="0" smtClean="0">
                <a:latin typeface="Arial"/>
                <a:cs typeface="Arial"/>
              </a:rPr>
              <a:t>to</a:t>
            </a:r>
            <a:r>
              <a:rPr lang="en-US" sz="1200" spc="-45" dirty="0" smtClean="0">
                <a:latin typeface="Arial"/>
                <a:cs typeface="Arial"/>
              </a:rPr>
              <a:t> </a:t>
            </a:r>
            <a:r>
              <a:rPr lang="en-US" sz="1200" spc="-20" dirty="0" smtClean="0">
                <a:latin typeface="Arial"/>
                <a:cs typeface="Arial"/>
              </a:rPr>
              <a:t>grow</a:t>
            </a:r>
            <a:r>
              <a:rPr lang="en-US" sz="1200" spc="-55" dirty="0" smtClean="0">
                <a:latin typeface="Arial"/>
                <a:cs typeface="Arial"/>
              </a:rPr>
              <a:t> </a:t>
            </a:r>
            <a:r>
              <a:rPr lang="en-US" sz="1200" spc="-15" dirty="0" smtClean="0">
                <a:latin typeface="Arial"/>
                <a:cs typeface="Arial"/>
              </a:rPr>
              <a:t>or</a:t>
            </a:r>
            <a:r>
              <a:rPr lang="en-US" sz="1200" spc="-60" dirty="0" smtClean="0">
                <a:latin typeface="Arial"/>
                <a:cs typeface="Arial"/>
              </a:rPr>
              <a:t> </a:t>
            </a:r>
            <a:r>
              <a:rPr lang="en-US" sz="1200" spc="-25" dirty="0" smtClean="0">
                <a:latin typeface="Arial"/>
                <a:cs typeface="Arial"/>
              </a:rPr>
              <a:t>shrink</a:t>
            </a:r>
            <a:r>
              <a:rPr lang="en-US" sz="1200" spc="-50" dirty="0" smtClean="0">
                <a:latin typeface="Arial"/>
                <a:cs typeface="Arial"/>
              </a:rPr>
              <a:t> </a:t>
            </a:r>
            <a:r>
              <a:rPr lang="en-US" sz="1200" spc="-25" dirty="0" smtClean="0">
                <a:latin typeface="Arial"/>
                <a:cs typeface="Arial"/>
              </a:rPr>
              <a:t>using</a:t>
            </a:r>
            <a:r>
              <a:rPr lang="en-US" sz="1200" spc="-50" dirty="0" smtClean="0">
                <a:latin typeface="Arial"/>
                <a:cs typeface="Arial"/>
              </a:rPr>
              <a:t> </a:t>
            </a:r>
            <a:r>
              <a:rPr lang="en-US" sz="1200" spc="-15" dirty="0" smtClean="0">
                <a:latin typeface="Arial"/>
                <a:cs typeface="Arial"/>
              </a:rPr>
              <a:t>the  </a:t>
            </a:r>
            <a:r>
              <a:rPr lang="en-US" sz="1200" spc="-20" dirty="0" smtClean="0">
                <a:latin typeface="Arial"/>
                <a:cs typeface="Arial"/>
              </a:rPr>
              <a:t>Slider</a:t>
            </a:r>
            <a:r>
              <a:rPr lang="en-US" sz="1200" spc="-65" dirty="0" smtClean="0">
                <a:latin typeface="Arial"/>
                <a:cs typeface="Arial"/>
              </a:rPr>
              <a:t> </a:t>
            </a:r>
            <a:r>
              <a:rPr lang="en-US" sz="1200" spc="-25" dirty="0" smtClean="0">
                <a:latin typeface="Arial"/>
                <a:cs typeface="Arial"/>
              </a:rPr>
              <a:t>commands.</a:t>
            </a:r>
            <a:r>
              <a:rPr lang="en-US" sz="1200" spc="-35" dirty="0" smtClean="0">
                <a:latin typeface="Arial"/>
                <a:cs typeface="Arial"/>
              </a:rPr>
              <a:t> </a:t>
            </a:r>
            <a:r>
              <a:rPr lang="en-US" sz="1200" spc="-25" dirty="0" smtClean="0">
                <a:latin typeface="Arial"/>
                <a:cs typeface="Arial"/>
              </a:rPr>
              <a:t>The</a:t>
            </a:r>
            <a:r>
              <a:rPr lang="en-US" sz="1200" spc="-55" dirty="0" smtClean="0">
                <a:latin typeface="Arial"/>
                <a:cs typeface="Arial"/>
              </a:rPr>
              <a:t> </a:t>
            </a:r>
            <a:r>
              <a:rPr lang="en-US" sz="1200" spc="-25" dirty="0" smtClean="0">
                <a:latin typeface="Arial"/>
                <a:cs typeface="Arial"/>
              </a:rPr>
              <a:t>cluster</a:t>
            </a:r>
            <a:r>
              <a:rPr lang="en-US" sz="1200" spc="-55" dirty="0" smtClean="0">
                <a:latin typeface="Arial"/>
                <a:cs typeface="Arial"/>
              </a:rPr>
              <a:t> </a:t>
            </a:r>
            <a:r>
              <a:rPr lang="en-US" sz="1200" spc="-20" dirty="0" smtClean="0">
                <a:latin typeface="Arial"/>
                <a:cs typeface="Arial"/>
              </a:rPr>
              <a:t>can</a:t>
            </a:r>
            <a:r>
              <a:rPr lang="en-US" sz="1200" spc="-55" dirty="0" smtClean="0">
                <a:latin typeface="Arial"/>
                <a:cs typeface="Arial"/>
              </a:rPr>
              <a:t> </a:t>
            </a:r>
            <a:r>
              <a:rPr lang="en-US" sz="1200" spc="-20" dirty="0" smtClean="0">
                <a:latin typeface="Arial"/>
                <a:cs typeface="Arial"/>
              </a:rPr>
              <a:t>also</a:t>
            </a:r>
            <a:r>
              <a:rPr lang="en-US" sz="1200" spc="-55" dirty="0" smtClean="0">
                <a:latin typeface="Arial"/>
                <a:cs typeface="Arial"/>
              </a:rPr>
              <a:t> </a:t>
            </a:r>
            <a:r>
              <a:rPr lang="en-US" sz="1200" spc="-15" dirty="0" smtClean="0">
                <a:latin typeface="Arial"/>
                <a:cs typeface="Arial"/>
              </a:rPr>
              <a:t>be</a:t>
            </a:r>
            <a:r>
              <a:rPr lang="en-US" sz="1200" spc="-55" dirty="0" smtClean="0">
                <a:latin typeface="Arial"/>
                <a:cs typeface="Arial"/>
              </a:rPr>
              <a:t> </a:t>
            </a:r>
            <a:r>
              <a:rPr lang="en-US" sz="1200" spc="-25" dirty="0" smtClean="0">
                <a:latin typeface="Arial"/>
                <a:cs typeface="Arial"/>
              </a:rPr>
              <a:t>stopped</a:t>
            </a:r>
            <a:r>
              <a:rPr lang="en-US" sz="1200" spc="-55"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5" dirty="0" smtClean="0">
                <a:latin typeface="Arial"/>
                <a:cs typeface="Arial"/>
              </a:rPr>
              <a:t>later</a:t>
            </a:r>
            <a:r>
              <a:rPr lang="en-US" sz="1200" spc="-50" dirty="0" smtClean="0">
                <a:latin typeface="Arial"/>
                <a:cs typeface="Arial"/>
              </a:rPr>
              <a:t> </a:t>
            </a:r>
            <a:r>
              <a:rPr lang="en-US" sz="1200" spc="-25" dirty="0" smtClean="0">
                <a:latin typeface="Arial"/>
                <a:cs typeface="Arial"/>
              </a:rPr>
              <a:t>restarted.</a:t>
            </a:r>
            <a:endParaRPr lang="en-US" sz="1200" dirty="0" smtClean="0">
              <a:latin typeface="Arial"/>
              <a:cs typeface="Arial"/>
            </a:endParaRPr>
          </a:p>
          <a:p>
            <a:pPr marL="12700" marR="88265" algn="just">
              <a:lnSpc>
                <a:spcPts val="1610"/>
              </a:lnSpc>
              <a:spcBef>
                <a:spcPts val="615"/>
              </a:spcBef>
            </a:pPr>
            <a:r>
              <a:rPr lang="en-US" sz="1200" spc="-20" dirty="0" smtClean="0">
                <a:latin typeface="Arial"/>
                <a:cs typeface="Arial"/>
              </a:rPr>
              <a:t>Slider </a:t>
            </a:r>
            <a:r>
              <a:rPr lang="en-US" sz="1200" spc="-25" dirty="0" smtClean="0">
                <a:latin typeface="Arial"/>
                <a:cs typeface="Arial"/>
              </a:rPr>
              <a:t>implements all </a:t>
            </a:r>
            <a:r>
              <a:rPr lang="en-US" sz="1200" spc="-20" dirty="0" smtClean="0">
                <a:latin typeface="Arial"/>
                <a:cs typeface="Arial"/>
              </a:rPr>
              <a:t>its </a:t>
            </a:r>
            <a:r>
              <a:rPr lang="en-US" sz="1200" spc="-25" dirty="0" smtClean="0">
                <a:latin typeface="Arial"/>
                <a:cs typeface="Arial"/>
              </a:rPr>
              <a:t>functionality through </a:t>
            </a:r>
            <a:r>
              <a:rPr lang="en-US" sz="1200" spc="-20" dirty="0" smtClean="0">
                <a:latin typeface="Arial"/>
                <a:cs typeface="Arial"/>
              </a:rPr>
              <a:t>YARN </a:t>
            </a:r>
            <a:r>
              <a:rPr lang="en-US" sz="1200" spc="-25" dirty="0" smtClean="0">
                <a:latin typeface="Arial"/>
                <a:cs typeface="Arial"/>
              </a:rPr>
              <a:t>APIs </a:t>
            </a:r>
            <a:r>
              <a:rPr lang="en-US" sz="1200" spc="-20" dirty="0" smtClean="0">
                <a:latin typeface="Arial"/>
                <a:cs typeface="Arial"/>
              </a:rPr>
              <a:t>and the </a:t>
            </a:r>
            <a:r>
              <a:rPr lang="en-US" sz="1200" spc="-25" dirty="0" smtClean="0">
                <a:latin typeface="Arial"/>
                <a:cs typeface="Arial"/>
              </a:rPr>
              <a:t>existing </a:t>
            </a:r>
            <a:r>
              <a:rPr lang="en-US" sz="1200" spc="-30" dirty="0" smtClean="0">
                <a:latin typeface="Arial"/>
                <a:cs typeface="Arial"/>
              </a:rPr>
              <a:t>application  </a:t>
            </a:r>
            <a:r>
              <a:rPr lang="en-US" sz="1200" spc="-20" dirty="0" smtClean="0">
                <a:latin typeface="Arial"/>
                <a:cs typeface="Arial"/>
              </a:rPr>
              <a:t>shell</a:t>
            </a:r>
            <a:r>
              <a:rPr lang="en-US" sz="1200" spc="-65" dirty="0" smtClean="0">
                <a:latin typeface="Arial"/>
                <a:cs typeface="Arial"/>
              </a:rPr>
              <a:t> </a:t>
            </a:r>
            <a:r>
              <a:rPr lang="en-US" sz="1200" spc="-25" dirty="0" smtClean="0">
                <a:latin typeface="Arial"/>
                <a:cs typeface="Arial"/>
              </a:rPr>
              <a:t>scripts.</a:t>
            </a:r>
            <a:r>
              <a:rPr lang="en-US" sz="1200" spc="-45"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goal</a:t>
            </a:r>
            <a:r>
              <a:rPr lang="en-US" sz="1200" spc="-45"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20" dirty="0" smtClean="0">
                <a:latin typeface="Arial"/>
                <a:cs typeface="Arial"/>
              </a:rPr>
              <a:t>the</a:t>
            </a:r>
            <a:r>
              <a:rPr lang="en-US" sz="1200" spc="-40" dirty="0" smtClean="0">
                <a:latin typeface="Arial"/>
                <a:cs typeface="Arial"/>
              </a:rPr>
              <a:t> </a:t>
            </a:r>
            <a:r>
              <a:rPr lang="en-US" sz="1200" spc="-25" dirty="0" smtClean="0">
                <a:latin typeface="Arial"/>
                <a:cs typeface="Arial"/>
              </a:rPr>
              <a:t>application</a:t>
            </a:r>
            <a:r>
              <a:rPr lang="en-US" sz="1200" spc="-70" dirty="0" smtClean="0">
                <a:latin typeface="Arial"/>
                <a:cs typeface="Arial"/>
              </a:rPr>
              <a:t> </a:t>
            </a:r>
            <a:r>
              <a:rPr lang="en-US" sz="1200" spc="-25" dirty="0" smtClean="0">
                <a:latin typeface="Arial"/>
                <a:cs typeface="Arial"/>
              </a:rPr>
              <a:t>was</a:t>
            </a:r>
            <a:r>
              <a:rPr lang="en-US" sz="1200" spc="-30"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5" dirty="0" smtClean="0">
                <a:latin typeface="Arial"/>
                <a:cs typeface="Arial"/>
              </a:rPr>
              <a:t>have</a:t>
            </a:r>
            <a:r>
              <a:rPr lang="en-US" sz="1200" spc="-45" dirty="0" smtClean="0">
                <a:latin typeface="Arial"/>
                <a:cs typeface="Arial"/>
              </a:rPr>
              <a:t> </a:t>
            </a:r>
            <a:r>
              <a:rPr lang="en-US" sz="1200" spc="-25" dirty="0" smtClean="0">
                <a:latin typeface="Arial"/>
                <a:cs typeface="Arial"/>
              </a:rPr>
              <a:t>minimal</a:t>
            </a:r>
            <a:r>
              <a:rPr lang="en-US" sz="1200" spc="-50" dirty="0" smtClean="0">
                <a:latin typeface="Arial"/>
                <a:cs typeface="Arial"/>
              </a:rPr>
              <a:t> </a:t>
            </a:r>
            <a:r>
              <a:rPr lang="en-US" sz="1200" spc="-20" dirty="0" smtClean="0">
                <a:latin typeface="Arial"/>
                <a:cs typeface="Arial"/>
              </a:rPr>
              <a:t>code</a:t>
            </a:r>
            <a:r>
              <a:rPr lang="en-US" sz="1200" spc="-50" dirty="0" smtClean="0">
                <a:latin typeface="Arial"/>
                <a:cs typeface="Arial"/>
              </a:rPr>
              <a:t> </a:t>
            </a:r>
            <a:r>
              <a:rPr lang="en-US" sz="1200" spc="-25" dirty="0" smtClean="0">
                <a:latin typeface="Arial"/>
                <a:cs typeface="Arial"/>
              </a:rPr>
              <a:t>changes</a:t>
            </a:r>
            <a:r>
              <a:rPr lang="en-US" sz="1200" spc="-50" dirty="0" smtClean="0">
                <a:latin typeface="Arial"/>
                <a:cs typeface="Arial"/>
              </a:rPr>
              <a:t> </a:t>
            </a:r>
            <a:r>
              <a:rPr lang="en-US" sz="1200" spc="-20" dirty="0" smtClean="0">
                <a:latin typeface="Arial"/>
                <a:cs typeface="Arial"/>
              </a:rPr>
              <a:t>and</a:t>
            </a:r>
            <a:r>
              <a:rPr lang="en-US" sz="1200" spc="-65" dirty="0" smtClean="0">
                <a:latin typeface="Arial"/>
                <a:cs typeface="Arial"/>
              </a:rPr>
              <a:t> </a:t>
            </a:r>
            <a:r>
              <a:rPr lang="en-US" sz="1200" spc="-15" dirty="0" smtClean="0">
                <a:latin typeface="Arial"/>
                <a:cs typeface="Arial"/>
              </a:rPr>
              <a:t>as</a:t>
            </a:r>
            <a:r>
              <a:rPr lang="en-US" sz="1200" spc="-45" dirty="0" smtClean="0">
                <a:latin typeface="Arial"/>
                <a:cs typeface="Arial"/>
              </a:rPr>
              <a:t> </a:t>
            </a:r>
            <a:r>
              <a:rPr lang="en-US" sz="1200" spc="-15" dirty="0" smtClean="0">
                <a:latin typeface="Arial"/>
                <a:cs typeface="Arial"/>
              </a:rPr>
              <a:t>of  </a:t>
            </a:r>
            <a:r>
              <a:rPr lang="en-US" sz="1200" spc="-20" dirty="0" smtClean="0">
                <a:latin typeface="Arial"/>
                <a:cs typeface="Arial"/>
              </a:rPr>
              <a:t>this </a:t>
            </a:r>
            <a:r>
              <a:rPr lang="en-US" sz="1200" spc="-25" dirty="0" smtClean="0">
                <a:latin typeface="Arial"/>
                <a:cs typeface="Arial"/>
              </a:rPr>
              <a:t>writing, </a:t>
            </a:r>
            <a:r>
              <a:rPr lang="en-US" sz="1200" spc="-20" dirty="0" smtClean="0">
                <a:latin typeface="Arial"/>
                <a:cs typeface="Arial"/>
              </a:rPr>
              <a:t>it has </a:t>
            </a:r>
            <a:r>
              <a:rPr lang="en-US" sz="1200" spc="-25" dirty="0" smtClean="0">
                <a:latin typeface="Arial"/>
                <a:cs typeface="Arial"/>
              </a:rPr>
              <a:t>required </a:t>
            </a:r>
            <a:r>
              <a:rPr lang="en-US" sz="1200" spc="-15" dirty="0" smtClean="0">
                <a:latin typeface="Arial"/>
                <a:cs typeface="Arial"/>
              </a:rPr>
              <a:t>few</a:t>
            </a:r>
            <a:r>
              <a:rPr lang="en-US" sz="1200" spc="-195" dirty="0" smtClean="0">
                <a:latin typeface="Arial"/>
                <a:cs typeface="Arial"/>
              </a:rPr>
              <a:t> </a:t>
            </a:r>
            <a:r>
              <a:rPr lang="en-US" sz="1200" spc="-25" dirty="0" smtClean="0">
                <a:latin typeface="Arial"/>
                <a:cs typeface="Arial"/>
              </a:rPr>
              <a:t>changes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A034CDDF-E6EB-4BB4-AC08-83A619F4648C}" type="slidenum">
              <a:rPr lang="fr-FR" smtClean="0"/>
              <a:t>22</a:t>
            </a:fld>
            <a:endParaRPr lang="fr-FR"/>
          </a:p>
        </p:txBody>
      </p:sp>
    </p:spTree>
    <p:extLst>
      <p:ext uri="{BB962C8B-B14F-4D97-AF65-F5344CB8AC3E}">
        <p14:creationId xmlns:p14="http://schemas.microsoft.com/office/powerpoint/2010/main" val="2737189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ct val="96100"/>
              </a:lnSpc>
              <a:spcBef>
                <a:spcPts val="590"/>
              </a:spcBef>
            </a:pPr>
            <a:r>
              <a:rPr lang="en-US" sz="1200" spc="-20" dirty="0" smtClean="0">
                <a:latin typeface="Arial"/>
                <a:cs typeface="Arial"/>
              </a:rPr>
              <a:t>The </a:t>
            </a:r>
            <a:r>
              <a:rPr lang="en-US" sz="1200" spc="-25" dirty="0" smtClean="0">
                <a:latin typeface="Arial"/>
                <a:cs typeface="Arial"/>
              </a:rPr>
              <a:t>Apache </a:t>
            </a:r>
            <a:r>
              <a:rPr lang="en-US" sz="1200" spc="-20" dirty="0" smtClean="0">
                <a:latin typeface="Arial"/>
                <a:cs typeface="Arial"/>
              </a:rPr>
              <a:t>Knox </a:t>
            </a:r>
            <a:r>
              <a:rPr lang="en-US" sz="1200" spc="-25" dirty="0" smtClean="0">
                <a:latin typeface="Arial"/>
                <a:cs typeface="Arial"/>
              </a:rPr>
              <a:t>Gateway </a:t>
            </a:r>
            <a:r>
              <a:rPr lang="en-US" sz="1200" spc="-15" dirty="0" smtClean="0">
                <a:latin typeface="Arial"/>
                <a:cs typeface="Arial"/>
              </a:rPr>
              <a:t>is </a:t>
            </a:r>
            <a:r>
              <a:rPr lang="en-US" sz="1200" dirty="0" smtClean="0">
                <a:latin typeface="Arial"/>
                <a:cs typeface="Arial"/>
              </a:rPr>
              <a:t>a </a:t>
            </a:r>
            <a:r>
              <a:rPr lang="en-US" sz="1200" spc="-20" dirty="0" smtClean="0">
                <a:latin typeface="Arial"/>
                <a:cs typeface="Arial"/>
              </a:rPr>
              <a:t>REST API </a:t>
            </a:r>
            <a:r>
              <a:rPr lang="en-US" sz="1200" spc="-25" dirty="0" smtClean="0">
                <a:latin typeface="Arial"/>
                <a:cs typeface="Arial"/>
              </a:rPr>
              <a:t>Gateway </a:t>
            </a:r>
            <a:r>
              <a:rPr lang="en-US" sz="1200" spc="-15" dirty="0" smtClean="0">
                <a:latin typeface="Arial"/>
                <a:cs typeface="Arial"/>
              </a:rPr>
              <a:t>for </a:t>
            </a:r>
            <a:r>
              <a:rPr lang="en-US" sz="1200" spc="-30" dirty="0" smtClean="0">
                <a:latin typeface="Arial"/>
                <a:cs typeface="Arial"/>
              </a:rPr>
              <a:t>interacting </a:t>
            </a:r>
            <a:r>
              <a:rPr lang="en-US" sz="1200" spc="-20" dirty="0" smtClean="0">
                <a:latin typeface="Arial"/>
                <a:cs typeface="Arial"/>
              </a:rPr>
              <a:t>with </a:t>
            </a:r>
            <a:r>
              <a:rPr lang="en-US" sz="1200" spc="-25" dirty="0" smtClean="0">
                <a:latin typeface="Arial"/>
                <a:cs typeface="Arial"/>
              </a:rPr>
              <a:t>Hadoop  clusters.</a:t>
            </a:r>
            <a:r>
              <a:rPr lang="en-US" sz="1200" spc="-45"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Knox</a:t>
            </a:r>
            <a:r>
              <a:rPr lang="en-US" sz="1200" spc="-55" dirty="0" smtClean="0">
                <a:latin typeface="Arial"/>
                <a:cs typeface="Arial"/>
              </a:rPr>
              <a:t> </a:t>
            </a:r>
            <a:r>
              <a:rPr lang="en-US" sz="1200" spc="-25" dirty="0" smtClean="0">
                <a:latin typeface="Arial"/>
                <a:cs typeface="Arial"/>
              </a:rPr>
              <a:t>Gateway</a:t>
            </a:r>
            <a:r>
              <a:rPr lang="en-US" sz="1200" spc="-50" dirty="0" smtClean="0">
                <a:latin typeface="Arial"/>
                <a:cs typeface="Arial"/>
              </a:rPr>
              <a:t> </a:t>
            </a:r>
            <a:r>
              <a:rPr lang="en-US" sz="1200" spc="-25" dirty="0" smtClean="0">
                <a:latin typeface="Arial"/>
                <a:cs typeface="Arial"/>
              </a:rPr>
              <a:t>provides</a:t>
            </a:r>
            <a:r>
              <a:rPr lang="en-US" sz="1200" spc="-3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single</a:t>
            </a:r>
            <a:r>
              <a:rPr lang="en-US" sz="1200" spc="-50" dirty="0" smtClean="0">
                <a:latin typeface="Arial"/>
                <a:cs typeface="Arial"/>
              </a:rPr>
              <a:t> </a:t>
            </a:r>
            <a:r>
              <a:rPr lang="en-US" sz="1200" spc="-25" dirty="0" smtClean="0">
                <a:latin typeface="Arial"/>
                <a:cs typeface="Arial"/>
              </a:rPr>
              <a:t>access</a:t>
            </a:r>
            <a:r>
              <a:rPr lang="en-US" sz="1200" spc="-40" dirty="0" smtClean="0">
                <a:latin typeface="Arial"/>
                <a:cs typeface="Arial"/>
              </a:rPr>
              <a:t> </a:t>
            </a:r>
            <a:r>
              <a:rPr lang="en-US" sz="1200" spc="-25" dirty="0" smtClean="0">
                <a:latin typeface="Arial"/>
                <a:cs typeface="Arial"/>
              </a:rPr>
              <a:t>point</a:t>
            </a:r>
            <a:r>
              <a:rPr lang="en-US" sz="1200" spc="-55" dirty="0" smtClean="0">
                <a:latin typeface="Arial"/>
                <a:cs typeface="Arial"/>
              </a:rPr>
              <a:t> </a:t>
            </a:r>
            <a:r>
              <a:rPr lang="en-US" sz="1200" spc="-15" dirty="0" smtClean="0">
                <a:latin typeface="Arial"/>
                <a:cs typeface="Arial"/>
              </a:rPr>
              <a:t>for</a:t>
            </a:r>
            <a:r>
              <a:rPr lang="en-US" sz="1200" spc="-50" dirty="0" smtClean="0">
                <a:latin typeface="Arial"/>
                <a:cs typeface="Arial"/>
              </a:rPr>
              <a:t> </a:t>
            </a:r>
            <a:r>
              <a:rPr lang="en-US" sz="1200" spc="-20" dirty="0" smtClean="0">
                <a:latin typeface="Arial"/>
                <a:cs typeface="Arial"/>
              </a:rPr>
              <a:t>all</a:t>
            </a:r>
            <a:r>
              <a:rPr lang="en-US" sz="1200" spc="-45" dirty="0" smtClean="0">
                <a:latin typeface="Arial"/>
                <a:cs typeface="Arial"/>
              </a:rPr>
              <a:t> </a:t>
            </a:r>
            <a:r>
              <a:rPr lang="en-US" sz="1200" spc="-20" dirty="0" smtClean="0">
                <a:latin typeface="Arial"/>
                <a:cs typeface="Arial"/>
              </a:rPr>
              <a:t>REST</a:t>
            </a:r>
            <a:r>
              <a:rPr lang="en-US" sz="1200" spc="-55" dirty="0" smtClean="0">
                <a:latin typeface="Arial"/>
                <a:cs typeface="Arial"/>
              </a:rPr>
              <a:t> </a:t>
            </a:r>
            <a:r>
              <a:rPr lang="en-US" sz="1200" spc="-25" dirty="0" smtClean="0">
                <a:latin typeface="Arial"/>
                <a:cs typeface="Arial"/>
              </a:rPr>
              <a:t>interactions  </a:t>
            </a:r>
            <a:r>
              <a:rPr lang="en-US" sz="1200" spc="-20" dirty="0" smtClean="0">
                <a:latin typeface="Arial"/>
                <a:cs typeface="Arial"/>
              </a:rPr>
              <a:t>with </a:t>
            </a:r>
            <a:r>
              <a:rPr lang="en-US" sz="1200" spc="-25" dirty="0" smtClean="0">
                <a:latin typeface="Arial"/>
                <a:cs typeface="Arial"/>
              </a:rPr>
              <a:t>Hadoop clusters. </a:t>
            </a:r>
            <a:r>
              <a:rPr lang="en-US" sz="1200" spc="-10" dirty="0" smtClean="0">
                <a:latin typeface="Arial"/>
                <a:cs typeface="Arial"/>
              </a:rPr>
              <a:t>In </a:t>
            </a:r>
            <a:r>
              <a:rPr lang="en-US" sz="1200" spc="-20" dirty="0" smtClean="0">
                <a:latin typeface="Arial"/>
                <a:cs typeface="Arial"/>
              </a:rPr>
              <a:t>this </a:t>
            </a:r>
            <a:r>
              <a:rPr lang="en-US" sz="1200" spc="-25" dirty="0" smtClean="0">
                <a:latin typeface="Arial"/>
                <a:cs typeface="Arial"/>
              </a:rPr>
              <a:t>capacity, </a:t>
            </a:r>
            <a:r>
              <a:rPr lang="en-US" sz="1200" spc="-20" dirty="0" smtClean="0">
                <a:latin typeface="Arial"/>
                <a:cs typeface="Arial"/>
              </a:rPr>
              <a:t>the </a:t>
            </a:r>
            <a:r>
              <a:rPr lang="en-US" sz="1200" spc="-25" dirty="0" smtClean="0">
                <a:latin typeface="Arial"/>
                <a:cs typeface="Arial"/>
              </a:rPr>
              <a:t>Knox Gateway </a:t>
            </a:r>
            <a:r>
              <a:rPr lang="en-US" sz="1200" spc="-15" dirty="0" smtClean="0">
                <a:latin typeface="Arial"/>
                <a:cs typeface="Arial"/>
              </a:rPr>
              <a:t>is </a:t>
            </a:r>
            <a:r>
              <a:rPr lang="en-US" sz="1200" spc="-20" dirty="0" smtClean="0">
                <a:latin typeface="Arial"/>
                <a:cs typeface="Arial"/>
              </a:rPr>
              <a:t>able </a:t>
            </a:r>
            <a:r>
              <a:rPr lang="en-US" sz="1200" spc="-10" dirty="0" smtClean="0">
                <a:latin typeface="Arial"/>
                <a:cs typeface="Arial"/>
              </a:rPr>
              <a:t>to </a:t>
            </a:r>
            <a:r>
              <a:rPr lang="en-US" sz="1200" spc="-30" dirty="0" smtClean="0">
                <a:latin typeface="Arial"/>
                <a:cs typeface="Arial"/>
              </a:rPr>
              <a:t>provide </a:t>
            </a:r>
            <a:r>
              <a:rPr lang="en-US" sz="1200" spc="-25" dirty="0" smtClean="0">
                <a:latin typeface="Arial"/>
                <a:cs typeface="Arial"/>
              </a:rPr>
              <a:t>valuable  functionality </a:t>
            </a:r>
            <a:r>
              <a:rPr lang="en-US" sz="1200" spc="-10" dirty="0" smtClean="0">
                <a:latin typeface="Arial"/>
                <a:cs typeface="Arial"/>
              </a:rPr>
              <a:t>to </a:t>
            </a:r>
            <a:r>
              <a:rPr lang="en-US" sz="1200" spc="-25" dirty="0" smtClean="0">
                <a:latin typeface="Arial"/>
                <a:cs typeface="Arial"/>
              </a:rPr>
              <a:t>aid </a:t>
            </a:r>
            <a:r>
              <a:rPr lang="en-US" sz="1200" spc="-10" dirty="0" smtClean="0">
                <a:latin typeface="Arial"/>
                <a:cs typeface="Arial"/>
              </a:rPr>
              <a:t>in </a:t>
            </a:r>
            <a:r>
              <a:rPr lang="en-US" sz="1200" spc="-20" dirty="0" smtClean="0">
                <a:latin typeface="Arial"/>
                <a:cs typeface="Arial"/>
              </a:rPr>
              <a:t>the </a:t>
            </a:r>
            <a:r>
              <a:rPr lang="en-US" sz="1200" spc="-25" dirty="0" smtClean="0">
                <a:latin typeface="Arial"/>
                <a:cs typeface="Arial"/>
              </a:rPr>
              <a:t>control, </a:t>
            </a:r>
            <a:r>
              <a:rPr lang="en-US" sz="1200" spc="-30" dirty="0" smtClean="0">
                <a:latin typeface="Arial"/>
                <a:cs typeface="Arial"/>
              </a:rPr>
              <a:t>integration, </a:t>
            </a:r>
            <a:r>
              <a:rPr lang="en-US" sz="1200" spc="-25" dirty="0" smtClean="0">
                <a:latin typeface="Arial"/>
                <a:cs typeface="Arial"/>
              </a:rPr>
              <a:t>monitoring </a:t>
            </a:r>
            <a:r>
              <a:rPr lang="en-US" sz="1200" spc="-10" dirty="0" smtClean="0">
                <a:latin typeface="Arial"/>
                <a:cs typeface="Arial"/>
              </a:rPr>
              <a:t>and </a:t>
            </a:r>
            <a:r>
              <a:rPr lang="en-US" sz="1200" spc="-25" dirty="0" smtClean="0">
                <a:latin typeface="Arial"/>
                <a:cs typeface="Arial"/>
              </a:rPr>
              <a:t>automation </a:t>
            </a:r>
            <a:r>
              <a:rPr lang="en-US" sz="1200" spc="-20" dirty="0" smtClean="0">
                <a:latin typeface="Arial"/>
                <a:cs typeface="Arial"/>
              </a:rPr>
              <a:t>of </a:t>
            </a:r>
            <a:r>
              <a:rPr lang="en-US" sz="1200" spc="-25" dirty="0" smtClean="0">
                <a:latin typeface="Arial"/>
                <a:cs typeface="Arial"/>
              </a:rPr>
              <a:t>critical  administrative </a:t>
            </a:r>
            <a:r>
              <a:rPr lang="en-US" sz="1200" spc="-20" dirty="0" smtClean="0">
                <a:latin typeface="Arial"/>
                <a:cs typeface="Arial"/>
              </a:rPr>
              <a:t>and </a:t>
            </a:r>
            <a:r>
              <a:rPr lang="en-US" sz="1200" spc="-25" dirty="0" smtClean="0">
                <a:latin typeface="Arial"/>
                <a:cs typeface="Arial"/>
              </a:rPr>
              <a:t>analytical needs </a:t>
            </a:r>
            <a:r>
              <a:rPr lang="en-US" sz="1200" spc="-20" dirty="0" smtClean="0">
                <a:latin typeface="Arial"/>
                <a:cs typeface="Arial"/>
              </a:rPr>
              <a:t>of the</a:t>
            </a:r>
            <a:r>
              <a:rPr lang="en-US" sz="1200" spc="-190" dirty="0" smtClean="0">
                <a:latin typeface="Arial"/>
                <a:cs typeface="Arial"/>
              </a:rPr>
              <a:t> </a:t>
            </a:r>
            <a:r>
              <a:rPr lang="en-US" sz="1200" spc="-30" dirty="0" smtClean="0">
                <a:latin typeface="Arial"/>
                <a:cs typeface="Arial"/>
              </a:rPr>
              <a:t>enterprise.</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25" dirty="0" smtClean="0">
                <a:latin typeface="Arial"/>
                <a:cs typeface="Arial"/>
              </a:rPr>
              <a:t>Authentication (LDAP </a:t>
            </a:r>
            <a:r>
              <a:rPr lang="en-US" sz="1200" spc="-20" dirty="0" smtClean="0">
                <a:latin typeface="Arial"/>
                <a:cs typeface="Arial"/>
              </a:rPr>
              <a:t>and </a:t>
            </a:r>
            <a:r>
              <a:rPr lang="en-US" sz="1200" spc="-25" dirty="0" smtClean="0">
                <a:latin typeface="Arial"/>
                <a:cs typeface="Arial"/>
              </a:rPr>
              <a:t>Active Directory Authentication</a:t>
            </a:r>
            <a:r>
              <a:rPr lang="en-US" sz="1200" spc="-190" dirty="0" smtClean="0">
                <a:latin typeface="Arial"/>
                <a:cs typeface="Arial"/>
              </a:rPr>
              <a:t> </a:t>
            </a:r>
            <a:r>
              <a:rPr lang="en-US" sz="1200" spc="-30" dirty="0" smtClean="0">
                <a:latin typeface="Arial"/>
                <a:cs typeface="Arial"/>
              </a:rPr>
              <a:t>Provider)</a:t>
            </a:r>
            <a:endParaRPr lang="en-US" sz="1200" dirty="0" smtClean="0">
              <a:latin typeface="Arial"/>
              <a:cs typeface="Arial"/>
            </a:endParaRPr>
          </a:p>
          <a:p>
            <a:pPr marL="585470" indent="-344170">
              <a:lnSpc>
                <a:spcPct val="100000"/>
              </a:lnSpc>
              <a:spcBef>
                <a:spcPts val="625"/>
              </a:spcBef>
              <a:buFont typeface="Symbol"/>
              <a:buChar char=""/>
              <a:tabLst>
                <a:tab pos="584835" algn="l"/>
                <a:tab pos="585470" algn="l"/>
              </a:tabLst>
            </a:pPr>
            <a:r>
              <a:rPr lang="en-US" sz="1200" spc="-25" dirty="0" smtClean="0">
                <a:latin typeface="Arial"/>
                <a:cs typeface="Arial"/>
              </a:rPr>
              <a:t>Federation/SSO (HTTP Header Based Identity</a:t>
            </a:r>
            <a:r>
              <a:rPr lang="en-US" sz="1200" spc="-155" dirty="0" smtClean="0">
                <a:latin typeface="Arial"/>
                <a:cs typeface="Arial"/>
              </a:rPr>
              <a:t> </a:t>
            </a:r>
            <a:r>
              <a:rPr lang="en-US" sz="1200" spc="-25" dirty="0" smtClean="0">
                <a:latin typeface="Arial"/>
                <a:cs typeface="Arial"/>
              </a:rPr>
              <a:t>Federation)</a:t>
            </a:r>
            <a:endParaRPr lang="en-US" sz="1200" dirty="0" smtClean="0">
              <a:latin typeface="Arial"/>
              <a:cs typeface="Arial"/>
            </a:endParaRPr>
          </a:p>
          <a:p>
            <a:pPr marL="585470" indent="-344170">
              <a:lnSpc>
                <a:spcPct val="100000"/>
              </a:lnSpc>
              <a:spcBef>
                <a:spcPts val="635"/>
              </a:spcBef>
              <a:buFont typeface="Symbol"/>
              <a:buChar char=""/>
              <a:tabLst>
                <a:tab pos="584835" algn="l"/>
                <a:tab pos="585470" algn="l"/>
              </a:tabLst>
            </a:pPr>
            <a:r>
              <a:rPr lang="en-US" sz="1200" spc="-25" dirty="0" smtClean="0">
                <a:latin typeface="Arial"/>
                <a:cs typeface="Arial"/>
              </a:rPr>
              <a:t>Authorization (Service Level</a:t>
            </a:r>
            <a:r>
              <a:rPr lang="en-US" sz="1200" spc="-110" dirty="0" smtClean="0">
                <a:latin typeface="Arial"/>
                <a:cs typeface="Arial"/>
              </a:rPr>
              <a:t> </a:t>
            </a:r>
            <a:r>
              <a:rPr lang="en-US" sz="1200" spc="-25" dirty="0" smtClean="0">
                <a:latin typeface="Arial"/>
                <a:cs typeface="Arial"/>
              </a:rPr>
              <a:t>Authorization)</a:t>
            </a:r>
            <a:endParaRPr lang="en-US" sz="1200" dirty="0" smtClean="0">
              <a:latin typeface="Arial"/>
              <a:cs typeface="Arial"/>
            </a:endParaRPr>
          </a:p>
          <a:p>
            <a:pPr marL="585470" indent="-344170">
              <a:lnSpc>
                <a:spcPct val="100000"/>
              </a:lnSpc>
              <a:spcBef>
                <a:spcPts val="625"/>
              </a:spcBef>
              <a:buFont typeface="Symbol"/>
              <a:buChar char=""/>
              <a:tabLst>
                <a:tab pos="584835" algn="l"/>
                <a:tab pos="585470" algn="l"/>
              </a:tabLst>
            </a:pPr>
            <a:r>
              <a:rPr lang="en-US" sz="1200" spc="-25" dirty="0" smtClean="0">
                <a:latin typeface="Arial"/>
                <a:cs typeface="Arial"/>
              </a:rPr>
              <a:t>Auditing</a:t>
            </a:r>
            <a:endParaRPr lang="en-US" sz="1200" dirty="0" smtClean="0">
              <a:latin typeface="Arial"/>
              <a:cs typeface="Arial"/>
            </a:endParaRPr>
          </a:p>
          <a:p>
            <a:pPr marL="12700" marR="241300">
              <a:lnSpc>
                <a:spcPct val="95900"/>
              </a:lnSpc>
              <a:spcBef>
                <a:spcPts val="175"/>
              </a:spcBef>
            </a:pPr>
            <a:r>
              <a:rPr lang="en-US" sz="1200" spc="-20" dirty="0" smtClean="0">
                <a:latin typeface="Arial"/>
                <a:cs typeface="Arial"/>
              </a:rPr>
              <a:t>While </a:t>
            </a:r>
            <a:r>
              <a:rPr lang="en-US" sz="1200" spc="-25" dirty="0" smtClean="0">
                <a:latin typeface="Arial"/>
                <a:cs typeface="Arial"/>
              </a:rPr>
              <a:t>there </a:t>
            </a:r>
            <a:r>
              <a:rPr lang="en-US" sz="1200" spc="-20" dirty="0" smtClean="0">
                <a:latin typeface="Arial"/>
                <a:cs typeface="Arial"/>
              </a:rPr>
              <a:t>are </a:t>
            </a:r>
            <a:r>
              <a:rPr lang="en-US" sz="1200" dirty="0" smtClean="0">
                <a:latin typeface="Arial"/>
                <a:cs typeface="Arial"/>
              </a:rPr>
              <a:t>a </a:t>
            </a:r>
            <a:r>
              <a:rPr lang="en-US" sz="1200" spc="-25" dirty="0" smtClean="0">
                <a:latin typeface="Arial"/>
                <a:cs typeface="Arial"/>
              </a:rPr>
              <a:t>number </a:t>
            </a:r>
            <a:r>
              <a:rPr lang="en-US" sz="1200" spc="-20" dirty="0" smtClean="0">
                <a:latin typeface="Arial"/>
                <a:cs typeface="Arial"/>
              </a:rPr>
              <a:t>of </a:t>
            </a:r>
            <a:r>
              <a:rPr lang="en-US" sz="1200" spc="-30" dirty="0" smtClean="0">
                <a:latin typeface="Arial"/>
                <a:cs typeface="Arial"/>
              </a:rPr>
              <a:t>benefits </a:t>
            </a:r>
            <a:r>
              <a:rPr lang="en-US" sz="1200" spc="-15" dirty="0" smtClean="0">
                <a:latin typeface="Arial"/>
                <a:cs typeface="Arial"/>
              </a:rPr>
              <a:t>for </a:t>
            </a:r>
            <a:r>
              <a:rPr lang="en-US" sz="1200" spc="-25" dirty="0" smtClean="0">
                <a:latin typeface="Arial"/>
                <a:cs typeface="Arial"/>
              </a:rPr>
              <a:t>unsecured Hadoop clusters, </a:t>
            </a:r>
            <a:r>
              <a:rPr lang="en-US" sz="1200" spc="-15" dirty="0" smtClean="0">
                <a:latin typeface="Arial"/>
                <a:cs typeface="Arial"/>
              </a:rPr>
              <a:t>the </a:t>
            </a:r>
            <a:r>
              <a:rPr lang="en-US" sz="1200" spc="-20" dirty="0" smtClean="0">
                <a:latin typeface="Arial"/>
                <a:cs typeface="Arial"/>
              </a:rPr>
              <a:t>Knox  </a:t>
            </a:r>
            <a:r>
              <a:rPr lang="en-US" sz="1200" spc="-25" dirty="0" smtClean="0">
                <a:latin typeface="Arial"/>
                <a:cs typeface="Arial"/>
              </a:rPr>
              <a:t>Gateway </a:t>
            </a:r>
            <a:r>
              <a:rPr lang="en-US" sz="1200" spc="-20" dirty="0" smtClean="0">
                <a:latin typeface="Arial"/>
                <a:cs typeface="Arial"/>
              </a:rPr>
              <a:t>also </a:t>
            </a:r>
            <a:r>
              <a:rPr lang="en-US" sz="1200" spc="-25" dirty="0" smtClean="0">
                <a:latin typeface="Arial"/>
                <a:cs typeface="Arial"/>
              </a:rPr>
              <a:t>complements </a:t>
            </a:r>
            <a:r>
              <a:rPr lang="en-US" sz="1200" spc="-20" dirty="0" smtClean="0">
                <a:latin typeface="Arial"/>
                <a:cs typeface="Arial"/>
              </a:rPr>
              <a:t>the </a:t>
            </a:r>
            <a:r>
              <a:rPr lang="en-US" sz="1200" spc="-25" dirty="0" smtClean="0">
                <a:latin typeface="Arial"/>
                <a:cs typeface="Arial"/>
              </a:rPr>
              <a:t>Kerberos secured cluster quite nicely. Coupled</a:t>
            </a:r>
            <a:r>
              <a:rPr lang="en-US" sz="1200" spc="-290" dirty="0" smtClean="0">
                <a:latin typeface="Arial"/>
                <a:cs typeface="Arial"/>
              </a:rPr>
              <a:t> </a:t>
            </a:r>
            <a:r>
              <a:rPr lang="en-US" sz="1200" spc="-25" dirty="0" smtClean="0">
                <a:latin typeface="Arial"/>
                <a:cs typeface="Arial"/>
              </a:rPr>
              <a:t>with  proper network isolation </a:t>
            </a:r>
            <a:r>
              <a:rPr lang="en-US" sz="1200" spc="-20" dirty="0" smtClean="0">
                <a:latin typeface="Arial"/>
                <a:cs typeface="Arial"/>
              </a:rPr>
              <a:t>of </a:t>
            </a:r>
            <a:r>
              <a:rPr lang="en-US" sz="1200" dirty="0" smtClean="0">
                <a:latin typeface="Arial"/>
                <a:cs typeface="Arial"/>
              </a:rPr>
              <a:t>a </a:t>
            </a:r>
            <a:r>
              <a:rPr lang="en-US" sz="1200" spc="-25" dirty="0" smtClean="0">
                <a:latin typeface="Arial"/>
                <a:cs typeface="Arial"/>
              </a:rPr>
              <a:t>Kerberos secured Hadoop cluster, </a:t>
            </a:r>
            <a:r>
              <a:rPr lang="en-US" sz="1200" spc="-15" dirty="0" smtClean="0">
                <a:latin typeface="Arial"/>
                <a:cs typeface="Arial"/>
              </a:rPr>
              <a:t>the </a:t>
            </a:r>
            <a:r>
              <a:rPr lang="en-US" sz="1200" spc="-25" dirty="0" smtClean="0">
                <a:latin typeface="Arial"/>
                <a:cs typeface="Arial"/>
              </a:rPr>
              <a:t>Knox </a:t>
            </a:r>
            <a:r>
              <a:rPr lang="en-US" sz="1200" spc="-30" dirty="0" smtClean="0">
                <a:latin typeface="Arial"/>
                <a:cs typeface="Arial"/>
              </a:rPr>
              <a:t>Gateway  </a:t>
            </a:r>
            <a:r>
              <a:rPr lang="en-US" sz="1200" spc="-25" dirty="0" smtClean="0">
                <a:latin typeface="Arial"/>
                <a:cs typeface="Arial"/>
              </a:rPr>
              <a:t>provides </a:t>
            </a:r>
            <a:r>
              <a:rPr lang="en-US" sz="1200" spc="-15" dirty="0" smtClean="0">
                <a:latin typeface="Arial"/>
                <a:cs typeface="Arial"/>
              </a:rPr>
              <a:t>the </a:t>
            </a:r>
            <a:r>
              <a:rPr lang="en-US" sz="1200" spc="-25" dirty="0" smtClean="0">
                <a:latin typeface="Arial"/>
                <a:cs typeface="Arial"/>
              </a:rPr>
              <a:t>enterprise </a:t>
            </a:r>
            <a:r>
              <a:rPr lang="en-US" sz="1200" spc="-20" dirty="0" smtClean="0">
                <a:latin typeface="Arial"/>
                <a:cs typeface="Arial"/>
              </a:rPr>
              <a:t>with </a:t>
            </a:r>
            <a:r>
              <a:rPr lang="en-US" sz="1200" dirty="0" smtClean="0">
                <a:latin typeface="Arial"/>
                <a:cs typeface="Arial"/>
              </a:rPr>
              <a:t>a </a:t>
            </a:r>
            <a:r>
              <a:rPr lang="en-US" sz="1200" spc="-25" dirty="0" smtClean="0">
                <a:latin typeface="Arial"/>
                <a:cs typeface="Arial"/>
              </a:rPr>
              <a:t>solution</a:t>
            </a:r>
            <a:r>
              <a:rPr lang="en-US" sz="1200" spc="-265" dirty="0" smtClean="0">
                <a:latin typeface="Arial"/>
                <a:cs typeface="Arial"/>
              </a:rPr>
              <a:t> </a:t>
            </a:r>
            <a:r>
              <a:rPr lang="en-US" sz="1200" spc="-25" dirty="0" smtClean="0">
                <a:latin typeface="Arial"/>
                <a:cs typeface="Arial"/>
              </a:rPr>
              <a:t>that:</a:t>
            </a:r>
            <a:endParaRPr lang="en-US" sz="1200" dirty="0" smtClean="0">
              <a:latin typeface="Arial"/>
              <a:cs typeface="Arial"/>
            </a:endParaRPr>
          </a:p>
          <a:p>
            <a:pPr marL="585470" indent="-344170">
              <a:lnSpc>
                <a:spcPct val="100000"/>
              </a:lnSpc>
              <a:spcBef>
                <a:spcPts val="640"/>
              </a:spcBef>
              <a:buFont typeface="Symbol"/>
              <a:buChar char=""/>
              <a:tabLst>
                <a:tab pos="584835" algn="l"/>
                <a:tab pos="585470" algn="l"/>
              </a:tabLst>
            </a:pPr>
            <a:r>
              <a:rPr lang="en-US" sz="1200" spc="-25" dirty="0" smtClean="0">
                <a:latin typeface="Arial"/>
                <a:cs typeface="Arial"/>
              </a:rPr>
              <a:t>Integrates well </a:t>
            </a:r>
            <a:r>
              <a:rPr lang="en-US" sz="1200" spc="-20" dirty="0" smtClean="0">
                <a:latin typeface="Arial"/>
                <a:cs typeface="Arial"/>
              </a:rPr>
              <a:t>with </a:t>
            </a:r>
            <a:r>
              <a:rPr lang="en-US" sz="1200" spc="-25" dirty="0" smtClean="0">
                <a:latin typeface="Arial"/>
                <a:cs typeface="Arial"/>
              </a:rPr>
              <a:t>enterprise identity management</a:t>
            </a:r>
            <a:r>
              <a:rPr lang="en-US" sz="1200" spc="-200" dirty="0" smtClean="0">
                <a:latin typeface="Arial"/>
                <a:cs typeface="Arial"/>
              </a:rPr>
              <a:t> </a:t>
            </a:r>
            <a:r>
              <a:rPr lang="en-US" sz="1200" spc="-25" dirty="0" smtClean="0">
                <a:latin typeface="Arial"/>
                <a:cs typeface="Arial"/>
              </a:rPr>
              <a:t>solutions</a:t>
            </a:r>
            <a:endParaRPr lang="en-US" sz="1200" dirty="0" smtClean="0">
              <a:latin typeface="Arial"/>
              <a:cs typeface="Arial"/>
            </a:endParaRPr>
          </a:p>
          <a:p>
            <a:pPr marL="585470" marR="370840" indent="-344170">
              <a:lnSpc>
                <a:spcPts val="1610"/>
              </a:lnSpc>
              <a:spcBef>
                <a:spcPts val="740"/>
              </a:spcBef>
              <a:buFont typeface="Symbol"/>
              <a:buChar char=""/>
              <a:tabLst>
                <a:tab pos="584835" algn="l"/>
                <a:tab pos="585470" algn="l"/>
              </a:tabLst>
            </a:pPr>
            <a:r>
              <a:rPr lang="en-US" sz="1200" spc="-25" dirty="0" smtClean="0">
                <a:latin typeface="Arial"/>
                <a:cs typeface="Arial"/>
              </a:rPr>
              <a:t>Protects </a:t>
            </a:r>
            <a:r>
              <a:rPr lang="en-US" sz="1200" spc="-15" dirty="0" smtClean="0">
                <a:latin typeface="Arial"/>
                <a:cs typeface="Arial"/>
              </a:rPr>
              <a:t>the </a:t>
            </a:r>
            <a:r>
              <a:rPr lang="en-US" sz="1200" spc="-25" dirty="0" smtClean="0">
                <a:latin typeface="Arial"/>
                <a:cs typeface="Arial"/>
              </a:rPr>
              <a:t>details </a:t>
            </a:r>
            <a:r>
              <a:rPr lang="en-US" sz="1200" spc="-15" dirty="0" smtClean="0">
                <a:latin typeface="Arial"/>
                <a:cs typeface="Arial"/>
              </a:rPr>
              <a:t>of</a:t>
            </a:r>
            <a:r>
              <a:rPr lang="en-US" sz="1200" spc="-285" dirty="0" smtClean="0">
                <a:latin typeface="Arial"/>
                <a:cs typeface="Arial"/>
              </a:rPr>
              <a:t> </a:t>
            </a:r>
            <a:r>
              <a:rPr lang="en-US" sz="1200" spc="-20" dirty="0" smtClean="0">
                <a:latin typeface="Arial"/>
                <a:cs typeface="Arial"/>
              </a:rPr>
              <a:t>the </a:t>
            </a:r>
            <a:r>
              <a:rPr lang="en-US" sz="1200" spc="-25" dirty="0" smtClean="0">
                <a:latin typeface="Arial"/>
                <a:cs typeface="Arial"/>
              </a:rPr>
              <a:t>Hadoop cluster </a:t>
            </a:r>
            <a:r>
              <a:rPr lang="en-US" sz="1200" spc="-30" dirty="0" smtClean="0">
                <a:latin typeface="Arial"/>
                <a:cs typeface="Arial"/>
              </a:rPr>
              <a:t>deployment </a:t>
            </a:r>
            <a:r>
              <a:rPr lang="en-US" sz="1200" spc="-25" dirty="0" smtClean="0">
                <a:latin typeface="Arial"/>
                <a:cs typeface="Arial"/>
              </a:rPr>
              <a:t>(hosts </a:t>
            </a:r>
            <a:r>
              <a:rPr lang="en-US" sz="1200" spc="-20" dirty="0" smtClean="0">
                <a:latin typeface="Arial"/>
                <a:cs typeface="Arial"/>
              </a:rPr>
              <a:t>and </a:t>
            </a:r>
            <a:r>
              <a:rPr lang="en-US" sz="1200" spc="-25" dirty="0" smtClean="0">
                <a:latin typeface="Arial"/>
                <a:cs typeface="Arial"/>
              </a:rPr>
              <a:t>ports are  hidden </a:t>
            </a:r>
            <a:r>
              <a:rPr lang="en-US" sz="1200" spc="-20" dirty="0" smtClean="0">
                <a:latin typeface="Arial"/>
                <a:cs typeface="Arial"/>
              </a:rPr>
              <a:t>from</a:t>
            </a:r>
            <a:r>
              <a:rPr lang="en-US" sz="1200" spc="-90" dirty="0" smtClean="0">
                <a:latin typeface="Arial"/>
                <a:cs typeface="Arial"/>
              </a:rPr>
              <a:t> </a:t>
            </a:r>
            <a:r>
              <a:rPr lang="en-US" sz="1200" spc="-25" dirty="0" smtClean="0">
                <a:latin typeface="Arial"/>
                <a:cs typeface="Arial"/>
              </a:rPr>
              <a:t>end-users)</a:t>
            </a:r>
            <a:endParaRPr lang="en-US" sz="1200" dirty="0" smtClean="0">
              <a:latin typeface="Arial"/>
              <a:cs typeface="Arial"/>
            </a:endParaRPr>
          </a:p>
          <a:p>
            <a:pPr marL="12700" marR="1050290" indent="228600">
              <a:lnSpc>
                <a:spcPct val="131600"/>
              </a:lnSpc>
              <a:spcBef>
                <a:spcPts val="55"/>
              </a:spcBef>
              <a:buFont typeface="Symbol"/>
              <a:buChar char=""/>
              <a:tabLst>
                <a:tab pos="584835" algn="l"/>
                <a:tab pos="585470" algn="l"/>
              </a:tabLst>
            </a:pPr>
            <a:r>
              <a:rPr lang="en-US" sz="1200" spc="-25" dirty="0" smtClean="0">
                <a:latin typeface="Arial"/>
                <a:cs typeface="Arial"/>
              </a:rPr>
              <a:t>Simplifies</a:t>
            </a:r>
            <a:r>
              <a:rPr lang="en-US" sz="1200" spc="-5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number</a:t>
            </a:r>
            <a:r>
              <a:rPr lang="en-US" sz="1200" spc="-45"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25" dirty="0" smtClean="0">
                <a:latin typeface="Arial"/>
                <a:cs typeface="Arial"/>
              </a:rPr>
              <a:t>services</a:t>
            </a:r>
            <a:r>
              <a:rPr lang="en-US" sz="1200" spc="-60" dirty="0" smtClean="0">
                <a:latin typeface="Arial"/>
                <a:cs typeface="Arial"/>
              </a:rPr>
              <a:t> </a:t>
            </a:r>
            <a:r>
              <a:rPr lang="en-US" sz="1200" spc="-20" dirty="0" smtClean="0">
                <a:latin typeface="Arial"/>
                <a:cs typeface="Arial"/>
              </a:rPr>
              <a:t>that</a:t>
            </a:r>
            <a:r>
              <a:rPr lang="en-US" sz="1200" spc="-50" dirty="0" smtClean="0">
                <a:latin typeface="Arial"/>
                <a:cs typeface="Arial"/>
              </a:rPr>
              <a:t> </a:t>
            </a:r>
            <a:r>
              <a:rPr lang="en-US" sz="1200" spc="-30" dirty="0" smtClean="0">
                <a:latin typeface="Arial"/>
                <a:cs typeface="Arial"/>
              </a:rPr>
              <a:t>clients</a:t>
            </a:r>
            <a:r>
              <a:rPr lang="en-US" sz="1200" spc="-45" dirty="0" smtClean="0">
                <a:latin typeface="Arial"/>
                <a:cs typeface="Arial"/>
              </a:rPr>
              <a:t> </a:t>
            </a:r>
            <a:r>
              <a:rPr lang="en-US" sz="1200" spc="-20" dirty="0" smtClean="0">
                <a:latin typeface="Arial"/>
                <a:cs typeface="Arial"/>
              </a:rPr>
              <a:t>need</a:t>
            </a:r>
            <a:r>
              <a:rPr lang="en-US" sz="1200" spc="-70"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5" dirty="0" smtClean="0">
                <a:latin typeface="Arial"/>
                <a:cs typeface="Arial"/>
              </a:rPr>
              <a:t>interact</a:t>
            </a:r>
            <a:r>
              <a:rPr lang="en-US" sz="1200" spc="-45" dirty="0" smtClean="0">
                <a:latin typeface="Arial"/>
                <a:cs typeface="Arial"/>
              </a:rPr>
              <a:t> </a:t>
            </a:r>
            <a:r>
              <a:rPr lang="en-US" sz="1200" spc="-15" dirty="0" smtClean="0">
                <a:latin typeface="Arial"/>
                <a:cs typeface="Arial"/>
              </a:rPr>
              <a:t>with  </a:t>
            </a:r>
            <a:r>
              <a:rPr lang="en-US" sz="1200" spc="-25" dirty="0" smtClean="0">
                <a:latin typeface="Arial"/>
                <a:cs typeface="Arial"/>
              </a:rPr>
              <a:t>Reference: </a:t>
            </a:r>
            <a:r>
              <a:rPr lang="en-US" sz="1200" spc="-30" dirty="0" smtClean="0">
                <a:latin typeface="Arial"/>
                <a:cs typeface="Arial"/>
              </a:rPr>
              <a:t>https://knox.apache.org </a:t>
            </a:r>
            <a:r>
              <a:rPr lang="en-US" sz="1200" spc="-25" dirty="0" smtClean="0">
                <a:latin typeface="Arial"/>
                <a:cs typeface="Arial"/>
              </a:rPr>
              <a:t>(including </a:t>
            </a:r>
            <a:r>
              <a:rPr lang="en-US" sz="1200" spc="-20" dirty="0" smtClean="0">
                <a:latin typeface="Arial"/>
                <a:cs typeface="Arial"/>
              </a:rPr>
              <a:t>the </a:t>
            </a:r>
            <a:r>
              <a:rPr lang="en-US" sz="1200" spc="-25" dirty="0" smtClean="0">
                <a:latin typeface="Arial"/>
                <a:cs typeface="Arial"/>
              </a:rPr>
              <a:t>diagram</a:t>
            </a:r>
            <a:r>
              <a:rPr lang="en-US" sz="1200" spc="-145" dirty="0" smtClean="0">
                <a:latin typeface="Arial"/>
                <a:cs typeface="Arial"/>
              </a:rPr>
              <a:t> </a:t>
            </a:r>
            <a:r>
              <a:rPr lang="en-US" sz="1200" spc="-30" dirty="0" smtClean="0">
                <a:latin typeface="Arial"/>
                <a:cs typeface="Arial"/>
              </a:rPr>
              <a:t>above).</a:t>
            </a:r>
            <a:endParaRPr lang="en-US" sz="1200" dirty="0" smtClean="0">
              <a:latin typeface="Arial"/>
              <a:cs typeface="Arial"/>
            </a:endParaRPr>
          </a:p>
          <a:p>
            <a:pPr marL="12700" marR="408940">
              <a:lnSpc>
                <a:spcPts val="1610"/>
              </a:lnSpc>
              <a:spcBef>
                <a:spcPts val="645"/>
              </a:spcBef>
            </a:pPr>
            <a:r>
              <a:rPr lang="en-US" sz="1200" spc="-20" dirty="0" smtClean="0">
                <a:latin typeface="Arial"/>
                <a:cs typeface="Arial"/>
              </a:rPr>
              <a:t>Knox</a:t>
            </a:r>
            <a:r>
              <a:rPr lang="en-US" sz="1200" spc="-60" dirty="0" smtClean="0">
                <a:latin typeface="Arial"/>
                <a:cs typeface="Arial"/>
              </a:rPr>
              <a:t> </a:t>
            </a:r>
            <a:r>
              <a:rPr lang="en-US" sz="1200" spc="-20" dirty="0" smtClean="0">
                <a:latin typeface="Arial"/>
                <a:cs typeface="Arial"/>
              </a:rPr>
              <a:t>runs</a:t>
            </a:r>
            <a:r>
              <a:rPr lang="en-US" sz="1200" spc="-45" dirty="0" smtClean="0">
                <a:latin typeface="Arial"/>
                <a:cs typeface="Arial"/>
              </a:rPr>
              <a:t> </a:t>
            </a:r>
            <a:r>
              <a:rPr lang="en-US" sz="1200" spc="-10" dirty="0" smtClean="0">
                <a:latin typeface="Arial"/>
                <a:cs typeface="Arial"/>
              </a:rPr>
              <a:t>in</a:t>
            </a:r>
            <a:r>
              <a:rPr lang="en-US" sz="1200" spc="-50" dirty="0" smtClean="0">
                <a:latin typeface="Arial"/>
                <a:cs typeface="Arial"/>
              </a:rPr>
              <a:t> </a:t>
            </a:r>
            <a:r>
              <a:rPr lang="en-US" sz="1200" dirty="0" smtClean="0">
                <a:latin typeface="Arial"/>
                <a:cs typeface="Arial"/>
              </a:rPr>
              <a:t>a</a:t>
            </a:r>
            <a:r>
              <a:rPr lang="en-US" sz="1200" spc="-70" dirty="0" smtClean="0">
                <a:latin typeface="Arial"/>
                <a:cs typeface="Arial"/>
              </a:rPr>
              <a:t> </a:t>
            </a:r>
            <a:r>
              <a:rPr lang="en-US" sz="1200" spc="-25" dirty="0" smtClean="0">
                <a:latin typeface="Arial"/>
                <a:cs typeface="Arial"/>
              </a:rPr>
              <a:t>firewall</a:t>
            </a:r>
            <a:r>
              <a:rPr lang="en-US" sz="1200" spc="-40" dirty="0" smtClean="0">
                <a:latin typeface="Arial"/>
                <a:cs typeface="Arial"/>
              </a:rPr>
              <a:t> </a:t>
            </a:r>
            <a:r>
              <a:rPr lang="en-US" sz="1200" spc="-20" dirty="0" smtClean="0">
                <a:latin typeface="Arial"/>
                <a:cs typeface="Arial"/>
              </a:rPr>
              <a:t>DMZ</a:t>
            </a:r>
            <a:r>
              <a:rPr lang="en-US" sz="1200" spc="-55" dirty="0" smtClean="0">
                <a:latin typeface="Arial"/>
                <a:cs typeface="Arial"/>
              </a:rPr>
              <a:t> </a:t>
            </a:r>
            <a:r>
              <a:rPr lang="en-US" sz="1200" spc="-25" dirty="0" smtClean="0">
                <a:latin typeface="Arial"/>
                <a:cs typeface="Arial"/>
              </a:rPr>
              <a:t>between</a:t>
            </a:r>
            <a:r>
              <a:rPr lang="en-US" sz="1200" spc="-50" dirty="0" smtClean="0">
                <a:latin typeface="Arial"/>
                <a:cs typeface="Arial"/>
              </a:rPr>
              <a:t> </a:t>
            </a:r>
            <a:r>
              <a:rPr lang="en-US" sz="1200" spc="-20" dirty="0" smtClean="0">
                <a:latin typeface="Arial"/>
                <a:cs typeface="Arial"/>
              </a:rPr>
              <a:t>the</a:t>
            </a:r>
            <a:r>
              <a:rPr lang="en-US" sz="1200" spc="-45" dirty="0" smtClean="0">
                <a:latin typeface="Arial"/>
                <a:cs typeface="Arial"/>
              </a:rPr>
              <a:t> </a:t>
            </a:r>
            <a:r>
              <a:rPr lang="en-US" sz="1200" spc="-25" dirty="0" smtClean="0">
                <a:latin typeface="Arial"/>
                <a:cs typeface="Arial"/>
              </a:rPr>
              <a:t>external</a:t>
            </a:r>
            <a:r>
              <a:rPr lang="en-US" sz="1200" spc="-60" dirty="0" smtClean="0">
                <a:latin typeface="Arial"/>
                <a:cs typeface="Arial"/>
              </a:rPr>
              <a:t> </a:t>
            </a:r>
            <a:r>
              <a:rPr lang="en-US" sz="1200" spc="-25" dirty="0" smtClean="0">
                <a:latin typeface="Arial"/>
                <a:cs typeface="Arial"/>
              </a:rPr>
              <a:t>clients</a:t>
            </a:r>
            <a:r>
              <a:rPr lang="en-US" sz="1200" spc="-4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Apache</a:t>
            </a:r>
            <a:r>
              <a:rPr lang="en-US" sz="1200" spc="-50" dirty="0" smtClean="0">
                <a:latin typeface="Arial"/>
                <a:cs typeface="Arial"/>
              </a:rPr>
              <a:t> </a:t>
            </a:r>
            <a:r>
              <a:rPr lang="en-US" sz="1200" spc="-25" dirty="0" smtClean="0">
                <a:latin typeface="Arial"/>
                <a:cs typeface="Arial"/>
              </a:rPr>
              <a:t>Hadoop  components.</a:t>
            </a:r>
            <a:endParaRPr lang="en-US" sz="1200" dirty="0" smtClean="0">
              <a:latin typeface="Arial"/>
              <a:cs typeface="Arial"/>
            </a:endParaRPr>
          </a:p>
          <a:p>
            <a:pPr marL="12700">
              <a:lnSpc>
                <a:spcPct val="100000"/>
              </a:lnSpc>
              <a:spcBef>
                <a:spcPts val="490"/>
              </a:spcBef>
            </a:pPr>
            <a:r>
              <a:rPr lang="en-US" sz="1200" spc="-25" dirty="0" smtClean="0">
                <a:latin typeface="Arial"/>
                <a:cs typeface="Arial"/>
              </a:rPr>
              <a:t>Additional</a:t>
            </a:r>
            <a:r>
              <a:rPr lang="en-US" sz="1200" spc="-60" dirty="0" smtClean="0">
                <a:latin typeface="Arial"/>
                <a:cs typeface="Arial"/>
              </a:rPr>
              <a:t> </a:t>
            </a:r>
            <a:r>
              <a:rPr lang="en-US" sz="1200" spc="-30" dirty="0" smtClean="0">
                <a:latin typeface="Arial"/>
                <a:cs typeface="Arial"/>
              </a:rPr>
              <a:t>information:</a:t>
            </a:r>
            <a:endParaRPr lang="en-US" sz="1200" dirty="0" smtClean="0">
              <a:latin typeface="Arial"/>
              <a:cs typeface="Arial"/>
            </a:endParaRPr>
          </a:p>
          <a:p>
            <a:pPr marL="585470" marR="57150" indent="-344170">
              <a:lnSpc>
                <a:spcPct val="96100"/>
              </a:lnSpc>
              <a:spcBef>
                <a:spcPts val="695"/>
              </a:spcBef>
              <a:buFont typeface="Symbol"/>
              <a:buChar char=""/>
              <a:tabLst>
                <a:tab pos="584835" algn="l"/>
                <a:tab pos="585470" algn="l"/>
              </a:tabLst>
            </a:pPr>
            <a:r>
              <a:rPr lang="en-US" sz="1200" b="1" spc="-20" dirty="0" err="1" smtClean="0">
                <a:latin typeface="Arial"/>
                <a:cs typeface="Arial"/>
              </a:rPr>
              <a:t>cURL</a:t>
            </a:r>
            <a:r>
              <a:rPr lang="en-US" sz="1200" b="1" spc="-45" dirty="0" smtClean="0">
                <a:latin typeface="Arial"/>
                <a:cs typeface="Arial"/>
              </a:rPr>
              <a:t> </a:t>
            </a:r>
            <a:r>
              <a:rPr lang="en-US" sz="1200" spc="-15" dirty="0" smtClean="0">
                <a:latin typeface="Arial"/>
                <a:cs typeface="Arial"/>
              </a:rPr>
              <a:t>is</a:t>
            </a:r>
            <a:r>
              <a:rPr lang="en-US" sz="1200" spc="-45" dirty="0" smtClean="0">
                <a:latin typeface="Arial"/>
                <a:cs typeface="Arial"/>
              </a:rPr>
              <a:t> </a:t>
            </a:r>
            <a:r>
              <a:rPr lang="en-US" sz="1200" dirty="0" smtClean="0">
                <a:latin typeface="Arial"/>
                <a:cs typeface="Arial"/>
              </a:rPr>
              <a:t>a</a:t>
            </a:r>
            <a:r>
              <a:rPr lang="en-US" sz="1200" spc="-65" dirty="0" smtClean="0">
                <a:latin typeface="Arial"/>
                <a:cs typeface="Arial"/>
              </a:rPr>
              <a:t> </a:t>
            </a:r>
            <a:r>
              <a:rPr lang="en-US" sz="1200" spc="-25" dirty="0" smtClean="0">
                <a:latin typeface="Arial"/>
                <a:cs typeface="Arial"/>
              </a:rPr>
              <a:t>computer</a:t>
            </a:r>
            <a:r>
              <a:rPr lang="en-US" sz="1200" spc="-50" dirty="0" smtClean="0">
                <a:latin typeface="Arial"/>
                <a:cs typeface="Arial"/>
              </a:rPr>
              <a:t> </a:t>
            </a:r>
            <a:r>
              <a:rPr lang="en-US" sz="1200" spc="-25" dirty="0" smtClean="0">
                <a:latin typeface="Arial"/>
                <a:cs typeface="Arial"/>
              </a:rPr>
              <a:t>software</a:t>
            </a:r>
            <a:r>
              <a:rPr lang="en-US" sz="1200" spc="-40" dirty="0" smtClean="0">
                <a:latin typeface="Arial"/>
                <a:cs typeface="Arial"/>
              </a:rPr>
              <a:t> </a:t>
            </a:r>
            <a:r>
              <a:rPr lang="en-US" sz="1200" spc="-25" dirty="0" smtClean="0">
                <a:latin typeface="Arial"/>
                <a:cs typeface="Arial"/>
              </a:rPr>
              <a:t>project</a:t>
            </a:r>
            <a:r>
              <a:rPr lang="en-US" sz="1200" spc="-45" dirty="0" smtClean="0">
                <a:latin typeface="Arial"/>
                <a:cs typeface="Arial"/>
              </a:rPr>
              <a:t> </a:t>
            </a:r>
            <a:r>
              <a:rPr lang="en-US" sz="1200" spc="-30" dirty="0" smtClean="0">
                <a:latin typeface="Arial"/>
                <a:cs typeface="Arial"/>
              </a:rPr>
              <a:t>providing</a:t>
            </a:r>
            <a:r>
              <a:rPr lang="en-US" sz="1200" spc="-40" dirty="0" smtClean="0">
                <a:latin typeface="Arial"/>
                <a:cs typeface="Arial"/>
              </a:rPr>
              <a:t> </a:t>
            </a:r>
            <a:r>
              <a:rPr lang="en-US" sz="1200" dirty="0" smtClean="0">
                <a:latin typeface="Arial"/>
                <a:cs typeface="Arial"/>
              </a:rPr>
              <a:t>a</a:t>
            </a:r>
            <a:r>
              <a:rPr lang="en-US" sz="1200" spc="-40" dirty="0" smtClean="0">
                <a:latin typeface="Arial"/>
                <a:cs typeface="Arial"/>
              </a:rPr>
              <a:t> </a:t>
            </a:r>
            <a:r>
              <a:rPr lang="en-US" sz="1200" spc="-25" dirty="0" smtClean="0">
                <a:latin typeface="Arial"/>
                <a:cs typeface="Arial"/>
              </a:rPr>
              <a:t>library</a:t>
            </a:r>
            <a:r>
              <a:rPr lang="en-US" sz="1200" spc="-50" dirty="0" smtClean="0">
                <a:latin typeface="Arial"/>
                <a:cs typeface="Arial"/>
              </a:rPr>
              <a:t> </a:t>
            </a:r>
            <a:r>
              <a:rPr lang="en-US" sz="1200" spc="-20" dirty="0" smtClean="0">
                <a:latin typeface="Arial"/>
                <a:cs typeface="Arial"/>
              </a:rPr>
              <a:t>and</a:t>
            </a:r>
            <a:r>
              <a:rPr lang="en-US" sz="1200" spc="-65" dirty="0" smtClean="0">
                <a:latin typeface="Arial"/>
                <a:cs typeface="Arial"/>
              </a:rPr>
              <a:t> </a:t>
            </a:r>
            <a:r>
              <a:rPr lang="en-US" sz="1200" spc="-25" dirty="0" smtClean="0">
                <a:latin typeface="Arial"/>
                <a:cs typeface="Arial"/>
              </a:rPr>
              <a:t>command</a:t>
            </a:r>
            <a:r>
              <a:rPr lang="en-US" sz="1200" spc="-50" dirty="0" smtClean="0">
                <a:latin typeface="Arial"/>
                <a:cs typeface="Arial"/>
              </a:rPr>
              <a:t> </a:t>
            </a:r>
            <a:r>
              <a:rPr lang="en-US" sz="1200" spc="-20" dirty="0" smtClean="0">
                <a:latin typeface="Arial"/>
                <a:cs typeface="Arial"/>
              </a:rPr>
              <a:t>line</a:t>
            </a:r>
            <a:r>
              <a:rPr lang="en-US" sz="1200" spc="-50" dirty="0" smtClean="0">
                <a:latin typeface="Arial"/>
                <a:cs typeface="Arial"/>
              </a:rPr>
              <a:t> </a:t>
            </a:r>
            <a:r>
              <a:rPr lang="en-US" sz="1200" spc="-30" dirty="0" smtClean="0">
                <a:latin typeface="Arial"/>
                <a:cs typeface="Arial"/>
              </a:rPr>
              <a:t>tool  </a:t>
            </a:r>
            <a:r>
              <a:rPr lang="en-US" sz="1200" spc="-15" dirty="0" smtClean="0">
                <a:latin typeface="Arial"/>
                <a:cs typeface="Arial"/>
              </a:rPr>
              <a:t>for </a:t>
            </a:r>
            <a:r>
              <a:rPr lang="en-US" sz="1200" spc="-25" dirty="0" smtClean="0">
                <a:latin typeface="Arial"/>
                <a:cs typeface="Arial"/>
              </a:rPr>
              <a:t>transferring data </a:t>
            </a:r>
            <a:r>
              <a:rPr lang="en-US" sz="1200" spc="-20" dirty="0" smtClean="0">
                <a:latin typeface="Arial"/>
                <a:cs typeface="Arial"/>
              </a:rPr>
              <a:t>using </a:t>
            </a:r>
            <a:r>
              <a:rPr lang="en-US" sz="1200" spc="-25" dirty="0" smtClean="0">
                <a:latin typeface="Arial"/>
                <a:cs typeface="Arial"/>
              </a:rPr>
              <a:t>various </a:t>
            </a:r>
            <a:r>
              <a:rPr lang="en-US" sz="1200" spc="-30" dirty="0" smtClean="0">
                <a:latin typeface="Arial"/>
                <a:cs typeface="Arial"/>
              </a:rPr>
              <a:t>protocols. </a:t>
            </a:r>
            <a:r>
              <a:rPr lang="en-US" sz="1200" spc="-20" dirty="0" smtClean="0">
                <a:latin typeface="Arial"/>
                <a:cs typeface="Arial"/>
              </a:rPr>
              <a:t>The </a:t>
            </a:r>
            <a:r>
              <a:rPr lang="en-US" sz="1200" spc="-20" dirty="0" err="1" smtClean="0">
                <a:latin typeface="Arial"/>
                <a:cs typeface="Arial"/>
              </a:rPr>
              <a:t>cURL</a:t>
            </a:r>
            <a:r>
              <a:rPr lang="en-US" sz="1200" spc="-20" dirty="0" smtClean="0">
                <a:latin typeface="Arial"/>
                <a:cs typeface="Arial"/>
              </a:rPr>
              <a:t> </a:t>
            </a:r>
            <a:r>
              <a:rPr lang="en-US" sz="1200" spc="-25" dirty="0" smtClean="0">
                <a:latin typeface="Arial"/>
                <a:cs typeface="Arial"/>
              </a:rPr>
              <a:t>project produces </a:t>
            </a:r>
            <a:r>
              <a:rPr lang="en-US" sz="1200" spc="-20" dirty="0" smtClean="0">
                <a:latin typeface="Arial"/>
                <a:cs typeface="Arial"/>
              </a:rPr>
              <a:t>two  </a:t>
            </a:r>
            <a:r>
              <a:rPr lang="en-US" sz="1200" spc="-25" dirty="0" smtClean="0">
                <a:latin typeface="Arial"/>
                <a:cs typeface="Arial"/>
              </a:rPr>
              <a:t>products, </a:t>
            </a:r>
            <a:r>
              <a:rPr lang="en-US" sz="1200" b="1" spc="-25" dirty="0" err="1" smtClean="0">
                <a:latin typeface="Arial"/>
                <a:cs typeface="Arial"/>
              </a:rPr>
              <a:t>libcurl</a:t>
            </a:r>
            <a:r>
              <a:rPr lang="en-US" sz="1200" b="1" spc="-25" dirty="0" smtClean="0">
                <a:latin typeface="Arial"/>
                <a:cs typeface="Arial"/>
              </a:rPr>
              <a:t> </a:t>
            </a:r>
            <a:r>
              <a:rPr lang="en-US" sz="1200" spc="-20" dirty="0" smtClean="0">
                <a:latin typeface="Arial"/>
                <a:cs typeface="Arial"/>
              </a:rPr>
              <a:t>and </a:t>
            </a:r>
            <a:r>
              <a:rPr lang="en-US" sz="1200" b="1" spc="-25" dirty="0" err="1" smtClean="0">
                <a:latin typeface="Arial"/>
                <a:cs typeface="Arial"/>
              </a:rPr>
              <a:t>cURL</a:t>
            </a:r>
            <a:r>
              <a:rPr lang="en-US" sz="1200" spc="-25" dirty="0" smtClean="0">
                <a:latin typeface="Arial"/>
                <a:cs typeface="Arial"/>
              </a:rPr>
              <a:t>. </a:t>
            </a:r>
            <a:r>
              <a:rPr lang="en-US" sz="1200" spc="-20" dirty="0" smtClean="0">
                <a:latin typeface="Arial"/>
                <a:cs typeface="Arial"/>
              </a:rPr>
              <a:t>The name is </a:t>
            </a:r>
            <a:r>
              <a:rPr lang="en-US" sz="1200" dirty="0" smtClean="0">
                <a:latin typeface="Arial"/>
                <a:cs typeface="Arial"/>
              </a:rPr>
              <a:t>a </a:t>
            </a:r>
            <a:r>
              <a:rPr lang="en-US" sz="1200" spc="-25" dirty="0" smtClean="0">
                <a:latin typeface="Arial"/>
                <a:cs typeface="Arial"/>
              </a:rPr>
              <a:t>recursive acronym </a:t>
            </a:r>
            <a:r>
              <a:rPr lang="en-US" sz="1200" spc="-20" dirty="0" smtClean="0">
                <a:latin typeface="Arial"/>
                <a:cs typeface="Arial"/>
              </a:rPr>
              <a:t>that </a:t>
            </a:r>
            <a:r>
              <a:rPr lang="en-US" sz="1200" spc="-25" dirty="0" smtClean="0">
                <a:latin typeface="Arial"/>
                <a:cs typeface="Arial"/>
              </a:rPr>
              <a:t>stands </a:t>
            </a:r>
            <a:r>
              <a:rPr lang="en-US" sz="1200" spc="-15" dirty="0" smtClean="0">
                <a:latin typeface="Arial"/>
                <a:cs typeface="Arial"/>
              </a:rPr>
              <a:t>for  </a:t>
            </a:r>
            <a:r>
              <a:rPr lang="en-US" sz="1200" spc="-20" dirty="0" smtClean="0">
                <a:latin typeface="Arial"/>
                <a:cs typeface="Arial"/>
              </a:rPr>
              <a:t>Curl URL </a:t>
            </a:r>
            <a:r>
              <a:rPr lang="en-US" sz="1200" spc="-25" dirty="0" smtClean="0">
                <a:latin typeface="Arial"/>
                <a:cs typeface="Arial"/>
              </a:rPr>
              <a:t>Request</a:t>
            </a:r>
            <a:r>
              <a:rPr lang="en-US" sz="1200" spc="-100" dirty="0" smtClean="0">
                <a:latin typeface="Arial"/>
                <a:cs typeface="Arial"/>
              </a:rPr>
              <a:t> </a:t>
            </a:r>
            <a:r>
              <a:rPr lang="en-US" sz="1200" spc="-25" dirty="0" smtClean="0">
                <a:latin typeface="Arial"/>
                <a:cs typeface="Arial"/>
              </a:rPr>
              <a:t>Library.</a:t>
            </a:r>
            <a:endParaRPr lang="en-US" sz="1200" dirty="0" smtClean="0">
              <a:latin typeface="Arial"/>
              <a:cs typeface="Arial"/>
            </a:endParaRPr>
          </a:p>
          <a:p>
            <a:pPr marL="585470" marR="5080" indent="-344170">
              <a:lnSpc>
                <a:spcPct val="95900"/>
              </a:lnSpc>
              <a:spcBef>
                <a:spcPts val="695"/>
              </a:spcBef>
              <a:buFont typeface="Symbol"/>
              <a:buChar char=""/>
              <a:tabLst>
                <a:tab pos="584835" algn="l"/>
                <a:tab pos="585470" algn="l"/>
              </a:tabLst>
            </a:pPr>
            <a:r>
              <a:rPr lang="en-US" sz="1200" spc="-20" dirty="0" smtClean="0">
                <a:latin typeface="Arial"/>
                <a:cs typeface="Arial"/>
              </a:rPr>
              <a:t>The </a:t>
            </a:r>
            <a:r>
              <a:rPr lang="en-US" sz="1200" spc="-25" dirty="0" smtClean="0">
                <a:latin typeface="Arial"/>
                <a:cs typeface="Arial"/>
              </a:rPr>
              <a:t>Knox </a:t>
            </a:r>
            <a:r>
              <a:rPr lang="en-US" sz="1200" spc="-15" dirty="0" smtClean="0">
                <a:latin typeface="Arial"/>
                <a:cs typeface="Arial"/>
              </a:rPr>
              <a:t>Wiki </a:t>
            </a:r>
            <a:r>
              <a:rPr lang="en-US" sz="1200" spc="-30" dirty="0" smtClean="0">
                <a:latin typeface="Arial"/>
                <a:cs typeface="Arial"/>
              </a:rPr>
              <a:t>(https://cwiki.apache.org/confluence/display/KNOX/Examples)  </a:t>
            </a:r>
            <a:r>
              <a:rPr lang="en-US" sz="1200" spc="-25" dirty="0" smtClean="0">
                <a:latin typeface="Arial"/>
                <a:cs typeface="Arial"/>
              </a:rPr>
              <a:t>provides examples </a:t>
            </a:r>
            <a:r>
              <a:rPr lang="en-US" sz="1200" spc="-15" dirty="0" smtClean="0">
                <a:latin typeface="Arial"/>
                <a:cs typeface="Arial"/>
              </a:rPr>
              <a:t>of </a:t>
            </a:r>
            <a:r>
              <a:rPr lang="en-US" sz="1200" spc="-20" dirty="0" smtClean="0">
                <a:latin typeface="Arial"/>
                <a:cs typeface="Arial"/>
              </a:rPr>
              <a:t>the use of the </a:t>
            </a:r>
            <a:r>
              <a:rPr lang="en-US" sz="1200" spc="-25" dirty="0" smtClean="0">
                <a:latin typeface="Arial"/>
                <a:cs typeface="Arial"/>
              </a:rPr>
              <a:t>Knox </a:t>
            </a:r>
            <a:r>
              <a:rPr lang="en-US" sz="1200" spc="-20" dirty="0" smtClean="0">
                <a:latin typeface="Arial"/>
                <a:cs typeface="Arial"/>
              </a:rPr>
              <a:t>Shell DSL </a:t>
            </a:r>
            <a:r>
              <a:rPr lang="en-US" sz="1200" spc="-30" dirty="0" smtClean="0">
                <a:latin typeface="Arial"/>
                <a:cs typeface="Arial"/>
              </a:rPr>
              <a:t>including </a:t>
            </a:r>
            <a:r>
              <a:rPr lang="en-US" sz="1200" spc="-15" dirty="0" smtClean="0">
                <a:latin typeface="Arial"/>
                <a:cs typeface="Arial"/>
              </a:rPr>
              <a:t>an </a:t>
            </a:r>
            <a:r>
              <a:rPr lang="en-US" sz="1200" spc="-25" dirty="0" smtClean="0">
                <a:latin typeface="Arial"/>
                <a:cs typeface="Arial"/>
              </a:rPr>
              <a:t>example </a:t>
            </a:r>
            <a:r>
              <a:rPr lang="en-US" sz="1200" spc="-20" dirty="0" smtClean="0">
                <a:latin typeface="Arial"/>
                <a:cs typeface="Arial"/>
              </a:rPr>
              <a:t>that  </a:t>
            </a:r>
            <a:r>
              <a:rPr lang="en-US" sz="1200" spc="-25" dirty="0" smtClean="0">
                <a:latin typeface="Arial"/>
                <a:cs typeface="Arial"/>
              </a:rPr>
              <a:t>submits</a:t>
            </a:r>
            <a:r>
              <a:rPr lang="en-US" sz="1200" spc="-45" dirty="0" smtClean="0">
                <a:latin typeface="Arial"/>
                <a:cs typeface="Arial"/>
              </a:rPr>
              <a:t> </a:t>
            </a:r>
            <a:r>
              <a:rPr lang="en-US" sz="1200" spc="-15" dirty="0" smtClean="0">
                <a:latin typeface="Arial"/>
                <a:cs typeface="Arial"/>
              </a:rPr>
              <a:t>the</a:t>
            </a:r>
            <a:r>
              <a:rPr lang="en-US" sz="1200" spc="-70" dirty="0" smtClean="0">
                <a:latin typeface="Arial"/>
                <a:cs typeface="Arial"/>
              </a:rPr>
              <a:t> </a:t>
            </a:r>
            <a:r>
              <a:rPr lang="en-US" sz="1200" spc="-25" dirty="0" smtClean="0">
                <a:latin typeface="Arial"/>
                <a:cs typeface="Arial"/>
              </a:rPr>
              <a:t>familiar</a:t>
            </a:r>
            <a:r>
              <a:rPr lang="en-US" sz="1200" spc="-50" dirty="0" smtClean="0">
                <a:latin typeface="Arial"/>
                <a:cs typeface="Arial"/>
              </a:rPr>
              <a:t> </a:t>
            </a:r>
            <a:r>
              <a:rPr lang="en-US" sz="1200" spc="-25" dirty="0" err="1" smtClean="0">
                <a:latin typeface="Arial"/>
                <a:cs typeface="Arial"/>
              </a:rPr>
              <a:t>WordCount</a:t>
            </a:r>
            <a:r>
              <a:rPr lang="en-US" sz="1200" spc="-45" dirty="0" smtClean="0">
                <a:latin typeface="Arial"/>
                <a:cs typeface="Arial"/>
              </a:rPr>
              <a:t> </a:t>
            </a:r>
            <a:r>
              <a:rPr lang="en-US" sz="1200" spc="-25" dirty="0" smtClean="0">
                <a:latin typeface="Arial"/>
                <a:cs typeface="Arial"/>
              </a:rPr>
              <a:t>Java</a:t>
            </a:r>
            <a:r>
              <a:rPr lang="en-US" sz="1200" spc="-35" dirty="0" smtClean="0">
                <a:latin typeface="Arial"/>
                <a:cs typeface="Arial"/>
              </a:rPr>
              <a:t> </a:t>
            </a:r>
            <a:r>
              <a:rPr lang="en-US" sz="1200" spc="-25" dirty="0" smtClean="0">
                <a:latin typeface="Arial"/>
                <a:cs typeface="Arial"/>
              </a:rPr>
              <a:t>MapReduce</a:t>
            </a:r>
            <a:r>
              <a:rPr lang="en-US" sz="1200" spc="-50" dirty="0" smtClean="0">
                <a:latin typeface="Arial"/>
                <a:cs typeface="Arial"/>
              </a:rPr>
              <a:t> </a:t>
            </a:r>
            <a:r>
              <a:rPr lang="en-US" sz="1200" spc="-20" dirty="0" smtClean="0">
                <a:latin typeface="Arial"/>
                <a:cs typeface="Arial"/>
              </a:rPr>
              <a:t>job</a:t>
            </a:r>
            <a:r>
              <a:rPr lang="en-US" sz="1200" spc="-50" dirty="0" smtClean="0">
                <a:latin typeface="Arial"/>
                <a:cs typeface="Arial"/>
              </a:rPr>
              <a:t> </a:t>
            </a:r>
            <a:r>
              <a:rPr lang="en-US" sz="1200" spc="-10" dirty="0" smtClean="0">
                <a:latin typeface="Arial"/>
                <a:cs typeface="Arial"/>
              </a:rPr>
              <a:t>to</a:t>
            </a:r>
            <a:r>
              <a:rPr lang="en-US" sz="1200" spc="-70" dirty="0" smtClean="0">
                <a:latin typeface="Arial"/>
                <a:cs typeface="Arial"/>
              </a:rPr>
              <a:t> </a:t>
            </a:r>
            <a:r>
              <a:rPr lang="en-US" sz="1200" spc="-15" dirty="0" smtClean="0">
                <a:latin typeface="Arial"/>
                <a:cs typeface="Arial"/>
              </a:rPr>
              <a:t>the</a:t>
            </a:r>
            <a:r>
              <a:rPr lang="en-US" sz="1200" spc="-25" dirty="0" smtClean="0">
                <a:latin typeface="Arial"/>
                <a:cs typeface="Arial"/>
              </a:rPr>
              <a:t> Hadoop</a:t>
            </a:r>
            <a:r>
              <a:rPr lang="en-US" sz="1200" spc="-70" dirty="0" smtClean="0">
                <a:latin typeface="Arial"/>
                <a:cs typeface="Arial"/>
              </a:rPr>
              <a:t> </a:t>
            </a:r>
            <a:r>
              <a:rPr lang="en-US" sz="1200" spc="-25" dirty="0" smtClean="0">
                <a:latin typeface="Arial"/>
                <a:cs typeface="Arial"/>
              </a:rPr>
              <a:t>cluster</a:t>
            </a:r>
            <a:r>
              <a:rPr lang="en-US" sz="1200" spc="-50" dirty="0" smtClean="0">
                <a:latin typeface="Arial"/>
                <a:cs typeface="Arial"/>
              </a:rPr>
              <a:t> </a:t>
            </a:r>
            <a:r>
              <a:rPr lang="en-US" sz="1200" spc="-25" dirty="0" smtClean="0">
                <a:latin typeface="Arial"/>
                <a:cs typeface="Arial"/>
              </a:rPr>
              <a:t>via  </a:t>
            </a:r>
            <a:r>
              <a:rPr lang="en-US" sz="1200" spc="-15" dirty="0" smtClean="0">
                <a:latin typeface="Arial"/>
                <a:cs typeface="Arial"/>
              </a:rPr>
              <a:t>the </a:t>
            </a:r>
            <a:r>
              <a:rPr lang="en-US" sz="1200" spc="-25" dirty="0" smtClean="0">
                <a:latin typeface="Arial"/>
                <a:cs typeface="Arial"/>
              </a:rPr>
              <a:t>gateway </a:t>
            </a:r>
            <a:r>
              <a:rPr lang="en-US" sz="1200" spc="-20" dirty="0" smtClean="0">
                <a:latin typeface="Arial"/>
                <a:cs typeface="Arial"/>
              </a:rPr>
              <a:t>using the </a:t>
            </a:r>
            <a:r>
              <a:rPr lang="en-US" sz="1200" spc="-25" dirty="0" smtClean="0">
                <a:latin typeface="Arial"/>
                <a:cs typeface="Arial"/>
              </a:rPr>
              <a:t>Knox </a:t>
            </a:r>
            <a:r>
              <a:rPr lang="en-US" sz="1200" spc="-20" dirty="0" smtClean="0">
                <a:latin typeface="Arial"/>
                <a:cs typeface="Arial"/>
              </a:rPr>
              <a:t>Shell </a:t>
            </a:r>
            <a:r>
              <a:rPr lang="en-US" sz="1200" spc="-25" dirty="0" smtClean="0">
                <a:latin typeface="Arial"/>
                <a:cs typeface="Arial"/>
              </a:rPr>
              <a:t>DSL. However, </a:t>
            </a:r>
            <a:r>
              <a:rPr lang="en-US" sz="1200" spc="-10" dirty="0" smtClean="0">
                <a:latin typeface="Arial"/>
                <a:cs typeface="Arial"/>
              </a:rPr>
              <a:t>in </a:t>
            </a:r>
            <a:r>
              <a:rPr lang="en-US" sz="1200" spc="-20" dirty="0" smtClean="0">
                <a:latin typeface="Arial"/>
                <a:cs typeface="Arial"/>
              </a:rPr>
              <a:t>this </a:t>
            </a:r>
            <a:r>
              <a:rPr lang="en-US" sz="1200" spc="-25" dirty="0" smtClean="0">
                <a:latin typeface="Arial"/>
                <a:cs typeface="Arial"/>
              </a:rPr>
              <a:t>case, </a:t>
            </a:r>
            <a:r>
              <a:rPr lang="en-US" sz="1200" spc="-20" dirty="0" smtClean="0">
                <a:latin typeface="Arial"/>
                <a:cs typeface="Arial"/>
              </a:rPr>
              <a:t>the </a:t>
            </a:r>
            <a:r>
              <a:rPr lang="en-US" sz="1200" spc="-25" dirty="0" smtClean="0">
                <a:latin typeface="Arial"/>
                <a:cs typeface="Arial"/>
              </a:rPr>
              <a:t>job </a:t>
            </a:r>
            <a:r>
              <a:rPr lang="en-US" sz="1200" spc="-15" dirty="0" smtClean="0">
                <a:latin typeface="Arial"/>
                <a:cs typeface="Arial"/>
              </a:rPr>
              <a:t>is  </a:t>
            </a:r>
            <a:r>
              <a:rPr lang="en-US" sz="1200" spc="-25" dirty="0" smtClean="0">
                <a:latin typeface="Arial"/>
                <a:cs typeface="Arial"/>
              </a:rPr>
              <a:t>submitted via </a:t>
            </a:r>
            <a:r>
              <a:rPr lang="en-US" sz="1200" spc="-10" dirty="0" smtClean="0">
                <a:latin typeface="Arial"/>
                <a:cs typeface="Arial"/>
              </a:rPr>
              <a:t>an </a:t>
            </a:r>
            <a:r>
              <a:rPr lang="en-US" sz="1200" spc="-20" dirty="0" err="1" smtClean="0">
                <a:latin typeface="Arial"/>
                <a:cs typeface="Arial"/>
              </a:rPr>
              <a:t>Oozie</a:t>
            </a:r>
            <a:r>
              <a:rPr lang="en-US" sz="1200" spc="-20" dirty="0" smtClean="0">
                <a:latin typeface="Arial"/>
                <a:cs typeface="Arial"/>
              </a:rPr>
              <a:t> </a:t>
            </a:r>
            <a:r>
              <a:rPr lang="en-US" sz="1200" spc="-25" dirty="0" smtClean="0">
                <a:latin typeface="Arial"/>
                <a:cs typeface="Arial"/>
              </a:rPr>
              <a:t>workflow, showing several </a:t>
            </a:r>
            <a:r>
              <a:rPr lang="en-US" sz="1200" spc="-30" dirty="0" smtClean="0">
                <a:latin typeface="Arial"/>
                <a:cs typeface="Arial"/>
              </a:rPr>
              <a:t>different ways </a:t>
            </a:r>
            <a:r>
              <a:rPr lang="en-US" sz="1200" spc="-15" dirty="0" smtClean="0">
                <a:latin typeface="Arial"/>
                <a:cs typeface="Arial"/>
              </a:rPr>
              <a:t>of </a:t>
            </a:r>
            <a:r>
              <a:rPr lang="en-US" sz="1200" spc="-25" dirty="0" smtClean="0">
                <a:latin typeface="Arial"/>
                <a:cs typeface="Arial"/>
              </a:rPr>
              <a:t>doing</a:t>
            </a:r>
            <a:r>
              <a:rPr lang="en-US" sz="1200" spc="-270" dirty="0" smtClean="0">
                <a:latin typeface="Arial"/>
                <a:cs typeface="Arial"/>
              </a:rPr>
              <a:t> </a:t>
            </a:r>
            <a:r>
              <a:rPr lang="en-US" sz="1200" spc="-25" dirty="0" smtClean="0">
                <a:latin typeface="Arial"/>
                <a:cs typeface="Arial"/>
              </a:rPr>
              <a:t>this.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A034CDDF-E6EB-4BB4-AC08-83A619F4648C}" type="slidenum">
              <a:rPr lang="fr-FR" smtClean="0"/>
              <a:t>24</a:t>
            </a:fld>
            <a:endParaRPr lang="fr-FR"/>
          </a:p>
        </p:txBody>
      </p:sp>
    </p:spTree>
    <p:extLst>
      <p:ext uri="{BB962C8B-B14F-4D97-AF65-F5344CB8AC3E}">
        <p14:creationId xmlns:p14="http://schemas.microsoft.com/office/powerpoint/2010/main" val="769347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17145">
              <a:lnSpc>
                <a:spcPts val="1610"/>
              </a:lnSpc>
              <a:spcBef>
                <a:spcPts val="640"/>
              </a:spcBef>
            </a:pPr>
            <a:r>
              <a:rPr lang="en-US" sz="1200" spc="-20" dirty="0" smtClean="0">
                <a:latin typeface="Arial"/>
                <a:cs typeface="Arial"/>
              </a:rPr>
              <a:t>REST </a:t>
            </a:r>
            <a:r>
              <a:rPr lang="en-US" sz="1200" spc="-30" dirty="0" smtClean="0">
                <a:latin typeface="Arial"/>
                <a:cs typeface="Arial"/>
              </a:rPr>
              <a:t>(Representational </a:t>
            </a:r>
            <a:r>
              <a:rPr lang="en-US" sz="1200" spc="-20" dirty="0" smtClean="0">
                <a:latin typeface="Arial"/>
                <a:cs typeface="Arial"/>
              </a:rPr>
              <a:t>State </a:t>
            </a:r>
            <a:r>
              <a:rPr lang="en-US" sz="1200" spc="-25" dirty="0" smtClean="0">
                <a:latin typeface="Arial"/>
                <a:cs typeface="Arial"/>
              </a:rPr>
              <a:t>Transfer) </a:t>
            </a:r>
            <a:r>
              <a:rPr lang="en-US" sz="1200" spc="-15" dirty="0" smtClean="0">
                <a:latin typeface="Arial"/>
                <a:cs typeface="Arial"/>
              </a:rPr>
              <a:t>is an </a:t>
            </a:r>
            <a:r>
              <a:rPr lang="en-US" sz="1200" spc="-25" dirty="0" smtClean="0">
                <a:latin typeface="Arial"/>
                <a:cs typeface="Arial"/>
              </a:rPr>
              <a:t>architectural style </a:t>
            </a:r>
            <a:r>
              <a:rPr lang="en-US" sz="1200" spc="-15" dirty="0" smtClean="0">
                <a:latin typeface="Arial"/>
                <a:cs typeface="Arial"/>
              </a:rPr>
              <a:t>for </a:t>
            </a:r>
            <a:r>
              <a:rPr lang="en-US" sz="1200" spc="-25" dirty="0" smtClean="0">
                <a:latin typeface="Arial"/>
                <a:cs typeface="Arial"/>
              </a:rPr>
              <a:t>networked  hypermedia</a:t>
            </a:r>
            <a:r>
              <a:rPr lang="en-US" sz="1200" spc="-40" dirty="0" smtClean="0">
                <a:latin typeface="Arial"/>
                <a:cs typeface="Arial"/>
              </a:rPr>
              <a:t> </a:t>
            </a:r>
            <a:r>
              <a:rPr lang="en-US" sz="1200" spc="-30" dirty="0" smtClean="0">
                <a:latin typeface="Arial"/>
                <a:cs typeface="Arial"/>
              </a:rPr>
              <a:t>applications.</a:t>
            </a:r>
            <a:r>
              <a:rPr lang="en-US" sz="1200" spc="-40" dirty="0" smtClean="0">
                <a:latin typeface="Arial"/>
                <a:cs typeface="Arial"/>
              </a:rPr>
              <a:t> </a:t>
            </a:r>
            <a:r>
              <a:rPr lang="en-US" sz="1200" spc="-20" dirty="0" smtClean="0">
                <a:latin typeface="Arial"/>
                <a:cs typeface="Arial"/>
              </a:rPr>
              <a:t>It</a:t>
            </a:r>
            <a:r>
              <a:rPr lang="en-US" sz="1200" spc="-40" dirty="0" smtClean="0">
                <a:latin typeface="Arial"/>
                <a:cs typeface="Arial"/>
              </a:rPr>
              <a:t> </a:t>
            </a:r>
            <a:r>
              <a:rPr lang="en-US" sz="1200" spc="-20" dirty="0" smtClean="0">
                <a:latin typeface="Arial"/>
                <a:cs typeface="Arial"/>
              </a:rPr>
              <a:t>is</a:t>
            </a:r>
            <a:r>
              <a:rPr lang="en-US" sz="1200" spc="-30" dirty="0" smtClean="0">
                <a:latin typeface="Arial"/>
                <a:cs typeface="Arial"/>
              </a:rPr>
              <a:t> </a:t>
            </a:r>
            <a:r>
              <a:rPr lang="en-US" sz="1200" spc="-25" dirty="0" smtClean="0">
                <a:latin typeface="Arial"/>
                <a:cs typeface="Arial"/>
              </a:rPr>
              <a:t>primarily</a:t>
            </a:r>
            <a:r>
              <a:rPr lang="en-US" sz="1200" spc="-50" dirty="0" smtClean="0">
                <a:latin typeface="Arial"/>
                <a:cs typeface="Arial"/>
              </a:rPr>
              <a:t> </a:t>
            </a:r>
            <a:r>
              <a:rPr lang="en-US" sz="1200" spc="-20" dirty="0" smtClean="0">
                <a:latin typeface="Arial"/>
                <a:cs typeface="Arial"/>
              </a:rPr>
              <a:t>used</a:t>
            </a:r>
            <a:r>
              <a:rPr lang="en-US" sz="1200" spc="-45" dirty="0" smtClean="0">
                <a:latin typeface="Arial"/>
                <a:cs typeface="Arial"/>
              </a:rPr>
              <a:t> </a:t>
            </a:r>
            <a:r>
              <a:rPr lang="en-US" sz="1200" spc="-15" dirty="0" smtClean="0">
                <a:latin typeface="Arial"/>
                <a:cs typeface="Arial"/>
              </a:rPr>
              <a:t>to</a:t>
            </a:r>
            <a:r>
              <a:rPr lang="en-US" sz="1200" spc="-50" dirty="0" smtClean="0">
                <a:latin typeface="Arial"/>
                <a:cs typeface="Arial"/>
              </a:rPr>
              <a:t> </a:t>
            </a:r>
            <a:r>
              <a:rPr lang="en-US" sz="1200" spc="-20" dirty="0" smtClean="0">
                <a:latin typeface="Arial"/>
                <a:cs typeface="Arial"/>
              </a:rPr>
              <a:t>build</a:t>
            </a:r>
            <a:r>
              <a:rPr lang="en-US" sz="1200" spc="-60" dirty="0" smtClean="0">
                <a:latin typeface="Arial"/>
                <a:cs typeface="Arial"/>
              </a:rPr>
              <a:t> </a:t>
            </a:r>
            <a:r>
              <a:rPr lang="en-US" sz="1200" spc="-15" dirty="0" smtClean="0">
                <a:latin typeface="Arial"/>
                <a:cs typeface="Arial"/>
              </a:rPr>
              <a:t>Web</a:t>
            </a:r>
            <a:r>
              <a:rPr lang="en-US" sz="1200" spc="-60" dirty="0" smtClean="0">
                <a:latin typeface="Arial"/>
                <a:cs typeface="Arial"/>
              </a:rPr>
              <a:t> </a:t>
            </a:r>
            <a:r>
              <a:rPr lang="en-US" sz="1200" spc="-25" dirty="0" smtClean="0">
                <a:latin typeface="Arial"/>
                <a:cs typeface="Arial"/>
              </a:rPr>
              <a:t>services</a:t>
            </a:r>
            <a:r>
              <a:rPr lang="en-US" sz="1200" spc="-45" dirty="0" smtClean="0">
                <a:latin typeface="Arial"/>
                <a:cs typeface="Arial"/>
              </a:rPr>
              <a:t> </a:t>
            </a:r>
            <a:r>
              <a:rPr lang="en-US" sz="1200" spc="-20" dirty="0" smtClean="0">
                <a:latin typeface="Arial"/>
                <a:cs typeface="Arial"/>
              </a:rPr>
              <a:t>that</a:t>
            </a:r>
            <a:r>
              <a:rPr lang="en-US" sz="1200" spc="-40" dirty="0" smtClean="0">
                <a:latin typeface="Arial"/>
                <a:cs typeface="Arial"/>
              </a:rPr>
              <a:t> </a:t>
            </a:r>
            <a:r>
              <a:rPr lang="en-US" sz="1200" spc="-20" dirty="0" smtClean="0">
                <a:latin typeface="Arial"/>
                <a:cs typeface="Arial"/>
              </a:rPr>
              <a:t>are</a:t>
            </a:r>
            <a:r>
              <a:rPr lang="en-US" sz="1200" spc="-45" dirty="0" smtClean="0">
                <a:latin typeface="Arial"/>
                <a:cs typeface="Arial"/>
              </a:rPr>
              <a:t> </a:t>
            </a:r>
            <a:r>
              <a:rPr lang="en-US" sz="1200" spc="-30" dirty="0" smtClean="0">
                <a:latin typeface="Arial"/>
                <a:cs typeface="Arial"/>
              </a:rPr>
              <a:t>lightweight,  </a:t>
            </a:r>
            <a:r>
              <a:rPr lang="en-US" sz="1200" spc="-25" dirty="0" smtClean="0">
                <a:latin typeface="Arial"/>
                <a:cs typeface="Arial"/>
              </a:rPr>
              <a:t>maintainable,</a:t>
            </a:r>
            <a:r>
              <a:rPr lang="en-US" sz="1200" spc="-50" dirty="0" smtClean="0">
                <a:latin typeface="Arial"/>
                <a:cs typeface="Arial"/>
              </a:rPr>
              <a:t> </a:t>
            </a:r>
            <a:r>
              <a:rPr lang="en-US" sz="1200" spc="-20" dirty="0" smtClean="0">
                <a:latin typeface="Arial"/>
                <a:cs typeface="Arial"/>
              </a:rPr>
              <a:t>and</a:t>
            </a:r>
            <a:r>
              <a:rPr lang="en-US" sz="1200" spc="-65" dirty="0" smtClean="0">
                <a:latin typeface="Arial"/>
                <a:cs typeface="Arial"/>
              </a:rPr>
              <a:t> </a:t>
            </a:r>
            <a:r>
              <a:rPr lang="en-US" sz="1200" spc="-25" dirty="0" smtClean="0">
                <a:latin typeface="Arial"/>
                <a:cs typeface="Arial"/>
              </a:rPr>
              <a:t>scalable.</a:t>
            </a:r>
            <a:r>
              <a:rPr lang="en-US" sz="1200" spc="-30" dirty="0" smtClean="0">
                <a:latin typeface="Arial"/>
                <a:cs typeface="Arial"/>
              </a:rPr>
              <a:t> </a:t>
            </a:r>
            <a:r>
              <a:rPr lang="en-US" sz="1200" dirty="0" smtClean="0">
                <a:latin typeface="Arial"/>
                <a:cs typeface="Arial"/>
              </a:rPr>
              <a:t>A</a:t>
            </a:r>
            <a:r>
              <a:rPr lang="en-US" sz="1200" spc="-70" dirty="0" smtClean="0">
                <a:latin typeface="Arial"/>
                <a:cs typeface="Arial"/>
              </a:rPr>
              <a:t> </a:t>
            </a:r>
            <a:r>
              <a:rPr lang="en-US" sz="1200" spc="-25" dirty="0" smtClean="0">
                <a:latin typeface="Arial"/>
                <a:cs typeface="Arial"/>
              </a:rPr>
              <a:t>service</a:t>
            </a:r>
            <a:r>
              <a:rPr lang="en-US" sz="1200" spc="-50" dirty="0" smtClean="0">
                <a:latin typeface="Arial"/>
                <a:cs typeface="Arial"/>
              </a:rPr>
              <a:t> </a:t>
            </a:r>
            <a:r>
              <a:rPr lang="en-US" sz="1200" spc="-25" dirty="0" smtClean="0">
                <a:latin typeface="Arial"/>
                <a:cs typeface="Arial"/>
              </a:rPr>
              <a:t>based</a:t>
            </a:r>
            <a:r>
              <a:rPr lang="en-US" sz="1200" spc="-55" dirty="0" smtClean="0">
                <a:latin typeface="Arial"/>
                <a:cs typeface="Arial"/>
              </a:rPr>
              <a:t> </a:t>
            </a:r>
            <a:r>
              <a:rPr lang="en-US" sz="1200" spc="-15" dirty="0" smtClean="0">
                <a:latin typeface="Arial"/>
                <a:cs typeface="Arial"/>
              </a:rPr>
              <a:t>on</a:t>
            </a:r>
            <a:r>
              <a:rPr lang="en-US" sz="1200" spc="-50" dirty="0" smtClean="0">
                <a:latin typeface="Arial"/>
                <a:cs typeface="Arial"/>
              </a:rPr>
              <a:t> </a:t>
            </a:r>
            <a:r>
              <a:rPr lang="en-US" sz="1200" spc="-20" dirty="0" smtClean="0">
                <a:latin typeface="Arial"/>
                <a:cs typeface="Arial"/>
              </a:rPr>
              <a:t>REST</a:t>
            </a:r>
            <a:r>
              <a:rPr lang="en-US" sz="1200" spc="-55"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25" dirty="0" smtClean="0">
                <a:latin typeface="Arial"/>
                <a:cs typeface="Arial"/>
              </a:rPr>
              <a:t>called</a:t>
            </a:r>
            <a:r>
              <a:rPr lang="en-US" sz="1200" spc="-4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RESTful</a:t>
            </a:r>
            <a:r>
              <a:rPr lang="en-US" sz="1200" spc="-65" dirty="0" smtClean="0">
                <a:latin typeface="Arial"/>
                <a:cs typeface="Arial"/>
              </a:rPr>
              <a:t> </a:t>
            </a:r>
            <a:r>
              <a:rPr lang="en-US" sz="1200" spc="-25" dirty="0" smtClean="0">
                <a:latin typeface="Arial"/>
                <a:cs typeface="Arial"/>
              </a:rPr>
              <a:t>service.</a:t>
            </a:r>
            <a:endParaRPr lang="en-US" sz="1200" dirty="0" smtClean="0">
              <a:latin typeface="Arial"/>
              <a:cs typeface="Arial"/>
            </a:endParaRPr>
          </a:p>
          <a:p>
            <a:pPr marL="12700">
              <a:lnSpc>
                <a:spcPts val="1540"/>
              </a:lnSpc>
            </a:pPr>
            <a:r>
              <a:rPr lang="en-US" sz="1200" spc="-20" dirty="0" smtClean="0">
                <a:latin typeface="Arial"/>
                <a:cs typeface="Arial"/>
              </a:rPr>
              <a:t>REST</a:t>
            </a:r>
            <a:r>
              <a:rPr lang="en-US" sz="1200" spc="-45"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0" dirty="0" smtClean="0">
                <a:latin typeface="Arial"/>
                <a:cs typeface="Arial"/>
              </a:rPr>
              <a:t>not</a:t>
            </a:r>
            <a:r>
              <a:rPr lang="en-US" sz="1200" spc="-45" dirty="0" smtClean="0">
                <a:latin typeface="Arial"/>
                <a:cs typeface="Arial"/>
              </a:rPr>
              <a:t> </a:t>
            </a:r>
            <a:r>
              <a:rPr lang="en-US" sz="1200" spc="-30" dirty="0" smtClean="0">
                <a:latin typeface="Arial"/>
                <a:cs typeface="Arial"/>
              </a:rPr>
              <a:t>dependent</a:t>
            </a:r>
            <a:r>
              <a:rPr lang="en-US" sz="1200" spc="-45" dirty="0" smtClean="0">
                <a:latin typeface="Arial"/>
                <a:cs typeface="Arial"/>
              </a:rPr>
              <a:t> </a:t>
            </a:r>
            <a:r>
              <a:rPr lang="en-US" sz="1200" spc="-15" dirty="0" smtClean="0">
                <a:latin typeface="Arial"/>
                <a:cs typeface="Arial"/>
              </a:rPr>
              <a:t>on</a:t>
            </a:r>
            <a:r>
              <a:rPr lang="en-US" sz="1200" spc="-50" dirty="0" smtClean="0">
                <a:latin typeface="Arial"/>
                <a:cs typeface="Arial"/>
              </a:rPr>
              <a:t> </a:t>
            </a:r>
            <a:r>
              <a:rPr lang="en-US" sz="1200" spc="-20" dirty="0" smtClean="0">
                <a:latin typeface="Arial"/>
                <a:cs typeface="Arial"/>
              </a:rPr>
              <a:t>any</a:t>
            </a:r>
            <a:r>
              <a:rPr lang="en-US" sz="1200" spc="-55" dirty="0" smtClean="0">
                <a:latin typeface="Arial"/>
                <a:cs typeface="Arial"/>
              </a:rPr>
              <a:t> </a:t>
            </a:r>
            <a:r>
              <a:rPr lang="en-US" sz="1200" spc="-25" dirty="0" smtClean="0">
                <a:latin typeface="Arial"/>
                <a:cs typeface="Arial"/>
              </a:rPr>
              <a:t>protocol,</a:t>
            </a:r>
            <a:r>
              <a:rPr lang="en-US" sz="1200" spc="-40" dirty="0" smtClean="0">
                <a:latin typeface="Arial"/>
                <a:cs typeface="Arial"/>
              </a:rPr>
              <a:t> </a:t>
            </a:r>
            <a:r>
              <a:rPr lang="en-US" sz="1200" spc="-20" dirty="0" smtClean="0">
                <a:latin typeface="Arial"/>
                <a:cs typeface="Arial"/>
              </a:rPr>
              <a:t>but</a:t>
            </a:r>
            <a:r>
              <a:rPr lang="en-US" sz="1200" spc="-45" dirty="0" smtClean="0">
                <a:latin typeface="Arial"/>
                <a:cs typeface="Arial"/>
              </a:rPr>
              <a:t> </a:t>
            </a:r>
            <a:r>
              <a:rPr lang="en-US" sz="1200" spc="-25" dirty="0" smtClean="0">
                <a:latin typeface="Arial"/>
                <a:cs typeface="Arial"/>
              </a:rPr>
              <a:t>almost</a:t>
            </a:r>
            <a:r>
              <a:rPr lang="en-US" sz="1200" spc="-30" dirty="0" smtClean="0">
                <a:latin typeface="Arial"/>
                <a:cs typeface="Arial"/>
              </a:rPr>
              <a:t> </a:t>
            </a:r>
            <a:r>
              <a:rPr lang="en-US" sz="1200" spc="-25" dirty="0" smtClean="0">
                <a:latin typeface="Arial"/>
                <a:cs typeface="Arial"/>
              </a:rPr>
              <a:t>every</a:t>
            </a:r>
            <a:r>
              <a:rPr lang="en-US" sz="1200" spc="-55" dirty="0" smtClean="0">
                <a:latin typeface="Arial"/>
                <a:cs typeface="Arial"/>
              </a:rPr>
              <a:t> </a:t>
            </a:r>
            <a:r>
              <a:rPr lang="en-US" sz="1200" spc="-20" dirty="0" smtClean="0">
                <a:latin typeface="Arial"/>
                <a:cs typeface="Arial"/>
              </a:rPr>
              <a:t>RESTful</a:t>
            </a:r>
            <a:r>
              <a:rPr lang="en-US" sz="1200" spc="-60" dirty="0" smtClean="0">
                <a:latin typeface="Arial"/>
                <a:cs typeface="Arial"/>
              </a:rPr>
              <a:t> </a:t>
            </a:r>
            <a:r>
              <a:rPr lang="en-US" sz="1200" spc="-25" dirty="0" smtClean="0">
                <a:latin typeface="Arial"/>
                <a:cs typeface="Arial"/>
              </a:rPr>
              <a:t>service</a:t>
            </a:r>
            <a:r>
              <a:rPr lang="en-US" sz="1200" spc="-50" dirty="0" smtClean="0">
                <a:latin typeface="Arial"/>
                <a:cs typeface="Arial"/>
              </a:rPr>
              <a:t> </a:t>
            </a:r>
            <a:r>
              <a:rPr lang="en-US" sz="1200" spc="-20" dirty="0" smtClean="0">
                <a:latin typeface="Arial"/>
                <a:cs typeface="Arial"/>
              </a:rPr>
              <a:t>uses</a:t>
            </a:r>
            <a:r>
              <a:rPr lang="en-US" sz="1200" spc="-55" dirty="0" smtClean="0">
                <a:latin typeface="Arial"/>
                <a:cs typeface="Arial"/>
              </a:rPr>
              <a:t> </a:t>
            </a:r>
            <a:r>
              <a:rPr lang="en-US" sz="1200" spc="-30" dirty="0" smtClean="0">
                <a:latin typeface="Arial"/>
                <a:cs typeface="Arial"/>
              </a:rPr>
              <a:t>HTTP</a:t>
            </a:r>
            <a:endParaRPr lang="en-US" sz="1200" dirty="0" smtClean="0">
              <a:latin typeface="Arial"/>
              <a:cs typeface="Arial"/>
            </a:endParaRPr>
          </a:p>
          <a:p>
            <a:pPr marL="12700">
              <a:lnSpc>
                <a:spcPts val="1650"/>
              </a:lnSpc>
            </a:pPr>
            <a:r>
              <a:rPr lang="en-US" sz="1200" spc="-15" dirty="0" smtClean="0">
                <a:latin typeface="Arial"/>
                <a:cs typeface="Arial"/>
              </a:rPr>
              <a:t>as </a:t>
            </a:r>
            <a:r>
              <a:rPr lang="en-US" sz="1200" spc="-20" dirty="0" smtClean="0">
                <a:latin typeface="Arial"/>
                <a:cs typeface="Arial"/>
              </a:rPr>
              <a:t>its </a:t>
            </a:r>
            <a:r>
              <a:rPr lang="en-US" sz="1200" spc="-30" dirty="0" smtClean="0">
                <a:latin typeface="Arial"/>
                <a:cs typeface="Arial"/>
              </a:rPr>
              <a:t>underlying</a:t>
            </a:r>
            <a:r>
              <a:rPr lang="en-US" sz="1200" spc="-114" dirty="0" smtClean="0">
                <a:latin typeface="Arial"/>
                <a:cs typeface="Arial"/>
              </a:rPr>
              <a:t> </a:t>
            </a:r>
            <a:r>
              <a:rPr lang="en-US" sz="1200" spc="-30" dirty="0" smtClean="0">
                <a:latin typeface="Arial"/>
                <a:cs typeface="Arial"/>
              </a:rPr>
              <a:t>protocol.</a:t>
            </a:r>
            <a:endParaRPr lang="en-US" sz="1200" dirty="0" smtClean="0">
              <a:latin typeface="Arial"/>
              <a:cs typeface="Arial"/>
            </a:endParaRPr>
          </a:p>
          <a:p>
            <a:pPr marL="12700" marR="142240">
              <a:lnSpc>
                <a:spcPts val="1610"/>
              </a:lnSpc>
              <a:spcBef>
                <a:spcPts val="640"/>
              </a:spcBef>
            </a:pP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client</a:t>
            </a:r>
            <a:r>
              <a:rPr lang="en-US" sz="1200" spc="-45" dirty="0" smtClean="0">
                <a:latin typeface="Arial"/>
                <a:cs typeface="Arial"/>
              </a:rPr>
              <a:t> </a:t>
            </a:r>
            <a:r>
              <a:rPr lang="en-US" sz="1200" spc="-20" dirty="0" smtClean="0">
                <a:latin typeface="Arial"/>
                <a:cs typeface="Arial"/>
              </a:rPr>
              <a:t>and</a:t>
            </a:r>
            <a:r>
              <a:rPr lang="en-US" sz="1200" spc="-65" dirty="0" smtClean="0">
                <a:latin typeface="Arial"/>
                <a:cs typeface="Arial"/>
              </a:rPr>
              <a:t> </a:t>
            </a:r>
            <a:r>
              <a:rPr lang="en-US" sz="1200" spc="-25" dirty="0" smtClean="0">
                <a:latin typeface="Arial"/>
                <a:cs typeface="Arial"/>
              </a:rPr>
              <a:t>service</a:t>
            </a:r>
            <a:r>
              <a:rPr lang="en-US" sz="1200" spc="-50" dirty="0" smtClean="0">
                <a:latin typeface="Arial"/>
                <a:cs typeface="Arial"/>
              </a:rPr>
              <a:t> </a:t>
            </a:r>
            <a:r>
              <a:rPr lang="en-US" sz="1200" spc="-20" dirty="0" smtClean="0">
                <a:latin typeface="Arial"/>
                <a:cs typeface="Arial"/>
              </a:rPr>
              <a:t>talk</a:t>
            </a:r>
            <a:r>
              <a:rPr lang="en-US" sz="1200" spc="-5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0" dirty="0" smtClean="0">
                <a:latin typeface="Arial"/>
                <a:cs typeface="Arial"/>
              </a:rPr>
              <a:t>each</a:t>
            </a:r>
            <a:r>
              <a:rPr lang="en-US" sz="1200" spc="-45" dirty="0" smtClean="0">
                <a:latin typeface="Arial"/>
                <a:cs typeface="Arial"/>
              </a:rPr>
              <a:t> </a:t>
            </a:r>
            <a:r>
              <a:rPr lang="en-US" sz="1200" spc="-25" dirty="0" smtClean="0">
                <a:latin typeface="Arial"/>
                <a:cs typeface="Arial"/>
              </a:rPr>
              <a:t>other</a:t>
            </a:r>
            <a:r>
              <a:rPr lang="en-US" sz="1200" spc="-50" dirty="0" smtClean="0">
                <a:latin typeface="Arial"/>
                <a:cs typeface="Arial"/>
              </a:rPr>
              <a:t> </a:t>
            </a:r>
            <a:r>
              <a:rPr lang="en-US" sz="1200" spc="-25" dirty="0" smtClean="0">
                <a:latin typeface="Arial"/>
                <a:cs typeface="Arial"/>
              </a:rPr>
              <a:t>via</a:t>
            </a:r>
            <a:r>
              <a:rPr lang="en-US" sz="1200" spc="-40" dirty="0" smtClean="0">
                <a:latin typeface="Arial"/>
                <a:cs typeface="Arial"/>
              </a:rPr>
              <a:t> </a:t>
            </a:r>
            <a:r>
              <a:rPr lang="en-US" sz="1200" spc="-25" dirty="0" smtClean="0">
                <a:latin typeface="Arial"/>
                <a:cs typeface="Arial"/>
              </a:rPr>
              <a:t>messages.</a:t>
            </a:r>
            <a:r>
              <a:rPr lang="en-US" sz="1200" spc="-45" dirty="0" smtClean="0">
                <a:latin typeface="Arial"/>
                <a:cs typeface="Arial"/>
              </a:rPr>
              <a:t> </a:t>
            </a:r>
            <a:r>
              <a:rPr lang="en-US" sz="1200" spc="-25" dirty="0" smtClean="0">
                <a:latin typeface="Arial"/>
                <a:cs typeface="Arial"/>
              </a:rPr>
              <a:t>Clients</a:t>
            </a:r>
            <a:r>
              <a:rPr lang="en-US" sz="1200" spc="-45" dirty="0" smtClean="0">
                <a:latin typeface="Arial"/>
                <a:cs typeface="Arial"/>
              </a:rPr>
              <a:t> </a:t>
            </a:r>
            <a:r>
              <a:rPr lang="en-US" sz="1200" spc="-15" dirty="0" smtClean="0">
                <a:latin typeface="Arial"/>
                <a:cs typeface="Arial"/>
              </a:rPr>
              <a:t>send</a:t>
            </a:r>
            <a:r>
              <a:rPr lang="en-US" sz="1200" spc="-40" dirty="0" smtClean="0">
                <a:latin typeface="Arial"/>
                <a:cs typeface="Arial"/>
              </a:rPr>
              <a:t> </a:t>
            </a:r>
            <a:r>
              <a:rPr lang="en-US" sz="1200" dirty="0" smtClean="0">
                <a:latin typeface="Arial"/>
                <a:cs typeface="Arial"/>
              </a:rPr>
              <a:t>a</a:t>
            </a:r>
            <a:r>
              <a:rPr lang="en-US" sz="1200" spc="-45" dirty="0" smtClean="0">
                <a:latin typeface="Arial"/>
                <a:cs typeface="Arial"/>
              </a:rPr>
              <a:t> </a:t>
            </a:r>
            <a:r>
              <a:rPr lang="en-US" sz="1200" spc="-30" dirty="0" smtClean="0">
                <a:latin typeface="Arial"/>
                <a:cs typeface="Arial"/>
              </a:rPr>
              <a:t>request</a:t>
            </a:r>
            <a:r>
              <a:rPr lang="en-US" sz="1200" spc="-45" dirty="0" smtClean="0">
                <a:latin typeface="Arial"/>
                <a:cs typeface="Arial"/>
              </a:rPr>
              <a:t> </a:t>
            </a:r>
            <a:r>
              <a:rPr lang="en-US" sz="1200" spc="-15" dirty="0" smtClean="0">
                <a:latin typeface="Arial"/>
                <a:cs typeface="Arial"/>
              </a:rPr>
              <a:t>to</a:t>
            </a:r>
            <a:r>
              <a:rPr lang="en-US" sz="1200" spc="-50" dirty="0" smtClean="0">
                <a:latin typeface="Arial"/>
                <a:cs typeface="Arial"/>
              </a:rPr>
              <a:t> </a:t>
            </a:r>
            <a:r>
              <a:rPr lang="en-US" sz="1200" spc="-25" dirty="0" smtClean="0">
                <a:latin typeface="Arial"/>
                <a:cs typeface="Arial"/>
              </a:rPr>
              <a:t>the  server, </a:t>
            </a:r>
            <a:r>
              <a:rPr lang="en-US" sz="1200" spc="-20" dirty="0" smtClean="0">
                <a:latin typeface="Arial"/>
                <a:cs typeface="Arial"/>
              </a:rPr>
              <a:t>and </a:t>
            </a:r>
            <a:r>
              <a:rPr lang="en-US" sz="1200" spc="-15" dirty="0" smtClean="0">
                <a:latin typeface="Arial"/>
                <a:cs typeface="Arial"/>
              </a:rPr>
              <a:t>the </a:t>
            </a:r>
            <a:r>
              <a:rPr lang="en-US" sz="1200" spc="-25" dirty="0" smtClean="0">
                <a:latin typeface="Arial"/>
                <a:cs typeface="Arial"/>
              </a:rPr>
              <a:t>server replies </a:t>
            </a:r>
            <a:r>
              <a:rPr lang="en-US" sz="1200" spc="-20" dirty="0" smtClean="0">
                <a:latin typeface="Arial"/>
                <a:cs typeface="Arial"/>
              </a:rPr>
              <a:t>with </a:t>
            </a:r>
            <a:r>
              <a:rPr lang="en-US" sz="1200" dirty="0" smtClean="0">
                <a:latin typeface="Arial"/>
                <a:cs typeface="Arial"/>
              </a:rPr>
              <a:t>a </a:t>
            </a:r>
            <a:r>
              <a:rPr lang="en-US" sz="1200" spc="-25" dirty="0" smtClean="0">
                <a:latin typeface="Arial"/>
                <a:cs typeface="Arial"/>
              </a:rPr>
              <a:t>response. Apart </a:t>
            </a:r>
            <a:r>
              <a:rPr lang="en-US" sz="1200" spc="-20" dirty="0" smtClean="0">
                <a:latin typeface="Arial"/>
                <a:cs typeface="Arial"/>
              </a:rPr>
              <a:t>from </a:t>
            </a:r>
            <a:r>
              <a:rPr lang="en-US" sz="1200" spc="-25" dirty="0" smtClean="0">
                <a:latin typeface="Arial"/>
                <a:cs typeface="Arial"/>
              </a:rPr>
              <a:t>the actual data, these  messages </a:t>
            </a:r>
            <a:r>
              <a:rPr lang="en-US" sz="1200" spc="-20" dirty="0" smtClean="0">
                <a:latin typeface="Arial"/>
                <a:cs typeface="Arial"/>
              </a:rPr>
              <a:t>also </a:t>
            </a:r>
            <a:r>
              <a:rPr lang="en-US" sz="1200" spc="-25" dirty="0" smtClean="0">
                <a:latin typeface="Arial"/>
                <a:cs typeface="Arial"/>
              </a:rPr>
              <a:t>contain </a:t>
            </a:r>
            <a:r>
              <a:rPr lang="en-US" sz="1200" spc="-20" dirty="0" smtClean="0">
                <a:latin typeface="Arial"/>
                <a:cs typeface="Arial"/>
              </a:rPr>
              <a:t>some </a:t>
            </a:r>
            <a:r>
              <a:rPr lang="en-US" sz="1200" spc="-25" dirty="0" smtClean="0">
                <a:latin typeface="Arial"/>
                <a:cs typeface="Arial"/>
              </a:rPr>
              <a:t>metadata about </a:t>
            </a:r>
            <a:r>
              <a:rPr lang="en-US" sz="1200" spc="-15" dirty="0" smtClean="0">
                <a:latin typeface="Arial"/>
                <a:cs typeface="Arial"/>
              </a:rPr>
              <a:t>the</a:t>
            </a:r>
            <a:r>
              <a:rPr lang="en-US" sz="1200" spc="-260" dirty="0" smtClean="0">
                <a:latin typeface="Arial"/>
                <a:cs typeface="Arial"/>
              </a:rPr>
              <a:t> </a:t>
            </a:r>
            <a:r>
              <a:rPr lang="en-US" sz="1200" spc="-25" dirty="0" smtClean="0">
                <a:latin typeface="Arial"/>
                <a:cs typeface="Arial"/>
              </a:rPr>
              <a:t>message.</a:t>
            </a:r>
            <a:endParaRPr lang="en-US" sz="1200" dirty="0" smtClean="0">
              <a:latin typeface="Arial"/>
              <a:cs typeface="Arial"/>
            </a:endParaRPr>
          </a:p>
          <a:p>
            <a:pPr marL="12700" marR="616585">
              <a:lnSpc>
                <a:spcPts val="1610"/>
              </a:lnSpc>
              <a:spcBef>
                <a:spcPts val="610"/>
              </a:spcBef>
            </a:pPr>
            <a:r>
              <a:rPr lang="en-US" sz="1200" spc="-25" dirty="0" smtClean="0">
                <a:latin typeface="Arial"/>
                <a:cs typeface="Arial"/>
              </a:rPr>
              <a:t>Reference: </a:t>
            </a:r>
            <a:r>
              <a:rPr lang="en-US" sz="1200" spc="-30" dirty="0" smtClean="0">
                <a:latin typeface="Arial"/>
                <a:cs typeface="Arial"/>
                <a:hlinkClick r:id="rId3"/>
              </a:rPr>
              <a:t>http://www.drdobbs.com/web-development/restful-web-services-a- </a:t>
            </a:r>
            <a:r>
              <a:rPr lang="en-US" sz="1200" spc="-30" dirty="0" smtClean="0">
                <a:latin typeface="Arial"/>
                <a:cs typeface="Arial"/>
              </a:rPr>
              <a:t> tutorial/240169069</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A034CDDF-E6EB-4BB4-AC08-83A619F4648C}" type="slidenum">
              <a:rPr lang="fr-FR" smtClean="0"/>
              <a:t>25</a:t>
            </a:fld>
            <a:endParaRPr lang="fr-FR"/>
          </a:p>
        </p:txBody>
      </p:sp>
    </p:spTree>
    <p:extLst>
      <p:ext uri="{BB962C8B-B14F-4D97-AF65-F5344CB8AC3E}">
        <p14:creationId xmlns:p14="http://schemas.microsoft.com/office/powerpoint/2010/main" val="2434019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25"/>
              </a:spcBef>
            </a:pPr>
            <a:r>
              <a:rPr lang="en-US" sz="1200" spc="-25" dirty="0" smtClean="0">
                <a:latin typeface="Arial"/>
                <a:cs typeface="Arial"/>
              </a:rPr>
              <a:t>Apache </a:t>
            </a:r>
            <a:r>
              <a:rPr lang="en-US" sz="1200" spc="-20" dirty="0" smtClean="0">
                <a:latin typeface="Arial"/>
                <a:cs typeface="Arial"/>
              </a:rPr>
              <a:t>Knox </a:t>
            </a:r>
            <a:r>
              <a:rPr lang="en-US" sz="1200" spc="-25" dirty="0" smtClean="0">
                <a:latin typeface="Arial"/>
                <a:cs typeface="Arial"/>
              </a:rPr>
              <a:t>provides perimeter</a:t>
            </a:r>
            <a:r>
              <a:rPr lang="en-US" sz="1200" spc="-155" dirty="0" smtClean="0">
                <a:latin typeface="Arial"/>
                <a:cs typeface="Arial"/>
              </a:rPr>
              <a:t> </a:t>
            </a:r>
            <a:r>
              <a:rPr lang="en-US" sz="1200" spc="-30" dirty="0" smtClean="0">
                <a:latin typeface="Arial"/>
                <a:cs typeface="Arial"/>
              </a:rPr>
              <a:t>security.</a:t>
            </a:r>
            <a:endParaRPr lang="en-US" sz="1200" dirty="0" smtClean="0">
              <a:latin typeface="Arial"/>
              <a:cs typeface="Arial"/>
            </a:endParaRPr>
          </a:p>
          <a:p>
            <a:pPr marL="12700" marR="5080">
              <a:lnSpc>
                <a:spcPts val="1610"/>
              </a:lnSpc>
              <a:spcBef>
                <a:spcPts val="640"/>
              </a:spcBef>
            </a:pPr>
            <a:r>
              <a:rPr lang="en-US" sz="1200" spc="-20" dirty="0" smtClean="0">
                <a:latin typeface="Arial"/>
                <a:cs typeface="Arial"/>
              </a:rPr>
              <a:t>Other</a:t>
            </a:r>
            <a:r>
              <a:rPr lang="en-US" sz="1200" spc="-45" dirty="0" smtClean="0">
                <a:latin typeface="Arial"/>
                <a:cs typeface="Arial"/>
              </a:rPr>
              <a:t> </a:t>
            </a:r>
            <a:r>
              <a:rPr lang="en-US" sz="1200" spc="-30" dirty="0" smtClean="0">
                <a:latin typeface="Arial"/>
                <a:cs typeface="Arial"/>
              </a:rPr>
              <a:t>levels</a:t>
            </a:r>
            <a:r>
              <a:rPr lang="en-US" sz="1200" spc="-35"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25" dirty="0" smtClean="0">
                <a:latin typeface="Arial"/>
                <a:cs typeface="Arial"/>
              </a:rPr>
              <a:t>security,</a:t>
            </a:r>
            <a:r>
              <a:rPr lang="en-US" sz="1200" spc="-35" dirty="0" smtClean="0">
                <a:latin typeface="Arial"/>
                <a:cs typeface="Arial"/>
              </a:rPr>
              <a:t> </a:t>
            </a:r>
            <a:r>
              <a:rPr lang="en-US" sz="1200" spc="-25" dirty="0" smtClean="0">
                <a:latin typeface="Arial"/>
                <a:cs typeface="Arial"/>
              </a:rPr>
              <a:t>including</a:t>
            </a:r>
            <a:r>
              <a:rPr lang="en-US" sz="1200" spc="-50" dirty="0" smtClean="0">
                <a:latin typeface="Arial"/>
                <a:cs typeface="Arial"/>
              </a:rPr>
              <a:t> </a:t>
            </a:r>
            <a:r>
              <a:rPr lang="en-US" sz="1200" spc="-25" dirty="0" smtClean="0">
                <a:latin typeface="Arial"/>
                <a:cs typeface="Arial"/>
              </a:rPr>
              <a:t>Access</a:t>
            </a:r>
            <a:r>
              <a:rPr lang="en-US" sz="1200" spc="-35" dirty="0" smtClean="0">
                <a:latin typeface="Arial"/>
                <a:cs typeface="Arial"/>
              </a:rPr>
              <a:t> </a:t>
            </a:r>
            <a:r>
              <a:rPr lang="en-US" sz="1200" spc="-25" dirty="0" smtClean="0">
                <a:latin typeface="Arial"/>
                <a:cs typeface="Arial"/>
              </a:rPr>
              <a:t>Control</a:t>
            </a:r>
            <a:r>
              <a:rPr lang="en-US" sz="1200" spc="-55" dirty="0" smtClean="0">
                <a:latin typeface="Arial"/>
                <a:cs typeface="Arial"/>
              </a:rPr>
              <a:t> </a:t>
            </a:r>
            <a:r>
              <a:rPr lang="en-US" sz="1200" spc="-25" dirty="0" smtClean="0">
                <a:latin typeface="Arial"/>
                <a:cs typeface="Arial"/>
              </a:rPr>
              <a:t>Lists</a:t>
            </a:r>
            <a:r>
              <a:rPr lang="en-US" sz="1200" spc="-50" dirty="0" smtClean="0">
                <a:latin typeface="Arial"/>
                <a:cs typeface="Arial"/>
              </a:rPr>
              <a:t> </a:t>
            </a:r>
            <a:r>
              <a:rPr lang="en-US" sz="1200" spc="-20" dirty="0" smtClean="0">
                <a:latin typeface="Arial"/>
                <a:cs typeface="Arial"/>
              </a:rPr>
              <a:t>(ACLs)</a:t>
            </a:r>
            <a:r>
              <a:rPr lang="en-US" sz="1200" spc="-55" dirty="0" smtClean="0">
                <a:latin typeface="Arial"/>
                <a:cs typeface="Arial"/>
              </a:rPr>
              <a:t> </a:t>
            </a:r>
            <a:r>
              <a:rPr lang="en-US" sz="1200" spc="-20" dirty="0" smtClean="0">
                <a:latin typeface="Arial"/>
                <a:cs typeface="Arial"/>
              </a:rPr>
              <a:t>and</a:t>
            </a:r>
            <a:r>
              <a:rPr lang="en-US" sz="1200" spc="-65" dirty="0" smtClean="0">
                <a:latin typeface="Arial"/>
                <a:cs typeface="Arial"/>
              </a:rPr>
              <a:t> </a:t>
            </a:r>
            <a:r>
              <a:rPr lang="en-US" sz="1200" spc="-20" dirty="0" smtClean="0">
                <a:latin typeface="Arial"/>
                <a:cs typeface="Arial"/>
              </a:rPr>
              <a:t>file</a:t>
            </a:r>
            <a:r>
              <a:rPr lang="en-US" sz="1200" spc="-55" dirty="0" smtClean="0">
                <a:latin typeface="Arial"/>
                <a:cs typeface="Arial"/>
              </a:rPr>
              <a:t> </a:t>
            </a:r>
            <a:r>
              <a:rPr lang="en-US" sz="1200" spc="-25" dirty="0" smtClean="0">
                <a:latin typeface="Arial"/>
                <a:cs typeface="Arial"/>
              </a:rPr>
              <a:t>level</a:t>
            </a:r>
            <a:r>
              <a:rPr lang="en-US" sz="1200" spc="-45" dirty="0" smtClean="0">
                <a:latin typeface="Arial"/>
                <a:cs typeface="Arial"/>
              </a:rPr>
              <a:t> </a:t>
            </a:r>
            <a:r>
              <a:rPr lang="en-US" sz="1200" spc="-25" dirty="0" smtClean="0">
                <a:latin typeface="Arial"/>
                <a:cs typeface="Arial"/>
              </a:rPr>
              <a:t>protections  </a:t>
            </a:r>
            <a:r>
              <a:rPr lang="en-US" sz="1200" spc="-20" dirty="0" smtClean="0">
                <a:latin typeface="Arial"/>
                <a:cs typeface="Arial"/>
              </a:rPr>
              <a:t>are </a:t>
            </a:r>
            <a:r>
              <a:rPr lang="en-US" sz="1200" spc="-25" dirty="0" smtClean="0">
                <a:latin typeface="Arial"/>
                <a:cs typeface="Arial"/>
              </a:rPr>
              <a:t>needed </a:t>
            </a:r>
            <a:r>
              <a:rPr lang="en-US" sz="1200" spc="-20" dirty="0" smtClean="0">
                <a:latin typeface="Arial"/>
                <a:cs typeface="Arial"/>
              </a:rPr>
              <a:t>at </a:t>
            </a:r>
            <a:r>
              <a:rPr lang="en-US" sz="1200" spc="-25" dirty="0" smtClean="0">
                <a:latin typeface="Arial"/>
                <a:cs typeface="Arial"/>
              </a:rPr>
              <a:t>other levels within </a:t>
            </a:r>
            <a:r>
              <a:rPr lang="en-US" sz="1200" spc="-20" dirty="0" smtClean="0">
                <a:latin typeface="Arial"/>
                <a:cs typeface="Arial"/>
              </a:rPr>
              <a:t>the </a:t>
            </a:r>
            <a:r>
              <a:rPr lang="en-US" sz="1200" spc="-25" dirty="0" smtClean="0">
                <a:latin typeface="Arial"/>
                <a:cs typeface="Arial"/>
              </a:rPr>
              <a:t>Hadoop</a:t>
            </a:r>
            <a:r>
              <a:rPr lang="en-US" sz="1200" spc="-245" dirty="0" smtClean="0">
                <a:latin typeface="Arial"/>
                <a:cs typeface="Arial"/>
              </a:rPr>
              <a:t> </a:t>
            </a:r>
            <a:r>
              <a:rPr lang="en-US" sz="1200" spc="-25" dirty="0" smtClean="0">
                <a:latin typeface="Arial"/>
                <a:cs typeface="Arial"/>
              </a:rPr>
              <a:t>cluster.</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A034CDDF-E6EB-4BB4-AC08-83A619F4648C}" type="slidenum">
              <a:rPr lang="fr-FR" smtClean="0"/>
              <a:t>26</a:t>
            </a:fld>
            <a:endParaRPr lang="fr-FR"/>
          </a:p>
        </p:txBody>
      </p:sp>
    </p:spTree>
    <p:extLst>
      <p:ext uri="{BB962C8B-B14F-4D97-AF65-F5344CB8AC3E}">
        <p14:creationId xmlns:p14="http://schemas.microsoft.com/office/powerpoint/2010/main" val="1343638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16510">
              <a:lnSpc>
                <a:spcPts val="1610"/>
              </a:lnSpc>
              <a:spcBef>
                <a:spcPts val="635"/>
              </a:spcBef>
            </a:pPr>
            <a:r>
              <a:rPr lang="en-US" sz="1200" spc="-25" dirty="0" smtClean="0">
                <a:latin typeface="Arial"/>
                <a:cs typeface="Arial"/>
              </a:rPr>
              <a:t>Distributed </a:t>
            </a:r>
            <a:r>
              <a:rPr lang="en-US" sz="1200" spc="-30" dirty="0" smtClean="0">
                <a:latin typeface="Arial"/>
                <a:cs typeface="Arial"/>
              </a:rPr>
              <a:t>applications </a:t>
            </a:r>
            <a:r>
              <a:rPr lang="en-US" sz="1200" spc="-25" dirty="0" smtClean="0">
                <a:latin typeface="Arial"/>
                <a:cs typeface="Arial"/>
              </a:rPr>
              <a:t>require coordination. Coordination services </a:t>
            </a:r>
            <a:r>
              <a:rPr lang="en-US" sz="1200" spc="-20" dirty="0" smtClean="0">
                <a:latin typeface="Arial"/>
                <a:cs typeface="Arial"/>
              </a:rPr>
              <a:t>are </a:t>
            </a:r>
            <a:r>
              <a:rPr lang="en-US" sz="1200" spc="-25" dirty="0" smtClean="0">
                <a:latin typeface="Arial"/>
                <a:cs typeface="Arial"/>
              </a:rPr>
              <a:t>notoriously </a:t>
            </a:r>
            <a:r>
              <a:rPr lang="en-US" sz="1200" spc="-20" dirty="0" smtClean="0">
                <a:latin typeface="Arial"/>
                <a:cs typeface="Arial"/>
              </a:rPr>
              <a:t>hard  </a:t>
            </a:r>
            <a:r>
              <a:rPr lang="en-US" sz="1200" spc="-10" dirty="0" smtClean="0">
                <a:latin typeface="Arial"/>
                <a:cs typeface="Arial"/>
              </a:rPr>
              <a:t>to</a:t>
            </a:r>
            <a:r>
              <a:rPr lang="en-US" sz="1200" spc="-55" dirty="0" smtClean="0">
                <a:latin typeface="Arial"/>
                <a:cs typeface="Arial"/>
              </a:rPr>
              <a:t> </a:t>
            </a:r>
            <a:r>
              <a:rPr lang="en-US" sz="1200" spc="-25" dirty="0" smtClean="0">
                <a:latin typeface="Arial"/>
                <a:cs typeface="Arial"/>
              </a:rPr>
              <a:t>get</a:t>
            </a:r>
            <a:r>
              <a:rPr lang="en-US" sz="1200" spc="-30" dirty="0" smtClean="0">
                <a:latin typeface="Arial"/>
                <a:cs typeface="Arial"/>
              </a:rPr>
              <a:t> </a:t>
            </a:r>
            <a:r>
              <a:rPr lang="en-US" sz="1200" spc="-25" dirty="0" smtClean="0">
                <a:latin typeface="Arial"/>
                <a:cs typeface="Arial"/>
              </a:rPr>
              <a:t>right.</a:t>
            </a:r>
            <a:r>
              <a:rPr lang="en-US" sz="1200" spc="-50" dirty="0" smtClean="0">
                <a:latin typeface="Arial"/>
                <a:cs typeface="Arial"/>
              </a:rPr>
              <a:t> </a:t>
            </a:r>
            <a:r>
              <a:rPr lang="en-US" sz="1200" spc="-20" dirty="0" smtClean="0">
                <a:latin typeface="Arial"/>
                <a:cs typeface="Arial"/>
              </a:rPr>
              <a:t>They</a:t>
            </a:r>
            <a:r>
              <a:rPr lang="en-US" sz="1200" spc="-55" dirty="0" smtClean="0">
                <a:latin typeface="Arial"/>
                <a:cs typeface="Arial"/>
              </a:rPr>
              <a:t> </a:t>
            </a:r>
            <a:r>
              <a:rPr lang="en-US" sz="1200" spc="-25" dirty="0" smtClean="0">
                <a:latin typeface="Arial"/>
                <a:cs typeface="Arial"/>
              </a:rPr>
              <a:t>are</a:t>
            </a:r>
            <a:r>
              <a:rPr lang="en-US" sz="1200" spc="-45" dirty="0" smtClean="0">
                <a:latin typeface="Arial"/>
                <a:cs typeface="Arial"/>
              </a:rPr>
              <a:t> </a:t>
            </a:r>
            <a:r>
              <a:rPr lang="en-US" sz="1200" spc="-25" dirty="0" smtClean="0">
                <a:latin typeface="Arial"/>
                <a:cs typeface="Arial"/>
              </a:rPr>
              <a:t>especially</a:t>
            </a:r>
            <a:r>
              <a:rPr lang="en-US" sz="1200" spc="-55" dirty="0" smtClean="0">
                <a:latin typeface="Arial"/>
                <a:cs typeface="Arial"/>
              </a:rPr>
              <a:t> </a:t>
            </a:r>
            <a:r>
              <a:rPr lang="en-US" sz="1200" spc="-20" dirty="0" smtClean="0">
                <a:latin typeface="Arial"/>
                <a:cs typeface="Arial"/>
              </a:rPr>
              <a:t>prone</a:t>
            </a:r>
            <a:r>
              <a:rPr lang="en-US" sz="1200" spc="-50" dirty="0" smtClean="0">
                <a:latin typeface="Arial"/>
                <a:cs typeface="Arial"/>
              </a:rPr>
              <a:t> </a:t>
            </a:r>
            <a:r>
              <a:rPr lang="en-US" sz="1200" spc="-15" dirty="0" smtClean="0">
                <a:latin typeface="Arial"/>
                <a:cs typeface="Arial"/>
              </a:rPr>
              <a:t>to</a:t>
            </a:r>
            <a:r>
              <a:rPr lang="en-US" sz="1200" spc="-45" dirty="0" smtClean="0">
                <a:latin typeface="Arial"/>
                <a:cs typeface="Arial"/>
              </a:rPr>
              <a:t> </a:t>
            </a:r>
            <a:r>
              <a:rPr lang="en-US" sz="1200" spc="-25" dirty="0" smtClean="0">
                <a:latin typeface="Arial"/>
                <a:cs typeface="Arial"/>
              </a:rPr>
              <a:t>errors</a:t>
            </a:r>
            <a:r>
              <a:rPr lang="en-US" sz="1200" spc="-45" dirty="0" smtClean="0">
                <a:latin typeface="Arial"/>
                <a:cs typeface="Arial"/>
              </a:rPr>
              <a:t> </a:t>
            </a:r>
            <a:r>
              <a:rPr lang="en-US" sz="1200" spc="-20" dirty="0" smtClean="0">
                <a:latin typeface="Arial"/>
                <a:cs typeface="Arial"/>
              </a:rPr>
              <a:t>such</a:t>
            </a:r>
            <a:r>
              <a:rPr lang="en-US" sz="1200" spc="-55" dirty="0" smtClean="0">
                <a:latin typeface="Arial"/>
                <a:cs typeface="Arial"/>
              </a:rPr>
              <a:t> </a:t>
            </a:r>
            <a:r>
              <a:rPr lang="en-US" sz="1200" spc="-20" dirty="0" smtClean="0">
                <a:latin typeface="Arial"/>
                <a:cs typeface="Arial"/>
              </a:rPr>
              <a:t>as</a:t>
            </a:r>
            <a:r>
              <a:rPr lang="en-US" sz="1200" spc="-45" dirty="0" smtClean="0">
                <a:latin typeface="Arial"/>
                <a:cs typeface="Arial"/>
              </a:rPr>
              <a:t> </a:t>
            </a:r>
            <a:r>
              <a:rPr lang="en-US" sz="1200" spc="-25" dirty="0" smtClean="0">
                <a:latin typeface="Arial"/>
                <a:cs typeface="Arial"/>
              </a:rPr>
              <a:t>race</a:t>
            </a:r>
            <a:r>
              <a:rPr lang="en-US" sz="1200" spc="-55" dirty="0" smtClean="0">
                <a:latin typeface="Arial"/>
                <a:cs typeface="Arial"/>
              </a:rPr>
              <a:t> </a:t>
            </a:r>
            <a:r>
              <a:rPr lang="en-US" sz="1200" spc="-25" dirty="0" smtClean="0">
                <a:latin typeface="Arial"/>
                <a:cs typeface="Arial"/>
              </a:rPr>
              <a:t>conditions</a:t>
            </a:r>
            <a:r>
              <a:rPr lang="en-US" sz="1200" spc="-45" dirty="0" smtClean="0">
                <a:latin typeface="Arial"/>
                <a:cs typeface="Arial"/>
              </a:rPr>
              <a:t> </a:t>
            </a:r>
            <a:r>
              <a:rPr lang="en-US" sz="1200" spc="-20" dirty="0" smtClean="0">
                <a:latin typeface="Arial"/>
                <a:cs typeface="Arial"/>
              </a:rPr>
              <a:t>and</a:t>
            </a:r>
            <a:r>
              <a:rPr lang="en-US" sz="1200" spc="-40" dirty="0" smtClean="0">
                <a:latin typeface="Arial"/>
                <a:cs typeface="Arial"/>
              </a:rPr>
              <a:t> </a:t>
            </a:r>
            <a:r>
              <a:rPr lang="en-US" sz="1200" spc="-30" dirty="0" smtClean="0">
                <a:latin typeface="Arial"/>
                <a:cs typeface="Arial"/>
              </a:rPr>
              <a:t>deadlock.</a:t>
            </a:r>
            <a:endParaRPr lang="en-US" sz="1200" dirty="0" smtClean="0">
              <a:latin typeface="Arial"/>
              <a:cs typeface="Arial"/>
            </a:endParaRPr>
          </a:p>
          <a:p>
            <a:pPr marL="12700" marR="42545">
              <a:lnSpc>
                <a:spcPts val="1610"/>
              </a:lnSpc>
              <a:spcBef>
                <a:spcPts val="5"/>
              </a:spcBef>
            </a:pPr>
            <a:r>
              <a:rPr lang="en-US" sz="1200" spc="-20" dirty="0" smtClean="0">
                <a:latin typeface="Arial"/>
                <a:cs typeface="Arial"/>
              </a:rPr>
              <a:t>The </a:t>
            </a:r>
            <a:r>
              <a:rPr lang="en-US" sz="1200" spc="-25" dirty="0" smtClean="0">
                <a:latin typeface="Arial"/>
                <a:cs typeface="Arial"/>
              </a:rPr>
              <a:t>motivation behind </a:t>
            </a:r>
            <a:r>
              <a:rPr lang="en-US" sz="1200" spc="-25" dirty="0" err="1" smtClean="0">
                <a:latin typeface="Arial"/>
                <a:cs typeface="Arial"/>
              </a:rPr>
              <a:t>ZooKeeper</a:t>
            </a:r>
            <a:r>
              <a:rPr lang="en-US" sz="1200" spc="-25" dirty="0" smtClean="0">
                <a:latin typeface="Arial"/>
                <a:cs typeface="Arial"/>
              </a:rPr>
              <a:t> </a:t>
            </a:r>
            <a:r>
              <a:rPr lang="en-US" sz="1200" spc="-20" dirty="0" smtClean="0">
                <a:latin typeface="Arial"/>
                <a:cs typeface="Arial"/>
              </a:rPr>
              <a:t>is </a:t>
            </a:r>
            <a:r>
              <a:rPr lang="en-US" sz="1200" spc="-15" dirty="0" smtClean="0">
                <a:latin typeface="Arial"/>
                <a:cs typeface="Arial"/>
              </a:rPr>
              <a:t>to </a:t>
            </a:r>
            <a:r>
              <a:rPr lang="en-US" sz="1200" spc="-30" dirty="0" smtClean="0">
                <a:latin typeface="Arial"/>
                <a:cs typeface="Arial"/>
              </a:rPr>
              <a:t>relieve </a:t>
            </a:r>
            <a:r>
              <a:rPr lang="en-US" sz="1200" spc="-25" dirty="0" smtClean="0">
                <a:latin typeface="Arial"/>
                <a:cs typeface="Arial"/>
              </a:rPr>
              <a:t>distributed applications </a:t>
            </a:r>
            <a:r>
              <a:rPr lang="en-US" sz="1200" spc="-15" dirty="0" smtClean="0">
                <a:latin typeface="Arial"/>
                <a:cs typeface="Arial"/>
              </a:rPr>
              <a:t>the</a:t>
            </a:r>
            <a:r>
              <a:rPr lang="en-US" sz="1200" spc="-270" dirty="0" smtClean="0">
                <a:latin typeface="Arial"/>
                <a:cs typeface="Arial"/>
              </a:rPr>
              <a:t> </a:t>
            </a:r>
            <a:r>
              <a:rPr lang="en-US" sz="1200" spc="-25" dirty="0" smtClean="0">
                <a:latin typeface="Arial"/>
                <a:cs typeface="Arial"/>
              </a:rPr>
              <a:t>responsibility  </a:t>
            </a:r>
            <a:r>
              <a:rPr lang="en-US" sz="1200" spc="-15" dirty="0" smtClean="0">
                <a:latin typeface="Arial"/>
                <a:cs typeface="Arial"/>
              </a:rPr>
              <a:t>of </a:t>
            </a:r>
            <a:r>
              <a:rPr lang="en-US" sz="1200" spc="-25" dirty="0" smtClean="0">
                <a:latin typeface="Arial"/>
                <a:cs typeface="Arial"/>
              </a:rPr>
              <a:t>implementing coordination services </a:t>
            </a:r>
            <a:r>
              <a:rPr lang="en-US" sz="1200" spc="-20" dirty="0" smtClean="0">
                <a:latin typeface="Arial"/>
                <a:cs typeface="Arial"/>
              </a:rPr>
              <a:t>from</a:t>
            </a:r>
            <a:r>
              <a:rPr lang="en-US" sz="1200" spc="-190" dirty="0" smtClean="0">
                <a:latin typeface="Arial"/>
                <a:cs typeface="Arial"/>
              </a:rPr>
              <a:t> </a:t>
            </a:r>
            <a:r>
              <a:rPr lang="en-US" sz="1200" spc="-25" dirty="0" smtClean="0">
                <a:latin typeface="Arial"/>
                <a:cs typeface="Arial"/>
              </a:rPr>
              <a:t>scratch.</a:t>
            </a:r>
            <a:endParaRPr lang="en-US" sz="1200" dirty="0" smtClean="0">
              <a:latin typeface="Arial"/>
              <a:cs typeface="Arial"/>
            </a:endParaRPr>
          </a:p>
          <a:p>
            <a:pPr marL="12700" marR="98425">
              <a:lnSpc>
                <a:spcPts val="1610"/>
              </a:lnSpc>
              <a:spcBef>
                <a:spcPts val="615"/>
              </a:spcBef>
            </a:pPr>
            <a:r>
              <a:rPr lang="en-US" sz="1200" spc="-20" dirty="0" smtClean="0">
                <a:latin typeface="Arial"/>
                <a:cs typeface="Arial"/>
              </a:rPr>
              <a:t>You could </a:t>
            </a:r>
            <a:r>
              <a:rPr lang="en-US" sz="1200" spc="-25" dirty="0" smtClean="0">
                <a:latin typeface="Arial"/>
                <a:cs typeface="Arial"/>
              </a:rPr>
              <a:t>develop your own coordination service, </a:t>
            </a:r>
            <a:r>
              <a:rPr lang="en-US" sz="1200" spc="-30" dirty="0" smtClean="0">
                <a:latin typeface="Arial"/>
                <a:cs typeface="Arial"/>
              </a:rPr>
              <a:t>however </a:t>
            </a:r>
            <a:r>
              <a:rPr lang="en-US" sz="1200" spc="-25" dirty="0" smtClean="0">
                <a:latin typeface="Arial"/>
                <a:cs typeface="Arial"/>
              </a:rPr>
              <a:t>that </a:t>
            </a:r>
            <a:r>
              <a:rPr lang="en-US" sz="1200" spc="-20" dirty="0" smtClean="0">
                <a:latin typeface="Arial"/>
                <a:cs typeface="Arial"/>
              </a:rPr>
              <a:t>can take </a:t>
            </a:r>
            <a:r>
              <a:rPr lang="en-US" sz="1200" dirty="0" smtClean="0">
                <a:latin typeface="Arial"/>
                <a:cs typeface="Arial"/>
              </a:rPr>
              <a:t>a </a:t>
            </a:r>
            <a:r>
              <a:rPr lang="en-US" sz="1200" spc="-20" dirty="0" smtClean="0">
                <a:latin typeface="Arial"/>
                <a:cs typeface="Arial"/>
              </a:rPr>
              <a:t>lot </a:t>
            </a:r>
            <a:r>
              <a:rPr lang="en-US" sz="1200" spc="-15" dirty="0" smtClean="0">
                <a:latin typeface="Arial"/>
                <a:cs typeface="Arial"/>
              </a:rPr>
              <a:t>of </a:t>
            </a:r>
            <a:r>
              <a:rPr lang="en-US" sz="1200" spc="-25" dirty="0" smtClean="0">
                <a:latin typeface="Arial"/>
                <a:cs typeface="Arial"/>
              </a:rPr>
              <a:t>work  </a:t>
            </a:r>
            <a:r>
              <a:rPr lang="en-US" sz="1200" spc="-20" dirty="0" smtClean="0">
                <a:latin typeface="Arial"/>
                <a:cs typeface="Arial"/>
              </a:rPr>
              <a:t>and is </a:t>
            </a:r>
            <a:r>
              <a:rPr lang="en-US" sz="1200" spc="-25" dirty="0" smtClean="0">
                <a:latin typeface="Arial"/>
                <a:cs typeface="Arial"/>
              </a:rPr>
              <a:t>not </a:t>
            </a:r>
            <a:r>
              <a:rPr lang="en-US" sz="1200" dirty="0" smtClean="0">
                <a:latin typeface="Arial"/>
                <a:cs typeface="Arial"/>
              </a:rPr>
              <a:t>a </a:t>
            </a:r>
            <a:r>
              <a:rPr lang="en-US" sz="1200" spc="-25" dirty="0" smtClean="0">
                <a:latin typeface="Arial"/>
                <a:cs typeface="Arial"/>
              </a:rPr>
              <a:t>trivial </a:t>
            </a:r>
            <a:r>
              <a:rPr lang="en-US" sz="1200" spc="-20" dirty="0" smtClean="0">
                <a:latin typeface="Arial"/>
                <a:cs typeface="Arial"/>
              </a:rPr>
              <a:t>task. The </a:t>
            </a:r>
            <a:r>
              <a:rPr lang="en-US" sz="1200" spc="-30" dirty="0" smtClean="0">
                <a:latin typeface="Arial"/>
                <a:cs typeface="Arial"/>
              </a:rPr>
              <a:t>alternative </a:t>
            </a:r>
            <a:r>
              <a:rPr lang="en-US" sz="1200" spc="-20" dirty="0" smtClean="0">
                <a:latin typeface="Arial"/>
                <a:cs typeface="Arial"/>
              </a:rPr>
              <a:t>is using </a:t>
            </a:r>
            <a:r>
              <a:rPr lang="en-US" sz="1200" dirty="0" smtClean="0">
                <a:latin typeface="Arial"/>
                <a:cs typeface="Arial"/>
              </a:rPr>
              <a:t>a </a:t>
            </a:r>
            <a:r>
              <a:rPr lang="en-US" sz="1200" spc="-25" dirty="0" smtClean="0">
                <a:latin typeface="Arial"/>
                <a:cs typeface="Arial"/>
              </a:rPr>
              <a:t>robust coordination </a:t>
            </a:r>
            <a:r>
              <a:rPr lang="en-US" sz="1200" spc="-20" dirty="0" smtClean="0">
                <a:latin typeface="Arial"/>
                <a:cs typeface="Arial"/>
              </a:rPr>
              <a:t>service </a:t>
            </a:r>
            <a:r>
              <a:rPr lang="en-US" sz="1200" spc="-25" dirty="0" smtClean="0">
                <a:latin typeface="Arial"/>
                <a:cs typeface="Arial"/>
              </a:rPr>
              <a:t>that </a:t>
            </a:r>
            <a:r>
              <a:rPr lang="en-US" sz="1200" spc="-20" dirty="0" smtClean="0">
                <a:latin typeface="Arial"/>
                <a:cs typeface="Arial"/>
              </a:rPr>
              <a:t>is  </a:t>
            </a:r>
            <a:r>
              <a:rPr lang="en-US" sz="1200" spc="-25" dirty="0" smtClean="0">
                <a:latin typeface="Arial"/>
                <a:cs typeface="Arial"/>
              </a:rPr>
              <a:t>already</a:t>
            </a:r>
            <a:r>
              <a:rPr lang="en-US" sz="1200" spc="-60" dirty="0" smtClean="0">
                <a:latin typeface="Arial"/>
                <a:cs typeface="Arial"/>
              </a:rPr>
              <a:t> </a:t>
            </a:r>
            <a:r>
              <a:rPr lang="en-US" sz="1200" spc="-25" dirty="0" smtClean="0">
                <a:latin typeface="Arial"/>
                <a:cs typeface="Arial"/>
              </a:rPr>
              <a:t>available</a:t>
            </a:r>
            <a:r>
              <a:rPr lang="en-US" sz="1200" spc="-50" dirty="0" smtClean="0">
                <a:latin typeface="Arial"/>
                <a:cs typeface="Arial"/>
              </a:rPr>
              <a:t> </a:t>
            </a:r>
            <a:r>
              <a:rPr lang="en-US" sz="1200" spc="-20" dirty="0" smtClean="0">
                <a:latin typeface="Arial"/>
                <a:cs typeface="Arial"/>
              </a:rPr>
              <a:t>for</a:t>
            </a:r>
            <a:r>
              <a:rPr lang="en-US" sz="1200" spc="-55" dirty="0" smtClean="0">
                <a:latin typeface="Arial"/>
                <a:cs typeface="Arial"/>
              </a:rPr>
              <a:t> </a:t>
            </a:r>
            <a:r>
              <a:rPr lang="en-US" sz="1200" spc="-20" dirty="0" smtClean="0">
                <a:latin typeface="Arial"/>
                <a:cs typeface="Arial"/>
              </a:rPr>
              <a:t>use.</a:t>
            </a:r>
            <a:r>
              <a:rPr lang="en-US" sz="1200" spc="-45" dirty="0" smtClean="0">
                <a:latin typeface="Arial"/>
                <a:cs typeface="Arial"/>
              </a:rPr>
              <a:t> </a:t>
            </a:r>
            <a:r>
              <a:rPr lang="en-US" sz="1200" spc="-25" dirty="0" err="1" smtClean="0">
                <a:latin typeface="Arial"/>
                <a:cs typeface="Arial"/>
              </a:rPr>
              <a:t>ZooKeeper</a:t>
            </a:r>
            <a:r>
              <a:rPr lang="en-US" sz="1200" spc="-40"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25" dirty="0" smtClean="0">
                <a:latin typeface="Arial"/>
                <a:cs typeface="Arial"/>
              </a:rPr>
              <a:t>just</a:t>
            </a:r>
            <a:r>
              <a:rPr lang="en-US" sz="1200" spc="-45" dirty="0" smtClean="0">
                <a:latin typeface="Arial"/>
                <a:cs typeface="Arial"/>
              </a:rPr>
              <a:t> </a:t>
            </a:r>
            <a:r>
              <a:rPr lang="en-US" sz="1200" spc="-20" dirty="0" smtClean="0">
                <a:latin typeface="Arial"/>
                <a:cs typeface="Arial"/>
              </a:rPr>
              <a:t>that</a:t>
            </a:r>
            <a:r>
              <a:rPr lang="en-US" sz="1200" spc="-25" dirty="0" smtClean="0">
                <a:latin typeface="Arial"/>
                <a:cs typeface="Arial"/>
              </a:rPr>
              <a:t> </a:t>
            </a:r>
            <a:r>
              <a:rPr lang="en-US" sz="1200" dirty="0" smtClean="0">
                <a:latin typeface="Arial"/>
                <a:cs typeface="Arial"/>
              </a:rPr>
              <a:t>-</a:t>
            </a:r>
            <a:r>
              <a:rPr lang="en-US" sz="1200" spc="-50"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30" dirty="0" smtClean="0">
                <a:latin typeface="Arial"/>
                <a:cs typeface="Arial"/>
              </a:rPr>
              <a:t>distributed</a:t>
            </a:r>
            <a:r>
              <a:rPr lang="en-US" sz="1200" spc="-50" dirty="0" smtClean="0">
                <a:latin typeface="Arial"/>
                <a:cs typeface="Arial"/>
              </a:rPr>
              <a:t> </a:t>
            </a:r>
            <a:r>
              <a:rPr lang="en-US" sz="1200" spc="-25" dirty="0" smtClean="0">
                <a:latin typeface="Arial"/>
                <a:cs typeface="Arial"/>
              </a:rPr>
              <a:t>centralized</a:t>
            </a:r>
            <a:r>
              <a:rPr lang="en-US" sz="1200" spc="-55" dirty="0" smtClean="0">
                <a:latin typeface="Arial"/>
                <a:cs typeface="Arial"/>
              </a:rPr>
              <a:t> </a:t>
            </a:r>
            <a:r>
              <a:rPr lang="en-US" sz="1200" spc="-25" dirty="0" smtClean="0">
                <a:latin typeface="Arial"/>
                <a:cs typeface="Arial"/>
              </a:rPr>
              <a:t>coordination  service that </a:t>
            </a:r>
            <a:r>
              <a:rPr lang="en-US" sz="1200" spc="-20" dirty="0" smtClean="0">
                <a:latin typeface="Arial"/>
                <a:cs typeface="Arial"/>
              </a:rPr>
              <a:t>is </a:t>
            </a:r>
            <a:r>
              <a:rPr lang="en-US" sz="1200" spc="-25" dirty="0" smtClean="0">
                <a:latin typeface="Arial"/>
                <a:cs typeface="Arial"/>
              </a:rPr>
              <a:t>open-source </a:t>
            </a:r>
            <a:r>
              <a:rPr lang="en-US" sz="1200" spc="-20" dirty="0" smtClean="0">
                <a:latin typeface="Arial"/>
                <a:cs typeface="Arial"/>
              </a:rPr>
              <a:t>and </a:t>
            </a:r>
            <a:r>
              <a:rPr lang="en-US" sz="1200" spc="-25" dirty="0" smtClean="0">
                <a:latin typeface="Arial"/>
                <a:cs typeface="Arial"/>
              </a:rPr>
              <a:t>ready </a:t>
            </a:r>
            <a:r>
              <a:rPr lang="en-US" sz="1200" spc="-20" dirty="0" smtClean="0">
                <a:latin typeface="Arial"/>
                <a:cs typeface="Arial"/>
              </a:rPr>
              <a:t>for</a:t>
            </a:r>
            <a:r>
              <a:rPr lang="en-US" sz="1200" spc="-225" dirty="0" smtClean="0">
                <a:latin typeface="Arial"/>
                <a:cs typeface="Arial"/>
              </a:rPr>
              <a:t> </a:t>
            </a:r>
            <a:r>
              <a:rPr lang="en-US" sz="1200" spc="-25" dirty="0" smtClean="0">
                <a:latin typeface="Arial"/>
                <a:cs typeface="Arial"/>
              </a:rPr>
              <a:t>use.</a:t>
            </a:r>
            <a:endParaRPr lang="en-US" sz="1200" dirty="0" smtClean="0">
              <a:latin typeface="Arial"/>
              <a:cs typeface="Arial"/>
            </a:endParaRPr>
          </a:p>
          <a:p>
            <a:pPr marL="12700" marR="5080">
              <a:lnSpc>
                <a:spcPct val="96000"/>
              </a:lnSpc>
              <a:spcBef>
                <a:spcPts val="560"/>
              </a:spcBef>
            </a:pPr>
            <a:r>
              <a:rPr lang="en-US" sz="1200" spc="-25" dirty="0" err="1" smtClean="0">
                <a:latin typeface="Arial"/>
                <a:cs typeface="Arial"/>
              </a:rPr>
              <a:t>ZooKeeper</a:t>
            </a:r>
            <a:r>
              <a:rPr lang="en-US" sz="1200" spc="-25" dirty="0" smtClean="0">
                <a:latin typeface="Arial"/>
                <a:cs typeface="Arial"/>
              </a:rPr>
              <a:t> </a:t>
            </a:r>
            <a:r>
              <a:rPr lang="en-US" sz="1200" spc="-20" dirty="0" smtClean="0">
                <a:latin typeface="Arial"/>
                <a:cs typeface="Arial"/>
              </a:rPr>
              <a:t>is </a:t>
            </a:r>
            <a:r>
              <a:rPr lang="en-US" sz="1200" dirty="0" smtClean="0">
                <a:latin typeface="Arial"/>
                <a:cs typeface="Arial"/>
              </a:rPr>
              <a:t>a </a:t>
            </a:r>
            <a:r>
              <a:rPr lang="en-US" sz="1200" spc="-30" dirty="0" smtClean="0">
                <a:latin typeface="Arial"/>
                <a:cs typeface="Arial"/>
              </a:rPr>
              <a:t>distributed, </a:t>
            </a:r>
            <a:r>
              <a:rPr lang="en-US" sz="1200" spc="-25" dirty="0" smtClean="0">
                <a:latin typeface="Arial"/>
                <a:cs typeface="Arial"/>
              </a:rPr>
              <a:t>open-source coordination service </a:t>
            </a:r>
            <a:r>
              <a:rPr lang="en-US" sz="1200" spc="-20" dirty="0" smtClean="0">
                <a:latin typeface="Arial"/>
                <a:cs typeface="Arial"/>
              </a:rPr>
              <a:t>for </a:t>
            </a:r>
            <a:r>
              <a:rPr lang="en-US" sz="1200" spc="-25" dirty="0" smtClean="0">
                <a:latin typeface="Arial"/>
                <a:cs typeface="Arial"/>
              </a:rPr>
              <a:t>distributed  applications. </a:t>
            </a:r>
            <a:r>
              <a:rPr lang="en-US" sz="1200" spc="-10" dirty="0" smtClean="0">
                <a:latin typeface="Arial"/>
                <a:cs typeface="Arial"/>
              </a:rPr>
              <a:t>It </a:t>
            </a:r>
            <a:r>
              <a:rPr lang="en-US" sz="1200" spc="-25" dirty="0" smtClean="0">
                <a:latin typeface="Arial"/>
                <a:cs typeface="Arial"/>
              </a:rPr>
              <a:t>exposes </a:t>
            </a:r>
            <a:r>
              <a:rPr lang="en-US" sz="1200" dirty="0" smtClean="0">
                <a:latin typeface="Arial"/>
                <a:cs typeface="Arial"/>
              </a:rPr>
              <a:t>a </a:t>
            </a:r>
            <a:r>
              <a:rPr lang="en-US" sz="1200" spc="-20" dirty="0" smtClean="0">
                <a:latin typeface="Arial"/>
                <a:cs typeface="Arial"/>
              </a:rPr>
              <a:t>simple set </a:t>
            </a:r>
            <a:r>
              <a:rPr lang="en-US" sz="1200" spc="-15" dirty="0" smtClean="0">
                <a:latin typeface="Arial"/>
                <a:cs typeface="Arial"/>
              </a:rPr>
              <a:t>of </a:t>
            </a:r>
            <a:r>
              <a:rPr lang="en-US" sz="1200" spc="-25" dirty="0" smtClean="0">
                <a:latin typeface="Arial"/>
                <a:cs typeface="Arial"/>
              </a:rPr>
              <a:t>primitives </a:t>
            </a:r>
            <a:r>
              <a:rPr lang="en-US" sz="1200" spc="-20" dirty="0" smtClean="0">
                <a:latin typeface="Arial"/>
                <a:cs typeface="Arial"/>
              </a:rPr>
              <a:t>that </a:t>
            </a:r>
            <a:r>
              <a:rPr lang="en-US" sz="1200" spc="-25" dirty="0" smtClean="0">
                <a:latin typeface="Arial"/>
                <a:cs typeface="Arial"/>
              </a:rPr>
              <a:t>distributed </a:t>
            </a:r>
            <a:r>
              <a:rPr lang="en-US" sz="1200" spc="-30" dirty="0" smtClean="0">
                <a:latin typeface="Arial"/>
                <a:cs typeface="Arial"/>
              </a:rPr>
              <a:t>applications </a:t>
            </a:r>
            <a:r>
              <a:rPr lang="en-US" sz="1200" spc="-15" dirty="0" smtClean="0">
                <a:latin typeface="Arial"/>
                <a:cs typeface="Arial"/>
              </a:rPr>
              <a:t>can </a:t>
            </a:r>
            <a:r>
              <a:rPr lang="en-US" sz="1200" spc="-20" dirty="0" smtClean="0">
                <a:latin typeface="Arial"/>
                <a:cs typeface="Arial"/>
              </a:rPr>
              <a:t>build  upon </a:t>
            </a:r>
            <a:r>
              <a:rPr lang="en-US" sz="1200" spc="-10" dirty="0" smtClean="0">
                <a:latin typeface="Arial"/>
                <a:cs typeface="Arial"/>
              </a:rPr>
              <a:t>to </a:t>
            </a:r>
            <a:r>
              <a:rPr lang="en-US" sz="1200" spc="-30" dirty="0" smtClean="0">
                <a:latin typeface="Arial"/>
                <a:cs typeface="Arial"/>
              </a:rPr>
              <a:t>implement </a:t>
            </a:r>
            <a:r>
              <a:rPr lang="en-US" sz="1200" spc="-25" dirty="0" smtClean="0">
                <a:latin typeface="Arial"/>
                <a:cs typeface="Arial"/>
              </a:rPr>
              <a:t>higher level services </a:t>
            </a:r>
            <a:r>
              <a:rPr lang="en-US" sz="1200" spc="-20" dirty="0" smtClean="0">
                <a:latin typeface="Arial"/>
                <a:cs typeface="Arial"/>
              </a:rPr>
              <a:t>for </a:t>
            </a:r>
            <a:r>
              <a:rPr lang="en-US" sz="1200" spc="-25" dirty="0" smtClean="0">
                <a:latin typeface="Arial"/>
                <a:cs typeface="Arial"/>
              </a:rPr>
              <a:t>synchronization, configuration</a:t>
            </a:r>
            <a:r>
              <a:rPr lang="en-US" sz="1200" spc="-265" dirty="0" smtClean="0">
                <a:latin typeface="Arial"/>
                <a:cs typeface="Arial"/>
              </a:rPr>
              <a:t> </a:t>
            </a:r>
            <a:r>
              <a:rPr lang="en-US" sz="1200" spc="-30" dirty="0" smtClean="0">
                <a:latin typeface="Arial"/>
                <a:cs typeface="Arial"/>
              </a:rPr>
              <a:t>maintenance,  </a:t>
            </a:r>
            <a:r>
              <a:rPr lang="en-US" sz="1200" spc="-20" dirty="0" smtClean="0">
                <a:latin typeface="Arial"/>
                <a:cs typeface="Arial"/>
              </a:rPr>
              <a:t>and</a:t>
            </a:r>
            <a:r>
              <a:rPr lang="en-US" sz="1200" spc="-45" dirty="0" smtClean="0">
                <a:latin typeface="Arial"/>
                <a:cs typeface="Arial"/>
              </a:rPr>
              <a:t> </a:t>
            </a:r>
            <a:r>
              <a:rPr lang="en-US" sz="1200" spc="-25" dirty="0" smtClean="0">
                <a:latin typeface="Arial"/>
                <a:cs typeface="Arial"/>
              </a:rPr>
              <a:t>groups</a:t>
            </a:r>
            <a:r>
              <a:rPr lang="en-US" sz="1200" spc="-4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5" dirty="0" smtClean="0">
                <a:latin typeface="Arial"/>
                <a:cs typeface="Arial"/>
              </a:rPr>
              <a:t>naming.</a:t>
            </a:r>
            <a:r>
              <a:rPr lang="en-US" sz="1200" spc="-45" dirty="0" smtClean="0">
                <a:latin typeface="Arial"/>
                <a:cs typeface="Arial"/>
              </a:rPr>
              <a:t> </a:t>
            </a:r>
            <a:r>
              <a:rPr lang="en-US" sz="1200" spc="-20" dirty="0" smtClean="0">
                <a:latin typeface="Arial"/>
                <a:cs typeface="Arial"/>
              </a:rPr>
              <a:t>It</a:t>
            </a:r>
            <a:r>
              <a:rPr lang="en-US" sz="1200" spc="-45"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25" dirty="0" smtClean="0">
                <a:latin typeface="Arial"/>
                <a:cs typeface="Arial"/>
              </a:rPr>
              <a:t>designed</a:t>
            </a:r>
            <a:r>
              <a:rPr lang="en-US" sz="1200" spc="-6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15" dirty="0" smtClean="0">
                <a:latin typeface="Arial"/>
                <a:cs typeface="Arial"/>
              </a:rPr>
              <a:t>be</a:t>
            </a:r>
            <a:r>
              <a:rPr lang="en-US" sz="1200" spc="-50" dirty="0" smtClean="0">
                <a:latin typeface="Arial"/>
                <a:cs typeface="Arial"/>
              </a:rPr>
              <a:t> </a:t>
            </a:r>
            <a:r>
              <a:rPr lang="en-US" sz="1200" spc="-20" dirty="0" smtClean="0">
                <a:latin typeface="Arial"/>
                <a:cs typeface="Arial"/>
              </a:rPr>
              <a:t>easy</a:t>
            </a:r>
            <a:r>
              <a:rPr lang="en-US" sz="1200" spc="-55"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5" dirty="0" smtClean="0">
                <a:latin typeface="Arial"/>
                <a:cs typeface="Arial"/>
              </a:rPr>
              <a:t>program</a:t>
            </a:r>
            <a:r>
              <a:rPr lang="en-US" sz="1200" spc="-45" dirty="0" smtClean="0">
                <a:latin typeface="Arial"/>
                <a:cs typeface="Arial"/>
              </a:rPr>
              <a:t> </a:t>
            </a:r>
            <a:r>
              <a:rPr lang="en-US" sz="1200" spc="-20" dirty="0" smtClean="0">
                <a:latin typeface="Arial"/>
                <a:cs typeface="Arial"/>
              </a:rPr>
              <a:t>to,</a:t>
            </a:r>
            <a:r>
              <a:rPr lang="en-US" sz="1200" spc="-4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5" dirty="0" smtClean="0">
                <a:latin typeface="Arial"/>
                <a:cs typeface="Arial"/>
              </a:rPr>
              <a:t>uses</a:t>
            </a:r>
            <a:r>
              <a:rPr lang="en-US" sz="1200" spc="-45"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5" dirty="0" smtClean="0">
                <a:latin typeface="Arial"/>
                <a:cs typeface="Arial"/>
              </a:rPr>
              <a:t>data</a:t>
            </a:r>
            <a:r>
              <a:rPr lang="en-US" sz="1200" spc="-40" dirty="0" smtClean="0">
                <a:latin typeface="Arial"/>
                <a:cs typeface="Arial"/>
              </a:rPr>
              <a:t> </a:t>
            </a:r>
            <a:r>
              <a:rPr lang="en-US" sz="1200" spc="-30" dirty="0" smtClean="0">
                <a:latin typeface="Arial"/>
                <a:cs typeface="Arial"/>
              </a:rPr>
              <a:t>model  </a:t>
            </a:r>
            <a:r>
              <a:rPr lang="en-US" sz="1200" spc="-25" dirty="0" smtClean="0">
                <a:latin typeface="Arial"/>
                <a:cs typeface="Arial"/>
              </a:rPr>
              <a:t>styled after </a:t>
            </a:r>
            <a:r>
              <a:rPr lang="en-US" sz="1200" spc="-15" dirty="0" smtClean="0">
                <a:latin typeface="Arial"/>
                <a:cs typeface="Arial"/>
              </a:rPr>
              <a:t>the </a:t>
            </a:r>
            <a:r>
              <a:rPr lang="en-US" sz="1200" spc="-25" dirty="0" smtClean="0">
                <a:latin typeface="Arial"/>
                <a:cs typeface="Arial"/>
              </a:rPr>
              <a:t>familiar directory </a:t>
            </a:r>
            <a:r>
              <a:rPr lang="en-US" sz="1200" spc="-20" dirty="0" smtClean="0">
                <a:latin typeface="Arial"/>
                <a:cs typeface="Arial"/>
              </a:rPr>
              <a:t>tree </a:t>
            </a:r>
            <a:r>
              <a:rPr lang="en-US" sz="1200" spc="-25" dirty="0" smtClean="0">
                <a:latin typeface="Arial"/>
                <a:cs typeface="Arial"/>
              </a:rPr>
              <a:t>structure </a:t>
            </a:r>
            <a:r>
              <a:rPr lang="en-US" sz="1200" spc="-20" dirty="0" smtClean="0">
                <a:latin typeface="Arial"/>
                <a:cs typeface="Arial"/>
              </a:rPr>
              <a:t>of file </a:t>
            </a:r>
            <a:r>
              <a:rPr lang="en-US" sz="1200" spc="-25" dirty="0" smtClean="0">
                <a:latin typeface="Arial"/>
                <a:cs typeface="Arial"/>
              </a:rPr>
              <a:t>systems. </a:t>
            </a:r>
            <a:r>
              <a:rPr lang="en-US" sz="1200" spc="-20" dirty="0" smtClean="0">
                <a:latin typeface="Arial"/>
                <a:cs typeface="Arial"/>
              </a:rPr>
              <a:t>It </a:t>
            </a:r>
            <a:r>
              <a:rPr lang="en-US" sz="1200" spc="-25" dirty="0" smtClean="0">
                <a:latin typeface="Arial"/>
                <a:cs typeface="Arial"/>
              </a:rPr>
              <a:t>runs </a:t>
            </a:r>
            <a:r>
              <a:rPr lang="en-US" sz="1200" spc="-10" dirty="0" smtClean="0">
                <a:latin typeface="Arial"/>
                <a:cs typeface="Arial"/>
              </a:rPr>
              <a:t>in </a:t>
            </a:r>
            <a:r>
              <a:rPr lang="en-US" sz="1200" spc="-25" dirty="0" smtClean="0">
                <a:latin typeface="Arial"/>
                <a:cs typeface="Arial"/>
              </a:rPr>
              <a:t>Java </a:t>
            </a:r>
            <a:r>
              <a:rPr lang="en-US" sz="1200" spc="-20" dirty="0" smtClean="0">
                <a:latin typeface="Arial"/>
                <a:cs typeface="Arial"/>
              </a:rPr>
              <a:t>and has  </a:t>
            </a:r>
            <a:r>
              <a:rPr lang="en-US" sz="1200" spc="-25" dirty="0" smtClean="0">
                <a:latin typeface="Arial"/>
                <a:cs typeface="Arial"/>
              </a:rPr>
              <a:t>bindings </a:t>
            </a:r>
            <a:r>
              <a:rPr lang="en-US" sz="1200" spc="-20" dirty="0" smtClean="0">
                <a:latin typeface="Arial"/>
                <a:cs typeface="Arial"/>
              </a:rPr>
              <a:t>for both </a:t>
            </a:r>
            <a:r>
              <a:rPr lang="en-US" sz="1200" spc="-25" dirty="0" smtClean="0">
                <a:latin typeface="Arial"/>
                <a:cs typeface="Arial"/>
              </a:rPr>
              <a:t>Java </a:t>
            </a:r>
            <a:r>
              <a:rPr lang="en-US" sz="1200" spc="-20" dirty="0" smtClean="0">
                <a:latin typeface="Arial"/>
                <a:cs typeface="Arial"/>
              </a:rPr>
              <a:t>and</a:t>
            </a:r>
            <a:r>
              <a:rPr lang="en-US" sz="1200" spc="-165" dirty="0" smtClean="0">
                <a:latin typeface="Arial"/>
                <a:cs typeface="Arial"/>
              </a:rPr>
              <a:t> </a:t>
            </a:r>
            <a:r>
              <a:rPr lang="en-US" sz="1200" spc="-15" dirty="0" smtClean="0">
                <a:latin typeface="Arial"/>
                <a:cs typeface="Arial"/>
              </a:rPr>
              <a:t>C.</a:t>
            </a:r>
            <a:endParaRPr lang="en-US" sz="1200" dirty="0" smtClean="0">
              <a:latin typeface="Arial"/>
              <a:cs typeface="Arial"/>
            </a:endParaRPr>
          </a:p>
          <a:p>
            <a:pPr marL="12700" marR="140335">
              <a:lnSpc>
                <a:spcPct val="96000"/>
              </a:lnSpc>
              <a:spcBef>
                <a:spcPts val="170"/>
              </a:spcBef>
            </a:pPr>
            <a:r>
              <a:rPr lang="en-US" sz="1200" spc="-25" dirty="0" err="1" smtClean="0">
                <a:latin typeface="Arial"/>
                <a:cs typeface="Arial"/>
              </a:rPr>
              <a:t>ZooKeeper</a:t>
            </a:r>
            <a:r>
              <a:rPr lang="en-US" sz="1200" spc="-55"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25" dirty="0" smtClean="0">
                <a:latin typeface="Arial"/>
                <a:cs typeface="Arial"/>
              </a:rPr>
              <a:t>simple.</a:t>
            </a:r>
            <a:r>
              <a:rPr lang="en-US" sz="1200" spc="-50" dirty="0" smtClean="0">
                <a:latin typeface="Arial"/>
                <a:cs typeface="Arial"/>
              </a:rPr>
              <a:t> </a:t>
            </a:r>
            <a:r>
              <a:rPr lang="en-US" sz="1200" spc="-25" dirty="0" err="1" smtClean="0">
                <a:latin typeface="Arial"/>
                <a:cs typeface="Arial"/>
              </a:rPr>
              <a:t>ZooKeeper</a:t>
            </a:r>
            <a:r>
              <a:rPr lang="en-US" sz="1200" spc="-55" dirty="0" smtClean="0">
                <a:latin typeface="Arial"/>
                <a:cs typeface="Arial"/>
              </a:rPr>
              <a:t> </a:t>
            </a:r>
            <a:r>
              <a:rPr lang="en-US" sz="1200" spc="-25" dirty="0" smtClean="0">
                <a:latin typeface="Arial"/>
                <a:cs typeface="Arial"/>
              </a:rPr>
              <a:t>allows</a:t>
            </a:r>
            <a:r>
              <a:rPr lang="en-US" sz="1200" spc="-50" dirty="0" smtClean="0">
                <a:latin typeface="Arial"/>
                <a:cs typeface="Arial"/>
              </a:rPr>
              <a:t> </a:t>
            </a:r>
            <a:r>
              <a:rPr lang="en-US" sz="1200" spc="-25" dirty="0" smtClean="0">
                <a:latin typeface="Arial"/>
                <a:cs typeface="Arial"/>
              </a:rPr>
              <a:t>distributed</a:t>
            </a:r>
            <a:r>
              <a:rPr lang="en-US" sz="1200" spc="-55" dirty="0" smtClean="0">
                <a:latin typeface="Arial"/>
                <a:cs typeface="Arial"/>
              </a:rPr>
              <a:t> </a:t>
            </a:r>
            <a:r>
              <a:rPr lang="en-US" sz="1200" spc="-25" dirty="0" smtClean="0">
                <a:latin typeface="Arial"/>
                <a:cs typeface="Arial"/>
              </a:rPr>
              <a:t>processes</a:t>
            </a:r>
            <a:r>
              <a:rPr lang="en-US" sz="1200" spc="-45" dirty="0" smtClean="0">
                <a:latin typeface="Arial"/>
                <a:cs typeface="Arial"/>
              </a:rPr>
              <a:t> </a:t>
            </a:r>
            <a:r>
              <a:rPr lang="en-US" sz="1200" spc="-10" dirty="0" smtClean="0">
                <a:latin typeface="Arial"/>
                <a:cs typeface="Arial"/>
              </a:rPr>
              <a:t>to</a:t>
            </a:r>
            <a:r>
              <a:rPr lang="en-US" sz="1200" spc="-70" dirty="0" smtClean="0">
                <a:latin typeface="Arial"/>
                <a:cs typeface="Arial"/>
              </a:rPr>
              <a:t> </a:t>
            </a:r>
            <a:r>
              <a:rPr lang="en-US" sz="1200" spc="-25" dirty="0" smtClean="0">
                <a:latin typeface="Arial"/>
                <a:cs typeface="Arial"/>
              </a:rPr>
              <a:t>coordinate</a:t>
            </a:r>
            <a:r>
              <a:rPr lang="en-US" sz="1200" spc="-55" dirty="0" smtClean="0">
                <a:latin typeface="Arial"/>
                <a:cs typeface="Arial"/>
              </a:rPr>
              <a:t> </a:t>
            </a:r>
            <a:r>
              <a:rPr lang="en-US" sz="1200" spc="-20" dirty="0" smtClean="0">
                <a:latin typeface="Arial"/>
                <a:cs typeface="Arial"/>
              </a:rPr>
              <a:t>with</a:t>
            </a:r>
            <a:r>
              <a:rPr lang="en-US" sz="1200" spc="-45" dirty="0" smtClean="0">
                <a:latin typeface="Arial"/>
                <a:cs typeface="Arial"/>
              </a:rPr>
              <a:t> </a:t>
            </a:r>
            <a:r>
              <a:rPr lang="en-US" sz="1200" spc="-20" dirty="0" smtClean="0">
                <a:latin typeface="Arial"/>
                <a:cs typeface="Arial"/>
              </a:rPr>
              <a:t>each  other </a:t>
            </a:r>
            <a:r>
              <a:rPr lang="en-US" sz="1200" spc="-25" dirty="0" smtClean="0">
                <a:latin typeface="Arial"/>
                <a:cs typeface="Arial"/>
              </a:rPr>
              <a:t>through </a:t>
            </a:r>
            <a:r>
              <a:rPr lang="en-US" sz="1200" dirty="0" smtClean="0">
                <a:latin typeface="Arial"/>
                <a:cs typeface="Arial"/>
              </a:rPr>
              <a:t>a </a:t>
            </a:r>
            <a:r>
              <a:rPr lang="en-US" sz="1200" spc="-25" dirty="0" smtClean="0">
                <a:latin typeface="Arial"/>
                <a:cs typeface="Arial"/>
              </a:rPr>
              <a:t>shared hierarchical namespace which </a:t>
            </a:r>
            <a:r>
              <a:rPr lang="en-US" sz="1200" spc="-20" dirty="0" smtClean="0">
                <a:latin typeface="Arial"/>
                <a:cs typeface="Arial"/>
              </a:rPr>
              <a:t>is </a:t>
            </a:r>
            <a:r>
              <a:rPr lang="en-US" sz="1200" spc="-25" dirty="0" smtClean="0">
                <a:latin typeface="Arial"/>
                <a:cs typeface="Arial"/>
              </a:rPr>
              <a:t>organized similarly </a:t>
            </a:r>
            <a:r>
              <a:rPr lang="en-US" sz="1200" spc="-10" dirty="0" smtClean="0">
                <a:latin typeface="Arial"/>
                <a:cs typeface="Arial"/>
              </a:rPr>
              <a:t>to </a:t>
            </a:r>
            <a:r>
              <a:rPr lang="en-US" sz="1200" dirty="0" smtClean="0">
                <a:latin typeface="Arial"/>
                <a:cs typeface="Arial"/>
              </a:rPr>
              <a:t>a  </a:t>
            </a:r>
            <a:r>
              <a:rPr lang="en-US" sz="1200" spc="-25" dirty="0" smtClean="0">
                <a:latin typeface="Arial"/>
                <a:cs typeface="Arial"/>
              </a:rPr>
              <a:t>standard </a:t>
            </a:r>
            <a:r>
              <a:rPr lang="en-US" sz="1200" spc="-20" dirty="0" smtClean="0">
                <a:latin typeface="Arial"/>
                <a:cs typeface="Arial"/>
              </a:rPr>
              <a:t>file </a:t>
            </a:r>
            <a:r>
              <a:rPr lang="en-US" sz="1200" spc="-25" dirty="0" smtClean="0">
                <a:latin typeface="Arial"/>
                <a:cs typeface="Arial"/>
              </a:rPr>
              <a:t>system. </a:t>
            </a:r>
            <a:r>
              <a:rPr lang="en-US" sz="1200" spc="-20" dirty="0" smtClean="0">
                <a:latin typeface="Arial"/>
                <a:cs typeface="Arial"/>
              </a:rPr>
              <a:t>The </a:t>
            </a:r>
            <a:r>
              <a:rPr lang="en-US" sz="1200" spc="-25" dirty="0" smtClean="0">
                <a:latin typeface="Arial"/>
                <a:cs typeface="Arial"/>
              </a:rPr>
              <a:t>name </a:t>
            </a:r>
            <a:r>
              <a:rPr lang="en-US" sz="1200" spc="-20" dirty="0" smtClean="0">
                <a:latin typeface="Arial"/>
                <a:cs typeface="Arial"/>
              </a:rPr>
              <a:t>space </a:t>
            </a:r>
            <a:r>
              <a:rPr lang="en-US" sz="1200" spc="-25" dirty="0" smtClean="0">
                <a:latin typeface="Arial"/>
                <a:cs typeface="Arial"/>
              </a:rPr>
              <a:t>consists </a:t>
            </a:r>
            <a:r>
              <a:rPr lang="en-US" sz="1200" spc="-20" dirty="0" smtClean="0">
                <a:latin typeface="Arial"/>
                <a:cs typeface="Arial"/>
              </a:rPr>
              <a:t>of data </a:t>
            </a:r>
            <a:r>
              <a:rPr lang="en-US" sz="1200" spc="-25" dirty="0" smtClean="0">
                <a:latin typeface="Arial"/>
                <a:cs typeface="Arial"/>
              </a:rPr>
              <a:t>registers, called </a:t>
            </a:r>
            <a:r>
              <a:rPr lang="en-US" sz="1200" spc="-25" dirty="0" err="1" smtClean="0">
                <a:latin typeface="Arial"/>
                <a:cs typeface="Arial"/>
              </a:rPr>
              <a:t>ZNodes</a:t>
            </a:r>
            <a:r>
              <a:rPr lang="en-US" sz="1200" spc="-25" dirty="0" smtClean="0">
                <a:latin typeface="Arial"/>
                <a:cs typeface="Arial"/>
              </a:rPr>
              <a:t>, </a:t>
            </a:r>
            <a:r>
              <a:rPr lang="en-US" sz="1200" spc="-10" dirty="0" smtClean="0">
                <a:latin typeface="Arial"/>
                <a:cs typeface="Arial"/>
              </a:rPr>
              <a:t>in  </a:t>
            </a:r>
            <a:r>
              <a:rPr lang="en-US" sz="1200" spc="-25" dirty="0" err="1" smtClean="0">
                <a:latin typeface="Arial"/>
                <a:cs typeface="Arial"/>
              </a:rPr>
              <a:t>ZooKeeper</a:t>
            </a:r>
            <a:r>
              <a:rPr lang="en-US" sz="1200" spc="-25" dirty="0" smtClean="0">
                <a:latin typeface="Arial"/>
                <a:cs typeface="Arial"/>
              </a:rPr>
              <a:t> parlance, </a:t>
            </a:r>
            <a:r>
              <a:rPr lang="en-US" sz="1200" spc="-20" dirty="0" smtClean="0">
                <a:latin typeface="Arial"/>
                <a:cs typeface="Arial"/>
              </a:rPr>
              <a:t>and </a:t>
            </a:r>
            <a:r>
              <a:rPr lang="en-US" sz="1200" spc="-25" dirty="0" smtClean="0">
                <a:latin typeface="Arial"/>
                <a:cs typeface="Arial"/>
              </a:rPr>
              <a:t>these </a:t>
            </a:r>
            <a:r>
              <a:rPr lang="en-US" sz="1200" spc="-20" dirty="0" smtClean="0">
                <a:latin typeface="Arial"/>
                <a:cs typeface="Arial"/>
              </a:rPr>
              <a:t>are </a:t>
            </a:r>
            <a:r>
              <a:rPr lang="en-US" sz="1200" spc="-25" dirty="0" smtClean="0">
                <a:latin typeface="Arial"/>
                <a:cs typeface="Arial"/>
              </a:rPr>
              <a:t>similar </a:t>
            </a:r>
            <a:r>
              <a:rPr lang="en-US" sz="1200" spc="-10" dirty="0" smtClean="0">
                <a:latin typeface="Arial"/>
                <a:cs typeface="Arial"/>
              </a:rPr>
              <a:t>to </a:t>
            </a:r>
            <a:r>
              <a:rPr lang="en-US" sz="1200" spc="-25" dirty="0" smtClean="0">
                <a:latin typeface="Arial"/>
                <a:cs typeface="Arial"/>
              </a:rPr>
              <a:t>files </a:t>
            </a:r>
            <a:r>
              <a:rPr lang="en-US" sz="1200" spc="-20" dirty="0" smtClean="0">
                <a:latin typeface="Arial"/>
                <a:cs typeface="Arial"/>
              </a:rPr>
              <a:t>and </a:t>
            </a:r>
            <a:r>
              <a:rPr lang="en-US" sz="1200" spc="-25" dirty="0" smtClean="0">
                <a:latin typeface="Arial"/>
                <a:cs typeface="Arial"/>
              </a:rPr>
              <a:t>directories. Unlike </a:t>
            </a:r>
            <a:r>
              <a:rPr lang="en-US" sz="1200" dirty="0" smtClean="0">
                <a:latin typeface="Arial"/>
                <a:cs typeface="Arial"/>
              </a:rPr>
              <a:t>a </a:t>
            </a:r>
            <a:r>
              <a:rPr lang="en-US" sz="1200" spc="-25" dirty="0" smtClean="0">
                <a:latin typeface="Arial"/>
                <a:cs typeface="Arial"/>
              </a:rPr>
              <a:t>typical </a:t>
            </a:r>
            <a:r>
              <a:rPr lang="en-US" sz="1200" spc="-20" dirty="0" smtClean="0">
                <a:latin typeface="Arial"/>
                <a:cs typeface="Arial"/>
              </a:rPr>
              <a:t>file  </a:t>
            </a:r>
            <a:r>
              <a:rPr lang="en-US" sz="1200" spc="-25" dirty="0" smtClean="0">
                <a:latin typeface="Arial"/>
                <a:cs typeface="Arial"/>
              </a:rPr>
              <a:t>system, which </a:t>
            </a:r>
            <a:r>
              <a:rPr lang="en-US" sz="1200" spc="-20" dirty="0" smtClean="0">
                <a:latin typeface="Arial"/>
                <a:cs typeface="Arial"/>
              </a:rPr>
              <a:t>is </a:t>
            </a:r>
            <a:r>
              <a:rPr lang="en-US" sz="1200" spc="-25" dirty="0" smtClean="0">
                <a:latin typeface="Arial"/>
                <a:cs typeface="Arial"/>
              </a:rPr>
              <a:t>designed </a:t>
            </a:r>
            <a:r>
              <a:rPr lang="en-US" sz="1200" spc="-15" dirty="0" smtClean="0">
                <a:latin typeface="Arial"/>
                <a:cs typeface="Arial"/>
              </a:rPr>
              <a:t>for </a:t>
            </a:r>
            <a:r>
              <a:rPr lang="en-US" sz="1200" spc="-25" dirty="0" smtClean="0">
                <a:latin typeface="Arial"/>
                <a:cs typeface="Arial"/>
              </a:rPr>
              <a:t>storage, </a:t>
            </a:r>
            <a:r>
              <a:rPr lang="en-US" sz="1200" spc="-25" dirty="0" err="1" smtClean="0">
                <a:latin typeface="Arial"/>
                <a:cs typeface="Arial"/>
              </a:rPr>
              <a:t>ZooKeeper</a:t>
            </a:r>
            <a:r>
              <a:rPr lang="en-US" sz="1200" spc="-25" dirty="0" smtClean="0">
                <a:latin typeface="Arial"/>
                <a:cs typeface="Arial"/>
              </a:rPr>
              <a:t> </a:t>
            </a:r>
            <a:r>
              <a:rPr lang="en-US" sz="1200" spc="-20" dirty="0" smtClean="0">
                <a:latin typeface="Arial"/>
                <a:cs typeface="Arial"/>
              </a:rPr>
              <a:t>data is kept </a:t>
            </a:r>
            <a:r>
              <a:rPr lang="en-US" sz="1200" spc="-25" dirty="0" smtClean="0">
                <a:latin typeface="Arial"/>
                <a:cs typeface="Arial"/>
              </a:rPr>
              <a:t>in-memory, which  means </a:t>
            </a:r>
            <a:r>
              <a:rPr lang="en-US" sz="1200" spc="-25" dirty="0" err="1" smtClean="0">
                <a:latin typeface="Arial"/>
                <a:cs typeface="Arial"/>
              </a:rPr>
              <a:t>ZooKeeper</a:t>
            </a:r>
            <a:r>
              <a:rPr lang="en-US" sz="1200" spc="-25" dirty="0" smtClean="0">
                <a:latin typeface="Arial"/>
                <a:cs typeface="Arial"/>
              </a:rPr>
              <a:t> </a:t>
            </a:r>
            <a:r>
              <a:rPr lang="en-US" sz="1200" spc="-20" dirty="0" smtClean="0">
                <a:latin typeface="Arial"/>
                <a:cs typeface="Arial"/>
              </a:rPr>
              <a:t>can </a:t>
            </a:r>
            <a:r>
              <a:rPr lang="en-US" sz="1200" spc="-30" dirty="0" smtClean="0">
                <a:latin typeface="Arial"/>
                <a:cs typeface="Arial"/>
              </a:rPr>
              <a:t>achieve </a:t>
            </a:r>
            <a:r>
              <a:rPr lang="en-US" sz="1200" spc="-20" dirty="0" smtClean="0">
                <a:latin typeface="Arial"/>
                <a:cs typeface="Arial"/>
              </a:rPr>
              <a:t>high </a:t>
            </a:r>
            <a:r>
              <a:rPr lang="en-US" sz="1200" spc="-30" dirty="0" smtClean="0">
                <a:latin typeface="Arial"/>
                <a:cs typeface="Arial"/>
              </a:rPr>
              <a:t>throughput </a:t>
            </a:r>
            <a:r>
              <a:rPr lang="en-US" sz="1200" spc="-20" dirty="0" smtClean="0">
                <a:latin typeface="Arial"/>
                <a:cs typeface="Arial"/>
              </a:rPr>
              <a:t>and low </a:t>
            </a:r>
            <a:r>
              <a:rPr lang="en-US" sz="1200" spc="-25" dirty="0" smtClean="0">
                <a:latin typeface="Arial"/>
                <a:cs typeface="Arial"/>
              </a:rPr>
              <a:t>latency</a:t>
            </a:r>
            <a:r>
              <a:rPr lang="en-US" sz="1200" spc="-265" dirty="0" smtClean="0">
                <a:latin typeface="Arial"/>
                <a:cs typeface="Arial"/>
              </a:rPr>
              <a:t> </a:t>
            </a:r>
            <a:r>
              <a:rPr lang="en-US" sz="1200" spc="-30" dirty="0" smtClean="0">
                <a:latin typeface="Arial"/>
                <a:cs typeface="Arial"/>
              </a:rPr>
              <a:t>numbers.</a:t>
            </a:r>
            <a:endParaRPr lang="en-US" sz="1200" dirty="0" smtClean="0">
              <a:latin typeface="Arial"/>
              <a:cs typeface="Arial"/>
            </a:endParaRPr>
          </a:p>
          <a:p>
            <a:pPr marL="12700" marR="35560">
              <a:lnSpc>
                <a:spcPct val="96100"/>
              </a:lnSpc>
              <a:spcBef>
                <a:spcPts val="600"/>
              </a:spcBef>
            </a:pPr>
            <a:r>
              <a:rPr lang="en-US" sz="1200" spc="-20" dirty="0" smtClean="0">
                <a:latin typeface="Arial"/>
                <a:cs typeface="Arial"/>
              </a:rPr>
              <a:t>The </a:t>
            </a:r>
            <a:r>
              <a:rPr lang="en-US" sz="1200" spc="-25" dirty="0" err="1" smtClean="0">
                <a:latin typeface="Arial"/>
                <a:cs typeface="Arial"/>
              </a:rPr>
              <a:t>ZooKeeper</a:t>
            </a:r>
            <a:r>
              <a:rPr lang="en-US" sz="1200" spc="-25" dirty="0" smtClean="0">
                <a:latin typeface="Arial"/>
                <a:cs typeface="Arial"/>
              </a:rPr>
              <a:t> implementation puts </a:t>
            </a:r>
            <a:r>
              <a:rPr lang="en-US" sz="1200" dirty="0" smtClean="0">
                <a:latin typeface="Arial"/>
                <a:cs typeface="Arial"/>
              </a:rPr>
              <a:t>a </a:t>
            </a:r>
            <a:r>
              <a:rPr lang="en-US" sz="1200" spc="-25" dirty="0" smtClean="0">
                <a:latin typeface="Arial"/>
                <a:cs typeface="Arial"/>
              </a:rPr>
              <a:t>premium </a:t>
            </a:r>
            <a:r>
              <a:rPr lang="en-US" sz="1200" spc="-15" dirty="0" smtClean="0">
                <a:latin typeface="Arial"/>
                <a:cs typeface="Arial"/>
              </a:rPr>
              <a:t>on </a:t>
            </a:r>
            <a:r>
              <a:rPr lang="en-US" sz="1200" spc="-25" dirty="0" smtClean="0">
                <a:latin typeface="Arial"/>
                <a:cs typeface="Arial"/>
              </a:rPr>
              <a:t>high </a:t>
            </a:r>
            <a:r>
              <a:rPr lang="en-US" sz="1200" spc="-30" dirty="0" smtClean="0">
                <a:latin typeface="Arial"/>
                <a:cs typeface="Arial"/>
              </a:rPr>
              <a:t>performance, </a:t>
            </a:r>
            <a:r>
              <a:rPr lang="en-US" sz="1200" spc="-25" dirty="0" smtClean="0">
                <a:latin typeface="Arial"/>
                <a:cs typeface="Arial"/>
              </a:rPr>
              <a:t>highly available,  strictly ordered access. </a:t>
            </a:r>
            <a:r>
              <a:rPr lang="en-US" sz="1200" spc="-20" dirty="0" smtClean="0">
                <a:latin typeface="Arial"/>
                <a:cs typeface="Arial"/>
              </a:rPr>
              <a:t>The </a:t>
            </a:r>
            <a:r>
              <a:rPr lang="en-US" sz="1200" spc="-25" dirty="0" smtClean="0">
                <a:latin typeface="Arial"/>
                <a:cs typeface="Arial"/>
              </a:rPr>
              <a:t>performance aspects </a:t>
            </a:r>
            <a:r>
              <a:rPr lang="en-US" sz="1200" spc="-20" dirty="0" smtClean="0">
                <a:latin typeface="Arial"/>
                <a:cs typeface="Arial"/>
              </a:rPr>
              <a:t>of </a:t>
            </a:r>
            <a:r>
              <a:rPr lang="en-US" sz="1200" spc="-25" dirty="0" err="1" smtClean="0">
                <a:latin typeface="Arial"/>
                <a:cs typeface="Arial"/>
              </a:rPr>
              <a:t>ZooKeeper</a:t>
            </a:r>
            <a:r>
              <a:rPr lang="en-US" sz="1200" spc="-25" dirty="0" smtClean="0">
                <a:latin typeface="Arial"/>
                <a:cs typeface="Arial"/>
              </a:rPr>
              <a:t> </a:t>
            </a:r>
            <a:r>
              <a:rPr lang="en-US" sz="1200" spc="-30" dirty="0" smtClean="0">
                <a:latin typeface="Arial"/>
                <a:cs typeface="Arial"/>
              </a:rPr>
              <a:t>means </a:t>
            </a:r>
            <a:r>
              <a:rPr lang="en-US" sz="1200" spc="-15" dirty="0" smtClean="0">
                <a:latin typeface="Arial"/>
                <a:cs typeface="Arial"/>
              </a:rPr>
              <a:t>it can </a:t>
            </a:r>
            <a:r>
              <a:rPr lang="en-US" sz="1200" spc="-20" dirty="0" smtClean="0">
                <a:latin typeface="Arial"/>
                <a:cs typeface="Arial"/>
              </a:rPr>
              <a:t>be used  </a:t>
            </a:r>
            <a:r>
              <a:rPr lang="en-US" sz="1200" spc="-10" dirty="0" smtClean="0">
                <a:latin typeface="Arial"/>
                <a:cs typeface="Arial"/>
              </a:rPr>
              <a:t>in </a:t>
            </a:r>
            <a:r>
              <a:rPr lang="en-US" sz="1200" spc="-25" dirty="0" smtClean="0">
                <a:latin typeface="Arial"/>
                <a:cs typeface="Arial"/>
              </a:rPr>
              <a:t>large, distributed systems. </a:t>
            </a:r>
            <a:r>
              <a:rPr lang="en-US" sz="1200" spc="-20" dirty="0" smtClean="0">
                <a:latin typeface="Arial"/>
                <a:cs typeface="Arial"/>
              </a:rPr>
              <a:t>The </a:t>
            </a:r>
            <a:r>
              <a:rPr lang="en-US" sz="1200" spc="-25" dirty="0" smtClean="0">
                <a:latin typeface="Arial"/>
                <a:cs typeface="Arial"/>
              </a:rPr>
              <a:t>reliability aspects </a:t>
            </a:r>
            <a:r>
              <a:rPr lang="en-US" sz="1200" spc="-20" dirty="0" smtClean="0">
                <a:latin typeface="Arial"/>
                <a:cs typeface="Arial"/>
              </a:rPr>
              <a:t>keep </a:t>
            </a:r>
            <a:r>
              <a:rPr lang="en-US" sz="1200" spc="-15" dirty="0" smtClean="0">
                <a:latin typeface="Arial"/>
                <a:cs typeface="Arial"/>
              </a:rPr>
              <a:t>it </a:t>
            </a:r>
            <a:r>
              <a:rPr lang="en-US" sz="1200" spc="-20" dirty="0" smtClean="0">
                <a:latin typeface="Arial"/>
                <a:cs typeface="Arial"/>
              </a:rPr>
              <a:t>from </a:t>
            </a:r>
            <a:r>
              <a:rPr lang="en-US" sz="1200" spc="-25" dirty="0" smtClean="0">
                <a:latin typeface="Arial"/>
                <a:cs typeface="Arial"/>
              </a:rPr>
              <a:t>being </a:t>
            </a:r>
            <a:r>
              <a:rPr lang="en-US" sz="1200" dirty="0" smtClean="0">
                <a:latin typeface="Arial"/>
                <a:cs typeface="Arial"/>
              </a:rPr>
              <a:t>a </a:t>
            </a:r>
            <a:r>
              <a:rPr lang="en-US" sz="1200" spc="-25" dirty="0" smtClean="0">
                <a:latin typeface="Arial"/>
                <a:cs typeface="Arial"/>
              </a:rPr>
              <a:t>single point </a:t>
            </a:r>
            <a:r>
              <a:rPr lang="en-US" sz="1200" spc="-20" dirty="0" smtClean="0">
                <a:latin typeface="Arial"/>
                <a:cs typeface="Arial"/>
              </a:rPr>
              <a:t>of  </a:t>
            </a:r>
            <a:r>
              <a:rPr lang="en-US" sz="1200" spc="-25" dirty="0" smtClean="0">
                <a:latin typeface="Arial"/>
                <a:cs typeface="Arial"/>
              </a:rPr>
              <a:t>failure. </a:t>
            </a:r>
            <a:r>
              <a:rPr lang="en-US" sz="1200" spc="-20" dirty="0" smtClean="0">
                <a:latin typeface="Arial"/>
                <a:cs typeface="Arial"/>
              </a:rPr>
              <a:t>The </a:t>
            </a:r>
            <a:r>
              <a:rPr lang="en-US" sz="1200" spc="-25" dirty="0" smtClean="0">
                <a:latin typeface="Arial"/>
                <a:cs typeface="Arial"/>
              </a:rPr>
              <a:t>strict ordering means </a:t>
            </a:r>
            <a:r>
              <a:rPr lang="en-US" sz="1200" spc="-20" dirty="0" smtClean="0">
                <a:latin typeface="Arial"/>
                <a:cs typeface="Arial"/>
              </a:rPr>
              <a:t>that </a:t>
            </a:r>
            <a:r>
              <a:rPr lang="en-US" sz="1200" spc="-25" dirty="0" smtClean="0">
                <a:latin typeface="Arial"/>
                <a:cs typeface="Arial"/>
              </a:rPr>
              <a:t>sophisticated synchronization primitives </a:t>
            </a:r>
            <a:r>
              <a:rPr lang="en-US" sz="1200" spc="-20" dirty="0" smtClean="0">
                <a:latin typeface="Arial"/>
                <a:cs typeface="Arial"/>
              </a:rPr>
              <a:t>can </a:t>
            </a:r>
            <a:r>
              <a:rPr lang="en-US" sz="1200" spc="-15" dirty="0" smtClean="0">
                <a:latin typeface="Arial"/>
                <a:cs typeface="Arial"/>
              </a:rPr>
              <a:t>be  </a:t>
            </a:r>
            <a:r>
              <a:rPr lang="en-US" sz="1200" spc="-25" dirty="0" smtClean="0">
                <a:latin typeface="Arial"/>
                <a:cs typeface="Arial"/>
              </a:rPr>
              <a:t>implemented</a:t>
            </a:r>
            <a:r>
              <a:rPr lang="en-US" sz="1200" spc="-55" dirty="0" smtClean="0">
                <a:latin typeface="Arial"/>
                <a:cs typeface="Arial"/>
              </a:rPr>
              <a:t> </a:t>
            </a:r>
            <a:r>
              <a:rPr lang="en-US" sz="1200" spc="-15" dirty="0" smtClean="0">
                <a:latin typeface="Arial"/>
                <a:cs typeface="Arial"/>
              </a:rPr>
              <a:t>at</a:t>
            </a:r>
            <a:r>
              <a:rPr lang="en-US" sz="1200" spc="-55" dirty="0" smtClean="0">
                <a:latin typeface="Arial"/>
                <a:cs typeface="Arial"/>
              </a:rPr>
              <a:t> </a:t>
            </a:r>
            <a:r>
              <a:rPr lang="en-US" sz="1200" spc="-15" dirty="0" smtClean="0">
                <a:latin typeface="Arial"/>
                <a:cs typeface="Arial"/>
              </a:rPr>
              <a:t>the</a:t>
            </a:r>
            <a:r>
              <a:rPr lang="en-US" sz="1200" spc="-70" dirty="0" smtClean="0">
                <a:latin typeface="Arial"/>
                <a:cs typeface="Arial"/>
              </a:rPr>
              <a:t> </a:t>
            </a:r>
            <a:r>
              <a:rPr lang="en-US" sz="1200" spc="-25" dirty="0" smtClean="0">
                <a:latin typeface="Arial"/>
                <a:cs typeface="Arial"/>
              </a:rPr>
              <a:t>client.</a:t>
            </a:r>
            <a:r>
              <a:rPr lang="en-US" sz="1200" spc="-30" dirty="0" smtClean="0">
                <a:latin typeface="Arial"/>
                <a:cs typeface="Arial"/>
              </a:rPr>
              <a:t> </a:t>
            </a:r>
            <a:r>
              <a:rPr lang="en-US" sz="1200" spc="-20" dirty="0" smtClean="0">
                <a:latin typeface="Arial"/>
                <a:cs typeface="Arial"/>
              </a:rPr>
              <a:t>The</a:t>
            </a:r>
            <a:r>
              <a:rPr lang="en-US" sz="1200" spc="-40" dirty="0" smtClean="0">
                <a:latin typeface="Arial"/>
                <a:cs typeface="Arial"/>
              </a:rPr>
              <a:t> </a:t>
            </a:r>
            <a:r>
              <a:rPr lang="en-US" sz="1200" spc="-25" dirty="0" err="1" smtClean="0">
                <a:latin typeface="Arial"/>
                <a:cs typeface="Arial"/>
              </a:rPr>
              <a:t>ZooKeeper</a:t>
            </a:r>
            <a:r>
              <a:rPr lang="en-US" sz="1200" spc="-55" dirty="0" smtClean="0">
                <a:latin typeface="Arial"/>
                <a:cs typeface="Arial"/>
              </a:rPr>
              <a:t> </a:t>
            </a:r>
            <a:r>
              <a:rPr lang="en-US" sz="1200" spc="-25" dirty="0" smtClean="0">
                <a:latin typeface="Arial"/>
                <a:cs typeface="Arial"/>
              </a:rPr>
              <a:t>service</a:t>
            </a:r>
            <a:r>
              <a:rPr lang="en-US" sz="1200" spc="-65" dirty="0" smtClean="0">
                <a:latin typeface="Arial"/>
                <a:cs typeface="Arial"/>
              </a:rPr>
              <a:t> </a:t>
            </a:r>
            <a:r>
              <a:rPr lang="en-US" sz="1200" spc="-15" dirty="0" smtClean="0">
                <a:latin typeface="Arial"/>
                <a:cs typeface="Arial"/>
              </a:rPr>
              <a:t>can</a:t>
            </a:r>
            <a:r>
              <a:rPr lang="en-US" sz="1200" spc="-55" dirty="0" smtClean="0">
                <a:latin typeface="Arial"/>
                <a:cs typeface="Arial"/>
              </a:rPr>
              <a:t> </a:t>
            </a:r>
            <a:r>
              <a:rPr lang="en-US" sz="1200" spc="-15" dirty="0" smtClean="0">
                <a:latin typeface="Arial"/>
                <a:cs typeface="Arial"/>
              </a:rPr>
              <a:t>be</a:t>
            </a:r>
            <a:r>
              <a:rPr lang="en-US" sz="1200" spc="-50" dirty="0" smtClean="0">
                <a:latin typeface="Arial"/>
                <a:cs typeface="Arial"/>
              </a:rPr>
              <a:t> </a:t>
            </a:r>
            <a:r>
              <a:rPr lang="en-US" sz="1200" spc="-25" dirty="0" smtClean="0">
                <a:latin typeface="Arial"/>
                <a:cs typeface="Arial"/>
              </a:rPr>
              <a:t>used</a:t>
            </a:r>
            <a:r>
              <a:rPr lang="en-US" sz="1200" spc="-50"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0" dirty="0" smtClean="0">
                <a:latin typeface="Arial"/>
                <a:cs typeface="Arial"/>
              </a:rPr>
              <a:t>help</a:t>
            </a:r>
            <a:r>
              <a:rPr lang="en-US" sz="1200" spc="-50" dirty="0" smtClean="0">
                <a:latin typeface="Arial"/>
                <a:cs typeface="Arial"/>
              </a:rPr>
              <a:t> </a:t>
            </a:r>
            <a:r>
              <a:rPr lang="en-US" sz="1200" spc="-25" dirty="0" smtClean="0">
                <a:latin typeface="Arial"/>
                <a:cs typeface="Arial"/>
              </a:rPr>
              <a:t>you</a:t>
            </a:r>
            <a:r>
              <a:rPr lang="en-US" sz="1200" spc="-40" dirty="0" smtClean="0">
                <a:latin typeface="Arial"/>
                <a:cs typeface="Arial"/>
              </a:rPr>
              <a:t> </a:t>
            </a:r>
            <a:r>
              <a:rPr lang="en-US" sz="1200" spc="-25" dirty="0" smtClean="0">
                <a:latin typeface="Arial"/>
                <a:cs typeface="Arial"/>
              </a:rPr>
              <a:t>tackle</a:t>
            </a:r>
            <a:r>
              <a:rPr lang="en-US" sz="1200" spc="-45" dirty="0" smtClean="0">
                <a:latin typeface="Arial"/>
                <a:cs typeface="Arial"/>
              </a:rPr>
              <a:t> </a:t>
            </a:r>
            <a:r>
              <a:rPr lang="en-US" sz="1200" spc="-20" dirty="0" smtClean="0">
                <a:latin typeface="Arial"/>
                <a:cs typeface="Arial"/>
              </a:rPr>
              <a:t>many  </a:t>
            </a:r>
            <a:r>
              <a:rPr lang="en-US" sz="1200" spc="-15" dirty="0" smtClean="0">
                <a:latin typeface="Arial"/>
                <a:cs typeface="Arial"/>
              </a:rPr>
              <a:t>of </a:t>
            </a:r>
            <a:r>
              <a:rPr lang="en-US" sz="1200" spc="-20" dirty="0" smtClean="0">
                <a:latin typeface="Arial"/>
                <a:cs typeface="Arial"/>
              </a:rPr>
              <a:t>the common </a:t>
            </a:r>
            <a:r>
              <a:rPr lang="en-US" sz="1200" spc="-25" dirty="0" smtClean="0">
                <a:latin typeface="Arial"/>
                <a:cs typeface="Arial"/>
              </a:rPr>
              <a:t>challenges </a:t>
            </a:r>
            <a:r>
              <a:rPr lang="en-US" sz="1200" spc="-30" dirty="0" smtClean="0">
                <a:latin typeface="Arial"/>
                <a:cs typeface="Arial"/>
              </a:rPr>
              <a:t>distributed </a:t>
            </a:r>
            <a:r>
              <a:rPr lang="en-US" sz="1200" spc="-25" dirty="0" smtClean="0">
                <a:latin typeface="Arial"/>
                <a:cs typeface="Arial"/>
              </a:rPr>
              <a:t>applications</a:t>
            </a:r>
            <a:r>
              <a:rPr lang="en-US" sz="1200" spc="-220" dirty="0" smtClean="0">
                <a:latin typeface="Arial"/>
                <a:cs typeface="Arial"/>
              </a:rPr>
              <a:t> </a:t>
            </a:r>
            <a:r>
              <a:rPr lang="en-US" sz="1200" spc="-30" dirty="0" smtClean="0">
                <a:latin typeface="Arial"/>
                <a:cs typeface="Arial"/>
              </a:rPr>
              <a:t>face.</a:t>
            </a:r>
            <a:endParaRPr lang="en-US" sz="1200" dirty="0" smtClean="0">
              <a:latin typeface="Arial"/>
              <a:cs typeface="Arial"/>
            </a:endParaRPr>
          </a:p>
          <a:p>
            <a:pPr marL="585470" marR="60960" indent="-344170" algn="just">
              <a:lnSpc>
                <a:spcPts val="1610"/>
              </a:lnSpc>
              <a:spcBef>
                <a:spcPts val="740"/>
              </a:spcBef>
              <a:buFont typeface="Symbol"/>
              <a:buChar char=""/>
              <a:tabLst>
                <a:tab pos="585470" algn="l"/>
              </a:tabLst>
            </a:pPr>
            <a:r>
              <a:rPr lang="en-US" sz="1200" spc="-25" dirty="0" err="1" smtClean="0">
                <a:latin typeface="Arial"/>
                <a:cs typeface="Arial"/>
              </a:rPr>
              <a:t>ZooKeeper</a:t>
            </a:r>
            <a:r>
              <a:rPr lang="en-US" sz="1200" spc="-25" dirty="0" smtClean="0">
                <a:latin typeface="Arial"/>
                <a:cs typeface="Arial"/>
              </a:rPr>
              <a:t> </a:t>
            </a:r>
            <a:r>
              <a:rPr lang="en-US" sz="1200" spc="-15" dirty="0" smtClean="0">
                <a:latin typeface="Arial"/>
                <a:cs typeface="Arial"/>
              </a:rPr>
              <a:t>can be </a:t>
            </a:r>
            <a:r>
              <a:rPr lang="en-US" sz="1200" spc="-20" dirty="0" smtClean="0">
                <a:latin typeface="Arial"/>
                <a:cs typeface="Arial"/>
              </a:rPr>
              <a:t>used </a:t>
            </a:r>
            <a:r>
              <a:rPr lang="en-US" sz="1200" spc="-15" dirty="0" smtClean="0">
                <a:latin typeface="Arial"/>
                <a:cs typeface="Arial"/>
              </a:rPr>
              <a:t>to </a:t>
            </a:r>
            <a:r>
              <a:rPr lang="en-US" sz="1200" spc="-25" dirty="0" smtClean="0">
                <a:latin typeface="Arial"/>
                <a:cs typeface="Arial"/>
              </a:rPr>
              <a:t>maintain configuration </a:t>
            </a:r>
            <a:r>
              <a:rPr lang="en-US" sz="1200" spc="-30" dirty="0" smtClean="0">
                <a:latin typeface="Arial"/>
                <a:cs typeface="Arial"/>
              </a:rPr>
              <a:t>information. </a:t>
            </a:r>
            <a:r>
              <a:rPr lang="en-US" sz="1200" spc="-25" dirty="0" smtClean="0">
                <a:latin typeface="Arial"/>
                <a:cs typeface="Arial"/>
              </a:rPr>
              <a:t>For example</a:t>
            </a:r>
            <a:r>
              <a:rPr lang="en-US" sz="1200" spc="-270" dirty="0" smtClean="0">
                <a:latin typeface="Arial"/>
                <a:cs typeface="Arial"/>
              </a:rPr>
              <a:t> </a:t>
            </a:r>
            <a:r>
              <a:rPr lang="en-US" sz="1200" spc="-25" dirty="0" smtClean="0">
                <a:latin typeface="Arial"/>
                <a:cs typeface="Arial"/>
              </a:rPr>
              <a:t>you  </a:t>
            </a:r>
            <a:r>
              <a:rPr lang="en-US" sz="1200" spc="-15" dirty="0" smtClean="0">
                <a:latin typeface="Arial"/>
                <a:cs typeface="Arial"/>
              </a:rPr>
              <a:t>can</a:t>
            </a:r>
            <a:r>
              <a:rPr lang="en-US" sz="1200" spc="-70" dirty="0" smtClean="0">
                <a:latin typeface="Arial"/>
                <a:cs typeface="Arial"/>
              </a:rPr>
              <a:t> </a:t>
            </a:r>
            <a:r>
              <a:rPr lang="en-US" sz="1200" spc="-20" dirty="0" smtClean="0">
                <a:latin typeface="Arial"/>
                <a:cs typeface="Arial"/>
              </a:rPr>
              <a:t>store</a:t>
            </a:r>
            <a:r>
              <a:rPr lang="en-US" sz="1200" spc="-55" dirty="0" smtClean="0">
                <a:latin typeface="Arial"/>
                <a:cs typeface="Arial"/>
              </a:rPr>
              <a:t> </a:t>
            </a:r>
            <a:r>
              <a:rPr lang="en-US" sz="1200" spc="-25" dirty="0" smtClean="0">
                <a:latin typeface="Arial"/>
                <a:cs typeface="Arial"/>
              </a:rPr>
              <a:t>configuration</a:t>
            </a:r>
            <a:r>
              <a:rPr lang="en-US" sz="1200" spc="-45" dirty="0" smtClean="0">
                <a:latin typeface="Arial"/>
                <a:cs typeface="Arial"/>
              </a:rPr>
              <a:t> </a:t>
            </a:r>
            <a:r>
              <a:rPr lang="en-US" sz="1200" spc="-20" dirty="0" smtClean="0">
                <a:latin typeface="Arial"/>
                <a:cs typeface="Arial"/>
              </a:rPr>
              <a:t>data</a:t>
            </a:r>
            <a:r>
              <a:rPr lang="en-US" sz="1200" spc="-55"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30" dirty="0" err="1" smtClean="0">
                <a:latin typeface="Arial"/>
                <a:cs typeface="Arial"/>
              </a:rPr>
              <a:t>ZooKeeper</a:t>
            </a:r>
            <a:r>
              <a:rPr lang="en-US" sz="1200" spc="-45"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0" dirty="0" smtClean="0">
                <a:latin typeface="Arial"/>
                <a:cs typeface="Arial"/>
              </a:rPr>
              <a:t>share</a:t>
            </a:r>
            <a:r>
              <a:rPr lang="en-US" sz="1200" spc="-55" dirty="0" smtClean="0">
                <a:latin typeface="Arial"/>
                <a:cs typeface="Arial"/>
              </a:rPr>
              <a:t> </a:t>
            </a:r>
            <a:r>
              <a:rPr lang="en-US" sz="1200" spc="-20" dirty="0" smtClean="0">
                <a:latin typeface="Arial"/>
                <a:cs typeface="Arial"/>
              </a:rPr>
              <a:t>that</a:t>
            </a:r>
            <a:r>
              <a:rPr lang="en-US" sz="1200" spc="-50" dirty="0" smtClean="0">
                <a:latin typeface="Arial"/>
                <a:cs typeface="Arial"/>
              </a:rPr>
              <a:t> </a:t>
            </a:r>
            <a:r>
              <a:rPr lang="en-US" sz="1200" spc="-20" dirty="0" smtClean="0">
                <a:latin typeface="Arial"/>
                <a:cs typeface="Arial"/>
              </a:rPr>
              <a:t>data</a:t>
            </a:r>
            <a:r>
              <a:rPr lang="en-US" sz="1200" spc="-55" dirty="0" smtClean="0">
                <a:latin typeface="Arial"/>
                <a:cs typeface="Arial"/>
              </a:rPr>
              <a:t> </a:t>
            </a:r>
            <a:r>
              <a:rPr lang="en-US" sz="1200" spc="-25" dirty="0" smtClean="0">
                <a:latin typeface="Arial"/>
                <a:cs typeface="Arial"/>
              </a:rPr>
              <a:t>across</a:t>
            </a:r>
            <a:r>
              <a:rPr lang="en-US" sz="1200" spc="-45" dirty="0" smtClean="0">
                <a:latin typeface="Arial"/>
                <a:cs typeface="Arial"/>
              </a:rPr>
              <a:t> </a:t>
            </a:r>
            <a:r>
              <a:rPr lang="en-US" sz="1200" spc="-25" dirty="0" smtClean="0">
                <a:latin typeface="Arial"/>
                <a:cs typeface="Arial"/>
              </a:rPr>
              <a:t>all</a:t>
            </a:r>
            <a:r>
              <a:rPr lang="en-US" sz="1200" spc="-45" dirty="0" smtClean="0">
                <a:latin typeface="Arial"/>
                <a:cs typeface="Arial"/>
              </a:rPr>
              <a:t> </a:t>
            </a:r>
            <a:r>
              <a:rPr lang="en-US" sz="1200" spc="-25" dirty="0" smtClean="0">
                <a:latin typeface="Arial"/>
                <a:cs typeface="Arial"/>
              </a:rPr>
              <a:t>nodes  </a:t>
            </a:r>
            <a:r>
              <a:rPr lang="en-US" sz="1200" spc="-10" dirty="0" smtClean="0">
                <a:latin typeface="Arial"/>
                <a:cs typeface="Arial"/>
              </a:rPr>
              <a:t>in </a:t>
            </a:r>
            <a:r>
              <a:rPr lang="en-US" sz="1200" spc="-25" dirty="0" smtClean="0">
                <a:latin typeface="Arial"/>
                <a:cs typeface="Arial"/>
              </a:rPr>
              <a:t>your distributed</a:t>
            </a:r>
            <a:r>
              <a:rPr lang="en-US" sz="1200" spc="-114" dirty="0" smtClean="0">
                <a:latin typeface="Arial"/>
                <a:cs typeface="Arial"/>
              </a:rPr>
              <a:t> </a:t>
            </a:r>
            <a:r>
              <a:rPr lang="en-US" sz="1200" spc="-25" dirty="0" smtClean="0">
                <a:latin typeface="Arial"/>
                <a:cs typeface="Arial"/>
              </a:rPr>
              <a:t>setup.</a:t>
            </a:r>
            <a:endParaRPr lang="en-US" sz="1200" dirty="0" smtClean="0">
              <a:latin typeface="Arial"/>
              <a:cs typeface="Arial"/>
            </a:endParaRPr>
          </a:p>
          <a:p>
            <a:pPr marL="585470" marR="5080" indent="-344170">
              <a:lnSpc>
                <a:spcPts val="1610"/>
              </a:lnSpc>
              <a:spcBef>
                <a:spcPts val="700"/>
              </a:spcBef>
              <a:buFont typeface="Symbol"/>
              <a:buChar char=""/>
              <a:tabLst>
                <a:tab pos="584835" algn="l"/>
                <a:tab pos="585470" algn="l"/>
              </a:tabLst>
            </a:pPr>
            <a:r>
              <a:rPr lang="en-US" sz="1200" spc="-25" dirty="0" err="1" smtClean="0">
                <a:latin typeface="Arial"/>
                <a:cs typeface="Arial"/>
              </a:rPr>
              <a:t>ZooKeeper</a:t>
            </a:r>
            <a:r>
              <a:rPr lang="en-US" sz="1200" spc="-65" dirty="0" smtClean="0">
                <a:latin typeface="Arial"/>
                <a:cs typeface="Arial"/>
              </a:rPr>
              <a:t> </a:t>
            </a:r>
            <a:r>
              <a:rPr lang="en-US" sz="1200" spc="-15" dirty="0" smtClean="0">
                <a:latin typeface="Arial"/>
                <a:cs typeface="Arial"/>
              </a:rPr>
              <a:t>can</a:t>
            </a:r>
            <a:r>
              <a:rPr lang="en-US" sz="1200" spc="-55" dirty="0" smtClean="0">
                <a:latin typeface="Arial"/>
                <a:cs typeface="Arial"/>
              </a:rPr>
              <a:t> </a:t>
            </a:r>
            <a:r>
              <a:rPr lang="en-US" sz="1200" spc="-15" dirty="0" smtClean="0">
                <a:latin typeface="Arial"/>
                <a:cs typeface="Arial"/>
              </a:rPr>
              <a:t>be</a:t>
            </a:r>
            <a:r>
              <a:rPr lang="en-US" sz="1200" spc="-50" dirty="0" smtClean="0">
                <a:latin typeface="Arial"/>
                <a:cs typeface="Arial"/>
              </a:rPr>
              <a:t> </a:t>
            </a:r>
            <a:r>
              <a:rPr lang="en-US" sz="1200" spc="-20" dirty="0" smtClean="0">
                <a:latin typeface="Arial"/>
                <a:cs typeface="Arial"/>
              </a:rPr>
              <a:t>used</a:t>
            </a:r>
            <a:r>
              <a:rPr lang="en-US" sz="1200" spc="-50" dirty="0" smtClean="0">
                <a:latin typeface="Arial"/>
                <a:cs typeface="Arial"/>
              </a:rPr>
              <a:t> </a:t>
            </a:r>
            <a:r>
              <a:rPr lang="en-US" sz="1200" spc="-20" dirty="0" smtClean="0">
                <a:latin typeface="Arial"/>
                <a:cs typeface="Arial"/>
              </a:rPr>
              <a:t>for</a:t>
            </a:r>
            <a:r>
              <a:rPr lang="en-US" sz="1200" spc="-50" dirty="0" smtClean="0">
                <a:latin typeface="Arial"/>
                <a:cs typeface="Arial"/>
              </a:rPr>
              <a:t> </a:t>
            </a:r>
            <a:r>
              <a:rPr lang="en-US" sz="1200" spc="-25" dirty="0" smtClean="0">
                <a:latin typeface="Arial"/>
                <a:cs typeface="Arial"/>
              </a:rPr>
              <a:t>naming.</a:t>
            </a:r>
            <a:r>
              <a:rPr lang="en-US" sz="1200" spc="-50" dirty="0" smtClean="0">
                <a:latin typeface="Arial"/>
                <a:cs typeface="Arial"/>
              </a:rPr>
              <a:t> </a:t>
            </a:r>
            <a:r>
              <a:rPr lang="en-US" sz="1200" spc="-10" dirty="0" smtClean="0">
                <a:latin typeface="Arial"/>
                <a:cs typeface="Arial"/>
              </a:rPr>
              <a:t>An</a:t>
            </a:r>
            <a:r>
              <a:rPr lang="en-US" sz="1200" spc="-70" dirty="0" smtClean="0">
                <a:latin typeface="Arial"/>
                <a:cs typeface="Arial"/>
              </a:rPr>
              <a:t> </a:t>
            </a:r>
            <a:r>
              <a:rPr lang="en-US" sz="1200" spc="-25" dirty="0" smtClean="0">
                <a:latin typeface="Arial"/>
                <a:cs typeface="Arial"/>
              </a:rPr>
              <a:t>example</a:t>
            </a:r>
            <a:r>
              <a:rPr lang="en-US" sz="1200" spc="-40"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20" dirty="0" smtClean="0">
                <a:latin typeface="Arial"/>
                <a:cs typeface="Arial"/>
              </a:rPr>
              <a:t>using</a:t>
            </a:r>
            <a:r>
              <a:rPr lang="en-US" sz="1200" spc="-50" dirty="0" smtClean="0">
                <a:latin typeface="Arial"/>
                <a:cs typeface="Arial"/>
              </a:rPr>
              <a:t> </a:t>
            </a:r>
            <a:r>
              <a:rPr lang="en-US" sz="1200" spc="-20" dirty="0" smtClean="0">
                <a:latin typeface="Arial"/>
                <a:cs typeface="Arial"/>
              </a:rPr>
              <a:t>it</a:t>
            </a:r>
            <a:r>
              <a:rPr lang="en-US" sz="1200" spc="-50" dirty="0" smtClean="0">
                <a:latin typeface="Arial"/>
                <a:cs typeface="Arial"/>
              </a:rPr>
              <a:t> </a:t>
            </a:r>
            <a:r>
              <a:rPr lang="en-US" sz="1200" spc="-20" dirty="0" smtClean="0">
                <a:latin typeface="Arial"/>
                <a:cs typeface="Arial"/>
              </a:rPr>
              <a:t>as</a:t>
            </a:r>
            <a:r>
              <a:rPr lang="en-US" sz="1200" spc="-45" dirty="0" smtClean="0">
                <a:latin typeface="Arial"/>
                <a:cs typeface="Arial"/>
              </a:rPr>
              <a:t> </a:t>
            </a:r>
            <a:r>
              <a:rPr lang="en-US" sz="1200" dirty="0" smtClean="0">
                <a:latin typeface="Arial"/>
                <a:cs typeface="Arial"/>
              </a:rPr>
              <a:t>a</a:t>
            </a:r>
            <a:r>
              <a:rPr lang="en-US" sz="1200" spc="-45" dirty="0" smtClean="0">
                <a:latin typeface="Arial"/>
                <a:cs typeface="Arial"/>
              </a:rPr>
              <a:t> </a:t>
            </a:r>
            <a:r>
              <a:rPr lang="en-US" sz="1200" spc="-25" dirty="0" smtClean="0">
                <a:latin typeface="Arial"/>
                <a:cs typeface="Arial"/>
              </a:rPr>
              <a:t>naming</a:t>
            </a:r>
            <a:r>
              <a:rPr lang="en-US" sz="1200" spc="-70" dirty="0" smtClean="0">
                <a:latin typeface="Arial"/>
                <a:cs typeface="Arial"/>
              </a:rPr>
              <a:t> </a:t>
            </a:r>
            <a:r>
              <a:rPr lang="en-US" sz="1200" spc="-25" dirty="0" smtClean="0">
                <a:latin typeface="Arial"/>
                <a:cs typeface="Arial"/>
              </a:rPr>
              <a:t>service,  allowing </a:t>
            </a:r>
            <a:r>
              <a:rPr lang="en-US" sz="1200" spc="-20" dirty="0" smtClean="0">
                <a:latin typeface="Arial"/>
                <a:cs typeface="Arial"/>
              </a:rPr>
              <a:t>one </a:t>
            </a:r>
            <a:r>
              <a:rPr lang="en-US" sz="1200" spc="-25" dirty="0" smtClean="0">
                <a:latin typeface="Arial"/>
                <a:cs typeface="Arial"/>
              </a:rPr>
              <a:t>node </a:t>
            </a:r>
            <a:r>
              <a:rPr lang="en-US" sz="1200" spc="-15" dirty="0" smtClean="0">
                <a:latin typeface="Arial"/>
                <a:cs typeface="Arial"/>
              </a:rPr>
              <a:t>to </a:t>
            </a:r>
            <a:r>
              <a:rPr lang="en-US" sz="1200" spc="-20" dirty="0" smtClean="0">
                <a:latin typeface="Arial"/>
                <a:cs typeface="Arial"/>
              </a:rPr>
              <a:t>find </a:t>
            </a:r>
            <a:r>
              <a:rPr lang="en-US" sz="1200" dirty="0" smtClean="0">
                <a:latin typeface="Arial"/>
                <a:cs typeface="Arial"/>
              </a:rPr>
              <a:t>a </a:t>
            </a:r>
            <a:r>
              <a:rPr lang="en-US" sz="1200" spc="-25" dirty="0" smtClean="0">
                <a:latin typeface="Arial"/>
                <a:cs typeface="Arial"/>
              </a:rPr>
              <a:t>specific machine </a:t>
            </a:r>
            <a:r>
              <a:rPr lang="en-US" sz="1200" spc="-10" dirty="0" smtClean="0">
                <a:latin typeface="Arial"/>
                <a:cs typeface="Arial"/>
              </a:rPr>
              <a:t>in </a:t>
            </a:r>
            <a:r>
              <a:rPr lang="en-US" sz="1200" dirty="0" smtClean="0">
                <a:latin typeface="Arial"/>
                <a:cs typeface="Arial"/>
              </a:rPr>
              <a:t>a </a:t>
            </a:r>
            <a:r>
              <a:rPr lang="en-US" sz="1200" spc="-25" dirty="0" smtClean="0">
                <a:latin typeface="Arial"/>
                <a:cs typeface="Arial"/>
              </a:rPr>
              <a:t>cluster </a:t>
            </a:r>
            <a:r>
              <a:rPr lang="en-US" sz="1200" spc="-20" dirty="0" smtClean="0">
                <a:latin typeface="Arial"/>
                <a:cs typeface="Arial"/>
              </a:rPr>
              <a:t>of </a:t>
            </a:r>
            <a:r>
              <a:rPr lang="en-US" sz="1200" spc="-30" dirty="0" smtClean="0">
                <a:latin typeface="Arial"/>
                <a:cs typeface="Arial"/>
              </a:rPr>
              <a:t>thousands of  </a:t>
            </a:r>
            <a:r>
              <a:rPr lang="en-US" sz="1200" spc="-25" dirty="0" smtClean="0">
                <a:latin typeface="Arial"/>
                <a:cs typeface="Arial"/>
              </a:rPr>
              <a:t>servers.</a:t>
            </a:r>
            <a:endParaRPr lang="en-US" sz="1200" dirty="0" smtClean="0">
              <a:latin typeface="Arial"/>
              <a:cs typeface="Arial"/>
            </a:endParaRPr>
          </a:p>
          <a:p>
            <a:pPr marL="585470" marR="338455" indent="-344170">
              <a:lnSpc>
                <a:spcPts val="1610"/>
              </a:lnSpc>
              <a:spcBef>
                <a:spcPts val="700"/>
              </a:spcBef>
              <a:buFont typeface="Symbol"/>
              <a:buChar char=""/>
              <a:tabLst>
                <a:tab pos="584835" algn="l"/>
                <a:tab pos="585470" algn="l"/>
              </a:tabLst>
            </a:pPr>
            <a:r>
              <a:rPr lang="en-US" sz="1200" spc="-25" dirty="0" err="1" smtClean="0">
                <a:latin typeface="Arial"/>
                <a:cs typeface="Arial"/>
              </a:rPr>
              <a:t>ZooKeeper</a:t>
            </a:r>
            <a:r>
              <a:rPr lang="en-US" sz="1200" spc="-65" dirty="0" smtClean="0">
                <a:latin typeface="Arial"/>
                <a:cs typeface="Arial"/>
              </a:rPr>
              <a:t> </a:t>
            </a:r>
            <a:r>
              <a:rPr lang="en-US" sz="1200" spc="-15" dirty="0" smtClean="0">
                <a:latin typeface="Arial"/>
                <a:cs typeface="Arial"/>
              </a:rPr>
              <a:t>can</a:t>
            </a:r>
            <a:r>
              <a:rPr lang="en-US" sz="1200" spc="-55" dirty="0" smtClean="0">
                <a:latin typeface="Arial"/>
                <a:cs typeface="Arial"/>
              </a:rPr>
              <a:t> </a:t>
            </a:r>
            <a:r>
              <a:rPr lang="en-US" sz="1200" spc="-15" dirty="0" smtClean="0">
                <a:latin typeface="Arial"/>
                <a:cs typeface="Arial"/>
              </a:rPr>
              <a:t>be</a:t>
            </a:r>
            <a:r>
              <a:rPr lang="en-US" sz="1200" spc="-50" dirty="0" smtClean="0">
                <a:latin typeface="Arial"/>
                <a:cs typeface="Arial"/>
              </a:rPr>
              <a:t> </a:t>
            </a:r>
            <a:r>
              <a:rPr lang="en-US" sz="1200" spc="-20" dirty="0" smtClean="0">
                <a:latin typeface="Arial"/>
                <a:cs typeface="Arial"/>
              </a:rPr>
              <a:t>used</a:t>
            </a:r>
            <a:r>
              <a:rPr lang="en-US" sz="1200" spc="-55" dirty="0" smtClean="0">
                <a:latin typeface="Arial"/>
                <a:cs typeface="Arial"/>
              </a:rPr>
              <a:t> </a:t>
            </a:r>
            <a:r>
              <a:rPr lang="en-US" sz="1200" spc="-15" dirty="0" smtClean="0">
                <a:latin typeface="Arial"/>
                <a:cs typeface="Arial"/>
              </a:rPr>
              <a:t>to</a:t>
            </a:r>
            <a:r>
              <a:rPr lang="en-US" sz="1200" spc="-50" dirty="0" smtClean="0">
                <a:latin typeface="Arial"/>
                <a:cs typeface="Arial"/>
              </a:rPr>
              <a:t> </a:t>
            </a:r>
            <a:r>
              <a:rPr lang="en-US" sz="1200" spc="-25" dirty="0" smtClean="0">
                <a:latin typeface="Arial"/>
                <a:cs typeface="Arial"/>
              </a:rPr>
              <a:t>solve</a:t>
            </a:r>
            <a:r>
              <a:rPr lang="en-US" sz="1200" spc="-55"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smtClean="0">
                <a:latin typeface="Arial"/>
                <a:cs typeface="Arial"/>
              </a:rPr>
              <a:t>problem</a:t>
            </a:r>
            <a:r>
              <a:rPr lang="en-US" sz="1200" spc="-50"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25" dirty="0" smtClean="0">
                <a:latin typeface="Arial"/>
                <a:cs typeface="Arial"/>
              </a:rPr>
              <a:t>distributed</a:t>
            </a:r>
            <a:r>
              <a:rPr lang="en-US" sz="1200" spc="-70" dirty="0" smtClean="0">
                <a:latin typeface="Arial"/>
                <a:cs typeface="Arial"/>
              </a:rPr>
              <a:t> </a:t>
            </a:r>
            <a:r>
              <a:rPr lang="en-US" sz="1200" spc="-25" dirty="0" smtClean="0">
                <a:latin typeface="Arial"/>
                <a:cs typeface="Arial"/>
              </a:rPr>
              <a:t>synchronization,  providing </a:t>
            </a:r>
            <a:r>
              <a:rPr lang="en-US" sz="1200" spc="-15" dirty="0" smtClean="0">
                <a:latin typeface="Arial"/>
                <a:cs typeface="Arial"/>
              </a:rPr>
              <a:t>the </a:t>
            </a:r>
            <a:r>
              <a:rPr lang="en-US" sz="1200" spc="-25" dirty="0" smtClean="0">
                <a:latin typeface="Arial"/>
                <a:cs typeface="Arial"/>
              </a:rPr>
              <a:t>building blocks </a:t>
            </a:r>
            <a:r>
              <a:rPr lang="en-US" sz="1200" spc="-15" dirty="0" smtClean="0">
                <a:latin typeface="Arial"/>
                <a:cs typeface="Arial"/>
              </a:rPr>
              <a:t>for </a:t>
            </a:r>
            <a:r>
              <a:rPr lang="en-US" sz="1200" spc="-25" dirty="0" smtClean="0">
                <a:latin typeface="Arial"/>
                <a:cs typeface="Arial"/>
              </a:rPr>
              <a:t>Locks, Barriers, </a:t>
            </a:r>
            <a:r>
              <a:rPr lang="en-US" sz="1200" spc="-20" dirty="0" smtClean="0">
                <a:latin typeface="Arial"/>
                <a:cs typeface="Arial"/>
              </a:rPr>
              <a:t>and</a:t>
            </a:r>
            <a:r>
              <a:rPr lang="en-US" sz="1200" spc="-265" dirty="0" smtClean="0">
                <a:latin typeface="Arial"/>
                <a:cs typeface="Arial"/>
              </a:rPr>
              <a:t> </a:t>
            </a:r>
            <a:r>
              <a:rPr lang="en-US" sz="1200" spc="-25" dirty="0" smtClean="0">
                <a:latin typeface="Arial"/>
                <a:cs typeface="Arial"/>
              </a:rPr>
              <a:t>Queues.</a:t>
            </a:r>
            <a:endParaRPr lang="en-US" sz="1200" dirty="0" smtClean="0">
              <a:latin typeface="Arial"/>
              <a:cs typeface="Arial"/>
            </a:endParaRPr>
          </a:p>
          <a:p>
            <a:pPr marL="585470" marR="338455" indent="-344170">
              <a:lnSpc>
                <a:spcPts val="1610"/>
              </a:lnSpc>
              <a:spcBef>
                <a:spcPts val="710"/>
              </a:spcBef>
              <a:buFont typeface="Symbol"/>
              <a:buChar char=""/>
              <a:tabLst>
                <a:tab pos="584835" algn="l"/>
                <a:tab pos="585470" algn="l"/>
              </a:tabLst>
            </a:pPr>
            <a:r>
              <a:rPr lang="en-US" sz="1200" spc="-25" dirty="0" err="1" smtClean="0">
                <a:latin typeface="Arial"/>
                <a:cs typeface="Arial"/>
              </a:rPr>
              <a:t>ZooKeeper</a:t>
            </a:r>
            <a:r>
              <a:rPr lang="en-US" sz="1200" spc="-70" dirty="0" smtClean="0">
                <a:latin typeface="Arial"/>
                <a:cs typeface="Arial"/>
              </a:rPr>
              <a:t> </a:t>
            </a:r>
            <a:r>
              <a:rPr lang="en-US" sz="1200" spc="-15" dirty="0" smtClean="0">
                <a:latin typeface="Arial"/>
                <a:cs typeface="Arial"/>
              </a:rPr>
              <a:t>can</a:t>
            </a:r>
            <a:r>
              <a:rPr lang="en-US" sz="1200" spc="-55" dirty="0" smtClean="0">
                <a:latin typeface="Arial"/>
                <a:cs typeface="Arial"/>
              </a:rPr>
              <a:t> </a:t>
            </a:r>
            <a:r>
              <a:rPr lang="en-US" sz="1200" spc="-20" dirty="0" smtClean="0">
                <a:latin typeface="Arial"/>
                <a:cs typeface="Arial"/>
              </a:rPr>
              <a:t>also</a:t>
            </a:r>
            <a:r>
              <a:rPr lang="en-US" sz="1200" spc="-55" dirty="0" smtClean="0">
                <a:latin typeface="Arial"/>
                <a:cs typeface="Arial"/>
              </a:rPr>
              <a:t> </a:t>
            </a:r>
            <a:r>
              <a:rPr lang="en-US" sz="1200" spc="-15" dirty="0" smtClean="0">
                <a:latin typeface="Arial"/>
                <a:cs typeface="Arial"/>
              </a:rPr>
              <a:t>be</a:t>
            </a:r>
            <a:r>
              <a:rPr lang="en-US" sz="1200" spc="-60" dirty="0" smtClean="0">
                <a:latin typeface="Arial"/>
                <a:cs typeface="Arial"/>
              </a:rPr>
              <a:t> </a:t>
            </a:r>
            <a:r>
              <a:rPr lang="en-US" sz="1200" spc="-20" dirty="0" smtClean="0">
                <a:latin typeface="Arial"/>
                <a:cs typeface="Arial"/>
              </a:rPr>
              <a:t>used</a:t>
            </a:r>
            <a:r>
              <a:rPr lang="en-US" sz="1200" spc="-55" dirty="0" smtClean="0">
                <a:latin typeface="Arial"/>
                <a:cs typeface="Arial"/>
              </a:rPr>
              <a:t> </a:t>
            </a:r>
            <a:r>
              <a:rPr lang="en-US" sz="1200" spc="-20" dirty="0" smtClean="0">
                <a:latin typeface="Arial"/>
                <a:cs typeface="Arial"/>
              </a:rPr>
              <a:t>for</a:t>
            </a:r>
            <a:r>
              <a:rPr lang="en-US" sz="1200" spc="-55" dirty="0" smtClean="0">
                <a:latin typeface="Arial"/>
                <a:cs typeface="Arial"/>
              </a:rPr>
              <a:t> </a:t>
            </a:r>
            <a:r>
              <a:rPr lang="en-US" sz="1200" spc="-20" dirty="0" smtClean="0">
                <a:latin typeface="Arial"/>
                <a:cs typeface="Arial"/>
              </a:rPr>
              <a:t>group</a:t>
            </a:r>
            <a:r>
              <a:rPr lang="en-US" sz="1200" spc="-75" dirty="0" smtClean="0">
                <a:latin typeface="Arial"/>
                <a:cs typeface="Arial"/>
              </a:rPr>
              <a:t> </a:t>
            </a:r>
            <a:r>
              <a:rPr lang="en-US" sz="1200" spc="-25" dirty="0" smtClean="0">
                <a:latin typeface="Arial"/>
                <a:cs typeface="Arial"/>
              </a:rPr>
              <a:t>services</a:t>
            </a:r>
            <a:r>
              <a:rPr lang="en-US" sz="1200" spc="-50" dirty="0" smtClean="0">
                <a:latin typeface="Arial"/>
                <a:cs typeface="Arial"/>
              </a:rPr>
              <a:t> </a:t>
            </a:r>
            <a:r>
              <a:rPr lang="en-US" sz="1200" spc="-20" dirty="0" smtClean="0">
                <a:latin typeface="Arial"/>
                <a:cs typeface="Arial"/>
              </a:rPr>
              <a:t>such</a:t>
            </a:r>
            <a:r>
              <a:rPr lang="en-US" sz="1200" spc="-45" dirty="0" smtClean="0">
                <a:latin typeface="Arial"/>
                <a:cs typeface="Arial"/>
              </a:rPr>
              <a:t> </a:t>
            </a:r>
            <a:r>
              <a:rPr lang="en-US" sz="1200" spc="-20" dirty="0" smtClean="0">
                <a:latin typeface="Arial"/>
                <a:cs typeface="Arial"/>
              </a:rPr>
              <a:t>as</a:t>
            </a:r>
            <a:r>
              <a:rPr lang="en-US" sz="1200" spc="-50" dirty="0" smtClean="0">
                <a:latin typeface="Arial"/>
                <a:cs typeface="Arial"/>
              </a:rPr>
              <a:t> </a:t>
            </a:r>
            <a:r>
              <a:rPr lang="en-US" sz="1200" spc="-25" dirty="0" smtClean="0">
                <a:latin typeface="Arial"/>
                <a:cs typeface="Arial"/>
              </a:rPr>
              <a:t>leader</a:t>
            </a:r>
            <a:r>
              <a:rPr lang="en-US" sz="1200" spc="-50" dirty="0" smtClean="0">
                <a:latin typeface="Arial"/>
                <a:cs typeface="Arial"/>
              </a:rPr>
              <a:t> </a:t>
            </a:r>
            <a:r>
              <a:rPr lang="en-US" sz="1200" spc="-25" dirty="0" smtClean="0">
                <a:latin typeface="Arial"/>
                <a:cs typeface="Arial"/>
              </a:rPr>
              <a:t>election</a:t>
            </a:r>
            <a:r>
              <a:rPr lang="en-US" sz="1200" spc="-45" dirty="0" smtClean="0">
                <a:latin typeface="Arial"/>
                <a:cs typeface="Arial"/>
              </a:rPr>
              <a:t> </a:t>
            </a:r>
            <a:r>
              <a:rPr lang="en-US" sz="1200" spc="-20" dirty="0" smtClean="0">
                <a:latin typeface="Arial"/>
                <a:cs typeface="Arial"/>
              </a:rPr>
              <a:t>and  more.</a:t>
            </a:r>
            <a:endParaRPr lang="en-US" sz="1200" dirty="0" smtClean="0">
              <a:latin typeface="Arial"/>
              <a:cs typeface="Arial"/>
            </a:endParaRPr>
          </a:p>
          <a:p>
            <a:pPr marL="585470" marR="498475" indent="-344170">
              <a:lnSpc>
                <a:spcPts val="1610"/>
              </a:lnSpc>
              <a:spcBef>
                <a:spcPts val="700"/>
              </a:spcBef>
              <a:buFont typeface="Symbol"/>
              <a:buChar char=""/>
              <a:tabLst>
                <a:tab pos="584835" algn="l"/>
                <a:tab pos="585470" algn="l"/>
              </a:tabLst>
            </a:pPr>
            <a:r>
              <a:rPr lang="en-US" sz="1200" spc="-25" dirty="0" err="1" smtClean="0">
                <a:latin typeface="Arial"/>
                <a:cs typeface="Arial"/>
              </a:rPr>
              <a:t>ZooKeeper</a:t>
            </a:r>
            <a:r>
              <a:rPr lang="en-US" sz="1200" spc="-25" dirty="0" smtClean="0">
                <a:latin typeface="Arial"/>
                <a:cs typeface="Arial"/>
              </a:rPr>
              <a:t> </a:t>
            </a:r>
            <a:r>
              <a:rPr lang="en-US" sz="1200" spc="-30" dirty="0" smtClean="0">
                <a:latin typeface="Arial"/>
                <a:cs typeface="Arial"/>
              </a:rPr>
              <a:t>provides </a:t>
            </a:r>
            <a:r>
              <a:rPr lang="en-US" sz="1200" spc="-20" dirty="0" smtClean="0">
                <a:latin typeface="Arial"/>
                <a:cs typeface="Arial"/>
              </a:rPr>
              <a:t>the </a:t>
            </a:r>
            <a:r>
              <a:rPr lang="en-US" sz="1200" spc="-25" dirty="0" smtClean="0">
                <a:latin typeface="Arial"/>
                <a:cs typeface="Arial"/>
              </a:rPr>
              <a:t>building blocks </a:t>
            </a:r>
            <a:r>
              <a:rPr lang="en-US" sz="1200" spc="-20" dirty="0" smtClean="0">
                <a:latin typeface="Arial"/>
                <a:cs typeface="Arial"/>
              </a:rPr>
              <a:t>for </a:t>
            </a:r>
            <a:r>
              <a:rPr lang="en-US" sz="1200" spc="-25" dirty="0" smtClean="0">
                <a:latin typeface="Arial"/>
                <a:cs typeface="Arial"/>
              </a:rPr>
              <a:t>all </a:t>
            </a:r>
            <a:r>
              <a:rPr lang="en-US" sz="1200" spc="-20" dirty="0" smtClean="0">
                <a:latin typeface="Arial"/>
                <a:cs typeface="Arial"/>
              </a:rPr>
              <a:t>of </a:t>
            </a:r>
            <a:r>
              <a:rPr lang="en-US" sz="1200" spc="-25" dirty="0" smtClean="0">
                <a:latin typeface="Arial"/>
                <a:cs typeface="Arial"/>
              </a:rPr>
              <a:t>these scenarios </a:t>
            </a:r>
            <a:r>
              <a:rPr lang="en-US" sz="1200" spc="-20" dirty="0" smtClean="0">
                <a:latin typeface="Arial"/>
                <a:cs typeface="Arial"/>
              </a:rPr>
              <a:t>and is  </a:t>
            </a:r>
            <a:r>
              <a:rPr lang="en-US" sz="1200" spc="-25" dirty="0" smtClean="0">
                <a:latin typeface="Arial"/>
                <a:cs typeface="Arial"/>
              </a:rPr>
              <a:t>distributed,</a:t>
            </a:r>
            <a:r>
              <a:rPr lang="en-US" sz="1200" spc="-50" dirty="0" smtClean="0">
                <a:latin typeface="Arial"/>
                <a:cs typeface="Arial"/>
              </a:rPr>
              <a:t> </a:t>
            </a:r>
            <a:r>
              <a:rPr lang="en-US" sz="1200" spc="-25" dirty="0" smtClean="0">
                <a:latin typeface="Arial"/>
                <a:cs typeface="Arial"/>
              </a:rPr>
              <a:t>reliable</a:t>
            </a:r>
            <a:r>
              <a:rPr lang="en-US" sz="1200" spc="-6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0" dirty="0" smtClean="0">
                <a:latin typeface="Arial"/>
                <a:cs typeface="Arial"/>
              </a:rPr>
              <a:t>fast,</a:t>
            </a:r>
            <a:r>
              <a:rPr lang="en-US" sz="1200" spc="-45" dirty="0" smtClean="0">
                <a:latin typeface="Arial"/>
                <a:cs typeface="Arial"/>
              </a:rPr>
              <a:t> </a:t>
            </a:r>
            <a:r>
              <a:rPr lang="en-US" sz="1200" spc="-25" dirty="0" smtClean="0">
                <a:latin typeface="Arial"/>
                <a:cs typeface="Arial"/>
              </a:rPr>
              <a:t>while</a:t>
            </a:r>
            <a:r>
              <a:rPr lang="en-US" sz="1200" spc="-50" dirty="0" smtClean="0">
                <a:latin typeface="Arial"/>
                <a:cs typeface="Arial"/>
              </a:rPr>
              <a:t> </a:t>
            </a:r>
            <a:r>
              <a:rPr lang="en-US" sz="1200" spc="-20" dirty="0" smtClean="0">
                <a:latin typeface="Arial"/>
                <a:cs typeface="Arial"/>
              </a:rPr>
              <a:t>still</a:t>
            </a:r>
            <a:r>
              <a:rPr lang="en-US" sz="1200" spc="-50" dirty="0" smtClean="0">
                <a:latin typeface="Arial"/>
                <a:cs typeface="Arial"/>
              </a:rPr>
              <a:t> </a:t>
            </a:r>
            <a:r>
              <a:rPr lang="en-US" sz="1200" spc="-25" dirty="0" smtClean="0">
                <a:latin typeface="Arial"/>
                <a:cs typeface="Arial"/>
              </a:rPr>
              <a:t>being</a:t>
            </a:r>
            <a:r>
              <a:rPr lang="en-US" sz="1200" spc="-55" dirty="0" smtClean="0">
                <a:latin typeface="Arial"/>
                <a:cs typeface="Arial"/>
              </a:rPr>
              <a:t> </a:t>
            </a:r>
            <a:r>
              <a:rPr lang="en-US" sz="1200" spc="-25" dirty="0" smtClean="0">
                <a:latin typeface="Arial"/>
                <a:cs typeface="Arial"/>
              </a:rPr>
              <a:t>relatively</a:t>
            </a:r>
            <a:r>
              <a:rPr lang="en-US" sz="1200" spc="-55" dirty="0" smtClean="0">
                <a:latin typeface="Arial"/>
                <a:cs typeface="Arial"/>
              </a:rPr>
              <a:t> </a:t>
            </a:r>
            <a:r>
              <a:rPr lang="en-US" sz="1200" spc="-25" dirty="0" smtClean="0">
                <a:latin typeface="Arial"/>
                <a:cs typeface="Arial"/>
              </a:rPr>
              <a:t>simple</a:t>
            </a:r>
            <a:r>
              <a:rPr lang="en-US" sz="1200" spc="-50" dirty="0" smtClean="0">
                <a:latin typeface="Arial"/>
                <a:cs typeface="Arial"/>
              </a:rPr>
              <a:t> </a:t>
            </a:r>
            <a:r>
              <a:rPr lang="en-US" sz="1200" spc="-10" dirty="0" smtClean="0">
                <a:latin typeface="Arial"/>
                <a:cs typeface="Arial"/>
              </a:rPr>
              <a:t>to</a:t>
            </a:r>
            <a:r>
              <a:rPr lang="en-US" sz="1200" spc="-40" dirty="0" smtClean="0">
                <a:latin typeface="Arial"/>
                <a:cs typeface="Arial"/>
              </a:rPr>
              <a:t> </a:t>
            </a:r>
            <a:r>
              <a:rPr lang="en-US" sz="1200" spc="-25" dirty="0" smtClean="0">
                <a:latin typeface="Arial"/>
                <a:cs typeface="Arial"/>
              </a:rPr>
              <a:t>work</a:t>
            </a:r>
            <a:r>
              <a:rPr lang="en-US" sz="1200" spc="-45" dirty="0" smtClean="0">
                <a:latin typeface="Arial"/>
                <a:cs typeface="Arial"/>
              </a:rPr>
              <a:t> </a:t>
            </a:r>
            <a:r>
              <a:rPr lang="en-US" sz="1200" spc="-30" dirty="0" smtClean="0">
                <a:latin typeface="Arial"/>
                <a:cs typeface="Arial"/>
              </a:rPr>
              <a:t>with!</a:t>
            </a:r>
            <a:endParaRPr lang="en-US" sz="1200" dirty="0" smtClean="0">
              <a:latin typeface="Arial"/>
              <a:cs typeface="Arial"/>
            </a:endParaRPr>
          </a:p>
          <a:p>
            <a:pPr marL="12700">
              <a:lnSpc>
                <a:spcPct val="100000"/>
              </a:lnSpc>
              <a:spcBef>
                <a:spcPts val="490"/>
              </a:spcBef>
            </a:pPr>
            <a:r>
              <a:rPr lang="en-US" sz="1200" spc="-25" dirty="0" smtClean="0">
                <a:latin typeface="Arial"/>
                <a:cs typeface="Arial"/>
              </a:rPr>
              <a:t>Reference:</a:t>
            </a:r>
            <a:r>
              <a:rPr lang="en-US" sz="1200" spc="-45" dirty="0" smtClean="0">
                <a:latin typeface="Arial"/>
                <a:cs typeface="Arial"/>
              </a:rPr>
              <a:t> </a:t>
            </a:r>
            <a:r>
              <a:rPr lang="en-US" sz="1200" spc="-30" dirty="0" smtClean="0">
                <a:latin typeface="Arial"/>
                <a:cs typeface="Arial"/>
                <a:hlinkClick r:id="rId3"/>
              </a:rPr>
              <a:t>http://zookeeper.apache.org/doc/current/index.html</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A034CDDF-E6EB-4BB4-AC08-83A619F4648C}" type="slidenum">
              <a:rPr lang="fr-FR" smtClean="0"/>
              <a:t>5</a:t>
            </a:fld>
            <a:endParaRPr lang="fr-FR"/>
          </a:p>
        </p:txBody>
      </p:sp>
    </p:spTree>
    <p:extLst>
      <p:ext uri="{BB962C8B-B14F-4D97-AF65-F5344CB8AC3E}">
        <p14:creationId xmlns:p14="http://schemas.microsoft.com/office/powerpoint/2010/main" val="42401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ct val="96000"/>
              </a:lnSpc>
              <a:spcBef>
                <a:spcPts val="590"/>
              </a:spcBef>
            </a:pPr>
            <a:r>
              <a:rPr lang="en-US" sz="1200" spc="-25" dirty="0" err="1" smtClean="0">
                <a:latin typeface="Arial"/>
                <a:cs typeface="Arial"/>
              </a:rPr>
              <a:t>ZooKeeper</a:t>
            </a:r>
            <a:r>
              <a:rPr lang="en-US" sz="1200" spc="-25" dirty="0" smtClean="0">
                <a:latin typeface="Arial"/>
                <a:cs typeface="Arial"/>
              </a:rPr>
              <a:t> </a:t>
            </a:r>
            <a:r>
              <a:rPr lang="en-US" sz="1200" spc="-20" dirty="0" smtClean="0">
                <a:latin typeface="Arial"/>
                <a:cs typeface="Arial"/>
              </a:rPr>
              <a:t>is </a:t>
            </a:r>
            <a:r>
              <a:rPr lang="en-US" sz="1200" dirty="0" smtClean="0">
                <a:latin typeface="Arial"/>
                <a:cs typeface="Arial"/>
              </a:rPr>
              <a:t>a </a:t>
            </a:r>
            <a:r>
              <a:rPr lang="en-US" sz="1200" spc="-25" dirty="0" smtClean="0">
                <a:latin typeface="Arial"/>
                <a:cs typeface="Arial"/>
              </a:rPr>
              <a:t>centralized service </a:t>
            </a:r>
            <a:r>
              <a:rPr lang="en-US" sz="1200" spc="-15" dirty="0" smtClean="0">
                <a:latin typeface="Arial"/>
                <a:cs typeface="Arial"/>
              </a:rPr>
              <a:t>for </a:t>
            </a:r>
            <a:r>
              <a:rPr lang="en-US" sz="1200" spc="-25" dirty="0" smtClean="0">
                <a:latin typeface="Arial"/>
                <a:cs typeface="Arial"/>
              </a:rPr>
              <a:t>maintaining configuration </a:t>
            </a:r>
            <a:r>
              <a:rPr lang="en-US" sz="1200" spc="-30" dirty="0" smtClean="0">
                <a:latin typeface="Arial"/>
                <a:cs typeface="Arial"/>
              </a:rPr>
              <a:t>information, naming,  </a:t>
            </a:r>
            <a:r>
              <a:rPr lang="en-US" sz="1200" spc="-25" dirty="0" smtClean="0">
                <a:latin typeface="Arial"/>
                <a:cs typeface="Arial"/>
              </a:rPr>
              <a:t>providing distributed </a:t>
            </a:r>
            <a:r>
              <a:rPr lang="en-US" sz="1200" spc="-30" dirty="0" smtClean="0">
                <a:latin typeface="Arial"/>
                <a:cs typeface="Arial"/>
              </a:rPr>
              <a:t>synchronization, </a:t>
            </a:r>
            <a:r>
              <a:rPr lang="en-US" sz="1200" spc="-20" dirty="0" smtClean="0">
                <a:latin typeface="Arial"/>
                <a:cs typeface="Arial"/>
              </a:rPr>
              <a:t>and </a:t>
            </a:r>
            <a:r>
              <a:rPr lang="en-US" sz="1200" spc="-25" dirty="0" smtClean="0">
                <a:latin typeface="Arial"/>
                <a:cs typeface="Arial"/>
              </a:rPr>
              <a:t>providing group services. </a:t>
            </a:r>
            <a:r>
              <a:rPr lang="en-US" sz="1200" spc="-20" dirty="0" smtClean="0">
                <a:latin typeface="Arial"/>
                <a:cs typeface="Arial"/>
              </a:rPr>
              <a:t>All </a:t>
            </a:r>
            <a:r>
              <a:rPr lang="en-US" sz="1200" spc="-15" dirty="0" smtClean="0">
                <a:latin typeface="Arial"/>
                <a:cs typeface="Arial"/>
              </a:rPr>
              <a:t>of </a:t>
            </a:r>
            <a:r>
              <a:rPr lang="en-US" sz="1200" spc="-20" dirty="0" smtClean="0">
                <a:latin typeface="Arial"/>
                <a:cs typeface="Arial"/>
              </a:rPr>
              <a:t>these</a:t>
            </a:r>
            <a:r>
              <a:rPr lang="en-US" sz="1200" spc="-285" dirty="0" smtClean="0">
                <a:latin typeface="Arial"/>
                <a:cs typeface="Arial"/>
              </a:rPr>
              <a:t> </a:t>
            </a:r>
            <a:r>
              <a:rPr lang="en-US" sz="1200" spc="-25" dirty="0" smtClean="0">
                <a:latin typeface="Arial"/>
                <a:cs typeface="Arial"/>
              </a:rPr>
              <a:t>kinds </a:t>
            </a:r>
            <a:r>
              <a:rPr lang="en-US" sz="1200" spc="-20" dirty="0" smtClean="0">
                <a:latin typeface="Arial"/>
                <a:cs typeface="Arial"/>
              </a:rPr>
              <a:t>of  </a:t>
            </a:r>
            <a:r>
              <a:rPr lang="en-US" sz="1200" spc="-25" dirty="0" smtClean="0">
                <a:latin typeface="Arial"/>
                <a:cs typeface="Arial"/>
              </a:rPr>
              <a:t>services </a:t>
            </a:r>
            <a:r>
              <a:rPr lang="en-US" sz="1200" spc="-20" dirty="0" smtClean="0">
                <a:latin typeface="Arial"/>
                <a:cs typeface="Arial"/>
              </a:rPr>
              <a:t>are used </a:t>
            </a:r>
            <a:r>
              <a:rPr lang="en-US" sz="1200" spc="-10" dirty="0" smtClean="0">
                <a:latin typeface="Arial"/>
                <a:cs typeface="Arial"/>
              </a:rPr>
              <a:t>in </a:t>
            </a:r>
            <a:r>
              <a:rPr lang="en-US" sz="1200" spc="-20" dirty="0" smtClean="0">
                <a:latin typeface="Arial"/>
                <a:cs typeface="Arial"/>
              </a:rPr>
              <a:t>some form </a:t>
            </a:r>
            <a:r>
              <a:rPr lang="en-US" sz="1200" spc="-15" dirty="0" smtClean="0">
                <a:latin typeface="Arial"/>
                <a:cs typeface="Arial"/>
              </a:rPr>
              <a:t>or </a:t>
            </a:r>
            <a:r>
              <a:rPr lang="en-US" sz="1200" spc="-30" dirty="0" smtClean="0">
                <a:latin typeface="Arial"/>
                <a:cs typeface="Arial"/>
              </a:rPr>
              <a:t>another </a:t>
            </a:r>
            <a:r>
              <a:rPr lang="en-US" sz="1200" spc="-15" dirty="0" smtClean="0">
                <a:latin typeface="Arial"/>
                <a:cs typeface="Arial"/>
              </a:rPr>
              <a:t>by </a:t>
            </a:r>
            <a:r>
              <a:rPr lang="en-US" sz="1200" spc="-25" dirty="0" smtClean="0">
                <a:latin typeface="Arial"/>
                <a:cs typeface="Arial"/>
              </a:rPr>
              <a:t>distributed applications. </a:t>
            </a:r>
            <a:r>
              <a:rPr lang="en-US" sz="1200" spc="-20" dirty="0" smtClean="0">
                <a:latin typeface="Arial"/>
                <a:cs typeface="Arial"/>
              </a:rPr>
              <a:t>Each time they  are</a:t>
            </a:r>
            <a:r>
              <a:rPr lang="en-US" sz="1200" spc="-45" dirty="0" smtClean="0">
                <a:latin typeface="Arial"/>
                <a:cs typeface="Arial"/>
              </a:rPr>
              <a:t> </a:t>
            </a:r>
            <a:r>
              <a:rPr lang="en-US" sz="1200" spc="-25" dirty="0" smtClean="0">
                <a:latin typeface="Arial"/>
                <a:cs typeface="Arial"/>
              </a:rPr>
              <a:t>implemented</a:t>
            </a:r>
            <a:r>
              <a:rPr lang="en-US" sz="1200" spc="-65" dirty="0" smtClean="0">
                <a:latin typeface="Arial"/>
                <a:cs typeface="Arial"/>
              </a:rPr>
              <a:t> </a:t>
            </a:r>
            <a:r>
              <a:rPr lang="en-US" sz="1200" spc="-25" dirty="0" smtClean="0">
                <a:latin typeface="Arial"/>
                <a:cs typeface="Arial"/>
              </a:rPr>
              <a:t>there</a:t>
            </a:r>
            <a:r>
              <a:rPr lang="en-US" sz="1200" spc="-40"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0" dirty="0" smtClean="0">
                <a:latin typeface="Arial"/>
                <a:cs typeface="Arial"/>
              </a:rPr>
              <a:t>lot</a:t>
            </a:r>
            <a:r>
              <a:rPr lang="en-US" sz="1200" spc="-45" dirty="0" smtClean="0">
                <a:latin typeface="Arial"/>
                <a:cs typeface="Arial"/>
              </a:rPr>
              <a:t> </a:t>
            </a:r>
            <a:r>
              <a:rPr lang="en-US" sz="1200" spc="-15" dirty="0" smtClean="0">
                <a:latin typeface="Arial"/>
                <a:cs typeface="Arial"/>
              </a:rPr>
              <a:t>of</a:t>
            </a:r>
            <a:r>
              <a:rPr lang="en-US" sz="1200" spc="-50" dirty="0" smtClean="0">
                <a:latin typeface="Arial"/>
                <a:cs typeface="Arial"/>
              </a:rPr>
              <a:t> </a:t>
            </a:r>
            <a:r>
              <a:rPr lang="en-US" sz="1200" spc="-25" dirty="0" smtClean="0">
                <a:latin typeface="Arial"/>
                <a:cs typeface="Arial"/>
              </a:rPr>
              <a:t>work</a:t>
            </a:r>
            <a:r>
              <a:rPr lang="en-US" sz="1200" spc="-45" dirty="0" smtClean="0">
                <a:latin typeface="Arial"/>
                <a:cs typeface="Arial"/>
              </a:rPr>
              <a:t> </a:t>
            </a:r>
            <a:r>
              <a:rPr lang="en-US" sz="1200" spc="-25" dirty="0" smtClean="0">
                <a:latin typeface="Arial"/>
                <a:cs typeface="Arial"/>
              </a:rPr>
              <a:t>that</a:t>
            </a:r>
            <a:r>
              <a:rPr lang="en-US" sz="1200" spc="-45" dirty="0" smtClean="0">
                <a:latin typeface="Arial"/>
                <a:cs typeface="Arial"/>
              </a:rPr>
              <a:t> </a:t>
            </a:r>
            <a:r>
              <a:rPr lang="en-US" sz="1200" spc="-25" dirty="0" smtClean="0">
                <a:latin typeface="Arial"/>
                <a:cs typeface="Arial"/>
              </a:rPr>
              <a:t>goes</a:t>
            </a:r>
            <a:r>
              <a:rPr lang="en-US" sz="1200" spc="-50" dirty="0" smtClean="0">
                <a:latin typeface="Arial"/>
                <a:cs typeface="Arial"/>
              </a:rPr>
              <a:t> </a:t>
            </a:r>
            <a:r>
              <a:rPr lang="en-US" sz="1200" spc="-20" dirty="0" smtClean="0">
                <a:latin typeface="Arial"/>
                <a:cs typeface="Arial"/>
              </a:rPr>
              <a:t>into</a:t>
            </a:r>
            <a:r>
              <a:rPr lang="en-US" sz="1200" spc="-50" dirty="0" smtClean="0">
                <a:latin typeface="Arial"/>
                <a:cs typeface="Arial"/>
              </a:rPr>
              <a:t> </a:t>
            </a:r>
            <a:r>
              <a:rPr lang="en-US" sz="1200" spc="-25" dirty="0" smtClean="0">
                <a:latin typeface="Arial"/>
                <a:cs typeface="Arial"/>
              </a:rPr>
              <a:t>fixing</a:t>
            </a:r>
            <a:r>
              <a:rPr lang="en-US" sz="1200" spc="-50" dirty="0" smtClean="0">
                <a:latin typeface="Arial"/>
                <a:cs typeface="Arial"/>
              </a:rPr>
              <a:t> </a:t>
            </a:r>
            <a:r>
              <a:rPr lang="en-US" sz="1200" spc="-20" dirty="0" smtClean="0">
                <a:latin typeface="Arial"/>
                <a:cs typeface="Arial"/>
              </a:rPr>
              <a:t>the</a:t>
            </a:r>
            <a:r>
              <a:rPr lang="en-US" sz="1200" spc="-45" dirty="0" smtClean="0">
                <a:latin typeface="Arial"/>
                <a:cs typeface="Arial"/>
              </a:rPr>
              <a:t> </a:t>
            </a:r>
            <a:r>
              <a:rPr lang="en-US" sz="1200" spc="-25" dirty="0" smtClean="0">
                <a:latin typeface="Arial"/>
                <a:cs typeface="Arial"/>
              </a:rPr>
              <a:t>bugs</a:t>
            </a:r>
            <a:r>
              <a:rPr lang="en-US" sz="1200" spc="-4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0" dirty="0" smtClean="0">
                <a:latin typeface="Arial"/>
                <a:cs typeface="Arial"/>
              </a:rPr>
              <a:t>race</a:t>
            </a:r>
            <a:r>
              <a:rPr lang="en-US" sz="1200" spc="-55" dirty="0" smtClean="0">
                <a:latin typeface="Arial"/>
                <a:cs typeface="Arial"/>
              </a:rPr>
              <a:t> </a:t>
            </a:r>
            <a:r>
              <a:rPr lang="en-US" sz="1200" spc="-25" dirty="0" smtClean="0">
                <a:latin typeface="Arial"/>
                <a:cs typeface="Arial"/>
              </a:rPr>
              <a:t>conditions  </a:t>
            </a:r>
            <a:r>
              <a:rPr lang="en-US" sz="1200" spc="-20" dirty="0" smtClean="0">
                <a:latin typeface="Arial"/>
                <a:cs typeface="Arial"/>
              </a:rPr>
              <a:t>that are </a:t>
            </a:r>
            <a:r>
              <a:rPr lang="en-US" sz="1200" spc="-30" dirty="0" smtClean="0">
                <a:latin typeface="Arial"/>
                <a:cs typeface="Arial"/>
              </a:rPr>
              <a:t>inevitable. </a:t>
            </a:r>
            <a:r>
              <a:rPr lang="en-US" sz="1200" spc="-25" dirty="0" smtClean="0">
                <a:latin typeface="Arial"/>
                <a:cs typeface="Arial"/>
              </a:rPr>
              <a:t>Because </a:t>
            </a:r>
            <a:r>
              <a:rPr lang="en-US" sz="1200" spc="-20" dirty="0" smtClean="0">
                <a:latin typeface="Arial"/>
                <a:cs typeface="Arial"/>
              </a:rPr>
              <a:t>of the </a:t>
            </a:r>
            <a:r>
              <a:rPr lang="en-US" sz="1200" spc="-25" dirty="0" smtClean="0">
                <a:latin typeface="Arial"/>
                <a:cs typeface="Arial"/>
              </a:rPr>
              <a:t>difficulty </a:t>
            </a:r>
            <a:r>
              <a:rPr lang="en-US" sz="1200" spc="-15" dirty="0" smtClean="0">
                <a:latin typeface="Arial"/>
                <a:cs typeface="Arial"/>
              </a:rPr>
              <a:t>of </a:t>
            </a:r>
            <a:r>
              <a:rPr lang="en-US" sz="1200" spc="-25" dirty="0" smtClean="0">
                <a:latin typeface="Arial"/>
                <a:cs typeface="Arial"/>
              </a:rPr>
              <a:t>implementing </a:t>
            </a:r>
            <a:r>
              <a:rPr lang="en-US" sz="1200" spc="-20" dirty="0" smtClean="0">
                <a:latin typeface="Arial"/>
                <a:cs typeface="Arial"/>
              </a:rPr>
              <a:t>these kinds of </a:t>
            </a:r>
            <a:r>
              <a:rPr lang="en-US" sz="1200" spc="-25" dirty="0" smtClean="0">
                <a:latin typeface="Arial"/>
                <a:cs typeface="Arial"/>
              </a:rPr>
              <a:t>services,  applications initially usually </a:t>
            </a:r>
            <a:r>
              <a:rPr lang="en-US" sz="1200" spc="-20" dirty="0" smtClean="0">
                <a:latin typeface="Arial"/>
                <a:cs typeface="Arial"/>
              </a:rPr>
              <a:t>skimp </a:t>
            </a:r>
            <a:r>
              <a:rPr lang="en-US" sz="1200" spc="-15" dirty="0" smtClean="0">
                <a:latin typeface="Arial"/>
                <a:cs typeface="Arial"/>
              </a:rPr>
              <a:t>on </a:t>
            </a:r>
            <a:r>
              <a:rPr lang="en-US" sz="1200" spc="-25" dirty="0" smtClean="0">
                <a:latin typeface="Arial"/>
                <a:cs typeface="Arial"/>
              </a:rPr>
              <a:t>them, which </a:t>
            </a:r>
            <a:r>
              <a:rPr lang="en-US" sz="1200" spc="-15" dirty="0" smtClean="0">
                <a:latin typeface="Arial"/>
                <a:cs typeface="Arial"/>
              </a:rPr>
              <a:t>make </a:t>
            </a:r>
            <a:r>
              <a:rPr lang="en-US" sz="1200" spc="-25" dirty="0" smtClean="0">
                <a:latin typeface="Arial"/>
                <a:cs typeface="Arial"/>
              </a:rPr>
              <a:t>them brittle </a:t>
            </a:r>
            <a:r>
              <a:rPr lang="en-US" sz="1200" spc="-10" dirty="0" smtClean="0">
                <a:latin typeface="Arial"/>
                <a:cs typeface="Arial"/>
              </a:rPr>
              <a:t>in </a:t>
            </a:r>
            <a:r>
              <a:rPr lang="en-US" sz="1200" spc="-20" dirty="0" smtClean="0">
                <a:latin typeface="Arial"/>
                <a:cs typeface="Arial"/>
              </a:rPr>
              <a:t>the </a:t>
            </a:r>
            <a:r>
              <a:rPr lang="en-US" sz="1200" spc="-25" dirty="0" smtClean="0">
                <a:latin typeface="Arial"/>
                <a:cs typeface="Arial"/>
              </a:rPr>
              <a:t>presence </a:t>
            </a:r>
            <a:r>
              <a:rPr lang="en-US" sz="1200" spc="-40" dirty="0" smtClean="0">
                <a:latin typeface="Arial"/>
                <a:cs typeface="Arial"/>
              </a:rPr>
              <a:t>of  </a:t>
            </a:r>
            <a:r>
              <a:rPr lang="en-US" sz="1200" spc="-25" dirty="0" smtClean="0">
                <a:latin typeface="Arial"/>
                <a:cs typeface="Arial"/>
              </a:rPr>
              <a:t>change </a:t>
            </a:r>
            <a:r>
              <a:rPr lang="en-US" sz="1200" spc="-20" dirty="0" smtClean="0">
                <a:latin typeface="Arial"/>
                <a:cs typeface="Arial"/>
              </a:rPr>
              <a:t>and </a:t>
            </a:r>
            <a:r>
              <a:rPr lang="en-US" sz="1200" spc="-25" dirty="0" smtClean="0">
                <a:latin typeface="Arial"/>
                <a:cs typeface="Arial"/>
              </a:rPr>
              <a:t>difficult </a:t>
            </a:r>
            <a:r>
              <a:rPr lang="en-US" sz="1200" spc="-10" dirty="0" smtClean="0">
                <a:latin typeface="Arial"/>
                <a:cs typeface="Arial"/>
              </a:rPr>
              <a:t>to </a:t>
            </a:r>
            <a:r>
              <a:rPr lang="en-US" sz="1200" spc="-25" dirty="0" smtClean="0">
                <a:latin typeface="Arial"/>
                <a:cs typeface="Arial"/>
              </a:rPr>
              <a:t>manage. Even when done correctly, different </a:t>
            </a:r>
            <a:r>
              <a:rPr lang="en-US" sz="1200" spc="-30" dirty="0" smtClean="0">
                <a:latin typeface="Arial"/>
                <a:cs typeface="Arial"/>
              </a:rPr>
              <a:t>implementations </a:t>
            </a:r>
            <a:r>
              <a:rPr lang="en-US" sz="1200" spc="-15" dirty="0" smtClean="0">
                <a:latin typeface="Arial"/>
                <a:cs typeface="Arial"/>
              </a:rPr>
              <a:t>of  </a:t>
            </a:r>
            <a:r>
              <a:rPr lang="en-US" sz="1200" spc="-20" dirty="0" smtClean="0">
                <a:latin typeface="Arial"/>
                <a:cs typeface="Arial"/>
              </a:rPr>
              <a:t>these </a:t>
            </a:r>
            <a:r>
              <a:rPr lang="en-US" sz="1200" spc="-25" dirty="0" smtClean="0">
                <a:latin typeface="Arial"/>
                <a:cs typeface="Arial"/>
              </a:rPr>
              <a:t>services lead </a:t>
            </a:r>
            <a:r>
              <a:rPr lang="en-US" sz="1200" spc="-15" dirty="0" smtClean="0">
                <a:latin typeface="Arial"/>
                <a:cs typeface="Arial"/>
              </a:rPr>
              <a:t>to </a:t>
            </a:r>
            <a:r>
              <a:rPr lang="en-US" sz="1200" spc="-30" dirty="0" smtClean="0">
                <a:latin typeface="Arial"/>
                <a:cs typeface="Arial"/>
              </a:rPr>
              <a:t>management </a:t>
            </a:r>
            <a:r>
              <a:rPr lang="en-US" sz="1200" spc="-25" dirty="0" smtClean="0">
                <a:latin typeface="Arial"/>
                <a:cs typeface="Arial"/>
              </a:rPr>
              <a:t>complexity when </a:t>
            </a:r>
            <a:r>
              <a:rPr lang="en-US" sz="1200" spc="-20" dirty="0" smtClean="0">
                <a:latin typeface="Arial"/>
                <a:cs typeface="Arial"/>
              </a:rPr>
              <a:t>the </a:t>
            </a:r>
            <a:r>
              <a:rPr lang="en-US" sz="1200" spc="-25" dirty="0" smtClean="0">
                <a:latin typeface="Arial"/>
                <a:cs typeface="Arial"/>
              </a:rPr>
              <a:t>applications are</a:t>
            </a:r>
            <a:r>
              <a:rPr lang="en-US" sz="1200" spc="-245" dirty="0" smtClean="0">
                <a:latin typeface="Arial"/>
                <a:cs typeface="Arial"/>
              </a:rPr>
              <a:t> </a:t>
            </a:r>
            <a:r>
              <a:rPr lang="en-US" sz="1200" spc="-30" dirty="0" smtClean="0">
                <a:latin typeface="Arial"/>
                <a:cs typeface="Arial"/>
              </a:rPr>
              <a:t>deployed.</a:t>
            </a:r>
            <a:endParaRPr lang="en-US" sz="1200" dirty="0" smtClean="0">
              <a:latin typeface="Arial"/>
              <a:cs typeface="Arial"/>
            </a:endParaRPr>
          </a:p>
          <a:p>
            <a:pPr marL="12700">
              <a:lnSpc>
                <a:spcPct val="100000"/>
              </a:lnSpc>
              <a:spcBef>
                <a:spcPts val="535"/>
              </a:spcBef>
            </a:pPr>
            <a:r>
              <a:rPr lang="en-US" sz="1200" spc="-25" dirty="0" smtClean="0">
                <a:latin typeface="Arial"/>
                <a:cs typeface="Arial"/>
              </a:rPr>
              <a:t>Information </a:t>
            </a:r>
            <a:r>
              <a:rPr lang="en-US" sz="1200" spc="-15" dirty="0" smtClean="0">
                <a:latin typeface="Arial"/>
                <a:cs typeface="Arial"/>
              </a:rPr>
              <a:t>on </a:t>
            </a:r>
            <a:r>
              <a:rPr lang="en-US" sz="1200" spc="-25" dirty="0" err="1" smtClean="0">
                <a:latin typeface="Arial"/>
                <a:cs typeface="Arial"/>
              </a:rPr>
              <a:t>ZooKeeper</a:t>
            </a:r>
            <a:r>
              <a:rPr lang="en-US" sz="1200" spc="-25" dirty="0" smtClean="0">
                <a:latin typeface="Arial"/>
                <a:cs typeface="Arial"/>
              </a:rPr>
              <a:t> </a:t>
            </a:r>
            <a:r>
              <a:rPr lang="en-US" sz="1200" spc="-20" dirty="0" smtClean="0">
                <a:latin typeface="Arial"/>
                <a:cs typeface="Arial"/>
              </a:rPr>
              <a:t>can </a:t>
            </a:r>
            <a:r>
              <a:rPr lang="en-US" sz="1200" spc="-15" dirty="0" smtClean="0">
                <a:latin typeface="Arial"/>
                <a:cs typeface="Arial"/>
              </a:rPr>
              <a:t>be </a:t>
            </a:r>
            <a:r>
              <a:rPr lang="en-US" sz="1200" spc="-25" dirty="0" smtClean="0">
                <a:latin typeface="Arial"/>
                <a:cs typeface="Arial"/>
              </a:rPr>
              <a:t>found</a:t>
            </a:r>
            <a:r>
              <a:rPr lang="en-US" sz="1200" spc="-250" dirty="0" smtClean="0">
                <a:latin typeface="Arial"/>
                <a:cs typeface="Arial"/>
              </a:rPr>
              <a:t> </a:t>
            </a:r>
            <a:r>
              <a:rPr lang="en-US" sz="1200" spc="-20" dirty="0" smtClean="0">
                <a:latin typeface="Arial"/>
                <a:cs typeface="Arial"/>
              </a:rPr>
              <a:t>at:</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b="1" spc="-20" dirty="0" smtClean="0">
                <a:latin typeface="Arial"/>
                <a:cs typeface="Arial"/>
              </a:rPr>
              <a:t>Primary website</a:t>
            </a:r>
            <a:r>
              <a:rPr lang="en-US" sz="1200" spc="-20" dirty="0" smtClean="0">
                <a:latin typeface="Arial"/>
                <a:cs typeface="Arial"/>
              </a:rPr>
              <a:t>:</a:t>
            </a:r>
            <a:r>
              <a:rPr lang="en-US" sz="1200" spc="-135" dirty="0" smtClean="0">
                <a:latin typeface="Arial"/>
                <a:cs typeface="Arial"/>
              </a:rPr>
              <a:t> </a:t>
            </a:r>
            <a:r>
              <a:rPr lang="en-US" sz="1200" spc="-30" dirty="0" smtClean="0">
                <a:latin typeface="Arial"/>
                <a:cs typeface="Arial"/>
                <a:hlinkClick r:id="rId3"/>
              </a:rPr>
              <a:t>http://zookeeper.apache.org</a:t>
            </a:r>
            <a:endParaRPr lang="en-US" sz="1200" dirty="0" smtClean="0">
              <a:latin typeface="Arial"/>
              <a:cs typeface="Arial"/>
            </a:endParaRPr>
          </a:p>
          <a:p>
            <a:pPr marL="585470" indent="-344170">
              <a:lnSpc>
                <a:spcPct val="100000"/>
              </a:lnSpc>
              <a:spcBef>
                <a:spcPts val="625"/>
              </a:spcBef>
              <a:buFont typeface="Symbol"/>
              <a:buChar char=""/>
              <a:tabLst>
                <a:tab pos="584835" algn="l"/>
                <a:tab pos="585470" algn="l"/>
              </a:tabLst>
            </a:pPr>
            <a:r>
              <a:rPr lang="en-US" sz="1200" b="1" spc="-20" dirty="0" smtClean="0">
                <a:latin typeface="Arial"/>
                <a:cs typeface="Arial"/>
              </a:rPr>
              <a:t>Wiki</a:t>
            </a:r>
            <a:r>
              <a:rPr lang="en-US" sz="1200" spc="-20" dirty="0" smtClean="0">
                <a:latin typeface="Arial"/>
                <a:cs typeface="Arial"/>
              </a:rPr>
              <a:t>:</a:t>
            </a:r>
            <a:r>
              <a:rPr lang="en-US" sz="1200" spc="325" dirty="0" smtClean="0">
                <a:latin typeface="Arial"/>
                <a:cs typeface="Arial"/>
              </a:rPr>
              <a:t> </a:t>
            </a:r>
            <a:r>
              <a:rPr lang="en-US" sz="1200" spc="-30" dirty="0" smtClean="0">
                <a:latin typeface="Arial"/>
                <a:cs typeface="Arial"/>
              </a:rPr>
              <a:t>https://cwiki.apache.org/confluence/display/ZOOKEEPER/Index</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b="1" spc="-25" dirty="0" smtClean="0">
                <a:latin typeface="Arial"/>
                <a:cs typeface="Arial"/>
              </a:rPr>
              <a:t>Documentation</a:t>
            </a:r>
            <a:r>
              <a:rPr lang="en-US" sz="1200" spc="-25" dirty="0" smtClean="0">
                <a:latin typeface="Arial"/>
                <a:cs typeface="Arial"/>
              </a:rPr>
              <a:t>: </a:t>
            </a:r>
            <a:r>
              <a:rPr lang="en-US" sz="1200" spc="30" dirty="0" smtClean="0">
                <a:latin typeface="Arial"/>
                <a:cs typeface="Arial"/>
              </a:rPr>
              <a:t> </a:t>
            </a:r>
            <a:r>
              <a:rPr lang="en-US" sz="1200" spc="-30" dirty="0" smtClean="0">
                <a:latin typeface="Arial"/>
                <a:cs typeface="Arial"/>
                <a:hlinkClick r:id="rId4"/>
              </a:rPr>
              <a:t>http://zookeeper.apache.org/doc/current/index.html</a:t>
            </a:r>
            <a:endParaRPr lang="en-US" sz="1200" dirty="0" smtClean="0">
              <a:latin typeface="Arial"/>
              <a:cs typeface="Arial"/>
            </a:endParaRPr>
          </a:p>
          <a:p>
            <a:pPr marL="585470" indent="-344170">
              <a:lnSpc>
                <a:spcPct val="100000"/>
              </a:lnSpc>
              <a:spcBef>
                <a:spcPts val="625"/>
              </a:spcBef>
              <a:buFont typeface="Symbol"/>
              <a:buChar char=""/>
              <a:tabLst>
                <a:tab pos="584835" algn="l"/>
                <a:tab pos="585470" algn="l"/>
              </a:tabLst>
            </a:pPr>
            <a:r>
              <a:rPr lang="en-US" sz="1200" b="1" spc="-25" dirty="0" smtClean="0">
                <a:latin typeface="Arial"/>
                <a:cs typeface="Arial"/>
              </a:rPr>
              <a:t>FAQ</a:t>
            </a:r>
            <a:r>
              <a:rPr lang="en-US" sz="1200" spc="-25" dirty="0" smtClean="0">
                <a:latin typeface="Arial"/>
                <a:cs typeface="Arial"/>
              </a:rPr>
              <a:t>:</a:t>
            </a:r>
            <a:r>
              <a:rPr lang="en-US" sz="1200" spc="110" dirty="0" smtClean="0">
                <a:latin typeface="Arial"/>
                <a:cs typeface="Arial"/>
              </a:rPr>
              <a:t> </a:t>
            </a:r>
            <a:r>
              <a:rPr lang="en-US" sz="1200" spc="-30" dirty="0" smtClean="0">
                <a:latin typeface="Arial"/>
                <a:cs typeface="Arial"/>
              </a:rPr>
              <a:t>https://cwiki.apache.org/confluence/display/ZOOKEEPER/FAQ</a:t>
            </a:r>
            <a:endParaRPr lang="en-US" sz="1200" dirty="0" smtClean="0">
              <a:latin typeface="Arial"/>
              <a:cs typeface="Arial"/>
            </a:endParaRPr>
          </a:p>
          <a:p>
            <a:pPr marL="585470" marR="57150" indent="-344170">
              <a:lnSpc>
                <a:spcPts val="1610"/>
              </a:lnSpc>
              <a:spcBef>
                <a:spcPts val="740"/>
              </a:spcBef>
              <a:buFont typeface="Symbol"/>
              <a:buChar char=""/>
              <a:tabLst>
                <a:tab pos="584835" algn="l"/>
                <a:tab pos="585470" algn="l"/>
              </a:tabLst>
            </a:pPr>
            <a:r>
              <a:rPr lang="en-US" sz="1200" spc="-25" dirty="0" smtClean="0">
                <a:latin typeface="Arial"/>
                <a:cs typeface="Arial"/>
              </a:rPr>
              <a:t>Chapter </a:t>
            </a:r>
            <a:r>
              <a:rPr lang="en-US" sz="1200" spc="-20" dirty="0" smtClean="0">
                <a:latin typeface="Arial"/>
                <a:cs typeface="Arial"/>
              </a:rPr>
              <a:t>21 </a:t>
            </a:r>
            <a:r>
              <a:rPr lang="en-US" sz="1200" spc="-25" dirty="0" smtClean="0">
                <a:latin typeface="Arial"/>
                <a:cs typeface="Arial"/>
              </a:rPr>
              <a:t>(pp. 601-40) </a:t>
            </a:r>
            <a:r>
              <a:rPr lang="en-US" sz="1200" spc="-20" dirty="0" smtClean="0">
                <a:latin typeface="Arial"/>
                <a:cs typeface="Arial"/>
              </a:rPr>
              <a:t>in: </a:t>
            </a:r>
            <a:r>
              <a:rPr lang="en-US" sz="1200" spc="-25" dirty="0" smtClean="0">
                <a:latin typeface="Arial"/>
                <a:cs typeface="Arial"/>
              </a:rPr>
              <a:t>White, </a:t>
            </a:r>
            <a:r>
              <a:rPr lang="en-US" sz="1200" spc="-20" dirty="0" smtClean="0">
                <a:latin typeface="Arial"/>
                <a:cs typeface="Arial"/>
              </a:rPr>
              <a:t>T. </a:t>
            </a:r>
            <a:r>
              <a:rPr lang="en-US" sz="1200" spc="-25" dirty="0" smtClean="0">
                <a:latin typeface="Arial"/>
                <a:cs typeface="Arial"/>
              </a:rPr>
              <a:t>(2015). </a:t>
            </a:r>
            <a:r>
              <a:rPr lang="en-US" sz="1200" i="1" spc="-30" dirty="0" smtClean="0">
                <a:latin typeface="Arial"/>
                <a:cs typeface="Arial"/>
              </a:rPr>
              <a:t>Hadoop: </a:t>
            </a:r>
            <a:r>
              <a:rPr lang="en-US" sz="1200" i="1" spc="-20" dirty="0" smtClean="0">
                <a:latin typeface="Arial"/>
                <a:cs typeface="Arial"/>
              </a:rPr>
              <a:t>The </a:t>
            </a:r>
            <a:r>
              <a:rPr lang="en-US" sz="1200" i="1" spc="-25" dirty="0" smtClean="0">
                <a:latin typeface="Arial"/>
                <a:cs typeface="Arial"/>
              </a:rPr>
              <a:t>definitive guide </a:t>
            </a:r>
            <a:r>
              <a:rPr lang="en-US" sz="1200" spc="-20" dirty="0" smtClean="0">
                <a:latin typeface="Arial"/>
                <a:cs typeface="Arial"/>
              </a:rPr>
              <a:t>(4th  </a:t>
            </a:r>
            <a:r>
              <a:rPr lang="en-US" sz="1200" spc="-25" dirty="0" smtClean="0">
                <a:latin typeface="Arial"/>
                <a:cs typeface="Arial"/>
              </a:rPr>
              <a:t>ed.). </a:t>
            </a:r>
            <a:r>
              <a:rPr lang="en-US" sz="1200" spc="-25" dirty="0" err="1" smtClean="0">
                <a:latin typeface="Arial"/>
                <a:cs typeface="Arial"/>
              </a:rPr>
              <a:t>Sabastopol</a:t>
            </a:r>
            <a:r>
              <a:rPr lang="en-US" sz="1200" spc="-25" dirty="0" smtClean="0">
                <a:latin typeface="Arial"/>
                <a:cs typeface="Arial"/>
              </a:rPr>
              <a:t>, </a:t>
            </a:r>
            <a:r>
              <a:rPr lang="en-US" sz="1200" spc="-20" dirty="0" smtClean="0">
                <a:latin typeface="Arial"/>
                <a:cs typeface="Arial"/>
              </a:rPr>
              <a:t>CA: </a:t>
            </a:r>
            <a:r>
              <a:rPr lang="en-US" sz="1200" spc="-25" dirty="0" smtClean="0">
                <a:latin typeface="Arial"/>
                <a:cs typeface="Arial"/>
              </a:rPr>
              <a:t>O'Reilly</a:t>
            </a:r>
            <a:r>
              <a:rPr lang="en-US" sz="1200" spc="-145" dirty="0" smtClean="0">
                <a:latin typeface="Arial"/>
                <a:cs typeface="Arial"/>
              </a:rPr>
              <a:t> </a:t>
            </a:r>
            <a:r>
              <a:rPr lang="en-US" sz="1200" spc="-25" dirty="0" smtClean="0">
                <a:latin typeface="Arial"/>
                <a:cs typeface="Arial"/>
              </a:rPr>
              <a:t>Media.</a:t>
            </a:r>
            <a:endParaRPr lang="en-US" sz="1200" dirty="0" smtClean="0">
              <a:latin typeface="Arial"/>
              <a:cs typeface="Arial"/>
            </a:endParaRPr>
          </a:p>
          <a:p>
            <a:pPr marL="12700">
              <a:lnSpc>
                <a:spcPct val="100000"/>
              </a:lnSpc>
              <a:spcBef>
                <a:spcPts val="725"/>
              </a:spcBef>
            </a:pPr>
            <a:r>
              <a:rPr lang="en-US" sz="1200" spc="-20" dirty="0" smtClean="0">
                <a:latin typeface="Arial"/>
                <a:cs typeface="Arial"/>
              </a:rPr>
              <a:t>The </a:t>
            </a:r>
            <a:r>
              <a:rPr lang="en-US" sz="1200" spc="-25" dirty="0" smtClean="0">
                <a:latin typeface="Arial"/>
                <a:cs typeface="Arial"/>
              </a:rPr>
              <a:t>standard documentation includes </a:t>
            </a:r>
            <a:r>
              <a:rPr lang="en-US" sz="1200" spc="-20" dirty="0" smtClean="0">
                <a:latin typeface="Arial"/>
                <a:cs typeface="Arial"/>
              </a:rPr>
              <a:t>the </a:t>
            </a:r>
            <a:r>
              <a:rPr lang="en-US" sz="1200" spc="-25" dirty="0" smtClean="0">
                <a:latin typeface="Arial"/>
                <a:cs typeface="Arial"/>
              </a:rPr>
              <a:t>following</a:t>
            </a:r>
            <a:r>
              <a:rPr lang="en-US" sz="1200" spc="-210" dirty="0" smtClean="0">
                <a:latin typeface="Arial"/>
                <a:cs typeface="Arial"/>
              </a:rPr>
              <a:t> </a:t>
            </a:r>
            <a:r>
              <a:rPr lang="en-US" sz="1200" spc="-25" dirty="0" smtClean="0">
                <a:latin typeface="Arial"/>
                <a:cs typeface="Arial"/>
              </a:rPr>
              <a:t>sections:</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25" dirty="0" err="1" smtClean="0">
                <a:latin typeface="Arial"/>
                <a:cs typeface="Arial"/>
              </a:rPr>
              <a:t>ZooKeeper</a:t>
            </a:r>
            <a:r>
              <a:rPr lang="en-US" sz="1200" spc="-60" dirty="0" smtClean="0">
                <a:latin typeface="Arial"/>
                <a:cs typeface="Arial"/>
              </a:rPr>
              <a:t> </a:t>
            </a:r>
            <a:r>
              <a:rPr lang="en-US" sz="1200" spc="-25" dirty="0" smtClean="0">
                <a:latin typeface="Arial"/>
                <a:cs typeface="Arial"/>
              </a:rPr>
              <a:t>Overview</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25" dirty="0" smtClean="0">
                <a:latin typeface="Arial"/>
                <a:cs typeface="Arial"/>
              </a:rPr>
              <a:t>Developers</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30" dirty="0" smtClean="0">
                <a:latin typeface="Arial"/>
                <a:cs typeface="Arial"/>
              </a:rPr>
              <a:t>Administrators </a:t>
            </a:r>
            <a:r>
              <a:rPr lang="en-US" sz="1200" dirty="0" smtClean="0">
                <a:latin typeface="Arial"/>
                <a:cs typeface="Arial"/>
              </a:rPr>
              <a:t>&amp;</a:t>
            </a:r>
            <a:r>
              <a:rPr lang="en-US" sz="1200" spc="-65" dirty="0" smtClean="0">
                <a:latin typeface="Arial"/>
                <a:cs typeface="Arial"/>
              </a:rPr>
              <a:t> </a:t>
            </a:r>
            <a:r>
              <a:rPr lang="en-US" sz="1200" spc="-30" dirty="0" smtClean="0">
                <a:latin typeface="Arial"/>
                <a:cs typeface="Arial"/>
              </a:rPr>
              <a:t>Operators</a:t>
            </a:r>
            <a:endParaRPr lang="en-US" sz="1200" dirty="0" smtClean="0">
              <a:latin typeface="Arial"/>
              <a:cs typeface="Arial"/>
            </a:endParaRPr>
          </a:p>
          <a:p>
            <a:pPr marL="585470" indent="-344170">
              <a:lnSpc>
                <a:spcPct val="100000"/>
              </a:lnSpc>
              <a:spcBef>
                <a:spcPts val="625"/>
              </a:spcBef>
              <a:buFont typeface="Symbol"/>
              <a:buChar char=""/>
              <a:tabLst>
                <a:tab pos="584835" algn="l"/>
                <a:tab pos="585470" algn="l"/>
              </a:tabLst>
            </a:pPr>
            <a:r>
              <a:rPr lang="en-US" sz="1200" spc="-25" dirty="0" smtClean="0">
                <a:latin typeface="Arial"/>
                <a:cs typeface="Arial"/>
              </a:rPr>
              <a:t>Contributors </a:t>
            </a:r>
            <a:r>
              <a:rPr lang="en-US" sz="1200" spc="-10" dirty="0" smtClean="0">
                <a:latin typeface="Arial"/>
                <a:cs typeface="Arial"/>
              </a:rPr>
              <a:t>to</a:t>
            </a:r>
            <a:r>
              <a:rPr lang="en-US" sz="1200" spc="-95" dirty="0" smtClean="0">
                <a:latin typeface="Arial"/>
                <a:cs typeface="Arial"/>
              </a:rPr>
              <a:t> </a:t>
            </a:r>
            <a:r>
              <a:rPr lang="en-US" sz="1200" spc="-30" dirty="0" err="1" smtClean="0">
                <a:latin typeface="Arial"/>
                <a:cs typeface="Arial"/>
              </a:rPr>
              <a:t>ZooKeeper</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25" dirty="0" smtClean="0">
                <a:latin typeface="Arial"/>
                <a:cs typeface="Arial"/>
              </a:rPr>
              <a:t>Miscellaneous</a:t>
            </a:r>
            <a:r>
              <a:rPr lang="en-US" sz="1200" spc="-50" dirty="0" smtClean="0">
                <a:latin typeface="Arial"/>
                <a:cs typeface="Arial"/>
              </a:rPr>
              <a:t> </a:t>
            </a:r>
            <a:r>
              <a:rPr lang="en-US" sz="1050" u="sng" spc="-20" dirty="0" smtClean="0">
                <a:uFill>
                  <a:solidFill>
                    <a:srgbClr val="000000"/>
                  </a:solidFill>
                </a:uFill>
                <a:latin typeface="Arial"/>
                <a:cs typeface="Arial"/>
              </a:rPr>
              <a:t>FAQ</a:t>
            </a:r>
            <a:endParaRPr lang="en-US" sz="105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A034CDDF-E6EB-4BB4-AC08-83A619F4648C}" type="slidenum">
              <a:rPr lang="fr-FR" smtClean="0"/>
              <a:t>6</a:t>
            </a:fld>
            <a:endParaRPr lang="fr-FR"/>
          </a:p>
        </p:txBody>
      </p:sp>
    </p:spTree>
    <p:extLst>
      <p:ext uri="{BB962C8B-B14F-4D97-AF65-F5344CB8AC3E}">
        <p14:creationId xmlns:p14="http://schemas.microsoft.com/office/powerpoint/2010/main" val="472842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ts val="1610"/>
              </a:lnSpc>
              <a:spcBef>
                <a:spcPts val="635"/>
              </a:spcBef>
            </a:pPr>
            <a:r>
              <a:rPr lang="en-US" sz="1200" spc="-10" dirty="0" smtClean="0">
                <a:latin typeface="Arial"/>
                <a:cs typeface="Arial"/>
              </a:rPr>
              <a:t>In</a:t>
            </a:r>
            <a:r>
              <a:rPr lang="en-US" sz="1200" spc="-5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distributed</a:t>
            </a:r>
            <a:r>
              <a:rPr lang="en-US" sz="1200" spc="-50" dirty="0" smtClean="0">
                <a:latin typeface="Arial"/>
                <a:cs typeface="Arial"/>
              </a:rPr>
              <a:t> </a:t>
            </a:r>
            <a:r>
              <a:rPr lang="en-US" sz="1200" spc="-25" dirty="0" err="1" smtClean="0">
                <a:latin typeface="Arial"/>
                <a:cs typeface="Arial"/>
              </a:rPr>
              <a:t>ZooKeeper</a:t>
            </a:r>
            <a:r>
              <a:rPr lang="en-US" sz="1200" spc="-50" dirty="0" smtClean="0">
                <a:latin typeface="Arial"/>
                <a:cs typeface="Arial"/>
              </a:rPr>
              <a:t> </a:t>
            </a:r>
            <a:r>
              <a:rPr lang="en-US" sz="1200" spc="-30" dirty="0" smtClean="0">
                <a:latin typeface="Arial"/>
                <a:cs typeface="Arial"/>
              </a:rPr>
              <a:t>implementation,</a:t>
            </a:r>
            <a:r>
              <a:rPr lang="en-US" sz="1200" spc="-55" dirty="0" smtClean="0">
                <a:latin typeface="Arial"/>
                <a:cs typeface="Arial"/>
              </a:rPr>
              <a:t> </a:t>
            </a:r>
            <a:r>
              <a:rPr lang="en-US" sz="1200" spc="-20" dirty="0" smtClean="0">
                <a:latin typeface="Arial"/>
                <a:cs typeface="Arial"/>
              </a:rPr>
              <a:t>there</a:t>
            </a:r>
            <a:r>
              <a:rPr lang="en-US" sz="1200" spc="-50" dirty="0" smtClean="0">
                <a:latin typeface="Arial"/>
                <a:cs typeface="Arial"/>
              </a:rPr>
              <a:t> </a:t>
            </a:r>
            <a:r>
              <a:rPr lang="en-US" sz="1200" spc="-25" dirty="0" smtClean="0">
                <a:latin typeface="Arial"/>
                <a:cs typeface="Arial"/>
              </a:rPr>
              <a:t>are</a:t>
            </a:r>
            <a:r>
              <a:rPr lang="en-US" sz="1200" spc="-40" dirty="0" smtClean="0">
                <a:latin typeface="Arial"/>
                <a:cs typeface="Arial"/>
              </a:rPr>
              <a:t> </a:t>
            </a:r>
            <a:r>
              <a:rPr lang="en-US" sz="1200" spc="-25" dirty="0" smtClean="0">
                <a:latin typeface="Arial"/>
                <a:cs typeface="Arial"/>
              </a:rPr>
              <a:t>multiple</a:t>
            </a:r>
            <a:r>
              <a:rPr lang="en-US" sz="1200" spc="-50" dirty="0" smtClean="0">
                <a:latin typeface="Arial"/>
                <a:cs typeface="Arial"/>
              </a:rPr>
              <a:t> </a:t>
            </a:r>
            <a:r>
              <a:rPr lang="en-US" sz="1200" spc="-20" dirty="0" smtClean="0">
                <a:latin typeface="Arial"/>
                <a:cs typeface="Arial"/>
              </a:rPr>
              <a:t>servers.</a:t>
            </a:r>
            <a:r>
              <a:rPr lang="en-US" sz="1200" spc="-30" dirty="0" smtClean="0">
                <a:latin typeface="Arial"/>
                <a:cs typeface="Arial"/>
              </a:rPr>
              <a:t> </a:t>
            </a:r>
            <a:r>
              <a:rPr lang="en-US" sz="1200" spc="-25" dirty="0" smtClean="0">
                <a:latin typeface="Arial"/>
                <a:cs typeface="Arial"/>
              </a:rPr>
              <a:t>This</a:t>
            </a:r>
            <a:r>
              <a:rPr lang="en-US" sz="1200" spc="-45"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5" dirty="0" smtClean="0">
                <a:latin typeface="Arial"/>
                <a:cs typeface="Arial"/>
              </a:rPr>
              <a:t>known</a:t>
            </a:r>
            <a:r>
              <a:rPr lang="en-US" sz="1200" spc="-40" dirty="0" smtClean="0">
                <a:latin typeface="Arial"/>
                <a:cs typeface="Arial"/>
              </a:rPr>
              <a:t> </a:t>
            </a:r>
            <a:r>
              <a:rPr lang="en-US" sz="1200" spc="-15" dirty="0" smtClean="0">
                <a:latin typeface="Arial"/>
                <a:cs typeface="Arial"/>
              </a:rPr>
              <a:t>as  </a:t>
            </a:r>
            <a:r>
              <a:rPr lang="en-US" sz="1200" spc="-25" dirty="0" err="1" smtClean="0">
                <a:latin typeface="Arial"/>
                <a:cs typeface="Arial"/>
              </a:rPr>
              <a:t>ZooKeeper's</a:t>
            </a:r>
            <a:r>
              <a:rPr lang="en-US" sz="1200" spc="-25" dirty="0" smtClean="0">
                <a:latin typeface="Arial"/>
                <a:cs typeface="Arial"/>
              </a:rPr>
              <a:t> Replicated Mode. </a:t>
            </a:r>
            <a:r>
              <a:rPr lang="en-US" sz="1200" spc="-15" dirty="0" smtClean="0">
                <a:latin typeface="Arial"/>
                <a:cs typeface="Arial"/>
              </a:rPr>
              <a:t>One </a:t>
            </a:r>
            <a:r>
              <a:rPr lang="en-US" sz="1200" spc="-25" dirty="0" smtClean="0">
                <a:latin typeface="Arial"/>
                <a:cs typeface="Arial"/>
              </a:rPr>
              <a:t>server </a:t>
            </a:r>
            <a:r>
              <a:rPr lang="en-US" sz="1200" spc="-15" dirty="0" smtClean="0">
                <a:latin typeface="Arial"/>
                <a:cs typeface="Arial"/>
              </a:rPr>
              <a:t>is </a:t>
            </a:r>
            <a:r>
              <a:rPr lang="en-US" sz="1200" spc="-25" dirty="0" smtClean="0">
                <a:latin typeface="Arial"/>
                <a:cs typeface="Arial"/>
              </a:rPr>
              <a:t>elected </a:t>
            </a:r>
            <a:r>
              <a:rPr lang="en-US" sz="1200" spc="-15" dirty="0" smtClean="0">
                <a:latin typeface="Arial"/>
                <a:cs typeface="Arial"/>
              </a:rPr>
              <a:t>as the </a:t>
            </a:r>
            <a:r>
              <a:rPr lang="en-US" sz="1200" spc="-25" dirty="0" smtClean="0">
                <a:latin typeface="Arial"/>
                <a:cs typeface="Arial"/>
              </a:rPr>
              <a:t>leader </a:t>
            </a:r>
            <a:r>
              <a:rPr lang="en-US" sz="1200" spc="-20" dirty="0" smtClean="0">
                <a:latin typeface="Arial"/>
                <a:cs typeface="Arial"/>
              </a:rPr>
              <a:t>and all </a:t>
            </a:r>
            <a:r>
              <a:rPr lang="en-US" sz="1200" spc="-30" dirty="0" smtClean="0">
                <a:latin typeface="Arial"/>
                <a:cs typeface="Arial"/>
              </a:rPr>
              <a:t>additional  </a:t>
            </a:r>
            <a:r>
              <a:rPr lang="en-US" sz="1200" spc="-25" dirty="0" smtClean="0">
                <a:latin typeface="Arial"/>
                <a:cs typeface="Arial"/>
              </a:rPr>
              <a:t>servers</a:t>
            </a:r>
            <a:r>
              <a:rPr lang="en-US" sz="1200" spc="-50" dirty="0" smtClean="0">
                <a:latin typeface="Arial"/>
                <a:cs typeface="Arial"/>
              </a:rPr>
              <a:t> </a:t>
            </a:r>
            <a:r>
              <a:rPr lang="en-US" sz="1200" spc="-20" dirty="0" smtClean="0">
                <a:latin typeface="Arial"/>
                <a:cs typeface="Arial"/>
              </a:rPr>
              <a:t>are</a:t>
            </a:r>
            <a:r>
              <a:rPr lang="en-US" sz="1200" spc="-70" dirty="0" smtClean="0">
                <a:latin typeface="Arial"/>
                <a:cs typeface="Arial"/>
              </a:rPr>
              <a:t> </a:t>
            </a:r>
            <a:r>
              <a:rPr lang="en-US" sz="1200" spc="-25" dirty="0" smtClean="0">
                <a:latin typeface="Arial"/>
                <a:cs typeface="Arial"/>
              </a:rPr>
              <a:t>followers.</a:t>
            </a:r>
            <a:r>
              <a:rPr lang="en-US" sz="1200" spc="-60" dirty="0" smtClean="0">
                <a:latin typeface="Arial"/>
                <a:cs typeface="Arial"/>
              </a:rPr>
              <a:t> </a:t>
            </a:r>
            <a:r>
              <a:rPr lang="en-US" sz="1200" spc="-10" dirty="0" smtClean="0">
                <a:latin typeface="Arial"/>
                <a:cs typeface="Arial"/>
              </a:rPr>
              <a:t>If</a:t>
            </a:r>
            <a:r>
              <a:rPr lang="en-US" sz="1200" spc="-5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err="1" smtClean="0">
                <a:latin typeface="Arial"/>
                <a:cs typeface="Arial"/>
              </a:rPr>
              <a:t>ZooKeeper</a:t>
            </a:r>
            <a:r>
              <a:rPr lang="en-US" sz="1200" spc="-55" dirty="0" smtClean="0">
                <a:latin typeface="Arial"/>
                <a:cs typeface="Arial"/>
              </a:rPr>
              <a:t> </a:t>
            </a:r>
            <a:r>
              <a:rPr lang="en-US" sz="1200" spc="-25" dirty="0" smtClean="0">
                <a:latin typeface="Arial"/>
                <a:cs typeface="Arial"/>
              </a:rPr>
              <a:t>leader</a:t>
            </a:r>
            <a:r>
              <a:rPr lang="en-US" sz="1200" spc="-50" dirty="0" smtClean="0">
                <a:latin typeface="Arial"/>
                <a:cs typeface="Arial"/>
              </a:rPr>
              <a:t> </a:t>
            </a:r>
            <a:r>
              <a:rPr lang="en-US" sz="1200" spc="-25" dirty="0" smtClean="0">
                <a:latin typeface="Arial"/>
                <a:cs typeface="Arial"/>
              </a:rPr>
              <a:t>fails,</a:t>
            </a:r>
            <a:r>
              <a:rPr lang="en-US" sz="1200" spc="-60" dirty="0" smtClean="0">
                <a:latin typeface="Arial"/>
                <a:cs typeface="Arial"/>
              </a:rPr>
              <a:t> </a:t>
            </a:r>
            <a:r>
              <a:rPr lang="en-US" sz="1200" spc="-20" dirty="0" smtClean="0">
                <a:latin typeface="Arial"/>
                <a:cs typeface="Arial"/>
              </a:rPr>
              <a:t>then</a:t>
            </a:r>
            <a:r>
              <a:rPr lang="en-US" sz="1200" spc="-55"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0" dirty="0" smtClean="0">
                <a:latin typeface="Arial"/>
                <a:cs typeface="Arial"/>
              </a:rPr>
              <a:t>new</a:t>
            </a:r>
            <a:r>
              <a:rPr lang="en-US" sz="1200" spc="-55" dirty="0" smtClean="0">
                <a:latin typeface="Arial"/>
                <a:cs typeface="Arial"/>
              </a:rPr>
              <a:t> </a:t>
            </a:r>
            <a:r>
              <a:rPr lang="en-US" sz="1200" spc="-25" dirty="0" smtClean="0">
                <a:latin typeface="Arial"/>
                <a:cs typeface="Arial"/>
              </a:rPr>
              <a:t>leader</a:t>
            </a:r>
            <a:r>
              <a:rPr lang="en-US" sz="1200" spc="-55"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25" dirty="0" smtClean="0">
                <a:latin typeface="Arial"/>
                <a:cs typeface="Arial"/>
              </a:rPr>
              <a:t>elected.</a:t>
            </a:r>
            <a:endParaRPr lang="en-US" sz="1200" dirty="0" smtClean="0">
              <a:latin typeface="Arial"/>
              <a:cs typeface="Arial"/>
            </a:endParaRPr>
          </a:p>
          <a:p>
            <a:pPr marL="12700" marR="104775">
              <a:lnSpc>
                <a:spcPct val="96100"/>
              </a:lnSpc>
              <a:spcBef>
                <a:spcPts val="560"/>
              </a:spcBef>
            </a:pPr>
            <a:r>
              <a:rPr lang="en-US" sz="1200" spc="-15" dirty="0" smtClean="0">
                <a:latin typeface="Arial"/>
                <a:cs typeface="Arial"/>
              </a:rPr>
              <a:t>All </a:t>
            </a:r>
            <a:r>
              <a:rPr lang="en-US" sz="1200" spc="-25" dirty="0" err="1" smtClean="0">
                <a:latin typeface="Arial"/>
                <a:cs typeface="Arial"/>
              </a:rPr>
              <a:t>ZooKeeper</a:t>
            </a:r>
            <a:r>
              <a:rPr lang="en-US" sz="1200" spc="-25" dirty="0" smtClean="0">
                <a:latin typeface="Arial"/>
                <a:cs typeface="Arial"/>
              </a:rPr>
              <a:t> servers </a:t>
            </a:r>
            <a:r>
              <a:rPr lang="en-US" sz="1200" spc="-20" dirty="0" smtClean="0">
                <a:latin typeface="Arial"/>
                <a:cs typeface="Arial"/>
              </a:rPr>
              <a:t>must know </a:t>
            </a:r>
            <a:r>
              <a:rPr lang="en-US" sz="1200" spc="-25" dirty="0" smtClean="0">
                <a:latin typeface="Arial"/>
                <a:cs typeface="Arial"/>
              </a:rPr>
              <a:t>about </a:t>
            </a:r>
            <a:r>
              <a:rPr lang="en-US" sz="1200" spc="-20" dirty="0" smtClean="0">
                <a:latin typeface="Arial"/>
                <a:cs typeface="Arial"/>
              </a:rPr>
              <a:t>each </a:t>
            </a:r>
            <a:r>
              <a:rPr lang="en-US" sz="1200" spc="-25" dirty="0" smtClean="0">
                <a:latin typeface="Arial"/>
                <a:cs typeface="Arial"/>
              </a:rPr>
              <a:t>other. </a:t>
            </a:r>
            <a:r>
              <a:rPr lang="en-US" sz="1200" spc="-20" dirty="0" smtClean="0">
                <a:latin typeface="Arial"/>
                <a:cs typeface="Arial"/>
              </a:rPr>
              <a:t>Each </a:t>
            </a:r>
            <a:r>
              <a:rPr lang="en-US" sz="1200" spc="-25" dirty="0" smtClean="0">
                <a:latin typeface="Arial"/>
                <a:cs typeface="Arial"/>
              </a:rPr>
              <a:t>server </a:t>
            </a:r>
            <a:r>
              <a:rPr lang="en-US" sz="1200" spc="-20" dirty="0" smtClean="0">
                <a:latin typeface="Arial"/>
                <a:cs typeface="Arial"/>
              </a:rPr>
              <a:t>maintains an in-  </a:t>
            </a:r>
            <a:r>
              <a:rPr lang="en-US" sz="1200" spc="-25" dirty="0" smtClean="0">
                <a:latin typeface="Arial"/>
                <a:cs typeface="Arial"/>
              </a:rPr>
              <a:t>memory </a:t>
            </a:r>
            <a:r>
              <a:rPr lang="en-US" sz="1200" spc="-20" dirty="0" smtClean="0">
                <a:latin typeface="Arial"/>
                <a:cs typeface="Arial"/>
              </a:rPr>
              <a:t>image of </a:t>
            </a:r>
            <a:r>
              <a:rPr lang="en-US" sz="1200" spc="-25" dirty="0" smtClean="0">
                <a:latin typeface="Arial"/>
                <a:cs typeface="Arial"/>
              </a:rPr>
              <a:t>the overall </a:t>
            </a:r>
            <a:r>
              <a:rPr lang="en-US" sz="1200" spc="-20" dirty="0" smtClean="0">
                <a:latin typeface="Arial"/>
                <a:cs typeface="Arial"/>
              </a:rPr>
              <a:t>state </a:t>
            </a:r>
            <a:r>
              <a:rPr lang="en-US" sz="1200" spc="-15" dirty="0" smtClean="0">
                <a:latin typeface="Arial"/>
                <a:cs typeface="Arial"/>
              </a:rPr>
              <a:t>as </a:t>
            </a:r>
            <a:r>
              <a:rPr lang="en-US" sz="1200" spc="-25" dirty="0" smtClean="0">
                <a:latin typeface="Arial"/>
                <a:cs typeface="Arial"/>
              </a:rPr>
              <a:t>well </a:t>
            </a:r>
            <a:r>
              <a:rPr lang="en-US" sz="1200" spc="-20" dirty="0" smtClean="0">
                <a:latin typeface="Arial"/>
                <a:cs typeface="Arial"/>
              </a:rPr>
              <a:t>as </a:t>
            </a:r>
            <a:r>
              <a:rPr lang="en-US" sz="1200" spc="-25" dirty="0" smtClean="0">
                <a:latin typeface="Arial"/>
                <a:cs typeface="Arial"/>
              </a:rPr>
              <a:t>transaction logs </a:t>
            </a:r>
            <a:r>
              <a:rPr lang="en-US" sz="1200" spc="-20" dirty="0" smtClean="0">
                <a:latin typeface="Arial"/>
                <a:cs typeface="Arial"/>
              </a:rPr>
              <a:t>and </a:t>
            </a:r>
            <a:r>
              <a:rPr lang="en-US" sz="1200" spc="-25" dirty="0" smtClean="0">
                <a:latin typeface="Arial"/>
                <a:cs typeface="Arial"/>
              </a:rPr>
              <a:t>snapshots </a:t>
            </a:r>
            <a:r>
              <a:rPr lang="en-US" sz="1200" spc="-10" dirty="0" smtClean="0">
                <a:latin typeface="Arial"/>
                <a:cs typeface="Arial"/>
              </a:rPr>
              <a:t>in  </a:t>
            </a:r>
            <a:r>
              <a:rPr lang="en-US" sz="1200" spc="-25" dirty="0" smtClean="0">
                <a:latin typeface="Arial"/>
                <a:cs typeface="Arial"/>
              </a:rPr>
              <a:t>persistent storage. Clients connect </a:t>
            </a:r>
            <a:r>
              <a:rPr lang="en-US" sz="1200" spc="-10" dirty="0" smtClean="0">
                <a:latin typeface="Arial"/>
                <a:cs typeface="Arial"/>
              </a:rPr>
              <a:t>to </a:t>
            </a:r>
            <a:r>
              <a:rPr lang="en-US" sz="1200" spc="-20" dirty="0" smtClean="0">
                <a:latin typeface="Arial"/>
                <a:cs typeface="Arial"/>
              </a:rPr>
              <a:t>just </a:t>
            </a:r>
            <a:r>
              <a:rPr lang="en-US" sz="1200" dirty="0" smtClean="0">
                <a:latin typeface="Arial"/>
                <a:cs typeface="Arial"/>
              </a:rPr>
              <a:t>a </a:t>
            </a:r>
            <a:r>
              <a:rPr lang="en-US" sz="1200" spc="-25" dirty="0" smtClean="0">
                <a:latin typeface="Arial"/>
                <a:cs typeface="Arial"/>
              </a:rPr>
              <a:t>single server, </a:t>
            </a:r>
            <a:r>
              <a:rPr lang="en-US" sz="1200" spc="-30" dirty="0" smtClean="0">
                <a:latin typeface="Arial"/>
                <a:cs typeface="Arial"/>
              </a:rPr>
              <a:t>however, </a:t>
            </a:r>
            <a:r>
              <a:rPr lang="en-US" sz="1200" spc="-25" dirty="0" smtClean="0">
                <a:latin typeface="Arial"/>
                <a:cs typeface="Arial"/>
              </a:rPr>
              <a:t>when </a:t>
            </a:r>
            <a:r>
              <a:rPr lang="en-US" sz="1200" dirty="0" smtClean="0">
                <a:latin typeface="Arial"/>
                <a:cs typeface="Arial"/>
              </a:rPr>
              <a:t>a </a:t>
            </a:r>
            <a:r>
              <a:rPr lang="en-US" sz="1200" spc="-25" dirty="0" smtClean="0">
                <a:latin typeface="Arial"/>
                <a:cs typeface="Arial"/>
              </a:rPr>
              <a:t>client </a:t>
            </a:r>
            <a:r>
              <a:rPr lang="en-US" sz="1200" spc="-15" dirty="0" smtClean="0">
                <a:latin typeface="Arial"/>
                <a:cs typeface="Arial"/>
              </a:rPr>
              <a:t>is  </a:t>
            </a:r>
            <a:r>
              <a:rPr lang="en-US" sz="1200" spc="-25" dirty="0" smtClean="0">
                <a:latin typeface="Arial"/>
                <a:cs typeface="Arial"/>
              </a:rPr>
              <a:t>started, </a:t>
            </a:r>
            <a:r>
              <a:rPr lang="en-US" sz="1200" spc="-20" dirty="0" smtClean="0">
                <a:latin typeface="Arial"/>
                <a:cs typeface="Arial"/>
              </a:rPr>
              <a:t>it can </a:t>
            </a:r>
            <a:r>
              <a:rPr lang="en-US" sz="1200" spc="-25" dirty="0" smtClean="0">
                <a:latin typeface="Arial"/>
                <a:cs typeface="Arial"/>
              </a:rPr>
              <a:t>provide </a:t>
            </a:r>
            <a:r>
              <a:rPr lang="en-US" sz="1200" dirty="0" smtClean="0">
                <a:latin typeface="Arial"/>
                <a:cs typeface="Arial"/>
              </a:rPr>
              <a:t>a </a:t>
            </a:r>
            <a:r>
              <a:rPr lang="en-US" sz="1200" spc="-20" dirty="0" smtClean="0">
                <a:latin typeface="Arial"/>
                <a:cs typeface="Arial"/>
              </a:rPr>
              <a:t>list of </a:t>
            </a:r>
            <a:r>
              <a:rPr lang="en-US" sz="1200" spc="-25" dirty="0" smtClean="0">
                <a:latin typeface="Arial"/>
                <a:cs typeface="Arial"/>
              </a:rPr>
              <a:t>servers. </a:t>
            </a:r>
            <a:r>
              <a:rPr lang="en-US" sz="1200" spc="-10" dirty="0" smtClean="0">
                <a:latin typeface="Arial"/>
                <a:cs typeface="Arial"/>
              </a:rPr>
              <a:t>In </a:t>
            </a:r>
            <a:r>
              <a:rPr lang="en-US" sz="1200" spc="-25" dirty="0" smtClean="0">
                <a:latin typeface="Arial"/>
                <a:cs typeface="Arial"/>
              </a:rPr>
              <a:t>that </a:t>
            </a:r>
            <a:r>
              <a:rPr lang="en-US" sz="1200" spc="-30" dirty="0" smtClean="0">
                <a:latin typeface="Arial"/>
                <a:cs typeface="Arial"/>
              </a:rPr>
              <a:t>way, </a:t>
            </a:r>
            <a:r>
              <a:rPr lang="en-US" sz="1200" spc="-15" dirty="0" smtClean="0">
                <a:latin typeface="Arial"/>
                <a:cs typeface="Arial"/>
              </a:rPr>
              <a:t>if </a:t>
            </a:r>
            <a:r>
              <a:rPr lang="en-US" sz="1200" spc="-20" dirty="0" smtClean="0">
                <a:latin typeface="Arial"/>
                <a:cs typeface="Arial"/>
              </a:rPr>
              <a:t>the </a:t>
            </a:r>
            <a:r>
              <a:rPr lang="en-US" sz="1200" spc="-25" dirty="0" smtClean="0">
                <a:latin typeface="Arial"/>
                <a:cs typeface="Arial"/>
              </a:rPr>
              <a:t>connection </a:t>
            </a:r>
            <a:r>
              <a:rPr lang="en-US" sz="1200" spc="-10" dirty="0" smtClean="0">
                <a:latin typeface="Arial"/>
                <a:cs typeface="Arial"/>
              </a:rPr>
              <a:t>to </a:t>
            </a:r>
            <a:r>
              <a:rPr lang="en-US" sz="1200" spc="-25" dirty="0" smtClean="0">
                <a:latin typeface="Arial"/>
                <a:cs typeface="Arial"/>
              </a:rPr>
              <a:t>server </a:t>
            </a:r>
            <a:r>
              <a:rPr lang="en-US" sz="1200" spc="-20" dirty="0" smtClean="0">
                <a:latin typeface="Arial"/>
                <a:cs typeface="Arial"/>
              </a:rPr>
              <a:t>for that  </a:t>
            </a:r>
            <a:r>
              <a:rPr lang="en-US" sz="1200" spc="-25" dirty="0" smtClean="0">
                <a:latin typeface="Arial"/>
                <a:cs typeface="Arial"/>
              </a:rPr>
              <a:t>client</a:t>
            </a:r>
            <a:r>
              <a:rPr lang="en-US" sz="1200" spc="-50" dirty="0" smtClean="0">
                <a:latin typeface="Arial"/>
                <a:cs typeface="Arial"/>
              </a:rPr>
              <a:t> </a:t>
            </a:r>
            <a:r>
              <a:rPr lang="en-US" sz="1200" spc="-25" dirty="0" smtClean="0">
                <a:latin typeface="Arial"/>
                <a:cs typeface="Arial"/>
              </a:rPr>
              <a:t>fails,</a:t>
            </a:r>
            <a:r>
              <a:rPr lang="en-US" sz="1200" spc="-55" dirty="0" smtClean="0">
                <a:latin typeface="Arial"/>
                <a:cs typeface="Arial"/>
              </a:rPr>
              <a:t> </a:t>
            </a:r>
            <a:r>
              <a:rPr lang="en-US" sz="1200" spc="-15" dirty="0" smtClean="0">
                <a:latin typeface="Arial"/>
                <a:cs typeface="Arial"/>
              </a:rPr>
              <a:t>the</a:t>
            </a:r>
            <a:r>
              <a:rPr lang="en-US" sz="1200" spc="-65" dirty="0" smtClean="0">
                <a:latin typeface="Arial"/>
                <a:cs typeface="Arial"/>
              </a:rPr>
              <a:t> </a:t>
            </a:r>
            <a:r>
              <a:rPr lang="en-US" sz="1200" spc="-25" dirty="0" smtClean="0">
                <a:latin typeface="Arial"/>
                <a:cs typeface="Arial"/>
              </a:rPr>
              <a:t>client</a:t>
            </a:r>
            <a:r>
              <a:rPr lang="en-US" sz="1200" spc="-45" dirty="0" smtClean="0">
                <a:latin typeface="Arial"/>
                <a:cs typeface="Arial"/>
              </a:rPr>
              <a:t> </a:t>
            </a:r>
            <a:r>
              <a:rPr lang="en-US" sz="1200" spc="-25" dirty="0" smtClean="0">
                <a:latin typeface="Arial"/>
                <a:cs typeface="Arial"/>
              </a:rPr>
              <a:t>connects</a:t>
            </a:r>
            <a:r>
              <a:rPr lang="en-US" sz="1200" spc="-5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0" dirty="0" smtClean="0">
                <a:latin typeface="Arial"/>
                <a:cs typeface="Arial"/>
              </a:rPr>
              <a:t>the</a:t>
            </a:r>
            <a:r>
              <a:rPr lang="en-US" sz="1200" spc="-45" dirty="0" smtClean="0">
                <a:latin typeface="Arial"/>
                <a:cs typeface="Arial"/>
              </a:rPr>
              <a:t> </a:t>
            </a:r>
            <a:r>
              <a:rPr lang="en-US" sz="1200" spc="-25" dirty="0" smtClean="0">
                <a:latin typeface="Arial"/>
                <a:cs typeface="Arial"/>
              </a:rPr>
              <a:t>next</a:t>
            </a:r>
            <a:r>
              <a:rPr lang="en-US" sz="1200" spc="-45" dirty="0" smtClean="0">
                <a:latin typeface="Arial"/>
                <a:cs typeface="Arial"/>
              </a:rPr>
              <a:t> </a:t>
            </a:r>
            <a:r>
              <a:rPr lang="en-US" sz="1200" spc="-25" dirty="0" smtClean="0">
                <a:latin typeface="Arial"/>
                <a:cs typeface="Arial"/>
              </a:rPr>
              <a:t>server</a:t>
            </a:r>
            <a:r>
              <a:rPr lang="en-US" sz="1200" spc="-40" dirty="0" smtClean="0">
                <a:latin typeface="Arial"/>
                <a:cs typeface="Arial"/>
              </a:rPr>
              <a:t> </a:t>
            </a:r>
            <a:r>
              <a:rPr lang="en-US" sz="1200" spc="-10" dirty="0" smtClean="0">
                <a:latin typeface="Arial"/>
                <a:cs typeface="Arial"/>
              </a:rPr>
              <a:t>in</a:t>
            </a:r>
            <a:r>
              <a:rPr lang="en-US" sz="1200" spc="-50" dirty="0" smtClean="0">
                <a:latin typeface="Arial"/>
                <a:cs typeface="Arial"/>
              </a:rPr>
              <a:t> </a:t>
            </a:r>
            <a:r>
              <a:rPr lang="en-US" sz="1200" spc="-20" dirty="0" smtClean="0">
                <a:latin typeface="Arial"/>
                <a:cs typeface="Arial"/>
              </a:rPr>
              <a:t>its</a:t>
            </a:r>
            <a:r>
              <a:rPr lang="en-US" sz="1200" spc="-45" dirty="0" smtClean="0">
                <a:latin typeface="Arial"/>
                <a:cs typeface="Arial"/>
              </a:rPr>
              <a:t> </a:t>
            </a:r>
            <a:r>
              <a:rPr lang="en-US" sz="1200" spc="-25" dirty="0" smtClean="0">
                <a:latin typeface="Arial"/>
                <a:cs typeface="Arial"/>
              </a:rPr>
              <a:t>list.</a:t>
            </a:r>
            <a:r>
              <a:rPr lang="en-US" sz="1200" spc="-45" dirty="0" smtClean="0">
                <a:latin typeface="Arial"/>
                <a:cs typeface="Arial"/>
              </a:rPr>
              <a:t> </a:t>
            </a:r>
            <a:r>
              <a:rPr lang="en-US" sz="1200" spc="-20" dirty="0" smtClean="0">
                <a:latin typeface="Arial"/>
                <a:cs typeface="Arial"/>
              </a:rPr>
              <a:t>Since</a:t>
            </a:r>
            <a:r>
              <a:rPr lang="en-US" sz="1200" spc="-55" dirty="0" smtClean="0">
                <a:latin typeface="Arial"/>
                <a:cs typeface="Arial"/>
              </a:rPr>
              <a:t> </a:t>
            </a:r>
            <a:r>
              <a:rPr lang="en-US" sz="1200" spc="-20" dirty="0" smtClean="0">
                <a:latin typeface="Arial"/>
                <a:cs typeface="Arial"/>
              </a:rPr>
              <a:t>each</a:t>
            </a:r>
            <a:r>
              <a:rPr lang="en-US" sz="1200" spc="-50" dirty="0" smtClean="0">
                <a:latin typeface="Arial"/>
                <a:cs typeface="Arial"/>
              </a:rPr>
              <a:t> </a:t>
            </a:r>
            <a:r>
              <a:rPr lang="en-US" sz="1200" spc="-25" dirty="0" smtClean="0">
                <a:latin typeface="Arial"/>
                <a:cs typeface="Arial"/>
              </a:rPr>
              <a:t>server</a:t>
            </a:r>
            <a:r>
              <a:rPr lang="en-US" sz="1200" spc="-40" dirty="0" smtClean="0">
                <a:latin typeface="Arial"/>
                <a:cs typeface="Arial"/>
              </a:rPr>
              <a:t> </a:t>
            </a:r>
            <a:r>
              <a:rPr lang="en-US" sz="1200" spc="-25" dirty="0" smtClean="0">
                <a:latin typeface="Arial"/>
                <a:cs typeface="Arial"/>
              </a:rPr>
              <a:t>maintains  </a:t>
            </a:r>
            <a:r>
              <a:rPr lang="en-US" sz="1200" spc="-15" dirty="0" smtClean="0">
                <a:latin typeface="Arial"/>
                <a:cs typeface="Arial"/>
              </a:rPr>
              <a:t>the</a:t>
            </a:r>
            <a:r>
              <a:rPr lang="en-US" sz="1200" spc="-55" dirty="0" smtClean="0">
                <a:latin typeface="Arial"/>
                <a:cs typeface="Arial"/>
              </a:rPr>
              <a:t> </a:t>
            </a:r>
            <a:r>
              <a:rPr lang="en-US" sz="1200" spc="-20" dirty="0" smtClean="0">
                <a:latin typeface="Arial"/>
                <a:cs typeface="Arial"/>
              </a:rPr>
              <a:t>same</a:t>
            </a:r>
            <a:r>
              <a:rPr lang="en-US" sz="1200" spc="-50" dirty="0" smtClean="0">
                <a:latin typeface="Arial"/>
                <a:cs typeface="Arial"/>
              </a:rPr>
              <a:t> </a:t>
            </a:r>
            <a:r>
              <a:rPr lang="en-US" sz="1200" spc="-25" dirty="0" smtClean="0">
                <a:latin typeface="Arial"/>
                <a:cs typeface="Arial"/>
              </a:rPr>
              <a:t>information,</a:t>
            </a:r>
            <a:r>
              <a:rPr lang="en-US" sz="1200" spc="-50"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client</a:t>
            </a:r>
            <a:r>
              <a:rPr lang="en-US" sz="1200" spc="-45"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20" dirty="0" smtClean="0">
                <a:latin typeface="Arial"/>
                <a:cs typeface="Arial"/>
              </a:rPr>
              <a:t>able</a:t>
            </a:r>
            <a:r>
              <a:rPr lang="en-US" sz="1200" spc="-65" dirty="0" smtClean="0">
                <a:latin typeface="Arial"/>
                <a:cs typeface="Arial"/>
              </a:rPr>
              <a:t> </a:t>
            </a:r>
            <a:r>
              <a:rPr lang="en-US" sz="1200" spc="-15" dirty="0" smtClean="0">
                <a:latin typeface="Arial"/>
                <a:cs typeface="Arial"/>
              </a:rPr>
              <a:t>to</a:t>
            </a:r>
            <a:r>
              <a:rPr lang="en-US" sz="1200" spc="-50" dirty="0" smtClean="0">
                <a:latin typeface="Arial"/>
                <a:cs typeface="Arial"/>
              </a:rPr>
              <a:t> </a:t>
            </a:r>
            <a:r>
              <a:rPr lang="en-US" sz="1200" spc="-25" dirty="0" smtClean="0">
                <a:latin typeface="Arial"/>
                <a:cs typeface="Arial"/>
              </a:rPr>
              <a:t>continue</a:t>
            </a:r>
            <a:r>
              <a:rPr lang="en-US" sz="1200" spc="-70"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5" dirty="0" smtClean="0">
                <a:latin typeface="Arial"/>
                <a:cs typeface="Arial"/>
              </a:rPr>
              <a:t>function</a:t>
            </a:r>
            <a:r>
              <a:rPr lang="en-US" sz="1200" spc="-40" dirty="0" smtClean="0">
                <a:latin typeface="Arial"/>
                <a:cs typeface="Arial"/>
              </a:rPr>
              <a:t> </a:t>
            </a:r>
            <a:r>
              <a:rPr lang="en-US" sz="1200" spc="-25" dirty="0" smtClean="0">
                <a:latin typeface="Arial"/>
                <a:cs typeface="Arial"/>
              </a:rPr>
              <a:t>without</a:t>
            </a:r>
            <a:r>
              <a:rPr lang="en-US" sz="1200" spc="-50" dirty="0" smtClean="0">
                <a:latin typeface="Arial"/>
                <a:cs typeface="Arial"/>
              </a:rPr>
              <a:t> </a:t>
            </a:r>
            <a:r>
              <a:rPr lang="en-US" sz="1200" spc="-30" dirty="0" smtClean="0">
                <a:latin typeface="Arial"/>
                <a:cs typeface="Arial"/>
              </a:rPr>
              <a:t>interruption.</a:t>
            </a:r>
            <a:endParaRPr lang="en-US" sz="1200" dirty="0" smtClean="0">
              <a:latin typeface="Arial"/>
              <a:cs typeface="Arial"/>
            </a:endParaRPr>
          </a:p>
          <a:p>
            <a:pPr marL="12700" marR="359410">
              <a:lnSpc>
                <a:spcPct val="96200"/>
              </a:lnSpc>
              <a:spcBef>
                <a:spcPts val="595"/>
              </a:spcBef>
            </a:pPr>
            <a:r>
              <a:rPr lang="en-US" sz="1200" dirty="0" smtClean="0">
                <a:latin typeface="Arial"/>
                <a:cs typeface="Arial"/>
              </a:rPr>
              <a:t>A</a:t>
            </a:r>
            <a:r>
              <a:rPr lang="en-US" sz="1200" spc="-40" dirty="0" smtClean="0">
                <a:latin typeface="Arial"/>
                <a:cs typeface="Arial"/>
              </a:rPr>
              <a:t> </a:t>
            </a:r>
            <a:r>
              <a:rPr lang="en-US" sz="1200" spc="-25" dirty="0" err="1" smtClean="0">
                <a:latin typeface="Arial"/>
                <a:cs typeface="Arial"/>
              </a:rPr>
              <a:t>ZooKeeper</a:t>
            </a:r>
            <a:r>
              <a:rPr lang="en-US" sz="1200" spc="-60" dirty="0" smtClean="0">
                <a:latin typeface="Arial"/>
                <a:cs typeface="Arial"/>
              </a:rPr>
              <a:t> </a:t>
            </a:r>
            <a:r>
              <a:rPr lang="en-US" sz="1200" spc="-25" dirty="0" smtClean="0">
                <a:latin typeface="Arial"/>
                <a:cs typeface="Arial"/>
              </a:rPr>
              <a:t>client</a:t>
            </a:r>
            <a:r>
              <a:rPr lang="en-US" sz="1200" spc="-55" dirty="0" smtClean="0">
                <a:latin typeface="Arial"/>
                <a:cs typeface="Arial"/>
              </a:rPr>
              <a:t> </a:t>
            </a:r>
            <a:r>
              <a:rPr lang="en-US" sz="1200" spc="-15" dirty="0" smtClean="0">
                <a:latin typeface="Arial"/>
                <a:cs typeface="Arial"/>
              </a:rPr>
              <a:t>can</a:t>
            </a:r>
            <a:r>
              <a:rPr lang="en-US" sz="1200" spc="-50" dirty="0" smtClean="0">
                <a:latin typeface="Arial"/>
                <a:cs typeface="Arial"/>
              </a:rPr>
              <a:t> </a:t>
            </a:r>
            <a:r>
              <a:rPr lang="en-US" sz="1200" spc="-25" dirty="0" smtClean="0">
                <a:latin typeface="Arial"/>
                <a:cs typeface="Arial"/>
              </a:rPr>
              <a:t>perform</a:t>
            </a:r>
            <a:r>
              <a:rPr lang="en-US" sz="1200" spc="-45"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read</a:t>
            </a:r>
            <a:r>
              <a:rPr lang="en-US" sz="1200" spc="-50" dirty="0" smtClean="0">
                <a:latin typeface="Arial"/>
                <a:cs typeface="Arial"/>
              </a:rPr>
              <a:t> </a:t>
            </a:r>
            <a:r>
              <a:rPr lang="en-US" sz="1200" spc="-25" dirty="0" smtClean="0">
                <a:latin typeface="Arial"/>
                <a:cs typeface="Arial"/>
              </a:rPr>
              <a:t>operation</a:t>
            </a:r>
            <a:r>
              <a:rPr lang="en-US" sz="1200" spc="-65" dirty="0" smtClean="0">
                <a:latin typeface="Arial"/>
                <a:cs typeface="Arial"/>
              </a:rPr>
              <a:t> </a:t>
            </a:r>
            <a:r>
              <a:rPr lang="en-US" sz="1200" spc="-20" dirty="0" smtClean="0">
                <a:latin typeface="Arial"/>
                <a:cs typeface="Arial"/>
              </a:rPr>
              <a:t>from</a:t>
            </a:r>
            <a:r>
              <a:rPr lang="en-US" sz="1200" spc="-55" dirty="0" smtClean="0">
                <a:latin typeface="Arial"/>
                <a:cs typeface="Arial"/>
              </a:rPr>
              <a:t> </a:t>
            </a:r>
            <a:r>
              <a:rPr lang="en-US" sz="1200" spc="-20" dirty="0" smtClean="0">
                <a:latin typeface="Arial"/>
                <a:cs typeface="Arial"/>
              </a:rPr>
              <a:t>any</a:t>
            </a:r>
            <a:r>
              <a:rPr lang="en-US" sz="1200" spc="-35" dirty="0" smtClean="0">
                <a:latin typeface="Arial"/>
                <a:cs typeface="Arial"/>
              </a:rPr>
              <a:t> </a:t>
            </a:r>
            <a:r>
              <a:rPr lang="en-US" sz="1200" spc="-25" dirty="0" smtClean="0">
                <a:latin typeface="Arial"/>
                <a:cs typeface="Arial"/>
              </a:rPr>
              <a:t>server</a:t>
            </a:r>
            <a:r>
              <a:rPr lang="en-US" sz="1200" spc="-40" dirty="0" smtClean="0">
                <a:latin typeface="Arial"/>
                <a:cs typeface="Arial"/>
              </a:rPr>
              <a:t> </a:t>
            </a:r>
            <a:r>
              <a:rPr lang="en-US" sz="1200" spc="-10" dirty="0" smtClean="0">
                <a:latin typeface="Arial"/>
                <a:cs typeface="Arial"/>
              </a:rPr>
              <a:t>in</a:t>
            </a:r>
            <a:r>
              <a:rPr lang="en-US" sz="1200" spc="-45"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30" dirty="0" smtClean="0">
                <a:latin typeface="Arial"/>
                <a:cs typeface="Arial"/>
              </a:rPr>
              <a:t>ensemble,  </a:t>
            </a:r>
            <a:r>
              <a:rPr lang="en-US" sz="1200" spc="-25" dirty="0" smtClean="0">
                <a:latin typeface="Arial"/>
                <a:cs typeface="Arial"/>
              </a:rPr>
              <a:t>however </a:t>
            </a:r>
            <a:r>
              <a:rPr lang="en-US" sz="1200" dirty="0" smtClean="0">
                <a:latin typeface="Arial"/>
                <a:cs typeface="Arial"/>
              </a:rPr>
              <a:t>a </a:t>
            </a:r>
            <a:r>
              <a:rPr lang="en-US" sz="1200" spc="-25" dirty="0" smtClean="0">
                <a:latin typeface="Arial"/>
                <a:cs typeface="Arial"/>
              </a:rPr>
              <a:t>write operation must </a:t>
            </a:r>
            <a:r>
              <a:rPr lang="en-US" sz="1200" spc="-15" dirty="0" smtClean="0">
                <a:latin typeface="Arial"/>
                <a:cs typeface="Arial"/>
              </a:rPr>
              <a:t>go </a:t>
            </a:r>
            <a:r>
              <a:rPr lang="en-US" sz="1200" spc="-25" dirty="0" smtClean="0">
                <a:latin typeface="Arial"/>
                <a:cs typeface="Arial"/>
              </a:rPr>
              <a:t>through </a:t>
            </a:r>
            <a:r>
              <a:rPr lang="en-US" sz="1200" spc="-15" dirty="0" smtClean="0">
                <a:latin typeface="Arial"/>
                <a:cs typeface="Arial"/>
              </a:rPr>
              <a:t>the </a:t>
            </a:r>
            <a:r>
              <a:rPr lang="en-US" sz="1200" spc="-25" dirty="0" err="1" smtClean="0">
                <a:latin typeface="Arial"/>
                <a:cs typeface="Arial"/>
              </a:rPr>
              <a:t>ZooKeeper</a:t>
            </a:r>
            <a:r>
              <a:rPr lang="en-US" sz="1200" spc="-25" dirty="0" smtClean="0">
                <a:latin typeface="Arial"/>
                <a:cs typeface="Arial"/>
              </a:rPr>
              <a:t> leader </a:t>
            </a:r>
            <a:r>
              <a:rPr lang="en-US" sz="1200" spc="-20" dirty="0" smtClean="0">
                <a:latin typeface="Arial"/>
                <a:cs typeface="Arial"/>
              </a:rPr>
              <a:t>and </a:t>
            </a:r>
            <a:r>
              <a:rPr lang="en-US" sz="1200" spc="-25" dirty="0" smtClean="0">
                <a:latin typeface="Arial"/>
                <a:cs typeface="Arial"/>
              </a:rPr>
              <a:t>requires </a:t>
            </a:r>
            <a:r>
              <a:rPr lang="en-US" sz="1200" dirty="0" smtClean="0">
                <a:latin typeface="Arial"/>
                <a:cs typeface="Arial"/>
              </a:rPr>
              <a:t>a  </a:t>
            </a:r>
            <a:r>
              <a:rPr lang="en-US" sz="1200" spc="-25" dirty="0" smtClean="0">
                <a:latin typeface="Arial"/>
                <a:cs typeface="Arial"/>
              </a:rPr>
              <a:t>majority consensus </a:t>
            </a:r>
            <a:r>
              <a:rPr lang="en-US" sz="1200" spc="-15" dirty="0" smtClean="0">
                <a:latin typeface="Arial"/>
                <a:cs typeface="Arial"/>
              </a:rPr>
              <a:t>to</a:t>
            </a:r>
            <a:r>
              <a:rPr lang="en-US" sz="1200" spc="-120" dirty="0" smtClean="0">
                <a:latin typeface="Arial"/>
                <a:cs typeface="Arial"/>
              </a:rPr>
              <a:t> </a:t>
            </a:r>
            <a:r>
              <a:rPr lang="en-US" sz="1200" spc="-25" dirty="0" smtClean="0">
                <a:latin typeface="Arial"/>
                <a:cs typeface="Arial"/>
              </a:rPr>
              <a:t>succeed.</a:t>
            </a:r>
            <a:endParaRPr lang="en-US" sz="1200" dirty="0" smtClean="0">
              <a:latin typeface="Arial"/>
              <a:cs typeface="Arial"/>
            </a:endParaRPr>
          </a:p>
          <a:p>
            <a:pPr marL="12700">
              <a:lnSpc>
                <a:spcPct val="100000"/>
              </a:lnSpc>
              <a:spcBef>
                <a:spcPts val="530"/>
              </a:spcBef>
            </a:pPr>
            <a:r>
              <a:rPr lang="en-US" sz="1200" spc="-15" dirty="0" smtClean="0">
                <a:latin typeface="Arial"/>
                <a:cs typeface="Arial"/>
              </a:rPr>
              <a:t>Who</a:t>
            </a:r>
            <a:r>
              <a:rPr lang="en-US" sz="1200" spc="-55" dirty="0" smtClean="0">
                <a:latin typeface="Arial"/>
                <a:cs typeface="Arial"/>
              </a:rPr>
              <a:t> </a:t>
            </a:r>
            <a:r>
              <a:rPr lang="en-US" sz="1200" spc="-25" dirty="0" smtClean="0">
                <a:latin typeface="Arial"/>
                <a:cs typeface="Arial"/>
              </a:rPr>
              <a:t>does</a:t>
            </a:r>
            <a:r>
              <a:rPr lang="en-US" sz="1200" spc="-45" dirty="0" smtClean="0">
                <a:latin typeface="Arial"/>
                <a:cs typeface="Arial"/>
              </a:rPr>
              <a:t> </a:t>
            </a:r>
            <a:r>
              <a:rPr lang="en-US" sz="1200" spc="-25" dirty="0" smtClean="0">
                <a:latin typeface="Arial"/>
                <a:cs typeface="Arial"/>
              </a:rPr>
              <a:t>what?</a:t>
            </a:r>
            <a:r>
              <a:rPr lang="en-US" sz="1200" spc="-50" dirty="0" smtClean="0">
                <a:latin typeface="Arial"/>
                <a:cs typeface="Arial"/>
              </a:rPr>
              <a:t> </a:t>
            </a:r>
            <a:r>
              <a:rPr lang="en-US" sz="1200" spc="-25" dirty="0" smtClean="0">
                <a:latin typeface="Arial"/>
                <a:cs typeface="Arial"/>
              </a:rPr>
              <a:t>Reads</a:t>
            </a:r>
            <a:r>
              <a:rPr lang="en-US" sz="1200" spc="-45" dirty="0" smtClean="0">
                <a:latin typeface="Arial"/>
                <a:cs typeface="Arial"/>
              </a:rPr>
              <a:t> </a:t>
            </a:r>
            <a:r>
              <a:rPr lang="en-US" sz="1200" spc="-20" dirty="0" smtClean="0">
                <a:latin typeface="Arial"/>
                <a:cs typeface="Arial"/>
              </a:rPr>
              <a:t>are</a:t>
            </a:r>
            <a:r>
              <a:rPr lang="en-US" sz="1200" spc="-65" dirty="0" smtClean="0">
                <a:latin typeface="Arial"/>
                <a:cs typeface="Arial"/>
              </a:rPr>
              <a:t> </a:t>
            </a:r>
            <a:r>
              <a:rPr lang="en-US" sz="1200" spc="-25" dirty="0" smtClean="0">
                <a:latin typeface="Arial"/>
                <a:cs typeface="Arial"/>
              </a:rPr>
              <a:t>satisfied</a:t>
            </a:r>
            <a:r>
              <a:rPr lang="en-US" sz="1200" spc="-50" dirty="0" smtClean="0">
                <a:latin typeface="Arial"/>
                <a:cs typeface="Arial"/>
              </a:rPr>
              <a:t> </a:t>
            </a:r>
            <a:r>
              <a:rPr lang="en-US" sz="1200" spc="-15" dirty="0" smtClean="0">
                <a:latin typeface="Arial"/>
                <a:cs typeface="Arial"/>
              </a:rPr>
              <a:t>by</a:t>
            </a:r>
            <a:r>
              <a:rPr lang="en-US" sz="1200" spc="-55" dirty="0" smtClean="0">
                <a:latin typeface="Arial"/>
                <a:cs typeface="Arial"/>
              </a:rPr>
              <a:t> </a:t>
            </a:r>
            <a:r>
              <a:rPr lang="en-US" sz="1200" spc="-25" dirty="0" smtClean="0">
                <a:latin typeface="Arial"/>
                <a:cs typeface="Arial"/>
              </a:rPr>
              <a:t>followers,</a:t>
            </a:r>
            <a:r>
              <a:rPr lang="en-US" sz="1200" spc="-45" dirty="0" smtClean="0">
                <a:latin typeface="Arial"/>
                <a:cs typeface="Arial"/>
              </a:rPr>
              <a:t> </a:t>
            </a:r>
            <a:r>
              <a:rPr lang="en-US" sz="1200" spc="-25" dirty="0" smtClean="0">
                <a:latin typeface="Arial"/>
                <a:cs typeface="Arial"/>
              </a:rPr>
              <a:t>writes</a:t>
            </a:r>
            <a:r>
              <a:rPr lang="en-US" sz="1200" spc="-30" dirty="0" smtClean="0">
                <a:latin typeface="Arial"/>
                <a:cs typeface="Arial"/>
              </a:rPr>
              <a:t> </a:t>
            </a:r>
            <a:r>
              <a:rPr lang="en-US" sz="1200" spc="-20" dirty="0" smtClean="0">
                <a:latin typeface="Arial"/>
                <a:cs typeface="Arial"/>
              </a:rPr>
              <a:t>are</a:t>
            </a:r>
            <a:r>
              <a:rPr lang="en-US" sz="1200" spc="-55" dirty="0" smtClean="0">
                <a:latin typeface="Arial"/>
                <a:cs typeface="Arial"/>
              </a:rPr>
              <a:t> </a:t>
            </a:r>
            <a:r>
              <a:rPr lang="en-US" sz="1200" spc="-25" dirty="0" smtClean="0">
                <a:latin typeface="Arial"/>
                <a:cs typeface="Arial"/>
              </a:rPr>
              <a:t>committed</a:t>
            </a:r>
            <a:r>
              <a:rPr lang="en-US" sz="1200" spc="-40" dirty="0" smtClean="0">
                <a:latin typeface="Arial"/>
                <a:cs typeface="Arial"/>
              </a:rPr>
              <a:t> </a:t>
            </a:r>
            <a:r>
              <a:rPr lang="en-US" sz="1200" spc="-15" dirty="0" smtClean="0">
                <a:latin typeface="Arial"/>
                <a:cs typeface="Arial"/>
              </a:rPr>
              <a:t>by</a:t>
            </a:r>
            <a:r>
              <a:rPr lang="en-US" sz="1200" spc="-7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smtClean="0">
                <a:latin typeface="Arial"/>
                <a:cs typeface="Arial"/>
              </a:rPr>
              <a:t>leader.</a:t>
            </a:r>
            <a:endParaRPr lang="en-US" sz="1200" dirty="0" smtClean="0">
              <a:latin typeface="Arial"/>
              <a:cs typeface="Arial"/>
            </a:endParaRPr>
          </a:p>
          <a:p>
            <a:pPr marL="12700">
              <a:lnSpc>
                <a:spcPct val="100000"/>
              </a:lnSpc>
              <a:spcBef>
                <a:spcPts val="725"/>
              </a:spcBef>
            </a:pPr>
            <a:r>
              <a:rPr lang="en-US" sz="1200" spc="-20" dirty="0" smtClean="0">
                <a:latin typeface="Arial"/>
                <a:cs typeface="Arial"/>
              </a:rPr>
              <a:t>The </a:t>
            </a:r>
            <a:r>
              <a:rPr lang="en-US" sz="1200" spc="-25" dirty="0" smtClean="0">
                <a:latin typeface="Arial"/>
                <a:cs typeface="Arial"/>
              </a:rPr>
              <a:t>processing sequence</a:t>
            </a:r>
            <a:r>
              <a:rPr lang="en-US" sz="1200" spc="-120" dirty="0" smtClean="0">
                <a:latin typeface="Arial"/>
                <a:cs typeface="Arial"/>
              </a:rPr>
              <a:t> </a:t>
            </a:r>
            <a:r>
              <a:rPr lang="en-US" sz="1200" spc="-35" dirty="0" smtClean="0">
                <a:latin typeface="Arial"/>
                <a:cs typeface="Arial"/>
              </a:rPr>
              <a:t>is:</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25" dirty="0" err="1" smtClean="0">
                <a:latin typeface="Arial"/>
                <a:cs typeface="Arial"/>
              </a:rPr>
              <a:t>ZooKeeper</a:t>
            </a:r>
            <a:r>
              <a:rPr lang="en-US" sz="1200" spc="-25" dirty="0" smtClean="0">
                <a:latin typeface="Arial"/>
                <a:cs typeface="Arial"/>
              </a:rPr>
              <a:t> Service </a:t>
            </a:r>
            <a:r>
              <a:rPr lang="en-US" sz="1200" spc="-20" dirty="0" smtClean="0">
                <a:latin typeface="Arial"/>
                <a:cs typeface="Arial"/>
              </a:rPr>
              <a:t>is </a:t>
            </a:r>
            <a:r>
              <a:rPr lang="en-US" sz="1200" spc="-25" dirty="0" smtClean="0">
                <a:latin typeface="Arial"/>
                <a:cs typeface="Arial"/>
              </a:rPr>
              <a:t>replicated over </a:t>
            </a:r>
            <a:r>
              <a:rPr lang="en-US" sz="1200" dirty="0" smtClean="0">
                <a:latin typeface="Arial"/>
                <a:cs typeface="Arial"/>
              </a:rPr>
              <a:t>a </a:t>
            </a:r>
            <a:r>
              <a:rPr lang="en-US" sz="1200" spc="-20" dirty="0" smtClean="0">
                <a:latin typeface="Arial"/>
                <a:cs typeface="Arial"/>
              </a:rPr>
              <a:t>set </a:t>
            </a:r>
            <a:r>
              <a:rPr lang="en-US" sz="1200" spc="-15" dirty="0" smtClean="0">
                <a:latin typeface="Arial"/>
                <a:cs typeface="Arial"/>
              </a:rPr>
              <a:t>of</a:t>
            </a:r>
            <a:r>
              <a:rPr lang="en-US" sz="1200" spc="-280" dirty="0" smtClean="0">
                <a:latin typeface="Arial"/>
                <a:cs typeface="Arial"/>
              </a:rPr>
              <a:t> </a:t>
            </a:r>
            <a:r>
              <a:rPr lang="en-US" sz="1200" spc="-25" dirty="0" smtClean="0">
                <a:latin typeface="Arial"/>
                <a:cs typeface="Arial"/>
              </a:rPr>
              <a:t>machines</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15" dirty="0" smtClean="0">
                <a:latin typeface="Arial"/>
                <a:cs typeface="Arial"/>
              </a:rPr>
              <a:t>All</a:t>
            </a:r>
            <a:r>
              <a:rPr lang="en-US" sz="1200" spc="-50" dirty="0" smtClean="0">
                <a:latin typeface="Arial"/>
                <a:cs typeface="Arial"/>
              </a:rPr>
              <a:t> </a:t>
            </a:r>
            <a:r>
              <a:rPr lang="en-US" sz="1200" spc="-30" dirty="0" smtClean="0">
                <a:latin typeface="Arial"/>
                <a:cs typeface="Arial"/>
              </a:rPr>
              <a:t>machines</a:t>
            </a:r>
            <a:r>
              <a:rPr lang="en-US" sz="1200" spc="-50" dirty="0" smtClean="0">
                <a:latin typeface="Arial"/>
                <a:cs typeface="Arial"/>
              </a:rPr>
              <a:t> </a:t>
            </a:r>
            <a:r>
              <a:rPr lang="en-US" sz="1200" spc="-20" dirty="0" smtClean="0">
                <a:latin typeface="Arial"/>
                <a:cs typeface="Arial"/>
              </a:rPr>
              <a:t>store</a:t>
            </a:r>
            <a:r>
              <a:rPr lang="en-US" sz="1200" spc="-55"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0" dirty="0" smtClean="0">
                <a:latin typeface="Arial"/>
                <a:cs typeface="Arial"/>
              </a:rPr>
              <a:t>copy</a:t>
            </a:r>
            <a:r>
              <a:rPr lang="en-US" sz="1200" spc="-60" dirty="0" smtClean="0">
                <a:latin typeface="Arial"/>
                <a:cs typeface="Arial"/>
              </a:rPr>
              <a:t> </a:t>
            </a:r>
            <a:r>
              <a:rPr lang="en-US" sz="1200" spc="-15" dirty="0" smtClean="0">
                <a:latin typeface="Arial"/>
                <a:cs typeface="Arial"/>
              </a:rPr>
              <a:t>of</a:t>
            </a:r>
            <a:r>
              <a:rPr lang="en-US" sz="1200" spc="-50"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0" dirty="0" smtClean="0">
                <a:latin typeface="Arial"/>
                <a:cs typeface="Arial"/>
              </a:rPr>
              <a:t>data</a:t>
            </a:r>
            <a:r>
              <a:rPr lang="en-US" sz="1200" spc="-55" dirty="0" smtClean="0">
                <a:latin typeface="Arial"/>
                <a:cs typeface="Arial"/>
              </a:rPr>
              <a:t> </a:t>
            </a:r>
            <a:r>
              <a:rPr lang="en-US" sz="1200" spc="-15" dirty="0" smtClean="0">
                <a:latin typeface="Arial"/>
                <a:cs typeface="Arial"/>
              </a:rPr>
              <a:t>(in</a:t>
            </a:r>
            <a:r>
              <a:rPr lang="en-US" sz="1200" spc="-70" dirty="0" smtClean="0">
                <a:latin typeface="Arial"/>
                <a:cs typeface="Arial"/>
              </a:rPr>
              <a:t> </a:t>
            </a:r>
            <a:r>
              <a:rPr lang="en-US" sz="1200" spc="-25" dirty="0" smtClean="0">
                <a:latin typeface="Arial"/>
                <a:cs typeface="Arial"/>
              </a:rPr>
              <a:t>memory)</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dirty="0" smtClean="0">
                <a:latin typeface="Arial"/>
                <a:cs typeface="Arial"/>
              </a:rPr>
              <a:t>A </a:t>
            </a:r>
            <a:r>
              <a:rPr lang="en-US" sz="1200" spc="-25" dirty="0" smtClean="0">
                <a:latin typeface="Arial"/>
                <a:cs typeface="Arial"/>
              </a:rPr>
              <a:t>leader </a:t>
            </a:r>
            <a:r>
              <a:rPr lang="en-US" sz="1200" spc="-20" dirty="0" smtClean="0">
                <a:latin typeface="Arial"/>
                <a:cs typeface="Arial"/>
              </a:rPr>
              <a:t>is </a:t>
            </a:r>
            <a:r>
              <a:rPr lang="en-US" sz="1200" spc="-25" dirty="0" smtClean="0">
                <a:latin typeface="Arial"/>
                <a:cs typeface="Arial"/>
              </a:rPr>
              <a:t>elected </a:t>
            </a:r>
            <a:r>
              <a:rPr lang="en-US" sz="1200" spc="-20" dirty="0" smtClean="0">
                <a:latin typeface="Arial"/>
                <a:cs typeface="Arial"/>
              </a:rPr>
              <a:t>on </a:t>
            </a:r>
            <a:r>
              <a:rPr lang="en-US" sz="1200" spc="-25" dirty="0" smtClean="0">
                <a:latin typeface="Arial"/>
                <a:cs typeface="Arial"/>
              </a:rPr>
              <a:t>service</a:t>
            </a:r>
            <a:r>
              <a:rPr lang="en-US" sz="1200" spc="-225" dirty="0" smtClean="0">
                <a:latin typeface="Arial"/>
                <a:cs typeface="Arial"/>
              </a:rPr>
              <a:t> </a:t>
            </a:r>
            <a:r>
              <a:rPr lang="en-US" sz="1200" spc="-25" dirty="0" smtClean="0">
                <a:latin typeface="Arial"/>
                <a:cs typeface="Arial"/>
              </a:rPr>
              <a:t>startup</a:t>
            </a:r>
            <a:endParaRPr lang="en-US" sz="1200" dirty="0" smtClean="0">
              <a:latin typeface="Arial"/>
              <a:cs typeface="Arial"/>
            </a:endParaRPr>
          </a:p>
          <a:p>
            <a:pPr marL="585470" marR="749935" indent="-344170">
              <a:lnSpc>
                <a:spcPts val="1610"/>
              </a:lnSpc>
              <a:spcBef>
                <a:spcPts val="740"/>
              </a:spcBef>
              <a:buFont typeface="Symbol"/>
              <a:buChar char=""/>
              <a:tabLst>
                <a:tab pos="584835" algn="l"/>
                <a:tab pos="585470" algn="l"/>
              </a:tabLst>
            </a:pPr>
            <a:r>
              <a:rPr lang="en-US" sz="1200" spc="-25" dirty="0" smtClean="0">
                <a:latin typeface="Arial"/>
                <a:cs typeface="Arial"/>
              </a:rPr>
              <a:t>Clients</a:t>
            </a:r>
            <a:r>
              <a:rPr lang="en-US" sz="1200" spc="-50" dirty="0" smtClean="0">
                <a:latin typeface="Arial"/>
                <a:cs typeface="Arial"/>
              </a:rPr>
              <a:t> </a:t>
            </a:r>
            <a:r>
              <a:rPr lang="en-US" sz="1200" spc="-20" dirty="0" smtClean="0">
                <a:latin typeface="Arial"/>
                <a:cs typeface="Arial"/>
              </a:rPr>
              <a:t>only</a:t>
            </a:r>
            <a:r>
              <a:rPr lang="en-US" sz="1200" spc="-55" dirty="0" smtClean="0">
                <a:latin typeface="Arial"/>
                <a:cs typeface="Arial"/>
              </a:rPr>
              <a:t> </a:t>
            </a:r>
            <a:r>
              <a:rPr lang="en-US" sz="1200" spc="-25" dirty="0" smtClean="0">
                <a:latin typeface="Arial"/>
                <a:cs typeface="Arial"/>
              </a:rPr>
              <a:t>connect</a:t>
            </a:r>
            <a:r>
              <a:rPr lang="en-US" sz="1200" spc="-50" dirty="0" smtClean="0">
                <a:latin typeface="Arial"/>
                <a:cs typeface="Arial"/>
              </a:rPr>
              <a:t> </a:t>
            </a:r>
            <a:r>
              <a:rPr lang="en-US" sz="1200" spc="-15" dirty="0" smtClean="0">
                <a:latin typeface="Arial"/>
                <a:cs typeface="Arial"/>
              </a:rPr>
              <a:t>to</a:t>
            </a:r>
            <a:r>
              <a:rPr lang="en-US" sz="1200" spc="-40" dirty="0" smtClean="0">
                <a:latin typeface="Arial"/>
                <a:cs typeface="Arial"/>
              </a:rPr>
              <a:t> </a:t>
            </a:r>
            <a:r>
              <a:rPr lang="en-US" sz="1200" dirty="0" smtClean="0">
                <a:latin typeface="Arial"/>
                <a:cs typeface="Arial"/>
              </a:rPr>
              <a:t>a</a:t>
            </a:r>
            <a:r>
              <a:rPr lang="en-US" sz="1200" spc="-65" dirty="0" smtClean="0">
                <a:latin typeface="Arial"/>
                <a:cs typeface="Arial"/>
              </a:rPr>
              <a:t> </a:t>
            </a:r>
            <a:r>
              <a:rPr lang="en-US" sz="1200" spc="-25" dirty="0" smtClean="0">
                <a:latin typeface="Arial"/>
                <a:cs typeface="Arial"/>
              </a:rPr>
              <a:t>single</a:t>
            </a:r>
            <a:r>
              <a:rPr lang="en-US" sz="1200" spc="-45" dirty="0" smtClean="0">
                <a:latin typeface="Arial"/>
                <a:cs typeface="Arial"/>
              </a:rPr>
              <a:t> </a:t>
            </a:r>
            <a:r>
              <a:rPr lang="en-US" sz="1200" spc="-25" dirty="0" err="1" smtClean="0">
                <a:latin typeface="Arial"/>
                <a:cs typeface="Arial"/>
              </a:rPr>
              <a:t>ZooKeeper</a:t>
            </a:r>
            <a:r>
              <a:rPr lang="en-US" sz="1200" spc="-50" dirty="0" smtClean="0">
                <a:latin typeface="Arial"/>
                <a:cs typeface="Arial"/>
              </a:rPr>
              <a:t> </a:t>
            </a:r>
            <a:r>
              <a:rPr lang="en-US" sz="1200" spc="-25" dirty="0" smtClean="0">
                <a:latin typeface="Arial"/>
                <a:cs typeface="Arial"/>
              </a:rPr>
              <a:t>server</a:t>
            </a:r>
            <a:r>
              <a:rPr lang="en-US" sz="1200" spc="-55" dirty="0" smtClean="0">
                <a:latin typeface="Arial"/>
                <a:cs typeface="Arial"/>
              </a:rPr>
              <a:t> </a:t>
            </a:r>
            <a:r>
              <a:rPr lang="en-US" sz="1200" dirty="0" smtClean="0">
                <a:latin typeface="Arial"/>
                <a:cs typeface="Arial"/>
              </a:rPr>
              <a:t>&amp;</a:t>
            </a:r>
            <a:r>
              <a:rPr lang="en-US" sz="1200" spc="-40" dirty="0" smtClean="0">
                <a:latin typeface="Arial"/>
                <a:cs typeface="Arial"/>
              </a:rPr>
              <a:t> </a:t>
            </a:r>
            <a:r>
              <a:rPr lang="en-US" sz="1200" spc="-30" dirty="0" smtClean="0">
                <a:latin typeface="Arial"/>
                <a:cs typeface="Arial"/>
              </a:rPr>
              <a:t>maintains</a:t>
            </a:r>
            <a:r>
              <a:rPr lang="en-US" sz="1200" spc="-45" dirty="0" smtClean="0">
                <a:latin typeface="Arial"/>
                <a:cs typeface="Arial"/>
              </a:rPr>
              <a:t> </a:t>
            </a:r>
            <a:r>
              <a:rPr lang="en-US" sz="1200" dirty="0" smtClean="0">
                <a:latin typeface="Arial"/>
                <a:cs typeface="Arial"/>
              </a:rPr>
              <a:t>a</a:t>
            </a:r>
            <a:r>
              <a:rPr lang="en-US" sz="1200" spc="-45" dirty="0" smtClean="0">
                <a:latin typeface="Arial"/>
                <a:cs typeface="Arial"/>
              </a:rPr>
              <a:t> </a:t>
            </a:r>
            <a:r>
              <a:rPr lang="en-US" sz="1200" spc="-30" dirty="0" smtClean="0">
                <a:latin typeface="Arial"/>
                <a:cs typeface="Arial"/>
              </a:rPr>
              <a:t>TCP  </a:t>
            </a:r>
            <a:r>
              <a:rPr lang="en-US" sz="1200" spc="-25" dirty="0" smtClean="0">
                <a:latin typeface="Arial"/>
                <a:cs typeface="Arial"/>
              </a:rPr>
              <a:t>connection.</a:t>
            </a:r>
            <a:endParaRPr lang="en-US" sz="1200" dirty="0" smtClean="0">
              <a:latin typeface="Arial"/>
              <a:cs typeface="Arial"/>
            </a:endParaRPr>
          </a:p>
          <a:p>
            <a:pPr marL="585470" marR="5080" indent="-344170">
              <a:lnSpc>
                <a:spcPts val="1610"/>
              </a:lnSpc>
              <a:spcBef>
                <a:spcPts val="695"/>
              </a:spcBef>
              <a:buFont typeface="Symbol"/>
              <a:buChar char=""/>
              <a:tabLst>
                <a:tab pos="584835" algn="l"/>
                <a:tab pos="585470" algn="l"/>
              </a:tabLst>
            </a:pPr>
            <a:r>
              <a:rPr lang="en-US" sz="1200" spc="-25" dirty="0" smtClean="0">
                <a:latin typeface="Arial"/>
                <a:cs typeface="Arial"/>
              </a:rPr>
              <a:t>Client</a:t>
            </a:r>
            <a:r>
              <a:rPr lang="en-US" sz="1200" spc="-55" dirty="0" smtClean="0">
                <a:latin typeface="Arial"/>
                <a:cs typeface="Arial"/>
              </a:rPr>
              <a:t> </a:t>
            </a:r>
            <a:r>
              <a:rPr lang="en-US" sz="1200" spc="-15" dirty="0" smtClean="0">
                <a:latin typeface="Arial"/>
                <a:cs typeface="Arial"/>
              </a:rPr>
              <a:t>can</a:t>
            </a:r>
            <a:r>
              <a:rPr lang="en-US" sz="1200" spc="-50" dirty="0" smtClean="0">
                <a:latin typeface="Arial"/>
                <a:cs typeface="Arial"/>
              </a:rPr>
              <a:t> </a:t>
            </a:r>
            <a:r>
              <a:rPr lang="en-US" sz="1200" spc="-20" dirty="0" smtClean="0">
                <a:latin typeface="Arial"/>
                <a:cs typeface="Arial"/>
              </a:rPr>
              <a:t>read</a:t>
            </a:r>
            <a:r>
              <a:rPr lang="en-US" sz="1200" spc="-55" dirty="0" smtClean="0">
                <a:latin typeface="Arial"/>
                <a:cs typeface="Arial"/>
              </a:rPr>
              <a:t> </a:t>
            </a:r>
            <a:r>
              <a:rPr lang="en-US" sz="1200" spc="-20" dirty="0" smtClean="0">
                <a:latin typeface="Arial"/>
                <a:cs typeface="Arial"/>
              </a:rPr>
              <a:t>from</a:t>
            </a:r>
            <a:r>
              <a:rPr lang="en-US" sz="1200" spc="-55" dirty="0" smtClean="0">
                <a:latin typeface="Arial"/>
                <a:cs typeface="Arial"/>
              </a:rPr>
              <a:t> </a:t>
            </a:r>
            <a:r>
              <a:rPr lang="en-US" sz="1200" spc="-20" dirty="0" smtClean="0">
                <a:latin typeface="Arial"/>
                <a:cs typeface="Arial"/>
              </a:rPr>
              <a:t>any</a:t>
            </a:r>
            <a:r>
              <a:rPr lang="en-US" sz="1200" spc="-50" dirty="0" smtClean="0">
                <a:latin typeface="Arial"/>
                <a:cs typeface="Arial"/>
              </a:rPr>
              <a:t> </a:t>
            </a:r>
            <a:r>
              <a:rPr lang="en-US" sz="1200" spc="-25" dirty="0" err="1" smtClean="0">
                <a:latin typeface="Arial"/>
                <a:cs typeface="Arial"/>
              </a:rPr>
              <a:t>ZooKeeper</a:t>
            </a:r>
            <a:r>
              <a:rPr lang="en-US" sz="1200" spc="-50" dirty="0" smtClean="0">
                <a:latin typeface="Arial"/>
                <a:cs typeface="Arial"/>
              </a:rPr>
              <a:t> </a:t>
            </a:r>
            <a:r>
              <a:rPr lang="en-US" sz="1200" spc="-30" dirty="0" smtClean="0">
                <a:latin typeface="Arial"/>
                <a:cs typeface="Arial"/>
              </a:rPr>
              <a:t>server, </a:t>
            </a:r>
            <a:r>
              <a:rPr lang="en-US" sz="1200" spc="-25" dirty="0" smtClean="0">
                <a:latin typeface="Arial"/>
                <a:cs typeface="Arial"/>
              </a:rPr>
              <a:t>writes</a:t>
            </a:r>
            <a:r>
              <a:rPr lang="en-US" sz="1200" spc="-40" dirty="0" smtClean="0">
                <a:latin typeface="Arial"/>
                <a:cs typeface="Arial"/>
              </a:rPr>
              <a:t> </a:t>
            </a:r>
            <a:r>
              <a:rPr lang="en-US" sz="1200" spc="-15" dirty="0" smtClean="0">
                <a:latin typeface="Arial"/>
                <a:cs typeface="Arial"/>
              </a:rPr>
              <a:t>go</a:t>
            </a:r>
            <a:r>
              <a:rPr lang="en-US" sz="1200" spc="-65" dirty="0" smtClean="0">
                <a:latin typeface="Arial"/>
                <a:cs typeface="Arial"/>
              </a:rPr>
              <a:t> </a:t>
            </a:r>
            <a:r>
              <a:rPr lang="en-US" sz="1200" spc="-25" dirty="0" smtClean="0">
                <a:latin typeface="Arial"/>
                <a:cs typeface="Arial"/>
              </a:rPr>
              <a:t>through</a:t>
            </a:r>
            <a:r>
              <a:rPr lang="en-US" sz="1200" spc="-5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smtClean="0">
                <a:latin typeface="Arial"/>
                <a:cs typeface="Arial"/>
              </a:rPr>
              <a:t>leader</a:t>
            </a:r>
            <a:r>
              <a:rPr lang="en-US" sz="1200" spc="-50" dirty="0" smtClean="0">
                <a:latin typeface="Arial"/>
                <a:cs typeface="Arial"/>
              </a:rPr>
              <a:t> </a:t>
            </a:r>
            <a:r>
              <a:rPr lang="en-US" sz="1200" dirty="0" smtClean="0">
                <a:latin typeface="Arial"/>
                <a:cs typeface="Arial"/>
              </a:rPr>
              <a:t>&amp;</a:t>
            </a:r>
            <a:r>
              <a:rPr lang="en-US" sz="1200" spc="-45" dirty="0" smtClean="0">
                <a:latin typeface="Arial"/>
                <a:cs typeface="Arial"/>
              </a:rPr>
              <a:t> </a:t>
            </a:r>
            <a:r>
              <a:rPr lang="en-US" sz="1200" spc="-20" dirty="0" smtClean="0">
                <a:latin typeface="Arial"/>
                <a:cs typeface="Arial"/>
              </a:rPr>
              <a:t>and  this </a:t>
            </a:r>
            <a:r>
              <a:rPr lang="en-US" sz="1200" spc="-25" dirty="0" smtClean="0">
                <a:latin typeface="Arial"/>
                <a:cs typeface="Arial"/>
              </a:rPr>
              <a:t>needs </a:t>
            </a:r>
            <a:r>
              <a:rPr lang="en-US" sz="1200" dirty="0" smtClean="0">
                <a:latin typeface="Arial"/>
                <a:cs typeface="Arial"/>
              </a:rPr>
              <a:t>a </a:t>
            </a:r>
            <a:r>
              <a:rPr lang="en-US" sz="1200" spc="-30" dirty="0" smtClean="0">
                <a:latin typeface="Arial"/>
                <a:cs typeface="Arial"/>
              </a:rPr>
              <a:t>majority</a:t>
            </a:r>
            <a:r>
              <a:rPr lang="en-US" sz="1200" spc="-165" dirty="0" smtClean="0">
                <a:latin typeface="Arial"/>
                <a:cs typeface="Arial"/>
              </a:rPr>
              <a:t> </a:t>
            </a:r>
            <a:r>
              <a:rPr lang="en-US" sz="1200" spc="-25" dirty="0" smtClean="0">
                <a:latin typeface="Arial"/>
                <a:cs typeface="Arial"/>
              </a:rPr>
              <a:t>consensus.</a:t>
            </a:r>
            <a:endParaRPr lang="en-US" sz="1200" dirty="0" smtClean="0">
              <a:latin typeface="Arial"/>
              <a:cs typeface="Arial"/>
            </a:endParaRPr>
          </a:p>
          <a:p>
            <a:pPr marL="12700" marR="767080">
              <a:lnSpc>
                <a:spcPts val="1620"/>
              </a:lnSpc>
              <a:spcBef>
                <a:spcPts val="600"/>
              </a:spcBef>
            </a:pPr>
            <a:r>
              <a:rPr lang="en-US" sz="1200" spc="-20" dirty="0" smtClean="0">
                <a:latin typeface="Arial"/>
                <a:cs typeface="Arial"/>
              </a:rPr>
              <a:t>The </a:t>
            </a:r>
            <a:r>
              <a:rPr lang="en-US" sz="1200" spc="-25" dirty="0" smtClean="0">
                <a:latin typeface="Arial"/>
                <a:cs typeface="Arial"/>
              </a:rPr>
              <a:t>image </a:t>
            </a:r>
            <a:r>
              <a:rPr lang="en-US" sz="1200" spc="-20" dirty="0" smtClean="0">
                <a:latin typeface="Arial"/>
                <a:cs typeface="Arial"/>
              </a:rPr>
              <a:t>in </a:t>
            </a:r>
            <a:r>
              <a:rPr lang="en-US" sz="1200" spc="-15" dirty="0" smtClean="0">
                <a:latin typeface="Arial"/>
                <a:cs typeface="Arial"/>
              </a:rPr>
              <a:t>the </a:t>
            </a:r>
            <a:r>
              <a:rPr lang="en-US" sz="1200" spc="-25" dirty="0" smtClean="0">
                <a:latin typeface="Arial"/>
                <a:cs typeface="Arial"/>
              </a:rPr>
              <a:t>slide </a:t>
            </a:r>
            <a:r>
              <a:rPr lang="en-US" sz="1200" spc="-30" dirty="0" smtClean="0">
                <a:latin typeface="Arial"/>
                <a:cs typeface="Arial"/>
              </a:rPr>
              <a:t>above </a:t>
            </a:r>
            <a:r>
              <a:rPr lang="en-US" sz="1200" spc="-15" dirty="0" smtClean="0">
                <a:latin typeface="Arial"/>
                <a:cs typeface="Arial"/>
              </a:rPr>
              <a:t>is </a:t>
            </a:r>
            <a:r>
              <a:rPr lang="en-US" sz="1200" spc="-25" dirty="0" smtClean="0">
                <a:latin typeface="Arial"/>
                <a:cs typeface="Arial"/>
              </a:rPr>
              <a:t>based on:  </a:t>
            </a:r>
            <a:r>
              <a:rPr lang="en-US" sz="1200" spc="-30" dirty="0" smtClean="0">
                <a:latin typeface="Arial"/>
                <a:cs typeface="Arial"/>
              </a:rPr>
              <a:t>https://cwiki.apache.org/confluence/display/ZOOKEEPER/ProjectDescription</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A034CDDF-E6EB-4BB4-AC08-83A619F4648C}" type="slidenum">
              <a:rPr lang="fr-FR" smtClean="0"/>
              <a:t>7</a:t>
            </a:fld>
            <a:endParaRPr lang="fr-FR"/>
          </a:p>
        </p:txBody>
      </p:sp>
    </p:spTree>
    <p:extLst>
      <p:ext uri="{BB962C8B-B14F-4D97-AF65-F5344CB8AC3E}">
        <p14:creationId xmlns:p14="http://schemas.microsoft.com/office/powerpoint/2010/main" val="3217469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pc="-25" dirty="0" err="1" smtClean="0">
                <a:latin typeface="Arial"/>
                <a:cs typeface="Arial"/>
              </a:rPr>
              <a:t>ZooKeeper</a:t>
            </a:r>
            <a:r>
              <a:rPr lang="en-US" sz="1200" spc="-65" dirty="0" smtClean="0">
                <a:latin typeface="Arial"/>
                <a:cs typeface="Arial"/>
              </a:rPr>
              <a:t> </a:t>
            </a:r>
            <a:r>
              <a:rPr lang="en-US" sz="1200" spc="-15" dirty="0" smtClean="0">
                <a:latin typeface="Arial"/>
                <a:cs typeface="Arial"/>
              </a:rPr>
              <a:t>can</a:t>
            </a:r>
            <a:r>
              <a:rPr lang="en-US" sz="1200" spc="-50" dirty="0" smtClean="0">
                <a:latin typeface="Arial"/>
                <a:cs typeface="Arial"/>
              </a:rPr>
              <a:t> </a:t>
            </a:r>
            <a:r>
              <a:rPr lang="en-US" sz="1200" spc="-20" dirty="0" smtClean="0">
                <a:latin typeface="Arial"/>
                <a:cs typeface="Arial"/>
              </a:rPr>
              <a:t>also</a:t>
            </a:r>
            <a:r>
              <a:rPr lang="en-US" sz="1200" spc="-50" dirty="0" smtClean="0">
                <a:latin typeface="Arial"/>
                <a:cs typeface="Arial"/>
              </a:rPr>
              <a:t> </a:t>
            </a:r>
            <a:r>
              <a:rPr lang="en-US" sz="1200" spc="-15" dirty="0" smtClean="0">
                <a:latin typeface="Arial"/>
                <a:cs typeface="Arial"/>
              </a:rPr>
              <a:t>be</a:t>
            </a:r>
            <a:r>
              <a:rPr lang="en-US" sz="1200" spc="-50" dirty="0" smtClean="0">
                <a:latin typeface="Arial"/>
                <a:cs typeface="Arial"/>
              </a:rPr>
              <a:t> </a:t>
            </a:r>
            <a:r>
              <a:rPr lang="en-US" sz="1200" spc="-20" dirty="0" smtClean="0">
                <a:latin typeface="Arial"/>
                <a:cs typeface="Arial"/>
              </a:rPr>
              <a:t>run</a:t>
            </a:r>
            <a:r>
              <a:rPr lang="en-US" sz="1200" spc="-50" dirty="0" smtClean="0">
                <a:latin typeface="Arial"/>
                <a:cs typeface="Arial"/>
              </a:rPr>
              <a:t> </a:t>
            </a:r>
            <a:r>
              <a:rPr lang="en-US" sz="1200" spc="-10" dirty="0" smtClean="0">
                <a:latin typeface="Arial"/>
                <a:cs typeface="Arial"/>
              </a:rPr>
              <a:t>in</a:t>
            </a:r>
            <a:r>
              <a:rPr lang="en-US" sz="1200" spc="-50" dirty="0" smtClean="0">
                <a:latin typeface="Arial"/>
                <a:cs typeface="Arial"/>
              </a:rPr>
              <a:t> </a:t>
            </a:r>
            <a:r>
              <a:rPr lang="en-US" sz="1200" spc="-30" dirty="0" smtClean="0">
                <a:latin typeface="Arial"/>
                <a:cs typeface="Arial"/>
              </a:rPr>
              <a:t>Standalone</a:t>
            </a:r>
            <a:r>
              <a:rPr lang="en-US" sz="1200" spc="-40" dirty="0" smtClean="0">
                <a:latin typeface="Arial"/>
                <a:cs typeface="Arial"/>
              </a:rPr>
              <a:t> </a:t>
            </a:r>
            <a:r>
              <a:rPr lang="en-US" sz="1200" spc="-20" dirty="0" smtClean="0">
                <a:latin typeface="Arial"/>
                <a:cs typeface="Arial"/>
              </a:rPr>
              <a:t>mode.</a:t>
            </a:r>
            <a:r>
              <a:rPr lang="en-US" sz="1200" spc="-45" dirty="0" smtClean="0">
                <a:latin typeface="Arial"/>
                <a:cs typeface="Arial"/>
              </a:rPr>
              <a:t> </a:t>
            </a:r>
            <a:r>
              <a:rPr lang="en-US" sz="1200" spc="-15" dirty="0" smtClean="0">
                <a:latin typeface="Arial"/>
                <a:cs typeface="Arial"/>
              </a:rPr>
              <a:t>In</a:t>
            </a:r>
            <a:r>
              <a:rPr lang="en-US" sz="1200" spc="-50" dirty="0" smtClean="0">
                <a:latin typeface="Arial"/>
                <a:cs typeface="Arial"/>
              </a:rPr>
              <a:t> </a:t>
            </a:r>
            <a:r>
              <a:rPr lang="en-US" sz="1200" spc="-20" dirty="0" smtClean="0">
                <a:latin typeface="Arial"/>
                <a:cs typeface="Arial"/>
              </a:rPr>
              <a:t>this</a:t>
            </a:r>
            <a:r>
              <a:rPr lang="en-US" sz="1200" spc="-45" dirty="0" smtClean="0">
                <a:latin typeface="Arial"/>
                <a:cs typeface="Arial"/>
              </a:rPr>
              <a:t> </a:t>
            </a:r>
            <a:r>
              <a:rPr lang="en-US" sz="1200" spc="-25" dirty="0" smtClean="0">
                <a:latin typeface="Arial"/>
                <a:cs typeface="Arial"/>
              </a:rPr>
              <a:t>mode</a:t>
            </a:r>
            <a:r>
              <a:rPr lang="en-US" sz="1200" spc="-35" dirty="0" smtClean="0">
                <a:latin typeface="Arial"/>
                <a:cs typeface="Arial"/>
              </a:rPr>
              <a:t> </a:t>
            </a:r>
            <a:r>
              <a:rPr lang="en-US" sz="1200" spc="-20" dirty="0" smtClean="0">
                <a:latin typeface="Arial"/>
                <a:cs typeface="Arial"/>
              </a:rPr>
              <a:t>only</a:t>
            </a:r>
            <a:r>
              <a:rPr lang="en-US" sz="1200" spc="-6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single</a:t>
            </a:r>
            <a:r>
              <a:rPr lang="en-US" sz="1200" spc="-50" dirty="0" smtClean="0">
                <a:latin typeface="Arial"/>
                <a:cs typeface="Arial"/>
              </a:rPr>
              <a:t> </a:t>
            </a:r>
            <a:r>
              <a:rPr lang="en-US" sz="1200" spc="-30" dirty="0" err="1" smtClean="0">
                <a:latin typeface="Arial"/>
                <a:cs typeface="Arial"/>
              </a:rPr>
              <a:t>ZooKeeper</a:t>
            </a:r>
            <a:r>
              <a:rPr lang="en-US" sz="1200" spc="-30" dirty="0" smtClean="0">
                <a:latin typeface="Arial"/>
                <a:cs typeface="Arial"/>
              </a:rPr>
              <a:t>  </a:t>
            </a:r>
            <a:r>
              <a:rPr lang="en-US" sz="1200" spc="-25" dirty="0" smtClean="0">
                <a:latin typeface="Arial"/>
                <a:cs typeface="Arial"/>
              </a:rPr>
              <a:t>server</a:t>
            </a:r>
            <a:r>
              <a:rPr lang="en-US" sz="1200" spc="-40" dirty="0" smtClean="0">
                <a:latin typeface="Arial"/>
                <a:cs typeface="Arial"/>
              </a:rPr>
              <a:t> </a:t>
            </a:r>
            <a:r>
              <a:rPr lang="en-US" sz="1200" spc="-25" dirty="0" smtClean="0">
                <a:latin typeface="Arial"/>
                <a:cs typeface="Arial"/>
              </a:rPr>
              <a:t>exists.</a:t>
            </a:r>
            <a:r>
              <a:rPr lang="en-US" sz="1200" spc="-45" dirty="0" smtClean="0">
                <a:latin typeface="Arial"/>
                <a:cs typeface="Arial"/>
              </a:rPr>
              <a:t> </a:t>
            </a:r>
            <a:r>
              <a:rPr lang="en-US" sz="1200" spc="-15" dirty="0" smtClean="0">
                <a:latin typeface="Arial"/>
                <a:cs typeface="Arial"/>
              </a:rPr>
              <a:t>All</a:t>
            </a:r>
            <a:r>
              <a:rPr lang="en-US" sz="1200" spc="-60" dirty="0" smtClean="0">
                <a:latin typeface="Arial"/>
                <a:cs typeface="Arial"/>
              </a:rPr>
              <a:t> </a:t>
            </a:r>
            <a:r>
              <a:rPr lang="en-US" sz="1200" spc="-25" dirty="0" smtClean="0">
                <a:latin typeface="Arial"/>
                <a:cs typeface="Arial"/>
              </a:rPr>
              <a:t>clients</a:t>
            </a:r>
            <a:r>
              <a:rPr lang="en-US" sz="1200" spc="-45" dirty="0" smtClean="0">
                <a:latin typeface="Arial"/>
                <a:cs typeface="Arial"/>
              </a:rPr>
              <a:t> </a:t>
            </a:r>
            <a:r>
              <a:rPr lang="en-US" sz="1200" spc="-25" dirty="0" smtClean="0">
                <a:latin typeface="Arial"/>
                <a:cs typeface="Arial"/>
              </a:rPr>
              <a:t>connect</a:t>
            </a:r>
            <a:r>
              <a:rPr lang="en-US" sz="1200" spc="-5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30" dirty="0" err="1" smtClean="0">
                <a:latin typeface="Arial"/>
                <a:cs typeface="Arial"/>
              </a:rPr>
              <a:t>ZooKeeper</a:t>
            </a:r>
            <a:r>
              <a:rPr lang="en-US" sz="1200" spc="-50" dirty="0" smtClean="0">
                <a:latin typeface="Arial"/>
                <a:cs typeface="Arial"/>
              </a:rPr>
              <a:t> </a:t>
            </a:r>
            <a:r>
              <a:rPr lang="en-US" sz="1200" spc="-25" dirty="0" smtClean="0">
                <a:latin typeface="Arial"/>
                <a:cs typeface="Arial"/>
              </a:rPr>
              <a:t>service</a:t>
            </a:r>
            <a:r>
              <a:rPr lang="en-US" sz="1200" spc="-50" dirty="0" smtClean="0">
                <a:latin typeface="Arial"/>
                <a:cs typeface="Arial"/>
              </a:rPr>
              <a:t> </a:t>
            </a:r>
            <a:r>
              <a:rPr lang="en-US" sz="1200" spc="-25" dirty="0" smtClean="0">
                <a:latin typeface="Arial"/>
                <a:cs typeface="Arial"/>
              </a:rPr>
              <a:t>via</a:t>
            </a:r>
            <a:r>
              <a:rPr lang="en-US" sz="1200" spc="-50" dirty="0" smtClean="0">
                <a:latin typeface="Arial"/>
                <a:cs typeface="Arial"/>
              </a:rPr>
              <a:t> </a:t>
            </a:r>
            <a:r>
              <a:rPr lang="en-US" sz="1200" spc="-20" dirty="0" smtClean="0">
                <a:latin typeface="Arial"/>
                <a:cs typeface="Arial"/>
              </a:rPr>
              <a:t>this</a:t>
            </a:r>
            <a:r>
              <a:rPr lang="en-US" sz="1200" spc="-30" dirty="0" smtClean="0">
                <a:latin typeface="Arial"/>
                <a:cs typeface="Arial"/>
              </a:rPr>
              <a:t> </a:t>
            </a:r>
            <a:r>
              <a:rPr lang="en-US" sz="1200" spc="-20" dirty="0" smtClean="0">
                <a:latin typeface="Arial"/>
                <a:cs typeface="Arial"/>
              </a:rPr>
              <a:t>one</a:t>
            </a:r>
            <a:r>
              <a:rPr lang="en-US" sz="1200" spc="-45" dirty="0" smtClean="0">
                <a:latin typeface="Arial"/>
                <a:cs typeface="Arial"/>
              </a:rPr>
              <a:t> </a:t>
            </a:r>
            <a:r>
              <a:rPr lang="en-US" sz="1200" spc="-25" dirty="0" smtClean="0">
                <a:latin typeface="Arial"/>
                <a:cs typeface="Arial"/>
              </a:rPr>
              <a:t>server.</a:t>
            </a:r>
            <a:r>
              <a:rPr lang="en-US" sz="1200" spc="-30" dirty="0" smtClean="0">
                <a:latin typeface="Arial"/>
                <a:cs typeface="Arial"/>
              </a:rPr>
              <a:t> </a:t>
            </a:r>
            <a:r>
              <a:rPr lang="en-US" sz="1200" spc="-20" dirty="0" smtClean="0">
                <a:latin typeface="Arial"/>
                <a:cs typeface="Arial"/>
              </a:rPr>
              <a:t>You</a:t>
            </a:r>
            <a:r>
              <a:rPr lang="en-US" sz="1200" spc="-40" dirty="0" smtClean="0">
                <a:latin typeface="Arial"/>
                <a:cs typeface="Arial"/>
              </a:rPr>
              <a:t> </a:t>
            </a:r>
            <a:r>
              <a:rPr lang="en-US" sz="1200" spc="-25" dirty="0" smtClean="0">
                <a:latin typeface="Arial"/>
                <a:cs typeface="Arial"/>
              </a:rPr>
              <a:t>lose  </a:t>
            </a:r>
            <a:r>
              <a:rPr lang="en-US" sz="1200" spc="-15" dirty="0" smtClean="0">
                <a:latin typeface="Arial"/>
                <a:cs typeface="Arial"/>
              </a:rPr>
              <a:t>the </a:t>
            </a:r>
            <a:r>
              <a:rPr lang="en-US" sz="1200" spc="-25" dirty="0" smtClean="0">
                <a:latin typeface="Arial"/>
                <a:cs typeface="Arial"/>
              </a:rPr>
              <a:t>benefits </a:t>
            </a:r>
            <a:r>
              <a:rPr lang="en-US" sz="1200" spc="-15" dirty="0" smtClean="0">
                <a:latin typeface="Arial"/>
                <a:cs typeface="Arial"/>
              </a:rPr>
              <a:t>of </a:t>
            </a:r>
            <a:r>
              <a:rPr lang="en-US" sz="1200" spc="-25" dirty="0" smtClean="0">
                <a:latin typeface="Arial"/>
                <a:cs typeface="Arial"/>
              </a:rPr>
              <a:t>replicated </a:t>
            </a:r>
            <a:r>
              <a:rPr lang="en-US" sz="1200" spc="-20" dirty="0" smtClean="0">
                <a:latin typeface="Arial"/>
                <a:cs typeface="Arial"/>
              </a:rPr>
              <a:t>mode </a:t>
            </a:r>
            <a:r>
              <a:rPr lang="en-US" sz="1200" spc="-25" dirty="0" smtClean="0">
                <a:latin typeface="Arial"/>
                <a:cs typeface="Arial"/>
              </a:rPr>
              <a:t>when using standalone mode. Trading high-availability  </a:t>
            </a:r>
            <a:r>
              <a:rPr lang="en-US" sz="1200" spc="-20" dirty="0" smtClean="0">
                <a:latin typeface="Arial"/>
                <a:cs typeface="Arial"/>
              </a:rPr>
              <a:t>and </a:t>
            </a:r>
            <a:r>
              <a:rPr lang="en-US" sz="1200" spc="-25" dirty="0" smtClean="0">
                <a:latin typeface="Arial"/>
                <a:cs typeface="Arial"/>
              </a:rPr>
              <a:t>resilience </a:t>
            </a:r>
            <a:r>
              <a:rPr lang="en-US" sz="1200" spc="-15" dirty="0" smtClean="0">
                <a:latin typeface="Arial"/>
                <a:cs typeface="Arial"/>
              </a:rPr>
              <a:t>for </a:t>
            </a:r>
            <a:r>
              <a:rPr lang="en-US" sz="1200" dirty="0" smtClean="0">
                <a:latin typeface="Arial"/>
                <a:cs typeface="Arial"/>
              </a:rPr>
              <a:t>a </a:t>
            </a:r>
            <a:r>
              <a:rPr lang="en-US" sz="1200" spc="-25" dirty="0" smtClean="0">
                <a:latin typeface="Arial"/>
                <a:cs typeface="Arial"/>
              </a:rPr>
              <a:t>simpler environment </a:t>
            </a:r>
            <a:r>
              <a:rPr lang="en-US" sz="1200" spc="-20" dirty="0" smtClean="0">
                <a:latin typeface="Arial"/>
                <a:cs typeface="Arial"/>
              </a:rPr>
              <a:t>can </a:t>
            </a:r>
            <a:r>
              <a:rPr lang="en-US" sz="1200" spc="-15" dirty="0" smtClean="0">
                <a:latin typeface="Arial"/>
                <a:cs typeface="Arial"/>
              </a:rPr>
              <a:t>be </a:t>
            </a:r>
            <a:r>
              <a:rPr lang="en-US" sz="1200" spc="-25" dirty="0" smtClean="0">
                <a:latin typeface="Arial"/>
                <a:cs typeface="Arial"/>
              </a:rPr>
              <a:t>useful </a:t>
            </a:r>
            <a:r>
              <a:rPr lang="en-US" sz="1200" spc="-15" dirty="0" smtClean="0">
                <a:latin typeface="Arial"/>
                <a:cs typeface="Arial"/>
              </a:rPr>
              <a:t>for </a:t>
            </a:r>
            <a:r>
              <a:rPr lang="en-US" sz="1200" spc="-25" dirty="0" smtClean="0">
                <a:latin typeface="Arial"/>
                <a:cs typeface="Arial"/>
              </a:rPr>
              <a:t>testing </a:t>
            </a:r>
            <a:r>
              <a:rPr lang="en-US" sz="1200" spc="-20" dirty="0" smtClean="0">
                <a:latin typeface="Arial"/>
                <a:cs typeface="Arial"/>
              </a:rPr>
              <a:t>and </a:t>
            </a:r>
            <a:r>
              <a:rPr lang="en-US" sz="1200" spc="-25" dirty="0" smtClean="0">
                <a:latin typeface="Arial"/>
                <a:cs typeface="Arial"/>
              </a:rPr>
              <a:t>learning  purposes.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A034CDDF-E6EB-4BB4-AC08-83A619F4648C}" type="slidenum">
              <a:rPr lang="fr-FR" smtClean="0"/>
              <a:t>8</a:t>
            </a:fld>
            <a:endParaRPr lang="fr-FR"/>
          </a:p>
        </p:txBody>
      </p:sp>
    </p:spTree>
    <p:extLst>
      <p:ext uri="{BB962C8B-B14F-4D97-AF65-F5344CB8AC3E}">
        <p14:creationId xmlns:p14="http://schemas.microsoft.com/office/powerpoint/2010/main" val="2679735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25"/>
              </a:spcBef>
            </a:pPr>
            <a:r>
              <a:rPr lang="en-US" sz="1200" spc="-25" dirty="0" err="1" smtClean="0">
                <a:latin typeface="Arial"/>
                <a:cs typeface="Arial"/>
              </a:rPr>
              <a:t>ZooKeeper</a:t>
            </a:r>
            <a:r>
              <a:rPr lang="en-US" sz="1200" spc="-25" dirty="0" smtClean="0">
                <a:latin typeface="Arial"/>
                <a:cs typeface="Arial"/>
              </a:rPr>
              <a:t> </a:t>
            </a:r>
            <a:r>
              <a:rPr lang="en-US" sz="1200" spc="-30" dirty="0" smtClean="0">
                <a:latin typeface="Arial"/>
                <a:cs typeface="Arial"/>
              </a:rPr>
              <a:t>provides </a:t>
            </a:r>
            <a:r>
              <a:rPr lang="en-US" sz="1200" spc="-20" dirty="0" smtClean="0">
                <a:latin typeface="Arial"/>
                <a:cs typeface="Arial"/>
              </a:rPr>
              <a:t>five </a:t>
            </a:r>
            <a:r>
              <a:rPr lang="en-US" sz="1200" spc="-25" dirty="0" smtClean="0">
                <a:latin typeface="Arial"/>
                <a:cs typeface="Arial"/>
              </a:rPr>
              <a:t>consistency</a:t>
            </a:r>
            <a:r>
              <a:rPr lang="en-US" sz="1200" spc="-145" dirty="0" smtClean="0">
                <a:latin typeface="Arial"/>
                <a:cs typeface="Arial"/>
              </a:rPr>
              <a:t> </a:t>
            </a:r>
            <a:r>
              <a:rPr lang="en-US" sz="1200" spc="-25" dirty="0" smtClean="0">
                <a:latin typeface="Arial"/>
                <a:cs typeface="Arial"/>
              </a:rPr>
              <a:t>guarantees:</a:t>
            </a:r>
            <a:endParaRPr lang="en-US" sz="1200" dirty="0" smtClean="0">
              <a:latin typeface="Arial"/>
              <a:cs typeface="Arial"/>
            </a:endParaRPr>
          </a:p>
          <a:p>
            <a:pPr marL="589915" marR="245110" indent="-348615">
              <a:lnSpc>
                <a:spcPts val="1610"/>
              </a:lnSpc>
              <a:spcBef>
                <a:spcPts val="645"/>
              </a:spcBef>
              <a:buAutoNum type="arabicPeriod"/>
              <a:tabLst>
                <a:tab pos="589915" algn="l"/>
                <a:tab pos="590550" algn="l"/>
              </a:tabLst>
            </a:pPr>
            <a:r>
              <a:rPr lang="en-US" sz="1200" spc="-25" dirty="0" smtClean="0">
                <a:latin typeface="Arial"/>
                <a:cs typeface="Arial"/>
              </a:rPr>
              <a:t>Sequential </a:t>
            </a:r>
            <a:r>
              <a:rPr lang="en-US" sz="1200" spc="-30" dirty="0" smtClean="0">
                <a:latin typeface="Arial"/>
                <a:cs typeface="Arial"/>
              </a:rPr>
              <a:t>Consistency: </a:t>
            </a:r>
            <a:r>
              <a:rPr lang="en-US" sz="1200" spc="-25" dirty="0" smtClean="0">
                <a:latin typeface="Arial"/>
                <a:cs typeface="Arial"/>
              </a:rPr>
              <a:t>updates </a:t>
            </a:r>
            <a:r>
              <a:rPr lang="en-US" sz="1200" spc="-20" dirty="0" smtClean="0">
                <a:latin typeface="Arial"/>
                <a:cs typeface="Arial"/>
              </a:rPr>
              <a:t>from </a:t>
            </a:r>
            <a:r>
              <a:rPr lang="en-US" sz="1200" dirty="0" smtClean="0">
                <a:latin typeface="Arial"/>
                <a:cs typeface="Arial"/>
              </a:rPr>
              <a:t>a</a:t>
            </a:r>
            <a:r>
              <a:rPr lang="en-US" sz="1200" spc="-280" dirty="0" smtClean="0">
                <a:latin typeface="Arial"/>
                <a:cs typeface="Arial"/>
              </a:rPr>
              <a:t> </a:t>
            </a:r>
            <a:r>
              <a:rPr lang="en-US" sz="1200" spc="-25" dirty="0" smtClean="0">
                <a:latin typeface="Arial"/>
                <a:cs typeface="Arial"/>
              </a:rPr>
              <a:t>client </a:t>
            </a:r>
            <a:r>
              <a:rPr lang="en-US" sz="1200" spc="-15" dirty="0" smtClean="0">
                <a:latin typeface="Arial"/>
                <a:cs typeface="Arial"/>
              </a:rPr>
              <a:t>to the </a:t>
            </a:r>
            <a:r>
              <a:rPr lang="en-US" sz="1200" spc="-25" dirty="0" err="1" smtClean="0">
                <a:latin typeface="Arial"/>
                <a:cs typeface="Arial"/>
              </a:rPr>
              <a:t>ZooKeeper</a:t>
            </a:r>
            <a:r>
              <a:rPr lang="en-US" sz="1200" spc="-25" dirty="0" smtClean="0">
                <a:latin typeface="Arial"/>
                <a:cs typeface="Arial"/>
              </a:rPr>
              <a:t> service are  applied </a:t>
            </a:r>
            <a:r>
              <a:rPr lang="en-US" sz="1200" spc="-10" dirty="0" smtClean="0">
                <a:latin typeface="Arial"/>
                <a:cs typeface="Arial"/>
              </a:rPr>
              <a:t>in </a:t>
            </a:r>
            <a:r>
              <a:rPr lang="en-US" sz="1200" spc="-15" dirty="0" smtClean="0">
                <a:latin typeface="Arial"/>
                <a:cs typeface="Arial"/>
              </a:rPr>
              <a:t>the </a:t>
            </a:r>
            <a:r>
              <a:rPr lang="en-US" sz="1200" spc="-25" dirty="0" smtClean="0">
                <a:latin typeface="Arial"/>
                <a:cs typeface="Arial"/>
              </a:rPr>
              <a:t>order they </a:t>
            </a:r>
            <a:r>
              <a:rPr lang="en-US" sz="1200" spc="-20" dirty="0" smtClean="0">
                <a:latin typeface="Arial"/>
                <a:cs typeface="Arial"/>
              </a:rPr>
              <a:t>are</a:t>
            </a:r>
            <a:r>
              <a:rPr lang="en-US" sz="1200" spc="-254" dirty="0" smtClean="0">
                <a:latin typeface="Arial"/>
                <a:cs typeface="Arial"/>
              </a:rPr>
              <a:t> </a:t>
            </a:r>
            <a:r>
              <a:rPr lang="en-US" sz="1200" spc="-25" dirty="0" smtClean="0">
                <a:latin typeface="Arial"/>
                <a:cs typeface="Arial"/>
              </a:rPr>
              <a:t>sent.</a:t>
            </a:r>
            <a:endParaRPr lang="en-US" sz="1200" dirty="0" smtClean="0">
              <a:latin typeface="Arial"/>
              <a:cs typeface="Arial"/>
            </a:endParaRPr>
          </a:p>
          <a:p>
            <a:pPr marL="589915" marR="64769" indent="-348615">
              <a:lnSpc>
                <a:spcPts val="1620"/>
              </a:lnSpc>
              <a:spcBef>
                <a:spcPts val="295"/>
              </a:spcBef>
              <a:buAutoNum type="arabicPeriod"/>
              <a:tabLst>
                <a:tab pos="589915" algn="l"/>
                <a:tab pos="590550" algn="l"/>
              </a:tabLst>
            </a:pPr>
            <a:r>
              <a:rPr lang="en-US" sz="1200" spc="-25" dirty="0" smtClean="0">
                <a:latin typeface="Arial"/>
                <a:cs typeface="Arial"/>
              </a:rPr>
              <a:t>Atomicity:</a:t>
            </a:r>
            <a:r>
              <a:rPr lang="en-US" sz="1200" spc="-40" dirty="0" smtClean="0">
                <a:latin typeface="Arial"/>
                <a:cs typeface="Arial"/>
              </a:rPr>
              <a:t> </a:t>
            </a:r>
            <a:r>
              <a:rPr lang="en-US" sz="1200" spc="-25" dirty="0" smtClean="0">
                <a:latin typeface="Arial"/>
                <a:cs typeface="Arial"/>
              </a:rPr>
              <a:t>updates</a:t>
            </a:r>
            <a:r>
              <a:rPr lang="en-US" sz="1200" spc="-50" dirty="0" smtClean="0">
                <a:latin typeface="Arial"/>
                <a:cs typeface="Arial"/>
              </a:rPr>
              <a:t> </a:t>
            </a:r>
            <a:r>
              <a:rPr lang="en-US" sz="1200" spc="-20" dirty="0" smtClean="0">
                <a:latin typeface="Arial"/>
                <a:cs typeface="Arial"/>
              </a:rPr>
              <a:t>in</a:t>
            </a:r>
            <a:r>
              <a:rPr lang="en-US" sz="1200" spc="-45" dirty="0" smtClean="0">
                <a:latin typeface="Arial"/>
                <a:cs typeface="Arial"/>
              </a:rPr>
              <a:t> </a:t>
            </a:r>
            <a:r>
              <a:rPr lang="en-US" sz="1200" spc="-25" dirty="0" err="1" smtClean="0">
                <a:latin typeface="Arial"/>
                <a:cs typeface="Arial"/>
              </a:rPr>
              <a:t>ZooKeeper</a:t>
            </a:r>
            <a:r>
              <a:rPr lang="en-US" sz="1200" spc="-55" dirty="0" smtClean="0">
                <a:latin typeface="Arial"/>
                <a:cs typeface="Arial"/>
              </a:rPr>
              <a:t> </a:t>
            </a:r>
            <a:r>
              <a:rPr lang="en-US" sz="1200" spc="-25" dirty="0" smtClean="0">
                <a:latin typeface="Arial"/>
                <a:cs typeface="Arial"/>
              </a:rPr>
              <a:t>either</a:t>
            </a:r>
            <a:r>
              <a:rPr lang="en-US" sz="1200" spc="-55" dirty="0" smtClean="0">
                <a:latin typeface="Arial"/>
                <a:cs typeface="Arial"/>
              </a:rPr>
              <a:t> </a:t>
            </a:r>
            <a:r>
              <a:rPr lang="en-US" sz="1200" spc="-25" dirty="0" smtClean="0">
                <a:latin typeface="Arial"/>
                <a:cs typeface="Arial"/>
              </a:rPr>
              <a:t>succeed</a:t>
            </a:r>
            <a:r>
              <a:rPr lang="en-US" sz="1200" spc="-55" dirty="0" smtClean="0">
                <a:latin typeface="Arial"/>
                <a:cs typeface="Arial"/>
              </a:rPr>
              <a:t> </a:t>
            </a:r>
            <a:r>
              <a:rPr lang="en-US" sz="1200" spc="-15" dirty="0" smtClean="0">
                <a:latin typeface="Arial"/>
                <a:cs typeface="Arial"/>
              </a:rPr>
              <a:t>or</a:t>
            </a:r>
            <a:r>
              <a:rPr lang="en-US" sz="1200" spc="-55" dirty="0" smtClean="0">
                <a:latin typeface="Arial"/>
                <a:cs typeface="Arial"/>
              </a:rPr>
              <a:t> </a:t>
            </a:r>
            <a:r>
              <a:rPr lang="en-US" sz="1200" spc="-25" dirty="0" smtClean="0">
                <a:latin typeface="Arial"/>
                <a:cs typeface="Arial"/>
              </a:rPr>
              <a:t>fail.</a:t>
            </a:r>
            <a:r>
              <a:rPr lang="en-US" sz="1200" spc="-50" dirty="0" smtClean="0">
                <a:latin typeface="Arial"/>
                <a:cs typeface="Arial"/>
              </a:rPr>
              <a:t> </a:t>
            </a:r>
            <a:r>
              <a:rPr lang="en-US" sz="1200" spc="-25" dirty="0" smtClean="0">
                <a:latin typeface="Arial"/>
                <a:cs typeface="Arial"/>
              </a:rPr>
              <a:t>Partial</a:t>
            </a:r>
            <a:r>
              <a:rPr lang="en-US" sz="1200" spc="-45" dirty="0" smtClean="0">
                <a:latin typeface="Arial"/>
                <a:cs typeface="Arial"/>
              </a:rPr>
              <a:t> </a:t>
            </a:r>
            <a:r>
              <a:rPr lang="en-US" sz="1200" spc="-25" dirty="0" smtClean="0">
                <a:latin typeface="Arial"/>
                <a:cs typeface="Arial"/>
              </a:rPr>
              <a:t>updates</a:t>
            </a:r>
            <a:r>
              <a:rPr lang="en-US" sz="1200" spc="-50" dirty="0" smtClean="0">
                <a:latin typeface="Arial"/>
                <a:cs typeface="Arial"/>
              </a:rPr>
              <a:t> </a:t>
            </a:r>
            <a:r>
              <a:rPr lang="en-US" sz="1200" spc="-25" dirty="0" smtClean="0">
                <a:latin typeface="Arial"/>
                <a:cs typeface="Arial"/>
              </a:rPr>
              <a:t>are</a:t>
            </a:r>
            <a:r>
              <a:rPr lang="en-US" sz="1200" spc="-50" dirty="0" smtClean="0">
                <a:latin typeface="Arial"/>
                <a:cs typeface="Arial"/>
              </a:rPr>
              <a:t> </a:t>
            </a:r>
            <a:r>
              <a:rPr lang="en-US" sz="1200" spc="-30" dirty="0" smtClean="0">
                <a:latin typeface="Arial"/>
                <a:cs typeface="Arial"/>
              </a:rPr>
              <a:t>not  allowed.</a:t>
            </a:r>
            <a:endParaRPr lang="en-US" sz="1200" dirty="0" smtClean="0">
              <a:latin typeface="Arial"/>
              <a:cs typeface="Arial"/>
            </a:endParaRPr>
          </a:p>
          <a:p>
            <a:pPr marL="589915" marR="5080" indent="-348615">
              <a:lnSpc>
                <a:spcPts val="1610"/>
              </a:lnSpc>
              <a:spcBef>
                <a:spcPts val="300"/>
              </a:spcBef>
              <a:buAutoNum type="arabicPeriod"/>
              <a:tabLst>
                <a:tab pos="589915" algn="l"/>
                <a:tab pos="590550" algn="l"/>
              </a:tabLst>
            </a:pPr>
            <a:r>
              <a:rPr lang="en-US" sz="1200" spc="-20" dirty="0" smtClean="0">
                <a:latin typeface="Arial"/>
                <a:cs typeface="Arial"/>
              </a:rPr>
              <a:t>Single</a:t>
            </a:r>
            <a:r>
              <a:rPr lang="en-US" sz="1200" spc="-55" dirty="0" smtClean="0">
                <a:latin typeface="Arial"/>
                <a:cs typeface="Arial"/>
              </a:rPr>
              <a:t> </a:t>
            </a:r>
            <a:r>
              <a:rPr lang="en-US" sz="1200" spc="-20" dirty="0" smtClean="0">
                <a:latin typeface="Arial"/>
                <a:cs typeface="Arial"/>
              </a:rPr>
              <a:t>System</a:t>
            </a:r>
            <a:r>
              <a:rPr lang="en-US" sz="1200" spc="-70" dirty="0" smtClean="0">
                <a:latin typeface="Arial"/>
                <a:cs typeface="Arial"/>
              </a:rPr>
              <a:t> </a:t>
            </a:r>
            <a:r>
              <a:rPr lang="en-US" sz="1200" spc="-25" dirty="0" smtClean="0">
                <a:latin typeface="Arial"/>
                <a:cs typeface="Arial"/>
              </a:rPr>
              <a:t>Image:</a:t>
            </a:r>
            <a:r>
              <a:rPr lang="en-US" sz="1200" spc="-40"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5" dirty="0" smtClean="0">
                <a:latin typeface="Arial"/>
                <a:cs typeface="Arial"/>
              </a:rPr>
              <a:t>client</a:t>
            </a:r>
            <a:r>
              <a:rPr lang="en-US" sz="1200" spc="-30" dirty="0" smtClean="0">
                <a:latin typeface="Arial"/>
                <a:cs typeface="Arial"/>
              </a:rPr>
              <a:t> </a:t>
            </a:r>
            <a:r>
              <a:rPr lang="en-US" sz="1200" spc="-25" dirty="0" smtClean="0">
                <a:latin typeface="Arial"/>
                <a:cs typeface="Arial"/>
              </a:rPr>
              <a:t>will</a:t>
            </a:r>
            <a:r>
              <a:rPr lang="en-US" sz="1200" spc="-50" dirty="0" smtClean="0">
                <a:latin typeface="Arial"/>
                <a:cs typeface="Arial"/>
              </a:rPr>
              <a:t> </a:t>
            </a:r>
            <a:r>
              <a:rPr lang="en-US" sz="1200" spc="-15" dirty="0" smtClean="0">
                <a:latin typeface="Arial"/>
                <a:cs typeface="Arial"/>
              </a:rPr>
              <a:t>see</a:t>
            </a:r>
            <a:r>
              <a:rPr lang="en-US" sz="1200" spc="-6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0" dirty="0" smtClean="0">
                <a:latin typeface="Arial"/>
                <a:cs typeface="Arial"/>
              </a:rPr>
              <a:t>same</a:t>
            </a:r>
            <a:r>
              <a:rPr lang="en-US" sz="1200" spc="-50" dirty="0" smtClean="0">
                <a:latin typeface="Arial"/>
                <a:cs typeface="Arial"/>
              </a:rPr>
              <a:t> </a:t>
            </a:r>
            <a:r>
              <a:rPr lang="en-US" sz="1200" spc="-20" dirty="0" smtClean="0">
                <a:latin typeface="Arial"/>
                <a:cs typeface="Arial"/>
              </a:rPr>
              <a:t>view</a:t>
            </a:r>
            <a:r>
              <a:rPr lang="en-US" sz="1200" spc="-55" dirty="0" smtClean="0">
                <a:latin typeface="Arial"/>
                <a:cs typeface="Arial"/>
              </a:rPr>
              <a:t> </a:t>
            </a:r>
            <a:r>
              <a:rPr lang="en-US" sz="1200" spc="-15" dirty="0" smtClean="0">
                <a:latin typeface="Arial"/>
                <a:cs typeface="Arial"/>
              </a:rPr>
              <a:t>of</a:t>
            </a:r>
            <a:r>
              <a:rPr lang="en-US" sz="1200" spc="-50"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5" dirty="0" err="1" smtClean="0">
                <a:latin typeface="Arial"/>
                <a:cs typeface="Arial"/>
              </a:rPr>
              <a:t>ZooKeeper</a:t>
            </a:r>
            <a:r>
              <a:rPr lang="en-US" sz="1200" spc="-60" dirty="0" smtClean="0">
                <a:latin typeface="Arial"/>
                <a:cs typeface="Arial"/>
              </a:rPr>
              <a:t> </a:t>
            </a:r>
            <a:r>
              <a:rPr lang="en-US" sz="1200" spc="-25" dirty="0" smtClean="0">
                <a:latin typeface="Arial"/>
                <a:cs typeface="Arial"/>
              </a:rPr>
              <a:t>service  regardless</a:t>
            </a:r>
            <a:r>
              <a:rPr lang="en-US" sz="1200" spc="-55"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15" dirty="0" smtClean="0">
                <a:latin typeface="Arial"/>
                <a:cs typeface="Arial"/>
              </a:rPr>
              <a:t>the</a:t>
            </a:r>
            <a:r>
              <a:rPr lang="en-US" sz="1200" spc="-70" dirty="0" smtClean="0">
                <a:latin typeface="Arial"/>
                <a:cs typeface="Arial"/>
              </a:rPr>
              <a:t> </a:t>
            </a:r>
            <a:r>
              <a:rPr lang="en-US" sz="1200" spc="-25" dirty="0" smtClean="0">
                <a:latin typeface="Arial"/>
                <a:cs typeface="Arial"/>
              </a:rPr>
              <a:t>server</a:t>
            </a:r>
            <a:r>
              <a:rPr lang="en-US" sz="1200" spc="-45"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ensemble</a:t>
            </a:r>
            <a:r>
              <a:rPr lang="en-US" sz="1200" spc="-70" dirty="0" smtClean="0">
                <a:latin typeface="Arial"/>
                <a:cs typeface="Arial"/>
              </a:rPr>
              <a:t> </a:t>
            </a:r>
            <a:r>
              <a:rPr lang="en-US" sz="1200" spc="-20" dirty="0" smtClean="0">
                <a:latin typeface="Arial"/>
                <a:cs typeface="Arial"/>
              </a:rPr>
              <a:t>that</a:t>
            </a:r>
            <a:r>
              <a:rPr lang="en-US" sz="1200" spc="-55" dirty="0" smtClean="0">
                <a:latin typeface="Arial"/>
                <a:cs typeface="Arial"/>
              </a:rPr>
              <a:t> </a:t>
            </a:r>
            <a:r>
              <a:rPr lang="en-US" sz="1200" spc="-15" dirty="0" smtClean="0">
                <a:latin typeface="Arial"/>
                <a:cs typeface="Arial"/>
              </a:rPr>
              <a:t>it</a:t>
            </a:r>
            <a:r>
              <a:rPr lang="en-US" sz="1200" spc="-50"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25" dirty="0" smtClean="0">
                <a:latin typeface="Arial"/>
                <a:cs typeface="Arial"/>
              </a:rPr>
              <a:t>connected</a:t>
            </a:r>
            <a:r>
              <a:rPr lang="en-US" sz="1200" spc="-55" dirty="0" smtClean="0">
                <a:latin typeface="Arial"/>
                <a:cs typeface="Arial"/>
              </a:rPr>
              <a:t> </a:t>
            </a:r>
            <a:r>
              <a:rPr lang="en-US" sz="1200" spc="-20" dirty="0" smtClean="0">
                <a:latin typeface="Arial"/>
                <a:cs typeface="Arial"/>
              </a:rPr>
              <a:t>to.</a:t>
            </a:r>
            <a:endParaRPr lang="en-US" sz="1200" dirty="0" smtClean="0">
              <a:latin typeface="Arial"/>
              <a:cs typeface="Arial"/>
            </a:endParaRPr>
          </a:p>
          <a:p>
            <a:pPr marL="589915" marR="17780" indent="-348615">
              <a:lnSpc>
                <a:spcPct val="96000"/>
              </a:lnSpc>
              <a:spcBef>
                <a:spcPts val="259"/>
              </a:spcBef>
              <a:buAutoNum type="arabicPeriod"/>
              <a:tabLst>
                <a:tab pos="589915" algn="l"/>
                <a:tab pos="590550" algn="l"/>
              </a:tabLst>
            </a:pPr>
            <a:r>
              <a:rPr lang="en-US" sz="1200" spc="-25" dirty="0" smtClean="0">
                <a:latin typeface="Arial"/>
                <a:cs typeface="Arial"/>
              </a:rPr>
              <a:t>Reliability: </a:t>
            </a:r>
            <a:r>
              <a:rPr lang="en-US" sz="1200" spc="-20" dirty="0" smtClean="0">
                <a:latin typeface="Arial"/>
                <a:cs typeface="Arial"/>
              </a:rPr>
              <a:t>if </a:t>
            </a:r>
            <a:r>
              <a:rPr lang="en-US" sz="1200" spc="-15" dirty="0" smtClean="0">
                <a:latin typeface="Arial"/>
                <a:cs typeface="Arial"/>
              </a:rPr>
              <a:t>an </a:t>
            </a:r>
            <a:r>
              <a:rPr lang="en-US" sz="1200" spc="-25" dirty="0" smtClean="0">
                <a:latin typeface="Arial"/>
                <a:cs typeface="Arial"/>
              </a:rPr>
              <a:t>update succeeds </a:t>
            </a:r>
            <a:r>
              <a:rPr lang="en-US" sz="1200" spc="-20" dirty="0" smtClean="0">
                <a:latin typeface="Arial"/>
                <a:cs typeface="Arial"/>
              </a:rPr>
              <a:t>in </a:t>
            </a:r>
            <a:r>
              <a:rPr lang="en-US" sz="1200" spc="-25" dirty="0" err="1" smtClean="0">
                <a:latin typeface="Arial"/>
                <a:cs typeface="Arial"/>
              </a:rPr>
              <a:t>ZooKeeper</a:t>
            </a:r>
            <a:r>
              <a:rPr lang="en-US" sz="1200" spc="-25" dirty="0" smtClean="0">
                <a:latin typeface="Arial"/>
                <a:cs typeface="Arial"/>
              </a:rPr>
              <a:t> </a:t>
            </a:r>
            <a:r>
              <a:rPr lang="en-US" sz="1200" spc="-20" dirty="0" smtClean="0">
                <a:latin typeface="Arial"/>
                <a:cs typeface="Arial"/>
              </a:rPr>
              <a:t>then it </a:t>
            </a:r>
            <a:r>
              <a:rPr lang="en-US" sz="1200" spc="-25" dirty="0" smtClean="0">
                <a:latin typeface="Arial"/>
                <a:cs typeface="Arial"/>
              </a:rPr>
              <a:t>will persist </a:t>
            </a:r>
            <a:r>
              <a:rPr lang="en-US" sz="1200" spc="-20" dirty="0" smtClean="0">
                <a:latin typeface="Arial"/>
                <a:cs typeface="Arial"/>
              </a:rPr>
              <a:t>and </a:t>
            </a:r>
            <a:r>
              <a:rPr lang="en-US" sz="1200" spc="-25" dirty="0" smtClean="0">
                <a:latin typeface="Arial"/>
                <a:cs typeface="Arial"/>
              </a:rPr>
              <a:t>not </a:t>
            </a:r>
            <a:r>
              <a:rPr lang="en-US" sz="1200" spc="-15" dirty="0" smtClean="0">
                <a:latin typeface="Arial"/>
                <a:cs typeface="Arial"/>
              </a:rPr>
              <a:t>be  </a:t>
            </a:r>
            <a:r>
              <a:rPr lang="en-US" sz="1200" spc="-20" dirty="0" smtClean="0">
                <a:latin typeface="Arial"/>
                <a:cs typeface="Arial"/>
              </a:rPr>
              <a:t>rolled</a:t>
            </a:r>
            <a:r>
              <a:rPr lang="en-US" sz="1200" spc="-55" dirty="0" smtClean="0">
                <a:latin typeface="Arial"/>
                <a:cs typeface="Arial"/>
              </a:rPr>
              <a:t> </a:t>
            </a:r>
            <a:r>
              <a:rPr lang="en-US" sz="1200" spc="-25" dirty="0" smtClean="0">
                <a:latin typeface="Arial"/>
                <a:cs typeface="Arial"/>
              </a:rPr>
              <a:t>back.</a:t>
            </a:r>
            <a:r>
              <a:rPr lang="en-US" sz="1200" spc="-4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update</a:t>
            </a:r>
            <a:r>
              <a:rPr lang="en-US" sz="1200" spc="-50" dirty="0" smtClean="0">
                <a:latin typeface="Arial"/>
                <a:cs typeface="Arial"/>
              </a:rPr>
              <a:t> </a:t>
            </a:r>
            <a:r>
              <a:rPr lang="en-US" sz="1200" spc="-25" dirty="0" smtClean="0">
                <a:latin typeface="Arial"/>
                <a:cs typeface="Arial"/>
              </a:rPr>
              <a:t>will</a:t>
            </a:r>
            <a:r>
              <a:rPr lang="en-US" sz="1200" spc="-40" dirty="0" smtClean="0">
                <a:latin typeface="Arial"/>
                <a:cs typeface="Arial"/>
              </a:rPr>
              <a:t> </a:t>
            </a:r>
            <a:r>
              <a:rPr lang="en-US" sz="1200" spc="-20" dirty="0" smtClean="0">
                <a:latin typeface="Arial"/>
                <a:cs typeface="Arial"/>
              </a:rPr>
              <a:t>only</a:t>
            </a:r>
            <a:r>
              <a:rPr lang="en-US" sz="1200" spc="-60" dirty="0" smtClean="0">
                <a:latin typeface="Arial"/>
                <a:cs typeface="Arial"/>
              </a:rPr>
              <a:t> </a:t>
            </a:r>
            <a:r>
              <a:rPr lang="en-US" sz="1200" spc="-15" dirty="0" smtClean="0">
                <a:latin typeface="Arial"/>
                <a:cs typeface="Arial"/>
              </a:rPr>
              <a:t>be</a:t>
            </a:r>
            <a:r>
              <a:rPr lang="en-US" sz="1200" spc="-50" dirty="0" smtClean="0">
                <a:latin typeface="Arial"/>
                <a:cs typeface="Arial"/>
              </a:rPr>
              <a:t> </a:t>
            </a:r>
            <a:r>
              <a:rPr lang="en-US" sz="1200" spc="-25" dirty="0" smtClean="0">
                <a:latin typeface="Arial"/>
                <a:cs typeface="Arial"/>
              </a:rPr>
              <a:t>overwritten</a:t>
            </a:r>
            <a:r>
              <a:rPr lang="en-US" sz="1200" spc="-50" dirty="0" smtClean="0">
                <a:latin typeface="Arial"/>
                <a:cs typeface="Arial"/>
              </a:rPr>
              <a:t> </a:t>
            </a:r>
            <a:r>
              <a:rPr lang="en-US" sz="1200" spc="-25" dirty="0" smtClean="0">
                <a:latin typeface="Arial"/>
                <a:cs typeface="Arial"/>
              </a:rPr>
              <a:t>when</a:t>
            </a:r>
            <a:r>
              <a:rPr lang="en-US" sz="1200" spc="-45" dirty="0" smtClean="0">
                <a:latin typeface="Arial"/>
                <a:cs typeface="Arial"/>
              </a:rPr>
              <a:t> </a:t>
            </a:r>
            <a:r>
              <a:rPr lang="en-US" sz="1200" spc="-25" dirty="0" smtClean="0">
                <a:latin typeface="Arial"/>
                <a:cs typeface="Arial"/>
              </a:rPr>
              <a:t>another client</a:t>
            </a:r>
            <a:r>
              <a:rPr lang="en-US" sz="1200" spc="-50" dirty="0" smtClean="0">
                <a:latin typeface="Arial"/>
                <a:cs typeface="Arial"/>
              </a:rPr>
              <a:t> </a:t>
            </a:r>
            <a:r>
              <a:rPr lang="en-US" sz="1200" spc="-25" dirty="0" smtClean="0">
                <a:latin typeface="Arial"/>
                <a:cs typeface="Arial"/>
              </a:rPr>
              <a:t>performs</a:t>
            </a:r>
            <a:r>
              <a:rPr lang="en-US" sz="1200" spc="-45" dirty="0" smtClean="0">
                <a:latin typeface="Arial"/>
                <a:cs typeface="Arial"/>
              </a:rPr>
              <a:t> </a:t>
            </a:r>
            <a:r>
              <a:rPr lang="en-US" sz="1200" dirty="0" smtClean="0">
                <a:latin typeface="Arial"/>
                <a:cs typeface="Arial"/>
              </a:rPr>
              <a:t>a  </a:t>
            </a:r>
            <a:r>
              <a:rPr lang="en-US" sz="1200" spc="-20" dirty="0" smtClean="0">
                <a:latin typeface="Arial"/>
                <a:cs typeface="Arial"/>
              </a:rPr>
              <a:t>new</a:t>
            </a:r>
            <a:r>
              <a:rPr lang="en-US" sz="1200" spc="-65" dirty="0" smtClean="0">
                <a:latin typeface="Arial"/>
                <a:cs typeface="Arial"/>
              </a:rPr>
              <a:t> </a:t>
            </a:r>
            <a:r>
              <a:rPr lang="en-US" sz="1200" spc="-30" dirty="0" smtClean="0">
                <a:latin typeface="Arial"/>
                <a:cs typeface="Arial"/>
              </a:rPr>
              <a:t>update.</a:t>
            </a:r>
            <a:endParaRPr lang="en-US" sz="1200" dirty="0" smtClean="0">
              <a:latin typeface="Arial"/>
              <a:cs typeface="Arial"/>
            </a:endParaRPr>
          </a:p>
          <a:p>
            <a:pPr marL="589915" marR="76200" indent="-348615">
              <a:lnSpc>
                <a:spcPct val="96100"/>
              </a:lnSpc>
              <a:spcBef>
                <a:spcPts val="295"/>
              </a:spcBef>
              <a:buAutoNum type="arabicPeriod"/>
              <a:tabLst>
                <a:tab pos="589915" algn="l"/>
                <a:tab pos="590550" algn="l"/>
              </a:tabLst>
            </a:pPr>
            <a:r>
              <a:rPr lang="en-US" sz="1200" spc="-25" dirty="0" smtClean="0">
                <a:latin typeface="Arial"/>
                <a:cs typeface="Arial"/>
              </a:rPr>
              <a:t>Timeliness:</a:t>
            </a:r>
            <a:r>
              <a:rPr lang="en-US" sz="1200" spc="-5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client's</a:t>
            </a:r>
            <a:r>
              <a:rPr lang="en-US" sz="1200" spc="-35" dirty="0" smtClean="0">
                <a:latin typeface="Arial"/>
                <a:cs typeface="Arial"/>
              </a:rPr>
              <a:t> </a:t>
            </a:r>
            <a:r>
              <a:rPr lang="en-US" sz="1200" spc="-25" dirty="0" smtClean="0">
                <a:latin typeface="Arial"/>
                <a:cs typeface="Arial"/>
              </a:rPr>
              <a:t>view</a:t>
            </a:r>
            <a:r>
              <a:rPr lang="en-US" sz="1200" spc="-55" dirty="0" smtClean="0">
                <a:latin typeface="Arial"/>
                <a:cs typeface="Arial"/>
              </a:rPr>
              <a:t> </a:t>
            </a:r>
            <a:r>
              <a:rPr lang="en-US" sz="1200" spc="-15" dirty="0" smtClean="0">
                <a:latin typeface="Arial"/>
                <a:cs typeface="Arial"/>
              </a:rPr>
              <a:t>of</a:t>
            </a:r>
            <a:r>
              <a:rPr lang="en-US" sz="1200" spc="-50"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0" dirty="0" smtClean="0">
                <a:latin typeface="Arial"/>
                <a:cs typeface="Arial"/>
              </a:rPr>
              <a:t>system</a:t>
            </a:r>
            <a:r>
              <a:rPr lang="en-US" sz="1200" spc="-60" dirty="0" smtClean="0">
                <a:latin typeface="Arial"/>
                <a:cs typeface="Arial"/>
              </a:rPr>
              <a:t> </a:t>
            </a:r>
            <a:r>
              <a:rPr lang="en-US" sz="1200" spc="-20" dirty="0" smtClean="0">
                <a:latin typeface="Arial"/>
                <a:cs typeface="Arial"/>
              </a:rPr>
              <a:t>is</a:t>
            </a:r>
            <a:r>
              <a:rPr lang="en-US" sz="1200" spc="-30" dirty="0" smtClean="0">
                <a:latin typeface="Arial"/>
                <a:cs typeface="Arial"/>
              </a:rPr>
              <a:t> </a:t>
            </a:r>
            <a:r>
              <a:rPr lang="en-US" sz="1200" spc="-25" dirty="0" smtClean="0">
                <a:latin typeface="Arial"/>
                <a:cs typeface="Arial"/>
              </a:rPr>
              <a:t>guarantee</a:t>
            </a:r>
            <a:r>
              <a:rPr lang="en-US" sz="1200" spc="-70"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15" dirty="0" smtClean="0">
                <a:latin typeface="Arial"/>
                <a:cs typeface="Arial"/>
              </a:rPr>
              <a:t>be</a:t>
            </a:r>
            <a:r>
              <a:rPr lang="en-US" sz="1200" spc="-55" dirty="0" smtClean="0">
                <a:latin typeface="Arial"/>
                <a:cs typeface="Arial"/>
              </a:rPr>
              <a:t> </a:t>
            </a:r>
            <a:r>
              <a:rPr lang="en-US" sz="1200" spc="-25" dirty="0" smtClean="0">
                <a:latin typeface="Arial"/>
                <a:cs typeface="Arial"/>
              </a:rPr>
              <a:t>up-to-date</a:t>
            </a:r>
            <a:r>
              <a:rPr lang="en-US" sz="1200" spc="-40" dirty="0" smtClean="0">
                <a:latin typeface="Arial"/>
                <a:cs typeface="Arial"/>
              </a:rPr>
              <a:t> </a:t>
            </a:r>
            <a:r>
              <a:rPr lang="en-US" sz="1200" spc="-25" dirty="0" smtClean="0">
                <a:latin typeface="Arial"/>
                <a:cs typeface="Arial"/>
              </a:rPr>
              <a:t>within</a:t>
            </a:r>
            <a:r>
              <a:rPr lang="en-US" sz="1200" spc="-45" dirty="0" smtClean="0">
                <a:latin typeface="Arial"/>
                <a:cs typeface="Arial"/>
              </a:rPr>
              <a:t> </a:t>
            </a:r>
            <a:r>
              <a:rPr lang="en-US" sz="1200" dirty="0" smtClean="0">
                <a:latin typeface="Arial"/>
                <a:cs typeface="Arial"/>
              </a:rPr>
              <a:t>a  </a:t>
            </a:r>
            <a:r>
              <a:rPr lang="en-US" sz="1200" spc="-25" dirty="0" smtClean="0">
                <a:latin typeface="Arial"/>
                <a:cs typeface="Arial"/>
              </a:rPr>
              <a:t>certain </a:t>
            </a:r>
            <a:r>
              <a:rPr lang="en-US" sz="1200" spc="-20" dirty="0" smtClean="0">
                <a:latin typeface="Arial"/>
                <a:cs typeface="Arial"/>
              </a:rPr>
              <a:t>time </a:t>
            </a:r>
            <a:r>
              <a:rPr lang="en-US" sz="1200" spc="-25" dirty="0" smtClean="0">
                <a:latin typeface="Arial"/>
                <a:cs typeface="Arial"/>
              </a:rPr>
              <a:t>bound, generally within tens </a:t>
            </a:r>
            <a:r>
              <a:rPr lang="en-US" sz="1200" spc="-20" dirty="0" smtClean="0">
                <a:latin typeface="Arial"/>
                <a:cs typeface="Arial"/>
              </a:rPr>
              <a:t>of </a:t>
            </a:r>
            <a:r>
              <a:rPr lang="en-US" sz="1200" spc="-25" dirty="0" smtClean="0">
                <a:latin typeface="Arial"/>
                <a:cs typeface="Arial"/>
              </a:rPr>
              <a:t>seconds. </a:t>
            </a:r>
            <a:r>
              <a:rPr lang="en-US" sz="1200" spc="-20" dirty="0" smtClean="0">
                <a:latin typeface="Arial"/>
                <a:cs typeface="Arial"/>
              </a:rPr>
              <a:t>If </a:t>
            </a:r>
            <a:r>
              <a:rPr lang="en-US" sz="1200" dirty="0" smtClean="0">
                <a:latin typeface="Arial"/>
                <a:cs typeface="Arial"/>
              </a:rPr>
              <a:t>a </a:t>
            </a:r>
            <a:r>
              <a:rPr lang="en-US" sz="1200" spc="-25" dirty="0" smtClean="0">
                <a:latin typeface="Arial"/>
                <a:cs typeface="Arial"/>
              </a:rPr>
              <a:t>client does not </a:t>
            </a:r>
            <a:r>
              <a:rPr lang="en-US" sz="1200" spc="-15" dirty="0" smtClean="0">
                <a:latin typeface="Arial"/>
                <a:cs typeface="Arial"/>
              </a:rPr>
              <a:t>see  </a:t>
            </a:r>
            <a:r>
              <a:rPr lang="en-US" sz="1200" spc="-20" dirty="0" smtClean="0">
                <a:latin typeface="Arial"/>
                <a:cs typeface="Arial"/>
              </a:rPr>
              <a:t>system </a:t>
            </a:r>
            <a:r>
              <a:rPr lang="en-US" sz="1200" spc="-25" dirty="0" smtClean="0">
                <a:latin typeface="Arial"/>
                <a:cs typeface="Arial"/>
              </a:rPr>
              <a:t>changes within </a:t>
            </a:r>
            <a:r>
              <a:rPr lang="en-US" sz="1200" spc="-20" dirty="0" smtClean="0">
                <a:latin typeface="Arial"/>
                <a:cs typeface="Arial"/>
              </a:rPr>
              <a:t>that time </a:t>
            </a:r>
            <a:r>
              <a:rPr lang="en-US" sz="1200" spc="-30" dirty="0" smtClean="0">
                <a:latin typeface="Arial"/>
                <a:cs typeface="Arial"/>
              </a:rPr>
              <a:t>bound, </a:t>
            </a:r>
            <a:r>
              <a:rPr lang="en-US" sz="1200" spc="-20" dirty="0" smtClean="0">
                <a:latin typeface="Arial"/>
                <a:cs typeface="Arial"/>
              </a:rPr>
              <a:t>then </a:t>
            </a:r>
            <a:r>
              <a:rPr lang="en-US" sz="1200" spc="-15" dirty="0" smtClean="0">
                <a:latin typeface="Arial"/>
                <a:cs typeface="Arial"/>
              </a:rPr>
              <a:t>the </a:t>
            </a:r>
            <a:r>
              <a:rPr lang="en-US" sz="1200" spc="-25" dirty="0" smtClean="0">
                <a:latin typeface="Arial"/>
                <a:cs typeface="Arial"/>
              </a:rPr>
              <a:t>client assumes </a:t>
            </a:r>
            <a:r>
              <a:rPr lang="en-US" sz="1200" dirty="0" smtClean="0">
                <a:latin typeface="Arial"/>
                <a:cs typeface="Arial"/>
              </a:rPr>
              <a:t>a </a:t>
            </a:r>
            <a:r>
              <a:rPr lang="en-US" sz="1200" spc="-20" dirty="0" smtClean="0">
                <a:latin typeface="Arial"/>
                <a:cs typeface="Arial"/>
              </a:rPr>
              <a:t>service  </a:t>
            </a:r>
            <a:r>
              <a:rPr lang="en-US" sz="1200" spc="-25" dirty="0" smtClean="0">
                <a:latin typeface="Arial"/>
                <a:cs typeface="Arial"/>
              </a:rPr>
              <a:t>outage</a:t>
            </a:r>
            <a:r>
              <a:rPr lang="en-US" sz="1200" spc="-45"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5" dirty="0" smtClean="0">
                <a:latin typeface="Arial"/>
                <a:cs typeface="Arial"/>
              </a:rPr>
              <a:t>will</a:t>
            </a:r>
            <a:r>
              <a:rPr lang="en-US" sz="1200" spc="-45" dirty="0" smtClean="0">
                <a:latin typeface="Arial"/>
                <a:cs typeface="Arial"/>
              </a:rPr>
              <a:t> </a:t>
            </a:r>
            <a:r>
              <a:rPr lang="en-US" sz="1200" spc="-25" dirty="0" smtClean="0">
                <a:latin typeface="Arial"/>
                <a:cs typeface="Arial"/>
              </a:rPr>
              <a:t>connect</a:t>
            </a:r>
            <a:r>
              <a:rPr lang="en-US" sz="1200" spc="-50"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30" dirty="0" smtClean="0">
                <a:latin typeface="Arial"/>
                <a:cs typeface="Arial"/>
              </a:rPr>
              <a:t>different</a:t>
            </a:r>
            <a:r>
              <a:rPr lang="en-US" sz="1200" spc="-45" dirty="0" smtClean="0">
                <a:latin typeface="Arial"/>
                <a:cs typeface="Arial"/>
              </a:rPr>
              <a:t> </a:t>
            </a:r>
            <a:r>
              <a:rPr lang="en-US" sz="1200" spc="-30" dirty="0" smtClean="0">
                <a:latin typeface="Arial"/>
                <a:cs typeface="Arial"/>
              </a:rPr>
              <a:t>server</a:t>
            </a:r>
            <a:r>
              <a:rPr lang="en-US" sz="1200" spc="-45"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ensemble.</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A034CDDF-E6EB-4BB4-AC08-83A619F4648C}" type="slidenum">
              <a:rPr lang="fr-FR" smtClean="0"/>
              <a:t>9</a:t>
            </a:fld>
            <a:endParaRPr lang="fr-FR"/>
          </a:p>
        </p:txBody>
      </p:sp>
    </p:spTree>
    <p:extLst>
      <p:ext uri="{BB962C8B-B14F-4D97-AF65-F5344CB8AC3E}">
        <p14:creationId xmlns:p14="http://schemas.microsoft.com/office/powerpoint/2010/main" val="1829367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ts val="1610"/>
              </a:lnSpc>
              <a:spcBef>
                <a:spcPts val="635"/>
              </a:spcBef>
            </a:pPr>
            <a:r>
              <a:rPr lang="en-US" sz="1200" spc="-10" dirty="0" smtClean="0">
                <a:latin typeface="Arial"/>
                <a:cs typeface="Arial"/>
              </a:rPr>
              <a:t>In</a:t>
            </a:r>
            <a:r>
              <a:rPr lang="en-US" sz="1200" spc="-55" dirty="0" smtClean="0">
                <a:latin typeface="Arial"/>
                <a:cs typeface="Arial"/>
              </a:rPr>
              <a:t> </a:t>
            </a:r>
            <a:r>
              <a:rPr lang="en-US" sz="1200" spc="-20" dirty="0" smtClean="0">
                <a:latin typeface="Arial"/>
                <a:cs typeface="Arial"/>
              </a:rPr>
              <a:t>the</a:t>
            </a:r>
            <a:r>
              <a:rPr lang="en-US" sz="1200" spc="-40" dirty="0" smtClean="0">
                <a:latin typeface="Arial"/>
                <a:cs typeface="Arial"/>
              </a:rPr>
              <a:t> </a:t>
            </a:r>
            <a:r>
              <a:rPr lang="en-US" sz="1200" spc="-30" dirty="0" smtClean="0">
                <a:latin typeface="Arial"/>
                <a:cs typeface="Arial"/>
              </a:rPr>
              <a:t>previous</a:t>
            </a:r>
            <a:r>
              <a:rPr lang="en-US" sz="1200" spc="-45" dirty="0" smtClean="0">
                <a:latin typeface="Arial"/>
                <a:cs typeface="Arial"/>
              </a:rPr>
              <a:t> </a:t>
            </a:r>
            <a:r>
              <a:rPr lang="en-US" sz="1200" spc="-25" dirty="0" smtClean="0">
                <a:latin typeface="Arial"/>
                <a:cs typeface="Arial"/>
              </a:rPr>
              <a:t>slide</a:t>
            </a:r>
            <a:r>
              <a:rPr lang="en-US" sz="1200" spc="-50" dirty="0" smtClean="0">
                <a:latin typeface="Arial"/>
                <a:cs typeface="Arial"/>
              </a:rPr>
              <a:t> </a:t>
            </a:r>
            <a:r>
              <a:rPr lang="en-US" sz="1200" spc="-20" dirty="0" smtClean="0">
                <a:latin typeface="Arial"/>
                <a:cs typeface="Arial"/>
              </a:rPr>
              <a:t>we</a:t>
            </a:r>
            <a:r>
              <a:rPr lang="en-US" sz="1200" spc="-40" dirty="0" smtClean="0">
                <a:latin typeface="Arial"/>
                <a:cs typeface="Arial"/>
              </a:rPr>
              <a:t> </a:t>
            </a:r>
            <a:r>
              <a:rPr lang="en-US" sz="1200" spc="-25" dirty="0" smtClean="0">
                <a:latin typeface="Arial"/>
                <a:cs typeface="Arial"/>
              </a:rPr>
              <a:t>looked</a:t>
            </a:r>
            <a:r>
              <a:rPr lang="en-US" sz="1200" spc="-50" dirty="0" smtClean="0">
                <a:latin typeface="Arial"/>
                <a:cs typeface="Arial"/>
              </a:rPr>
              <a:t> </a:t>
            </a:r>
            <a:r>
              <a:rPr lang="en-US" sz="1200" spc="-20" dirty="0" smtClean="0">
                <a:latin typeface="Arial"/>
                <a:cs typeface="Arial"/>
              </a:rPr>
              <a:t>at</a:t>
            </a:r>
            <a:r>
              <a:rPr lang="en-US" sz="1200" spc="-45" dirty="0" smtClean="0">
                <a:latin typeface="Arial"/>
                <a:cs typeface="Arial"/>
              </a:rPr>
              <a:t> </a:t>
            </a:r>
            <a:r>
              <a:rPr lang="en-US" sz="1200" spc="-15" dirty="0" smtClean="0">
                <a:latin typeface="Arial"/>
                <a:cs typeface="Arial"/>
              </a:rPr>
              <a:t>the</a:t>
            </a:r>
            <a:r>
              <a:rPr lang="en-US" sz="1200" spc="-65" dirty="0" smtClean="0">
                <a:latin typeface="Arial"/>
                <a:cs typeface="Arial"/>
              </a:rPr>
              <a:t> </a:t>
            </a:r>
            <a:r>
              <a:rPr lang="en-US" sz="1200" spc="-25" dirty="0" smtClean="0">
                <a:latin typeface="Arial"/>
                <a:cs typeface="Arial"/>
              </a:rPr>
              <a:t>consistency</a:t>
            </a:r>
            <a:r>
              <a:rPr lang="en-US" sz="1200" spc="-55" dirty="0" smtClean="0">
                <a:latin typeface="Arial"/>
                <a:cs typeface="Arial"/>
              </a:rPr>
              <a:t> </a:t>
            </a:r>
            <a:r>
              <a:rPr lang="en-US" sz="1200" spc="-25" dirty="0" smtClean="0">
                <a:latin typeface="Arial"/>
                <a:cs typeface="Arial"/>
              </a:rPr>
              <a:t>guarantees</a:t>
            </a:r>
            <a:r>
              <a:rPr lang="en-US" sz="1200" spc="-45" dirty="0" smtClean="0">
                <a:latin typeface="Arial"/>
                <a:cs typeface="Arial"/>
              </a:rPr>
              <a:t> </a:t>
            </a:r>
            <a:r>
              <a:rPr lang="en-US" sz="1200" spc="-20" dirty="0" smtClean="0">
                <a:latin typeface="Arial"/>
                <a:cs typeface="Arial"/>
              </a:rPr>
              <a:t>that</a:t>
            </a:r>
            <a:r>
              <a:rPr lang="en-US" sz="1200" spc="-45" dirty="0" smtClean="0">
                <a:latin typeface="Arial"/>
                <a:cs typeface="Arial"/>
              </a:rPr>
              <a:t> </a:t>
            </a:r>
            <a:r>
              <a:rPr lang="en-US" sz="1200" spc="-25" dirty="0" err="1" smtClean="0">
                <a:latin typeface="Arial"/>
                <a:cs typeface="Arial"/>
              </a:rPr>
              <a:t>ZooKeeper</a:t>
            </a:r>
            <a:r>
              <a:rPr lang="en-US" sz="1200" spc="-50" dirty="0" smtClean="0">
                <a:latin typeface="Arial"/>
                <a:cs typeface="Arial"/>
              </a:rPr>
              <a:t> </a:t>
            </a:r>
            <a:r>
              <a:rPr lang="en-US" sz="1200" spc="-25" dirty="0" smtClean="0">
                <a:latin typeface="Arial"/>
                <a:cs typeface="Arial"/>
              </a:rPr>
              <a:t>makes.</a:t>
            </a:r>
            <a:r>
              <a:rPr lang="en-US" sz="1200" spc="-45" dirty="0" smtClean="0">
                <a:latin typeface="Arial"/>
                <a:cs typeface="Arial"/>
              </a:rPr>
              <a:t> </a:t>
            </a:r>
            <a:r>
              <a:rPr lang="en-US" sz="1200" spc="-20" dirty="0" smtClean="0">
                <a:latin typeface="Arial"/>
                <a:cs typeface="Arial"/>
              </a:rPr>
              <a:t>It  </a:t>
            </a:r>
            <a:r>
              <a:rPr lang="en-US" sz="1200" spc="-15" dirty="0" smtClean="0">
                <a:latin typeface="Arial"/>
                <a:cs typeface="Arial"/>
              </a:rPr>
              <a:t>is </a:t>
            </a:r>
            <a:r>
              <a:rPr lang="en-US" sz="1200" spc="-25" dirty="0" smtClean="0">
                <a:latin typeface="Arial"/>
                <a:cs typeface="Arial"/>
              </a:rPr>
              <a:t>important </a:t>
            </a:r>
            <a:r>
              <a:rPr lang="en-US" sz="1200" spc="-10" dirty="0" smtClean="0">
                <a:latin typeface="Arial"/>
                <a:cs typeface="Arial"/>
              </a:rPr>
              <a:t>to </a:t>
            </a:r>
            <a:r>
              <a:rPr lang="en-US" sz="1200" spc="-30" dirty="0" smtClean="0">
                <a:latin typeface="Arial"/>
                <a:cs typeface="Arial"/>
              </a:rPr>
              <a:t>understand </a:t>
            </a:r>
            <a:r>
              <a:rPr lang="en-US" sz="1200" spc="-25" dirty="0" smtClean="0">
                <a:latin typeface="Arial"/>
                <a:cs typeface="Arial"/>
              </a:rPr>
              <a:t>that </a:t>
            </a:r>
            <a:r>
              <a:rPr lang="en-US" sz="1200" spc="-25" dirty="0" err="1" smtClean="0">
                <a:latin typeface="Arial"/>
                <a:cs typeface="Arial"/>
              </a:rPr>
              <a:t>ZooKeeper</a:t>
            </a:r>
            <a:r>
              <a:rPr lang="en-US" sz="1200" spc="-25" dirty="0" smtClean="0">
                <a:latin typeface="Arial"/>
                <a:cs typeface="Arial"/>
              </a:rPr>
              <a:t> does </a:t>
            </a:r>
            <a:r>
              <a:rPr lang="en-US" sz="1200" i="1" spc="-25" dirty="0" smtClean="0">
                <a:latin typeface="Arial"/>
                <a:cs typeface="Arial"/>
              </a:rPr>
              <a:t>not </a:t>
            </a:r>
            <a:r>
              <a:rPr lang="en-US" sz="1200" spc="-20" dirty="0" smtClean="0">
                <a:latin typeface="Arial"/>
                <a:cs typeface="Arial"/>
              </a:rPr>
              <a:t>make </a:t>
            </a:r>
            <a:r>
              <a:rPr lang="en-US" sz="1200" dirty="0" smtClean="0">
                <a:latin typeface="Arial"/>
                <a:cs typeface="Arial"/>
              </a:rPr>
              <a:t>a </a:t>
            </a:r>
            <a:r>
              <a:rPr lang="en-US" sz="1200" i="1" spc="-25" dirty="0" smtClean="0">
                <a:latin typeface="Arial"/>
                <a:cs typeface="Arial"/>
              </a:rPr>
              <a:t>Simultaneously Consistent  Cross-Client </a:t>
            </a:r>
            <a:r>
              <a:rPr lang="en-US" sz="1200" i="1" spc="-20" dirty="0" smtClean="0">
                <a:latin typeface="Arial"/>
                <a:cs typeface="Arial"/>
              </a:rPr>
              <a:t>View </a:t>
            </a:r>
            <a:r>
              <a:rPr lang="en-US" sz="1200" spc="-30" dirty="0" smtClean="0">
                <a:latin typeface="Arial"/>
                <a:cs typeface="Arial"/>
              </a:rPr>
              <a:t>guarantee. </a:t>
            </a:r>
            <a:r>
              <a:rPr lang="en-US" sz="1200" spc="-25" dirty="0" smtClean="0">
                <a:latin typeface="Arial"/>
                <a:cs typeface="Arial"/>
              </a:rPr>
              <a:t>This means </a:t>
            </a:r>
            <a:r>
              <a:rPr lang="en-US" sz="1200" spc="-20" dirty="0" smtClean="0">
                <a:latin typeface="Arial"/>
                <a:cs typeface="Arial"/>
              </a:rPr>
              <a:t>that </a:t>
            </a:r>
            <a:r>
              <a:rPr lang="en-US" sz="1200" spc="-25" dirty="0" err="1" smtClean="0">
                <a:latin typeface="Arial"/>
                <a:cs typeface="Arial"/>
              </a:rPr>
              <a:t>ZooKeeper</a:t>
            </a:r>
            <a:r>
              <a:rPr lang="en-US" sz="1200" spc="-25" dirty="0" smtClean="0">
                <a:latin typeface="Arial"/>
                <a:cs typeface="Arial"/>
              </a:rPr>
              <a:t> does not </a:t>
            </a:r>
            <a:r>
              <a:rPr lang="en-US" sz="1200" spc="-30" dirty="0" smtClean="0">
                <a:latin typeface="Arial"/>
                <a:cs typeface="Arial"/>
              </a:rPr>
              <a:t>guarantee </a:t>
            </a:r>
            <a:r>
              <a:rPr lang="en-US" sz="1200" spc="-25" dirty="0" smtClean="0">
                <a:latin typeface="Arial"/>
                <a:cs typeface="Arial"/>
              </a:rPr>
              <a:t>that  different</a:t>
            </a:r>
            <a:r>
              <a:rPr lang="en-US" sz="1200" spc="-65" dirty="0" smtClean="0">
                <a:latin typeface="Arial"/>
                <a:cs typeface="Arial"/>
              </a:rPr>
              <a:t> </a:t>
            </a:r>
            <a:r>
              <a:rPr lang="en-US" sz="1200" spc="-25" dirty="0" smtClean="0">
                <a:latin typeface="Arial"/>
                <a:cs typeface="Arial"/>
              </a:rPr>
              <a:t>clients</a:t>
            </a:r>
            <a:r>
              <a:rPr lang="en-US" sz="1200" spc="-30" dirty="0" smtClean="0">
                <a:latin typeface="Arial"/>
                <a:cs typeface="Arial"/>
              </a:rPr>
              <a:t> </a:t>
            </a:r>
            <a:r>
              <a:rPr lang="en-US" sz="1200" spc="-25" dirty="0" smtClean="0">
                <a:latin typeface="Arial"/>
                <a:cs typeface="Arial"/>
              </a:rPr>
              <a:t>will</a:t>
            </a:r>
            <a:r>
              <a:rPr lang="en-US" sz="1200" spc="-50" dirty="0" smtClean="0">
                <a:latin typeface="Arial"/>
                <a:cs typeface="Arial"/>
              </a:rPr>
              <a:t> </a:t>
            </a:r>
            <a:r>
              <a:rPr lang="en-US" sz="1200" spc="-25" dirty="0" smtClean="0">
                <a:latin typeface="Arial"/>
                <a:cs typeface="Arial"/>
              </a:rPr>
              <a:t>have</a:t>
            </a:r>
            <a:r>
              <a:rPr lang="en-US" sz="1200" spc="-40" dirty="0" smtClean="0">
                <a:latin typeface="Arial"/>
                <a:cs typeface="Arial"/>
              </a:rPr>
              <a:t> </a:t>
            </a:r>
            <a:r>
              <a:rPr lang="en-US" sz="1200" spc="-25" dirty="0" smtClean="0">
                <a:latin typeface="Arial"/>
                <a:cs typeface="Arial"/>
              </a:rPr>
              <a:t>identical</a:t>
            </a:r>
            <a:r>
              <a:rPr lang="en-US" sz="1200" spc="-40" dirty="0" smtClean="0">
                <a:latin typeface="Arial"/>
                <a:cs typeface="Arial"/>
              </a:rPr>
              <a:t> </a:t>
            </a:r>
            <a:r>
              <a:rPr lang="en-US" sz="1200" spc="-30" dirty="0" smtClean="0">
                <a:latin typeface="Arial"/>
                <a:cs typeface="Arial"/>
              </a:rPr>
              <a:t>views </a:t>
            </a:r>
            <a:r>
              <a:rPr lang="en-US" sz="1200" spc="-20" dirty="0" smtClean="0">
                <a:latin typeface="Arial"/>
                <a:cs typeface="Arial"/>
              </a:rPr>
              <a:t>of</a:t>
            </a:r>
            <a:r>
              <a:rPr lang="en-US" sz="1200" spc="-30" dirty="0" smtClean="0">
                <a:latin typeface="Arial"/>
                <a:cs typeface="Arial"/>
              </a:rPr>
              <a:t> </a:t>
            </a:r>
            <a:r>
              <a:rPr lang="en-US" sz="1200" spc="-25" dirty="0" err="1" smtClean="0">
                <a:latin typeface="Arial"/>
                <a:cs typeface="Arial"/>
              </a:rPr>
              <a:t>ZooKeeper</a:t>
            </a:r>
            <a:r>
              <a:rPr lang="en-US" sz="1200" spc="-50" dirty="0" smtClean="0">
                <a:latin typeface="Arial"/>
                <a:cs typeface="Arial"/>
              </a:rPr>
              <a:t> </a:t>
            </a:r>
            <a:r>
              <a:rPr lang="en-US" sz="1200" spc="-25" dirty="0" smtClean="0">
                <a:latin typeface="Arial"/>
                <a:cs typeface="Arial"/>
              </a:rPr>
              <a:t>data</a:t>
            </a:r>
            <a:r>
              <a:rPr lang="en-US" sz="1200" spc="-50" dirty="0" smtClean="0">
                <a:latin typeface="Arial"/>
                <a:cs typeface="Arial"/>
              </a:rPr>
              <a:t> </a:t>
            </a:r>
            <a:r>
              <a:rPr lang="en-US" sz="1200" spc="-15" dirty="0" smtClean="0">
                <a:latin typeface="Arial"/>
                <a:cs typeface="Arial"/>
              </a:rPr>
              <a:t>at</a:t>
            </a:r>
            <a:r>
              <a:rPr lang="en-US" sz="1200" spc="-45" dirty="0" smtClean="0">
                <a:latin typeface="Arial"/>
                <a:cs typeface="Arial"/>
              </a:rPr>
              <a:t> </a:t>
            </a:r>
            <a:r>
              <a:rPr lang="en-US" sz="1200" spc="-25" dirty="0" smtClean="0">
                <a:latin typeface="Arial"/>
                <a:cs typeface="Arial"/>
              </a:rPr>
              <a:t>every</a:t>
            </a:r>
            <a:r>
              <a:rPr lang="en-US" sz="1200" spc="-55" dirty="0" smtClean="0">
                <a:latin typeface="Arial"/>
                <a:cs typeface="Arial"/>
              </a:rPr>
              <a:t> </a:t>
            </a:r>
            <a:r>
              <a:rPr lang="en-US" sz="1200" spc="-25" dirty="0" smtClean="0">
                <a:latin typeface="Arial"/>
                <a:cs typeface="Arial"/>
              </a:rPr>
              <a:t>instance</a:t>
            </a:r>
            <a:r>
              <a:rPr lang="en-US" sz="1200" spc="-50" dirty="0" smtClean="0">
                <a:latin typeface="Arial"/>
                <a:cs typeface="Arial"/>
              </a:rPr>
              <a:t> </a:t>
            </a:r>
            <a:r>
              <a:rPr lang="en-US" sz="1200" spc="-10" dirty="0" smtClean="0">
                <a:latin typeface="Arial"/>
                <a:cs typeface="Arial"/>
              </a:rPr>
              <a:t>in</a:t>
            </a:r>
            <a:r>
              <a:rPr lang="en-US" sz="1200" spc="-65" dirty="0" smtClean="0">
                <a:latin typeface="Arial"/>
                <a:cs typeface="Arial"/>
              </a:rPr>
              <a:t> </a:t>
            </a:r>
            <a:r>
              <a:rPr lang="en-US" sz="1200" spc="-25" dirty="0" smtClean="0">
                <a:latin typeface="Arial"/>
                <a:cs typeface="Arial"/>
              </a:rPr>
              <a:t>time.</a:t>
            </a:r>
            <a:endParaRPr lang="en-US" sz="1200" dirty="0" smtClean="0">
              <a:latin typeface="Arial"/>
              <a:cs typeface="Arial"/>
            </a:endParaRPr>
          </a:p>
          <a:p>
            <a:pPr marL="12700" marR="217804">
              <a:lnSpc>
                <a:spcPts val="1610"/>
              </a:lnSpc>
              <a:spcBef>
                <a:spcPts val="620"/>
              </a:spcBef>
            </a:pPr>
            <a:r>
              <a:rPr lang="en-US" sz="1200" spc="-25" dirty="0" smtClean="0">
                <a:latin typeface="Arial"/>
                <a:cs typeface="Arial"/>
              </a:rPr>
              <a:t>Network delays </a:t>
            </a:r>
            <a:r>
              <a:rPr lang="en-US" sz="1200" spc="-20" dirty="0" smtClean="0">
                <a:latin typeface="Arial"/>
                <a:cs typeface="Arial"/>
              </a:rPr>
              <a:t>and other </a:t>
            </a:r>
            <a:r>
              <a:rPr lang="en-US" sz="1200" spc="-25" dirty="0" smtClean="0">
                <a:latin typeface="Arial"/>
                <a:cs typeface="Arial"/>
              </a:rPr>
              <a:t>factors </a:t>
            </a:r>
            <a:r>
              <a:rPr lang="en-US" sz="1200" spc="-20" dirty="0" smtClean="0">
                <a:latin typeface="Arial"/>
                <a:cs typeface="Arial"/>
              </a:rPr>
              <a:t>may make it </a:t>
            </a:r>
            <a:r>
              <a:rPr lang="en-US" sz="1200" spc="-25" dirty="0" smtClean="0">
                <a:latin typeface="Arial"/>
                <a:cs typeface="Arial"/>
              </a:rPr>
              <a:t>possible </a:t>
            </a:r>
            <a:r>
              <a:rPr lang="en-US" sz="1200" spc="-20" dirty="0" smtClean="0">
                <a:latin typeface="Arial"/>
                <a:cs typeface="Arial"/>
              </a:rPr>
              <a:t>for one </a:t>
            </a:r>
            <a:r>
              <a:rPr lang="en-US" sz="1200" spc="-25" dirty="0" smtClean="0">
                <a:latin typeface="Arial"/>
                <a:cs typeface="Arial"/>
              </a:rPr>
              <a:t>client </a:t>
            </a:r>
            <a:r>
              <a:rPr lang="en-US" sz="1200" spc="-10" dirty="0" smtClean="0">
                <a:latin typeface="Arial"/>
                <a:cs typeface="Arial"/>
              </a:rPr>
              <a:t>to </a:t>
            </a:r>
            <a:r>
              <a:rPr lang="en-US" sz="1200" spc="-25" dirty="0" smtClean="0">
                <a:latin typeface="Arial"/>
                <a:cs typeface="Arial"/>
              </a:rPr>
              <a:t>perform </a:t>
            </a:r>
            <a:r>
              <a:rPr lang="en-US" sz="1200" spc="-15" dirty="0" smtClean="0">
                <a:latin typeface="Arial"/>
                <a:cs typeface="Arial"/>
              </a:rPr>
              <a:t>an  </a:t>
            </a:r>
            <a:r>
              <a:rPr lang="en-US" sz="1200" spc="-25" dirty="0" smtClean="0">
                <a:latin typeface="Arial"/>
                <a:cs typeface="Arial"/>
              </a:rPr>
              <a:t>update</a:t>
            </a:r>
            <a:r>
              <a:rPr lang="en-US" sz="1200" spc="-45" dirty="0" smtClean="0">
                <a:latin typeface="Arial"/>
                <a:cs typeface="Arial"/>
              </a:rPr>
              <a:t> </a:t>
            </a:r>
            <a:r>
              <a:rPr lang="en-US" sz="1200" spc="-25" dirty="0" smtClean="0">
                <a:latin typeface="Arial"/>
                <a:cs typeface="Arial"/>
              </a:rPr>
              <a:t>before</a:t>
            </a:r>
            <a:r>
              <a:rPr lang="en-US" sz="1200" spc="-50" dirty="0" smtClean="0">
                <a:latin typeface="Arial"/>
                <a:cs typeface="Arial"/>
              </a:rPr>
              <a:t> </a:t>
            </a:r>
            <a:r>
              <a:rPr lang="en-US" sz="1200" spc="-25" dirty="0" smtClean="0">
                <a:latin typeface="Arial"/>
                <a:cs typeface="Arial"/>
              </a:rPr>
              <a:t>another</a:t>
            </a:r>
            <a:r>
              <a:rPr lang="en-US" sz="1200" spc="-40" dirty="0" smtClean="0">
                <a:latin typeface="Arial"/>
                <a:cs typeface="Arial"/>
              </a:rPr>
              <a:t> </a:t>
            </a:r>
            <a:r>
              <a:rPr lang="en-US" sz="1200" spc="-25" dirty="0" smtClean="0">
                <a:latin typeface="Arial"/>
                <a:cs typeface="Arial"/>
              </a:rPr>
              <a:t>client</a:t>
            </a:r>
            <a:r>
              <a:rPr lang="en-US" sz="1200" spc="-45"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5" dirty="0" smtClean="0">
                <a:latin typeface="Arial"/>
                <a:cs typeface="Arial"/>
              </a:rPr>
              <a:t>notified</a:t>
            </a:r>
            <a:r>
              <a:rPr lang="en-US" sz="1200" spc="-55" dirty="0" smtClean="0">
                <a:latin typeface="Arial"/>
                <a:cs typeface="Arial"/>
              </a:rPr>
              <a:t> </a:t>
            </a:r>
            <a:r>
              <a:rPr lang="en-US" sz="1200" spc="-15" dirty="0" smtClean="0">
                <a:latin typeface="Arial"/>
                <a:cs typeface="Arial"/>
              </a:rPr>
              <a:t>of</a:t>
            </a:r>
            <a:r>
              <a:rPr lang="en-US" sz="1200" spc="-4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change.</a:t>
            </a:r>
            <a:r>
              <a:rPr lang="en-US" sz="1200" spc="-30" dirty="0" smtClean="0">
                <a:latin typeface="Arial"/>
                <a:cs typeface="Arial"/>
              </a:rPr>
              <a:t> </a:t>
            </a:r>
            <a:r>
              <a:rPr lang="en-US" sz="1200" spc="-20" dirty="0" smtClean="0">
                <a:latin typeface="Arial"/>
                <a:cs typeface="Arial"/>
              </a:rPr>
              <a:t>The</a:t>
            </a:r>
            <a:r>
              <a:rPr lang="en-US" sz="1200" spc="-45" dirty="0" smtClean="0">
                <a:latin typeface="Arial"/>
                <a:cs typeface="Arial"/>
              </a:rPr>
              <a:t> </a:t>
            </a:r>
            <a:r>
              <a:rPr lang="en-US" sz="1200" spc="-25" dirty="0" smtClean="0">
                <a:latin typeface="Arial"/>
                <a:cs typeface="Arial"/>
              </a:rPr>
              <a:t>way</a:t>
            </a:r>
            <a:r>
              <a:rPr lang="en-US" sz="1200" spc="-30" dirty="0" smtClean="0">
                <a:latin typeface="Arial"/>
                <a:cs typeface="Arial"/>
              </a:rPr>
              <a:t> </a:t>
            </a:r>
            <a:r>
              <a:rPr lang="en-US" sz="1200" spc="-25" dirty="0" smtClean="0">
                <a:latin typeface="Arial"/>
                <a:cs typeface="Arial"/>
              </a:rPr>
              <a:t>you</a:t>
            </a:r>
            <a:r>
              <a:rPr lang="en-US" sz="1200" spc="-40" dirty="0" smtClean="0">
                <a:latin typeface="Arial"/>
                <a:cs typeface="Arial"/>
              </a:rPr>
              <a:t> </a:t>
            </a:r>
            <a:r>
              <a:rPr lang="en-US" sz="1200" spc="-15" dirty="0" smtClean="0">
                <a:latin typeface="Arial"/>
                <a:cs typeface="Arial"/>
              </a:rPr>
              <a:t>can</a:t>
            </a:r>
            <a:r>
              <a:rPr lang="en-US" sz="1200" spc="-55" dirty="0" smtClean="0">
                <a:latin typeface="Arial"/>
                <a:cs typeface="Arial"/>
              </a:rPr>
              <a:t> </a:t>
            </a:r>
            <a:r>
              <a:rPr lang="en-US" sz="1200" spc="-25" dirty="0" smtClean="0">
                <a:latin typeface="Arial"/>
                <a:cs typeface="Arial"/>
              </a:rPr>
              <a:t>handle</a:t>
            </a:r>
            <a:r>
              <a:rPr lang="en-US" sz="1200" spc="-50" dirty="0" smtClean="0">
                <a:latin typeface="Arial"/>
                <a:cs typeface="Arial"/>
              </a:rPr>
              <a:t> </a:t>
            </a:r>
            <a:r>
              <a:rPr lang="en-US" sz="1200" spc="-25" dirty="0" smtClean="0">
                <a:latin typeface="Arial"/>
                <a:cs typeface="Arial"/>
              </a:rPr>
              <a:t>this</a:t>
            </a:r>
            <a:r>
              <a:rPr lang="en-US" sz="1200" spc="-50" dirty="0" smtClean="0">
                <a:latin typeface="Arial"/>
                <a:cs typeface="Arial"/>
              </a:rPr>
              <a:t> </a:t>
            </a:r>
            <a:r>
              <a:rPr lang="en-US" sz="1200" spc="-15" dirty="0" smtClean="0">
                <a:latin typeface="Arial"/>
                <a:cs typeface="Arial"/>
              </a:rPr>
              <a:t>is  </a:t>
            </a:r>
            <a:r>
              <a:rPr lang="en-US" sz="1200" spc="-20" dirty="0" smtClean="0">
                <a:latin typeface="Arial"/>
                <a:cs typeface="Arial"/>
              </a:rPr>
              <a:t>using </a:t>
            </a:r>
            <a:r>
              <a:rPr lang="en-US" sz="1200" spc="-15" dirty="0" smtClean="0">
                <a:latin typeface="Arial"/>
                <a:cs typeface="Arial"/>
              </a:rPr>
              <a:t>the </a:t>
            </a:r>
            <a:r>
              <a:rPr lang="en-US" sz="1200" i="1" spc="-20" dirty="0" smtClean="0">
                <a:latin typeface="Arial"/>
                <a:cs typeface="Arial"/>
              </a:rPr>
              <a:t>sync() </a:t>
            </a:r>
            <a:r>
              <a:rPr lang="en-US" sz="1200" spc="-25" dirty="0" smtClean="0">
                <a:latin typeface="Arial"/>
                <a:cs typeface="Arial"/>
              </a:rPr>
              <a:t>method </a:t>
            </a:r>
            <a:r>
              <a:rPr lang="en-US" sz="1200" spc="-20" dirty="0" smtClean="0">
                <a:latin typeface="Arial"/>
                <a:cs typeface="Arial"/>
              </a:rPr>
              <a:t>that </a:t>
            </a:r>
            <a:r>
              <a:rPr lang="en-US" sz="1200" spc="-25" dirty="0" err="1" smtClean="0">
                <a:latin typeface="Arial"/>
                <a:cs typeface="Arial"/>
              </a:rPr>
              <a:t>ZooKeeper</a:t>
            </a:r>
            <a:r>
              <a:rPr lang="en-US" sz="1200" spc="-25" dirty="0" smtClean="0">
                <a:latin typeface="Arial"/>
                <a:cs typeface="Arial"/>
              </a:rPr>
              <a:t> provides. </a:t>
            </a:r>
            <a:r>
              <a:rPr lang="en-US" sz="1200" spc="-20" dirty="0" smtClean="0">
                <a:latin typeface="Arial"/>
                <a:cs typeface="Arial"/>
              </a:rPr>
              <a:t>The </a:t>
            </a:r>
            <a:r>
              <a:rPr lang="en-US" sz="1200" spc="-25" dirty="0" smtClean="0">
                <a:latin typeface="Arial"/>
                <a:cs typeface="Arial"/>
              </a:rPr>
              <a:t>sync </a:t>
            </a:r>
            <a:r>
              <a:rPr lang="en-US" sz="1200" spc="-20" dirty="0" smtClean="0">
                <a:latin typeface="Arial"/>
                <a:cs typeface="Arial"/>
              </a:rPr>
              <a:t>method </a:t>
            </a:r>
            <a:r>
              <a:rPr lang="en-US" sz="1200" spc="-25" dirty="0" smtClean="0">
                <a:latin typeface="Arial"/>
                <a:cs typeface="Arial"/>
              </a:rPr>
              <a:t>forces </a:t>
            </a:r>
            <a:r>
              <a:rPr lang="en-US" sz="1200" dirty="0" smtClean="0">
                <a:latin typeface="Arial"/>
                <a:cs typeface="Arial"/>
              </a:rPr>
              <a:t>a  </a:t>
            </a:r>
            <a:r>
              <a:rPr lang="en-US" sz="1200" spc="-25" dirty="0" err="1" smtClean="0">
                <a:latin typeface="Arial"/>
                <a:cs typeface="Arial"/>
              </a:rPr>
              <a:t>ZooKeeper</a:t>
            </a:r>
            <a:r>
              <a:rPr lang="en-US" sz="1200" spc="-25" dirty="0" smtClean="0">
                <a:latin typeface="Arial"/>
                <a:cs typeface="Arial"/>
              </a:rPr>
              <a:t> </a:t>
            </a:r>
            <a:r>
              <a:rPr lang="en-US" sz="1200" spc="-30" dirty="0" smtClean="0">
                <a:latin typeface="Arial"/>
                <a:cs typeface="Arial"/>
              </a:rPr>
              <a:t>ensemble </a:t>
            </a:r>
            <a:r>
              <a:rPr lang="en-US" sz="1200" spc="-25" dirty="0" smtClean="0">
                <a:latin typeface="Arial"/>
                <a:cs typeface="Arial"/>
              </a:rPr>
              <a:t>server </a:t>
            </a:r>
            <a:r>
              <a:rPr lang="en-US" sz="1200" spc="-10" dirty="0" smtClean="0">
                <a:latin typeface="Arial"/>
                <a:cs typeface="Arial"/>
              </a:rPr>
              <a:t>to </a:t>
            </a:r>
            <a:r>
              <a:rPr lang="en-US" sz="1200" spc="-20" dirty="0" smtClean="0">
                <a:latin typeface="Arial"/>
                <a:cs typeface="Arial"/>
              </a:rPr>
              <a:t>catch </a:t>
            </a:r>
            <a:r>
              <a:rPr lang="en-US" sz="1200" spc="-15" dirty="0" smtClean="0">
                <a:latin typeface="Arial"/>
                <a:cs typeface="Arial"/>
              </a:rPr>
              <a:t>up</a:t>
            </a:r>
            <a:r>
              <a:rPr lang="en-US" sz="1200" spc="-285" dirty="0" smtClean="0">
                <a:latin typeface="Arial"/>
                <a:cs typeface="Arial"/>
              </a:rPr>
              <a:t> </a:t>
            </a:r>
            <a:r>
              <a:rPr lang="en-US" sz="1200" spc="-20" dirty="0" smtClean="0">
                <a:latin typeface="Arial"/>
                <a:cs typeface="Arial"/>
              </a:rPr>
              <a:t>with the </a:t>
            </a:r>
            <a:r>
              <a:rPr lang="en-US" sz="1200" spc="-30" dirty="0" smtClean="0">
                <a:latin typeface="Arial"/>
                <a:cs typeface="Arial"/>
              </a:rPr>
              <a:t>leader.</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A034CDDF-E6EB-4BB4-AC08-83A619F4648C}" type="slidenum">
              <a:rPr lang="fr-FR" smtClean="0"/>
              <a:t>10</a:t>
            </a:fld>
            <a:endParaRPr lang="fr-FR"/>
          </a:p>
        </p:txBody>
      </p:sp>
    </p:spTree>
    <p:extLst>
      <p:ext uri="{BB962C8B-B14F-4D97-AF65-F5344CB8AC3E}">
        <p14:creationId xmlns:p14="http://schemas.microsoft.com/office/powerpoint/2010/main" val="2337911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gn="just">
              <a:lnSpc>
                <a:spcPts val="1610"/>
              </a:lnSpc>
              <a:spcBef>
                <a:spcPts val="635"/>
              </a:spcBef>
            </a:pPr>
            <a:r>
              <a:rPr lang="en-US" sz="1200" spc="-20" dirty="0" smtClean="0">
                <a:latin typeface="Arial"/>
                <a:cs typeface="Arial"/>
              </a:rPr>
              <a:t>The </a:t>
            </a:r>
            <a:r>
              <a:rPr lang="en-US" sz="1200" spc="-25" dirty="0" smtClean="0">
                <a:latin typeface="Arial"/>
                <a:cs typeface="Arial"/>
              </a:rPr>
              <a:t>distributed </a:t>
            </a:r>
            <a:r>
              <a:rPr lang="en-US" sz="1200" spc="-30" dirty="0" smtClean="0">
                <a:latin typeface="Arial"/>
                <a:cs typeface="Arial"/>
              </a:rPr>
              <a:t>processes </a:t>
            </a:r>
            <a:r>
              <a:rPr lang="en-US" sz="1200" spc="-25" dirty="0" smtClean="0">
                <a:latin typeface="Arial"/>
                <a:cs typeface="Arial"/>
              </a:rPr>
              <a:t>using </a:t>
            </a:r>
            <a:r>
              <a:rPr lang="en-US" sz="1200" spc="-25" dirty="0" err="1" smtClean="0">
                <a:latin typeface="Arial"/>
                <a:cs typeface="Arial"/>
              </a:rPr>
              <a:t>ZooKeeper</a:t>
            </a:r>
            <a:r>
              <a:rPr lang="en-US" sz="1200" spc="-25" dirty="0" smtClean="0">
                <a:latin typeface="Arial"/>
                <a:cs typeface="Arial"/>
              </a:rPr>
              <a:t> coordinate </a:t>
            </a:r>
            <a:r>
              <a:rPr lang="en-US" sz="1200" spc="-20" dirty="0" smtClean="0">
                <a:latin typeface="Arial"/>
                <a:cs typeface="Arial"/>
              </a:rPr>
              <a:t>with each </a:t>
            </a:r>
            <a:r>
              <a:rPr lang="en-US" sz="1200" spc="-25" dirty="0" smtClean="0">
                <a:latin typeface="Arial"/>
                <a:cs typeface="Arial"/>
              </a:rPr>
              <a:t>other through</a:t>
            </a:r>
            <a:r>
              <a:rPr lang="en-US" sz="1200" spc="-250" dirty="0" smtClean="0">
                <a:latin typeface="Arial"/>
                <a:cs typeface="Arial"/>
              </a:rPr>
              <a:t> </a:t>
            </a:r>
            <a:r>
              <a:rPr lang="en-US" sz="1200" spc="-25" dirty="0" smtClean="0">
                <a:latin typeface="Arial"/>
                <a:cs typeface="Arial"/>
              </a:rPr>
              <a:t>shared  hierarchical </a:t>
            </a:r>
            <a:r>
              <a:rPr lang="en-US" sz="1200" spc="-30" dirty="0" smtClean="0">
                <a:latin typeface="Arial"/>
                <a:cs typeface="Arial"/>
              </a:rPr>
              <a:t>namespaces. </a:t>
            </a:r>
            <a:r>
              <a:rPr lang="en-US" sz="1200" spc="-25" dirty="0" smtClean="0">
                <a:latin typeface="Arial"/>
                <a:cs typeface="Arial"/>
              </a:rPr>
              <a:t>These namespaces </a:t>
            </a:r>
            <a:r>
              <a:rPr lang="en-US" sz="1200" spc="-20" dirty="0" smtClean="0">
                <a:latin typeface="Arial"/>
                <a:cs typeface="Arial"/>
              </a:rPr>
              <a:t>are </a:t>
            </a:r>
            <a:r>
              <a:rPr lang="en-US" sz="1200" spc="-25" dirty="0" smtClean="0">
                <a:latin typeface="Arial"/>
                <a:cs typeface="Arial"/>
              </a:rPr>
              <a:t>organized similarly </a:t>
            </a:r>
            <a:r>
              <a:rPr lang="en-US" sz="1200" spc="-15" dirty="0" smtClean="0">
                <a:latin typeface="Arial"/>
                <a:cs typeface="Arial"/>
              </a:rPr>
              <a:t>to </a:t>
            </a:r>
            <a:r>
              <a:rPr lang="en-US" sz="1200" spc="-20" dirty="0" smtClean="0">
                <a:latin typeface="Arial"/>
                <a:cs typeface="Arial"/>
              </a:rPr>
              <a:t>file </a:t>
            </a:r>
            <a:r>
              <a:rPr lang="en-US" sz="1200" spc="-25" dirty="0" smtClean="0">
                <a:latin typeface="Arial"/>
                <a:cs typeface="Arial"/>
              </a:rPr>
              <a:t>systems </a:t>
            </a:r>
            <a:r>
              <a:rPr lang="en-US" sz="1200" spc="-20" dirty="0" smtClean="0">
                <a:latin typeface="Arial"/>
                <a:cs typeface="Arial"/>
              </a:rPr>
              <a:t>in  UNIX or</a:t>
            </a:r>
            <a:r>
              <a:rPr lang="en-US" sz="1200" spc="-70" dirty="0" smtClean="0">
                <a:latin typeface="Arial"/>
                <a:cs typeface="Arial"/>
              </a:rPr>
              <a:t> </a:t>
            </a:r>
            <a:r>
              <a:rPr lang="en-US" sz="1200" spc="-25" dirty="0" smtClean="0">
                <a:latin typeface="Arial"/>
                <a:cs typeface="Arial"/>
              </a:rPr>
              <a:t>Linux.</a:t>
            </a:r>
            <a:endParaRPr lang="en-US" sz="1200" dirty="0" smtClean="0">
              <a:latin typeface="Arial"/>
              <a:cs typeface="Arial"/>
            </a:endParaRPr>
          </a:p>
          <a:p>
            <a:pPr marL="12700" marR="235585">
              <a:lnSpc>
                <a:spcPct val="96200"/>
              </a:lnSpc>
              <a:spcBef>
                <a:spcPts val="555"/>
              </a:spcBef>
            </a:pPr>
            <a:r>
              <a:rPr lang="en-US" sz="1200" spc="-20" dirty="0" smtClean="0">
                <a:latin typeface="Arial"/>
                <a:cs typeface="Arial"/>
              </a:rPr>
              <a:t>Each</a:t>
            </a:r>
            <a:r>
              <a:rPr lang="en-US" sz="1200" spc="-55" dirty="0" smtClean="0">
                <a:latin typeface="Arial"/>
                <a:cs typeface="Arial"/>
              </a:rPr>
              <a:t> </a:t>
            </a:r>
            <a:r>
              <a:rPr lang="en-US" sz="1200" spc="-25" dirty="0" smtClean="0">
                <a:latin typeface="Arial"/>
                <a:cs typeface="Arial"/>
              </a:rPr>
              <a:t>namespace</a:t>
            </a:r>
            <a:r>
              <a:rPr lang="en-US" sz="1200" spc="-45" dirty="0" smtClean="0">
                <a:latin typeface="Arial"/>
                <a:cs typeface="Arial"/>
              </a:rPr>
              <a:t> </a:t>
            </a:r>
            <a:r>
              <a:rPr lang="en-US" sz="1200" spc="-20" dirty="0" smtClean="0">
                <a:latin typeface="Arial"/>
                <a:cs typeface="Arial"/>
              </a:rPr>
              <a:t>has</a:t>
            </a:r>
            <a:r>
              <a:rPr lang="en-US" sz="1200" spc="-50"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5" dirty="0" smtClean="0">
                <a:latin typeface="Arial"/>
                <a:cs typeface="Arial"/>
              </a:rPr>
              <a:t>root</a:t>
            </a:r>
            <a:r>
              <a:rPr lang="en-US" sz="1200" spc="-45" dirty="0" smtClean="0">
                <a:latin typeface="Arial"/>
                <a:cs typeface="Arial"/>
              </a:rPr>
              <a:t> </a:t>
            </a:r>
            <a:r>
              <a:rPr lang="en-US" sz="1200" spc="-20" dirty="0" smtClean="0">
                <a:latin typeface="Arial"/>
                <a:cs typeface="Arial"/>
              </a:rPr>
              <a:t>node</a:t>
            </a:r>
            <a:r>
              <a:rPr lang="en-US" sz="1200" spc="-55" dirty="0" smtClean="0">
                <a:latin typeface="Arial"/>
                <a:cs typeface="Arial"/>
              </a:rPr>
              <a:t> </a:t>
            </a:r>
            <a:r>
              <a:rPr lang="en-US" sz="1200" spc="-20" dirty="0" smtClean="0">
                <a:latin typeface="Arial"/>
                <a:cs typeface="Arial"/>
              </a:rPr>
              <a:t>and</a:t>
            </a:r>
            <a:r>
              <a:rPr lang="en-US" sz="1200" spc="-70" dirty="0" smtClean="0">
                <a:latin typeface="Arial"/>
                <a:cs typeface="Arial"/>
              </a:rPr>
              <a:t> </a:t>
            </a:r>
            <a:r>
              <a:rPr lang="en-US" sz="1200" spc="-20" dirty="0" smtClean="0">
                <a:latin typeface="Arial"/>
                <a:cs typeface="Arial"/>
              </a:rPr>
              <a:t>can</a:t>
            </a:r>
            <a:r>
              <a:rPr lang="en-US" sz="1200" spc="-45" dirty="0" smtClean="0">
                <a:latin typeface="Arial"/>
                <a:cs typeface="Arial"/>
              </a:rPr>
              <a:t> </a:t>
            </a:r>
            <a:r>
              <a:rPr lang="en-US" sz="1200" spc="-25" dirty="0" smtClean="0">
                <a:latin typeface="Arial"/>
                <a:cs typeface="Arial"/>
              </a:rPr>
              <a:t>have</a:t>
            </a:r>
            <a:r>
              <a:rPr lang="en-US" sz="1200" spc="-40" dirty="0" smtClean="0">
                <a:latin typeface="Arial"/>
                <a:cs typeface="Arial"/>
              </a:rPr>
              <a:t> </a:t>
            </a:r>
            <a:r>
              <a:rPr lang="en-US" sz="1200" spc="-20" dirty="0" smtClean="0">
                <a:latin typeface="Arial"/>
                <a:cs typeface="Arial"/>
              </a:rPr>
              <a:t>one</a:t>
            </a:r>
            <a:r>
              <a:rPr lang="en-US" sz="1200" spc="-45" dirty="0" smtClean="0">
                <a:latin typeface="Arial"/>
                <a:cs typeface="Arial"/>
              </a:rPr>
              <a:t> </a:t>
            </a:r>
            <a:r>
              <a:rPr lang="en-US" sz="1200" spc="-20" dirty="0" smtClean="0">
                <a:latin typeface="Arial"/>
                <a:cs typeface="Arial"/>
              </a:rPr>
              <a:t>or</a:t>
            </a:r>
            <a:r>
              <a:rPr lang="en-US" sz="1200" spc="-45" dirty="0" smtClean="0">
                <a:latin typeface="Arial"/>
                <a:cs typeface="Arial"/>
              </a:rPr>
              <a:t> </a:t>
            </a:r>
            <a:r>
              <a:rPr lang="en-US" sz="1200" spc="-25" dirty="0" smtClean="0">
                <a:latin typeface="Arial"/>
                <a:cs typeface="Arial"/>
              </a:rPr>
              <a:t>more</a:t>
            </a:r>
            <a:r>
              <a:rPr lang="en-US" sz="1200" spc="-55" dirty="0" smtClean="0">
                <a:latin typeface="Arial"/>
                <a:cs typeface="Arial"/>
              </a:rPr>
              <a:t> </a:t>
            </a:r>
            <a:r>
              <a:rPr lang="en-US" sz="1200" spc="-20" dirty="0" smtClean="0">
                <a:latin typeface="Arial"/>
                <a:cs typeface="Arial"/>
              </a:rPr>
              <a:t>child</a:t>
            </a:r>
            <a:r>
              <a:rPr lang="en-US" sz="1200" spc="-50" dirty="0" smtClean="0">
                <a:latin typeface="Arial"/>
                <a:cs typeface="Arial"/>
              </a:rPr>
              <a:t> </a:t>
            </a:r>
            <a:r>
              <a:rPr lang="en-US" sz="1200" spc="-25" dirty="0" smtClean="0">
                <a:latin typeface="Arial"/>
                <a:cs typeface="Arial"/>
              </a:rPr>
              <a:t>nodes.</a:t>
            </a:r>
            <a:r>
              <a:rPr lang="en-US" sz="1200" spc="-50" dirty="0" smtClean="0">
                <a:latin typeface="Arial"/>
                <a:cs typeface="Arial"/>
              </a:rPr>
              <a:t> </a:t>
            </a:r>
            <a:r>
              <a:rPr lang="en-US" sz="1200" spc="-20" dirty="0" smtClean="0">
                <a:latin typeface="Arial"/>
                <a:cs typeface="Arial"/>
              </a:rPr>
              <a:t>Since</a:t>
            </a:r>
            <a:r>
              <a:rPr lang="en-US" sz="1200" spc="-55" dirty="0" smtClean="0">
                <a:latin typeface="Arial"/>
                <a:cs typeface="Arial"/>
              </a:rPr>
              <a:t> </a:t>
            </a:r>
            <a:r>
              <a:rPr lang="en-US" sz="1200" spc="-20" dirty="0" smtClean="0">
                <a:latin typeface="Arial"/>
                <a:cs typeface="Arial"/>
              </a:rPr>
              <a:t>the  term node has </a:t>
            </a:r>
            <a:r>
              <a:rPr lang="en-US" sz="1200" spc="-10" dirty="0" smtClean="0">
                <a:latin typeface="Arial"/>
                <a:cs typeface="Arial"/>
              </a:rPr>
              <a:t>so </a:t>
            </a:r>
            <a:r>
              <a:rPr lang="en-US" sz="1200" spc="-20" dirty="0" smtClean="0">
                <a:latin typeface="Arial"/>
                <a:cs typeface="Arial"/>
              </a:rPr>
              <a:t>many </a:t>
            </a:r>
            <a:r>
              <a:rPr lang="en-US" sz="1200" spc="-25" dirty="0" smtClean="0">
                <a:latin typeface="Arial"/>
                <a:cs typeface="Arial"/>
              </a:rPr>
              <a:t>different </a:t>
            </a:r>
            <a:r>
              <a:rPr lang="en-US" sz="1200" spc="-30" dirty="0" smtClean="0">
                <a:latin typeface="Arial"/>
                <a:cs typeface="Arial"/>
              </a:rPr>
              <a:t>connotations, </a:t>
            </a:r>
            <a:r>
              <a:rPr lang="en-US" sz="1200" spc="-25" dirty="0" err="1" smtClean="0">
                <a:latin typeface="Arial"/>
                <a:cs typeface="Arial"/>
              </a:rPr>
              <a:t>ZooKeeper</a:t>
            </a:r>
            <a:r>
              <a:rPr lang="en-US" sz="1200" spc="-25" dirty="0" smtClean="0">
                <a:latin typeface="Arial"/>
                <a:cs typeface="Arial"/>
              </a:rPr>
              <a:t> refers </a:t>
            </a:r>
            <a:r>
              <a:rPr lang="en-US" sz="1200" spc="-15" dirty="0" smtClean="0">
                <a:latin typeface="Arial"/>
                <a:cs typeface="Arial"/>
              </a:rPr>
              <a:t>to </a:t>
            </a:r>
            <a:r>
              <a:rPr lang="en-US" sz="1200" spc="-25" dirty="0" smtClean="0">
                <a:latin typeface="Arial"/>
                <a:cs typeface="Arial"/>
              </a:rPr>
              <a:t>each </a:t>
            </a:r>
            <a:r>
              <a:rPr lang="en-US" sz="1200" spc="-20" dirty="0" smtClean="0">
                <a:latin typeface="Arial"/>
                <a:cs typeface="Arial"/>
              </a:rPr>
              <a:t>of </a:t>
            </a:r>
            <a:r>
              <a:rPr lang="en-US" sz="1200" spc="-25" dirty="0" smtClean="0">
                <a:latin typeface="Arial"/>
                <a:cs typeface="Arial"/>
              </a:rPr>
              <a:t>these  nodes </a:t>
            </a:r>
            <a:r>
              <a:rPr lang="en-US" sz="1200" spc="-20" dirty="0" smtClean="0">
                <a:latin typeface="Arial"/>
                <a:cs typeface="Arial"/>
              </a:rPr>
              <a:t>as</a:t>
            </a:r>
            <a:r>
              <a:rPr lang="en-US" sz="1200" spc="-60" dirty="0" smtClean="0">
                <a:latin typeface="Arial"/>
                <a:cs typeface="Arial"/>
              </a:rPr>
              <a:t> </a:t>
            </a:r>
            <a:r>
              <a:rPr lang="en-US" sz="1200" spc="-25" dirty="0" err="1" smtClean="0">
                <a:latin typeface="Arial"/>
                <a:cs typeface="Arial"/>
              </a:rPr>
              <a:t>ZNodes</a:t>
            </a:r>
            <a:r>
              <a:rPr lang="en-US" sz="1200" spc="-25" dirty="0" smtClean="0">
                <a:latin typeface="Arial"/>
                <a:cs typeface="Arial"/>
              </a:rPr>
              <a:t>.</a:t>
            </a:r>
            <a:endParaRPr lang="en-US" sz="1200" dirty="0" smtClean="0">
              <a:latin typeface="Arial"/>
              <a:cs typeface="Arial"/>
            </a:endParaRPr>
          </a:p>
          <a:p>
            <a:pPr marL="12700">
              <a:lnSpc>
                <a:spcPct val="100000"/>
              </a:lnSpc>
              <a:spcBef>
                <a:spcPts val="535"/>
              </a:spcBef>
            </a:pPr>
            <a:r>
              <a:rPr lang="en-US" sz="1200" spc="-10" dirty="0" smtClean="0">
                <a:latin typeface="Arial"/>
                <a:cs typeface="Arial"/>
              </a:rPr>
              <a:t>As</a:t>
            </a:r>
            <a:r>
              <a:rPr lang="en-US" sz="1200" spc="-55" dirty="0" smtClean="0">
                <a:latin typeface="Arial"/>
                <a:cs typeface="Arial"/>
              </a:rPr>
              <a:t> </a:t>
            </a:r>
            <a:r>
              <a:rPr lang="en-US" sz="1200" spc="-25" dirty="0" smtClean="0">
                <a:latin typeface="Arial"/>
                <a:cs typeface="Arial"/>
              </a:rPr>
              <a:t>previously</a:t>
            </a:r>
            <a:r>
              <a:rPr lang="en-US" sz="1200" spc="-75" dirty="0" smtClean="0">
                <a:latin typeface="Arial"/>
                <a:cs typeface="Arial"/>
              </a:rPr>
              <a:t> </a:t>
            </a:r>
            <a:r>
              <a:rPr lang="en-US" sz="1200" spc="-25" dirty="0" smtClean="0">
                <a:latin typeface="Arial"/>
                <a:cs typeface="Arial"/>
              </a:rPr>
              <a:t>stated,</a:t>
            </a:r>
            <a:r>
              <a:rPr lang="en-US" sz="1200" spc="-50" dirty="0" smtClean="0">
                <a:latin typeface="Arial"/>
                <a:cs typeface="Arial"/>
              </a:rPr>
              <a:t> </a:t>
            </a:r>
            <a:r>
              <a:rPr lang="en-US" sz="1200" spc="-25" dirty="0" smtClean="0">
                <a:latin typeface="Arial"/>
                <a:cs typeface="Arial"/>
              </a:rPr>
              <a:t>data</a:t>
            </a:r>
            <a:r>
              <a:rPr lang="en-US" sz="1200" spc="-55" dirty="0" smtClean="0">
                <a:latin typeface="Arial"/>
                <a:cs typeface="Arial"/>
              </a:rPr>
              <a:t> </a:t>
            </a:r>
            <a:r>
              <a:rPr lang="en-US" sz="1200" spc="-15" dirty="0" smtClean="0">
                <a:latin typeface="Arial"/>
                <a:cs typeface="Arial"/>
              </a:rPr>
              <a:t>can</a:t>
            </a:r>
            <a:r>
              <a:rPr lang="en-US" sz="1200" spc="-55" dirty="0" smtClean="0">
                <a:latin typeface="Arial"/>
                <a:cs typeface="Arial"/>
              </a:rPr>
              <a:t> </a:t>
            </a:r>
            <a:r>
              <a:rPr lang="en-US" sz="1200" spc="-15" dirty="0" smtClean="0">
                <a:latin typeface="Arial"/>
                <a:cs typeface="Arial"/>
              </a:rPr>
              <a:t>be</a:t>
            </a:r>
            <a:r>
              <a:rPr lang="en-US" sz="1200" spc="-70" dirty="0" smtClean="0">
                <a:latin typeface="Arial"/>
                <a:cs typeface="Arial"/>
              </a:rPr>
              <a:t> </a:t>
            </a:r>
            <a:r>
              <a:rPr lang="en-US" sz="1200" spc="-20" dirty="0" smtClean="0">
                <a:latin typeface="Arial"/>
                <a:cs typeface="Arial"/>
              </a:rPr>
              <a:t>stored</a:t>
            </a:r>
            <a:r>
              <a:rPr lang="en-US" sz="1200" spc="-70" dirty="0" smtClean="0">
                <a:latin typeface="Arial"/>
                <a:cs typeface="Arial"/>
              </a:rPr>
              <a:t> </a:t>
            </a:r>
            <a:r>
              <a:rPr lang="en-US" sz="1200" spc="-10" dirty="0" smtClean="0">
                <a:latin typeface="Arial"/>
                <a:cs typeface="Arial"/>
              </a:rPr>
              <a:t>in</a:t>
            </a:r>
            <a:r>
              <a:rPr lang="en-US" sz="1200" spc="-45"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5" dirty="0" err="1" smtClean="0">
                <a:latin typeface="Arial"/>
                <a:cs typeface="Arial"/>
              </a:rPr>
              <a:t>ZNode</a:t>
            </a:r>
            <a:r>
              <a:rPr lang="en-US" sz="1200" spc="-25" dirty="0" smtClean="0">
                <a:latin typeface="Arial"/>
                <a:cs typeface="Arial"/>
              </a:rPr>
              <a:t>.</a:t>
            </a:r>
            <a:endParaRPr lang="en-US" sz="1200" dirty="0" smtClean="0">
              <a:latin typeface="Arial"/>
              <a:cs typeface="Arial"/>
            </a:endParaRPr>
          </a:p>
          <a:p>
            <a:pPr marL="12700" marR="146050">
              <a:lnSpc>
                <a:spcPts val="1610"/>
              </a:lnSpc>
              <a:spcBef>
                <a:spcPts val="645"/>
              </a:spcBef>
            </a:pPr>
            <a:r>
              <a:rPr lang="en-US" sz="1200" spc="-20" dirty="0" smtClean="0">
                <a:latin typeface="Arial"/>
                <a:cs typeface="Arial"/>
              </a:rPr>
              <a:t>When data is </a:t>
            </a:r>
            <a:r>
              <a:rPr lang="en-US" sz="1200" spc="-25" dirty="0" smtClean="0">
                <a:latin typeface="Arial"/>
                <a:cs typeface="Arial"/>
              </a:rPr>
              <a:t>written </a:t>
            </a:r>
            <a:r>
              <a:rPr lang="en-US" sz="1200" spc="-15" dirty="0" smtClean="0">
                <a:latin typeface="Arial"/>
                <a:cs typeface="Arial"/>
              </a:rPr>
              <a:t>to </a:t>
            </a:r>
            <a:r>
              <a:rPr lang="en-US" sz="1200" spc="-20" dirty="0" smtClean="0">
                <a:latin typeface="Arial"/>
                <a:cs typeface="Arial"/>
              </a:rPr>
              <a:t>or read from </a:t>
            </a:r>
            <a:r>
              <a:rPr lang="en-US" sz="1200" dirty="0" smtClean="0">
                <a:latin typeface="Arial"/>
                <a:cs typeface="Arial"/>
              </a:rPr>
              <a:t>a </a:t>
            </a:r>
            <a:r>
              <a:rPr lang="en-US" sz="1200" spc="-25" dirty="0" err="1" smtClean="0">
                <a:latin typeface="Arial"/>
                <a:cs typeface="Arial"/>
              </a:rPr>
              <a:t>ZNode</a:t>
            </a:r>
            <a:r>
              <a:rPr lang="en-US" sz="1200" spc="-25" dirty="0" smtClean="0">
                <a:latin typeface="Arial"/>
                <a:cs typeface="Arial"/>
              </a:rPr>
              <a:t>, </a:t>
            </a:r>
            <a:r>
              <a:rPr lang="en-US" sz="1200" spc="-20" dirty="0" smtClean="0">
                <a:latin typeface="Arial"/>
                <a:cs typeface="Arial"/>
              </a:rPr>
              <a:t>all of the data is </a:t>
            </a:r>
            <a:r>
              <a:rPr lang="en-US" sz="1200" spc="-25" dirty="0" smtClean="0">
                <a:latin typeface="Arial"/>
                <a:cs typeface="Arial"/>
              </a:rPr>
              <a:t>either written </a:t>
            </a:r>
            <a:r>
              <a:rPr lang="en-US" sz="1200" spc="-20" dirty="0" smtClean="0">
                <a:latin typeface="Arial"/>
                <a:cs typeface="Arial"/>
              </a:rPr>
              <a:t>or </a:t>
            </a:r>
            <a:r>
              <a:rPr lang="en-US" sz="1200" spc="-25" dirty="0" smtClean="0">
                <a:latin typeface="Arial"/>
                <a:cs typeface="Arial"/>
              </a:rPr>
              <a:t>read.  </a:t>
            </a:r>
            <a:r>
              <a:rPr lang="en-US" sz="1200" spc="-20" dirty="0" smtClean="0">
                <a:latin typeface="Arial"/>
                <a:cs typeface="Arial"/>
              </a:rPr>
              <a:t>Also,</a:t>
            </a:r>
            <a:r>
              <a:rPr lang="en-US" sz="1200" spc="-50" dirty="0" smtClean="0">
                <a:latin typeface="Arial"/>
                <a:cs typeface="Arial"/>
              </a:rPr>
              <a:t> </a:t>
            </a:r>
            <a:r>
              <a:rPr lang="en-US" sz="1200" spc="-25" dirty="0" smtClean="0">
                <a:latin typeface="Arial"/>
                <a:cs typeface="Arial"/>
              </a:rPr>
              <a:t>there</a:t>
            </a:r>
            <a:r>
              <a:rPr lang="en-US" sz="1200" spc="-50"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15" dirty="0" smtClean="0">
                <a:latin typeface="Arial"/>
                <a:cs typeface="Arial"/>
              </a:rPr>
              <a:t>an</a:t>
            </a:r>
            <a:r>
              <a:rPr lang="en-US" sz="1200" spc="-50" dirty="0" smtClean="0">
                <a:latin typeface="Arial"/>
                <a:cs typeface="Arial"/>
              </a:rPr>
              <a:t> </a:t>
            </a:r>
            <a:r>
              <a:rPr lang="en-US" sz="1200" spc="-25" dirty="0" smtClean="0">
                <a:latin typeface="Arial"/>
                <a:cs typeface="Arial"/>
              </a:rPr>
              <a:t>access</a:t>
            </a:r>
            <a:r>
              <a:rPr lang="en-US" sz="1200" spc="-45" dirty="0" smtClean="0">
                <a:latin typeface="Arial"/>
                <a:cs typeface="Arial"/>
              </a:rPr>
              <a:t> </a:t>
            </a:r>
            <a:r>
              <a:rPr lang="en-US" sz="1200" spc="-25" dirty="0" smtClean="0">
                <a:latin typeface="Arial"/>
                <a:cs typeface="Arial"/>
              </a:rPr>
              <a:t>controlled</a:t>
            </a:r>
            <a:r>
              <a:rPr lang="en-US" sz="1200" spc="-50" dirty="0" smtClean="0">
                <a:latin typeface="Arial"/>
                <a:cs typeface="Arial"/>
              </a:rPr>
              <a:t> </a:t>
            </a:r>
            <a:r>
              <a:rPr lang="en-US" sz="1200" spc="-25" dirty="0" smtClean="0">
                <a:latin typeface="Arial"/>
                <a:cs typeface="Arial"/>
              </a:rPr>
              <a:t>list</a:t>
            </a:r>
            <a:r>
              <a:rPr lang="en-US" sz="1200" spc="-45" dirty="0" smtClean="0">
                <a:latin typeface="Arial"/>
                <a:cs typeface="Arial"/>
              </a:rPr>
              <a:t> </a:t>
            </a:r>
            <a:r>
              <a:rPr lang="en-US" sz="1200" spc="-25" dirty="0" smtClean="0">
                <a:latin typeface="Arial"/>
                <a:cs typeface="Arial"/>
              </a:rPr>
              <a:t>(also</a:t>
            </a:r>
            <a:r>
              <a:rPr lang="en-US" sz="1200" spc="-50" dirty="0" smtClean="0">
                <a:latin typeface="Arial"/>
                <a:cs typeface="Arial"/>
              </a:rPr>
              <a:t> </a:t>
            </a:r>
            <a:r>
              <a:rPr lang="en-US" sz="1200" spc="-25" dirty="0" smtClean="0">
                <a:latin typeface="Arial"/>
                <a:cs typeface="Arial"/>
              </a:rPr>
              <a:t>known</a:t>
            </a:r>
            <a:r>
              <a:rPr lang="en-US" sz="1200" spc="-40" dirty="0" smtClean="0">
                <a:latin typeface="Arial"/>
                <a:cs typeface="Arial"/>
              </a:rPr>
              <a:t> </a:t>
            </a:r>
            <a:r>
              <a:rPr lang="en-US" sz="1200" spc="-15" dirty="0" smtClean="0">
                <a:latin typeface="Arial"/>
                <a:cs typeface="Arial"/>
              </a:rPr>
              <a:t>as</a:t>
            </a:r>
            <a:r>
              <a:rPr lang="en-US" sz="1200" spc="-45" dirty="0" smtClean="0">
                <a:latin typeface="Arial"/>
                <a:cs typeface="Arial"/>
              </a:rPr>
              <a:t> </a:t>
            </a:r>
            <a:r>
              <a:rPr lang="en-US" sz="1200" spc="-15" dirty="0" smtClean="0">
                <a:latin typeface="Arial"/>
                <a:cs typeface="Arial"/>
              </a:rPr>
              <a:t>an</a:t>
            </a:r>
            <a:r>
              <a:rPr lang="en-US" sz="1200" spc="-50" dirty="0" smtClean="0">
                <a:latin typeface="Arial"/>
                <a:cs typeface="Arial"/>
              </a:rPr>
              <a:t> </a:t>
            </a:r>
            <a:r>
              <a:rPr lang="en-US" sz="1200" spc="-25" dirty="0" smtClean="0">
                <a:latin typeface="Arial"/>
                <a:cs typeface="Arial"/>
              </a:rPr>
              <a:t>ACL)</a:t>
            </a:r>
            <a:r>
              <a:rPr lang="en-US" sz="1200" spc="-50" dirty="0" smtClean="0">
                <a:latin typeface="Arial"/>
                <a:cs typeface="Arial"/>
              </a:rPr>
              <a:t> </a:t>
            </a:r>
            <a:r>
              <a:rPr lang="en-US" sz="1200" spc="-20" dirty="0" smtClean="0">
                <a:latin typeface="Arial"/>
                <a:cs typeface="Arial"/>
              </a:rPr>
              <a:t>that</a:t>
            </a:r>
            <a:r>
              <a:rPr lang="en-US" sz="1200" spc="-45" dirty="0" smtClean="0">
                <a:latin typeface="Arial"/>
                <a:cs typeface="Arial"/>
              </a:rPr>
              <a:t> </a:t>
            </a:r>
            <a:r>
              <a:rPr lang="en-US" sz="1200" spc="-15" dirty="0" smtClean="0">
                <a:latin typeface="Arial"/>
                <a:cs typeface="Arial"/>
              </a:rPr>
              <a:t>is</a:t>
            </a:r>
            <a:r>
              <a:rPr lang="en-US" sz="1200" spc="-45" dirty="0" smtClean="0">
                <a:latin typeface="Arial"/>
                <a:cs typeface="Arial"/>
              </a:rPr>
              <a:t> </a:t>
            </a:r>
            <a:r>
              <a:rPr lang="en-US" sz="1200" spc="-25" dirty="0" smtClean="0">
                <a:latin typeface="Arial"/>
                <a:cs typeface="Arial"/>
              </a:rPr>
              <a:t>associated</a:t>
            </a:r>
            <a:r>
              <a:rPr lang="en-US" sz="1200" spc="-55" dirty="0" smtClean="0">
                <a:latin typeface="Arial"/>
                <a:cs typeface="Arial"/>
              </a:rPr>
              <a:t> </a:t>
            </a:r>
            <a:r>
              <a:rPr lang="en-US" sz="1200" spc="-20" dirty="0" smtClean="0">
                <a:latin typeface="Arial"/>
                <a:cs typeface="Arial"/>
              </a:rPr>
              <a:t>with  each </a:t>
            </a:r>
            <a:r>
              <a:rPr lang="en-US" sz="1200" spc="-25" dirty="0" err="1" smtClean="0">
                <a:latin typeface="Arial"/>
                <a:cs typeface="Arial"/>
              </a:rPr>
              <a:t>ZNode</a:t>
            </a:r>
            <a:r>
              <a:rPr lang="en-US" sz="1200" spc="-25" dirty="0" smtClean="0">
                <a:latin typeface="Arial"/>
                <a:cs typeface="Arial"/>
              </a:rPr>
              <a:t>. </a:t>
            </a:r>
            <a:r>
              <a:rPr lang="en-US" sz="1200" spc="-20" dirty="0" smtClean="0">
                <a:latin typeface="Arial"/>
                <a:cs typeface="Arial"/>
              </a:rPr>
              <a:t>This </a:t>
            </a:r>
            <a:r>
              <a:rPr lang="en-US" sz="1200" spc="-30" dirty="0" smtClean="0">
                <a:latin typeface="Arial"/>
                <a:cs typeface="Arial"/>
              </a:rPr>
              <a:t>allows </a:t>
            </a:r>
            <a:r>
              <a:rPr lang="en-US" sz="1200" spc="-25" dirty="0" smtClean="0">
                <a:latin typeface="Arial"/>
                <a:cs typeface="Arial"/>
              </a:rPr>
              <a:t>control over who </a:t>
            </a:r>
            <a:r>
              <a:rPr lang="en-US" sz="1200" spc="-15" dirty="0" smtClean="0">
                <a:latin typeface="Arial"/>
                <a:cs typeface="Arial"/>
              </a:rPr>
              <a:t>can </a:t>
            </a:r>
            <a:r>
              <a:rPr lang="en-US" sz="1200" spc="-25" dirty="0" smtClean="0">
                <a:latin typeface="Arial"/>
                <a:cs typeface="Arial"/>
              </a:rPr>
              <a:t>create, </a:t>
            </a:r>
            <a:r>
              <a:rPr lang="en-US" sz="1200" spc="-30" dirty="0" smtClean="0">
                <a:latin typeface="Arial"/>
                <a:cs typeface="Arial"/>
              </a:rPr>
              <a:t>read, </a:t>
            </a:r>
            <a:r>
              <a:rPr lang="en-US" sz="1200" spc="-25" dirty="0" smtClean="0">
                <a:latin typeface="Arial"/>
                <a:cs typeface="Arial"/>
              </a:rPr>
              <a:t>update, </a:t>
            </a:r>
            <a:r>
              <a:rPr lang="en-US" sz="1200" spc="-20" dirty="0" smtClean="0">
                <a:latin typeface="Arial"/>
                <a:cs typeface="Arial"/>
              </a:rPr>
              <a:t>and </a:t>
            </a:r>
            <a:r>
              <a:rPr lang="en-US" sz="1200" spc="-25" dirty="0" smtClean="0">
                <a:latin typeface="Arial"/>
                <a:cs typeface="Arial"/>
              </a:rPr>
              <a:t>delete </a:t>
            </a:r>
            <a:r>
              <a:rPr lang="en-US" sz="1200" dirty="0" smtClean="0">
                <a:latin typeface="Arial"/>
                <a:cs typeface="Arial"/>
              </a:rPr>
              <a:t>a  </a:t>
            </a:r>
            <a:r>
              <a:rPr lang="en-US" sz="1200" spc="-25" dirty="0" err="1" smtClean="0">
                <a:latin typeface="Arial"/>
                <a:cs typeface="Arial"/>
              </a:rPr>
              <a:t>ZNode</a:t>
            </a:r>
            <a:r>
              <a:rPr lang="en-US" sz="1200" spc="-25" dirty="0" smtClean="0">
                <a:latin typeface="Arial"/>
                <a:cs typeface="Arial"/>
              </a:rPr>
              <a:t>.</a:t>
            </a:r>
            <a:endParaRPr lang="en-US" sz="1200" dirty="0" smtClean="0">
              <a:latin typeface="Arial"/>
              <a:cs typeface="Arial"/>
            </a:endParaRPr>
          </a:p>
          <a:p>
            <a:endParaRPr lang="en-US" sz="1200" dirty="0" smtClean="0">
              <a:latin typeface="Arial"/>
              <a:cs typeface="Arial"/>
            </a:endParaRPr>
          </a:p>
        </p:txBody>
      </p:sp>
      <p:sp>
        <p:nvSpPr>
          <p:cNvPr id="4" name="Espace réservé du numéro de diapositive 3"/>
          <p:cNvSpPr>
            <a:spLocks noGrp="1"/>
          </p:cNvSpPr>
          <p:nvPr>
            <p:ph type="sldNum" sz="quarter" idx="10"/>
          </p:nvPr>
        </p:nvSpPr>
        <p:spPr/>
        <p:txBody>
          <a:bodyPr/>
          <a:lstStyle/>
          <a:p>
            <a:fld id="{A034CDDF-E6EB-4BB4-AC08-83A619F4648C}" type="slidenum">
              <a:rPr lang="fr-FR" smtClean="0"/>
              <a:t>11</a:t>
            </a:fld>
            <a:endParaRPr lang="fr-FR"/>
          </a:p>
        </p:txBody>
      </p:sp>
    </p:spTree>
    <p:extLst>
      <p:ext uri="{BB962C8B-B14F-4D97-AF65-F5344CB8AC3E}">
        <p14:creationId xmlns:p14="http://schemas.microsoft.com/office/powerpoint/2010/main" val="2775218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modifications apportées à un </a:t>
            </a:r>
            <a:r>
              <a:rPr lang="fr-FR" dirty="0" err="1" smtClean="0"/>
              <a:t>ZNode</a:t>
            </a:r>
            <a:r>
              <a:rPr lang="fr-FR" dirty="0" smtClean="0"/>
              <a:t> déclenchent la surveillance et </a:t>
            </a:r>
            <a:r>
              <a:rPr lang="fr-FR" dirty="0" err="1" smtClean="0"/>
              <a:t>ZooKeeper</a:t>
            </a:r>
            <a:r>
              <a:rPr lang="fr-FR" dirty="0" smtClean="0"/>
              <a:t> envoie une notification au client.</a:t>
            </a:r>
            <a:endParaRPr lang="fr-FR" dirty="0"/>
          </a:p>
        </p:txBody>
      </p:sp>
      <p:sp>
        <p:nvSpPr>
          <p:cNvPr id="4" name="Espace réservé du numéro de diapositive 3"/>
          <p:cNvSpPr>
            <a:spLocks noGrp="1"/>
          </p:cNvSpPr>
          <p:nvPr>
            <p:ph type="sldNum" sz="quarter" idx="10"/>
          </p:nvPr>
        </p:nvSpPr>
        <p:spPr/>
        <p:txBody>
          <a:bodyPr/>
          <a:lstStyle/>
          <a:p>
            <a:fld id="{A034CDDF-E6EB-4BB4-AC08-83A619F4648C}" type="slidenum">
              <a:rPr lang="fr-FR" smtClean="0"/>
              <a:t>13</a:t>
            </a:fld>
            <a:endParaRPr lang="fr-FR"/>
          </a:p>
        </p:txBody>
      </p:sp>
    </p:spTree>
    <p:extLst>
      <p:ext uri="{BB962C8B-B14F-4D97-AF65-F5344CB8AC3E}">
        <p14:creationId xmlns:p14="http://schemas.microsoft.com/office/powerpoint/2010/main" val="9118232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e de titre">
    <p:spTree>
      <p:nvGrpSpPr>
        <p:cNvPr id="1" name=""/>
        <p:cNvGrpSpPr/>
        <p:nvPr/>
      </p:nvGrpSpPr>
      <p:grpSpPr>
        <a:xfrm>
          <a:off x="0" y="0"/>
          <a:ext cx="0" cy="0"/>
          <a:chOff x="0" y="0"/>
          <a:chExt cx="0" cy="0"/>
        </a:xfrm>
      </p:grpSpPr>
      <p:pic>
        <p:nvPicPr>
          <p:cNvPr id="14" name="Picture 3" descr="C:\!!Templates\Cross-brand_Ppt_template\Diagonal45Feath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9" y="415930"/>
            <a:ext cx="4136204" cy="644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C:\!!Templates\Cross-brand_Ppt_template\!!Masthead_Final-1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
            <a:ext cx="9144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4"/>
          <p:cNvSpPr txBox="1">
            <a:spLocks noChangeArrowheads="1"/>
          </p:cNvSpPr>
          <p:nvPr/>
        </p:nvSpPr>
        <p:spPr bwMode="auto">
          <a:xfrm>
            <a:off x="1714500" y="6465488"/>
            <a:ext cx="57150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ts val="100"/>
              </a:spcBef>
            </a:pPr>
            <a:r>
              <a:rPr lang="en-US" sz="1000" dirty="0">
                <a:solidFill>
                  <a:srgbClr val="008ABF"/>
                </a:solidFill>
                <a:latin typeface="Arial" panose="020B0604020202020204" pitchFamily="34" charset="0"/>
              </a:rPr>
              <a:t>© Copyright IBM Corporation 2018</a:t>
            </a:r>
          </a:p>
          <a:p>
            <a:pPr algn="ctr" eaLnBrk="1" hangingPunct="1">
              <a:spcBef>
                <a:spcPts val="100"/>
              </a:spcBef>
            </a:pPr>
            <a:r>
              <a:rPr lang="en-US" sz="1000" dirty="0">
                <a:solidFill>
                  <a:srgbClr val="008ABF"/>
                </a:solidFill>
                <a:latin typeface="Arial" panose="020B0604020202020204" pitchFamily="34" charset="0"/>
              </a:rPr>
              <a:t>Course materials may not be reproduced in whole or in part without the written permission of IBM.</a:t>
            </a:r>
          </a:p>
        </p:txBody>
      </p:sp>
      <p:sp>
        <p:nvSpPr>
          <p:cNvPr id="234506" name="Rectangle 10"/>
          <p:cNvSpPr>
            <a:spLocks noGrp="1" noChangeArrowheads="1"/>
          </p:cNvSpPr>
          <p:nvPr>
            <p:ph type="ctrTitle" sz="quarter"/>
          </p:nvPr>
        </p:nvSpPr>
        <p:spPr>
          <a:xfrm>
            <a:off x="3462337" y="1472184"/>
            <a:ext cx="5541264" cy="538585"/>
          </a:xfrm>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5875" algn="ctr">
                <a:solidFill>
                  <a:schemeClr val="accent2"/>
                </a:solidFill>
                <a:miter lim="800000"/>
                <a:headEnd/>
                <a:tailEnd/>
              </a14:hiddenLine>
            </a:ext>
          </a:extLst>
        </p:spPr>
        <p:txBody>
          <a:bodyPr wrap="square" lIns="91416" tIns="45708" rIns="91416" bIns="45708" anchor="t">
            <a:spAutoFit/>
          </a:bodyPr>
          <a:lstStyle>
            <a:lvl1pPr algn="l" defTabSz="1370868" eaLnBrk="0" hangingPunct="0">
              <a:spcBef>
                <a:spcPct val="50000"/>
              </a:spcBef>
              <a:defRPr sz="2900" b="1" i="0" baseline="0">
                <a:solidFill>
                  <a:srgbClr val="00649D"/>
                </a:solidFill>
                <a:latin typeface="Arial" panose="020B0604020202020204" pitchFamily="34" charset="0"/>
              </a:defRPr>
            </a:lvl1pPr>
          </a:lstStyle>
          <a:p>
            <a:pPr lvl="0"/>
            <a:r>
              <a:rPr lang="fr-FR" noProof="0" smtClean="0"/>
              <a:t>Modifiez le style du titre</a:t>
            </a:r>
            <a:endParaRPr lang="en-US" noProof="0" dirty="0"/>
          </a:p>
        </p:txBody>
      </p:sp>
      <p:sp>
        <p:nvSpPr>
          <p:cNvPr id="3" name="Text Placeholder 2"/>
          <p:cNvSpPr>
            <a:spLocks noGrp="1"/>
          </p:cNvSpPr>
          <p:nvPr>
            <p:ph type="body" sz="quarter" idx="10"/>
          </p:nvPr>
        </p:nvSpPr>
        <p:spPr>
          <a:xfrm>
            <a:off x="3452612" y="5441087"/>
            <a:ext cx="5146675" cy="544513"/>
          </a:xfrm>
          <a:prstGeom prst="rect">
            <a:avLst/>
          </a:prstGeom>
        </p:spPr>
        <p:txBody>
          <a:bodyPr/>
          <a:lstStyle>
            <a:lvl1pPr marL="0" indent="0">
              <a:buNone/>
              <a:defRPr sz="2300">
                <a:solidFill>
                  <a:srgbClr val="008ABF"/>
                </a:solidFill>
                <a:latin typeface="Arial" panose="020B0604020202020204" pitchFamily="34" charset="0"/>
                <a:cs typeface="Arial" panose="020B0604020202020204" pitchFamily="34" charset="0"/>
              </a:defRPr>
            </a:lvl1pPr>
          </a:lstStyle>
          <a:p>
            <a:pPr lvl="0"/>
            <a:r>
              <a:rPr lang="fr-FR" smtClean="0"/>
              <a:t>Modifiez les styles du texte du masque</a:t>
            </a:r>
          </a:p>
        </p:txBody>
      </p:sp>
      <p:sp>
        <p:nvSpPr>
          <p:cNvPr id="8" name="Rectangle 18"/>
          <p:cNvSpPr>
            <a:spLocks noChangeArrowheads="1"/>
          </p:cNvSpPr>
          <p:nvPr/>
        </p:nvSpPr>
        <p:spPr bwMode="auto">
          <a:xfrm>
            <a:off x="2066" y="2382"/>
            <a:ext cx="9141621" cy="6855618"/>
          </a:xfrm>
          <a:prstGeom prst="rect">
            <a:avLst/>
          </a:prstGeom>
          <a:noFill/>
          <a:ln w="6350" algn="ctr">
            <a:solidFill>
              <a:srgbClr val="00649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37053" tIns="68526" rIns="137053" bIns="68526" anchor="ctr"/>
          <a:lstStyle/>
          <a:p>
            <a:endParaRPr lang="en-US" sz="1800" dirty="0">
              <a:latin typeface="Arial" panose="020B0604020202020204" pitchFamily="34" charset="0"/>
            </a:endParaRPr>
          </a:p>
        </p:txBody>
      </p:sp>
    </p:spTree>
    <p:extLst>
      <p:ext uri="{BB962C8B-B14F-4D97-AF65-F5344CB8AC3E}">
        <p14:creationId xmlns:p14="http://schemas.microsoft.com/office/powerpoint/2010/main" val="34005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237744" y="1188720"/>
            <a:ext cx="8805672" cy="5358384"/>
          </a:xfrm>
          <a:prstGeom prst="rect">
            <a:avLst/>
          </a:prstGeom>
        </p:spPr>
        <p:txBody>
          <a:bodyPr/>
          <a:lstStyle>
            <a:lvl1pPr marL="231775" indent="-231775">
              <a:buClr>
                <a:srgbClr val="00649D"/>
              </a:buClr>
              <a:buSzPct val="120000"/>
              <a:buFont typeface="Arial" panose="020B0604020202020204" pitchFamily="34" charset="0"/>
              <a:buChar char="•"/>
              <a:defRPr sz="2100">
                <a:latin typeface="Arial" panose="020B0604020202020204" pitchFamily="34" charset="0"/>
                <a:cs typeface="Arial" panose="020B0604020202020204" pitchFamily="34" charset="0"/>
              </a:defRPr>
            </a:lvl1pPr>
            <a:lvl2pPr marL="457200" indent="-166688">
              <a:buClr>
                <a:srgbClr val="008ABF"/>
              </a:buClr>
              <a:buSzPct val="80000"/>
              <a:defRPr lang="en-US" sz="1900" smtClean="0">
                <a:solidFill>
                  <a:schemeClr val="tx1"/>
                </a:solidFill>
                <a:latin typeface="Arial" panose="020B0604020202020204" pitchFamily="34" charset="0"/>
                <a:ea typeface="+mn-ea"/>
                <a:cs typeface="Arial" panose="020B0604020202020204" pitchFamily="34" charset="0"/>
              </a:defRPr>
            </a:lvl2pPr>
            <a:lvl3pPr marL="685800" indent="-166688">
              <a:buClr>
                <a:srgbClr val="008ABF"/>
              </a:buClr>
              <a:buSzPct val="80000"/>
              <a:buFont typeface="Verdana" panose="020B0604030504040204" pitchFamily="34" charset="0"/>
              <a:buChar char="−"/>
              <a:defRPr lang="en-US" sz="1700" dirty="0" smtClean="0">
                <a:solidFill>
                  <a:schemeClr val="tx1"/>
                </a:solidFill>
                <a:latin typeface="Arial" panose="020B0604020202020204" pitchFamily="34" charset="0"/>
                <a:ea typeface="+mn-ea"/>
                <a:cs typeface="Arial" panose="020B0604020202020204" pitchFamily="34" charset="0"/>
              </a:defRPr>
            </a:lvl3pPr>
            <a:lvl4pPr>
              <a:defRPr sz="1700"/>
            </a:lvl4pPr>
            <a:lvl5pPr>
              <a:defRPr sz="1700"/>
            </a:lvl5pPr>
          </a:lstStyle>
          <a:p>
            <a:pPr lvl="0"/>
            <a:r>
              <a:rPr lang="fr-FR" smtClean="0"/>
              <a:t>Modifiez les styles du texte du masque</a:t>
            </a:r>
          </a:p>
          <a:p>
            <a:pPr lvl="1"/>
            <a:r>
              <a:rPr lang="fr-FR" smtClean="0"/>
              <a:t>Deuxième niveau</a:t>
            </a:r>
          </a:p>
          <a:p>
            <a:pPr lvl="2"/>
            <a:r>
              <a:rPr lang="fr-FR" smtClean="0"/>
              <a:t>Troisième niveau</a:t>
            </a:r>
          </a:p>
        </p:txBody>
      </p:sp>
    </p:spTree>
    <p:extLst>
      <p:ext uri="{BB962C8B-B14F-4D97-AF65-F5344CB8AC3E}">
        <p14:creationId xmlns:p14="http://schemas.microsoft.com/office/powerpoint/2010/main" val="150838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pic>
        <p:nvPicPr>
          <p:cNvPr id="1029" name="Picture 5" descr="C:\!!Templates\Cross-brand_Ppt_template\Topic_diagonals_footer-ro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92" y="423863"/>
            <a:ext cx="4114800" cy="60988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3465576" y="1481328"/>
            <a:ext cx="4968264" cy="2165318"/>
          </a:xfrm>
          <a:extLst>
            <a:ext uri="{91240B29-F687-4F45-9708-019B960494DF}">
              <a14:hiddenLine xmlns:a14="http://schemas.microsoft.com/office/drawing/2010/main" w="9525" algn="ctr">
                <a:solidFill>
                  <a:schemeClr val="tx1"/>
                </a:solidFill>
                <a:miter lim="800000"/>
                <a:headEnd/>
                <a:tailEnd/>
              </a14:hiddenLine>
            </a:ext>
          </a:extLst>
        </p:spPr>
        <p:txBody>
          <a:bodyPr lIns="91440" tIns="30724" rIns="61448" bIns="30724" anchor="t"/>
          <a:lstStyle>
            <a:lvl1pPr>
              <a:defRPr sz="2900" baseline="0">
                <a:solidFill>
                  <a:srgbClr val="00649D"/>
                </a:solidFill>
              </a:defRPr>
            </a:lvl1pPr>
          </a:lstStyle>
          <a:p>
            <a:pPr lvl="0"/>
            <a:r>
              <a:rPr lang="en-US" noProof="0" dirty="0"/>
              <a:t>Topic title</a:t>
            </a:r>
            <a:br>
              <a:rPr lang="en-US" noProof="0" dirty="0"/>
            </a:br>
            <a:endParaRPr lang="en-US" noProof="0" dirty="0"/>
          </a:p>
        </p:txBody>
      </p:sp>
      <p:pic>
        <p:nvPicPr>
          <p:cNvPr id="8" name="Picture 6" descr="C:\!!Templates\Cross-brand_Ppt_template\!!Masthead_Final-1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
            <a:ext cx="9144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3172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3505" name="Rectangle 33"/>
          <p:cNvSpPr>
            <a:spLocks noGrp="1" noChangeArrowheads="1"/>
          </p:cNvSpPr>
          <p:nvPr>
            <p:ph type="title"/>
          </p:nvPr>
        </p:nvSpPr>
        <p:spPr bwMode="auto">
          <a:xfrm>
            <a:off x="219456" y="457200"/>
            <a:ext cx="8833104"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a:t>
            </a:r>
          </a:p>
        </p:txBody>
      </p:sp>
      <p:sp>
        <p:nvSpPr>
          <p:cNvPr id="10" name="TextBox 10"/>
          <p:cNvSpPr txBox="1">
            <a:spLocks noChangeArrowheads="1"/>
          </p:cNvSpPr>
          <p:nvPr/>
        </p:nvSpPr>
        <p:spPr bwMode="auto">
          <a:xfrm>
            <a:off x="7013577" y="6640513"/>
            <a:ext cx="20351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sz="1000" dirty="0">
                <a:solidFill>
                  <a:srgbClr val="008ABF"/>
                </a:solidFill>
                <a:latin typeface="Arial" panose="020B0604020202020204" pitchFamily="34" charset="0"/>
              </a:rPr>
              <a:t>© Copyright IBM Corporation 2018</a:t>
            </a:r>
          </a:p>
        </p:txBody>
      </p:sp>
      <p:sp>
        <p:nvSpPr>
          <p:cNvPr id="2" name="FullPath"/>
          <p:cNvSpPr txBox="1"/>
          <p:nvPr/>
        </p:nvSpPr>
        <p:spPr>
          <a:xfrm>
            <a:off x="220980" y="6593844"/>
            <a:ext cx="3810000" cy="246221"/>
          </a:xfrm>
          <a:prstGeom prst="rect">
            <a:avLst/>
          </a:prstGeom>
          <a:noFill/>
        </p:spPr>
        <p:txBody>
          <a:bodyPr vert="horz" rtlCol="0">
            <a:spAutoFit/>
          </a:bodyPr>
          <a:lstStyle/>
          <a:p>
            <a:r>
              <a:rPr lang="en-US" sz="1000">
                <a:solidFill>
                  <a:srgbClr val="008ABF"/>
                </a:solidFill>
                <a:latin typeface="Arial" panose="020B0604020202020204" pitchFamily="34" charset="0"/>
              </a:rPr>
              <a:t>Introduction to Big Data and Data Analytics</a:t>
            </a:r>
            <a:endParaRPr lang="en-US" sz="1000" dirty="0">
              <a:solidFill>
                <a:srgbClr val="008ABF"/>
              </a:solidFill>
              <a:latin typeface="Arial" panose="020B0604020202020204" pitchFamily="34" charset="0"/>
            </a:endParaRPr>
          </a:p>
        </p:txBody>
      </p:sp>
      <p:sp>
        <p:nvSpPr>
          <p:cNvPr id="4"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3"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5"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6"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7"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9"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1"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2"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4"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5"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6"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7"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8"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9"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20"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21"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24" name="Rectangle 10"/>
          <p:cNvSpPr>
            <a:spLocks noGrp="1" noChangeArrowheads="1"/>
          </p:cNvSpPr>
          <p:nvPr>
            <p:ph type="body" idx="1"/>
          </p:nvPr>
        </p:nvSpPr>
        <p:spPr bwMode="auto">
          <a:xfrm>
            <a:off x="237744" y="1188720"/>
            <a:ext cx="8805672" cy="5358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16" tIns="45708" rIns="91416" bIns="45708" numCol="1" anchor="t" anchorCtr="0" compatLnSpc="1">
            <a:prstTxWarp prst="textNoShape">
              <a:avLst/>
            </a:prstTxWarp>
          </a:bodyPr>
          <a:lstStyle/>
          <a:p>
            <a:pPr lvl="0"/>
            <a:endParaRPr lang="en-US" dirty="0"/>
          </a:p>
        </p:txBody>
      </p:sp>
      <p:sp>
        <p:nvSpPr>
          <p:cNvPr id="22"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25" name="Rectangle 18"/>
          <p:cNvSpPr>
            <a:spLocks noChangeArrowheads="1"/>
          </p:cNvSpPr>
          <p:nvPr/>
        </p:nvSpPr>
        <p:spPr bwMode="auto">
          <a:xfrm>
            <a:off x="2066" y="2382"/>
            <a:ext cx="9141621" cy="6855618"/>
          </a:xfrm>
          <a:prstGeom prst="rect">
            <a:avLst/>
          </a:prstGeom>
          <a:noFill/>
          <a:ln w="6350" algn="ctr">
            <a:solidFill>
              <a:srgbClr val="00649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37053" tIns="68526" rIns="137053" bIns="68526" anchor="ctr"/>
          <a:lstStyle/>
          <a:p>
            <a:endParaRPr lang="en-US" sz="1800" dirty="0">
              <a:latin typeface="Arial" panose="020B0604020202020204" pitchFamily="34" charset="0"/>
            </a:endParaRPr>
          </a:p>
        </p:txBody>
      </p:sp>
      <p:pic>
        <p:nvPicPr>
          <p:cNvPr id="8" name="Picture 6" descr="C:\!!Templates\Cross-brand_Ppt_template\!!Masthead_Final-1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
            <a:ext cx="9144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ullPath"/>
          <p:cNvSpPr txBox="1"/>
          <p:nvPr/>
        </p:nvSpPr>
        <p:spPr>
          <a:xfrm>
            <a:off x="220980" y="6593844"/>
            <a:ext cx="3810000" cy="246221"/>
          </a:xfrm>
          <a:prstGeom prst="rect">
            <a:avLst/>
          </a:prstGeom>
          <a:noFill/>
        </p:spPr>
        <p:txBody>
          <a:bodyPr vert="horz" rtlCol="0">
            <a:spAutoFit/>
          </a:bodyPr>
          <a:lstStyle/>
          <a:p>
            <a:endParaRPr lang="en-US" sz="1000">
              <a:solidFill>
                <a:srgbClr val="008ABF"/>
              </a:solidFill>
              <a:latin typeface="Arial" panose="020B0604020202020204" pitchFamily="34" charset="0"/>
            </a:endParaRPr>
          </a:p>
        </p:txBody>
      </p:sp>
    </p:spTree>
    <p:extLst>
      <p:ext uri="{BB962C8B-B14F-4D97-AF65-F5344CB8AC3E}">
        <p14:creationId xmlns:p14="http://schemas.microsoft.com/office/powerpoint/2010/main" val="1334790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3912" rtl="0" eaLnBrk="1" fontAlgn="base" hangingPunct="1">
        <a:spcBef>
          <a:spcPct val="0"/>
        </a:spcBef>
        <a:spcAft>
          <a:spcPct val="0"/>
        </a:spcAft>
        <a:defRPr sz="2400" b="1">
          <a:solidFill>
            <a:srgbClr val="00649D"/>
          </a:solidFill>
          <a:latin typeface="Arial" panose="020B0604020202020204" pitchFamily="34" charset="0"/>
          <a:ea typeface="+mj-ea"/>
          <a:cs typeface="Arial" panose="020B0604020202020204" pitchFamily="34" charset="0"/>
        </a:defRPr>
      </a:lvl1pPr>
      <a:lvl2pPr algn="l" defTabSz="913912" rtl="0" eaLnBrk="1" fontAlgn="base" hangingPunct="1">
        <a:spcBef>
          <a:spcPct val="0"/>
        </a:spcBef>
        <a:spcAft>
          <a:spcPct val="0"/>
        </a:spcAft>
        <a:defRPr sz="3598" b="1">
          <a:solidFill>
            <a:schemeClr val="tx1"/>
          </a:solidFill>
          <a:latin typeface="Tahoma" pitchFamily="34" charset="0"/>
        </a:defRPr>
      </a:lvl2pPr>
      <a:lvl3pPr algn="l" defTabSz="913912" rtl="0" eaLnBrk="1" fontAlgn="base" hangingPunct="1">
        <a:spcBef>
          <a:spcPct val="0"/>
        </a:spcBef>
        <a:spcAft>
          <a:spcPct val="0"/>
        </a:spcAft>
        <a:defRPr sz="3598" b="1">
          <a:solidFill>
            <a:schemeClr val="tx1"/>
          </a:solidFill>
          <a:latin typeface="Tahoma" pitchFamily="34" charset="0"/>
        </a:defRPr>
      </a:lvl3pPr>
      <a:lvl4pPr algn="l" defTabSz="913912" rtl="0" eaLnBrk="1" fontAlgn="base" hangingPunct="1">
        <a:spcBef>
          <a:spcPct val="0"/>
        </a:spcBef>
        <a:spcAft>
          <a:spcPct val="0"/>
        </a:spcAft>
        <a:defRPr sz="3598" b="1">
          <a:solidFill>
            <a:schemeClr val="tx1"/>
          </a:solidFill>
          <a:latin typeface="Tahoma" pitchFamily="34" charset="0"/>
        </a:defRPr>
      </a:lvl4pPr>
      <a:lvl5pPr algn="l" defTabSz="913912" rtl="0" eaLnBrk="1" fontAlgn="base" hangingPunct="1">
        <a:spcBef>
          <a:spcPct val="0"/>
        </a:spcBef>
        <a:spcAft>
          <a:spcPct val="0"/>
        </a:spcAft>
        <a:defRPr sz="3598" b="1">
          <a:solidFill>
            <a:schemeClr val="tx1"/>
          </a:solidFill>
          <a:latin typeface="Tahoma" pitchFamily="34" charset="0"/>
        </a:defRPr>
      </a:lvl5pPr>
      <a:lvl6pPr marL="685434" algn="l" defTabSz="913912" rtl="0" eaLnBrk="1" fontAlgn="base" hangingPunct="1">
        <a:spcBef>
          <a:spcPct val="0"/>
        </a:spcBef>
        <a:spcAft>
          <a:spcPct val="0"/>
        </a:spcAft>
        <a:defRPr sz="3598" b="1">
          <a:solidFill>
            <a:schemeClr val="tx1"/>
          </a:solidFill>
          <a:latin typeface="Tahoma" pitchFamily="34" charset="0"/>
        </a:defRPr>
      </a:lvl6pPr>
      <a:lvl7pPr marL="1370868" algn="l" defTabSz="913912" rtl="0" eaLnBrk="1" fontAlgn="base" hangingPunct="1">
        <a:spcBef>
          <a:spcPct val="0"/>
        </a:spcBef>
        <a:spcAft>
          <a:spcPct val="0"/>
        </a:spcAft>
        <a:defRPr sz="3598" b="1">
          <a:solidFill>
            <a:schemeClr val="tx1"/>
          </a:solidFill>
          <a:latin typeface="Tahoma" pitchFamily="34" charset="0"/>
        </a:defRPr>
      </a:lvl7pPr>
      <a:lvl8pPr marL="2056303" algn="l" defTabSz="913912" rtl="0" eaLnBrk="1" fontAlgn="base" hangingPunct="1">
        <a:spcBef>
          <a:spcPct val="0"/>
        </a:spcBef>
        <a:spcAft>
          <a:spcPct val="0"/>
        </a:spcAft>
        <a:defRPr sz="3598" b="1">
          <a:solidFill>
            <a:schemeClr val="tx1"/>
          </a:solidFill>
          <a:latin typeface="Tahoma" pitchFamily="34" charset="0"/>
        </a:defRPr>
      </a:lvl8pPr>
      <a:lvl9pPr marL="2741737" algn="l" defTabSz="913912" rtl="0" eaLnBrk="1" fontAlgn="base" hangingPunct="1">
        <a:spcBef>
          <a:spcPct val="0"/>
        </a:spcBef>
        <a:spcAft>
          <a:spcPct val="0"/>
        </a:spcAft>
        <a:defRPr sz="3598" b="1">
          <a:solidFill>
            <a:schemeClr val="tx1"/>
          </a:solidFill>
          <a:latin typeface="Tahoma" pitchFamily="34" charset="0"/>
        </a:defRPr>
      </a:lvl9pPr>
    </p:titleStyle>
    <p:bodyStyle>
      <a:lvl1pPr marL="230859" indent="-230859" algn="l" defTabSz="913912" rtl="0" eaLnBrk="1" fontAlgn="base" hangingPunct="1">
        <a:spcBef>
          <a:spcPct val="30000"/>
        </a:spcBef>
        <a:spcAft>
          <a:spcPct val="0"/>
        </a:spcAft>
        <a:buClr>
          <a:schemeClr val="tx1"/>
        </a:buClr>
        <a:buFont typeface="Wingdings" pitchFamily="2" charset="2"/>
        <a:buChar char="§"/>
        <a:defRPr sz="2100">
          <a:solidFill>
            <a:schemeClr val="tx1"/>
          </a:solidFill>
          <a:latin typeface="+mn-lt"/>
          <a:ea typeface="+mn-ea"/>
          <a:cs typeface="+mn-cs"/>
        </a:defRPr>
      </a:lvl1pPr>
      <a:lvl2pPr marL="685434" indent="-228478" algn="l" defTabSz="913912" rtl="0" eaLnBrk="1" fontAlgn="base" hangingPunct="1">
        <a:spcBef>
          <a:spcPct val="30000"/>
        </a:spcBef>
        <a:spcAft>
          <a:spcPct val="0"/>
        </a:spcAft>
        <a:buClr>
          <a:schemeClr val="tx1"/>
        </a:buClr>
        <a:buFont typeface="Wingdings" pitchFamily="2" charset="2"/>
        <a:buChar char="§"/>
        <a:defRPr lang="en-US" sz="2100" dirty="0" smtClean="0">
          <a:solidFill>
            <a:schemeClr val="tx1"/>
          </a:solidFill>
          <a:latin typeface="Arial" panose="020B0604020202020204" pitchFamily="34" charset="0"/>
          <a:ea typeface="+mn-ea"/>
          <a:cs typeface="Arial" panose="020B0604020202020204" pitchFamily="34" charset="0"/>
        </a:defRPr>
      </a:lvl2pPr>
      <a:lvl3pPr marL="1030532" indent="-173739" algn="l" defTabSz="913912" rtl="0" eaLnBrk="1" fontAlgn="base" hangingPunct="1">
        <a:spcBef>
          <a:spcPct val="30000"/>
        </a:spcBef>
        <a:spcAft>
          <a:spcPct val="0"/>
        </a:spcAft>
        <a:buClr>
          <a:schemeClr val="tx1"/>
        </a:buClr>
        <a:buFont typeface="Wingdings" pitchFamily="2" charset="2"/>
        <a:buChar char="§"/>
        <a:defRPr lang="en-US" sz="2100" dirty="0" smtClean="0">
          <a:solidFill>
            <a:schemeClr val="tx1"/>
          </a:solidFill>
          <a:latin typeface="Arial" panose="020B0604020202020204" pitchFamily="34" charset="0"/>
          <a:ea typeface="+mn-ea"/>
          <a:cs typeface="Arial" panose="020B0604020202020204" pitchFamily="34" charset="0"/>
        </a:defRPr>
      </a:lvl3pPr>
      <a:lvl4pPr marL="1370868"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4pPr>
      <a:lvl5pPr marL="1656466"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5pPr>
      <a:lvl6pPr marL="2341900"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6pPr>
      <a:lvl7pPr marL="3027335"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7pPr>
      <a:lvl8pPr marL="3712769"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8pPr>
      <a:lvl9pPr marL="4398203"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9pPr>
    </p:bodyStyle>
    <p:otherStyle>
      <a:defPPr>
        <a:defRPr lang="en-US"/>
      </a:defPPr>
      <a:lvl1pPr marL="0" algn="l" defTabSz="1370868" rtl="0" eaLnBrk="1" latinLnBrk="0" hangingPunct="1">
        <a:defRPr sz="2699" kern="1200">
          <a:solidFill>
            <a:schemeClr val="tx1"/>
          </a:solidFill>
          <a:latin typeface="+mn-lt"/>
          <a:ea typeface="+mn-ea"/>
          <a:cs typeface="+mn-cs"/>
        </a:defRPr>
      </a:lvl1pPr>
      <a:lvl2pPr marL="685434" algn="l" defTabSz="1370868" rtl="0" eaLnBrk="1" latinLnBrk="0" hangingPunct="1">
        <a:defRPr sz="2699" kern="1200">
          <a:solidFill>
            <a:schemeClr val="tx1"/>
          </a:solidFill>
          <a:latin typeface="+mn-lt"/>
          <a:ea typeface="+mn-ea"/>
          <a:cs typeface="+mn-cs"/>
        </a:defRPr>
      </a:lvl2pPr>
      <a:lvl3pPr marL="1370868" algn="l" defTabSz="1370868" rtl="0" eaLnBrk="1" latinLnBrk="0" hangingPunct="1">
        <a:defRPr sz="2699" kern="1200">
          <a:solidFill>
            <a:schemeClr val="tx1"/>
          </a:solidFill>
          <a:latin typeface="+mn-lt"/>
          <a:ea typeface="+mn-ea"/>
          <a:cs typeface="+mn-cs"/>
        </a:defRPr>
      </a:lvl3pPr>
      <a:lvl4pPr marL="2056303" algn="l" defTabSz="1370868" rtl="0" eaLnBrk="1" latinLnBrk="0" hangingPunct="1">
        <a:defRPr sz="2699" kern="1200">
          <a:solidFill>
            <a:schemeClr val="tx1"/>
          </a:solidFill>
          <a:latin typeface="+mn-lt"/>
          <a:ea typeface="+mn-ea"/>
          <a:cs typeface="+mn-cs"/>
        </a:defRPr>
      </a:lvl4pPr>
      <a:lvl5pPr marL="2741737" algn="l" defTabSz="1370868" rtl="0" eaLnBrk="1" latinLnBrk="0" hangingPunct="1">
        <a:defRPr sz="2699" kern="1200">
          <a:solidFill>
            <a:schemeClr val="tx1"/>
          </a:solidFill>
          <a:latin typeface="+mn-lt"/>
          <a:ea typeface="+mn-ea"/>
          <a:cs typeface="+mn-cs"/>
        </a:defRPr>
      </a:lvl5pPr>
      <a:lvl6pPr marL="3427171" algn="l" defTabSz="1370868" rtl="0" eaLnBrk="1" latinLnBrk="0" hangingPunct="1">
        <a:defRPr sz="2699" kern="1200">
          <a:solidFill>
            <a:schemeClr val="tx1"/>
          </a:solidFill>
          <a:latin typeface="+mn-lt"/>
          <a:ea typeface="+mn-ea"/>
          <a:cs typeface="+mn-cs"/>
        </a:defRPr>
      </a:lvl6pPr>
      <a:lvl7pPr marL="4112605" algn="l" defTabSz="1370868" rtl="0" eaLnBrk="1" latinLnBrk="0" hangingPunct="1">
        <a:defRPr sz="2699" kern="1200">
          <a:solidFill>
            <a:schemeClr val="tx1"/>
          </a:solidFill>
          <a:latin typeface="+mn-lt"/>
          <a:ea typeface="+mn-ea"/>
          <a:cs typeface="+mn-cs"/>
        </a:defRPr>
      </a:lvl7pPr>
      <a:lvl8pPr marL="4798040" algn="l" defTabSz="1370868" rtl="0" eaLnBrk="1" latinLnBrk="0" hangingPunct="1">
        <a:defRPr sz="2699" kern="1200">
          <a:solidFill>
            <a:schemeClr val="tx1"/>
          </a:solidFill>
          <a:latin typeface="+mn-lt"/>
          <a:ea typeface="+mn-ea"/>
          <a:cs typeface="+mn-cs"/>
        </a:defRPr>
      </a:lvl8pPr>
      <a:lvl9pPr marL="5483474" algn="l" defTabSz="1370868" rtl="0" eaLnBrk="1" latinLnBrk="0" hangingPunct="1">
        <a:defRPr sz="26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sz="quarter"/>
          </p:nvPr>
        </p:nvSpPr>
        <p:spPr>
          <a:xfrm>
            <a:off x="3462337" y="1472184"/>
            <a:ext cx="5541264" cy="523196"/>
          </a:xfrm>
        </p:spPr>
        <p:txBody>
          <a:bodyPr/>
          <a:lstStyle/>
          <a:p>
            <a:pPr marL="12700">
              <a:lnSpc>
                <a:spcPct val="100000"/>
              </a:lnSpc>
              <a:spcBef>
                <a:spcPts val="95"/>
              </a:spcBef>
            </a:pPr>
            <a:r>
              <a:rPr lang="fr-FR" sz="2800" spc="-10" dirty="0" err="1">
                <a:latin typeface="Arial"/>
                <a:cs typeface="Arial"/>
              </a:rPr>
              <a:t>ZooKeeper</a:t>
            </a:r>
            <a:r>
              <a:rPr lang="fr-FR" sz="2800" spc="-10" dirty="0">
                <a:latin typeface="Arial"/>
                <a:cs typeface="Arial"/>
              </a:rPr>
              <a:t>, </a:t>
            </a:r>
            <a:r>
              <a:rPr lang="fr-FR" sz="2800" dirty="0" err="1">
                <a:latin typeface="Arial"/>
                <a:cs typeface="Arial"/>
              </a:rPr>
              <a:t>Slider</a:t>
            </a:r>
            <a:r>
              <a:rPr lang="fr-FR" sz="2800" dirty="0">
                <a:latin typeface="Arial"/>
                <a:cs typeface="Arial"/>
              </a:rPr>
              <a:t>, </a:t>
            </a:r>
            <a:r>
              <a:rPr lang="fr-FR" sz="2800" spc="-5" dirty="0">
                <a:latin typeface="Arial"/>
                <a:cs typeface="Arial"/>
              </a:rPr>
              <a:t>and</a:t>
            </a:r>
            <a:r>
              <a:rPr lang="fr-FR" sz="2800" spc="-80" dirty="0">
                <a:latin typeface="Arial"/>
                <a:cs typeface="Arial"/>
              </a:rPr>
              <a:t> </a:t>
            </a:r>
            <a:r>
              <a:rPr lang="fr-FR" sz="2800" spc="-5" dirty="0">
                <a:latin typeface="Arial"/>
                <a:cs typeface="Arial"/>
              </a:rPr>
              <a:t>Knox</a:t>
            </a:r>
            <a:endParaRPr lang="fr-FR" sz="2800" dirty="0">
              <a:latin typeface="Arial"/>
              <a:cs typeface="Arial"/>
            </a:endParaRPr>
          </a:p>
        </p:txBody>
      </p:sp>
      <p:sp>
        <p:nvSpPr>
          <p:cNvPr id="3" name="Sous-titre 2"/>
          <p:cNvSpPr>
            <a:spLocks noGrp="1"/>
          </p:cNvSpPr>
          <p:nvPr>
            <p:ph type="body" sz="quarter" idx="10"/>
          </p:nvPr>
        </p:nvSpPr>
        <p:spPr/>
        <p:txBody>
          <a:bodyPr/>
          <a:lstStyle/>
          <a:p>
            <a:r>
              <a:rPr lang="fr-FR" sz="2400" spc="10" dirty="0">
                <a:latin typeface="Arial"/>
                <a:cs typeface="Arial"/>
              </a:rPr>
              <a:t>Data Science</a:t>
            </a:r>
            <a:r>
              <a:rPr lang="fr-FR" sz="2400" spc="-40" dirty="0">
                <a:latin typeface="Arial"/>
                <a:cs typeface="Arial"/>
              </a:rPr>
              <a:t> </a:t>
            </a:r>
            <a:r>
              <a:rPr lang="fr-FR" sz="2400" spc="10" dirty="0" err="1" smtClean="0">
                <a:latin typeface="Arial"/>
                <a:cs typeface="Arial"/>
              </a:rPr>
              <a:t>Foundations</a:t>
            </a:r>
            <a:endParaRPr lang="fr-FR" sz="2400" dirty="0">
              <a:latin typeface="Arial"/>
              <a:cs typeface="Arial"/>
            </a:endParaRPr>
          </a:p>
        </p:txBody>
      </p:sp>
    </p:spTree>
    <p:extLst>
      <p:ext uri="{BB962C8B-B14F-4D97-AF65-F5344CB8AC3E}">
        <p14:creationId xmlns:p14="http://schemas.microsoft.com/office/powerpoint/2010/main" val="35920712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What </a:t>
            </a:r>
            <a:r>
              <a:rPr lang="en-US" spc="-5" dirty="0" err="1">
                <a:latin typeface="Arial"/>
                <a:cs typeface="Arial"/>
              </a:rPr>
              <a:t>ZooKeeper</a:t>
            </a:r>
            <a:r>
              <a:rPr lang="en-US" spc="-5" dirty="0">
                <a:latin typeface="Arial"/>
                <a:cs typeface="Arial"/>
              </a:rPr>
              <a:t> does not</a:t>
            </a:r>
            <a:r>
              <a:rPr lang="en-US" spc="-40" dirty="0">
                <a:latin typeface="Arial"/>
                <a:cs typeface="Arial"/>
              </a:rPr>
              <a:t> </a:t>
            </a:r>
            <a:r>
              <a:rPr lang="en-US" spc="-5" dirty="0" smtClean="0">
                <a:latin typeface="Arial"/>
                <a:cs typeface="Arial"/>
              </a:rPr>
              <a:t>guarantee</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5" dirty="0">
                <a:latin typeface="Arial"/>
                <a:cs typeface="Arial"/>
              </a:rPr>
              <a:t>Simultaneously consistent cross-client</a:t>
            </a:r>
            <a:r>
              <a:rPr lang="en-US" sz="1800" spc="-135" dirty="0">
                <a:latin typeface="Arial"/>
                <a:cs typeface="Arial"/>
              </a:rPr>
              <a:t> </a:t>
            </a:r>
            <a:r>
              <a:rPr lang="en-US" sz="1800" spc="5" dirty="0">
                <a:latin typeface="Arial"/>
                <a:cs typeface="Arial"/>
              </a:rPr>
              <a:t>views</a:t>
            </a:r>
            <a:endParaRPr lang="en-US" sz="1800" dirty="0">
              <a:latin typeface="Arial"/>
              <a:cs typeface="Arial"/>
            </a:endParaRPr>
          </a:p>
          <a:p>
            <a:pPr marL="163195" indent="-139700">
              <a:spcBef>
                <a:spcPts val="475"/>
              </a:spcBef>
              <a:tabLst>
                <a:tab pos="163830" algn="l"/>
              </a:tabLst>
            </a:pPr>
            <a:r>
              <a:rPr lang="en-US" sz="1800" spc="5" dirty="0">
                <a:latin typeface="Arial"/>
                <a:cs typeface="Arial"/>
              </a:rPr>
              <a:t>Different</a:t>
            </a:r>
            <a:r>
              <a:rPr lang="en-US" sz="1800" spc="-40" dirty="0">
                <a:latin typeface="Arial"/>
                <a:cs typeface="Arial"/>
              </a:rPr>
              <a:t> </a:t>
            </a:r>
            <a:r>
              <a:rPr lang="en-US" sz="1800" spc="5" dirty="0">
                <a:latin typeface="Arial"/>
                <a:cs typeface="Arial"/>
              </a:rPr>
              <a:t>clients</a:t>
            </a:r>
            <a:r>
              <a:rPr lang="en-US" sz="1800" spc="-35" dirty="0">
                <a:latin typeface="Arial"/>
                <a:cs typeface="Arial"/>
              </a:rPr>
              <a:t> </a:t>
            </a:r>
            <a:r>
              <a:rPr lang="en-US" sz="1800" spc="5" dirty="0">
                <a:latin typeface="Arial"/>
                <a:cs typeface="Arial"/>
              </a:rPr>
              <a:t>will</a:t>
            </a:r>
            <a:r>
              <a:rPr lang="en-US" sz="1800" spc="-25" dirty="0">
                <a:latin typeface="Arial"/>
                <a:cs typeface="Arial"/>
              </a:rPr>
              <a:t> </a:t>
            </a:r>
            <a:r>
              <a:rPr lang="en-US" sz="1800" spc="5" dirty="0">
                <a:latin typeface="Arial"/>
                <a:cs typeface="Arial"/>
              </a:rPr>
              <a:t>not</a:t>
            </a:r>
            <a:r>
              <a:rPr lang="en-US" sz="1800" spc="-10" dirty="0">
                <a:latin typeface="Arial"/>
                <a:cs typeface="Arial"/>
              </a:rPr>
              <a:t> </a:t>
            </a:r>
            <a:r>
              <a:rPr lang="en-US" sz="1800" spc="5" dirty="0">
                <a:latin typeface="Arial"/>
                <a:cs typeface="Arial"/>
              </a:rPr>
              <a:t>always</a:t>
            </a:r>
            <a:r>
              <a:rPr lang="en-US" sz="1800" spc="-15" dirty="0">
                <a:latin typeface="Arial"/>
                <a:cs typeface="Arial"/>
              </a:rPr>
              <a:t> </a:t>
            </a:r>
            <a:r>
              <a:rPr lang="en-US" sz="1800" spc="5" dirty="0">
                <a:latin typeface="Arial"/>
                <a:cs typeface="Arial"/>
              </a:rPr>
              <a:t>have</a:t>
            </a:r>
            <a:r>
              <a:rPr lang="en-US" sz="1800" spc="-20" dirty="0">
                <a:latin typeface="Arial"/>
                <a:cs typeface="Arial"/>
              </a:rPr>
              <a:t> </a:t>
            </a:r>
            <a:r>
              <a:rPr lang="en-US" sz="1800" spc="5" dirty="0">
                <a:latin typeface="Arial"/>
                <a:cs typeface="Arial"/>
              </a:rPr>
              <a:t>identical</a:t>
            </a:r>
            <a:r>
              <a:rPr lang="en-US" sz="1800" spc="-15" dirty="0">
                <a:latin typeface="Arial"/>
                <a:cs typeface="Arial"/>
              </a:rPr>
              <a:t> </a:t>
            </a:r>
            <a:r>
              <a:rPr lang="en-US" sz="1800" spc="5" dirty="0">
                <a:latin typeface="Arial"/>
                <a:cs typeface="Arial"/>
              </a:rPr>
              <a:t>views</a:t>
            </a:r>
            <a:r>
              <a:rPr lang="en-US" sz="1800" spc="-45" dirty="0">
                <a:latin typeface="Arial"/>
                <a:cs typeface="Arial"/>
              </a:rPr>
              <a:t> </a:t>
            </a:r>
            <a:r>
              <a:rPr lang="en-US" sz="1800" spc="5" dirty="0">
                <a:latin typeface="Arial"/>
                <a:cs typeface="Arial"/>
              </a:rPr>
              <a:t>of </a:t>
            </a:r>
            <a:r>
              <a:rPr lang="en-US" sz="1800" spc="10" dirty="0" err="1">
                <a:latin typeface="Arial"/>
                <a:cs typeface="Arial"/>
              </a:rPr>
              <a:t>ZooKeeper</a:t>
            </a:r>
            <a:r>
              <a:rPr lang="en-US" sz="1800" spc="-35" dirty="0">
                <a:latin typeface="Arial"/>
                <a:cs typeface="Arial"/>
              </a:rPr>
              <a:t> </a:t>
            </a:r>
            <a:r>
              <a:rPr lang="en-US" sz="1800" spc="5" dirty="0" smtClean="0">
                <a:latin typeface="Arial"/>
                <a:cs typeface="Arial"/>
              </a:rPr>
              <a:t>data at </a:t>
            </a:r>
            <a:r>
              <a:rPr lang="en-US" sz="1800" spc="5" dirty="0">
                <a:latin typeface="Arial"/>
                <a:cs typeface="Arial"/>
              </a:rPr>
              <a:t>every instance in</a:t>
            </a:r>
            <a:r>
              <a:rPr lang="en-US" sz="1800" spc="-75" dirty="0">
                <a:latin typeface="Arial"/>
                <a:cs typeface="Arial"/>
              </a:rPr>
              <a:t> </a:t>
            </a:r>
            <a:r>
              <a:rPr lang="en-US" sz="1800" spc="5" dirty="0">
                <a:latin typeface="Arial"/>
                <a:cs typeface="Arial"/>
              </a:rPr>
              <a:t>time.</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20" dirty="0" err="1">
                <a:latin typeface="Arial"/>
                <a:cs typeface="Arial"/>
              </a:rPr>
              <a:t>ZooKeeper</a:t>
            </a:r>
            <a:r>
              <a:rPr lang="en-US" sz="1800" spc="20" dirty="0">
                <a:latin typeface="Arial"/>
                <a:cs typeface="Arial"/>
              </a:rPr>
              <a:t> </a:t>
            </a:r>
            <a:r>
              <a:rPr lang="en-US" sz="1800" spc="15" dirty="0">
                <a:latin typeface="Arial"/>
                <a:cs typeface="Arial"/>
              </a:rPr>
              <a:t>provides the sync()</a:t>
            </a:r>
            <a:r>
              <a:rPr lang="en-US" sz="1800" spc="55" dirty="0">
                <a:latin typeface="Arial"/>
                <a:cs typeface="Arial"/>
              </a:rPr>
              <a:t> </a:t>
            </a:r>
            <a:r>
              <a:rPr lang="en-US" sz="1800" spc="15" dirty="0">
                <a:latin typeface="Arial"/>
                <a:cs typeface="Arial"/>
              </a:rPr>
              <a:t>method</a:t>
            </a:r>
            <a:endParaRPr lang="en-US" sz="1800" dirty="0">
              <a:latin typeface="Arial"/>
              <a:cs typeface="Arial"/>
            </a:endParaRPr>
          </a:p>
          <a:p>
            <a:pPr marL="335915">
              <a:lnSpc>
                <a:spcPct val="100000"/>
              </a:lnSpc>
              <a:spcBef>
                <a:spcPts val="395"/>
              </a:spcBef>
            </a:pPr>
            <a:r>
              <a:rPr lang="en-US" sz="1800" spc="25" dirty="0">
                <a:solidFill>
                  <a:srgbClr val="008ABF"/>
                </a:solidFill>
                <a:latin typeface="Verdana"/>
                <a:cs typeface="Verdana"/>
              </a:rPr>
              <a:t>−</a:t>
            </a:r>
            <a:r>
              <a:rPr lang="en-US" sz="1800" spc="25" dirty="0">
                <a:latin typeface="Arial"/>
                <a:cs typeface="Arial"/>
              </a:rPr>
              <a:t>Forces </a:t>
            </a:r>
            <a:r>
              <a:rPr lang="en-US" sz="1800" spc="15" dirty="0">
                <a:latin typeface="Arial"/>
                <a:cs typeface="Arial"/>
              </a:rPr>
              <a:t>a </a:t>
            </a:r>
            <a:r>
              <a:rPr lang="en-US" sz="1800" spc="5" dirty="0" err="1">
                <a:latin typeface="Arial"/>
                <a:cs typeface="Arial"/>
              </a:rPr>
              <a:t>ZooKeeper</a:t>
            </a:r>
            <a:r>
              <a:rPr lang="en-US" sz="1800" spc="5" dirty="0">
                <a:latin typeface="Arial"/>
                <a:cs typeface="Arial"/>
              </a:rPr>
              <a:t> </a:t>
            </a:r>
            <a:r>
              <a:rPr lang="en-US" sz="1800" spc="10" dirty="0">
                <a:latin typeface="Arial"/>
                <a:cs typeface="Arial"/>
              </a:rPr>
              <a:t>ensemble </a:t>
            </a:r>
            <a:r>
              <a:rPr lang="en-US" sz="1800" spc="5" dirty="0">
                <a:latin typeface="Arial"/>
                <a:cs typeface="Arial"/>
              </a:rPr>
              <a:t>server </a:t>
            </a:r>
            <a:r>
              <a:rPr lang="en-US" sz="1800" spc="10" dirty="0">
                <a:latin typeface="Arial"/>
                <a:cs typeface="Arial"/>
              </a:rPr>
              <a:t>to catch up with</a:t>
            </a:r>
            <a:r>
              <a:rPr lang="en-US" sz="1800" spc="20" dirty="0">
                <a:latin typeface="Arial"/>
                <a:cs typeface="Arial"/>
              </a:rPr>
              <a:t> </a:t>
            </a:r>
            <a:r>
              <a:rPr lang="en-US" sz="1800" spc="5" dirty="0">
                <a:latin typeface="Arial"/>
                <a:cs typeface="Arial"/>
              </a:rPr>
              <a:t>leader</a:t>
            </a:r>
            <a:endParaRPr lang="en-US" sz="1800" dirty="0">
              <a:latin typeface="Arial"/>
              <a:cs typeface="Arial"/>
            </a:endParaRPr>
          </a:p>
        </p:txBody>
      </p:sp>
    </p:spTree>
    <p:extLst>
      <p:ext uri="{BB962C8B-B14F-4D97-AF65-F5344CB8AC3E}">
        <p14:creationId xmlns:p14="http://schemas.microsoft.com/office/powerpoint/2010/main" val="401428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ZooKeeper</a:t>
            </a:r>
            <a:r>
              <a:rPr lang="fr-FR" spc="-5" dirty="0">
                <a:latin typeface="Arial"/>
                <a:cs typeface="Arial"/>
              </a:rPr>
              <a:t> structure: </a:t>
            </a:r>
            <a:r>
              <a:rPr lang="fr-FR" spc="-10" dirty="0">
                <a:latin typeface="Arial"/>
                <a:cs typeface="Arial"/>
              </a:rPr>
              <a:t>Data</a:t>
            </a:r>
            <a:r>
              <a:rPr lang="fr-FR" spc="-15" dirty="0">
                <a:latin typeface="Arial"/>
                <a:cs typeface="Arial"/>
              </a:rPr>
              <a:t> </a:t>
            </a:r>
            <a:r>
              <a:rPr lang="fr-FR" spc="-5" dirty="0" smtClean="0">
                <a:latin typeface="Arial"/>
                <a:cs typeface="Arial"/>
              </a:rPr>
              <a:t>model</a:t>
            </a:r>
            <a:endParaRPr lang="fr-FR" dirty="0"/>
          </a:p>
        </p:txBody>
      </p:sp>
      <p:sp>
        <p:nvSpPr>
          <p:cNvPr id="3" name="Espace réservé du contenu 2"/>
          <p:cNvSpPr>
            <a:spLocks noGrp="1"/>
          </p:cNvSpPr>
          <p:nvPr>
            <p:ph idx="1"/>
          </p:nvPr>
        </p:nvSpPr>
        <p:spPr>
          <a:xfrm>
            <a:off x="-561264" y="1268760"/>
            <a:ext cx="9705264" cy="5358384"/>
          </a:xfrm>
        </p:spPr>
        <p:txBody>
          <a:bodyPr/>
          <a:lstStyle/>
          <a:p>
            <a:pPr marL="915035" indent="-139700">
              <a:spcBef>
                <a:spcPts val="1315"/>
              </a:spcBef>
              <a:tabLst>
                <a:tab pos="915669" algn="l"/>
              </a:tabLst>
            </a:pPr>
            <a:r>
              <a:rPr lang="en-US" sz="1800" spc="5" dirty="0">
                <a:latin typeface="Arial"/>
                <a:cs typeface="Arial"/>
              </a:rPr>
              <a:t>Distributed </a:t>
            </a:r>
            <a:r>
              <a:rPr lang="en-US" sz="1800" dirty="0">
                <a:latin typeface="Arial"/>
                <a:cs typeface="Arial"/>
              </a:rPr>
              <a:t>processes </a:t>
            </a:r>
            <a:r>
              <a:rPr lang="en-US" sz="1800" spc="5" dirty="0">
                <a:latin typeface="Arial"/>
                <a:cs typeface="Arial"/>
              </a:rPr>
              <a:t>coordinate through </a:t>
            </a:r>
            <a:r>
              <a:rPr lang="en-US" sz="1800" spc="10" dirty="0">
                <a:latin typeface="Arial"/>
                <a:cs typeface="Arial"/>
              </a:rPr>
              <a:t>shared</a:t>
            </a:r>
            <a:r>
              <a:rPr lang="en-US" sz="1800" spc="-165" dirty="0">
                <a:latin typeface="Arial"/>
                <a:cs typeface="Arial"/>
              </a:rPr>
              <a:t> </a:t>
            </a:r>
            <a:r>
              <a:rPr lang="en-US" sz="1800" spc="5" dirty="0" smtClean="0">
                <a:latin typeface="Arial"/>
                <a:cs typeface="Arial"/>
              </a:rPr>
              <a:t>hierarchical namespaces</a:t>
            </a:r>
            <a:endParaRPr lang="en-US" sz="1800" dirty="0">
              <a:latin typeface="Arial"/>
              <a:cs typeface="Arial"/>
            </a:endParaRPr>
          </a:p>
          <a:p>
            <a:pPr marL="1050925" lvl="1" indent="-100965">
              <a:spcBef>
                <a:spcPts val="455"/>
              </a:spcBef>
              <a:buSzPct val="81818"/>
              <a:buFont typeface="Wingdings"/>
              <a:buChar char=""/>
              <a:tabLst>
                <a:tab pos="1051560" algn="l"/>
              </a:tabLst>
            </a:pPr>
            <a:r>
              <a:rPr lang="en-US" sz="1800" spc="20" dirty="0">
                <a:latin typeface="Arial"/>
                <a:cs typeface="Arial"/>
              </a:rPr>
              <a:t>These </a:t>
            </a:r>
            <a:r>
              <a:rPr lang="en-US" sz="1800" spc="15" dirty="0">
                <a:latin typeface="Arial"/>
                <a:cs typeface="Arial"/>
              </a:rPr>
              <a:t>are organized very similarly to </a:t>
            </a:r>
            <a:r>
              <a:rPr lang="en-US" sz="1800" spc="20" dirty="0">
                <a:latin typeface="Arial"/>
                <a:cs typeface="Arial"/>
              </a:rPr>
              <a:t>standard UNIX and </a:t>
            </a:r>
            <a:r>
              <a:rPr lang="en-US" sz="1800" spc="15" dirty="0">
                <a:latin typeface="Arial"/>
                <a:cs typeface="Arial"/>
              </a:rPr>
              <a:t>Linux </a:t>
            </a:r>
            <a:r>
              <a:rPr lang="en-US" sz="1800" spc="20" dirty="0">
                <a:latin typeface="Arial"/>
                <a:cs typeface="Arial"/>
              </a:rPr>
              <a:t>file</a:t>
            </a:r>
            <a:r>
              <a:rPr lang="en-US" sz="1800" spc="30" dirty="0">
                <a:latin typeface="Arial"/>
                <a:cs typeface="Arial"/>
              </a:rPr>
              <a:t> </a:t>
            </a:r>
            <a:r>
              <a:rPr lang="en-US" sz="1800" spc="20" dirty="0">
                <a:latin typeface="Arial"/>
                <a:cs typeface="Arial"/>
              </a:rPr>
              <a:t>systems</a:t>
            </a:r>
            <a:endParaRPr lang="en-US" sz="1800" dirty="0">
              <a:latin typeface="Arial"/>
              <a:cs typeface="Arial"/>
            </a:endParaRPr>
          </a:p>
          <a:p>
            <a:pPr marL="915035" indent="-139700">
              <a:spcBef>
                <a:spcPts val="480"/>
              </a:spcBef>
              <a:tabLst>
                <a:tab pos="915669" algn="l"/>
              </a:tabLst>
            </a:pPr>
            <a:r>
              <a:rPr lang="en-US" sz="1800" spc="15" dirty="0">
                <a:latin typeface="Arial"/>
                <a:cs typeface="Arial"/>
              </a:rPr>
              <a:t>A </a:t>
            </a:r>
            <a:r>
              <a:rPr lang="en-US" sz="1800" spc="5" dirty="0">
                <a:latin typeface="Arial"/>
                <a:cs typeface="Arial"/>
              </a:rPr>
              <a:t>namespace consists of data</a:t>
            </a:r>
            <a:r>
              <a:rPr lang="en-US" sz="1800" spc="-120" dirty="0">
                <a:latin typeface="Arial"/>
                <a:cs typeface="Arial"/>
              </a:rPr>
              <a:t> </a:t>
            </a:r>
            <a:r>
              <a:rPr lang="en-US" sz="1800" spc="5" dirty="0">
                <a:latin typeface="Arial"/>
                <a:cs typeface="Arial"/>
              </a:rPr>
              <a:t>registers</a:t>
            </a:r>
            <a:endParaRPr lang="en-US" sz="1800" dirty="0">
              <a:latin typeface="Arial"/>
              <a:cs typeface="Arial"/>
            </a:endParaRPr>
          </a:p>
          <a:p>
            <a:pPr marL="1050925" lvl="1" indent="-100965">
              <a:spcBef>
                <a:spcPts val="450"/>
              </a:spcBef>
              <a:buSzPct val="81818"/>
              <a:buFont typeface="Wingdings"/>
              <a:buChar char=""/>
              <a:tabLst>
                <a:tab pos="1051560" algn="l"/>
              </a:tabLst>
            </a:pPr>
            <a:r>
              <a:rPr lang="en-US" sz="1800" spc="15" dirty="0">
                <a:latin typeface="Arial"/>
                <a:cs typeface="Arial"/>
              </a:rPr>
              <a:t>Called </a:t>
            </a:r>
            <a:r>
              <a:rPr lang="en-US" sz="1800" spc="20" dirty="0" err="1">
                <a:latin typeface="Arial"/>
                <a:cs typeface="Arial"/>
              </a:rPr>
              <a:t>ZNodes</a:t>
            </a:r>
            <a:endParaRPr lang="en-US" sz="1800" dirty="0">
              <a:latin typeface="Arial"/>
              <a:cs typeface="Arial"/>
            </a:endParaRPr>
          </a:p>
          <a:p>
            <a:pPr marL="1050925" lvl="1" indent="-100965">
              <a:spcBef>
                <a:spcPts val="475"/>
              </a:spcBef>
              <a:buSzPct val="81818"/>
              <a:buFont typeface="Wingdings"/>
              <a:buChar char=""/>
              <a:tabLst>
                <a:tab pos="1051560" algn="l"/>
              </a:tabLst>
            </a:pPr>
            <a:r>
              <a:rPr lang="en-US" sz="1800" spc="15" dirty="0">
                <a:latin typeface="Arial"/>
                <a:cs typeface="Arial"/>
              </a:rPr>
              <a:t>Similar to files </a:t>
            </a:r>
            <a:r>
              <a:rPr lang="en-US" sz="1800" spc="20" dirty="0">
                <a:latin typeface="Arial"/>
                <a:cs typeface="Arial"/>
              </a:rPr>
              <a:t>and</a:t>
            </a:r>
            <a:r>
              <a:rPr lang="en-US" sz="1800" spc="-20" dirty="0">
                <a:latin typeface="Arial"/>
                <a:cs typeface="Arial"/>
              </a:rPr>
              <a:t> </a:t>
            </a:r>
            <a:r>
              <a:rPr lang="en-US" sz="1800" spc="15" dirty="0">
                <a:latin typeface="Arial"/>
                <a:cs typeface="Arial"/>
              </a:rPr>
              <a:t>directories</a:t>
            </a:r>
            <a:endParaRPr lang="en-US" sz="1800" dirty="0">
              <a:latin typeface="Arial"/>
              <a:cs typeface="Arial"/>
            </a:endParaRPr>
          </a:p>
          <a:p>
            <a:pPr marL="1050925" lvl="1" indent="-100965">
              <a:spcBef>
                <a:spcPts val="450"/>
              </a:spcBef>
              <a:buSzPct val="81818"/>
              <a:buFont typeface="Wingdings"/>
              <a:buChar char=""/>
              <a:tabLst>
                <a:tab pos="1051560" algn="l"/>
              </a:tabLst>
            </a:pPr>
            <a:r>
              <a:rPr lang="en-US" sz="1800" spc="20" dirty="0" err="1">
                <a:latin typeface="Arial"/>
                <a:cs typeface="Arial"/>
              </a:rPr>
              <a:t>ZNode</a:t>
            </a:r>
            <a:r>
              <a:rPr lang="en-US" sz="1800" spc="20" dirty="0">
                <a:latin typeface="Arial"/>
                <a:cs typeface="Arial"/>
              </a:rPr>
              <a:t> </a:t>
            </a:r>
            <a:r>
              <a:rPr lang="en-US" sz="1800" spc="15" dirty="0">
                <a:latin typeface="Arial"/>
                <a:cs typeface="Arial"/>
              </a:rPr>
              <a:t>holds data, children, or</a:t>
            </a:r>
            <a:r>
              <a:rPr lang="en-US" sz="1800" spc="30" dirty="0">
                <a:latin typeface="Arial"/>
                <a:cs typeface="Arial"/>
              </a:rPr>
              <a:t> </a:t>
            </a:r>
            <a:r>
              <a:rPr lang="en-US" sz="1800" spc="15" dirty="0">
                <a:latin typeface="Arial"/>
                <a:cs typeface="Arial"/>
              </a:rPr>
              <a:t>both</a:t>
            </a:r>
            <a:endParaRPr lang="en-US" sz="1800" dirty="0">
              <a:latin typeface="Arial"/>
              <a:cs typeface="Arial"/>
            </a:endParaRPr>
          </a:p>
          <a:p>
            <a:pPr marL="915035" indent="-139700">
              <a:spcBef>
                <a:spcPts val="480"/>
              </a:spcBef>
              <a:tabLst>
                <a:tab pos="915669" algn="l"/>
              </a:tabLst>
            </a:pPr>
            <a:r>
              <a:rPr lang="en-US" sz="1800" spc="10" dirty="0" err="1">
                <a:latin typeface="Arial"/>
                <a:cs typeface="Arial"/>
              </a:rPr>
              <a:t>ZNode</a:t>
            </a:r>
            <a:r>
              <a:rPr lang="en-US" sz="1800" spc="-45" dirty="0">
                <a:latin typeface="Arial"/>
                <a:cs typeface="Arial"/>
              </a:rPr>
              <a:t> </a:t>
            </a:r>
            <a:r>
              <a:rPr lang="en-US" sz="1800" dirty="0">
                <a:latin typeface="Arial"/>
                <a:cs typeface="Arial"/>
              </a:rPr>
              <a:t>types</a:t>
            </a:r>
          </a:p>
          <a:p>
            <a:pPr marL="1050925" lvl="1" indent="-100965">
              <a:spcBef>
                <a:spcPts val="400"/>
              </a:spcBef>
              <a:buSzPct val="78260"/>
              <a:buFont typeface="Wingdings"/>
              <a:buChar char=""/>
              <a:tabLst>
                <a:tab pos="1051560" algn="l"/>
              </a:tabLst>
            </a:pPr>
            <a:r>
              <a:rPr lang="en-US" sz="1800" spc="-5" dirty="0">
                <a:latin typeface="Arial"/>
                <a:cs typeface="Arial"/>
              </a:rPr>
              <a:t>Persistent: lasts until</a:t>
            </a:r>
            <a:r>
              <a:rPr lang="en-US" sz="1800" spc="-30" dirty="0">
                <a:latin typeface="Arial"/>
                <a:cs typeface="Arial"/>
              </a:rPr>
              <a:t> </a:t>
            </a:r>
            <a:r>
              <a:rPr lang="en-US" sz="1800" spc="-10" dirty="0">
                <a:latin typeface="Arial"/>
                <a:cs typeface="Arial"/>
              </a:rPr>
              <a:t>deleted</a:t>
            </a:r>
            <a:endParaRPr lang="en-US" sz="1800" dirty="0">
              <a:latin typeface="Arial"/>
              <a:cs typeface="Arial"/>
            </a:endParaRPr>
          </a:p>
          <a:p>
            <a:pPr marL="1050925" marR="3997325" lvl="1" indent="-100965" algn="just">
              <a:lnSpc>
                <a:spcPct val="103800"/>
              </a:lnSpc>
              <a:spcBef>
                <a:spcPts val="409"/>
              </a:spcBef>
              <a:buSzPct val="81818"/>
              <a:buFont typeface="Wingdings"/>
              <a:buChar char=""/>
              <a:tabLst>
                <a:tab pos="1051560" algn="l"/>
              </a:tabLst>
            </a:pPr>
            <a:r>
              <a:rPr lang="en-US" sz="1800" spc="15" dirty="0">
                <a:latin typeface="Arial"/>
                <a:cs typeface="Arial"/>
              </a:rPr>
              <a:t>Ephemeral: lasts for the  duration of the session,  cannot have</a:t>
            </a:r>
            <a:r>
              <a:rPr lang="en-US" sz="1800" spc="25" dirty="0">
                <a:latin typeface="Arial"/>
                <a:cs typeface="Arial"/>
              </a:rPr>
              <a:t> </a:t>
            </a:r>
            <a:r>
              <a:rPr lang="en-US" sz="1800" spc="15" dirty="0">
                <a:latin typeface="Arial"/>
                <a:cs typeface="Arial"/>
              </a:rPr>
              <a:t>children</a:t>
            </a:r>
            <a:endParaRPr lang="en-US" sz="1800" dirty="0">
              <a:latin typeface="Arial"/>
              <a:cs typeface="Arial"/>
            </a:endParaRPr>
          </a:p>
          <a:p>
            <a:pPr marL="1050925" marR="4250690" lvl="1" indent="-100965">
              <a:lnSpc>
                <a:spcPct val="103800"/>
              </a:lnSpc>
              <a:spcBef>
                <a:spcPts val="409"/>
              </a:spcBef>
              <a:buSzPct val="81818"/>
              <a:buFont typeface="Wingdings"/>
              <a:buChar char=""/>
              <a:tabLst>
                <a:tab pos="1051560" algn="l"/>
              </a:tabLst>
            </a:pPr>
            <a:r>
              <a:rPr lang="en-US" sz="1800" spc="20" dirty="0">
                <a:latin typeface="Arial"/>
                <a:cs typeface="Arial"/>
              </a:rPr>
              <a:t>Sequence:</a:t>
            </a:r>
            <a:r>
              <a:rPr lang="en-US" sz="1800" spc="-50" dirty="0">
                <a:latin typeface="Arial"/>
                <a:cs typeface="Arial"/>
              </a:rPr>
              <a:t> </a:t>
            </a:r>
            <a:r>
              <a:rPr lang="en-US" sz="1800" spc="15" dirty="0">
                <a:latin typeface="Arial"/>
                <a:cs typeface="Arial"/>
              </a:rPr>
              <a:t>provides  unique</a:t>
            </a:r>
            <a:r>
              <a:rPr lang="en-US" sz="1800" spc="10" dirty="0">
                <a:latin typeface="Arial"/>
                <a:cs typeface="Arial"/>
              </a:rPr>
              <a:t> </a:t>
            </a:r>
            <a:r>
              <a:rPr lang="en-US" sz="1800" spc="15" dirty="0">
                <a:latin typeface="Arial"/>
                <a:cs typeface="Arial"/>
              </a:rPr>
              <a:t>numbering</a:t>
            </a:r>
            <a:endParaRPr lang="en-US" sz="1800" dirty="0">
              <a:latin typeface="Arial"/>
              <a:cs typeface="Arial"/>
            </a:endParaRPr>
          </a:p>
          <a:p>
            <a:endParaRPr lang="fr-FR" dirty="0"/>
          </a:p>
        </p:txBody>
      </p:sp>
      <p:sp>
        <p:nvSpPr>
          <p:cNvPr id="4" name="object 5"/>
          <p:cNvSpPr/>
          <p:nvPr/>
        </p:nvSpPr>
        <p:spPr>
          <a:xfrm>
            <a:off x="5364088" y="2261719"/>
            <a:ext cx="3384376" cy="246342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6976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ZNode</a:t>
            </a:r>
            <a:r>
              <a:rPr lang="fr-FR" spc="-5" dirty="0">
                <a:latin typeface="Arial"/>
                <a:cs typeface="Arial"/>
              </a:rPr>
              <a:t> </a:t>
            </a:r>
            <a:r>
              <a:rPr lang="fr-FR" spc="-5" dirty="0" err="1" smtClean="0">
                <a:latin typeface="Arial"/>
                <a:cs typeface="Arial"/>
              </a:rPr>
              <a:t>operations</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10" dirty="0" err="1">
                <a:latin typeface="Arial"/>
                <a:cs typeface="Arial"/>
              </a:rPr>
              <a:t>ZNodes</a:t>
            </a:r>
            <a:r>
              <a:rPr lang="en-US" sz="1800" spc="10" dirty="0">
                <a:latin typeface="Arial"/>
                <a:cs typeface="Arial"/>
              </a:rPr>
              <a:t> </a:t>
            </a:r>
            <a:r>
              <a:rPr lang="en-US" sz="1800" spc="5" dirty="0">
                <a:latin typeface="Arial"/>
                <a:cs typeface="Arial"/>
              </a:rPr>
              <a:t>are the </a:t>
            </a:r>
            <a:r>
              <a:rPr lang="en-US" sz="1800" spc="10" dirty="0">
                <a:latin typeface="Arial"/>
                <a:cs typeface="Arial"/>
              </a:rPr>
              <a:t>main </a:t>
            </a:r>
            <a:r>
              <a:rPr lang="en-US" sz="1800" dirty="0">
                <a:latin typeface="Arial"/>
                <a:cs typeface="Arial"/>
              </a:rPr>
              <a:t>entity that </a:t>
            </a:r>
            <a:r>
              <a:rPr lang="en-US" sz="1800" spc="10" dirty="0">
                <a:latin typeface="Arial"/>
                <a:cs typeface="Arial"/>
              </a:rPr>
              <a:t>a </a:t>
            </a:r>
            <a:r>
              <a:rPr lang="en-US" sz="1800" spc="5" dirty="0">
                <a:latin typeface="Arial"/>
                <a:cs typeface="Arial"/>
              </a:rPr>
              <a:t>programmer or administrator</a:t>
            </a:r>
            <a:r>
              <a:rPr lang="en-US" sz="1800" spc="-200" dirty="0">
                <a:latin typeface="Arial"/>
                <a:cs typeface="Arial"/>
              </a:rPr>
              <a:t> </a:t>
            </a:r>
            <a:r>
              <a:rPr lang="en-US" sz="1800" spc="5" dirty="0">
                <a:latin typeface="Arial"/>
                <a:cs typeface="Arial"/>
              </a:rPr>
              <a:t>uses</a:t>
            </a:r>
            <a:endParaRPr lang="en-US" sz="1800" dirty="0">
              <a:latin typeface="Arial"/>
              <a:cs typeface="Arial"/>
            </a:endParaRPr>
          </a:p>
          <a:p>
            <a:pPr marL="163195" indent="-139700">
              <a:spcBef>
                <a:spcPts val="475"/>
              </a:spcBef>
              <a:tabLst>
                <a:tab pos="163830" algn="l"/>
              </a:tabLst>
            </a:pPr>
            <a:r>
              <a:rPr lang="en-US" sz="1800" spc="10" dirty="0">
                <a:latin typeface="Arial"/>
                <a:cs typeface="Arial"/>
              </a:rPr>
              <a:t>Access </a:t>
            </a:r>
            <a:r>
              <a:rPr lang="en-US" sz="1800" spc="5" dirty="0">
                <a:latin typeface="Arial"/>
                <a:cs typeface="Arial"/>
              </a:rPr>
              <a:t>is </a:t>
            </a:r>
            <a:r>
              <a:rPr lang="en-US" sz="1800" spc="10" dirty="0">
                <a:latin typeface="Arial"/>
                <a:cs typeface="Arial"/>
              </a:rPr>
              <a:t>also </a:t>
            </a:r>
            <a:r>
              <a:rPr lang="en-US" sz="1800" spc="5" dirty="0">
                <a:latin typeface="Arial"/>
                <a:cs typeface="Arial"/>
              </a:rPr>
              <a:t>available through </a:t>
            </a:r>
            <a:r>
              <a:rPr lang="en-US" sz="1800" spc="10" dirty="0">
                <a:latin typeface="Arial"/>
                <a:cs typeface="Arial"/>
              </a:rPr>
              <a:t>a </a:t>
            </a:r>
            <a:r>
              <a:rPr lang="en-US" sz="1800" spc="5" dirty="0" err="1">
                <a:latin typeface="Arial"/>
                <a:cs typeface="Arial"/>
              </a:rPr>
              <a:t>ZooKeeper</a:t>
            </a:r>
            <a:r>
              <a:rPr lang="en-US" sz="1800" spc="-225" dirty="0">
                <a:latin typeface="Arial"/>
                <a:cs typeface="Arial"/>
              </a:rPr>
              <a:t> </a:t>
            </a:r>
            <a:r>
              <a:rPr lang="en-US" sz="1800" spc="10" dirty="0">
                <a:latin typeface="Arial"/>
                <a:cs typeface="Arial"/>
              </a:rPr>
              <a:t>Shell</a:t>
            </a:r>
            <a:endParaRPr lang="en-US" sz="1800" dirty="0">
              <a:latin typeface="Arial"/>
              <a:cs typeface="Arial"/>
            </a:endParaRPr>
          </a:p>
          <a:p>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347" y="2492896"/>
            <a:ext cx="5481612" cy="3808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2295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ZNode</a:t>
            </a:r>
            <a:r>
              <a:rPr lang="fr-FR" spc="-5" dirty="0">
                <a:latin typeface="Arial"/>
                <a:cs typeface="Arial"/>
              </a:rPr>
              <a:t> </a:t>
            </a:r>
            <a:r>
              <a:rPr lang="fr-FR" dirty="0" err="1" smtClean="0">
                <a:latin typeface="Arial"/>
                <a:cs typeface="Arial"/>
              </a:rPr>
              <a:t>watches</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5" dirty="0">
                <a:latin typeface="Arial"/>
                <a:cs typeface="Arial"/>
              </a:rPr>
              <a:t>Clients </a:t>
            </a:r>
            <a:r>
              <a:rPr lang="en-US" sz="1800" spc="10" dirty="0">
                <a:latin typeface="Arial"/>
                <a:cs typeface="Arial"/>
              </a:rPr>
              <a:t>can set </a:t>
            </a:r>
            <a:r>
              <a:rPr lang="en-US" sz="1800" spc="5" dirty="0">
                <a:latin typeface="Arial"/>
                <a:cs typeface="Arial"/>
              </a:rPr>
              <a:t>watches </a:t>
            </a:r>
            <a:r>
              <a:rPr lang="en-US" sz="1800" spc="10" dirty="0">
                <a:latin typeface="Arial"/>
                <a:cs typeface="Arial"/>
              </a:rPr>
              <a:t>on</a:t>
            </a:r>
            <a:r>
              <a:rPr lang="en-US" sz="1800" spc="-100" dirty="0">
                <a:latin typeface="Arial"/>
                <a:cs typeface="Arial"/>
              </a:rPr>
              <a:t> </a:t>
            </a:r>
            <a:r>
              <a:rPr lang="en-US" sz="1800" spc="5" dirty="0" err="1">
                <a:latin typeface="Arial"/>
                <a:cs typeface="Arial"/>
              </a:rPr>
              <a:t>ZNodes</a:t>
            </a:r>
            <a:r>
              <a:rPr lang="en-US" sz="1800" spc="5" dirty="0">
                <a:latin typeface="Arial"/>
                <a:cs typeface="Arial"/>
              </a:rPr>
              <a:t>:</a:t>
            </a:r>
            <a:endParaRPr lang="en-US" sz="1800" dirty="0">
              <a:latin typeface="Arial"/>
              <a:cs typeface="Arial"/>
            </a:endParaRPr>
          </a:p>
          <a:p>
            <a:pPr marL="299085" lvl="1" indent="-100965">
              <a:spcBef>
                <a:spcPts val="400"/>
              </a:spcBef>
              <a:buSzPct val="78260"/>
              <a:buFont typeface="Wingdings"/>
              <a:buChar char=""/>
              <a:tabLst>
                <a:tab pos="299720" algn="l"/>
              </a:tabLst>
            </a:pPr>
            <a:r>
              <a:rPr lang="en-US" sz="1800" spc="-10" dirty="0" err="1">
                <a:latin typeface="Arial"/>
                <a:cs typeface="Arial"/>
              </a:rPr>
              <a:t>NodeChildrenChanged</a:t>
            </a:r>
            <a:endParaRPr lang="en-US" sz="1800" dirty="0">
              <a:latin typeface="Arial"/>
              <a:cs typeface="Arial"/>
            </a:endParaRPr>
          </a:p>
          <a:p>
            <a:pPr marL="299085" lvl="1" indent="-100965">
              <a:spcBef>
                <a:spcPts val="459"/>
              </a:spcBef>
              <a:buSzPct val="81818"/>
              <a:buFont typeface="Wingdings"/>
              <a:buChar char=""/>
              <a:tabLst>
                <a:tab pos="299720" algn="l"/>
              </a:tabLst>
            </a:pPr>
            <a:r>
              <a:rPr lang="en-US" sz="1800" spc="15" dirty="0" err="1">
                <a:latin typeface="Arial"/>
                <a:cs typeface="Arial"/>
              </a:rPr>
              <a:t>NodeCreated</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20" dirty="0" err="1">
                <a:latin typeface="Arial"/>
                <a:cs typeface="Arial"/>
              </a:rPr>
              <a:t>NodeDataChanged</a:t>
            </a:r>
            <a:endParaRPr lang="en-US" sz="1800" dirty="0">
              <a:latin typeface="Arial"/>
              <a:cs typeface="Arial"/>
            </a:endParaRPr>
          </a:p>
          <a:p>
            <a:pPr marL="299085" lvl="1" indent="-100965">
              <a:spcBef>
                <a:spcPts val="420"/>
              </a:spcBef>
              <a:buSzPct val="78260"/>
              <a:buFont typeface="Wingdings"/>
              <a:buChar char=""/>
              <a:tabLst>
                <a:tab pos="299720" algn="l"/>
              </a:tabLst>
            </a:pPr>
            <a:r>
              <a:rPr lang="en-US" sz="1800" spc="-10" dirty="0" err="1">
                <a:latin typeface="Arial"/>
                <a:cs typeface="Arial"/>
              </a:rPr>
              <a:t>NodeDeleted</a:t>
            </a:r>
            <a:endParaRPr lang="en-US" sz="1800" dirty="0">
              <a:latin typeface="Arial"/>
              <a:cs typeface="Arial"/>
            </a:endParaRPr>
          </a:p>
          <a:p>
            <a:pPr marL="163195" marR="5080" indent="-139700">
              <a:lnSpc>
                <a:spcPct val="100899"/>
              </a:lnSpc>
              <a:spcBef>
                <a:spcPts val="455"/>
              </a:spcBef>
              <a:tabLst>
                <a:tab pos="163830" algn="l"/>
              </a:tabLst>
            </a:pPr>
            <a:r>
              <a:rPr lang="en-US" sz="1800" spc="5" dirty="0">
                <a:latin typeface="Arial"/>
                <a:cs typeface="Arial"/>
              </a:rPr>
              <a:t>Changes </a:t>
            </a:r>
            <a:r>
              <a:rPr lang="en-US" sz="1800" dirty="0">
                <a:latin typeface="Arial"/>
                <a:cs typeface="Arial"/>
              </a:rPr>
              <a:t>to </a:t>
            </a:r>
            <a:r>
              <a:rPr lang="en-US" sz="1800" spc="10" dirty="0">
                <a:latin typeface="Arial"/>
                <a:cs typeface="Arial"/>
              </a:rPr>
              <a:t>a </a:t>
            </a:r>
            <a:r>
              <a:rPr lang="en-US" sz="1800" spc="10" dirty="0" err="1">
                <a:latin typeface="Arial"/>
                <a:cs typeface="Arial"/>
              </a:rPr>
              <a:t>ZNode</a:t>
            </a:r>
            <a:r>
              <a:rPr lang="en-US" sz="1800" spc="10" dirty="0">
                <a:latin typeface="Arial"/>
                <a:cs typeface="Arial"/>
              </a:rPr>
              <a:t> </a:t>
            </a:r>
            <a:r>
              <a:rPr lang="en-US" sz="1800" spc="5" dirty="0">
                <a:latin typeface="Arial"/>
                <a:cs typeface="Arial"/>
              </a:rPr>
              <a:t>trigger the watch and </a:t>
            </a:r>
            <a:r>
              <a:rPr lang="en-US" sz="1800" spc="5" dirty="0" err="1">
                <a:latin typeface="Arial"/>
                <a:cs typeface="Arial"/>
              </a:rPr>
              <a:t>ZooKeeper</a:t>
            </a:r>
            <a:r>
              <a:rPr lang="en-US" sz="1800" spc="5" dirty="0">
                <a:latin typeface="Arial"/>
                <a:cs typeface="Arial"/>
              </a:rPr>
              <a:t> </a:t>
            </a:r>
            <a:r>
              <a:rPr lang="en-US" sz="1800" spc="10" dirty="0">
                <a:latin typeface="Arial"/>
                <a:cs typeface="Arial"/>
              </a:rPr>
              <a:t>sends </a:t>
            </a:r>
            <a:r>
              <a:rPr lang="en-US" sz="1800" spc="5" dirty="0">
                <a:latin typeface="Arial"/>
                <a:cs typeface="Arial"/>
              </a:rPr>
              <a:t>the</a:t>
            </a:r>
            <a:r>
              <a:rPr lang="en-US" sz="1800" spc="-215" dirty="0">
                <a:latin typeface="Arial"/>
                <a:cs typeface="Arial"/>
              </a:rPr>
              <a:t> </a:t>
            </a:r>
            <a:r>
              <a:rPr lang="en-US" sz="1800" spc="5" dirty="0">
                <a:latin typeface="Arial"/>
                <a:cs typeface="Arial"/>
              </a:rPr>
              <a:t>client  </a:t>
            </a:r>
            <a:r>
              <a:rPr lang="en-US" sz="1800" spc="10" dirty="0">
                <a:latin typeface="Arial"/>
                <a:cs typeface="Arial"/>
              </a:rPr>
              <a:t>a</a:t>
            </a:r>
            <a:r>
              <a:rPr lang="en-US" sz="1800" spc="-5" dirty="0">
                <a:latin typeface="Arial"/>
                <a:cs typeface="Arial"/>
              </a:rPr>
              <a:t> </a:t>
            </a:r>
            <a:r>
              <a:rPr lang="en-US" sz="1800" dirty="0">
                <a:latin typeface="Arial"/>
                <a:cs typeface="Arial"/>
              </a:rPr>
              <a:t>notification.</a:t>
            </a:r>
          </a:p>
          <a:p>
            <a:pPr marL="163195" indent="-139700">
              <a:spcBef>
                <a:spcPts val="459"/>
              </a:spcBef>
              <a:tabLst>
                <a:tab pos="163830" algn="l"/>
              </a:tabLst>
            </a:pPr>
            <a:r>
              <a:rPr lang="en-US" sz="1800" spc="10" dirty="0">
                <a:latin typeface="Arial"/>
                <a:cs typeface="Arial"/>
              </a:rPr>
              <a:t>Watches </a:t>
            </a:r>
            <a:r>
              <a:rPr lang="en-US" sz="1800" spc="5" dirty="0">
                <a:latin typeface="Arial"/>
                <a:cs typeface="Arial"/>
              </a:rPr>
              <a:t>are </a:t>
            </a:r>
            <a:r>
              <a:rPr lang="en-US" sz="1800" spc="10" dirty="0">
                <a:latin typeface="Arial"/>
                <a:cs typeface="Arial"/>
              </a:rPr>
              <a:t>one-time</a:t>
            </a:r>
            <a:r>
              <a:rPr lang="en-US" sz="1800" spc="-114" dirty="0">
                <a:latin typeface="Arial"/>
                <a:cs typeface="Arial"/>
              </a:rPr>
              <a:t> </a:t>
            </a:r>
            <a:r>
              <a:rPr lang="en-US" sz="1800" dirty="0">
                <a:latin typeface="Arial"/>
                <a:cs typeface="Arial"/>
              </a:rPr>
              <a:t>triggers.</a:t>
            </a:r>
          </a:p>
          <a:p>
            <a:pPr marL="163195" indent="-139700">
              <a:spcBef>
                <a:spcPts val="480"/>
              </a:spcBef>
              <a:tabLst>
                <a:tab pos="163830" algn="l"/>
              </a:tabLst>
            </a:pPr>
            <a:r>
              <a:rPr lang="en-US" sz="1800" spc="10" dirty="0">
                <a:latin typeface="Arial"/>
                <a:cs typeface="Arial"/>
              </a:rPr>
              <a:t>Watches </a:t>
            </a:r>
            <a:r>
              <a:rPr lang="en-US" sz="1800" spc="5" dirty="0">
                <a:latin typeface="Arial"/>
                <a:cs typeface="Arial"/>
              </a:rPr>
              <a:t>are always</a:t>
            </a:r>
            <a:r>
              <a:rPr lang="en-US" sz="1800" spc="-85" dirty="0">
                <a:latin typeface="Arial"/>
                <a:cs typeface="Arial"/>
              </a:rPr>
              <a:t> </a:t>
            </a:r>
            <a:r>
              <a:rPr lang="en-US" sz="1800" spc="5" dirty="0">
                <a:latin typeface="Arial"/>
                <a:cs typeface="Arial"/>
              </a:rPr>
              <a:t>ordered.</a:t>
            </a:r>
            <a:endParaRPr lang="en-US" sz="1800" dirty="0">
              <a:latin typeface="Arial"/>
              <a:cs typeface="Arial"/>
            </a:endParaRPr>
          </a:p>
          <a:p>
            <a:pPr marL="163195" indent="-139700">
              <a:spcBef>
                <a:spcPts val="459"/>
              </a:spcBef>
              <a:tabLst>
                <a:tab pos="163830" algn="l"/>
              </a:tabLst>
            </a:pPr>
            <a:r>
              <a:rPr lang="en-US" sz="1800" spc="5" dirty="0">
                <a:latin typeface="Arial"/>
                <a:cs typeface="Arial"/>
              </a:rPr>
              <a:t>Client </a:t>
            </a:r>
            <a:r>
              <a:rPr lang="en-US" sz="1800" spc="10" dirty="0">
                <a:latin typeface="Arial"/>
                <a:cs typeface="Arial"/>
              </a:rPr>
              <a:t>sees </a:t>
            </a:r>
            <a:r>
              <a:rPr lang="en-US" sz="1800" spc="5" dirty="0">
                <a:latin typeface="Arial"/>
                <a:cs typeface="Arial"/>
              </a:rPr>
              <a:t>watched event before </a:t>
            </a:r>
            <a:r>
              <a:rPr lang="en-US" sz="1800" spc="10" dirty="0">
                <a:latin typeface="Arial"/>
                <a:cs typeface="Arial"/>
              </a:rPr>
              <a:t>new </a:t>
            </a:r>
            <a:r>
              <a:rPr lang="en-US" sz="1800" spc="10" dirty="0" err="1">
                <a:latin typeface="Arial"/>
                <a:cs typeface="Arial"/>
              </a:rPr>
              <a:t>ZNode</a:t>
            </a:r>
            <a:r>
              <a:rPr lang="en-US" sz="1800" spc="-220" dirty="0">
                <a:latin typeface="Arial"/>
                <a:cs typeface="Arial"/>
              </a:rPr>
              <a:t> </a:t>
            </a:r>
            <a:r>
              <a:rPr lang="en-US" sz="1800" dirty="0">
                <a:latin typeface="Arial"/>
                <a:cs typeface="Arial"/>
              </a:rPr>
              <a:t>data.</a:t>
            </a:r>
          </a:p>
          <a:p>
            <a:pPr marL="163195" indent="-139700">
              <a:spcBef>
                <a:spcPts val="475"/>
              </a:spcBef>
              <a:tabLst>
                <a:tab pos="163830" algn="l"/>
              </a:tabLst>
            </a:pPr>
            <a:r>
              <a:rPr lang="en-US" sz="1800" spc="5" dirty="0">
                <a:latin typeface="Arial"/>
                <a:cs typeface="Arial"/>
              </a:rPr>
              <a:t>Client </a:t>
            </a:r>
            <a:r>
              <a:rPr lang="en-US" sz="1800" spc="10" dirty="0">
                <a:latin typeface="Arial"/>
                <a:cs typeface="Arial"/>
              </a:rPr>
              <a:t>should </a:t>
            </a:r>
            <a:r>
              <a:rPr lang="en-US" sz="1800" spc="5" dirty="0">
                <a:latin typeface="Arial"/>
                <a:cs typeface="Arial"/>
              </a:rPr>
              <a:t>handle cases of latency between </a:t>
            </a:r>
            <a:r>
              <a:rPr lang="en-US" sz="1800" dirty="0">
                <a:latin typeface="Arial"/>
                <a:cs typeface="Arial"/>
              </a:rPr>
              <a:t>getting </a:t>
            </a:r>
            <a:r>
              <a:rPr lang="en-US" sz="1800" spc="5" dirty="0">
                <a:latin typeface="Arial"/>
                <a:cs typeface="Arial"/>
              </a:rPr>
              <a:t>the event</a:t>
            </a:r>
            <a:r>
              <a:rPr lang="en-US" sz="1800" spc="-240" dirty="0">
                <a:latin typeface="Arial"/>
                <a:cs typeface="Arial"/>
              </a:rPr>
              <a:t> </a:t>
            </a:r>
            <a:r>
              <a:rPr lang="en-US" sz="1800" spc="5" dirty="0" smtClean="0">
                <a:latin typeface="Arial"/>
                <a:cs typeface="Arial"/>
              </a:rPr>
              <a:t>and </a:t>
            </a:r>
            <a:r>
              <a:rPr lang="en-US" sz="1800" spc="10" dirty="0" smtClean="0">
                <a:latin typeface="Arial"/>
                <a:cs typeface="Arial"/>
              </a:rPr>
              <a:t>sending </a:t>
            </a:r>
            <a:r>
              <a:rPr lang="en-US" sz="1800" spc="10" dirty="0">
                <a:latin typeface="Arial"/>
                <a:cs typeface="Arial"/>
              </a:rPr>
              <a:t>a new </a:t>
            </a:r>
            <a:r>
              <a:rPr lang="en-US" sz="1800" spc="5" dirty="0">
                <a:latin typeface="Arial"/>
                <a:cs typeface="Arial"/>
              </a:rPr>
              <a:t>request to get </a:t>
            </a:r>
            <a:r>
              <a:rPr lang="en-US" sz="1800" spc="10" dirty="0">
                <a:latin typeface="Arial"/>
                <a:cs typeface="Arial"/>
              </a:rPr>
              <a:t>a</a:t>
            </a:r>
            <a:r>
              <a:rPr lang="en-US" sz="1800" spc="-175" dirty="0">
                <a:latin typeface="Arial"/>
                <a:cs typeface="Arial"/>
              </a:rPr>
              <a:t> </a:t>
            </a:r>
            <a:r>
              <a:rPr lang="en-US" sz="1800" spc="5" dirty="0">
                <a:latin typeface="Arial"/>
                <a:cs typeface="Arial"/>
              </a:rPr>
              <a:t>watch</a:t>
            </a:r>
            <a:endParaRPr lang="en-US" sz="1800" dirty="0">
              <a:latin typeface="Arial"/>
              <a:cs typeface="Arial"/>
            </a:endParaRPr>
          </a:p>
          <a:p>
            <a:endParaRPr lang="fr-FR" sz="1800" dirty="0"/>
          </a:p>
        </p:txBody>
      </p:sp>
    </p:spTree>
    <p:extLst>
      <p:ext uri="{BB962C8B-B14F-4D97-AF65-F5344CB8AC3E}">
        <p14:creationId xmlns:p14="http://schemas.microsoft.com/office/powerpoint/2010/main" val="36085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ZNode</a:t>
            </a:r>
            <a:r>
              <a:rPr lang="fr-FR" spc="-5" dirty="0">
                <a:latin typeface="Arial"/>
                <a:cs typeface="Arial"/>
              </a:rPr>
              <a:t> </a:t>
            </a:r>
            <a:r>
              <a:rPr lang="fr-FR" spc="-5" dirty="0" err="1">
                <a:latin typeface="Arial"/>
                <a:cs typeface="Arial"/>
              </a:rPr>
              <a:t>reads</a:t>
            </a:r>
            <a:r>
              <a:rPr lang="fr-FR" spc="-5" dirty="0">
                <a:latin typeface="Arial"/>
                <a:cs typeface="Arial"/>
              </a:rPr>
              <a:t> and</a:t>
            </a:r>
            <a:r>
              <a:rPr lang="fr-FR" spc="-25" dirty="0">
                <a:latin typeface="Arial"/>
                <a:cs typeface="Arial"/>
              </a:rPr>
              <a:t> </a:t>
            </a:r>
            <a:r>
              <a:rPr lang="fr-FR" dirty="0" err="1" smtClean="0">
                <a:latin typeface="Arial"/>
                <a:cs typeface="Arial"/>
              </a:rPr>
              <a:t>writes</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10" dirty="0">
                <a:latin typeface="Arial"/>
                <a:cs typeface="Arial"/>
              </a:rPr>
              <a:t>Read </a:t>
            </a:r>
            <a:r>
              <a:rPr lang="en-US" sz="1800" spc="5" dirty="0">
                <a:latin typeface="Arial"/>
                <a:cs typeface="Arial"/>
              </a:rPr>
              <a:t>requests are processed </a:t>
            </a:r>
            <a:r>
              <a:rPr lang="en-US" sz="1800" dirty="0">
                <a:latin typeface="Arial"/>
                <a:cs typeface="Arial"/>
              </a:rPr>
              <a:t>locally </a:t>
            </a:r>
            <a:r>
              <a:rPr lang="en-US" sz="1800" spc="5" dirty="0">
                <a:latin typeface="Arial"/>
                <a:cs typeface="Arial"/>
              </a:rPr>
              <a:t>at the </a:t>
            </a:r>
            <a:r>
              <a:rPr lang="en-US" sz="1800" spc="5" dirty="0" err="1">
                <a:latin typeface="Arial"/>
                <a:cs typeface="Arial"/>
              </a:rPr>
              <a:t>ZooKeeper</a:t>
            </a:r>
            <a:r>
              <a:rPr lang="en-US" sz="1800" spc="5" dirty="0">
                <a:latin typeface="Arial"/>
                <a:cs typeface="Arial"/>
              </a:rPr>
              <a:t> server </a:t>
            </a:r>
            <a:r>
              <a:rPr lang="en-US" sz="1800" dirty="0">
                <a:latin typeface="Arial"/>
                <a:cs typeface="Arial"/>
              </a:rPr>
              <a:t>to</a:t>
            </a:r>
            <a:r>
              <a:rPr lang="en-US" sz="1800" spc="-155" dirty="0">
                <a:latin typeface="Arial"/>
                <a:cs typeface="Arial"/>
              </a:rPr>
              <a:t> </a:t>
            </a:r>
            <a:r>
              <a:rPr lang="en-US" sz="1800" spc="5" dirty="0" smtClean="0">
                <a:latin typeface="Arial"/>
                <a:cs typeface="Arial"/>
              </a:rPr>
              <a:t>which the </a:t>
            </a:r>
            <a:r>
              <a:rPr lang="en-US" sz="1800" spc="5" dirty="0">
                <a:latin typeface="Arial"/>
                <a:cs typeface="Arial"/>
              </a:rPr>
              <a:t>client is currently</a:t>
            </a:r>
            <a:r>
              <a:rPr lang="en-US" sz="1800" spc="-105" dirty="0">
                <a:latin typeface="Arial"/>
                <a:cs typeface="Arial"/>
              </a:rPr>
              <a:t> </a:t>
            </a:r>
            <a:r>
              <a:rPr lang="en-US" sz="1800" spc="10" dirty="0">
                <a:latin typeface="Arial"/>
                <a:cs typeface="Arial"/>
              </a:rPr>
              <a:t>connected</a:t>
            </a:r>
            <a:endParaRPr lang="en-US" sz="1800" dirty="0">
              <a:latin typeface="Arial"/>
              <a:cs typeface="Arial"/>
            </a:endParaRPr>
          </a:p>
          <a:p>
            <a:pPr marL="163195" marR="270510" indent="-139700">
              <a:lnSpc>
                <a:spcPct val="100899"/>
              </a:lnSpc>
              <a:spcBef>
                <a:spcPts val="465"/>
              </a:spcBef>
              <a:tabLst>
                <a:tab pos="163830" algn="l"/>
              </a:tabLst>
            </a:pPr>
            <a:r>
              <a:rPr lang="en-US" sz="1800" spc="10" dirty="0">
                <a:latin typeface="Arial"/>
                <a:cs typeface="Arial"/>
              </a:rPr>
              <a:t>Write </a:t>
            </a:r>
            <a:r>
              <a:rPr lang="en-US" sz="1800" spc="5" dirty="0">
                <a:latin typeface="Arial"/>
                <a:cs typeface="Arial"/>
              </a:rPr>
              <a:t>requests are forwarded </a:t>
            </a:r>
            <a:r>
              <a:rPr lang="en-US" sz="1800" dirty="0">
                <a:latin typeface="Arial"/>
                <a:cs typeface="Arial"/>
              </a:rPr>
              <a:t>to </a:t>
            </a:r>
            <a:r>
              <a:rPr lang="en-US" sz="1800" spc="5" dirty="0">
                <a:latin typeface="Arial"/>
                <a:cs typeface="Arial"/>
              </a:rPr>
              <a:t>the leader and </a:t>
            </a:r>
            <a:r>
              <a:rPr lang="en-US" sz="1800" spc="10" dirty="0">
                <a:latin typeface="Arial"/>
                <a:cs typeface="Arial"/>
              </a:rPr>
              <a:t>go </a:t>
            </a:r>
            <a:r>
              <a:rPr lang="en-US" sz="1800" spc="5" dirty="0">
                <a:latin typeface="Arial"/>
                <a:cs typeface="Arial"/>
              </a:rPr>
              <a:t>through</a:t>
            </a:r>
            <a:r>
              <a:rPr lang="en-US" sz="1800" spc="-220" dirty="0">
                <a:latin typeface="Arial"/>
                <a:cs typeface="Arial"/>
              </a:rPr>
              <a:t> </a:t>
            </a:r>
            <a:r>
              <a:rPr lang="en-US" sz="1800" spc="5" dirty="0">
                <a:latin typeface="Arial"/>
                <a:cs typeface="Arial"/>
              </a:rPr>
              <a:t>majority  </a:t>
            </a:r>
            <a:r>
              <a:rPr lang="en-US" sz="1800" spc="10" dirty="0">
                <a:latin typeface="Arial"/>
                <a:cs typeface="Arial"/>
              </a:rPr>
              <a:t>consensus </a:t>
            </a:r>
            <a:r>
              <a:rPr lang="en-US" sz="1800" spc="5" dirty="0">
                <a:latin typeface="Arial"/>
                <a:cs typeface="Arial"/>
              </a:rPr>
              <a:t>before </a:t>
            </a:r>
            <a:r>
              <a:rPr lang="en-US" sz="1800" spc="10" dirty="0">
                <a:latin typeface="Arial"/>
                <a:cs typeface="Arial"/>
              </a:rPr>
              <a:t>a </a:t>
            </a:r>
            <a:r>
              <a:rPr lang="en-US" sz="1800" spc="5" dirty="0">
                <a:latin typeface="Arial"/>
                <a:cs typeface="Arial"/>
              </a:rPr>
              <a:t>response is</a:t>
            </a:r>
            <a:r>
              <a:rPr lang="en-US" sz="1800" spc="-160" dirty="0">
                <a:latin typeface="Arial"/>
                <a:cs typeface="Arial"/>
              </a:rPr>
              <a:t> </a:t>
            </a:r>
            <a:r>
              <a:rPr lang="en-US" sz="1800" spc="5" dirty="0">
                <a:latin typeface="Arial"/>
                <a:cs typeface="Arial"/>
              </a:rPr>
              <a:t>generated</a:t>
            </a:r>
            <a:endParaRPr lang="en-US" sz="1800" dirty="0">
              <a:latin typeface="Arial"/>
              <a:cs typeface="Aria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924944"/>
            <a:ext cx="5544616" cy="3453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164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ZooKeeper</a:t>
            </a:r>
            <a:r>
              <a:rPr lang="fr-FR" spc="-5" dirty="0">
                <a:latin typeface="Arial"/>
                <a:cs typeface="Arial"/>
              </a:rPr>
              <a:t> </a:t>
            </a:r>
            <a:r>
              <a:rPr lang="fr-FR" spc="-5" dirty="0" err="1">
                <a:latin typeface="Arial"/>
                <a:cs typeface="Arial"/>
              </a:rPr>
              <a:t>generic</a:t>
            </a:r>
            <a:r>
              <a:rPr lang="fr-FR" spc="-5" dirty="0">
                <a:latin typeface="Arial"/>
                <a:cs typeface="Arial"/>
              </a:rPr>
              <a:t> use</a:t>
            </a:r>
            <a:r>
              <a:rPr lang="fr-FR" spc="-40" dirty="0">
                <a:latin typeface="Arial"/>
                <a:cs typeface="Arial"/>
              </a:rPr>
              <a:t> </a:t>
            </a:r>
            <a:r>
              <a:rPr lang="fr-FR" spc="-5" dirty="0" smtClean="0">
                <a:latin typeface="Arial"/>
                <a:cs typeface="Arial"/>
              </a:rPr>
              <a:t>cases</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dirty="0">
                <a:latin typeface="Arial"/>
                <a:cs typeface="Arial"/>
              </a:rPr>
              <a:t>Configuration</a:t>
            </a:r>
            <a:r>
              <a:rPr lang="en-US" sz="1800" spc="-50" dirty="0">
                <a:latin typeface="Arial"/>
                <a:cs typeface="Arial"/>
              </a:rPr>
              <a:t> </a:t>
            </a:r>
            <a:r>
              <a:rPr lang="en-US" sz="1800" spc="5" dirty="0">
                <a:latin typeface="Arial"/>
                <a:cs typeface="Arial"/>
              </a:rPr>
              <a:t>Management</a:t>
            </a:r>
            <a:endParaRPr lang="en-US" sz="1800" dirty="0">
              <a:latin typeface="Arial"/>
              <a:cs typeface="Arial"/>
            </a:endParaRPr>
          </a:p>
          <a:p>
            <a:pPr marL="299085" lvl="1" indent="-100965">
              <a:spcBef>
                <a:spcPts val="400"/>
              </a:spcBef>
              <a:buSzPct val="78260"/>
              <a:buFont typeface="Wingdings"/>
              <a:buChar char=""/>
              <a:tabLst>
                <a:tab pos="299720" algn="l"/>
              </a:tabLst>
            </a:pPr>
            <a:r>
              <a:rPr lang="en-US" sz="1800" spc="-5" dirty="0">
                <a:latin typeface="Arial"/>
                <a:cs typeface="Arial"/>
              </a:rPr>
              <a:t>Cluster </a:t>
            </a:r>
            <a:r>
              <a:rPr lang="en-US" sz="1800" spc="-10" dirty="0">
                <a:latin typeface="Arial"/>
                <a:cs typeface="Arial"/>
              </a:rPr>
              <a:t>member nodes bootstrapping </a:t>
            </a:r>
            <a:r>
              <a:rPr lang="en-US" sz="1800" spc="-5" dirty="0">
                <a:latin typeface="Arial"/>
                <a:cs typeface="Arial"/>
              </a:rPr>
              <a:t>configuration from a</a:t>
            </a:r>
            <a:r>
              <a:rPr lang="en-US" sz="1800" spc="125" dirty="0">
                <a:latin typeface="Arial"/>
                <a:cs typeface="Arial"/>
              </a:rPr>
              <a:t> </a:t>
            </a:r>
            <a:r>
              <a:rPr lang="en-US" sz="1800" spc="-10" dirty="0" smtClean="0">
                <a:latin typeface="Arial"/>
                <a:cs typeface="Arial"/>
              </a:rPr>
              <a:t>centralized </a:t>
            </a:r>
            <a:r>
              <a:rPr lang="en-US" sz="1800" spc="15" dirty="0" smtClean="0">
                <a:latin typeface="Arial"/>
                <a:cs typeface="Arial"/>
              </a:rPr>
              <a:t>source </a:t>
            </a:r>
            <a:r>
              <a:rPr lang="en-US" sz="1800" spc="15" dirty="0">
                <a:latin typeface="Arial"/>
                <a:cs typeface="Arial"/>
              </a:rPr>
              <a:t>in unattended</a:t>
            </a:r>
            <a:r>
              <a:rPr lang="en-US" sz="1800" spc="25" dirty="0">
                <a:latin typeface="Arial"/>
                <a:cs typeface="Arial"/>
              </a:rPr>
              <a:t> </a:t>
            </a:r>
            <a:r>
              <a:rPr lang="en-US" sz="1800" spc="20" dirty="0">
                <a:latin typeface="Arial"/>
                <a:cs typeface="Arial"/>
              </a:rPr>
              <a:t>way</a:t>
            </a:r>
            <a:endParaRPr lang="en-US" sz="1800" dirty="0">
              <a:latin typeface="Arial"/>
              <a:cs typeface="Arial"/>
            </a:endParaRPr>
          </a:p>
          <a:p>
            <a:pPr marL="299085" lvl="1" indent="-100965">
              <a:spcBef>
                <a:spcPts val="465"/>
              </a:spcBef>
              <a:buSzPct val="81818"/>
              <a:buFont typeface="Wingdings"/>
              <a:buChar char=""/>
              <a:tabLst>
                <a:tab pos="299720" algn="l"/>
              </a:tabLst>
            </a:pPr>
            <a:r>
              <a:rPr lang="en-US" sz="1800" spc="15" dirty="0">
                <a:latin typeface="Arial"/>
                <a:cs typeface="Arial"/>
              </a:rPr>
              <a:t>Easier, simpler</a:t>
            </a:r>
            <a:r>
              <a:rPr lang="en-US" sz="1800" spc="10" dirty="0">
                <a:latin typeface="Arial"/>
                <a:cs typeface="Arial"/>
              </a:rPr>
              <a:t> </a:t>
            </a:r>
            <a:r>
              <a:rPr lang="en-US" sz="1800" spc="15" dirty="0">
                <a:latin typeface="Arial"/>
                <a:cs typeface="Arial"/>
              </a:rPr>
              <a:t>deployment/provisioning</a:t>
            </a:r>
            <a:endParaRPr lang="en-US" sz="1800" dirty="0">
              <a:latin typeface="Arial"/>
              <a:cs typeface="Arial"/>
            </a:endParaRPr>
          </a:p>
          <a:p>
            <a:pPr marL="163195" indent="-139700">
              <a:spcBef>
                <a:spcPts val="480"/>
              </a:spcBef>
              <a:tabLst>
                <a:tab pos="163830" algn="l"/>
              </a:tabLst>
            </a:pPr>
            <a:r>
              <a:rPr lang="en-US" sz="1800" spc="5" dirty="0">
                <a:latin typeface="Arial"/>
                <a:cs typeface="Arial"/>
              </a:rPr>
              <a:t>Distributed </a:t>
            </a:r>
            <a:r>
              <a:rPr lang="en-US" sz="1800" dirty="0">
                <a:latin typeface="Arial"/>
                <a:cs typeface="Arial"/>
              </a:rPr>
              <a:t>Cluster</a:t>
            </a:r>
            <a:r>
              <a:rPr lang="en-US" sz="1800" spc="-60" dirty="0">
                <a:latin typeface="Arial"/>
                <a:cs typeface="Arial"/>
              </a:rPr>
              <a:t> </a:t>
            </a:r>
            <a:r>
              <a:rPr lang="en-US" sz="1800" spc="5" dirty="0">
                <a:latin typeface="Arial"/>
                <a:cs typeface="Arial"/>
              </a:rPr>
              <a:t>Management</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20" dirty="0">
                <a:latin typeface="Arial"/>
                <a:cs typeface="Arial"/>
              </a:rPr>
              <a:t>Node </a:t>
            </a:r>
            <a:r>
              <a:rPr lang="en-US" sz="1800" spc="15" dirty="0">
                <a:latin typeface="Arial"/>
                <a:cs typeface="Arial"/>
              </a:rPr>
              <a:t>join/leave</a:t>
            </a:r>
            <a:endParaRPr lang="en-US" sz="1800" dirty="0">
              <a:latin typeface="Arial"/>
              <a:cs typeface="Arial"/>
            </a:endParaRPr>
          </a:p>
          <a:p>
            <a:pPr marL="299085" lvl="1" indent="-100965">
              <a:spcBef>
                <a:spcPts val="450"/>
              </a:spcBef>
              <a:buSzPct val="81818"/>
              <a:buFont typeface="Wingdings"/>
              <a:buChar char=""/>
              <a:tabLst>
                <a:tab pos="299720" algn="l"/>
              </a:tabLst>
            </a:pPr>
            <a:r>
              <a:rPr lang="en-US" sz="1800" spc="20" dirty="0">
                <a:latin typeface="Arial"/>
                <a:cs typeface="Arial"/>
              </a:rPr>
              <a:t>Node statuses </a:t>
            </a:r>
            <a:r>
              <a:rPr lang="en-US" sz="1800" spc="15" dirty="0">
                <a:latin typeface="Arial"/>
                <a:cs typeface="Arial"/>
              </a:rPr>
              <a:t>in real</a:t>
            </a:r>
            <a:r>
              <a:rPr lang="en-US" sz="1800" spc="10" dirty="0">
                <a:latin typeface="Arial"/>
                <a:cs typeface="Arial"/>
              </a:rPr>
              <a:t> </a:t>
            </a:r>
            <a:r>
              <a:rPr lang="en-US" sz="1800" spc="15" dirty="0">
                <a:latin typeface="Arial"/>
                <a:cs typeface="Arial"/>
              </a:rPr>
              <a:t>time</a:t>
            </a:r>
            <a:endParaRPr lang="en-US" sz="1800" dirty="0">
              <a:latin typeface="Arial"/>
              <a:cs typeface="Arial"/>
            </a:endParaRPr>
          </a:p>
          <a:p>
            <a:pPr marL="163195" indent="-139700">
              <a:spcBef>
                <a:spcPts val="480"/>
              </a:spcBef>
              <a:tabLst>
                <a:tab pos="163830" algn="l"/>
              </a:tabLst>
            </a:pPr>
            <a:r>
              <a:rPr lang="en-US" sz="1800" spc="10" dirty="0">
                <a:latin typeface="Arial"/>
                <a:cs typeface="Arial"/>
              </a:rPr>
              <a:t>Naming </a:t>
            </a:r>
            <a:r>
              <a:rPr lang="en-US" sz="1800" spc="5" dirty="0">
                <a:latin typeface="Arial"/>
                <a:cs typeface="Arial"/>
              </a:rPr>
              <a:t>service </a:t>
            </a:r>
            <a:r>
              <a:rPr lang="en-US" sz="1800" spc="10" dirty="0">
                <a:latin typeface="Arial"/>
                <a:cs typeface="Arial"/>
              </a:rPr>
              <a:t>such </a:t>
            </a:r>
            <a:r>
              <a:rPr lang="en-US" sz="1800" spc="5" dirty="0">
                <a:latin typeface="Arial"/>
                <a:cs typeface="Arial"/>
              </a:rPr>
              <a:t>as</a:t>
            </a:r>
            <a:r>
              <a:rPr lang="en-US" sz="1800" spc="-105" dirty="0">
                <a:latin typeface="Arial"/>
                <a:cs typeface="Arial"/>
              </a:rPr>
              <a:t> </a:t>
            </a:r>
            <a:r>
              <a:rPr lang="en-US" sz="1800" spc="15" dirty="0">
                <a:latin typeface="Arial"/>
                <a:cs typeface="Arial"/>
              </a:rPr>
              <a:t>DNS</a:t>
            </a:r>
            <a:endParaRPr lang="en-US" sz="1800" dirty="0">
              <a:latin typeface="Arial"/>
              <a:cs typeface="Arial"/>
            </a:endParaRPr>
          </a:p>
          <a:p>
            <a:pPr marL="163195" indent="-139700">
              <a:spcBef>
                <a:spcPts val="475"/>
              </a:spcBef>
              <a:tabLst>
                <a:tab pos="163830" algn="l"/>
              </a:tabLst>
            </a:pPr>
            <a:r>
              <a:rPr lang="en-US" sz="1800" spc="5" dirty="0">
                <a:latin typeface="Arial"/>
                <a:cs typeface="Arial"/>
              </a:rPr>
              <a:t>Distributed </a:t>
            </a:r>
            <a:r>
              <a:rPr lang="en-US" sz="1800" dirty="0">
                <a:latin typeface="Arial"/>
                <a:cs typeface="Arial"/>
              </a:rPr>
              <a:t>synchronization: </a:t>
            </a:r>
            <a:r>
              <a:rPr lang="en-US" sz="1800" spc="10" dirty="0">
                <a:latin typeface="Arial"/>
                <a:cs typeface="Arial"/>
              </a:rPr>
              <a:t>locks, </a:t>
            </a:r>
            <a:r>
              <a:rPr lang="en-US" sz="1800" spc="5" dirty="0">
                <a:latin typeface="Arial"/>
                <a:cs typeface="Arial"/>
              </a:rPr>
              <a:t>barriers,</a:t>
            </a:r>
            <a:r>
              <a:rPr lang="en-US" sz="1800" spc="-140" dirty="0">
                <a:latin typeface="Arial"/>
                <a:cs typeface="Arial"/>
              </a:rPr>
              <a:t> </a:t>
            </a:r>
            <a:r>
              <a:rPr lang="en-US" sz="1800" spc="5" dirty="0">
                <a:latin typeface="Arial"/>
                <a:cs typeface="Arial"/>
              </a:rPr>
              <a:t>queues</a:t>
            </a:r>
            <a:endParaRPr lang="en-US" sz="1800" dirty="0">
              <a:latin typeface="Arial"/>
              <a:cs typeface="Arial"/>
            </a:endParaRPr>
          </a:p>
          <a:p>
            <a:pPr marL="163195" indent="-139700">
              <a:spcBef>
                <a:spcPts val="464"/>
              </a:spcBef>
              <a:tabLst>
                <a:tab pos="163830" algn="l"/>
              </a:tabLst>
            </a:pPr>
            <a:r>
              <a:rPr lang="en-US" sz="1800" spc="5" dirty="0">
                <a:latin typeface="Arial"/>
                <a:cs typeface="Arial"/>
              </a:rPr>
              <a:t>Leader election in </a:t>
            </a:r>
            <a:r>
              <a:rPr lang="en-US" sz="1800" spc="10" dirty="0">
                <a:latin typeface="Arial"/>
                <a:cs typeface="Arial"/>
              </a:rPr>
              <a:t>a </a:t>
            </a:r>
            <a:r>
              <a:rPr lang="en-US" sz="1800" spc="5" dirty="0">
                <a:latin typeface="Arial"/>
                <a:cs typeface="Arial"/>
              </a:rPr>
              <a:t>distributed</a:t>
            </a:r>
            <a:r>
              <a:rPr lang="en-US" sz="1800" spc="-170" dirty="0">
                <a:latin typeface="Arial"/>
                <a:cs typeface="Arial"/>
              </a:rPr>
              <a:t> </a:t>
            </a:r>
            <a:r>
              <a:rPr lang="en-US" sz="1800" spc="5" dirty="0">
                <a:latin typeface="Arial"/>
                <a:cs typeface="Arial"/>
              </a:rPr>
              <a:t>system</a:t>
            </a:r>
            <a:endParaRPr lang="en-US" sz="1800" dirty="0">
              <a:latin typeface="Arial"/>
              <a:cs typeface="Arial"/>
            </a:endParaRPr>
          </a:p>
          <a:p>
            <a:pPr marL="163195" indent="-139700">
              <a:spcBef>
                <a:spcPts val="475"/>
              </a:spcBef>
              <a:tabLst>
                <a:tab pos="163830" algn="l"/>
              </a:tabLst>
            </a:pPr>
            <a:r>
              <a:rPr lang="en-US" sz="1800" spc="5" dirty="0">
                <a:latin typeface="Arial"/>
                <a:cs typeface="Arial"/>
              </a:rPr>
              <a:t>Centralized and highly reliable (simple) data</a:t>
            </a:r>
            <a:r>
              <a:rPr lang="en-US" sz="1800" spc="-195" dirty="0">
                <a:latin typeface="Arial"/>
                <a:cs typeface="Arial"/>
              </a:rPr>
              <a:t> </a:t>
            </a:r>
            <a:r>
              <a:rPr lang="en-US" sz="1800" spc="5" dirty="0">
                <a:latin typeface="Arial"/>
                <a:cs typeface="Arial"/>
              </a:rPr>
              <a:t>registry</a:t>
            </a:r>
            <a:endParaRPr lang="en-US" sz="1800" dirty="0">
              <a:latin typeface="Arial"/>
              <a:cs typeface="Arial"/>
            </a:endParaRPr>
          </a:p>
          <a:p>
            <a:endParaRPr lang="fr-FR" sz="1800" dirty="0"/>
          </a:p>
        </p:txBody>
      </p:sp>
    </p:spTree>
    <p:extLst>
      <p:ext uri="{BB962C8B-B14F-4D97-AF65-F5344CB8AC3E}">
        <p14:creationId xmlns:p14="http://schemas.microsoft.com/office/powerpoint/2010/main" val="21406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err="1">
                <a:latin typeface="Arial"/>
                <a:cs typeface="Arial"/>
              </a:rPr>
              <a:t>ZooKeeper's</a:t>
            </a:r>
            <a:r>
              <a:rPr lang="en-US" spc="-5" dirty="0">
                <a:latin typeface="Arial"/>
                <a:cs typeface="Arial"/>
              </a:rPr>
              <a:t> </a:t>
            </a:r>
            <a:r>
              <a:rPr lang="en-US" spc="-10" dirty="0">
                <a:latin typeface="Arial"/>
                <a:cs typeface="Arial"/>
              </a:rPr>
              <a:t>role </a:t>
            </a:r>
            <a:r>
              <a:rPr lang="en-US" spc="-5" dirty="0">
                <a:latin typeface="Arial"/>
                <a:cs typeface="Arial"/>
              </a:rPr>
              <a:t>in the </a:t>
            </a:r>
            <a:r>
              <a:rPr lang="en-US" spc="-10" dirty="0">
                <a:latin typeface="Arial"/>
                <a:cs typeface="Arial"/>
              </a:rPr>
              <a:t>Hadoop</a:t>
            </a:r>
            <a:r>
              <a:rPr lang="en-US" spc="-25" dirty="0">
                <a:latin typeface="Arial"/>
                <a:cs typeface="Arial"/>
              </a:rPr>
              <a:t> </a:t>
            </a:r>
            <a:r>
              <a:rPr lang="en-US" spc="-5" dirty="0" smtClean="0">
                <a:latin typeface="Arial"/>
                <a:cs typeface="Arial"/>
              </a:rPr>
              <a:t>infrastructure</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10" dirty="0" err="1">
                <a:latin typeface="Arial"/>
                <a:cs typeface="Arial"/>
              </a:rPr>
              <a:t>HBase</a:t>
            </a:r>
            <a:endParaRPr lang="en-US" sz="1800" dirty="0">
              <a:latin typeface="Arial"/>
              <a:cs typeface="Arial"/>
            </a:endParaRPr>
          </a:p>
          <a:p>
            <a:pPr marL="299085" lvl="1" indent="-100965">
              <a:spcBef>
                <a:spcPts val="400"/>
              </a:spcBef>
              <a:buSzPct val="78260"/>
              <a:buFont typeface="Wingdings"/>
              <a:buChar char=""/>
              <a:tabLst>
                <a:tab pos="299720" algn="l"/>
              </a:tabLst>
            </a:pPr>
            <a:r>
              <a:rPr lang="en-US" sz="1800" spc="-10" dirty="0">
                <a:latin typeface="Arial"/>
                <a:cs typeface="Arial"/>
              </a:rPr>
              <a:t>Uses </a:t>
            </a:r>
            <a:r>
              <a:rPr lang="en-US" sz="1800" spc="-10" dirty="0" err="1">
                <a:latin typeface="Arial"/>
                <a:cs typeface="Arial"/>
              </a:rPr>
              <a:t>ZooKeeper</a:t>
            </a:r>
            <a:r>
              <a:rPr lang="en-US" sz="1800" spc="-10" dirty="0">
                <a:latin typeface="Arial"/>
                <a:cs typeface="Arial"/>
              </a:rPr>
              <a:t> </a:t>
            </a:r>
            <a:r>
              <a:rPr lang="en-US" sz="1800" dirty="0">
                <a:latin typeface="Arial"/>
                <a:cs typeface="Arial"/>
              </a:rPr>
              <a:t>for </a:t>
            </a:r>
            <a:r>
              <a:rPr lang="en-US" sz="1800" spc="-10" dirty="0">
                <a:latin typeface="Arial"/>
                <a:cs typeface="Arial"/>
              </a:rPr>
              <a:t>master </a:t>
            </a:r>
            <a:r>
              <a:rPr lang="en-US" sz="1800" spc="-5" dirty="0">
                <a:latin typeface="Arial"/>
                <a:cs typeface="Arial"/>
              </a:rPr>
              <a:t>election, </a:t>
            </a:r>
            <a:r>
              <a:rPr lang="en-US" sz="1800" spc="-10" dirty="0">
                <a:latin typeface="Arial"/>
                <a:cs typeface="Arial"/>
              </a:rPr>
              <a:t>server </a:t>
            </a:r>
            <a:r>
              <a:rPr lang="en-US" sz="1800" spc="-5" dirty="0">
                <a:latin typeface="Arial"/>
                <a:cs typeface="Arial"/>
              </a:rPr>
              <a:t>lease</a:t>
            </a:r>
            <a:r>
              <a:rPr lang="en-US" sz="1800" spc="65" dirty="0">
                <a:latin typeface="Arial"/>
                <a:cs typeface="Arial"/>
              </a:rPr>
              <a:t> </a:t>
            </a:r>
            <a:r>
              <a:rPr lang="en-US" sz="1800" spc="-10" dirty="0" smtClean="0">
                <a:latin typeface="Arial"/>
                <a:cs typeface="Arial"/>
              </a:rPr>
              <a:t>management, </a:t>
            </a:r>
            <a:r>
              <a:rPr lang="en-US" sz="1800" spc="15" dirty="0" smtClean="0">
                <a:latin typeface="Arial"/>
                <a:cs typeface="Arial"/>
              </a:rPr>
              <a:t>bootstrapping</a:t>
            </a:r>
            <a:r>
              <a:rPr lang="en-US" sz="1800" spc="15" dirty="0">
                <a:latin typeface="Arial"/>
                <a:cs typeface="Arial"/>
              </a:rPr>
              <a:t>, </a:t>
            </a:r>
            <a:r>
              <a:rPr lang="en-US" sz="1800" spc="20" dirty="0">
                <a:latin typeface="Arial"/>
                <a:cs typeface="Arial"/>
              </a:rPr>
              <a:t>and </a:t>
            </a:r>
            <a:r>
              <a:rPr lang="en-US" sz="1800" spc="15" dirty="0">
                <a:latin typeface="Arial"/>
                <a:cs typeface="Arial"/>
              </a:rPr>
              <a:t>coordination between</a:t>
            </a:r>
            <a:r>
              <a:rPr lang="en-US" sz="1800" spc="60" dirty="0">
                <a:latin typeface="Arial"/>
                <a:cs typeface="Arial"/>
              </a:rPr>
              <a:t> </a:t>
            </a:r>
            <a:r>
              <a:rPr lang="en-US" sz="1800" spc="15" dirty="0">
                <a:latin typeface="Arial"/>
                <a:cs typeface="Arial"/>
              </a:rPr>
              <a:t>servers</a:t>
            </a:r>
            <a:endParaRPr lang="en-US" sz="1800" dirty="0">
              <a:latin typeface="Arial"/>
              <a:cs typeface="Arial"/>
            </a:endParaRPr>
          </a:p>
          <a:p>
            <a:pPr marL="163195" indent="-139700">
              <a:spcBef>
                <a:spcPts val="475"/>
              </a:spcBef>
              <a:tabLst>
                <a:tab pos="163830" algn="l"/>
              </a:tabLst>
            </a:pPr>
            <a:r>
              <a:rPr lang="en-US" sz="1800" spc="10" dirty="0">
                <a:latin typeface="Arial"/>
                <a:cs typeface="Arial"/>
              </a:rPr>
              <a:t>Hadoop </a:t>
            </a:r>
            <a:r>
              <a:rPr lang="en-US" sz="1800" spc="5" dirty="0">
                <a:latin typeface="Arial"/>
                <a:cs typeface="Arial"/>
              </a:rPr>
              <a:t>and</a:t>
            </a:r>
            <a:r>
              <a:rPr lang="en-US" sz="1800" spc="-85" dirty="0">
                <a:latin typeface="Arial"/>
                <a:cs typeface="Arial"/>
              </a:rPr>
              <a:t> </a:t>
            </a:r>
            <a:r>
              <a:rPr lang="en-US" sz="1800" spc="5" dirty="0">
                <a:latin typeface="Arial"/>
                <a:cs typeface="Arial"/>
              </a:rPr>
              <a:t>MapReduce</a:t>
            </a:r>
            <a:endParaRPr lang="en-US" sz="1800" dirty="0">
              <a:latin typeface="Arial"/>
              <a:cs typeface="Arial"/>
            </a:endParaRPr>
          </a:p>
          <a:p>
            <a:pPr marL="299085" lvl="1" indent="-100965">
              <a:spcBef>
                <a:spcPts val="450"/>
              </a:spcBef>
              <a:buSzPct val="81818"/>
              <a:buFont typeface="Wingdings"/>
              <a:buChar char=""/>
              <a:tabLst>
                <a:tab pos="299720" algn="l"/>
              </a:tabLst>
            </a:pPr>
            <a:r>
              <a:rPr lang="en-US" sz="1800" spc="20" dirty="0">
                <a:latin typeface="Arial"/>
                <a:cs typeface="Arial"/>
              </a:rPr>
              <a:t>Uses </a:t>
            </a:r>
            <a:r>
              <a:rPr lang="en-US" sz="1800" spc="20" dirty="0" err="1">
                <a:latin typeface="Arial"/>
                <a:cs typeface="Arial"/>
              </a:rPr>
              <a:t>ZooKeeper</a:t>
            </a:r>
            <a:r>
              <a:rPr lang="en-US" sz="1800" spc="20" dirty="0">
                <a:latin typeface="Arial"/>
                <a:cs typeface="Arial"/>
              </a:rPr>
              <a:t> </a:t>
            </a:r>
            <a:r>
              <a:rPr lang="en-US" sz="1800" spc="15" dirty="0">
                <a:latin typeface="Arial"/>
                <a:cs typeface="Arial"/>
              </a:rPr>
              <a:t>to aid in high availability of </a:t>
            </a:r>
            <a:r>
              <a:rPr lang="en-US" sz="1800" spc="20" dirty="0">
                <a:latin typeface="Arial"/>
                <a:cs typeface="Arial"/>
              </a:rPr>
              <a:t>Resource</a:t>
            </a:r>
            <a:r>
              <a:rPr lang="en-US" sz="1800" spc="30" dirty="0">
                <a:latin typeface="Arial"/>
                <a:cs typeface="Arial"/>
              </a:rPr>
              <a:t> </a:t>
            </a:r>
            <a:r>
              <a:rPr lang="en-US" sz="1800" spc="15" dirty="0">
                <a:latin typeface="Arial"/>
                <a:cs typeface="Arial"/>
              </a:rPr>
              <a:t>Manager</a:t>
            </a:r>
            <a:endParaRPr lang="en-US" sz="1800" dirty="0">
              <a:latin typeface="Arial"/>
              <a:cs typeface="Arial"/>
            </a:endParaRPr>
          </a:p>
          <a:p>
            <a:pPr marL="163195" indent="-139700">
              <a:spcBef>
                <a:spcPts val="480"/>
              </a:spcBef>
              <a:tabLst>
                <a:tab pos="163830" algn="l"/>
              </a:tabLst>
            </a:pPr>
            <a:r>
              <a:rPr lang="en-US" sz="1800" spc="10" dirty="0">
                <a:latin typeface="Arial"/>
                <a:cs typeface="Arial"/>
              </a:rPr>
              <a:t>Flume</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20" dirty="0">
                <a:latin typeface="Arial"/>
                <a:cs typeface="Arial"/>
              </a:rPr>
              <a:t>Uses </a:t>
            </a:r>
            <a:r>
              <a:rPr lang="en-US" sz="1800" spc="20" dirty="0" err="1">
                <a:latin typeface="Arial"/>
                <a:cs typeface="Arial"/>
              </a:rPr>
              <a:t>ZooKeeper</a:t>
            </a:r>
            <a:r>
              <a:rPr lang="en-US" sz="1800" spc="20" dirty="0">
                <a:latin typeface="Arial"/>
                <a:cs typeface="Arial"/>
              </a:rPr>
              <a:t> </a:t>
            </a:r>
            <a:r>
              <a:rPr lang="en-US" sz="1800" spc="15" dirty="0">
                <a:latin typeface="Arial"/>
                <a:cs typeface="Arial"/>
              </a:rPr>
              <a:t>for configuration purposes in recent</a:t>
            </a:r>
            <a:r>
              <a:rPr lang="en-US" sz="1800" spc="50" dirty="0">
                <a:latin typeface="Arial"/>
                <a:cs typeface="Arial"/>
              </a:rPr>
              <a:t> </a:t>
            </a:r>
            <a:r>
              <a:rPr lang="en-US" sz="1800" spc="15" dirty="0">
                <a:latin typeface="Arial"/>
                <a:cs typeface="Arial"/>
              </a:rPr>
              <a:t>releases</a:t>
            </a:r>
            <a:endParaRPr lang="en-US" sz="1800" dirty="0">
              <a:latin typeface="Arial"/>
              <a:cs typeface="Arial"/>
            </a:endParaRPr>
          </a:p>
        </p:txBody>
      </p:sp>
    </p:spTree>
    <p:extLst>
      <p:ext uri="{BB962C8B-B14F-4D97-AF65-F5344CB8AC3E}">
        <p14:creationId xmlns:p14="http://schemas.microsoft.com/office/powerpoint/2010/main" val="227460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Real </a:t>
            </a:r>
            <a:r>
              <a:rPr lang="en-US" dirty="0">
                <a:latin typeface="Arial"/>
                <a:cs typeface="Arial"/>
              </a:rPr>
              <a:t>world </a:t>
            </a:r>
            <a:r>
              <a:rPr lang="en-US" spc="-5" dirty="0">
                <a:latin typeface="Arial"/>
                <a:cs typeface="Arial"/>
              </a:rPr>
              <a:t>use cases for</a:t>
            </a:r>
            <a:r>
              <a:rPr lang="en-US" spc="-80" dirty="0">
                <a:latin typeface="Arial"/>
                <a:cs typeface="Arial"/>
              </a:rPr>
              <a:t> </a:t>
            </a:r>
            <a:r>
              <a:rPr lang="en-US" spc="-5" dirty="0" err="1" smtClean="0">
                <a:latin typeface="Arial"/>
                <a:cs typeface="Arial"/>
              </a:rPr>
              <a:t>ZooKeeper</a:t>
            </a:r>
            <a:endParaRPr lang="fr-FR" dirty="0"/>
          </a:p>
        </p:txBody>
      </p:sp>
      <p:sp>
        <p:nvSpPr>
          <p:cNvPr id="3" name="Espace réservé du contenu 2"/>
          <p:cNvSpPr>
            <a:spLocks noGrp="1"/>
          </p:cNvSpPr>
          <p:nvPr>
            <p:ph idx="1"/>
          </p:nvPr>
        </p:nvSpPr>
        <p:spPr>
          <a:xfrm>
            <a:off x="-468560" y="1196752"/>
            <a:ext cx="9612560" cy="5358384"/>
          </a:xfrm>
        </p:spPr>
        <p:txBody>
          <a:bodyPr/>
          <a:lstStyle/>
          <a:p>
            <a:pPr marL="915035" indent="-139700">
              <a:spcBef>
                <a:spcPts val="640"/>
              </a:spcBef>
              <a:tabLst>
                <a:tab pos="915669" algn="l"/>
              </a:tabLst>
            </a:pPr>
            <a:r>
              <a:rPr lang="en-US" sz="1800" spc="5" dirty="0">
                <a:latin typeface="Arial"/>
                <a:cs typeface="Arial"/>
              </a:rPr>
              <a:t>Rackspace</a:t>
            </a:r>
            <a:endParaRPr lang="en-US" sz="1800" dirty="0">
              <a:latin typeface="Arial"/>
              <a:cs typeface="Arial"/>
            </a:endParaRPr>
          </a:p>
          <a:p>
            <a:pPr marL="1050925" marR="601980" lvl="1" indent="-100965">
              <a:lnSpc>
                <a:spcPct val="102299"/>
              </a:lnSpc>
              <a:spcBef>
                <a:spcPts val="195"/>
              </a:spcBef>
              <a:buSzPct val="81818"/>
              <a:buFont typeface="Wingdings"/>
              <a:buChar char=""/>
              <a:tabLst>
                <a:tab pos="1051560" algn="l"/>
              </a:tabLst>
            </a:pPr>
            <a:r>
              <a:rPr lang="en-US" sz="1800" spc="15" dirty="0">
                <a:latin typeface="Arial"/>
                <a:cs typeface="Arial"/>
              </a:rPr>
              <a:t>"The Email </a:t>
            </a:r>
            <a:r>
              <a:rPr lang="en-US" sz="1800" spc="20" dirty="0">
                <a:latin typeface="Arial"/>
                <a:cs typeface="Arial"/>
              </a:rPr>
              <a:t>and Apps team uses </a:t>
            </a:r>
            <a:r>
              <a:rPr lang="en-US" sz="1800" spc="20" dirty="0" err="1">
                <a:latin typeface="Arial"/>
                <a:cs typeface="Arial"/>
              </a:rPr>
              <a:t>ZooKeeper</a:t>
            </a:r>
            <a:r>
              <a:rPr lang="en-US" sz="1800" spc="20" dirty="0">
                <a:latin typeface="Arial"/>
                <a:cs typeface="Arial"/>
              </a:rPr>
              <a:t> </a:t>
            </a:r>
            <a:r>
              <a:rPr lang="en-US" sz="1800" spc="15" dirty="0">
                <a:latin typeface="Arial"/>
                <a:cs typeface="Arial"/>
              </a:rPr>
              <a:t>to coordinate </a:t>
            </a:r>
            <a:r>
              <a:rPr lang="en-US" sz="1800" spc="15" dirty="0" err="1">
                <a:latin typeface="Arial"/>
                <a:cs typeface="Arial"/>
              </a:rPr>
              <a:t>sharding</a:t>
            </a:r>
            <a:r>
              <a:rPr lang="en-US" sz="1800" spc="15" dirty="0">
                <a:latin typeface="Arial"/>
                <a:cs typeface="Arial"/>
              </a:rPr>
              <a:t> and  responsibility </a:t>
            </a:r>
            <a:r>
              <a:rPr lang="en-US" sz="1800" spc="20" dirty="0">
                <a:latin typeface="Arial"/>
                <a:cs typeface="Arial"/>
              </a:rPr>
              <a:t>changes </a:t>
            </a:r>
            <a:r>
              <a:rPr lang="en-US" sz="1800" spc="15" dirty="0">
                <a:latin typeface="Arial"/>
                <a:cs typeface="Arial"/>
              </a:rPr>
              <a:t>in </a:t>
            </a:r>
            <a:r>
              <a:rPr lang="en-US" sz="1800" spc="20" dirty="0">
                <a:latin typeface="Arial"/>
                <a:cs typeface="Arial"/>
              </a:rPr>
              <a:t>a </a:t>
            </a:r>
            <a:r>
              <a:rPr lang="en-US" sz="1800" spc="15" dirty="0">
                <a:latin typeface="Arial"/>
                <a:cs typeface="Arial"/>
              </a:rPr>
              <a:t>distributed </a:t>
            </a:r>
            <a:r>
              <a:rPr lang="en-US" sz="1800" spc="20" dirty="0">
                <a:latin typeface="Arial"/>
                <a:cs typeface="Arial"/>
              </a:rPr>
              <a:t>e-mail </a:t>
            </a:r>
            <a:r>
              <a:rPr lang="en-US" sz="1800" spc="15" dirty="0">
                <a:latin typeface="Arial"/>
                <a:cs typeface="Arial"/>
              </a:rPr>
              <a:t>client that pulls </a:t>
            </a:r>
            <a:r>
              <a:rPr lang="en-US" sz="1800" spc="20" dirty="0">
                <a:latin typeface="Arial"/>
                <a:cs typeface="Arial"/>
              </a:rPr>
              <a:t>and </a:t>
            </a:r>
            <a:r>
              <a:rPr lang="en-US" sz="1800" spc="15" dirty="0">
                <a:latin typeface="Arial"/>
                <a:cs typeface="Arial"/>
              </a:rPr>
              <a:t>indexes  </a:t>
            </a:r>
            <a:r>
              <a:rPr lang="en-US" sz="1800" spc="-10" dirty="0">
                <a:latin typeface="Arial"/>
                <a:cs typeface="Arial"/>
              </a:rPr>
              <a:t>data </a:t>
            </a:r>
            <a:r>
              <a:rPr lang="en-US" sz="1800" dirty="0">
                <a:latin typeface="Arial"/>
                <a:cs typeface="Arial"/>
              </a:rPr>
              <a:t>for </a:t>
            </a:r>
            <a:r>
              <a:rPr lang="en-US" sz="1800" spc="-10" dirty="0">
                <a:latin typeface="Arial"/>
                <a:cs typeface="Arial"/>
              </a:rPr>
              <a:t>search. </a:t>
            </a:r>
            <a:r>
              <a:rPr lang="en-US" sz="1800" spc="-10" dirty="0" err="1">
                <a:latin typeface="Arial"/>
                <a:cs typeface="Arial"/>
              </a:rPr>
              <a:t>ZooKeeper</a:t>
            </a:r>
            <a:r>
              <a:rPr lang="en-US" sz="1800" spc="-10" dirty="0">
                <a:latin typeface="Arial"/>
                <a:cs typeface="Arial"/>
              </a:rPr>
              <a:t> </a:t>
            </a:r>
            <a:r>
              <a:rPr lang="en-US" sz="1800" spc="-5" dirty="0">
                <a:latin typeface="Arial"/>
                <a:cs typeface="Arial"/>
              </a:rPr>
              <a:t>also </a:t>
            </a:r>
            <a:r>
              <a:rPr lang="en-US" sz="1800" spc="-10" dirty="0">
                <a:latin typeface="Arial"/>
                <a:cs typeface="Arial"/>
              </a:rPr>
              <a:t>provides </a:t>
            </a:r>
            <a:r>
              <a:rPr lang="en-US" sz="1800" spc="-5" dirty="0">
                <a:latin typeface="Arial"/>
                <a:cs typeface="Arial"/>
              </a:rPr>
              <a:t>distributed locking </a:t>
            </a:r>
            <a:r>
              <a:rPr lang="en-US" sz="1800" dirty="0">
                <a:latin typeface="Arial"/>
                <a:cs typeface="Arial"/>
              </a:rPr>
              <a:t>for </a:t>
            </a:r>
            <a:r>
              <a:rPr lang="en-US" sz="1800" spc="-10" dirty="0">
                <a:latin typeface="Arial"/>
                <a:cs typeface="Arial"/>
              </a:rPr>
              <a:t>connections  </a:t>
            </a:r>
            <a:r>
              <a:rPr lang="en-US" sz="1800" spc="15" dirty="0">
                <a:latin typeface="Arial"/>
                <a:cs typeface="Arial"/>
              </a:rPr>
              <a:t>to prevent </a:t>
            </a:r>
            <a:r>
              <a:rPr lang="en-US" sz="1800" spc="20" dirty="0">
                <a:latin typeface="Arial"/>
                <a:cs typeface="Arial"/>
              </a:rPr>
              <a:t>a </a:t>
            </a:r>
            <a:r>
              <a:rPr lang="en-US" sz="1800" spc="15" dirty="0">
                <a:latin typeface="Arial"/>
                <a:cs typeface="Arial"/>
              </a:rPr>
              <a:t>cluster </a:t>
            </a:r>
            <a:r>
              <a:rPr lang="en-US" sz="1800" spc="20" dirty="0">
                <a:latin typeface="Arial"/>
                <a:cs typeface="Arial"/>
              </a:rPr>
              <a:t>from </a:t>
            </a:r>
            <a:r>
              <a:rPr lang="en-US" sz="1800" spc="15" dirty="0">
                <a:latin typeface="Arial"/>
                <a:cs typeface="Arial"/>
              </a:rPr>
              <a:t>overwhelming</a:t>
            </a:r>
            <a:r>
              <a:rPr lang="en-US" sz="1800" spc="50" dirty="0">
                <a:latin typeface="Arial"/>
                <a:cs typeface="Arial"/>
              </a:rPr>
              <a:t> </a:t>
            </a:r>
            <a:r>
              <a:rPr lang="en-US" sz="1800" spc="15" dirty="0">
                <a:latin typeface="Arial"/>
                <a:cs typeface="Arial"/>
              </a:rPr>
              <a:t>servers."</a:t>
            </a:r>
            <a:endParaRPr lang="en-US" sz="1800" dirty="0">
              <a:latin typeface="Arial"/>
              <a:cs typeface="Arial"/>
            </a:endParaRPr>
          </a:p>
          <a:p>
            <a:pPr marL="915035" indent="-139700">
              <a:spcBef>
                <a:spcPts val="200"/>
              </a:spcBef>
              <a:tabLst>
                <a:tab pos="915669" algn="l"/>
              </a:tabLst>
            </a:pPr>
            <a:r>
              <a:rPr lang="en-US" sz="1800" dirty="0">
                <a:latin typeface="Arial"/>
                <a:cs typeface="Arial"/>
              </a:rPr>
              <a:t>Twitter</a:t>
            </a:r>
          </a:p>
          <a:p>
            <a:pPr marL="1050925" lvl="1" indent="-100965">
              <a:spcBef>
                <a:spcPts val="225"/>
              </a:spcBef>
              <a:buSzPct val="81818"/>
              <a:buFont typeface="Wingdings"/>
              <a:buChar char=""/>
              <a:tabLst>
                <a:tab pos="1051560" algn="l"/>
              </a:tabLst>
            </a:pPr>
            <a:r>
              <a:rPr lang="en-US" sz="1800" spc="15" dirty="0">
                <a:latin typeface="Arial"/>
                <a:cs typeface="Arial"/>
              </a:rPr>
              <a:t>Service</a:t>
            </a:r>
            <a:r>
              <a:rPr lang="en-US" sz="1800" spc="5" dirty="0">
                <a:latin typeface="Arial"/>
                <a:cs typeface="Arial"/>
              </a:rPr>
              <a:t> </a:t>
            </a:r>
            <a:r>
              <a:rPr lang="en-US" sz="1800" spc="15" dirty="0">
                <a:latin typeface="Arial"/>
                <a:cs typeface="Arial"/>
              </a:rPr>
              <a:t>Discovery</a:t>
            </a:r>
            <a:endParaRPr lang="en-US" sz="1800" dirty="0">
              <a:latin typeface="Arial"/>
              <a:cs typeface="Arial"/>
            </a:endParaRPr>
          </a:p>
          <a:p>
            <a:pPr marL="915035" indent="-139700">
              <a:spcBef>
                <a:spcPts val="200"/>
              </a:spcBef>
              <a:tabLst>
                <a:tab pos="915669" algn="l"/>
              </a:tabLst>
            </a:pPr>
            <a:r>
              <a:rPr lang="en-US" sz="1800" spc="10" dirty="0">
                <a:latin typeface="Arial"/>
                <a:cs typeface="Arial"/>
              </a:rPr>
              <a:t>Vast.com</a:t>
            </a:r>
            <a:endParaRPr lang="en-US" sz="1800" dirty="0">
              <a:latin typeface="Arial"/>
              <a:cs typeface="Arial"/>
            </a:endParaRPr>
          </a:p>
          <a:p>
            <a:pPr marL="1050925" marR="748665" lvl="1" indent="-100965">
              <a:lnSpc>
                <a:spcPct val="103800"/>
              </a:lnSpc>
              <a:spcBef>
                <a:spcPts val="175"/>
              </a:spcBef>
              <a:buSzPct val="81818"/>
              <a:buFont typeface="Wingdings"/>
              <a:buChar char=""/>
              <a:tabLst>
                <a:tab pos="1051560" algn="l"/>
              </a:tabLst>
            </a:pPr>
            <a:r>
              <a:rPr lang="en-US" sz="1800" spc="20" dirty="0">
                <a:latin typeface="Arial"/>
                <a:cs typeface="Arial"/>
              </a:rPr>
              <a:t>"Used </a:t>
            </a:r>
            <a:r>
              <a:rPr lang="en-US" sz="1800" spc="15" dirty="0">
                <a:latin typeface="Arial"/>
                <a:cs typeface="Arial"/>
              </a:rPr>
              <a:t>internally </a:t>
            </a:r>
            <a:r>
              <a:rPr lang="en-US" sz="1800" spc="20" dirty="0">
                <a:latin typeface="Arial"/>
                <a:cs typeface="Arial"/>
              </a:rPr>
              <a:t>as a </a:t>
            </a:r>
            <a:r>
              <a:rPr lang="en-US" sz="1800" spc="15" dirty="0">
                <a:latin typeface="Arial"/>
                <a:cs typeface="Arial"/>
              </a:rPr>
              <a:t>part of </a:t>
            </a:r>
            <a:r>
              <a:rPr lang="en-US" sz="1800" spc="15" dirty="0" err="1">
                <a:latin typeface="Arial"/>
                <a:cs typeface="Arial"/>
              </a:rPr>
              <a:t>sharding</a:t>
            </a:r>
            <a:r>
              <a:rPr lang="en-US" sz="1800" spc="15" dirty="0">
                <a:latin typeface="Arial"/>
                <a:cs typeface="Arial"/>
              </a:rPr>
              <a:t> services, distributed synchronization  of data/index updates, configuration </a:t>
            </a:r>
            <a:r>
              <a:rPr lang="en-US" sz="1800" spc="20" dirty="0">
                <a:latin typeface="Arial"/>
                <a:cs typeface="Arial"/>
              </a:rPr>
              <a:t>management and </a:t>
            </a:r>
            <a:r>
              <a:rPr lang="en-US" sz="1800" spc="15" dirty="0">
                <a:latin typeface="Arial"/>
                <a:cs typeface="Arial"/>
              </a:rPr>
              <a:t>failover</a:t>
            </a:r>
            <a:r>
              <a:rPr lang="en-US" sz="1800" spc="80" dirty="0">
                <a:latin typeface="Arial"/>
                <a:cs typeface="Arial"/>
              </a:rPr>
              <a:t> </a:t>
            </a:r>
            <a:r>
              <a:rPr lang="en-US" sz="1800" spc="15" dirty="0">
                <a:latin typeface="Arial"/>
                <a:cs typeface="Arial"/>
              </a:rPr>
              <a:t>support"</a:t>
            </a:r>
            <a:endParaRPr lang="en-US" sz="1800" dirty="0">
              <a:latin typeface="Arial"/>
              <a:cs typeface="Arial"/>
            </a:endParaRPr>
          </a:p>
          <a:p>
            <a:pPr marL="915035" indent="-139700">
              <a:spcBef>
                <a:spcPts val="204"/>
              </a:spcBef>
              <a:tabLst>
                <a:tab pos="915669" algn="l"/>
              </a:tabLst>
            </a:pPr>
            <a:r>
              <a:rPr lang="en-US" sz="1800" spc="5" dirty="0">
                <a:latin typeface="Arial"/>
                <a:cs typeface="Arial"/>
              </a:rPr>
              <a:t>Yahoo</a:t>
            </a:r>
            <a:endParaRPr lang="en-US" sz="1800" dirty="0">
              <a:latin typeface="Arial"/>
              <a:cs typeface="Arial"/>
            </a:endParaRPr>
          </a:p>
          <a:p>
            <a:pPr marL="1050925" marR="713740" lvl="1" indent="-100965" algn="just">
              <a:lnSpc>
                <a:spcPct val="103400"/>
              </a:lnSpc>
              <a:spcBef>
                <a:spcPts val="125"/>
              </a:spcBef>
              <a:buSzPct val="78260"/>
              <a:buFont typeface="Wingdings"/>
              <a:buChar char=""/>
              <a:tabLst>
                <a:tab pos="1051560" algn="l"/>
              </a:tabLst>
            </a:pPr>
            <a:r>
              <a:rPr lang="en-US" sz="1800" spc="-10" dirty="0">
                <a:latin typeface="Arial"/>
                <a:cs typeface="Arial"/>
              </a:rPr>
              <a:t>"</a:t>
            </a:r>
            <a:r>
              <a:rPr lang="en-US" sz="1800" spc="-10" dirty="0" err="1">
                <a:latin typeface="Arial"/>
                <a:cs typeface="Arial"/>
              </a:rPr>
              <a:t>ZooKeeper</a:t>
            </a:r>
            <a:r>
              <a:rPr lang="en-US" sz="1800" spc="-10" dirty="0">
                <a:latin typeface="Arial"/>
                <a:cs typeface="Arial"/>
              </a:rPr>
              <a:t> </a:t>
            </a:r>
            <a:r>
              <a:rPr lang="en-US" sz="1800" spc="-5" dirty="0">
                <a:latin typeface="Arial"/>
                <a:cs typeface="Arial"/>
              </a:rPr>
              <a:t>is used </a:t>
            </a:r>
            <a:r>
              <a:rPr lang="en-US" sz="1800" dirty="0">
                <a:latin typeface="Arial"/>
                <a:cs typeface="Arial"/>
              </a:rPr>
              <a:t>for </a:t>
            </a:r>
            <a:r>
              <a:rPr lang="en-US" sz="1800" spc="-5" dirty="0">
                <a:latin typeface="Arial"/>
                <a:cs typeface="Arial"/>
              </a:rPr>
              <a:t>a </a:t>
            </a:r>
            <a:r>
              <a:rPr lang="en-US" sz="1800" spc="-10" dirty="0">
                <a:latin typeface="Arial"/>
                <a:cs typeface="Arial"/>
              </a:rPr>
              <a:t>myriad </a:t>
            </a:r>
            <a:r>
              <a:rPr lang="en-US" sz="1800" spc="-5" dirty="0">
                <a:latin typeface="Arial"/>
                <a:cs typeface="Arial"/>
              </a:rPr>
              <a:t>of </a:t>
            </a:r>
            <a:r>
              <a:rPr lang="en-US" sz="1800" spc="-10" dirty="0">
                <a:latin typeface="Arial"/>
                <a:cs typeface="Arial"/>
              </a:rPr>
              <a:t>services </a:t>
            </a:r>
            <a:r>
              <a:rPr lang="en-US" sz="1800" spc="-5" dirty="0">
                <a:latin typeface="Arial"/>
                <a:cs typeface="Arial"/>
              </a:rPr>
              <a:t>inside </a:t>
            </a:r>
            <a:r>
              <a:rPr lang="en-US" sz="1800" spc="-10" dirty="0">
                <a:latin typeface="Arial"/>
                <a:cs typeface="Arial"/>
              </a:rPr>
              <a:t>Yahoo! </a:t>
            </a:r>
            <a:r>
              <a:rPr lang="en-US" sz="1800" dirty="0">
                <a:latin typeface="Arial"/>
                <a:cs typeface="Arial"/>
              </a:rPr>
              <a:t>for </a:t>
            </a:r>
            <a:r>
              <a:rPr lang="en-US" sz="1800" spc="-5" dirty="0">
                <a:latin typeface="Arial"/>
                <a:cs typeface="Arial"/>
              </a:rPr>
              <a:t>doing </a:t>
            </a:r>
            <a:r>
              <a:rPr lang="en-US" sz="1800" spc="-10" dirty="0">
                <a:latin typeface="Arial"/>
                <a:cs typeface="Arial"/>
              </a:rPr>
              <a:t>leader  </a:t>
            </a:r>
            <a:r>
              <a:rPr lang="en-US" sz="1800" spc="15" dirty="0">
                <a:latin typeface="Arial"/>
                <a:cs typeface="Arial"/>
              </a:rPr>
              <a:t>election, configuration management, </a:t>
            </a:r>
            <a:r>
              <a:rPr lang="en-US" sz="1800" spc="15" dirty="0" err="1">
                <a:latin typeface="Arial"/>
                <a:cs typeface="Arial"/>
              </a:rPr>
              <a:t>sharding</a:t>
            </a:r>
            <a:r>
              <a:rPr lang="en-US" sz="1800" spc="15" dirty="0">
                <a:latin typeface="Arial"/>
                <a:cs typeface="Arial"/>
              </a:rPr>
              <a:t>, locking, group membership  etc."</a:t>
            </a:r>
            <a:endParaRPr lang="en-US" sz="1800" dirty="0">
              <a:latin typeface="Arial"/>
              <a:cs typeface="Arial"/>
            </a:endParaRPr>
          </a:p>
          <a:p>
            <a:pPr marL="915035" indent="-139700">
              <a:spcBef>
                <a:spcPts val="200"/>
              </a:spcBef>
              <a:tabLst>
                <a:tab pos="915669" algn="l"/>
              </a:tabLst>
            </a:pPr>
            <a:r>
              <a:rPr lang="en-US" sz="1800" spc="5" dirty="0">
                <a:latin typeface="Arial"/>
                <a:cs typeface="Arial"/>
              </a:rPr>
              <a:t>Zynga</a:t>
            </a:r>
            <a:endParaRPr lang="en-US" sz="1800" dirty="0">
              <a:latin typeface="Arial"/>
              <a:cs typeface="Arial"/>
            </a:endParaRPr>
          </a:p>
          <a:p>
            <a:pPr marL="1050925" lvl="1" indent="-100965">
              <a:spcBef>
                <a:spcPts val="170"/>
              </a:spcBef>
              <a:buSzPct val="78260"/>
              <a:buFont typeface="Wingdings"/>
              <a:buChar char=""/>
              <a:tabLst>
                <a:tab pos="1051560" algn="l"/>
              </a:tabLst>
            </a:pPr>
            <a:r>
              <a:rPr lang="en-US" sz="1800" spc="-5" dirty="0">
                <a:latin typeface="Arial"/>
                <a:cs typeface="Arial"/>
              </a:rPr>
              <a:t>"Used </a:t>
            </a:r>
            <a:r>
              <a:rPr lang="en-US" sz="1800" dirty="0">
                <a:latin typeface="Arial"/>
                <a:cs typeface="Arial"/>
              </a:rPr>
              <a:t>for </a:t>
            </a:r>
            <a:r>
              <a:rPr lang="en-US" sz="1800" spc="-5" dirty="0">
                <a:latin typeface="Arial"/>
                <a:cs typeface="Arial"/>
              </a:rPr>
              <a:t>a </a:t>
            </a:r>
            <a:r>
              <a:rPr lang="en-US" sz="1800" spc="-10" dirty="0">
                <a:latin typeface="Arial"/>
                <a:cs typeface="Arial"/>
              </a:rPr>
              <a:t>variety </a:t>
            </a:r>
            <a:r>
              <a:rPr lang="en-US" sz="1800" spc="-5" dirty="0">
                <a:latin typeface="Arial"/>
                <a:cs typeface="Arial"/>
              </a:rPr>
              <a:t>of </a:t>
            </a:r>
            <a:r>
              <a:rPr lang="en-US" sz="1800" spc="-10" dirty="0">
                <a:latin typeface="Arial"/>
                <a:cs typeface="Arial"/>
              </a:rPr>
              <a:t>services </a:t>
            </a:r>
            <a:r>
              <a:rPr lang="en-US" sz="1800" spc="-5" dirty="0">
                <a:latin typeface="Arial"/>
                <a:cs typeface="Arial"/>
              </a:rPr>
              <a:t>including configuration </a:t>
            </a:r>
            <a:r>
              <a:rPr lang="en-US" sz="1800" spc="-10" dirty="0">
                <a:latin typeface="Arial"/>
                <a:cs typeface="Arial"/>
              </a:rPr>
              <a:t>management,</a:t>
            </a:r>
            <a:r>
              <a:rPr lang="en-US" sz="1800" spc="80" dirty="0">
                <a:latin typeface="Arial"/>
                <a:cs typeface="Arial"/>
              </a:rPr>
              <a:t> </a:t>
            </a:r>
            <a:r>
              <a:rPr lang="en-US" sz="1800" spc="-10" dirty="0" smtClean="0">
                <a:latin typeface="Arial"/>
                <a:cs typeface="Arial"/>
              </a:rPr>
              <a:t>leader </a:t>
            </a:r>
            <a:r>
              <a:rPr lang="en-US" sz="1800" spc="15" dirty="0" smtClean="0">
                <a:latin typeface="Arial"/>
                <a:cs typeface="Arial"/>
              </a:rPr>
              <a:t>election</a:t>
            </a:r>
            <a:r>
              <a:rPr lang="en-US" sz="1800" spc="15" dirty="0">
                <a:latin typeface="Arial"/>
                <a:cs typeface="Arial"/>
              </a:rPr>
              <a:t>, </a:t>
            </a:r>
            <a:r>
              <a:rPr lang="en-US" sz="1800" spc="15" dirty="0" err="1">
                <a:latin typeface="Arial"/>
                <a:cs typeface="Arial"/>
              </a:rPr>
              <a:t>sharding</a:t>
            </a:r>
            <a:r>
              <a:rPr lang="en-US" sz="1800" spc="15" dirty="0">
                <a:latin typeface="Arial"/>
                <a:cs typeface="Arial"/>
              </a:rPr>
              <a:t> </a:t>
            </a:r>
            <a:r>
              <a:rPr lang="en-US" sz="1800" spc="20" dirty="0">
                <a:latin typeface="Arial"/>
                <a:cs typeface="Arial"/>
              </a:rPr>
              <a:t>and </a:t>
            </a:r>
            <a:r>
              <a:rPr lang="en-US" sz="1800" spc="15" dirty="0">
                <a:latin typeface="Arial"/>
                <a:cs typeface="Arial"/>
              </a:rPr>
              <a:t>more</a:t>
            </a:r>
            <a:r>
              <a:rPr lang="en-US" sz="1800" spc="40" dirty="0">
                <a:latin typeface="Arial"/>
                <a:cs typeface="Arial"/>
              </a:rPr>
              <a:t> </a:t>
            </a:r>
            <a:r>
              <a:rPr lang="en-US" sz="1800" spc="10" dirty="0">
                <a:latin typeface="Arial"/>
                <a:cs typeface="Arial"/>
              </a:rPr>
              <a:t>..."</a:t>
            </a:r>
            <a:endParaRPr lang="en-US" sz="1800" dirty="0">
              <a:latin typeface="Arial"/>
              <a:cs typeface="Arial"/>
            </a:endParaRPr>
          </a:p>
          <a:p>
            <a:endParaRPr lang="fr-FR" dirty="0"/>
          </a:p>
        </p:txBody>
      </p:sp>
    </p:spTree>
    <p:extLst>
      <p:ext uri="{BB962C8B-B14F-4D97-AF65-F5344CB8AC3E}">
        <p14:creationId xmlns:p14="http://schemas.microsoft.com/office/powerpoint/2010/main" val="400068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3200" dirty="0">
                <a:latin typeface="Arial"/>
                <a:cs typeface="Arial"/>
              </a:rPr>
              <a:t>Topic:</a:t>
            </a:r>
            <a:r>
              <a:rPr lang="fr-FR" sz="3200" spc="-100" dirty="0">
                <a:latin typeface="Arial"/>
                <a:cs typeface="Arial"/>
              </a:rPr>
              <a:t> </a:t>
            </a:r>
            <a:r>
              <a:rPr lang="fr-FR" sz="3200" dirty="0" err="1">
                <a:latin typeface="Arial"/>
                <a:cs typeface="Arial"/>
              </a:rPr>
              <a:t>Slider</a:t>
            </a:r>
            <a:r>
              <a:rPr lang="fr-FR" sz="3200" dirty="0">
                <a:latin typeface="Arial"/>
                <a:cs typeface="Arial"/>
              </a:rPr>
              <a:t/>
            </a:r>
            <a:br>
              <a:rPr lang="fr-FR" sz="3200" dirty="0">
                <a:latin typeface="Arial"/>
                <a:cs typeface="Arial"/>
              </a:rPr>
            </a:br>
            <a:endParaRPr lang="fr-FR" dirty="0"/>
          </a:p>
        </p:txBody>
      </p:sp>
    </p:spTree>
    <p:extLst>
      <p:ext uri="{BB962C8B-B14F-4D97-AF65-F5344CB8AC3E}">
        <p14:creationId xmlns:p14="http://schemas.microsoft.com/office/powerpoint/2010/main" val="3893884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smtClean="0">
                <a:latin typeface="Arial"/>
                <a:cs typeface="Arial"/>
              </a:rPr>
              <a:t>Slider</a:t>
            </a:r>
            <a:endParaRPr lang="fr-FR" dirty="0"/>
          </a:p>
        </p:txBody>
      </p:sp>
      <p:sp>
        <p:nvSpPr>
          <p:cNvPr id="3" name="Espace réservé du contenu 2"/>
          <p:cNvSpPr>
            <a:spLocks noGrp="1"/>
          </p:cNvSpPr>
          <p:nvPr>
            <p:ph idx="1"/>
          </p:nvPr>
        </p:nvSpPr>
        <p:spPr/>
        <p:txBody>
          <a:bodyPr/>
          <a:lstStyle/>
          <a:p>
            <a:pPr marL="163195" marR="5080" indent="-139700">
              <a:lnSpc>
                <a:spcPct val="101000"/>
              </a:lnSpc>
              <a:spcBef>
                <a:spcPts val="1300"/>
              </a:spcBef>
              <a:tabLst>
                <a:tab pos="163830" algn="l"/>
              </a:tabLst>
            </a:pPr>
            <a:r>
              <a:rPr lang="en-US" sz="1800" spc="5" dirty="0">
                <a:latin typeface="Arial"/>
                <a:cs typeface="Arial"/>
              </a:rPr>
              <a:t>Apache Slider is </a:t>
            </a:r>
            <a:r>
              <a:rPr lang="en-US" sz="1800" spc="10" dirty="0">
                <a:latin typeface="Arial"/>
                <a:cs typeface="Arial"/>
              </a:rPr>
              <a:t>a YARN </a:t>
            </a:r>
            <a:r>
              <a:rPr lang="en-US" sz="1800" spc="5" dirty="0">
                <a:latin typeface="Arial"/>
                <a:cs typeface="Arial"/>
              </a:rPr>
              <a:t>application </a:t>
            </a:r>
            <a:r>
              <a:rPr lang="en-US" sz="1800" dirty="0">
                <a:latin typeface="Arial"/>
                <a:cs typeface="Arial"/>
              </a:rPr>
              <a:t>to </a:t>
            </a:r>
            <a:r>
              <a:rPr lang="en-US" sz="1800" spc="5" dirty="0">
                <a:latin typeface="Arial"/>
                <a:cs typeface="Arial"/>
              </a:rPr>
              <a:t>deploy existing distributed  applications</a:t>
            </a:r>
            <a:r>
              <a:rPr lang="en-US" sz="1800" spc="-15" dirty="0">
                <a:latin typeface="Arial"/>
                <a:cs typeface="Arial"/>
              </a:rPr>
              <a:t> </a:t>
            </a:r>
            <a:r>
              <a:rPr lang="en-US" sz="1800" spc="10" dirty="0">
                <a:latin typeface="Arial"/>
                <a:cs typeface="Arial"/>
              </a:rPr>
              <a:t>on</a:t>
            </a:r>
            <a:r>
              <a:rPr lang="en-US" sz="1800" spc="-45" dirty="0">
                <a:latin typeface="Arial"/>
                <a:cs typeface="Arial"/>
              </a:rPr>
              <a:t> </a:t>
            </a:r>
            <a:r>
              <a:rPr lang="en-US" sz="1800" spc="10" dirty="0">
                <a:latin typeface="Arial"/>
                <a:cs typeface="Arial"/>
              </a:rPr>
              <a:t>YARN,</a:t>
            </a:r>
            <a:r>
              <a:rPr lang="en-US" sz="1800" spc="-20" dirty="0">
                <a:latin typeface="Arial"/>
                <a:cs typeface="Arial"/>
              </a:rPr>
              <a:t> </a:t>
            </a:r>
            <a:r>
              <a:rPr lang="en-US" sz="1800" spc="5" dirty="0">
                <a:latin typeface="Arial"/>
                <a:cs typeface="Arial"/>
              </a:rPr>
              <a:t>monitor</a:t>
            </a:r>
            <a:r>
              <a:rPr lang="en-US" sz="1800" spc="-35" dirty="0">
                <a:latin typeface="Arial"/>
                <a:cs typeface="Arial"/>
              </a:rPr>
              <a:t> </a:t>
            </a:r>
            <a:r>
              <a:rPr lang="en-US" sz="1800" spc="5" dirty="0">
                <a:latin typeface="Arial"/>
                <a:cs typeface="Arial"/>
              </a:rPr>
              <a:t>them</a:t>
            </a:r>
            <a:r>
              <a:rPr lang="en-US" sz="1800" spc="-15" dirty="0">
                <a:latin typeface="Arial"/>
                <a:cs typeface="Arial"/>
              </a:rPr>
              <a:t> </a:t>
            </a:r>
            <a:r>
              <a:rPr lang="en-US" sz="1800" spc="10" dirty="0">
                <a:latin typeface="Arial"/>
                <a:cs typeface="Arial"/>
              </a:rPr>
              <a:t>and</a:t>
            </a:r>
            <a:r>
              <a:rPr lang="en-US" sz="1800" spc="-15" dirty="0">
                <a:latin typeface="Arial"/>
                <a:cs typeface="Arial"/>
              </a:rPr>
              <a:t> </a:t>
            </a:r>
            <a:r>
              <a:rPr lang="en-US" sz="1800" spc="15" dirty="0">
                <a:latin typeface="Arial"/>
                <a:cs typeface="Arial"/>
              </a:rPr>
              <a:t>make</a:t>
            </a:r>
            <a:r>
              <a:rPr lang="en-US" sz="1800" spc="-40" dirty="0">
                <a:latin typeface="Arial"/>
                <a:cs typeface="Arial"/>
              </a:rPr>
              <a:t> </a:t>
            </a:r>
            <a:r>
              <a:rPr lang="en-US" sz="1800" spc="5" dirty="0">
                <a:latin typeface="Arial"/>
                <a:cs typeface="Arial"/>
              </a:rPr>
              <a:t>them</a:t>
            </a:r>
            <a:r>
              <a:rPr lang="en-US" sz="1800" spc="-5" dirty="0">
                <a:latin typeface="Arial"/>
                <a:cs typeface="Arial"/>
              </a:rPr>
              <a:t> </a:t>
            </a:r>
            <a:r>
              <a:rPr lang="en-US" sz="1800" spc="5" dirty="0">
                <a:latin typeface="Arial"/>
                <a:cs typeface="Arial"/>
              </a:rPr>
              <a:t>larger</a:t>
            </a:r>
            <a:r>
              <a:rPr lang="en-US" sz="1800" spc="-35" dirty="0">
                <a:latin typeface="Arial"/>
                <a:cs typeface="Arial"/>
              </a:rPr>
              <a:t> </a:t>
            </a:r>
            <a:r>
              <a:rPr lang="en-US" sz="1800" spc="5" dirty="0">
                <a:latin typeface="Arial"/>
                <a:cs typeface="Arial"/>
              </a:rPr>
              <a:t>or</a:t>
            </a:r>
            <a:r>
              <a:rPr lang="en-US" sz="1800" dirty="0">
                <a:latin typeface="Arial"/>
                <a:cs typeface="Arial"/>
              </a:rPr>
              <a:t> </a:t>
            </a:r>
            <a:r>
              <a:rPr lang="en-US" sz="1800" spc="5" dirty="0">
                <a:latin typeface="Arial"/>
                <a:cs typeface="Arial"/>
              </a:rPr>
              <a:t>smaller  as desired, even while the application is</a:t>
            </a:r>
            <a:r>
              <a:rPr lang="en-US" sz="1800" spc="-165" dirty="0">
                <a:latin typeface="Arial"/>
                <a:cs typeface="Arial"/>
              </a:rPr>
              <a:t> </a:t>
            </a:r>
            <a:r>
              <a:rPr lang="en-US" sz="1800" spc="5" dirty="0">
                <a:latin typeface="Arial"/>
                <a:cs typeface="Arial"/>
              </a:rPr>
              <a:t>running.</a:t>
            </a:r>
            <a:endParaRPr lang="en-US" sz="1800" dirty="0">
              <a:latin typeface="Arial"/>
              <a:cs typeface="Arial"/>
            </a:endParaRPr>
          </a:p>
          <a:p>
            <a:pPr marL="163195" indent="-139700">
              <a:spcBef>
                <a:spcPts val="475"/>
              </a:spcBef>
              <a:tabLst>
                <a:tab pos="163830" algn="l"/>
              </a:tabLst>
            </a:pPr>
            <a:r>
              <a:rPr lang="en-US" sz="1800" spc="15" dirty="0">
                <a:latin typeface="Arial"/>
                <a:cs typeface="Arial"/>
              </a:rPr>
              <a:t>Some </a:t>
            </a:r>
            <a:r>
              <a:rPr lang="en-US" sz="1800" spc="5" dirty="0">
                <a:latin typeface="Arial"/>
                <a:cs typeface="Arial"/>
              </a:rPr>
              <a:t>of the features</a:t>
            </a:r>
            <a:r>
              <a:rPr lang="en-US" sz="1800" spc="-105" dirty="0">
                <a:latin typeface="Arial"/>
                <a:cs typeface="Arial"/>
              </a:rPr>
              <a:t> </a:t>
            </a:r>
            <a:r>
              <a:rPr lang="en-US" sz="1800" spc="5" dirty="0">
                <a:latin typeface="Arial"/>
                <a:cs typeface="Arial"/>
              </a:rPr>
              <a:t>are:</a:t>
            </a:r>
            <a:endParaRPr lang="en-US" sz="1800" dirty="0">
              <a:latin typeface="Arial"/>
              <a:cs typeface="Arial"/>
            </a:endParaRPr>
          </a:p>
          <a:p>
            <a:pPr marL="299085" lvl="1" indent="-100965">
              <a:spcBef>
                <a:spcPts val="450"/>
              </a:spcBef>
              <a:buSzPct val="81818"/>
              <a:buFont typeface="Wingdings"/>
              <a:buChar char=""/>
              <a:tabLst>
                <a:tab pos="299720" algn="l"/>
              </a:tabLst>
            </a:pPr>
            <a:r>
              <a:rPr lang="en-US" sz="1800" spc="20" dirty="0">
                <a:latin typeface="Arial"/>
                <a:cs typeface="Arial"/>
              </a:rPr>
              <a:t>Allows </a:t>
            </a:r>
            <a:r>
              <a:rPr lang="en-US" sz="1800" spc="15" dirty="0">
                <a:latin typeface="Arial"/>
                <a:cs typeface="Arial"/>
              </a:rPr>
              <a:t>users to create </a:t>
            </a:r>
            <a:r>
              <a:rPr lang="en-US" sz="1800" spc="20" dirty="0">
                <a:latin typeface="Arial"/>
                <a:cs typeface="Arial"/>
              </a:rPr>
              <a:t>on-demand </a:t>
            </a:r>
            <a:r>
              <a:rPr lang="en-US" sz="1800" spc="15" dirty="0">
                <a:latin typeface="Arial"/>
                <a:cs typeface="Arial"/>
              </a:rPr>
              <a:t>applications in </a:t>
            </a:r>
            <a:r>
              <a:rPr lang="en-US" sz="1800" spc="20" dirty="0">
                <a:latin typeface="Arial"/>
                <a:cs typeface="Arial"/>
              </a:rPr>
              <a:t>a </a:t>
            </a:r>
            <a:r>
              <a:rPr lang="en-US" sz="1800" spc="25" dirty="0">
                <a:latin typeface="Arial"/>
                <a:cs typeface="Arial"/>
              </a:rPr>
              <a:t>YARN</a:t>
            </a:r>
            <a:r>
              <a:rPr lang="en-US" sz="1800" spc="40" dirty="0">
                <a:latin typeface="Arial"/>
                <a:cs typeface="Arial"/>
              </a:rPr>
              <a:t> </a:t>
            </a:r>
            <a:r>
              <a:rPr lang="en-US" sz="1800" spc="15" dirty="0">
                <a:latin typeface="Arial"/>
                <a:cs typeface="Arial"/>
              </a:rPr>
              <a:t>cluster</a:t>
            </a:r>
            <a:endParaRPr lang="en-US" sz="1800" dirty="0">
              <a:latin typeface="Arial"/>
              <a:cs typeface="Arial"/>
            </a:endParaRPr>
          </a:p>
          <a:p>
            <a:pPr marL="299085" marR="651510" lvl="1" indent="-100965">
              <a:lnSpc>
                <a:spcPct val="103800"/>
              </a:lnSpc>
              <a:spcBef>
                <a:spcPts val="409"/>
              </a:spcBef>
              <a:buSzPct val="81818"/>
              <a:buFont typeface="Wingdings"/>
              <a:buChar char=""/>
              <a:tabLst>
                <a:tab pos="299720" algn="l"/>
              </a:tabLst>
            </a:pPr>
            <a:r>
              <a:rPr lang="en-US" sz="1800" spc="20" dirty="0">
                <a:latin typeface="Arial"/>
                <a:cs typeface="Arial"/>
              </a:rPr>
              <a:t>Allows </a:t>
            </a:r>
            <a:r>
              <a:rPr lang="en-US" sz="1800" spc="15" dirty="0">
                <a:latin typeface="Arial"/>
                <a:cs typeface="Arial"/>
              </a:rPr>
              <a:t>different users/applications to </a:t>
            </a:r>
            <a:r>
              <a:rPr lang="en-US" sz="1800" spc="20" dirty="0">
                <a:latin typeface="Arial"/>
                <a:cs typeface="Arial"/>
              </a:rPr>
              <a:t>run </a:t>
            </a:r>
            <a:r>
              <a:rPr lang="en-US" sz="1800" spc="15" dirty="0">
                <a:latin typeface="Arial"/>
                <a:cs typeface="Arial"/>
              </a:rPr>
              <a:t>different versions of the  application.</a:t>
            </a:r>
            <a:endParaRPr lang="en-US" sz="1800" dirty="0">
              <a:latin typeface="Arial"/>
              <a:cs typeface="Arial"/>
            </a:endParaRPr>
          </a:p>
          <a:p>
            <a:pPr marL="299085" lvl="1" indent="-100965">
              <a:spcBef>
                <a:spcPts val="465"/>
              </a:spcBef>
              <a:buSzPct val="81818"/>
              <a:buFont typeface="Wingdings"/>
              <a:buChar char=""/>
              <a:tabLst>
                <a:tab pos="299720" algn="l"/>
              </a:tabLst>
            </a:pPr>
            <a:r>
              <a:rPr lang="en-US" sz="1800" spc="20" dirty="0">
                <a:latin typeface="Arial"/>
                <a:cs typeface="Arial"/>
              </a:rPr>
              <a:t>Allows </a:t>
            </a:r>
            <a:r>
              <a:rPr lang="en-US" sz="1800" spc="15" dirty="0">
                <a:latin typeface="Arial"/>
                <a:cs typeface="Arial"/>
              </a:rPr>
              <a:t>users to configure different application </a:t>
            </a:r>
            <a:r>
              <a:rPr lang="en-US" sz="1800" spc="20" dirty="0">
                <a:latin typeface="Arial"/>
                <a:cs typeface="Arial"/>
              </a:rPr>
              <a:t>instances</a:t>
            </a:r>
            <a:r>
              <a:rPr lang="en-US" sz="1800" spc="-40" dirty="0">
                <a:latin typeface="Arial"/>
                <a:cs typeface="Arial"/>
              </a:rPr>
              <a:t> </a:t>
            </a:r>
            <a:r>
              <a:rPr lang="en-US" sz="1800" spc="15" dirty="0">
                <a:latin typeface="Arial"/>
                <a:cs typeface="Arial"/>
              </a:rPr>
              <a:t>differently</a:t>
            </a:r>
            <a:endParaRPr lang="en-US" sz="1800" dirty="0">
              <a:latin typeface="Arial"/>
              <a:cs typeface="Arial"/>
            </a:endParaRPr>
          </a:p>
          <a:p>
            <a:pPr marL="299085" lvl="1" indent="-100965">
              <a:spcBef>
                <a:spcPts val="405"/>
              </a:spcBef>
              <a:buSzPct val="78260"/>
              <a:buFont typeface="Wingdings"/>
              <a:buChar char=""/>
              <a:tabLst>
                <a:tab pos="299720" algn="l"/>
              </a:tabLst>
            </a:pPr>
            <a:r>
              <a:rPr lang="en-US" sz="1800" spc="-5" dirty="0">
                <a:latin typeface="Arial"/>
                <a:cs typeface="Arial"/>
              </a:rPr>
              <a:t>Stop/restart application instances as</a:t>
            </a:r>
            <a:r>
              <a:rPr lang="en-US" sz="1800" dirty="0">
                <a:latin typeface="Arial"/>
                <a:cs typeface="Arial"/>
              </a:rPr>
              <a:t> </a:t>
            </a:r>
            <a:r>
              <a:rPr lang="en-US" sz="1800" spc="-10" dirty="0">
                <a:latin typeface="Arial"/>
                <a:cs typeface="Arial"/>
              </a:rPr>
              <a:t>needed</a:t>
            </a:r>
            <a:endParaRPr lang="en-US" sz="1800" dirty="0">
              <a:latin typeface="Arial"/>
              <a:cs typeface="Arial"/>
            </a:endParaRPr>
          </a:p>
          <a:p>
            <a:pPr marL="299085" lvl="1" indent="-100965">
              <a:spcBef>
                <a:spcPts val="459"/>
              </a:spcBef>
              <a:buSzPct val="81818"/>
              <a:buFont typeface="Wingdings"/>
              <a:buChar char=""/>
              <a:tabLst>
                <a:tab pos="299720" algn="l"/>
              </a:tabLst>
            </a:pPr>
            <a:r>
              <a:rPr lang="en-US" sz="1800" spc="15" dirty="0">
                <a:latin typeface="Arial"/>
                <a:cs typeface="Arial"/>
              </a:rPr>
              <a:t>Expand/shrink application </a:t>
            </a:r>
            <a:r>
              <a:rPr lang="en-US" sz="1800" spc="20" dirty="0">
                <a:latin typeface="Arial"/>
                <a:cs typeface="Arial"/>
              </a:rPr>
              <a:t>instances as</a:t>
            </a:r>
            <a:r>
              <a:rPr lang="en-US" sz="1800" spc="-5" dirty="0">
                <a:latin typeface="Arial"/>
                <a:cs typeface="Arial"/>
              </a:rPr>
              <a:t> </a:t>
            </a:r>
            <a:r>
              <a:rPr lang="en-US" sz="1800" spc="15" dirty="0">
                <a:latin typeface="Arial"/>
                <a:cs typeface="Arial"/>
              </a:rPr>
              <a:t>needed</a:t>
            </a:r>
            <a:endParaRPr lang="en-US" sz="1800" dirty="0">
              <a:latin typeface="Arial"/>
              <a:cs typeface="Arial"/>
            </a:endParaRPr>
          </a:p>
          <a:p>
            <a:pPr marL="163195" indent="-139700">
              <a:spcBef>
                <a:spcPts val="475"/>
              </a:spcBef>
              <a:tabLst>
                <a:tab pos="163830" algn="l"/>
              </a:tabLst>
            </a:pPr>
            <a:r>
              <a:rPr lang="en-US" sz="1800" spc="10" dirty="0">
                <a:latin typeface="Arial"/>
                <a:cs typeface="Arial"/>
              </a:rPr>
              <a:t>The </a:t>
            </a:r>
            <a:r>
              <a:rPr lang="en-US" sz="1800" spc="5" dirty="0">
                <a:latin typeface="Arial"/>
                <a:cs typeface="Arial"/>
              </a:rPr>
              <a:t>Slider </a:t>
            </a:r>
            <a:r>
              <a:rPr lang="en-US" sz="1800" dirty="0">
                <a:latin typeface="Arial"/>
                <a:cs typeface="Arial"/>
              </a:rPr>
              <a:t>tool </a:t>
            </a:r>
            <a:r>
              <a:rPr lang="en-US" sz="1800" spc="5" dirty="0">
                <a:latin typeface="Arial"/>
                <a:cs typeface="Arial"/>
              </a:rPr>
              <a:t>is </a:t>
            </a:r>
            <a:r>
              <a:rPr lang="en-US" sz="1800" spc="10" dirty="0">
                <a:latin typeface="Arial"/>
                <a:cs typeface="Arial"/>
              </a:rPr>
              <a:t>a </a:t>
            </a:r>
            <a:r>
              <a:rPr lang="en-US" sz="1800" spc="5" dirty="0">
                <a:latin typeface="Arial"/>
                <a:cs typeface="Arial"/>
              </a:rPr>
              <a:t>Java </a:t>
            </a:r>
            <a:r>
              <a:rPr lang="en-US" sz="1800" spc="10" dirty="0">
                <a:latin typeface="Arial"/>
                <a:cs typeface="Arial"/>
              </a:rPr>
              <a:t>command </a:t>
            </a:r>
            <a:r>
              <a:rPr lang="en-US" sz="1800" spc="5" dirty="0">
                <a:latin typeface="Arial"/>
                <a:cs typeface="Arial"/>
              </a:rPr>
              <a:t>line</a:t>
            </a:r>
            <a:r>
              <a:rPr lang="en-US" sz="1800" spc="-195" dirty="0">
                <a:latin typeface="Arial"/>
                <a:cs typeface="Arial"/>
              </a:rPr>
              <a:t> </a:t>
            </a:r>
            <a:r>
              <a:rPr lang="en-US" sz="1800" spc="5" dirty="0">
                <a:latin typeface="Arial"/>
                <a:cs typeface="Arial"/>
              </a:rPr>
              <a:t>application.</a:t>
            </a:r>
            <a:endParaRPr lang="en-US" sz="1800" dirty="0">
              <a:latin typeface="Arial"/>
              <a:cs typeface="Arial"/>
            </a:endParaRPr>
          </a:p>
          <a:p>
            <a:endParaRPr lang="fr-F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54" y="4941168"/>
            <a:ext cx="7781925"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467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a:latin typeface="Arial"/>
                <a:cs typeface="Arial"/>
              </a:rPr>
              <a:t>Unit</a:t>
            </a:r>
            <a:r>
              <a:rPr lang="fr-FR" spc="-10" dirty="0">
                <a:latin typeface="Arial"/>
                <a:cs typeface="Arial"/>
              </a:rPr>
              <a:t> </a:t>
            </a:r>
            <a:r>
              <a:rPr lang="fr-FR" spc="-10" dirty="0" smtClean="0">
                <a:latin typeface="Arial"/>
                <a:cs typeface="Arial"/>
              </a:rPr>
              <a:t>objectives</a:t>
            </a:r>
            <a:endParaRPr lang="fr-FR" dirty="0"/>
          </a:p>
        </p:txBody>
      </p:sp>
      <p:sp>
        <p:nvSpPr>
          <p:cNvPr id="3" name="Espace réservé du contenu 2"/>
          <p:cNvSpPr>
            <a:spLocks noGrp="1"/>
          </p:cNvSpPr>
          <p:nvPr>
            <p:ph idx="1"/>
          </p:nvPr>
        </p:nvSpPr>
        <p:spPr/>
        <p:txBody>
          <a:bodyPr/>
          <a:lstStyle/>
          <a:p>
            <a:pPr marL="172085" indent="-139700">
              <a:spcBef>
                <a:spcPts val="1315"/>
              </a:spcBef>
              <a:tabLst>
                <a:tab pos="172720" algn="l"/>
              </a:tabLst>
            </a:pPr>
            <a:r>
              <a:rPr lang="en-US" sz="1800" spc="5" dirty="0">
                <a:latin typeface="Arial"/>
                <a:cs typeface="Arial"/>
              </a:rPr>
              <a:t>Understand</a:t>
            </a:r>
            <a:r>
              <a:rPr lang="en-US" sz="1800" spc="-15" dirty="0">
                <a:latin typeface="Arial"/>
                <a:cs typeface="Arial"/>
              </a:rPr>
              <a:t> </a:t>
            </a:r>
            <a:r>
              <a:rPr lang="en-US" sz="1800" spc="5" dirty="0">
                <a:latin typeface="Arial"/>
                <a:cs typeface="Arial"/>
              </a:rPr>
              <a:t>the</a:t>
            </a:r>
            <a:r>
              <a:rPr lang="en-US" sz="1800" spc="-45" dirty="0">
                <a:latin typeface="Arial"/>
                <a:cs typeface="Arial"/>
              </a:rPr>
              <a:t> </a:t>
            </a:r>
            <a:r>
              <a:rPr lang="en-US" sz="1800" spc="5" dirty="0">
                <a:latin typeface="Arial"/>
                <a:cs typeface="Arial"/>
              </a:rPr>
              <a:t>challenges</a:t>
            </a:r>
            <a:r>
              <a:rPr lang="en-US" sz="1800" spc="-25" dirty="0">
                <a:latin typeface="Arial"/>
                <a:cs typeface="Arial"/>
              </a:rPr>
              <a:t> </a:t>
            </a:r>
            <a:r>
              <a:rPr lang="en-US" sz="1800" spc="5" dirty="0">
                <a:latin typeface="Arial"/>
                <a:cs typeface="Arial"/>
              </a:rPr>
              <a:t>posed</a:t>
            </a:r>
            <a:r>
              <a:rPr lang="en-US" sz="1800" spc="-45" dirty="0">
                <a:latin typeface="Arial"/>
                <a:cs typeface="Arial"/>
              </a:rPr>
              <a:t> </a:t>
            </a:r>
            <a:r>
              <a:rPr lang="en-US" sz="1800" spc="5" dirty="0">
                <a:latin typeface="Arial"/>
                <a:cs typeface="Arial"/>
              </a:rPr>
              <a:t>by</a:t>
            </a:r>
            <a:r>
              <a:rPr lang="en-US" sz="1800" dirty="0">
                <a:latin typeface="Arial"/>
                <a:cs typeface="Arial"/>
              </a:rPr>
              <a:t> </a:t>
            </a:r>
            <a:r>
              <a:rPr lang="en-US" sz="1800" spc="5" dirty="0">
                <a:latin typeface="Arial"/>
                <a:cs typeface="Arial"/>
              </a:rPr>
              <a:t>distributed</a:t>
            </a:r>
            <a:r>
              <a:rPr lang="en-US" sz="1800" spc="-45" dirty="0">
                <a:latin typeface="Arial"/>
                <a:cs typeface="Arial"/>
              </a:rPr>
              <a:t> </a:t>
            </a:r>
            <a:r>
              <a:rPr lang="en-US" sz="1800" spc="5" dirty="0">
                <a:latin typeface="Arial"/>
                <a:cs typeface="Arial"/>
              </a:rPr>
              <a:t>applications</a:t>
            </a:r>
            <a:r>
              <a:rPr lang="en-US" sz="1800" spc="-40" dirty="0">
                <a:latin typeface="Arial"/>
                <a:cs typeface="Arial"/>
              </a:rPr>
              <a:t> </a:t>
            </a:r>
            <a:r>
              <a:rPr lang="en-US" sz="1800" spc="5" dirty="0">
                <a:latin typeface="Arial"/>
                <a:cs typeface="Arial"/>
              </a:rPr>
              <a:t>and</a:t>
            </a:r>
            <a:r>
              <a:rPr lang="en-US" sz="1800" spc="-15" dirty="0">
                <a:latin typeface="Arial"/>
                <a:cs typeface="Arial"/>
              </a:rPr>
              <a:t> </a:t>
            </a:r>
            <a:r>
              <a:rPr lang="en-US" sz="1800" spc="5" dirty="0">
                <a:latin typeface="Arial"/>
                <a:cs typeface="Arial"/>
              </a:rPr>
              <a:t>how</a:t>
            </a:r>
            <a:endParaRPr lang="en-US" sz="1800" dirty="0">
              <a:latin typeface="Arial"/>
              <a:cs typeface="Arial"/>
            </a:endParaRPr>
          </a:p>
          <a:p>
            <a:pPr marL="172085">
              <a:lnSpc>
                <a:spcPct val="100000"/>
              </a:lnSpc>
              <a:spcBef>
                <a:spcPts val="10"/>
              </a:spcBef>
            </a:pPr>
            <a:r>
              <a:rPr lang="en-US" sz="1800" spc="10" dirty="0" err="1">
                <a:latin typeface="Arial"/>
                <a:cs typeface="Arial"/>
              </a:rPr>
              <a:t>ZooKeeper</a:t>
            </a:r>
            <a:r>
              <a:rPr lang="en-US" sz="1800" spc="10" dirty="0">
                <a:latin typeface="Arial"/>
                <a:cs typeface="Arial"/>
              </a:rPr>
              <a:t> </a:t>
            </a:r>
            <a:r>
              <a:rPr lang="en-US" sz="1800" spc="5" dirty="0">
                <a:latin typeface="Arial"/>
                <a:cs typeface="Arial"/>
              </a:rPr>
              <a:t>is designed to handle</a:t>
            </a:r>
            <a:r>
              <a:rPr lang="en-US" sz="1800" spc="-185" dirty="0">
                <a:latin typeface="Arial"/>
                <a:cs typeface="Arial"/>
              </a:rPr>
              <a:t> </a:t>
            </a:r>
            <a:r>
              <a:rPr lang="en-US" sz="1800" spc="5" dirty="0">
                <a:latin typeface="Arial"/>
                <a:cs typeface="Arial"/>
              </a:rPr>
              <a:t>them</a:t>
            </a:r>
            <a:endParaRPr lang="en-US" sz="1800" dirty="0">
              <a:latin typeface="Arial"/>
              <a:cs typeface="Arial"/>
            </a:endParaRPr>
          </a:p>
          <a:p>
            <a:pPr marL="172085" marR="5080" indent="-139700">
              <a:lnSpc>
                <a:spcPct val="100899"/>
              </a:lnSpc>
              <a:spcBef>
                <a:spcPts val="465"/>
              </a:spcBef>
              <a:tabLst>
                <a:tab pos="172720" algn="l"/>
              </a:tabLst>
            </a:pPr>
            <a:r>
              <a:rPr lang="en-US" sz="1800" spc="10" dirty="0">
                <a:latin typeface="Arial"/>
                <a:cs typeface="Arial"/>
              </a:rPr>
              <a:t>Explain </a:t>
            </a:r>
            <a:r>
              <a:rPr lang="en-US" sz="1800" spc="5" dirty="0">
                <a:latin typeface="Arial"/>
                <a:cs typeface="Arial"/>
              </a:rPr>
              <a:t>the role of </a:t>
            </a:r>
            <a:r>
              <a:rPr lang="en-US" sz="1800" spc="5" dirty="0" err="1">
                <a:latin typeface="Arial"/>
                <a:cs typeface="Arial"/>
              </a:rPr>
              <a:t>ZooKeeper</a:t>
            </a:r>
            <a:r>
              <a:rPr lang="en-US" sz="1800" spc="5" dirty="0">
                <a:latin typeface="Arial"/>
                <a:cs typeface="Arial"/>
              </a:rPr>
              <a:t> within the Apache </a:t>
            </a:r>
            <a:r>
              <a:rPr lang="en-US" sz="1800" spc="10" dirty="0">
                <a:latin typeface="Arial"/>
                <a:cs typeface="Arial"/>
              </a:rPr>
              <a:t>Hadoop</a:t>
            </a:r>
            <a:r>
              <a:rPr lang="en-US" sz="1800" spc="-204" dirty="0">
                <a:latin typeface="Arial"/>
                <a:cs typeface="Arial"/>
              </a:rPr>
              <a:t> </a:t>
            </a:r>
            <a:r>
              <a:rPr lang="en-US" sz="1800" dirty="0">
                <a:latin typeface="Arial"/>
                <a:cs typeface="Arial"/>
              </a:rPr>
              <a:t>infrastructure  </a:t>
            </a:r>
            <a:r>
              <a:rPr lang="en-US" sz="1800" spc="5" dirty="0">
                <a:latin typeface="Arial"/>
                <a:cs typeface="Arial"/>
              </a:rPr>
              <a:t>and the realm of </a:t>
            </a:r>
            <a:r>
              <a:rPr lang="en-US" sz="1800" spc="10" dirty="0">
                <a:latin typeface="Arial"/>
                <a:cs typeface="Arial"/>
              </a:rPr>
              <a:t>Big </a:t>
            </a:r>
            <a:r>
              <a:rPr lang="en-US" sz="1800" spc="5" dirty="0">
                <a:latin typeface="Arial"/>
                <a:cs typeface="Arial"/>
              </a:rPr>
              <a:t>Data</a:t>
            </a:r>
            <a:r>
              <a:rPr lang="en-US" sz="1800" spc="-125" dirty="0">
                <a:latin typeface="Arial"/>
                <a:cs typeface="Arial"/>
              </a:rPr>
              <a:t> </a:t>
            </a:r>
            <a:r>
              <a:rPr lang="en-US" sz="1800" spc="5" dirty="0">
                <a:latin typeface="Arial"/>
                <a:cs typeface="Arial"/>
              </a:rPr>
              <a:t>management</a:t>
            </a:r>
            <a:endParaRPr lang="en-US" sz="1800" dirty="0">
              <a:latin typeface="Arial"/>
              <a:cs typeface="Arial"/>
            </a:endParaRPr>
          </a:p>
          <a:p>
            <a:pPr marL="172085" marR="685165" indent="-139700">
              <a:lnSpc>
                <a:spcPct val="101200"/>
              </a:lnSpc>
              <a:spcBef>
                <a:spcPts val="445"/>
              </a:spcBef>
              <a:tabLst>
                <a:tab pos="172720" algn="l"/>
              </a:tabLst>
            </a:pPr>
            <a:r>
              <a:rPr lang="en-US" sz="1800" spc="10" dirty="0">
                <a:latin typeface="Arial"/>
                <a:cs typeface="Arial"/>
              </a:rPr>
              <a:t>Explore</a:t>
            </a:r>
            <a:r>
              <a:rPr lang="en-US" sz="1800" spc="-260" dirty="0">
                <a:latin typeface="Arial"/>
                <a:cs typeface="Arial"/>
              </a:rPr>
              <a:t> </a:t>
            </a:r>
            <a:r>
              <a:rPr lang="en-US" sz="1800" spc="5" dirty="0">
                <a:latin typeface="Arial"/>
                <a:cs typeface="Arial"/>
              </a:rPr>
              <a:t>generic use </a:t>
            </a:r>
            <a:r>
              <a:rPr lang="en-US" sz="1800" spc="10" dirty="0">
                <a:latin typeface="Arial"/>
                <a:cs typeface="Arial"/>
              </a:rPr>
              <a:t>cases </a:t>
            </a:r>
            <a:r>
              <a:rPr lang="en-US" sz="1800" spc="5" dirty="0">
                <a:latin typeface="Arial"/>
                <a:cs typeface="Arial"/>
              </a:rPr>
              <a:t>and </a:t>
            </a:r>
            <a:r>
              <a:rPr lang="en-US" sz="1800" spc="15" dirty="0">
                <a:latin typeface="Arial"/>
                <a:cs typeface="Arial"/>
              </a:rPr>
              <a:t>some </a:t>
            </a:r>
            <a:r>
              <a:rPr lang="en-US" sz="1800" spc="5" dirty="0">
                <a:latin typeface="Arial"/>
                <a:cs typeface="Arial"/>
              </a:rPr>
              <a:t>real-world scenarios for  </a:t>
            </a:r>
            <a:r>
              <a:rPr lang="en-US" sz="1800" spc="5" dirty="0" err="1">
                <a:latin typeface="Arial"/>
                <a:cs typeface="Arial"/>
              </a:rPr>
              <a:t>ZooKeeper</a:t>
            </a:r>
            <a:endParaRPr lang="en-US" sz="1800" dirty="0">
              <a:latin typeface="Arial"/>
              <a:cs typeface="Arial"/>
            </a:endParaRPr>
          </a:p>
          <a:p>
            <a:pPr marL="172085" marR="252729" indent="-139700">
              <a:lnSpc>
                <a:spcPct val="100899"/>
              </a:lnSpc>
              <a:spcBef>
                <a:spcPts val="459"/>
              </a:spcBef>
              <a:tabLst>
                <a:tab pos="172720" algn="l"/>
              </a:tabLst>
            </a:pPr>
            <a:r>
              <a:rPr lang="en-US" sz="1800" spc="10" dirty="0">
                <a:latin typeface="Arial"/>
                <a:cs typeface="Arial"/>
              </a:rPr>
              <a:t>Define </a:t>
            </a:r>
            <a:r>
              <a:rPr lang="en-US" sz="1800" spc="5" dirty="0">
                <a:latin typeface="Arial"/>
                <a:cs typeface="Arial"/>
              </a:rPr>
              <a:t>the </a:t>
            </a:r>
            <a:r>
              <a:rPr lang="en-US" sz="1800" spc="5" dirty="0" err="1">
                <a:latin typeface="Arial"/>
                <a:cs typeface="Arial"/>
              </a:rPr>
              <a:t>ZooKeeper</a:t>
            </a:r>
            <a:r>
              <a:rPr lang="en-US" sz="1800" spc="5" dirty="0">
                <a:latin typeface="Arial"/>
                <a:cs typeface="Arial"/>
              </a:rPr>
              <a:t> services </a:t>
            </a:r>
            <a:r>
              <a:rPr lang="en-US" sz="1800" dirty="0">
                <a:latin typeface="Arial"/>
                <a:cs typeface="Arial"/>
              </a:rPr>
              <a:t>that </a:t>
            </a:r>
            <a:r>
              <a:rPr lang="en-US" sz="1800" spc="5" dirty="0">
                <a:latin typeface="Arial"/>
                <a:cs typeface="Arial"/>
              </a:rPr>
              <a:t>are used </a:t>
            </a:r>
            <a:r>
              <a:rPr lang="en-US" sz="1800" dirty="0">
                <a:latin typeface="Arial"/>
                <a:cs typeface="Arial"/>
              </a:rPr>
              <a:t>to </a:t>
            </a:r>
            <a:r>
              <a:rPr lang="en-US" sz="1800" spc="10" dirty="0">
                <a:latin typeface="Arial"/>
                <a:cs typeface="Arial"/>
              </a:rPr>
              <a:t>manage </a:t>
            </a:r>
            <a:r>
              <a:rPr lang="en-US" sz="1800" dirty="0">
                <a:latin typeface="Arial"/>
                <a:cs typeface="Arial"/>
              </a:rPr>
              <a:t>distributed  </a:t>
            </a:r>
            <a:r>
              <a:rPr lang="en-US" sz="1800" spc="5" dirty="0">
                <a:latin typeface="Arial"/>
                <a:cs typeface="Arial"/>
              </a:rPr>
              <a:t>systems</a:t>
            </a:r>
            <a:endParaRPr lang="en-US" sz="1800" dirty="0">
              <a:latin typeface="Arial"/>
              <a:cs typeface="Arial"/>
            </a:endParaRPr>
          </a:p>
          <a:p>
            <a:pPr marL="172085" indent="-139700">
              <a:spcBef>
                <a:spcPts val="464"/>
              </a:spcBef>
              <a:tabLst>
                <a:tab pos="172720" algn="l"/>
              </a:tabLst>
            </a:pPr>
            <a:r>
              <a:rPr lang="en-US" sz="1800" spc="10" dirty="0">
                <a:latin typeface="Arial"/>
                <a:cs typeface="Arial"/>
              </a:rPr>
              <a:t>Explore and use </a:t>
            </a:r>
            <a:r>
              <a:rPr lang="en-US" sz="1800" spc="5" dirty="0">
                <a:latin typeface="Arial"/>
                <a:cs typeface="Arial"/>
              </a:rPr>
              <a:t>the </a:t>
            </a:r>
            <a:r>
              <a:rPr lang="en-US" sz="1800" spc="10" dirty="0" err="1">
                <a:latin typeface="Arial"/>
                <a:cs typeface="Arial"/>
              </a:rPr>
              <a:t>ZooKeeper</a:t>
            </a:r>
            <a:r>
              <a:rPr lang="en-US" sz="1800" spc="-254" dirty="0">
                <a:latin typeface="Arial"/>
                <a:cs typeface="Arial"/>
              </a:rPr>
              <a:t> </a:t>
            </a:r>
            <a:r>
              <a:rPr lang="en-US" sz="1800" spc="10" dirty="0">
                <a:latin typeface="Arial"/>
                <a:cs typeface="Arial"/>
              </a:rPr>
              <a:t>CLI </a:t>
            </a:r>
            <a:r>
              <a:rPr lang="en-US" sz="1800" spc="5" dirty="0">
                <a:latin typeface="Arial"/>
                <a:cs typeface="Arial"/>
              </a:rPr>
              <a:t>to interact with </a:t>
            </a:r>
            <a:r>
              <a:rPr lang="en-US" sz="1800" spc="5" dirty="0" err="1">
                <a:latin typeface="Arial"/>
                <a:cs typeface="Arial"/>
              </a:rPr>
              <a:t>ZooKeeper</a:t>
            </a:r>
            <a:endParaRPr lang="en-US" sz="1800" dirty="0">
              <a:latin typeface="Arial"/>
              <a:cs typeface="Arial"/>
            </a:endParaRPr>
          </a:p>
          <a:p>
            <a:pPr marL="172085">
              <a:lnSpc>
                <a:spcPct val="100000"/>
              </a:lnSpc>
              <a:spcBef>
                <a:spcPts val="15"/>
              </a:spcBef>
            </a:pPr>
            <a:r>
              <a:rPr lang="en-US" sz="1800" spc="5" dirty="0">
                <a:latin typeface="Arial"/>
                <a:cs typeface="Arial"/>
              </a:rPr>
              <a:t>services</a:t>
            </a:r>
            <a:endParaRPr lang="en-US" sz="1800" dirty="0">
              <a:latin typeface="Arial"/>
              <a:cs typeface="Arial"/>
            </a:endParaRPr>
          </a:p>
          <a:p>
            <a:pPr marL="172085" marR="332740" indent="-139700">
              <a:lnSpc>
                <a:spcPct val="100899"/>
              </a:lnSpc>
              <a:spcBef>
                <a:spcPts val="459"/>
              </a:spcBef>
              <a:tabLst>
                <a:tab pos="172720" algn="l"/>
              </a:tabLst>
            </a:pPr>
            <a:r>
              <a:rPr lang="en-US" sz="1800" spc="5" dirty="0">
                <a:latin typeface="Arial"/>
                <a:cs typeface="Arial"/>
              </a:rPr>
              <a:t>Understand</a:t>
            </a:r>
            <a:r>
              <a:rPr lang="en-US" sz="1800" spc="-15" dirty="0">
                <a:latin typeface="Arial"/>
                <a:cs typeface="Arial"/>
              </a:rPr>
              <a:t> </a:t>
            </a:r>
            <a:r>
              <a:rPr lang="en-US" sz="1800" spc="5" dirty="0">
                <a:latin typeface="Arial"/>
                <a:cs typeface="Arial"/>
              </a:rPr>
              <a:t>how</a:t>
            </a:r>
            <a:r>
              <a:rPr lang="en-US" sz="1800" spc="-35" dirty="0">
                <a:latin typeface="Arial"/>
                <a:cs typeface="Arial"/>
              </a:rPr>
              <a:t> </a:t>
            </a:r>
            <a:r>
              <a:rPr lang="en-US" sz="1800" spc="5" dirty="0">
                <a:latin typeface="Arial"/>
                <a:cs typeface="Arial"/>
              </a:rPr>
              <a:t>Apache</a:t>
            </a:r>
            <a:r>
              <a:rPr lang="en-US" sz="1800" spc="-40" dirty="0">
                <a:latin typeface="Arial"/>
                <a:cs typeface="Arial"/>
              </a:rPr>
              <a:t> </a:t>
            </a:r>
            <a:r>
              <a:rPr lang="en-US" sz="1800" spc="5" dirty="0">
                <a:latin typeface="Arial"/>
                <a:cs typeface="Arial"/>
              </a:rPr>
              <a:t>Slider</a:t>
            </a:r>
            <a:r>
              <a:rPr lang="en-US" sz="1800" spc="-35" dirty="0">
                <a:latin typeface="Arial"/>
                <a:cs typeface="Arial"/>
              </a:rPr>
              <a:t> </a:t>
            </a:r>
            <a:r>
              <a:rPr lang="en-US" sz="1800" spc="10" dirty="0">
                <a:latin typeface="Arial"/>
                <a:cs typeface="Arial"/>
              </a:rPr>
              <a:t>works</a:t>
            </a:r>
            <a:r>
              <a:rPr lang="en-US" sz="1800" spc="-25" dirty="0">
                <a:latin typeface="Arial"/>
                <a:cs typeface="Arial"/>
              </a:rPr>
              <a:t> </a:t>
            </a:r>
            <a:r>
              <a:rPr lang="en-US" sz="1800" spc="5" dirty="0">
                <a:latin typeface="Arial"/>
                <a:cs typeface="Arial"/>
              </a:rPr>
              <a:t>in</a:t>
            </a:r>
            <a:r>
              <a:rPr lang="en-US" sz="1800" spc="-10" dirty="0">
                <a:latin typeface="Arial"/>
                <a:cs typeface="Arial"/>
              </a:rPr>
              <a:t> </a:t>
            </a:r>
            <a:r>
              <a:rPr lang="en-US" sz="1800" spc="5" dirty="0">
                <a:latin typeface="Arial"/>
                <a:cs typeface="Arial"/>
              </a:rPr>
              <a:t>conjunction</a:t>
            </a:r>
            <a:r>
              <a:rPr lang="en-US" sz="1800" spc="-40" dirty="0">
                <a:latin typeface="Arial"/>
                <a:cs typeface="Arial"/>
              </a:rPr>
              <a:t> </a:t>
            </a:r>
            <a:r>
              <a:rPr lang="en-US" sz="1800" spc="5" dirty="0">
                <a:latin typeface="Arial"/>
                <a:cs typeface="Arial"/>
              </a:rPr>
              <a:t>with</a:t>
            </a:r>
            <a:r>
              <a:rPr lang="en-US" sz="1800" dirty="0">
                <a:latin typeface="Arial"/>
                <a:cs typeface="Arial"/>
              </a:rPr>
              <a:t> </a:t>
            </a:r>
            <a:r>
              <a:rPr lang="en-US" sz="1800" spc="10" dirty="0">
                <a:latin typeface="Arial"/>
                <a:cs typeface="Arial"/>
              </a:rPr>
              <a:t>YARN</a:t>
            </a:r>
            <a:r>
              <a:rPr lang="en-US" sz="1800" spc="-20" dirty="0">
                <a:latin typeface="Arial"/>
                <a:cs typeface="Arial"/>
              </a:rPr>
              <a:t> </a:t>
            </a:r>
            <a:r>
              <a:rPr lang="en-US" sz="1800" dirty="0">
                <a:latin typeface="Arial"/>
                <a:cs typeface="Arial"/>
              </a:rPr>
              <a:t>to  </a:t>
            </a:r>
            <a:r>
              <a:rPr lang="en-US" sz="1800" spc="5" dirty="0">
                <a:latin typeface="Arial"/>
                <a:cs typeface="Arial"/>
              </a:rPr>
              <a:t>deploy distributed applications and </a:t>
            </a:r>
            <a:r>
              <a:rPr lang="en-US" sz="1800" dirty="0">
                <a:latin typeface="Arial"/>
                <a:cs typeface="Arial"/>
              </a:rPr>
              <a:t>to </a:t>
            </a:r>
            <a:r>
              <a:rPr lang="en-US" sz="1800" spc="5" dirty="0">
                <a:latin typeface="Arial"/>
                <a:cs typeface="Arial"/>
              </a:rPr>
              <a:t>monitor</a:t>
            </a:r>
            <a:r>
              <a:rPr lang="en-US" sz="1800" spc="-210" dirty="0">
                <a:latin typeface="Arial"/>
                <a:cs typeface="Arial"/>
              </a:rPr>
              <a:t> </a:t>
            </a:r>
            <a:r>
              <a:rPr lang="en-US" sz="1800" spc="5" dirty="0">
                <a:latin typeface="Arial"/>
                <a:cs typeface="Arial"/>
              </a:rPr>
              <a:t>them</a:t>
            </a:r>
            <a:endParaRPr lang="en-US" sz="1800" dirty="0">
              <a:latin typeface="Arial"/>
              <a:cs typeface="Arial"/>
            </a:endParaRPr>
          </a:p>
          <a:p>
            <a:pPr marL="172085" marR="125730" indent="-139700">
              <a:lnSpc>
                <a:spcPct val="100899"/>
              </a:lnSpc>
              <a:spcBef>
                <a:spcPts val="450"/>
              </a:spcBef>
              <a:tabLst>
                <a:tab pos="172720" algn="l"/>
              </a:tabLst>
            </a:pPr>
            <a:r>
              <a:rPr lang="en-US" sz="1800" spc="10" dirty="0">
                <a:latin typeface="Arial"/>
                <a:cs typeface="Arial"/>
              </a:rPr>
              <a:t>Explain</a:t>
            </a:r>
            <a:r>
              <a:rPr lang="en-US" sz="1800" spc="-60" dirty="0">
                <a:latin typeface="Arial"/>
                <a:cs typeface="Arial"/>
              </a:rPr>
              <a:t> </a:t>
            </a:r>
            <a:r>
              <a:rPr lang="en-US" sz="1800" spc="10" dirty="0">
                <a:latin typeface="Arial"/>
                <a:cs typeface="Arial"/>
              </a:rPr>
              <a:t>how</a:t>
            </a:r>
            <a:r>
              <a:rPr lang="en-US" sz="1800" spc="-5" dirty="0">
                <a:latin typeface="Arial"/>
                <a:cs typeface="Arial"/>
              </a:rPr>
              <a:t> </a:t>
            </a:r>
            <a:r>
              <a:rPr lang="en-US" sz="1800" spc="5" dirty="0">
                <a:latin typeface="Arial"/>
                <a:cs typeface="Arial"/>
              </a:rPr>
              <a:t>Apache</a:t>
            </a:r>
            <a:r>
              <a:rPr lang="en-US" sz="1800" spc="-45" dirty="0">
                <a:latin typeface="Arial"/>
                <a:cs typeface="Arial"/>
              </a:rPr>
              <a:t> </a:t>
            </a:r>
            <a:r>
              <a:rPr lang="en-US" sz="1800" spc="10" dirty="0">
                <a:latin typeface="Arial"/>
                <a:cs typeface="Arial"/>
              </a:rPr>
              <a:t>Knox</a:t>
            </a:r>
            <a:r>
              <a:rPr lang="en-US" sz="1800" spc="-15" dirty="0">
                <a:latin typeface="Arial"/>
                <a:cs typeface="Arial"/>
              </a:rPr>
              <a:t> </a:t>
            </a:r>
            <a:r>
              <a:rPr lang="en-US" sz="1800" spc="5" dirty="0">
                <a:latin typeface="Arial"/>
                <a:cs typeface="Arial"/>
              </a:rPr>
              <a:t>provides</a:t>
            </a:r>
            <a:r>
              <a:rPr lang="en-US" sz="1800" spc="-30" dirty="0">
                <a:latin typeface="Arial"/>
                <a:cs typeface="Arial"/>
              </a:rPr>
              <a:t> </a:t>
            </a:r>
            <a:r>
              <a:rPr lang="en-US" sz="1800" spc="5" dirty="0">
                <a:latin typeface="Arial"/>
                <a:cs typeface="Arial"/>
              </a:rPr>
              <a:t>peripheral</a:t>
            </a:r>
            <a:r>
              <a:rPr lang="en-US" sz="1800" spc="-10" dirty="0">
                <a:latin typeface="Arial"/>
                <a:cs typeface="Arial"/>
              </a:rPr>
              <a:t> </a:t>
            </a:r>
            <a:r>
              <a:rPr lang="en-US" sz="1800" spc="5" dirty="0">
                <a:latin typeface="Arial"/>
                <a:cs typeface="Arial"/>
              </a:rPr>
              <a:t>security</a:t>
            </a:r>
            <a:r>
              <a:rPr lang="en-US" sz="1800" spc="-45" dirty="0">
                <a:latin typeface="Arial"/>
                <a:cs typeface="Arial"/>
              </a:rPr>
              <a:t> </a:t>
            </a:r>
            <a:r>
              <a:rPr lang="en-US" sz="1800" spc="5" dirty="0">
                <a:latin typeface="Arial"/>
                <a:cs typeface="Arial"/>
              </a:rPr>
              <a:t>services</a:t>
            </a:r>
            <a:r>
              <a:rPr lang="en-US" sz="1800" spc="-15" dirty="0">
                <a:latin typeface="Arial"/>
                <a:cs typeface="Arial"/>
              </a:rPr>
              <a:t> </a:t>
            </a:r>
            <a:r>
              <a:rPr lang="en-US" sz="1800" dirty="0">
                <a:latin typeface="Arial"/>
                <a:cs typeface="Arial"/>
              </a:rPr>
              <a:t>to </a:t>
            </a:r>
            <a:r>
              <a:rPr lang="en-US" sz="1800" spc="5" dirty="0">
                <a:latin typeface="Arial"/>
                <a:cs typeface="Arial"/>
              </a:rPr>
              <a:t>an  </a:t>
            </a:r>
            <a:r>
              <a:rPr lang="en-US" sz="1800" spc="10" dirty="0">
                <a:latin typeface="Arial"/>
                <a:cs typeface="Arial"/>
              </a:rPr>
              <a:t>Hadoop</a:t>
            </a:r>
            <a:r>
              <a:rPr lang="en-US" sz="1800" spc="-20" dirty="0">
                <a:latin typeface="Arial"/>
                <a:cs typeface="Arial"/>
              </a:rPr>
              <a:t> </a:t>
            </a:r>
            <a:r>
              <a:rPr lang="en-US" sz="1800" spc="5" dirty="0">
                <a:latin typeface="Arial"/>
                <a:cs typeface="Arial"/>
              </a:rPr>
              <a:t>cluster</a:t>
            </a:r>
            <a:endParaRPr lang="en-US" sz="1800" dirty="0">
              <a:latin typeface="Arial"/>
              <a:cs typeface="Arial"/>
            </a:endParaRPr>
          </a:p>
          <a:p>
            <a:endParaRPr lang="fr-FR" sz="1800" dirty="0"/>
          </a:p>
        </p:txBody>
      </p:sp>
    </p:spTree>
    <p:extLst>
      <p:ext uri="{BB962C8B-B14F-4D97-AF65-F5344CB8AC3E}">
        <p14:creationId xmlns:p14="http://schemas.microsoft.com/office/powerpoint/2010/main" val="223473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15" dirty="0">
                <a:latin typeface="Arial"/>
                <a:cs typeface="Arial"/>
              </a:rPr>
              <a:t>Apache </a:t>
            </a:r>
            <a:r>
              <a:rPr lang="en-US" spc="-5" dirty="0">
                <a:latin typeface="Arial"/>
                <a:cs typeface="Arial"/>
              </a:rPr>
              <a:t>Slider: Enable long </a:t>
            </a:r>
            <a:r>
              <a:rPr lang="en-US" spc="-10" dirty="0">
                <a:latin typeface="Arial"/>
                <a:cs typeface="Arial"/>
              </a:rPr>
              <a:t>running </a:t>
            </a:r>
            <a:r>
              <a:rPr lang="en-US" spc="-5" dirty="0">
                <a:latin typeface="Arial"/>
                <a:cs typeface="Arial"/>
              </a:rPr>
              <a:t>services on</a:t>
            </a:r>
            <a:r>
              <a:rPr lang="en-US" spc="-10" dirty="0">
                <a:latin typeface="Arial"/>
                <a:cs typeface="Arial"/>
              </a:rPr>
              <a:t> </a:t>
            </a:r>
            <a:r>
              <a:rPr lang="en-US" spc="-25" dirty="0" smtClean="0">
                <a:latin typeface="Arial"/>
                <a:cs typeface="Arial"/>
              </a:rPr>
              <a:t>YARN</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10" dirty="0">
                <a:latin typeface="Arial"/>
                <a:cs typeface="Arial"/>
              </a:rPr>
              <a:t>YARN </a:t>
            </a:r>
            <a:r>
              <a:rPr lang="en-US" sz="1800" spc="5" dirty="0">
                <a:latin typeface="Arial"/>
                <a:cs typeface="Arial"/>
              </a:rPr>
              <a:t>resource management and scheduling </a:t>
            </a:r>
            <a:r>
              <a:rPr lang="en-US" sz="1800" spc="10" dirty="0">
                <a:latin typeface="Arial"/>
                <a:cs typeface="Arial"/>
              </a:rPr>
              <a:t>works </a:t>
            </a:r>
            <a:r>
              <a:rPr lang="en-US" sz="1800" spc="5" dirty="0">
                <a:latin typeface="Arial"/>
                <a:cs typeface="Arial"/>
              </a:rPr>
              <a:t>well for</a:t>
            </a:r>
            <a:r>
              <a:rPr lang="en-US" sz="1800" spc="-225" dirty="0">
                <a:latin typeface="Arial"/>
                <a:cs typeface="Arial"/>
              </a:rPr>
              <a:t> </a:t>
            </a:r>
            <a:r>
              <a:rPr lang="en-US" sz="1800" spc="5" dirty="0" smtClean="0">
                <a:latin typeface="Arial"/>
                <a:cs typeface="Arial"/>
              </a:rPr>
              <a:t>batch workloads</a:t>
            </a:r>
            <a:r>
              <a:rPr lang="en-US" sz="1800" spc="5" dirty="0">
                <a:latin typeface="Arial"/>
                <a:cs typeface="Arial"/>
              </a:rPr>
              <a:t>, but not </a:t>
            </a:r>
            <a:r>
              <a:rPr lang="en-US" sz="1800" spc="10" dirty="0">
                <a:latin typeface="Arial"/>
                <a:cs typeface="Arial"/>
              </a:rPr>
              <a:t>for </a:t>
            </a:r>
            <a:r>
              <a:rPr lang="en-US" sz="1800" dirty="0">
                <a:latin typeface="Arial"/>
                <a:cs typeface="Arial"/>
              </a:rPr>
              <a:t>interactive </a:t>
            </a:r>
            <a:r>
              <a:rPr lang="en-US" sz="1800" spc="5" dirty="0">
                <a:latin typeface="Arial"/>
                <a:cs typeface="Arial"/>
              </a:rPr>
              <a:t>or real-time data processing</a:t>
            </a:r>
            <a:r>
              <a:rPr lang="en-US" sz="1800" spc="-170" dirty="0">
                <a:latin typeface="Arial"/>
                <a:cs typeface="Arial"/>
              </a:rPr>
              <a:t> </a:t>
            </a:r>
            <a:r>
              <a:rPr lang="en-US" sz="1800" spc="5" dirty="0">
                <a:latin typeface="Arial"/>
                <a:cs typeface="Arial"/>
              </a:rPr>
              <a:t>services</a:t>
            </a:r>
            <a:endParaRPr lang="en-US" sz="1800" dirty="0">
              <a:latin typeface="Arial"/>
              <a:cs typeface="Arial"/>
            </a:endParaRPr>
          </a:p>
          <a:p>
            <a:pPr marL="163195" marR="406400" indent="-139700">
              <a:lnSpc>
                <a:spcPct val="100899"/>
              </a:lnSpc>
              <a:spcBef>
                <a:spcPts val="465"/>
              </a:spcBef>
              <a:tabLst>
                <a:tab pos="163830" algn="l"/>
              </a:tabLst>
            </a:pPr>
            <a:r>
              <a:rPr lang="en-US" sz="1800" spc="5" dirty="0">
                <a:latin typeface="Arial"/>
                <a:cs typeface="Arial"/>
              </a:rPr>
              <a:t>Apache Slider extends </a:t>
            </a:r>
            <a:r>
              <a:rPr lang="en-US" sz="1800" spc="10" dirty="0">
                <a:latin typeface="Arial"/>
                <a:cs typeface="Arial"/>
              </a:rPr>
              <a:t>YARN </a:t>
            </a:r>
            <a:r>
              <a:rPr lang="en-US" sz="1800" dirty="0">
                <a:latin typeface="Arial"/>
                <a:cs typeface="Arial"/>
              </a:rPr>
              <a:t>to </a:t>
            </a:r>
            <a:r>
              <a:rPr lang="en-US" sz="1800" spc="10" dirty="0">
                <a:latin typeface="Arial"/>
                <a:cs typeface="Arial"/>
              </a:rPr>
              <a:t>support </a:t>
            </a:r>
            <a:r>
              <a:rPr lang="en-US" sz="1800" spc="5" dirty="0">
                <a:latin typeface="Arial"/>
                <a:cs typeface="Arial"/>
              </a:rPr>
              <a:t>long-running</a:t>
            </a:r>
            <a:r>
              <a:rPr lang="en-US" sz="1800" spc="-225" dirty="0">
                <a:latin typeface="Arial"/>
                <a:cs typeface="Arial"/>
              </a:rPr>
              <a:t> </a:t>
            </a:r>
            <a:r>
              <a:rPr lang="en-US" sz="1800" spc="5" dirty="0">
                <a:latin typeface="Arial"/>
                <a:cs typeface="Arial"/>
              </a:rPr>
              <a:t>distributed  services </a:t>
            </a:r>
            <a:r>
              <a:rPr lang="en-US" sz="1800" spc="10" dirty="0">
                <a:latin typeface="Arial"/>
                <a:cs typeface="Arial"/>
              </a:rPr>
              <a:t>on an </a:t>
            </a:r>
            <a:r>
              <a:rPr lang="en-US" sz="1800" spc="5" dirty="0">
                <a:latin typeface="Arial"/>
                <a:cs typeface="Arial"/>
              </a:rPr>
              <a:t>Hadoop</a:t>
            </a:r>
            <a:r>
              <a:rPr lang="en-US" sz="1800" spc="-105" dirty="0">
                <a:latin typeface="Arial"/>
                <a:cs typeface="Arial"/>
              </a:rPr>
              <a:t> </a:t>
            </a:r>
            <a:r>
              <a:rPr lang="en-US" sz="1800" spc="5" dirty="0">
                <a:latin typeface="Arial"/>
                <a:cs typeface="Arial"/>
              </a:rPr>
              <a:t>cluster</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15" dirty="0">
                <a:latin typeface="Arial"/>
                <a:cs typeface="Arial"/>
              </a:rPr>
              <a:t>Dynamic </a:t>
            </a:r>
            <a:r>
              <a:rPr lang="en-US" sz="1800" spc="20" dirty="0">
                <a:latin typeface="Arial"/>
                <a:cs typeface="Arial"/>
              </a:rPr>
              <a:t>expansion </a:t>
            </a:r>
            <a:r>
              <a:rPr lang="en-US" sz="1800" spc="15" dirty="0">
                <a:latin typeface="Arial"/>
                <a:cs typeface="Arial"/>
              </a:rPr>
              <a:t>or contraction of</a:t>
            </a:r>
            <a:r>
              <a:rPr lang="en-US" sz="1800" spc="30" dirty="0">
                <a:latin typeface="Arial"/>
                <a:cs typeface="Arial"/>
              </a:rPr>
              <a:t> </a:t>
            </a:r>
            <a:r>
              <a:rPr lang="en-US" sz="1800" spc="15" dirty="0">
                <a:latin typeface="Arial"/>
                <a:cs typeface="Arial"/>
              </a:rPr>
              <a:t>services</a:t>
            </a:r>
            <a:endParaRPr lang="en-US" sz="1800" dirty="0">
              <a:latin typeface="Arial"/>
              <a:cs typeface="Arial"/>
            </a:endParaRPr>
          </a:p>
          <a:p>
            <a:pPr marL="299085" lvl="1" indent="-100965">
              <a:lnSpc>
                <a:spcPts val="1195"/>
              </a:lnSpc>
              <a:spcBef>
                <a:spcPts val="455"/>
              </a:spcBef>
              <a:buSzPct val="81818"/>
              <a:buFont typeface="Wingdings"/>
              <a:buChar char=""/>
              <a:tabLst>
                <a:tab pos="299720" algn="l"/>
              </a:tabLst>
            </a:pPr>
            <a:r>
              <a:rPr lang="en-US" sz="1800" spc="15" dirty="0">
                <a:latin typeface="Arial"/>
                <a:cs typeface="Arial"/>
              </a:rPr>
              <a:t>Dedicated</a:t>
            </a:r>
            <a:r>
              <a:rPr lang="en-US" sz="1800" spc="20" dirty="0">
                <a:latin typeface="Arial"/>
                <a:cs typeface="Arial"/>
              </a:rPr>
              <a:t> </a:t>
            </a:r>
            <a:r>
              <a:rPr lang="en-US" sz="1800" spc="15" dirty="0" smtClean="0">
                <a:latin typeface="Arial"/>
                <a:cs typeface="Arial"/>
              </a:rPr>
              <a:t>monitoring</a:t>
            </a:r>
          </a:p>
          <a:p>
            <a:pPr marL="288290" indent="-101600">
              <a:lnSpc>
                <a:spcPct val="100000"/>
              </a:lnSpc>
              <a:spcBef>
                <a:spcPts val="290"/>
              </a:spcBef>
              <a:buClr>
                <a:srgbClr val="008ABF"/>
              </a:buClr>
              <a:buSzPct val="81818"/>
              <a:buFont typeface="Wingdings"/>
              <a:buChar char=""/>
              <a:tabLst>
                <a:tab pos="288925" algn="l"/>
              </a:tabLst>
            </a:pPr>
            <a:r>
              <a:rPr lang="en-US" sz="1800" spc="15" dirty="0">
                <a:latin typeface="Arial"/>
                <a:cs typeface="Arial"/>
              </a:rPr>
              <a:t>Supports restart after process</a:t>
            </a:r>
            <a:r>
              <a:rPr lang="en-US" sz="1800" spc="25" dirty="0">
                <a:latin typeface="Arial"/>
                <a:cs typeface="Arial"/>
              </a:rPr>
              <a:t> </a:t>
            </a:r>
            <a:r>
              <a:rPr lang="en-US" sz="1800" spc="15" dirty="0">
                <a:latin typeface="Arial"/>
                <a:cs typeface="Arial"/>
              </a:rPr>
              <a:t>failure</a:t>
            </a:r>
            <a:endParaRPr lang="en-US" sz="1800" dirty="0">
              <a:latin typeface="Arial"/>
              <a:cs typeface="Arial"/>
            </a:endParaRPr>
          </a:p>
          <a:p>
            <a:pPr marL="151765" indent="-139065">
              <a:spcBef>
                <a:spcPts val="480"/>
              </a:spcBef>
              <a:tabLst>
                <a:tab pos="152400" algn="l"/>
              </a:tabLst>
            </a:pPr>
            <a:r>
              <a:rPr lang="en-US" sz="1800" spc="5" dirty="0">
                <a:latin typeface="Arial"/>
                <a:cs typeface="Arial"/>
              </a:rPr>
              <a:t>Live Long and Process</a:t>
            </a:r>
            <a:r>
              <a:rPr lang="en-US" sz="1800" spc="-95" dirty="0">
                <a:latin typeface="Arial"/>
                <a:cs typeface="Arial"/>
              </a:rPr>
              <a:t> </a:t>
            </a:r>
            <a:r>
              <a:rPr lang="en-US" sz="1800" spc="5" dirty="0">
                <a:latin typeface="Arial"/>
                <a:cs typeface="Arial"/>
              </a:rPr>
              <a:t>(LLAP</a:t>
            </a:r>
            <a:r>
              <a:rPr lang="en-US" sz="1800" i="1" spc="5" dirty="0" smtClean="0">
                <a:latin typeface="Arial"/>
                <a:cs typeface="Arial"/>
              </a:rPr>
              <a:t>) </a:t>
            </a:r>
            <a:r>
              <a:rPr lang="en-US" sz="1800" i="1" dirty="0"/>
              <a:t>is the next-generation execution engine with a better performance and response time</a:t>
            </a:r>
            <a:endParaRPr lang="en-US" sz="1800" i="1" dirty="0">
              <a:latin typeface="Arial"/>
              <a:cs typeface="Arial"/>
            </a:endParaRPr>
          </a:p>
          <a:p>
            <a:pPr marL="299085" lvl="1" indent="-100965">
              <a:lnSpc>
                <a:spcPts val="1195"/>
              </a:lnSpc>
              <a:spcBef>
                <a:spcPts val="455"/>
              </a:spcBef>
              <a:buSzPct val="81818"/>
              <a:buFont typeface="Wingdings"/>
              <a:buChar char=""/>
              <a:tabLst>
                <a:tab pos="299720" algn="l"/>
              </a:tabLst>
            </a:pPr>
            <a:endParaRPr lang="en-US" sz="1100" dirty="0">
              <a:latin typeface="Arial"/>
              <a:cs typeface="Arial"/>
            </a:endParaRPr>
          </a:p>
          <a:p>
            <a:endParaRPr lang="fr-F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204864"/>
            <a:ext cx="220980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982" y="3933056"/>
            <a:ext cx="7505700"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429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Role of Slider in the </a:t>
            </a:r>
            <a:r>
              <a:rPr lang="en-US" spc="-10" dirty="0">
                <a:latin typeface="Arial"/>
                <a:cs typeface="Arial"/>
              </a:rPr>
              <a:t>Hadoop ecosystem </a:t>
            </a:r>
            <a:r>
              <a:rPr lang="en-US" spc="5" dirty="0">
                <a:latin typeface="Arial"/>
                <a:cs typeface="Arial"/>
              </a:rPr>
              <a:t>(1 </a:t>
            </a:r>
            <a:r>
              <a:rPr lang="en-US" spc="-5" dirty="0">
                <a:latin typeface="Arial"/>
                <a:cs typeface="Arial"/>
              </a:rPr>
              <a:t>of</a:t>
            </a:r>
            <a:r>
              <a:rPr lang="en-US" spc="-15" dirty="0">
                <a:latin typeface="Arial"/>
                <a:cs typeface="Arial"/>
              </a:rPr>
              <a:t> </a:t>
            </a:r>
            <a:r>
              <a:rPr lang="en-US" dirty="0">
                <a:latin typeface="Arial"/>
                <a:cs typeface="Arial"/>
              </a:rPr>
              <a:t>2</a:t>
            </a:r>
            <a:r>
              <a:rPr lang="en-US" dirty="0" smtClean="0">
                <a:latin typeface="Arial"/>
                <a:cs typeface="Arial"/>
              </a:rPr>
              <a:t>)</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5" dirty="0">
                <a:latin typeface="Arial"/>
                <a:cs typeface="Arial"/>
              </a:rPr>
              <a:t>Applications </a:t>
            </a:r>
            <a:r>
              <a:rPr lang="en-US" sz="1800" spc="10" dirty="0">
                <a:latin typeface="Arial"/>
                <a:cs typeface="Arial"/>
              </a:rPr>
              <a:t>can be </a:t>
            </a:r>
            <a:r>
              <a:rPr lang="en-US" sz="1800" spc="5" dirty="0">
                <a:latin typeface="Arial"/>
                <a:cs typeface="Arial"/>
              </a:rPr>
              <a:t>stopped then</a:t>
            </a:r>
            <a:r>
              <a:rPr lang="en-US" sz="1800" spc="-155" dirty="0">
                <a:latin typeface="Arial"/>
                <a:cs typeface="Arial"/>
              </a:rPr>
              <a:t> </a:t>
            </a:r>
            <a:r>
              <a:rPr lang="en-US" sz="1800" dirty="0">
                <a:latin typeface="Arial"/>
                <a:cs typeface="Arial"/>
              </a:rPr>
              <a:t>started</a:t>
            </a:r>
          </a:p>
          <a:p>
            <a:pPr marL="299085" lvl="1" indent="-100965">
              <a:spcBef>
                <a:spcPts val="400"/>
              </a:spcBef>
              <a:buSzPct val="78260"/>
              <a:buFont typeface="Wingdings"/>
              <a:buChar char=""/>
              <a:tabLst>
                <a:tab pos="299720" algn="l"/>
              </a:tabLst>
            </a:pPr>
            <a:r>
              <a:rPr lang="en-US" sz="1800" spc="-10" dirty="0">
                <a:latin typeface="Arial"/>
                <a:cs typeface="Arial"/>
              </a:rPr>
              <a:t>The </a:t>
            </a:r>
            <a:r>
              <a:rPr lang="en-US" sz="1800" spc="-5" dirty="0">
                <a:latin typeface="Arial"/>
                <a:cs typeface="Arial"/>
              </a:rPr>
              <a:t>distribution of the </a:t>
            </a:r>
            <a:r>
              <a:rPr lang="en-US" sz="1800" spc="-10" dirty="0">
                <a:latin typeface="Arial"/>
                <a:cs typeface="Arial"/>
              </a:rPr>
              <a:t>deployed </a:t>
            </a:r>
            <a:r>
              <a:rPr lang="en-US" sz="1800" spc="-5" dirty="0">
                <a:latin typeface="Arial"/>
                <a:cs typeface="Arial"/>
              </a:rPr>
              <a:t>application </a:t>
            </a:r>
            <a:r>
              <a:rPr lang="en-US" sz="1800" spc="-10" dirty="0">
                <a:latin typeface="Arial"/>
                <a:cs typeface="Arial"/>
              </a:rPr>
              <a:t>across </a:t>
            </a:r>
            <a:r>
              <a:rPr lang="en-US" sz="1800" spc="-5" dirty="0">
                <a:latin typeface="Arial"/>
                <a:cs typeface="Arial"/>
              </a:rPr>
              <a:t>the </a:t>
            </a:r>
            <a:r>
              <a:rPr lang="en-US" sz="1800" spc="-10" dirty="0">
                <a:latin typeface="Arial"/>
                <a:cs typeface="Arial"/>
              </a:rPr>
              <a:t>YARN </a:t>
            </a:r>
            <a:r>
              <a:rPr lang="en-US" sz="1800" spc="-5" dirty="0">
                <a:latin typeface="Arial"/>
                <a:cs typeface="Arial"/>
              </a:rPr>
              <a:t>cluster</a:t>
            </a:r>
            <a:r>
              <a:rPr lang="en-US" sz="1800" spc="85" dirty="0">
                <a:latin typeface="Arial"/>
                <a:cs typeface="Arial"/>
              </a:rPr>
              <a:t> </a:t>
            </a:r>
            <a:r>
              <a:rPr lang="en-US" sz="1800" spc="-5" dirty="0" smtClean="0">
                <a:latin typeface="Arial"/>
                <a:cs typeface="Arial"/>
              </a:rPr>
              <a:t>is </a:t>
            </a:r>
            <a:r>
              <a:rPr lang="en-US" sz="1800" spc="15" dirty="0" smtClean="0">
                <a:latin typeface="Arial"/>
                <a:cs typeface="Arial"/>
              </a:rPr>
              <a:t>persisted</a:t>
            </a:r>
            <a:endParaRPr lang="en-US" sz="1800" dirty="0">
              <a:latin typeface="Arial"/>
              <a:cs typeface="Arial"/>
            </a:endParaRPr>
          </a:p>
          <a:p>
            <a:pPr marL="299085" lvl="1" indent="-100965">
              <a:spcBef>
                <a:spcPts val="465"/>
              </a:spcBef>
              <a:buSzPct val="81818"/>
              <a:buFont typeface="Wingdings"/>
              <a:buChar char=""/>
              <a:tabLst>
                <a:tab pos="299720" algn="l"/>
              </a:tabLst>
            </a:pPr>
            <a:r>
              <a:rPr lang="en-US" sz="1800" spc="15" dirty="0">
                <a:latin typeface="Arial"/>
                <a:cs typeface="Arial"/>
              </a:rPr>
              <a:t>This enables </a:t>
            </a:r>
            <a:r>
              <a:rPr lang="en-US" sz="1800" spc="20" dirty="0">
                <a:latin typeface="Arial"/>
                <a:cs typeface="Arial"/>
              </a:rPr>
              <a:t>best-effort placement close </a:t>
            </a:r>
            <a:r>
              <a:rPr lang="en-US" sz="1800" spc="15" dirty="0">
                <a:latin typeface="Arial"/>
                <a:cs typeface="Arial"/>
              </a:rPr>
              <a:t>to the </a:t>
            </a:r>
            <a:r>
              <a:rPr lang="en-US" sz="1800" spc="20" dirty="0">
                <a:latin typeface="Arial"/>
                <a:cs typeface="Arial"/>
              </a:rPr>
              <a:t>previous</a:t>
            </a:r>
            <a:r>
              <a:rPr lang="en-US" sz="1800" spc="35" dirty="0">
                <a:latin typeface="Arial"/>
                <a:cs typeface="Arial"/>
              </a:rPr>
              <a:t> </a:t>
            </a:r>
            <a:r>
              <a:rPr lang="en-US" sz="1800" spc="20" dirty="0">
                <a:latin typeface="Arial"/>
                <a:cs typeface="Arial"/>
              </a:rPr>
              <a:t>locations</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15" dirty="0">
                <a:latin typeface="Arial"/>
                <a:cs typeface="Arial"/>
              </a:rPr>
              <a:t>Applications </a:t>
            </a:r>
            <a:r>
              <a:rPr lang="en-US" sz="1800" spc="20" dirty="0">
                <a:latin typeface="Arial"/>
                <a:cs typeface="Arial"/>
              </a:rPr>
              <a:t>which </a:t>
            </a:r>
            <a:r>
              <a:rPr lang="en-US" sz="1800" spc="15" dirty="0">
                <a:latin typeface="Arial"/>
                <a:cs typeface="Arial"/>
              </a:rPr>
              <a:t>remember the previous placement of data </a:t>
            </a:r>
            <a:r>
              <a:rPr lang="en-US" sz="1800" spc="20" dirty="0">
                <a:latin typeface="Arial"/>
                <a:cs typeface="Arial"/>
              </a:rPr>
              <a:t>(such</a:t>
            </a:r>
            <a:r>
              <a:rPr lang="en-US" sz="1800" spc="114" dirty="0">
                <a:latin typeface="Arial"/>
                <a:cs typeface="Arial"/>
              </a:rPr>
              <a:t> </a:t>
            </a:r>
            <a:r>
              <a:rPr lang="en-US" sz="1800" spc="15" dirty="0" smtClean="0">
                <a:latin typeface="Arial"/>
                <a:cs typeface="Arial"/>
              </a:rPr>
              <a:t>as </a:t>
            </a:r>
            <a:r>
              <a:rPr lang="en-US" sz="1800" spc="-10" dirty="0" err="1" smtClean="0">
                <a:latin typeface="Arial"/>
                <a:cs typeface="Arial"/>
              </a:rPr>
              <a:t>HBase</a:t>
            </a:r>
            <a:r>
              <a:rPr lang="en-US" sz="1800" spc="-10" dirty="0">
                <a:latin typeface="Arial"/>
                <a:cs typeface="Arial"/>
              </a:rPr>
              <a:t>) </a:t>
            </a:r>
            <a:r>
              <a:rPr lang="en-US" sz="1800" spc="-5" dirty="0">
                <a:latin typeface="Arial"/>
                <a:cs typeface="Arial"/>
              </a:rPr>
              <a:t>can exhibit fast start-up </a:t>
            </a:r>
            <a:r>
              <a:rPr lang="en-US" sz="1800" spc="-10" dirty="0">
                <a:latin typeface="Arial"/>
                <a:cs typeface="Arial"/>
              </a:rPr>
              <a:t>times </a:t>
            </a:r>
            <a:r>
              <a:rPr lang="en-US" sz="1800" spc="-5" dirty="0">
                <a:latin typeface="Arial"/>
                <a:cs typeface="Arial"/>
              </a:rPr>
              <a:t>from this</a:t>
            </a:r>
            <a:r>
              <a:rPr lang="en-US" sz="1800" dirty="0">
                <a:latin typeface="Arial"/>
                <a:cs typeface="Arial"/>
              </a:rPr>
              <a:t> </a:t>
            </a:r>
            <a:r>
              <a:rPr lang="en-US" sz="1800" spc="-10" dirty="0">
                <a:latin typeface="Arial"/>
                <a:cs typeface="Arial"/>
              </a:rPr>
              <a:t>feature.</a:t>
            </a:r>
            <a:endParaRPr lang="en-US" sz="1800" dirty="0">
              <a:latin typeface="Arial"/>
              <a:cs typeface="Arial"/>
            </a:endParaRPr>
          </a:p>
          <a:p>
            <a:pPr marL="163195" marR="5080" indent="-139700">
              <a:lnSpc>
                <a:spcPct val="100899"/>
              </a:lnSpc>
              <a:spcBef>
                <a:spcPts val="455"/>
              </a:spcBef>
              <a:tabLst>
                <a:tab pos="163830" algn="l"/>
              </a:tabLst>
            </a:pPr>
            <a:r>
              <a:rPr lang="en-US" sz="1800" spc="10" dirty="0">
                <a:latin typeface="Arial"/>
                <a:cs typeface="Arial"/>
              </a:rPr>
              <a:t>YARN</a:t>
            </a:r>
            <a:r>
              <a:rPr lang="en-US" sz="1800" spc="-25" dirty="0">
                <a:latin typeface="Arial"/>
                <a:cs typeface="Arial"/>
              </a:rPr>
              <a:t> </a:t>
            </a:r>
            <a:r>
              <a:rPr lang="en-US" sz="1800" spc="5" dirty="0">
                <a:latin typeface="Arial"/>
                <a:cs typeface="Arial"/>
              </a:rPr>
              <a:t>itself</a:t>
            </a:r>
            <a:r>
              <a:rPr lang="en-US" sz="1800" spc="-20" dirty="0">
                <a:latin typeface="Arial"/>
                <a:cs typeface="Arial"/>
              </a:rPr>
              <a:t> </a:t>
            </a:r>
            <a:r>
              <a:rPr lang="en-US" sz="1800" spc="5" dirty="0">
                <a:latin typeface="Arial"/>
                <a:cs typeface="Arial"/>
              </a:rPr>
              <a:t>monitors</a:t>
            </a:r>
            <a:r>
              <a:rPr lang="en-US" sz="1800" spc="-35" dirty="0">
                <a:latin typeface="Arial"/>
                <a:cs typeface="Arial"/>
              </a:rPr>
              <a:t> </a:t>
            </a:r>
            <a:r>
              <a:rPr lang="en-US" sz="1800" spc="5" dirty="0">
                <a:latin typeface="Arial"/>
                <a:cs typeface="Arial"/>
              </a:rPr>
              <a:t>the health</a:t>
            </a:r>
            <a:r>
              <a:rPr lang="en-US" sz="1800" spc="-30" dirty="0">
                <a:latin typeface="Arial"/>
                <a:cs typeface="Arial"/>
              </a:rPr>
              <a:t> </a:t>
            </a:r>
            <a:r>
              <a:rPr lang="en-US" sz="1800" spc="5" dirty="0">
                <a:latin typeface="Arial"/>
                <a:cs typeface="Arial"/>
              </a:rPr>
              <a:t>of</a:t>
            </a:r>
            <a:r>
              <a:rPr lang="en-US" sz="1800" spc="-5" dirty="0">
                <a:latin typeface="Arial"/>
                <a:cs typeface="Arial"/>
              </a:rPr>
              <a:t> </a:t>
            </a:r>
            <a:r>
              <a:rPr lang="en-US" sz="1800" spc="10" dirty="0">
                <a:latin typeface="Arial"/>
                <a:cs typeface="Arial"/>
              </a:rPr>
              <a:t>"YARN</a:t>
            </a:r>
            <a:r>
              <a:rPr lang="en-US" sz="1800" spc="-25" dirty="0">
                <a:latin typeface="Arial"/>
                <a:cs typeface="Arial"/>
              </a:rPr>
              <a:t> </a:t>
            </a:r>
            <a:r>
              <a:rPr lang="en-US" sz="1800" spc="5" dirty="0">
                <a:latin typeface="Arial"/>
                <a:cs typeface="Arial"/>
              </a:rPr>
              <a:t>containers"</a:t>
            </a:r>
            <a:r>
              <a:rPr lang="en-US" sz="1800" spc="-35" dirty="0">
                <a:latin typeface="Arial"/>
                <a:cs typeface="Arial"/>
              </a:rPr>
              <a:t> </a:t>
            </a:r>
            <a:r>
              <a:rPr lang="en-US" sz="1800" spc="5" dirty="0">
                <a:latin typeface="Arial"/>
                <a:cs typeface="Arial"/>
              </a:rPr>
              <a:t>hosting</a:t>
            </a:r>
            <a:r>
              <a:rPr lang="en-US" sz="1800" spc="-45" dirty="0">
                <a:latin typeface="Arial"/>
                <a:cs typeface="Arial"/>
              </a:rPr>
              <a:t> </a:t>
            </a:r>
            <a:r>
              <a:rPr lang="en-US" sz="1800" spc="5" dirty="0">
                <a:latin typeface="Arial"/>
                <a:cs typeface="Arial"/>
              </a:rPr>
              <a:t>parts </a:t>
            </a:r>
            <a:r>
              <a:rPr lang="en-US" sz="1800" dirty="0">
                <a:latin typeface="Arial"/>
                <a:cs typeface="Arial"/>
              </a:rPr>
              <a:t>of  </a:t>
            </a:r>
            <a:r>
              <a:rPr lang="en-US" sz="1800" spc="5" dirty="0">
                <a:latin typeface="Arial"/>
                <a:cs typeface="Arial"/>
              </a:rPr>
              <a:t>the deployed</a:t>
            </a:r>
            <a:r>
              <a:rPr lang="en-US" sz="1800" spc="-25" dirty="0">
                <a:latin typeface="Arial"/>
                <a:cs typeface="Arial"/>
              </a:rPr>
              <a:t> </a:t>
            </a:r>
            <a:r>
              <a:rPr lang="en-US" sz="1800" dirty="0">
                <a:latin typeface="Arial"/>
                <a:cs typeface="Arial"/>
              </a:rPr>
              <a:t>application</a:t>
            </a:r>
          </a:p>
          <a:p>
            <a:pPr marL="299085" lvl="1" indent="-100965">
              <a:spcBef>
                <a:spcPts val="405"/>
              </a:spcBef>
              <a:buSzPct val="78260"/>
              <a:buFont typeface="Wingdings"/>
              <a:buChar char=""/>
              <a:tabLst>
                <a:tab pos="299720" algn="l"/>
              </a:tabLst>
            </a:pPr>
            <a:r>
              <a:rPr lang="en-US" sz="1800" spc="-10" dirty="0">
                <a:latin typeface="Arial"/>
                <a:cs typeface="Arial"/>
              </a:rPr>
              <a:t>YARN </a:t>
            </a:r>
            <a:r>
              <a:rPr lang="en-US" sz="1800" spc="-5" dirty="0">
                <a:latin typeface="Arial"/>
                <a:cs typeface="Arial"/>
              </a:rPr>
              <a:t>notifies the Slider </a:t>
            </a:r>
            <a:r>
              <a:rPr lang="en-US" sz="1800" spc="-10" dirty="0">
                <a:latin typeface="Arial"/>
                <a:cs typeface="Arial"/>
              </a:rPr>
              <a:t>manager </a:t>
            </a:r>
            <a:r>
              <a:rPr lang="en-US" sz="1800" spc="-5" dirty="0">
                <a:latin typeface="Arial"/>
                <a:cs typeface="Arial"/>
              </a:rPr>
              <a:t>application of </a:t>
            </a:r>
            <a:r>
              <a:rPr lang="en-US" sz="1800" spc="-10" dirty="0">
                <a:latin typeface="Arial"/>
                <a:cs typeface="Arial"/>
              </a:rPr>
              <a:t>container</a:t>
            </a:r>
            <a:r>
              <a:rPr lang="en-US" sz="1800" spc="30" dirty="0">
                <a:latin typeface="Arial"/>
                <a:cs typeface="Arial"/>
              </a:rPr>
              <a:t> </a:t>
            </a:r>
            <a:r>
              <a:rPr lang="en-US" sz="1800" spc="-5" dirty="0">
                <a:latin typeface="Arial"/>
                <a:cs typeface="Arial"/>
              </a:rPr>
              <a:t>failure</a:t>
            </a:r>
            <a:endParaRPr lang="en-US" sz="1800" dirty="0">
              <a:latin typeface="Arial"/>
              <a:cs typeface="Arial"/>
            </a:endParaRPr>
          </a:p>
          <a:p>
            <a:pPr marL="299085" marR="243204" lvl="1" indent="-100965">
              <a:lnSpc>
                <a:spcPct val="103800"/>
              </a:lnSpc>
              <a:spcBef>
                <a:spcPts val="409"/>
              </a:spcBef>
              <a:buSzPct val="81818"/>
              <a:buFont typeface="Wingdings"/>
              <a:buChar char=""/>
              <a:tabLst>
                <a:tab pos="299720" algn="l"/>
              </a:tabLst>
            </a:pPr>
            <a:r>
              <a:rPr lang="en-US" sz="1800" spc="15" dirty="0">
                <a:latin typeface="Arial"/>
                <a:cs typeface="Arial"/>
              </a:rPr>
              <a:t>Slider </a:t>
            </a:r>
            <a:r>
              <a:rPr lang="en-US" sz="1800" spc="20" dirty="0">
                <a:latin typeface="Arial"/>
                <a:cs typeface="Arial"/>
              </a:rPr>
              <a:t>then asks YARN </a:t>
            </a:r>
            <a:r>
              <a:rPr lang="en-US" sz="1800" spc="15" dirty="0">
                <a:latin typeface="Arial"/>
                <a:cs typeface="Arial"/>
              </a:rPr>
              <a:t>for </a:t>
            </a:r>
            <a:r>
              <a:rPr lang="en-US" sz="1800" spc="20" dirty="0">
                <a:latin typeface="Arial"/>
                <a:cs typeface="Arial"/>
              </a:rPr>
              <a:t>a new </a:t>
            </a:r>
            <a:r>
              <a:rPr lang="en-US" sz="1800" spc="15" dirty="0">
                <a:latin typeface="Arial"/>
                <a:cs typeface="Arial"/>
              </a:rPr>
              <a:t>container, </a:t>
            </a:r>
            <a:r>
              <a:rPr lang="en-US" sz="1800" spc="10" dirty="0">
                <a:latin typeface="Arial"/>
                <a:cs typeface="Arial"/>
              </a:rPr>
              <a:t>into </a:t>
            </a:r>
            <a:r>
              <a:rPr lang="en-US" sz="1800" spc="20" dirty="0">
                <a:latin typeface="Arial"/>
                <a:cs typeface="Arial"/>
              </a:rPr>
              <a:t>which </a:t>
            </a:r>
            <a:r>
              <a:rPr lang="en-US" sz="1800" spc="15" dirty="0">
                <a:latin typeface="Arial"/>
                <a:cs typeface="Arial"/>
              </a:rPr>
              <a:t>Slider deploys </a:t>
            </a:r>
            <a:r>
              <a:rPr lang="en-US" sz="1800" spc="20" dirty="0">
                <a:latin typeface="Arial"/>
                <a:cs typeface="Arial"/>
              </a:rPr>
              <a:t>a  </a:t>
            </a:r>
            <a:r>
              <a:rPr lang="en-US" sz="1800" spc="15" dirty="0">
                <a:latin typeface="Arial"/>
                <a:cs typeface="Arial"/>
              </a:rPr>
              <a:t>replacement for the failed component, </a:t>
            </a:r>
            <a:r>
              <a:rPr lang="en-US" sz="1800" spc="20" dirty="0">
                <a:latin typeface="Arial"/>
                <a:cs typeface="Arial"/>
              </a:rPr>
              <a:t>keeping </a:t>
            </a:r>
            <a:r>
              <a:rPr lang="en-US" sz="1800" spc="15" dirty="0">
                <a:latin typeface="Arial"/>
                <a:cs typeface="Arial"/>
              </a:rPr>
              <a:t>the size of </a:t>
            </a:r>
            <a:r>
              <a:rPr lang="en-US" sz="1800" spc="20" dirty="0">
                <a:latin typeface="Arial"/>
                <a:cs typeface="Arial"/>
              </a:rPr>
              <a:t>managed  </a:t>
            </a:r>
            <a:r>
              <a:rPr lang="en-US" sz="1800" spc="15" dirty="0">
                <a:latin typeface="Arial"/>
                <a:cs typeface="Arial"/>
              </a:rPr>
              <a:t>applications </a:t>
            </a:r>
            <a:r>
              <a:rPr lang="en-US" sz="1800" spc="20" dirty="0">
                <a:latin typeface="Arial"/>
                <a:cs typeface="Arial"/>
              </a:rPr>
              <a:t>consistent </a:t>
            </a:r>
            <a:r>
              <a:rPr lang="en-US" sz="1800" spc="15" dirty="0">
                <a:latin typeface="Arial"/>
                <a:cs typeface="Arial"/>
              </a:rPr>
              <a:t>with the </a:t>
            </a:r>
            <a:r>
              <a:rPr lang="en-US" sz="1800" spc="20" dirty="0">
                <a:latin typeface="Arial"/>
                <a:cs typeface="Arial"/>
              </a:rPr>
              <a:t>specified</a:t>
            </a:r>
            <a:r>
              <a:rPr lang="en-US" sz="1800" spc="-30" dirty="0">
                <a:latin typeface="Arial"/>
                <a:cs typeface="Arial"/>
              </a:rPr>
              <a:t> </a:t>
            </a:r>
            <a:r>
              <a:rPr lang="en-US" sz="1800" spc="15" dirty="0">
                <a:latin typeface="Arial"/>
                <a:cs typeface="Arial"/>
              </a:rPr>
              <a:t>configuration</a:t>
            </a:r>
            <a:endParaRPr lang="en-US" sz="1800" dirty="0">
              <a:latin typeface="Arial"/>
              <a:cs typeface="Arial"/>
            </a:endParaRPr>
          </a:p>
          <a:p>
            <a:pPr marL="163195" indent="-139700">
              <a:spcBef>
                <a:spcPts val="475"/>
              </a:spcBef>
              <a:tabLst>
                <a:tab pos="163830" algn="l"/>
              </a:tabLst>
            </a:pPr>
            <a:r>
              <a:rPr lang="en-US" sz="1800" spc="15" dirty="0">
                <a:latin typeface="Arial"/>
                <a:cs typeface="Arial"/>
              </a:rPr>
              <a:t>The</a:t>
            </a:r>
            <a:r>
              <a:rPr lang="en-US" sz="1800" spc="-15" dirty="0">
                <a:latin typeface="Arial"/>
                <a:cs typeface="Arial"/>
              </a:rPr>
              <a:t> </a:t>
            </a:r>
            <a:r>
              <a:rPr lang="en-US" sz="1800" spc="5" dirty="0">
                <a:latin typeface="Arial"/>
                <a:cs typeface="Arial"/>
              </a:rPr>
              <a:t>tool</a:t>
            </a:r>
            <a:r>
              <a:rPr lang="en-US" sz="1800" spc="-15" dirty="0">
                <a:latin typeface="Arial"/>
                <a:cs typeface="Arial"/>
              </a:rPr>
              <a:t> </a:t>
            </a:r>
            <a:r>
              <a:rPr lang="en-US" sz="1800" spc="5" dirty="0">
                <a:latin typeface="Arial"/>
                <a:cs typeface="Arial"/>
              </a:rPr>
              <a:t>persists</a:t>
            </a:r>
            <a:r>
              <a:rPr lang="en-US" sz="1800" spc="-20" dirty="0">
                <a:latin typeface="Arial"/>
                <a:cs typeface="Arial"/>
              </a:rPr>
              <a:t> </a:t>
            </a:r>
            <a:r>
              <a:rPr lang="en-US" sz="1800" spc="5" dirty="0">
                <a:latin typeface="Arial"/>
                <a:cs typeface="Arial"/>
              </a:rPr>
              <a:t>the</a:t>
            </a:r>
            <a:r>
              <a:rPr lang="en-US" sz="1800" spc="-20" dirty="0">
                <a:latin typeface="Arial"/>
                <a:cs typeface="Arial"/>
              </a:rPr>
              <a:t> </a:t>
            </a:r>
            <a:r>
              <a:rPr lang="en-US" sz="1800" spc="5" dirty="0">
                <a:latin typeface="Arial"/>
                <a:cs typeface="Arial"/>
              </a:rPr>
              <a:t>information</a:t>
            </a:r>
            <a:r>
              <a:rPr lang="en-US" sz="1800" spc="-20" dirty="0">
                <a:latin typeface="Arial"/>
                <a:cs typeface="Arial"/>
              </a:rPr>
              <a:t> </a:t>
            </a:r>
            <a:r>
              <a:rPr lang="en-US" sz="1800" spc="10" dirty="0">
                <a:latin typeface="Arial"/>
                <a:cs typeface="Arial"/>
              </a:rPr>
              <a:t>as</a:t>
            </a:r>
            <a:r>
              <a:rPr lang="en-US" sz="1800" spc="-50" dirty="0">
                <a:latin typeface="Arial"/>
                <a:cs typeface="Arial"/>
              </a:rPr>
              <a:t> </a:t>
            </a:r>
            <a:r>
              <a:rPr lang="en-US" sz="1800" spc="10" dirty="0">
                <a:latin typeface="Arial"/>
                <a:cs typeface="Arial"/>
              </a:rPr>
              <a:t>JSON</a:t>
            </a:r>
            <a:r>
              <a:rPr lang="en-US" sz="1800" spc="-15" dirty="0">
                <a:latin typeface="Arial"/>
                <a:cs typeface="Arial"/>
              </a:rPr>
              <a:t> </a:t>
            </a:r>
            <a:r>
              <a:rPr lang="en-US" sz="1800" spc="5" dirty="0">
                <a:latin typeface="Arial"/>
                <a:cs typeface="Arial"/>
              </a:rPr>
              <a:t>documents</a:t>
            </a:r>
            <a:r>
              <a:rPr lang="en-US" sz="1800" spc="-35" dirty="0">
                <a:latin typeface="Arial"/>
                <a:cs typeface="Arial"/>
              </a:rPr>
              <a:t> </a:t>
            </a:r>
            <a:r>
              <a:rPr lang="en-US" sz="1800" spc="10" dirty="0">
                <a:latin typeface="Arial"/>
                <a:cs typeface="Arial"/>
              </a:rPr>
              <a:t>in</a:t>
            </a:r>
            <a:r>
              <a:rPr lang="en-US" sz="1800" spc="-20" dirty="0">
                <a:latin typeface="Arial"/>
                <a:cs typeface="Arial"/>
              </a:rPr>
              <a:t> </a:t>
            </a:r>
            <a:r>
              <a:rPr lang="en-US" sz="1800" spc="15" dirty="0">
                <a:latin typeface="Arial"/>
                <a:cs typeface="Arial"/>
              </a:rPr>
              <a:t>HDFS.</a:t>
            </a:r>
            <a:endParaRPr lang="en-US" sz="1800" dirty="0">
              <a:latin typeface="Arial"/>
              <a:cs typeface="Arial"/>
            </a:endParaRPr>
          </a:p>
          <a:p>
            <a:endParaRPr lang="fr-FR" sz="1800" dirty="0"/>
          </a:p>
        </p:txBody>
      </p:sp>
    </p:spTree>
    <p:extLst>
      <p:ext uri="{BB962C8B-B14F-4D97-AF65-F5344CB8AC3E}">
        <p14:creationId xmlns:p14="http://schemas.microsoft.com/office/powerpoint/2010/main" val="221321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Role of Slider in the </a:t>
            </a:r>
            <a:r>
              <a:rPr lang="en-US" spc="-10" dirty="0">
                <a:latin typeface="Arial"/>
                <a:cs typeface="Arial"/>
              </a:rPr>
              <a:t>Hadoop ecosystem </a:t>
            </a:r>
            <a:r>
              <a:rPr lang="en-US" spc="5" dirty="0">
                <a:latin typeface="Arial"/>
                <a:cs typeface="Arial"/>
              </a:rPr>
              <a:t>(2 </a:t>
            </a:r>
            <a:r>
              <a:rPr lang="en-US" spc="-5" dirty="0">
                <a:latin typeface="Arial"/>
                <a:cs typeface="Arial"/>
              </a:rPr>
              <a:t>of</a:t>
            </a:r>
            <a:r>
              <a:rPr lang="en-US" spc="-15" dirty="0">
                <a:latin typeface="Arial"/>
                <a:cs typeface="Arial"/>
              </a:rPr>
              <a:t> </a:t>
            </a:r>
            <a:r>
              <a:rPr lang="en-US" dirty="0">
                <a:latin typeface="Arial"/>
                <a:cs typeface="Arial"/>
              </a:rPr>
              <a:t>2</a:t>
            </a:r>
            <a:r>
              <a:rPr lang="en-US" dirty="0" smtClean="0">
                <a:latin typeface="Arial"/>
                <a:cs typeface="Arial"/>
              </a:rPr>
              <a:t>)</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5" dirty="0">
                <a:latin typeface="Arial"/>
                <a:cs typeface="Arial"/>
              </a:rPr>
              <a:t>Once the cluster has been</a:t>
            </a:r>
            <a:r>
              <a:rPr lang="en-US" sz="1800" spc="-105" dirty="0">
                <a:latin typeface="Arial"/>
                <a:cs typeface="Arial"/>
              </a:rPr>
              <a:t> </a:t>
            </a:r>
            <a:r>
              <a:rPr lang="en-US" sz="1800" dirty="0">
                <a:latin typeface="Arial"/>
                <a:cs typeface="Arial"/>
              </a:rPr>
              <a:t>started:</a:t>
            </a:r>
          </a:p>
          <a:p>
            <a:pPr marL="299085" lvl="1" indent="-100965">
              <a:spcBef>
                <a:spcPts val="400"/>
              </a:spcBef>
              <a:buSzPct val="78260"/>
              <a:buFont typeface="Wingdings"/>
              <a:buChar char=""/>
              <a:tabLst>
                <a:tab pos="299720" algn="l"/>
              </a:tabLst>
            </a:pPr>
            <a:r>
              <a:rPr lang="en-US" sz="1800" spc="-10" dirty="0">
                <a:latin typeface="Arial"/>
                <a:cs typeface="Arial"/>
              </a:rPr>
              <a:t>The </a:t>
            </a:r>
            <a:r>
              <a:rPr lang="en-US" sz="1800" spc="-5" dirty="0">
                <a:latin typeface="Arial"/>
                <a:cs typeface="Arial"/>
              </a:rPr>
              <a:t>cluster can be </a:t>
            </a:r>
            <a:r>
              <a:rPr lang="en-US" sz="1800" spc="-10" dirty="0">
                <a:latin typeface="Arial"/>
                <a:cs typeface="Arial"/>
              </a:rPr>
              <a:t>made </a:t>
            </a:r>
            <a:r>
              <a:rPr lang="en-US" sz="1800" spc="-5" dirty="0">
                <a:latin typeface="Arial"/>
                <a:cs typeface="Arial"/>
              </a:rPr>
              <a:t>to </a:t>
            </a:r>
            <a:r>
              <a:rPr lang="en-US" sz="1800" spc="-10" dirty="0">
                <a:latin typeface="Arial"/>
                <a:cs typeface="Arial"/>
              </a:rPr>
              <a:t>grow </a:t>
            </a:r>
            <a:r>
              <a:rPr lang="en-US" sz="1800" spc="-5" dirty="0">
                <a:latin typeface="Arial"/>
                <a:cs typeface="Arial"/>
              </a:rPr>
              <a:t>or </a:t>
            </a:r>
            <a:r>
              <a:rPr lang="en-US" sz="1800" spc="-10" dirty="0">
                <a:latin typeface="Arial"/>
                <a:cs typeface="Arial"/>
              </a:rPr>
              <a:t>shrink </a:t>
            </a:r>
            <a:r>
              <a:rPr lang="en-US" sz="1800" spc="-5" dirty="0">
                <a:latin typeface="Arial"/>
                <a:cs typeface="Arial"/>
              </a:rPr>
              <a:t>using Slider</a:t>
            </a:r>
            <a:r>
              <a:rPr lang="en-US" sz="1800" spc="75" dirty="0">
                <a:latin typeface="Arial"/>
                <a:cs typeface="Arial"/>
              </a:rPr>
              <a:t> </a:t>
            </a:r>
            <a:r>
              <a:rPr lang="en-US" sz="1800" spc="-10" dirty="0">
                <a:latin typeface="Arial"/>
                <a:cs typeface="Arial"/>
              </a:rPr>
              <a:t>commands</a:t>
            </a:r>
            <a:endParaRPr lang="en-US" sz="1800" dirty="0">
              <a:latin typeface="Arial"/>
              <a:cs typeface="Arial"/>
            </a:endParaRPr>
          </a:p>
          <a:p>
            <a:pPr marL="299085" lvl="1" indent="-100965">
              <a:spcBef>
                <a:spcPts val="459"/>
              </a:spcBef>
              <a:buSzPct val="81818"/>
              <a:buFont typeface="Wingdings"/>
              <a:buChar char=""/>
              <a:tabLst>
                <a:tab pos="299720" algn="l"/>
              </a:tabLst>
            </a:pPr>
            <a:r>
              <a:rPr lang="en-US" sz="1800" spc="20" dirty="0">
                <a:latin typeface="Arial"/>
                <a:cs typeface="Arial"/>
              </a:rPr>
              <a:t>The </a:t>
            </a:r>
            <a:r>
              <a:rPr lang="en-US" sz="1800" spc="15" dirty="0">
                <a:latin typeface="Arial"/>
                <a:cs typeface="Arial"/>
              </a:rPr>
              <a:t>cluster </a:t>
            </a:r>
            <a:r>
              <a:rPr lang="en-US" sz="1800" spc="20" dirty="0">
                <a:latin typeface="Arial"/>
                <a:cs typeface="Arial"/>
              </a:rPr>
              <a:t>can also be stopped and </a:t>
            </a:r>
            <a:r>
              <a:rPr lang="en-US" sz="1800" spc="10" dirty="0">
                <a:latin typeface="Arial"/>
                <a:cs typeface="Arial"/>
              </a:rPr>
              <a:t>later</a:t>
            </a:r>
            <a:r>
              <a:rPr lang="en-US" sz="1800" spc="-15" dirty="0">
                <a:latin typeface="Arial"/>
                <a:cs typeface="Arial"/>
              </a:rPr>
              <a:t> </a:t>
            </a:r>
            <a:r>
              <a:rPr lang="en-US" sz="1800" spc="15" dirty="0">
                <a:latin typeface="Arial"/>
                <a:cs typeface="Arial"/>
              </a:rPr>
              <a:t>restarted</a:t>
            </a:r>
            <a:endParaRPr lang="en-US" sz="1800" dirty="0">
              <a:latin typeface="Arial"/>
              <a:cs typeface="Arial"/>
            </a:endParaRPr>
          </a:p>
          <a:p>
            <a:pPr marL="163195" marR="125095" indent="-139700">
              <a:lnSpc>
                <a:spcPct val="100899"/>
              </a:lnSpc>
              <a:spcBef>
                <a:spcPts val="465"/>
              </a:spcBef>
              <a:tabLst>
                <a:tab pos="163830" algn="l"/>
              </a:tabLst>
            </a:pPr>
            <a:r>
              <a:rPr lang="en-US" sz="1800" spc="5" dirty="0">
                <a:latin typeface="Arial"/>
                <a:cs typeface="Arial"/>
              </a:rPr>
              <a:t>Slider implements all </a:t>
            </a:r>
            <a:r>
              <a:rPr lang="en-US" sz="1800" dirty="0">
                <a:latin typeface="Arial"/>
                <a:cs typeface="Arial"/>
              </a:rPr>
              <a:t>its functionality </a:t>
            </a:r>
            <a:r>
              <a:rPr lang="en-US" sz="1800" spc="5" dirty="0">
                <a:latin typeface="Arial"/>
                <a:cs typeface="Arial"/>
              </a:rPr>
              <a:t>through </a:t>
            </a:r>
            <a:r>
              <a:rPr lang="en-US" sz="1800" spc="10" dirty="0">
                <a:latin typeface="Arial"/>
                <a:cs typeface="Arial"/>
              </a:rPr>
              <a:t>YARN </a:t>
            </a:r>
            <a:r>
              <a:rPr lang="en-US" sz="1800" spc="5" dirty="0">
                <a:latin typeface="Arial"/>
                <a:cs typeface="Arial"/>
              </a:rPr>
              <a:t>APIs and </a:t>
            </a:r>
            <a:r>
              <a:rPr lang="en-US" sz="1800" dirty="0">
                <a:latin typeface="Arial"/>
                <a:cs typeface="Arial"/>
              </a:rPr>
              <a:t>the  </a:t>
            </a:r>
            <a:r>
              <a:rPr lang="en-US" sz="1800" spc="5" dirty="0">
                <a:latin typeface="Arial"/>
                <a:cs typeface="Arial"/>
              </a:rPr>
              <a:t>existing application </a:t>
            </a:r>
            <a:r>
              <a:rPr lang="en-US" sz="1800" spc="10" dirty="0">
                <a:latin typeface="Arial"/>
                <a:cs typeface="Arial"/>
              </a:rPr>
              <a:t>shell</a:t>
            </a:r>
            <a:r>
              <a:rPr lang="en-US" sz="1800" spc="-145" dirty="0">
                <a:latin typeface="Arial"/>
                <a:cs typeface="Arial"/>
              </a:rPr>
              <a:t> </a:t>
            </a:r>
            <a:r>
              <a:rPr lang="en-US" sz="1800" spc="5" dirty="0">
                <a:latin typeface="Arial"/>
                <a:cs typeface="Arial"/>
              </a:rPr>
              <a:t>scripts</a:t>
            </a:r>
            <a:endParaRPr lang="en-US" sz="1800" dirty="0">
              <a:latin typeface="Arial"/>
              <a:cs typeface="Arial"/>
            </a:endParaRPr>
          </a:p>
          <a:p>
            <a:pPr marL="163195" marR="5080" indent="-139700">
              <a:lnSpc>
                <a:spcPct val="100899"/>
              </a:lnSpc>
              <a:spcBef>
                <a:spcPts val="450"/>
              </a:spcBef>
              <a:tabLst>
                <a:tab pos="163830" algn="l"/>
              </a:tabLst>
            </a:pPr>
            <a:r>
              <a:rPr lang="en-US" sz="1800" spc="10" dirty="0">
                <a:latin typeface="Arial"/>
                <a:cs typeface="Arial"/>
              </a:rPr>
              <a:t>The </a:t>
            </a:r>
            <a:r>
              <a:rPr lang="en-US" sz="1800" spc="5" dirty="0">
                <a:latin typeface="Arial"/>
                <a:cs typeface="Arial"/>
              </a:rPr>
              <a:t>goal of the application was </a:t>
            </a:r>
            <a:r>
              <a:rPr lang="en-US" sz="1800" dirty="0">
                <a:latin typeface="Arial"/>
                <a:cs typeface="Arial"/>
              </a:rPr>
              <a:t>to </a:t>
            </a:r>
            <a:r>
              <a:rPr lang="en-US" sz="1800" spc="5" dirty="0">
                <a:latin typeface="Arial"/>
                <a:cs typeface="Arial"/>
              </a:rPr>
              <a:t>have minimal </a:t>
            </a:r>
            <a:r>
              <a:rPr lang="en-US" sz="1800" spc="10" dirty="0">
                <a:latin typeface="Arial"/>
                <a:cs typeface="Arial"/>
              </a:rPr>
              <a:t>code changes</a:t>
            </a:r>
            <a:r>
              <a:rPr lang="en-US" sz="1800" spc="-215" dirty="0">
                <a:latin typeface="Arial"/>
                <a:cs typeface="Arial"/>
              </a:rPr>
              <a:t> </a:t>
            </a:r>
            <a:r>
              <a:rPr lang="en-US" sz="1800" spc="5" dirty="0">
                <a:latin typeface="Arial"/>
                <a:cs typeface="Arial"/>
              </a:rPr>
              <a:t>and  impact </a:t>
            </a:r>
            <a:r>
              <a:rPr lang="en-US" sz="1800" spc="10" dirty="0">
                <a:latin typeface="Arial"/>
                <a:cs typeface="Arial"/>
              </a:rPr>
              <a:t>on </a:t>
            </a:r>
            <a:r>
              <a:rPr lang="en-US" sz="1800" spc="5" dirty="0">
                <a:latin typeface="Arial"/>
                <a:cs typeface="Arial"/>
              </a:rPr>
              <a:t>existing</a:t>
            </a:r>
            <a:r>
              <a:rPr lang="en-US" sz="1800" spc="-114" dirty="0">
                <a:latin typeface="Arial"/>
                <a:cs typeface="Arial"/>
              </a:rPr>
              <a:t> </a:t>
            </a:r>
            <a:r>
              <a:rPr lang="en-US" sz="1800" spc="5" dirty="0">
                <a:latin typeface="Arial"/>
                <a:cs typeface="Arial"/>
              </a:rPr>
              <a:t>applications</a:t>
            </a:r>
            <a:endParaRPr lang="en-US" sz="1800" dirty="0">
              <a:latin typeface="Arial"/>
              <a:cs typeface="Arial"/>
            </a:endParaRPr>
          </a:p>
          <a:p>
            <a:endParaRPr lang="fr-FR" sz="1800" dirty="0"/>
          </a:p>
        </p:txBody>
      </p:sp>
    </p:spTree>
    <p:extLst>
      <p:ext uri="{BB962C8B-B14F-4D97-AF65-F5344CB8AC3E}">
        <p14:creationId xmlns:p14="http://schemas.microsoft.com/office/powerpoint/2010/main" val="368445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3200" spc="-5" dirty="0" err="1">
                <a:latin typeface="Arial"/>
                <a:cs typeface="Arial"/>
              </a:rPr>
              <a:t>Appendix</a:t>
            </a:r>
            <a:r>
              <a:rPr lang="fr-FR" sz="3200" spc="-5" dirty="0">
                <a:latin typeface="Arial"/>
                <a:cs typeface="Arial"/>
              </a:rPr>
              <a:t> C:</a:t>
            </a:r>
            <a:r>
              <a:rPr lang="fr-FR" sz="3200" spc="-55" dirty="0">
                <a:latin typeface="Arial"/>
                <a:cs typeface="Arial"/>
              </a:rPr>
              <a:t> </a:t>
            </a:r>
            <a:r>
              <a:rPr lang="fr-FR" sz="3200" spc="-5" dirty="0">
                <a:latin typeface="Arial"/>
                <a:cs typeface="Arial"/>
              </a:rPr>
              <a:t>Knox</a:t>
            </a:r>
            <a:r>
              <a:rPr lang="fr-FR" sz="3200" dirty="0">
                <a:latin typeface="Arial"/>
                <a:cs typeface="Arial"/>
              </a:rPr>
              <a:t/>
            </a:r>
            <a:br>
              <a:rPr lang="fr-FR" sz="3200" dirty="0">
                <a:latin typeface="Arial"/>
                <a:cs typeface="Arial"/>
              </a:rPr>
            </a:br>
            <a:endParaRPr lang="fr-FR" dirty="0"/>
          </a:p>
        </p:txBody>
      </p:sp>
    </p:spTree>
    <p:extLst>
      <p:ext uri="{BB962C8B-B14F-4D97-AF65-F5344CB8AC3E}">
        <p14:creationId xmlns:p14="http://schemas.microsoft.com/office/powerpoint/2010/main" val="270789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a:latin typeface="Arial"/>
                <a:cs typeface="Arial"/>
              </a:rPr>
              <a:t>Knox</a:t>
            </a:r>
            <a:endParaRPr lang="fr-FR" dirty="0"/>
          </a:p>
        </p:txBody>
      </p:sp>
      <p:sp>
        <p:nvSpPr>
          <p:cNvPr id="3" name="Espace réservé du contenu 2"/>
          <p:cNvSpPr>
            <a:spLocks noGrp="1"/>
          </p:cNvSpPr>
          <p:nvPr>
            <p:ph idx="1"/>
          </p:nvPr>
        </p:nvSpPr>
        <p:spPr/>
        <p:txBody>
          <a:bodyPr/>
          <a:lstStyle/>
          <a:p>
            <a:pPr marL="163195" marR="5080" indent="-139700">
              <a:lnSpc>
                <a:spcPct val="101000"/>
              </a:lnSpc>
              <a:spcBef>
                <a:spcPts val="1300"/>
              </a:spcBef>
              <a:tabLst>
                <a:tab pos="163830" algn="l"/>
              </a:tabLst>
            </a:pPr>
            <a:r>
              <a:rPr lang="en-US" sz="1800" spc="10" dirty="0">
                <a:latin typeface="Arial"/>
                <a:cs typeface="Arial"/>
              </a:rPr>
              <a:t>The </a:t>
            </a:r>
            <a:r>
              <a:rPr lang="en-US" sz="1800" spc="5" dirty="0">
                <a:latin typeface="Arial"/>
                <a:cs typeface="Arial"/>
              </a:rPr>
              <a:t>Apache </a:t>
            </a:r>
            <a:r>
              <a:rPr lang="en-US" sz="1800" spc="10" dirty="0">
                <a:latin typeface="Arial"/>
                <a:cs typeface="Arial"/>
              </a:rPr>
              <a:t>Knox </a:t>
            </a:r>
            <a:r>
              <a:rPr lang="en-US" sz="1800" spc="5" dirty="0">
                <a:latin typeface="Arial"/>
                <a:cs typeface="Arial"/>
              </a:rPr>
              <a:t>Gateway is </a:t>
            </a:r>
            <a:r>
              <a:rPr lang="en-US" sz="1800" spc="10" dirty="0">
                <a:latin typeface="Arial"/>
                <a:cs typeface="Arial"/>
              </a:rPr>
              <a:t>an </a:t>
            </a:r>
            <a:r>
              <a:rPr lang="en-US" sz="1800" spc="5" dirty="0">
                <a:latin typeface="Arial"/>
                <a:cs typeface="Arial"/>
              </a:rPr>
              <a:t>extensible reverse proxy</a:t>
            </a:r>
            <a:r>
              <a:rPr lang="en-US" sz="1800" spc="-210" dirty="0">
                <a:latin typeface="Arial"/>
                <a:cs typeface="Arial"/>
              </a:rPr>
              <a:t> </a:t>
            </a:r>
            <a:r>
              <a:rPr lang="en-US" sz="1800" spc="5" dirty="0">
                <a:latin typeface="Arial"/>
                <a:cs typeface="Arial"/>
              </a:rPr>
              <a:t>framework  </a:t>
            </a:r>
            <a:r>
              <a:rPr lang="en-US" sz="1800" spc="10" dirty="0">
                <a:latin typeface="Arial"/>
                <a:cs typeface="Arial"/>
              </a:rPr>
              <a:t>for </a:t>
            </a:r>
            <a:r>
              <a:rPr lang="en-US" sz="1800" spc="5" dirty="0">
                <a:latin typeface="Arial"/>
                <a:cs typeface="Arial"/>
              </a:rPr>
              <a:t>securely exposing </a:t>
            </a:r>
            <a:r>
              <a:rPr lang="en-US" sz="1800" spc="15" dirty="0">
                <a:latin typeface="Arial"/>
                <a:cs typeface="Arial"/>
              </a:rPr>
              <a:t>REST </a:t>
            </a:r>
            <a:r>
              <a:rPr lang="en-US" sz="1800" spc="10" dirty="0">
                <a:latin typeface="Arial"/>
                <a:cs typeface="Arial"/>
              </a:rPr>
              <a:t>APIs and </a:t>
            </a:r>
            <a:r>
              <a:rPr lang="en-US" sz="1800" spc="15" dirty="0">
                <a:latin typeface="Arial"/>
                <a:cs typeface="Arial"/>
              </a:rPr>
              <a:t>HTTP </a:t>
            </a:r>
            <a:r>
              <a:rPr lang="en-US" sz="1800" spc="10" dirty="0">
                <a:latin typeface="Arial"/>
                <a:cs typeface="Arial"/>
              </a:rPr>
              <a:t>based </a:t>
            </a:r>
            <a:r>
              <a:rPr lang="en-US" sz="1800" spc="5" dirty="0">
                <a:latin typeface="Arial"/>
                <a:cs typeface="Arial"/>
              </a:rPr>
              <a:t>services at </a:t>
            </a:r>
            <a:r>
              <a:rPr lang="en-US" sz="1800" spc="10" dirty="0">
                <a:latin typeface="Arial"/>
                <a:cs typeface="Arial"/>
              </a:rPr>
              <a:t>a  </a:t>
            </a:r>
            <a:r>
              <a:rPr lang="en-US" sz="1800" spc="5" dirty="0">
                <a:latin typeface="Arial"/>
                <a:cs typeface="Arial"/>
              </a:rPr>
              <a:t>perimeter</a:t>
            </a:r>
            <a:endParaRPr lang="en-US" sz="1800" dirty="0">
              <a:latin typeface="Arial"/>
              <a:cs typeface="Arial"/>
            </a:endParaRPr>
          </a:p>
          <a:p>
            <a:pPr marL="163195" marR="210185" indent="-139700">
              <a:lnSpc>
                <a:spcPct val="100899"/>
              </a:lnSpc>
              <a:spcBef>
                <a:spcPts val="459"/>
              </a:spcBef>
              <a:tabLst>
                <a:tab pos="163830" algn="l"/>
              </a:tabLst>
            </a:pPr>
            <a:r>
              <a:rPr lang="en-US" sz="1800" spc="5" dirty="0">
                <a:latin typeface="Arial"/>
                <a:cs typeface="Arial"/>
              </a:rPr>
              <a:t>Different </a:t>
            </a:r>
            <a:r>
              <a:rPr lang="en-US" sz="1800" dirty="0">
                <a:latin typeface="Arial"/>
                <a:cs typeface="Arial"/>
              </a:rPr>
              <a:t>types </a:t>
            </a:r>
            <a:r>
              <a:rPr lang="en-US" sz="1800" spc="5" dirty="0">
                <a:latin typeface="Arial"/>
                <a:cs typeface="Arial"/>
              </a:rPr>
              <a:t>of </a:t>
            </a:r>
            <a:r>
              <a:rPr lang="en-US" sz="1800" spc="15" dirty="0">
                <a:latin typeface="Arial"/>
                <a:cs typeface="Arial"/>
              </a:rPr>
              <a:t>REST </a:t>
            </a:r>
            <a:r>
              <a:rPr lang="en-US" sz="1800" spc="5" dirty="0">
                <a:latin typeface="Arial"/>
                <a:cs typeface="Arial"/>
              </a:rPr>
              <a:t>access supported: </a:t>
            </a:r>
            <a:r>
              <a:rPr lang="en-US" sz="1800" spc="10" dirty="0">
                <a:latin typeface="Arial"/>
                <a:cs typeface="Arial"/>
              </a:rPr>
              <a:t>HTTP(S) </a:t>
            </a:r>
            <a:r>
              <a:rPr lang="en-US" sz="1800" spc="5" dirty="0">
                <a:latin typeface="Arial"/>
                <a:cs typeface="Arial"/>
              </a:rPr>
              <a:t>client, </a:t>
            </a:r>
            <a:r>
              <a:rPr lang="en-US" sz="1800" spc="10" dirty="0" err="1">
                <a:latin typeface="Arial"/>
                <a:cs typeface="Arial"/>
              </a:rPr>
              <a:t>cURL</a:t>
            </a:r>
            <a:r>
              <a:rPr lang="en-US" sz="1800" spc="10" dirty="0">
                <a:latin typeface="Arial"/>
                <a:cs typeface="Arial"/>
              </a:rPr>
              <a:t>,  Knox </a:t>
            </a:r>
            <a:r>
              <a:rPr lang="en-US" sz="1800" spc="5" dirty="0">
                <a:latin typeface="Arial"/>
                <a:cs typeface="Arial"/>
              </a:rPr>
              <a:t>Shell (DSL), </a:t>
            </a:r>
            <a:r>
              <a:rPr lang="en-US" sz="1800" spc="10" dirty="0">
                <a:latin typeface="Arial"/>
                <a:cs typeface="Arial"/>
              </a:rPr>
              <a:t>SSL,</a:t>
            </a:r>
            <a:r>
              <a:rPr lang="en-US" sz="1800" spc="-110" dirty="0">
                <a:latin typeface="Arial"/>
                <a:cs typeface="Arial"/>
              </a:rPr>
              <a:t> </a:t>
            </a:r>
            <a:r>
              <a:rPr lang="en-US" sz="2400" spc="20" dirty="0">
                <a:latin typeface="Arial"/>
                <a:cs typeface="Arial"/>
              </a:rPr>
              <a:t>…</a:t>
            </a:r>
            <a:endParaRPr lang="en-US" sz="2400" dirty="0">
              <a:latin typeface="Arial"/>
              <a:cs typeface="Arial"/>
            </a:endParaRPr>
          </a:p>
          <a:p>
            <a:endParaRPr lang="fr-FR" dirty="0"/>
          </a:p>
        </p:txBody>
      </p:sp>
      <p:sp>
        <p:nvSpPr>
          <p:cNvPr id="4" name="object 7"/>
          <p:cNvSpPr/>
          <p:nvPr/>
        </p:nvSpPr>
        <p:spPr>
          <a:xfrm>
            <a:off x="1763688" y="2708920"/>
            <a:ext cx="5889522" cy="297991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0922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a:latin typeface="Arial"/>
                <a:cs typeface="Arial"/>
              </a:rPr>
              <a:t>Knox </a:t>
            </a:r>
            <a:r>
              <a:rPr lang="fr-FR" spc="-5" dirty="0" err="1" smtClean="0">
                <a:latin typeface="Arial"/>
                <a:cs typeface="Arial"/>
              </a:rPr>
              <a:t>security</a:t>
            </a:r>
            <a:endParaRPr lang="fr-FR" dirty="0"/>
          </a:p>
        </p:txBody>
      </p:sp>
      <p:sp>
        <p:nvSpPr>
          <p:cNvPr id="3" name="Espace réservé du contenu 2"/>
          <p:cNvSpPr>
            <a:spLocks noGrp="1"/>
          </p:cNvSpPr>
          <p:nvPr>
            <p:ph idx="1"/>
          </p:nvPr>
        </p:nvSpPr>
        <p:spPr/>
        <p:txBody>
          <a:bodyPr/>
          <a:lstStyle/>
          <a:p>
            <a:pPr marL="188595" indent="-165100">
              <a:spcBef>
                <a:spcPts val="1315"/>
              </a:spcBef>
              <a:tabLst>
                <a:tab pos="189230" algn="l"/>
              </a:tabLst>
            </a:pPr>
            <a:r>
              <a:rPr lang="en-US" sz="1800" spc="10" dirty="0">
                <a:latin typeface="Arial"/>
                <a:cs typeface="Arial"/>
              </a:rPr>
              <a:t>Knox </a:t>
            </a:r>
            <a:r>
              <a:rPr lang="en-US" sz="1800" spc="5" dirty="0">
                <a:latin typeface="Arial"/>
                <a:cs typeface="Arial"/>
              </a:rPr>
              <a:t>provides perimeter security for </a:t>
            </a:r>
            <a:r>
              <a:rPr lang="en-US" sz="1800" spc="10" dirty="0">
                <a:latin typeface="Arial"/>
                <a:cs typeface="Arial"/>
              </a:rPr>
              <a:t>Hadoop </a:t>
            </a:r>
            <a:r>
              <a:rPr lang="en-US" sz="1800" spc="5" dirty="0">
                <a:latin typeface="Arial"/>
                <a:cs typeface="Arial"/>
              </a:rPr>
              <a:t>clusters with</a:t>
            </a:r>
            <a:r>
              <a:rPr lang="en-US" sz="1800" spc="-235" dirty="0">
                <a:latin typeface="Arial"/>
                <a:cs typeface="Arial"/>
              </a:rPr>
              <a:t> </a:t>
            </a:r>
            <a:r>
              <a:rPr lang="en-US" sz="1800" dirty="0" smtClean="0">
                <a:latin typeface="Arial"/>
                <a:cs typeface="Arial"/>
              </a:rPr>
              <a:t>the </a:t>
            </a:r>
            <a:r>
              <a:rPr lang="en-US" sz="1800" spc="5" dirty="0" smtClean="0">
                <a:latin typeface="Arial"/>
                <a:cs typeface="Arial"/>
              </a:rPr>
              <a:t>following</a:t>
            </a:r>
            <a:r>
              <a:rPr lang="en-US" sz="1800" spc="-25" dirty="0" smtClean="0">
                <a:latin typeface="Arial"/>
                <a:cs typeface="Arial"/>
              </a:rPr>
              <a:t> </a:t>
            </a:r>
            <a:r>
              <a:rPr lang="en-US" sz="1800" dirty="0">
                <a:latin typeface="Arial"/>
                <a:cs typeface="Arial"/>
              </a:rPr>
              <a:t>advantages</a:t>
            </a:r>
            <a:r>
              <a:rPr lang="en-US" sz="1800" dirty="0" smtClean="0">
                <a:latin typeface="Arial"/>
                <a:cs typeface="Arial"/>
              </a:rPr>
              <a:t>:</a:t>
            </a:r>
          </a:p>
          <a:p>
            <a:pPr marL="188595" indent="-165100">
              <a:spcBef>
                <a:spcPts val="1315"/>
              </a:spcBef>
              <a:tabLst>
                <a:tab pos="189230" algn="l"/>
              </a:tabLst>
            </a:pPr>
            <a:endParaRPr lang="en-US" sz="1800" dirty="0">
              <a:latin typeface="Arial"/>
              <a:cs typeface="Arial"/>
            </a:endParaRPr>
          </a:p>
          <a:p>
            <a:pPr marL="188595" indent="-165100">
              <a:spcBef>
                <a:spcPts val="1315"/>
              </a:spcBef>
              <a:tabLst>
                <a:tab pos="189230" algn="l"/>
              </a:tabLst>
            </a:pPr>
            <a:endParaRPr lang="en-US" sz="1800" dirty="0" smtClean="0">
              <a:latin typeface="Arial"/>
              <a:cs typeface="Arial"/>
            </a:endParaRPr>
          </a:p>
          <a:p>
            <a:pPr marL="188595" indent="-165100">
              <a:spcBef>
                <a:spcPts val="1315"/>
              </a:spcBef>
              <a:tabLst>
                <a:tab pos="189230" algn="l"/>
              </a:tabLst>
            </a:pPr>
            <a:endParaRPr lang="en-US" sz="1800" dirty="0" smtClean="0">
              <a:latin typeface="Arial"/>
              <a:cs typeface="Arial"/>
            </a:endParaRPr>
          </a:p>
          <a:p>
            <a:pPr marL="188595" indent="-165100">
              <a:spcBef>
                <a:spcPts val="1315"/>
              </a:spcBef>
              <a:tabLst>
                <a:tab pos="189230" algn="l"/>
              </a:tabLst>
            </a:pPr>
            <a:endParaRPr lang="en-US" sz="1800" dirty="0">
              <a:latin typeface="Arial"/>
              <a:cs typeface="Arial"/>
            </a:endParaRPr>
          </a:p>
          <a:p>
            <a:pPr marL="188595" indent="-165100">
              <a:spcBef>
                <a:spcPts val="1315"/>
              </a:spcBef>
              <a:tabLst>
                <a:tab pos="189230" algn="l"/>
              </a:tabLst>
            </a:pPr>
            <a:endParaRPr lang="en-US" sz="1800" dirty="0" smtClean="0">
              <a:latin typeface="Arial"/>
              <a:cs typeface="Arial"/>
            </a:endParaRPr>
          </a:p>
          <a:p>
            <a:pPr marL="188595" indent="-165100">
              <a:spcBef>
                <a:spcPts val="1315"/>
              </a:spcBef>
              <a:tabLst>
                <a:tab pos="189230" algn="l"/>
              </a:tabLst>
            </a:pPr>
            <a:endParaRPr lang="en-US" sz="1800" dirty="0">
              <a:latin typeface="Arial"/>
              <a:cs typeface="Arial"/>
            </a:endParaRPr>
          </a:p>
          <a:p>
            <a:pPr marL="179388" marR="958850" indent="0">
              <a:lnSpc>
                <a:spcPct val="100899"/>
              </a:lnSpc>
              <a:spcBef>
                <a:spcPts val="105"/>
              </a:spcBef>
              <a:tabLst>
                <a:tab pos="179388" algn="l"/>
              </a:tabLst>
            </a:pPr>
            <a:r>
              <a:rPr lang="en-US" sz="1800" spc="10" dirty="0" smtClean="0">
                <a:latin typeface="Arial"/>
                <a:cs typeface="Arial"/>
              </a:rPr>
              <a:t>Any </a:t>
            </a:r>
            <a:r>
              <a:rPr lang="en-US" sz="1800" spc="5" dirty="0">
                <a:latin typeface="Arial"/>
                <a:cs typeface="Arial"/>
              </a:rPr>
              <a:t>fully </a:t>
            </a:r>
            <a:r>
              <a:rPr lang="en-US" sz="1800" spc="10" dirty="0">
                <a:latin typeface="Arial"/>
                <a:cs typeface="Arial"/>
              </a:rPr>
              <a:t>secure Hadoop </a:t>
            </a:r>
            <a:r>
              <a:rPr lang="en-US" sz="1800" spc="5" dirty="0">
                <a:latin typeface="Arial"/>
                <a:cs typeface="Arial"/>
              </a:rPr>
              <a:t>cluster needs Kerberos, but Kerberos  requires </a:t>
            </a:r>
            <a:r>
              <a:rPr lang="en-US" sz="1800" spc="10" dirty="0">
                <a:latin typeface="Arial"/>
                <a:cs typeface="Arial"/>
              </a:rPr>
              <a:t>a </a:t>
            </a:r>
            <a:r>
              <a:rPr lang="en-US" sz="1800" spc="5" dirty="0">
                <a:latin typeface="Arial"/>
                <a:cs typeface="Arial"/>
              </a:rPr>
              <a:t>client-side </a:t>
            </a:r>
            <a:r>
              <a:rPr lang="en-US" sz="1800" dirty="0">
                <a:latin typeface="Arial"/>
                <a:cs typeface="Arial"/>
              </a:rPr>
              <a:t>library </a:t>
            </a:r>
            <a:r>
              <a:rPr lang="en-US" sz="1800" spc="5" dirty="0">
                <a:latin typeface="Arial"/>
                <a:cs typeface="Arial"/>
              </a:rPr>
              <a:t>and </a:t>
            </a:r>
            <a:r>
              <a:rPr lang="en-US" sz="1800" spc="10" dirty="0">
                <a:latin typeface="Arial"/>
                <a:cs typeface="Arial"/>
              </a:rPr>
              <a:t>complex </a:t>
            </a:r>
            <a:r>
              <a:rPr lang="en-US" sz="1800" dirty="0">
                <a:latin typeface="Arial"/>
                <a:cs typeface="Arial"/>
              </a:rPr>
              <a:t>client </a:t>
            </a:r>
            <a:r>
              <a:rPr lang="en-US" sz="1800" spc="10" dirty="0">
                <a:latin typeface="Arial"/>
                <a:cs typeface="Arial"/>
              </a:rPr>
              <a:t>side</a:t>
            </a:r>
            <a:r>
              <a:rPr lang="en-US" sz="1800" spc="-185" dirty="0">
                <a:latin typeface="Arial"/>
                <a:cs typeface="Arial"/>
              </a:rPr>
              <a:t> </a:t>
            </a:r>
            <a:r>
              <a:rPr lang="en-US" sz="1800" spc="5" dirty="0">
                <a:latin typeface="Arial"/>
                <a:cs typeface="Arial"/>
              </a:rPr>
              <a:t>configuration</a:t>
            </a:r>
            <a:endParaRPr lang="en-US" sz="1800" dirty="0">
              <a:latin typeface="Arial"/>
              <a:cs typeface="Arial"/>
            </a:endParaRPr>
          </a:p>
          <a:p>
            <a:pPr marL="179388" marR="628650" indent="0">
              <a:lnSpc>
                <a:spcPct val="100899"/>
              </a:lnSpc>
              <a:spcBef>
                <a:spcPts val="465"/>
              </a:spcBef>
              <a:tabLst>
                <a:tab pos="179388" algn="l"/>
              </a:tabLst>
            </a:pPr>
            <a:r>
              <a:rPr lang="en-US" sz="1800" spc="10" dirty="0">
                <a:latin typeface="Arial"/>
                <a:cs typeface="Arial"/>
              </a:rPr>
              <a:t>By </a:t>
            </a:r>
            <a:r>
              <a:rPr lang="en-US" sz="1800" spc="5" dirty="0">
                <a:latin typeface="Arial"/>
                <a:cs typeface="Arial"/>
              </a:rPr>
              <a:t>encapsulating Kerberos, </a:t>
            </a:r>
            <a:r>
              <a:rPr lang="en-US" sz="1800" spc="10" dirty="0">
                <a:latin typeface="Arial"/>
                <a:cs typeface="Arial"/>
              </a:rPr>
              <a:t>Knox </a:t>
            </a:r>
            <a:r>
              <a:rPr lang="en-US" sz="1800" spc="5" dirty="0">
                <a:latin typeface="Arial"/>
                <a:cs typeface="Arial"/>
              </a:rPr>
              <a:t>eliminates the need for client  software and client configuration </a:t>
            </a:r>
            <a:r>
              <a:rPr lang="en-US" sz="1800" dirty="0">
                <a:latin typeface="Arial"/>
                <a:cs typeface="Arial"/>
              </a:rPr>
              <a:t>thereby </a:t>
            </a:r>
            <a:r>
              <a:rPr lang="en-US" sz="1800" spc="5" dirty="0">
                <a:latin typeface="Arial"/>
                <a:cs typeface="Arial"/>
              </a:rPr>
              <a:t>simplifying the access</a:t>
            </a:r>
            <a:r>
              <a:rPr lang="en-US" sz="1800" spc="-180" dirty="0">
                <a:latin typeface="Arial"/>
                <a:cs typeface="Arial"/>
              </a:rPr>
              <a:t> </a:t>
            </a:r>
            <a:r>
              <a:rPr lang="en-US" sz="1800" spc="5" dirty="0" smtClean="0">
                <a:latin typeface="Arial"/>
                <a:cs typeface="Arial"/>
              </a:rPr>
              <a:t>model</a:t>
            </a:r>
          </a:p>
          <a:p>
            <a:pPr marL="179388" marR="628650" indent="0">
              <a:lnSpc>
                <a:spcPct val="100899"/>
              </a:lnSpc>
              <a:spcBef>
                <a:spcPts val="465"/>
              </a:spcBef>
              <a:tabLst>
                <a:tab pos="179388" algn="l"/>
              </a:tabLst>
            </a:pPr>
            <a:r>
              <a:rPr lang="fr-FR" sz="1600" b="1" i="1" dirty="0" err="1"/>
              <a:t>Kerberos</a:t>
            </a:r>
            <a:r>
              <a:rPr lang="fr-FR" sz="1600" i="1" dirty="0"/>
              <a:t> est un protocole d'authentification réseau qui repose sur un mécanisme de clés secrètes (chiffrement symétrique) et l'utilisation de tickets, et non de mots de passe en clair, évitant ainsi le risque d'interception frauduleuse des mots de passe des utilisateurs.</a:t>
            </a:r>
            <a:endParaRPr lang="en-US" sz="1600" i="1" dirty="0">
              <a:latin typeface="Arial"/>
              <a:cs typeface="Arial"/>
            </a:endParaRPr>
          </a:p>
          <a:p>
            <a:pPr marL="188595" indent="-165100">
              <a:spcBef>
                <a:spcPts val="1315"/>
              </a:spcBef>
              <a:tabLst>
                <a:tab pos="189230" algn="l"/>
              </a:tabLst>
            </a:pPr>
            <a:endParaRPr lang="en-US" sz="1800" dirty="0">
              <a:latin typeface="Arial"/>
              <a:cs typeface="Arial"/>
            </a:endParaRPr>
          </a:p>
          <a:p>
            <a:endParaRPr lang="fr-FR" sz="18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863875"/>
            <a:ext cx="8072419" cy="2429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496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15" dirty="0">
                <a:latin typeface="Arial"/>
                <a:cs typeface="Arial"/>
              </a:rPr>
              <a:t>Apache </a:t>
            </a:r>
            <a:r>
              <a:rPr lang="en-US" spc="-5" dirty="0">
                <a:latin typeface="Arial"/>
                <a:cs typeface="Arial"/>
              </a:rPr>
              <a:t>Knox is </a:t>
            </a:r>
            <a:r>
              <a:rPr lang="en-US" spc="-10" dirty="0">
                <a:latin typeface="Arial"/>
                <a:cs typeface="Arial"/>
              </a:rPr>
              <a:t>just </a:t>
            </a:r>
            <a:r>
              <a:rPr lang="en-US" spc="-5" dirty="0">
                <a:latin typeface="Arial"/>
                <a:cs typeface="Arial"/>
              </a:rPr>
              <a:t>one </a:t>
            </a:r>
            <a:r>
              <a:rPr lang="en-US" spc="-10" dirty="0">
                <a:latin typeface="Arial"/>
                <a:cs typeface="Arial"/>
              </a:rPr>
              <a:t>ring </a:t>
            </a:r>
            <a:r>
              <a:rPr lang="en-US" spc="-5" dirty="0">
                <a:latin typeface="Arial"/>
                <a:cs typeface="Arial"/>
              </a:rPr>
              <a:t>of </a:t>
            </a:r>
            <a:r>
              <a:rPr lang="en-US" dirty="0">
                <a:latin typeface="Arial"/>
                <a:cs typeface="Arial"/>
              </a:rPr>
              <a:t>an </a:t>
            </a:r>
            <a:r>
              <a:rPr lang="en-US" spc="-10" dirty="0">
                <a:latin typeface="Arial"/>
                <a:cs typeface="Arial"/>
              </a:rPr>
              <a:t>overall </a:t>
            </a:r>
            <a:r>
              <a:rPr lang="en-US" spc="-5" dirty="0">
                <a:latin typeface="Arial"/>
                <a:cs typeface="Arial"/>
              </a:rPr>
              <a:t>security</a:t>
            </a:r>
            <a:r>
              <a:rPr lang="en-US" spc="80" dirty="0">
                <a:latin typeface="Arial"/>
                <a:cs typeface="Arial"/>
              </a:rPr>
              <a:t> </a:t>
            </a:r>
            <a:r>
              <a:rPr lang="en-US" spc="-10" dirty="0" smtClean="0">
                <a:latin typeface="Arial"/>
                <a:cs typeface="Arial"/>
              </a:rPr>
              <a:t>system</a:t>
            </a:r>
            <a:endParaRPr lang="fr-FR" dirty="0"/>
          </a:p>
        </p:txBody>
      </p:sp>
      <p:sp>
        <p:nvSpPr>
          <p:cNvPr id="3" name="Espace réservé du contenu 2"/>
          <p:cNvSpPr>
            <a:spLocks noGrp="1"/>
          </p:cNvSpPr>
          <p:nvPr>
            <p:ph idx="1"/>
          </p:nvPr>
        </p:nvSpPr>
        <p:spPr/>
        <p:txBody>
          <a:bodyPr/>
          <a:lstStyle/>
          <a:p>
            <a:endParaRPr lang="fr-FR"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613540"/>
            <a:ext cx="6889218" cy="4382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36966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1095"/>
              </a:spcBef>
            </a:pPr>
            <a:r>
              <a:rPr lang="fr-FR" spc="-5" dirty="0">
                <a:latin typeface="Arial"/>
                <a:cs typeface="Arial"/>
              </a:rPr>
              <a:t>Checkpoint</a:t>
            </a:r>
            <a:endParaRPr lang="fr-FR" dirty="0">
              <a:latin typeface="Arial"/>
              <a:cs typeface="Arial"/>
            </a:endParaRPr>
          </a:p>
        </p:txBody>
      </p:sp>
      <p:sp>
        <p:nvSpPr>
          <p:cNvPr id="3" name="Espace réservé du contenu 2"/>
          <p:cNvSpPr>
            <a:spLocks noGrp="1"/>
          </p:cNvSpPr>
          <p:nvPr>
            <p:ph idx="1"/>
          </p:nvPr>
        </p:nvSpPr>
        <p:spPr/>
        <p:txBody>
          <a:bodyPr/>
          <a:lstStyle/>
          <a:p>
            <a:pPr marL="299085" indent="-275590">
              <a:spcBef>
                <a:spcPts val="1065"/>
              </a:spcBef>
              <a:buAutoNum type="arabicPeriod"/>
              <a:tabLst>
                <a:tab pos="299720" algn="l"/>
              </a:tabLst>
            </a:pPr>
            <a:r>
              <a:rPr lang="en-US" sz="2400" spc="10" dirty="0">
                <a:latin typeface="Arial"/>
                <a:cs typeface="Arial"/>
              </a:rPr>
              <a:t>Which Apache </a:t>
            </a:r>
            <a:r>
              <a:rPr lang="en-US" sz="2400" spc="5" dirty="0">
                <a:latin typeface="Arial"/>
                <a:cs typeface="Arial"/>
              </a:rPr>
              <a:t>project provides coordination of</a:t>
            </a:r>
            <a:r>
              <a:rPr lang="en-US" sz="2400" spc="-235" dirty="0">
                <a:latin typeface="Arial"/>
                <a:cs typeface="Arial"/>
              </a:rPr>
              <a:t> </a:t>
            </a:r>
            <a:r>
              <a:rPr lang="en-US" sz="2400" spc="5" dirty="0">
                <a:latin typeface="Arial"/>
                <a:cs typeface="Arial"/>
              </a:rPr>
              <a:t>resources?</a:t>
            </a:r>
            <a:endParaRPr lang="en-US" sz="2400" dirty="0">
              <a:latin typeface="Arial"/>
              <a:cs typeface="Arial"/>
            </a:endParaRPr>
          </a:p>
          <a:p>
            <a:pPr marL="299085" indent="-275590">
              <a:spcBef>
                <a:spcPts val="175"/>
              </a:spcBef>
              <a:buAutoNum type="arabicPeriod"/>
              <a:tabLst>
                <a:tab pos="299720" algn="l"/>
              </a:tabLst>
            </a:pPr>
            <a:r>
              <a:rPr lang="en-US" sz="2400" spc="15" dirty="0">
                <a:latin typeface="Arial"/>
                <a:cs typeface="Arial"/>
              </a:rPr>
              <a:t>What </a:t>
            </a:r>
            <a:r>
              <a:rPr lang="en-US" sz="2400" spc="5" dirty="0">
                <a:latin typeface="Arial"/>
                <a:cs typeface="Arial"/>
              </a:rPr>
              <a:t>is </a:t>
            </a:r>
            <a:r>
              <a:rPr lang="en-US" sz="2400" spc="10" dirty="0" err="1">
                <a:latin typeface="Arial"/>
                <a:cs typeface="Arial"/>
              </a:rPr>
              <a:t>ZooKeeper's</a:t>
            </a:r>
            <a:r>
              <a:rPr lang="en-US" sz="2400" spc="10" dirty="0">
                <a:latin typeface="Arial"/>
                <a:cs typeface="Arial"/>
              </a:rPr>
              <a:t> </a:t>
            </a:r>
            <a:r>
              <a:rPr lang="en-US" sz="2400" spc="5" dirty="0">
                <a:latin typeface="Arial"/>
                <a:cs typeface="Arial"/>
              </a:rPr>
              <a:t>role </a:t>
            </a:r>
            <a:r>
              <a:rPr lang="en-US" sz="2400" spc="10" dirty="0">
                <a:latin typeface="Arial"/>
                <a:cs typeface="Arial"/>
              </a:rPr>
              <a:t>in </a:t>
            </a:r>
            <a:r>
              <a:rPr lang="en-US" sz="2400" spc="5" dirty="0">
                <a:latin typeface="Arial"/>
                <a:cs typeface="Arial"/>
              </a:rPr>
              <a:t>the Hadoop</a:t>
            </a:r>
            <a:r>
              <a:rPr lang="en-US" sz="2400" spc="-245" dirty="0">
                <a:latin typeface="Arial"/>
                <a:cs typeface="Arial"/>
              </a:rPr>
              <a:t> </a:t>
            </a:r>
            <a:r>
              <a:rPr lang="en-US" sz="2400" spc="5" dirty="0">
                <a:latin typeface="Arial"/>
                <a:cs typeface="Arial"/>
              </a:rPr>
              <a:t>infrastructure?</a:t>
            </a:r>
            <a:endParaRPr lang="en-US" sz="2400" dirty="0">
              <a:latin typeface="Arial"/>
              <a:cs typeface="Arial"/>
            </a:endParaRPr>
          </a:p>
          <a:p>
            <a:pPr marL="299085" marR="327025" indent="-275590">
              <a:spcBef>
                <a:spcPts val="455"/>
              </a:spcBef>
              <a:buAutoNum type="arabicPeriod"/>
              <a:tabLst>
                <a:tab pos="299720" algn="l"/>
              </a:tabLst>
            </a:pPr>
            <a:r>
              <a:rPr lang="en-US" sz="2400" spc="10" dirty="0">
                <a:latin typeface="Arial"/>
                <a:cs typeface="Arial"/>
              </a:rPr>
              <a:t>True </a:t>
            </a:r>
            <a:r>
              <a:rPr lang="en-US" sz="2400" spc="5" dirty="0">
                <a:latin typeface="Arial"/>
                <a:cs typeface="Arial"/>
              </a:rPr>
              <a:t>or </a:t>
            </a:r>
            <a:r>
              <a:rPr lang="en-US" sz="2400" spc="10" dirty="0">
                <a:latin typeface="Arial"/>
                <a:cs typeface="Arial"/>
              </a:rPr>
              <a:t>False? </a:t>
            </a:r>
            <a:r>
              <a:rPr lang="en-US" sz="2400" spc="5" dirty="0">
                <a:latin typeface="Arial"/>
                <a:cs typeface="Arial"/>
              </a:rPr>
              <a:t>Slider provides </a:t>
            </a:r>
            <a:r>
              <a:rPr lang="en-US" sz="2400" spc="10" dirty="0">
                <a:latin typeface="Arial"/>
                <a:cs typeface="Arial"/>
              </a:rPr>
              <a:t>an </a:t>
            </a:r>
            <a:r>
              <a:rPr lang="en-US" sz="2400" dirty="0">
                <a:latin typeface="Arial"/>
                <a:cs typeface="Arial"/>
              </a:rPr>
              <a:t>intuitive </a:t>
            </a:r>
            <a:r>
              <a:rPr lang="en-US" sz="2400" spc="10" dirty="0">
                <a:latin typeface="Arial"/>
                <a:cs typeface="Arial"/>
              </a:rPr>
              <a:t>UI </a:t>
            </a:r>
            <a:r>
              <a:rPr lang="en-US" sz="2400" spc="5" dirty="0">
                <a:latin typeface="Arial"/>
                <a:cs typeface="Arial"/>
              </a:rPr>
              <a:t>which allows you</a:t>
            </a:r>
            <a:r>
              <a:rPr lang="en-US" sz="2400" spc="-245" dirty="0">
                <a:latin typeface="Arial"/>
                <a:cs typeface="Arial"/>
              </a:rPr>
              <a:t> </a:t>
            </a:r>
            <a:r>
              <a:rPr lang="en-US" sz="2400" dirty="0">
                <a:latin typeface="Arial"/>
                <a:cs typeface="Arial"/>
              </a:rPr>
              <a:t>to  </a:t>
            </a:r>
            <a:r>
              <a:rPr lang="en-US" sz="2400" spc="5" dirty="0">
                <a:latin typeface="Arial"/>
                <a:cs typeface="Arial"/>
              </a:rPr>
              <a:t>dynamically allocate </a:t>
            </a:r>
            <a:r>
              <a:rPr lang="en-US" sz="2400" spc="10" dirty="0">
                <a:latin typeface="Arial"/>
                <a:cs typeface="Arial"/>
              </a:rPr>
              <a:t>YARN</a:t>
            </a:r>
            <a:r>
              <a:rPr lang="en-US" sz="2400" spc="-130" dirty="0">
                <a:latin typeface="Arial"/>
                <a:cs typeface="Arial"/>
              </a:rPr>
              <a:t> </a:t>
            </a:r>
            <a:r>
              <a:rPr lang="en-US" sz="2400" spc="5" dirty="0">
                <a:latin typeface="Arial"/>
                <a:cs typeface="Arial"/>
              </a:rPr>
              <a:t>resources.</a:t>
            </a:r>
            <a:endParaRPr lang="en-US" sz="2400" dirty="0">
              <a:latin typeface="Arial"/>
              <a:cs typeface="Arial"/>
            </a:endParaRPr>
          </a:p>
          <a:p>
            <a:pPr marL="299085" indent="-275590">
              <a:spcBef>
                <a:spcPts val="175"/>
              </a:spcBef>
              <a:buAutoNum type="arabicPeriod"/>
              <a:tabLst>
                <a:tab pos="299720" algn="l"/>
              </a:tabLst>
            </a:pPr>
            <a:r>
              <a:rPr lang="en-US" sz="2400" spc="10" dirty="0">
                <a:latin typeface="Arial"/>
                <a:cs typeface="Arial"/>
              </a:rPr>
              <a:t>True</a:t>
            </a:r>
            <a:r>
              <a:rPr lang="en-US" sz="2400" spc="-20" dirty="0">
                <a:latin typeface="Arial"/>
                <a:cs typeface="Arial"/>
              </a:rPr>
              <a:t> </a:t>
            </a:r>
            <a:r>
              <a:rPr lang="en-US" sz="2400" spc="5" dirty="0">
                <a:latin typeface="Arial"/>
                <a:cs typeface="Arial"/>
              </a:rPr>
              <a:t>or</a:t>
            </a:r>
            <a:r>
              <a:rPr lang="en-US" sz="2400" spc="-5" dirty="0">
                <a:latin typeface="Arial"/>
                <a:cs typeface="Arial"/>
              </a:rPr>
              <a:t> </a:t>
            </a:r>
            <a:r>
              <a:rPr lang="en-US" sz="2400" spc="10" dirty="0">
                <a:latin typeface="Arial"/>
                <a:cs typeface="Arial"/>
              </a:rPr>
              <a:t>False?</a:t>
            </a:r>
            <a:r>
              <a:rPr lang="en-US" sz="2400" spc="-35" dirty="0">
                <a:latin typeface="Arial"/>
                <a:cs typeface="Arial"/>
              </a:rPr>
              <a:t> </a:t>
            </a:r>
            <a:r>
              <a:rPr lang="en-US" sz="2400" spc="10" dirty="0">
                <a:latin typeface="Arial"/>
                <a:cs typeface="Arial"/>
              </a:rPr>
              <a:t>Knox</a:t>
            </a:r>
            <a:r>
              <a:rPr lang="en-US" sz="2400" spc="-30" dirty="0">
                <a:latin typeface="Arial"/>
                <a:cs typeface="Arial"/>
              </a:rPr>
              <a:t> </a:t>
            </a:r>
            <a:r>
              <a:rPr lang="en-US" sz="2400" spc="10" dirty="0">
                <a:latin typeface="Arial"/>
                <a:cs typeface="Arial"/>
              </a:rPr>
              <a:t>can</a:t>
            </a:r>
            <a:r>
              <a:rPr lang="en-US" sz="2400" spc="-20" dirty="0">
                <a:latin typeface="Arial"/>
                <a:cs typeface="Arial"/>
              </a:rPr>
              <a:t> </a:t>
            </a:r>
            <a:r>
              <a:rPr lang="en-US" sz="2400" spc="5" dirty="0">
                <a:latin typeface="Arial"/>
                <a:cs typeface="Arial"/>
              </a:rPr>
              <a:t>provide</a:t>
            </a:r>
            <a:r>
              <a:rPr lang="en-US" sz="2400" spc="-15" dirty="0">
                <a:latin typeface="Arial"/>
                <a:cs typeface="Arial"/>
              </a:rPr>
              <a:t> </a:t>
            </a:r>
            <a:r>
              <a:rPr lang="en-US" sz="2400" spc="5" dirty="0">
                <a:latin typeface="Arial"/>
                <a:cs typeface="Arial"/>
              </a:rPr>
              <a:t>all</a:t>
            </a:r>
            <a:r>
              <a:rPr lang="en-US" sz="2400" spc="-25" dirty="0">
                <a:latin typeface="Arial"/>
                <a:cs typeface="Arial"/>
              </a:rPr>
              <a:t> </a:t>
            </a:r>
            <a:r>
              <a:rPr lang="en-US" sz="2400" spc="5" dirty="0">
                <a:latin typeface="Arial"/>
                <a:cs typeface="Arial"/>
              </a:rPr>
              <a:t>the</a:t>
            </a:r>
            <a:r>
              <a:rPr lang="en-US" sz="2400" dirty="0">
                <a:latin typeface="Arial"/>
                <a:cs typeface="Arial"/>
              </a:rPr>
              <a:t> </a:t>
            </a:r>
            <a:r>
              <a:rPr lang="en-US" sz="2400" spc="5" dirty="0">
                <a:latin typeface="Arial"/>
                <a:cs typeface="Arial"/>
              </a:rPr>
              <a:t>security</a:t>
            </a:r>
            <a:r>
              <a:rPr lang="en-US" sz="2400" spc="-25" dirty="0">
                <a:latin typeface="Arial"/>
                <a:cs typeface="Arial"/>
              </a:rPr>
              <a:t> </a:t>
            </a:r>
            <a:r>
              <a:rPr lang="en-US" sz="2400" spc="5" dirty="0">
                <a:latin typeface="Arial"/>
                <a:cs typeface="Arial"/>
              </a:rPr>
              <a:t>you</a:t>
            </a:r>
            <a:r>
              <a:rPr lang="en-US" sz="2400" spc="10" dirty="0">
                <a:latin typeface="Arial"/>
                <a:cs typeface="Arial"/>
              </a:rPr>
              <a:t> need</a:t>
            </a:r>
            <a:r>
              <a:rPr lang="en-US" sz="2400" spc="-30" dirty="0">
                <a:latin typeface="Arial"/>
                <a:cs typeface="Arial"/>
              </a:rPr>
              <a:t> </a:t>
            </a:r>
            <a:r>
              <a:rPr lang="en-US" sz="2400" spc="5" dirty="0">
                <a:latin typeface="Arial"/>
                <a:cs typeface="Arial"/>
              </a:rPr>
              <a:t>within</a:t>
            </a:r>
            <a:r>
              <a:rPr lang="en-US" sz="2400" spc="-30" dirty="0">
                <a:latin typeface="Arial"/>
                <a:cs typeface="Arial"/>
              </a:rPr>
              <a:t> </a:t>
            </a:r>
            <a:r>
              <a:rPr lang="en-US" sz="2400" dirty="0" smtClean="0">
                <a:latin typeface="Arial"/>
                <a:cs typeface="Arial"/>
              </a:rPr>
              <a:t>your </a:t>
            </a:r>
            <a:r>
              <a:rPr lang="en-US" sz="2400" spc="10" dirty="0" smtClean="0">
                <a:latin typeface="Arial"/>
                <a:cs typeface="Arial"/>
              </a:rPr>
              <a:t>Hadoop</a:t>
            </a:r>
            <a:r>
              <a:rPr lang="en-US" sz="2400" spc="-20" dirty="0" smtClean="0">
                <a:latin typeface="Arial"/>
                <a:cs typeface="Arial"/>
              </a:rPr>
              <a:t> </a:t>
            </a:r>
            <a:r>
              <a:rPr lang="en-US" sz="2400" dirty="0">
                <a:latin typeface="Arial"/>
                <a:cs typeface="Arial"/>
              </a:rPr>
              <a:t>infrastructure.</a:t>
            </a:r>
          </a:p>
          <a:p>
            <a:endParaRPr lang="fr-FR" dirty="0"/>
          </a:p>
        </p:txBody>
      </p:sp>
    </p:spTree>
    <p:extLst>
      <p:ext uri="{BB962C8B-B14F-4D97-AF65-F5344CB8AC3E}">
        <p14:creationId xmlns:p14="http://schemas.microsoft.com/office/powerpoint/2010/main" val="8577881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Unit</a:t>
            </a:r>
            <a:r>
              <a:rPr lang="en-US" spc="-10" dirty="0">
                <a:latin typeface="Arial"/>
                <a:cs typeface="Arial"/>
              </a:rPr>
              <a:t> </a:t>
            </a:r>
            <a:r>
              <a:rPr lang="en-US" spc="-5" dirty="0" smtClean="0">
                <a:latin typeface="Arial"/>
                <a:cs typeface="Arial"/>
              </a:rPr>
              <a:t>summary</a:t>
            </a:r>
            <a:endParaRPr lang="fr-FR" dirty="0"/>
          </a:p>
        </p:txBody>
      </p:sp>
      <p:sp>
        <p:nvSpPr>
          <p:cNvPr id="3" name="Espace réservé du contenu 2"/>
          <p:cNvSpPr>
            <a:spLocks noGrp="1"/>
          </p:cNvSpPr>
          <p:nvPr>
            <p:ph idx="1"/>
          </p:nvPr>
        </p:nvSpPr>
        <p:spPr/>
        <p:txBody>
          <a:bodyPr/>
          <a:lstStyle/>
          <a:p>
            <a:pPr marL="172085" indent="-139700">
              <a:spcBef>
                <a:spcPts val="1315"/>
              </a:spcBef>
              <a:tabLst>
                <a:tab pos="172720" algn="l"/>
              </a:tabLst>
            </a:pPr>
            <a:r>
              <a:rPr lang="en-US" sz="1800" spc="5" dirty="0" smtClean="0">
                <a:latin typeface="Arial"/>
                <a:cs typeface="Arial"/>
              </a:rPr>
              <a:t>Understand</a:t>
            </a:r>
            <a:r>
              <a:rPr lang="en-US" sz="1800" spc="-15" dirty="0" smtClean="0">
                <a:latin typeface="Arial"/>
                <a:cs typeface="Arial"/>
              </a:rPr>
              <a:t> </a:t>
            </a:r>
            <a:r>
              <a:rPr lang="en-US" sz="1800" spc="5" dirty="0">
                <a:latin typeface="Arial"/>
                <a:cs typeface="Arial"/>
              </a:rPr>
              <a:t>the</a:t>
            </a:r>
            <a:r>
              <a:rPr lang="en-US" sz="1800" spc="-45" dirty="0">
                <a:latin typeface="Arial"/>
                <a:cs typeface="Arial"/>
              </a:rPr>
              <a:t> </a:t>
            </a:r>
            <a:r>
              <a:rPr lang="en-US" sz="1800" spc="5" dirty="0">
                <a:latin typeface="Arial"/>
                <a:cs typeface="Arial"/>
              </a:rPr>
              <a:t>challenges</a:t>
            </a:r>
            <a:r>
              <a:rPr lang="en-US" sz="1800" spc="-25" dirty="0">
                <a:latin typeface="Arial"/>
                <a:cs typeface="Arial"/>
              </a:rPr>
              <a:t> </a:t>
            </a:r>
            <a:r>
              <a:rPr lang="en-US" sz="1800" spc="5" dirty="0">
                <a:latin typeface="Arial"/>
                <a:cs typeface="Arial"/>
              </a:rPr>
              <a:t>posed</a:t>
            </a:r>
            <a:r>
              <a:rPr lang="en-US" sz="1800" spc="-45" dirty="0">
                <a:latin typeface="Arial"/>
                <a:cs typeface="Arial"/>
              </a:rPr>
              <a:t> </a:t>
            </a:r>
            <a:r>
              <a:rPr lang="en-US" sz="1800" spc="5" dirty="0">
                <a:latin typeface="Arial"/>
                <a:cs typeface="Arial"/>
              </a:rPr>
              <a:t>by</a:t>
            </a:r>
            <a:r>
              <a:rPr lang="en-US" sz="1800" dirty="0">
                <a:latin typeface="Arial"/>
                <a:cs typeface="Arial"/>
              </a:rPr>
              <a:t> </a:t>
            </a:r>
            <a:r>
              <a:rPr lang="en-US" sz="1800" spc="5" dirty="0">
                <a:latin typeface="Arial"/>
                <a:cs typeface="Arial"/>
              </a:rPr>
              <a:t>distributed</a:t>
            </a:r>
            <a:r>
              <a:rPr lang="en-US" sz="1800" spc="-45" dirty="0">
                <a:latin typeface="Arial"/>
                <a:cs typeface="Arial"/>
              </a:rPr>
              <a:t> </a:t>
            </a:r>
            <a:r>
              <a:rPr lang="en-US" sz="1800" spc="5" dirty="0">
                <a:latin typeface="Arial"/>
                <a:cs typeface="Arial"/>
              </a:rPr>
              <a:t>applications</a:t>
            </a:r>
            <a:r>
              <a:rPr lang="en-US" sz="1800" spc="-40" dirty="0">
                <a:latin typeface="Arial"/>
                <a:cs typeface="Arial"/>
              </a:rPr>
              <a:t> </a:t>
            </a:r>
            <a:r>
              <a:rPr lang="en-US" sz="1800" spc="5" dirty="0">
                <a:latin typeface="Arial"/>
                <a:cs typeface="Arial"/>
              </a:rPr>
              <a:t>and</a:t>
            </a:r>
            <a:r>
              <a:rPr lang="en-US" sz="1800" spc="-15" dirty="0">
                <a:latin typeface="Arial"/>
                <a:cs typeface="Arial"/>
              </a:rPr>
              <a:t> </a:t>
            </a:r>
            <a:r>
              <a:rPr lang="en-US" sz="1800" spc="5" dirty="0" smtClean="0">
                <a:latin typeface="Arial"/>
                <a:cs typeface="Arial"/>
              </a:rPr>
              <a:t>how </a:t>
            </a:r>
            <a:r>
              <a:rPr lang="en-US" sz="1800" spc="10" dirty="0" err="1" smtClean="0">
                <a:latin typeface="Arial"/>
                <a:cs typeface="Arial"/>
              </a:rPr>
              <a:t>ZooKeeper</a:t>
            </a:r>
            <a:r>
              <a:rPr lang="en-US" sz="1800" spc="10" dirty="0" smtClean="0">
                <a:latin typeface="Arial"/>
                <a:cs typeface="Arial"/>
              </a:rPr>
              <a:t> </a:t>
            </a:r>
            <a:r>
              <a:rPr lang="en-US" sz="1800" spc="5" dirty="0">
                <a:latin typeface="Arial"/>
                <a:cs typeface="Arial"/>
              </a:rPr>
              <a:t>is designed to handle</a:t>
            </a:r>
            <a:r>
              <a:rPr lang="en-US" sz="1800" spc="-185" dirty="0">
                <a:latin typeface="Arial"/>
                <a:cs typeface="Arial"/>
              </a:rPr>
              <a:t> </a:t>
            </a:r>
            <a:r>
              <a:rPr lang="en-US" sz="1800" spc="5" dirty="0">
                <a:latin typeface="Arial"/>
                <a:cs typeface="Arial"/>
              </a:rPr>
              <a:t>them</a:t>
            </a:r>
            <a:endParaRPr lang="en-US" sz="1800" dirty="0">
              <a:latin typeface="Arial"/>
              <a:cs typeface="Arial"/>
            </a:endParaRPr>
          </a:p>
          <a:p>
            <a:pPr marL="172085" marR="5080" indent="-139700">
              <a:lnSpc>
                <a:spcPct val="100899"/>
              </a:lnSpc>
              <a:spcBef>
                <a:spcPts val="465"/>
              </a:spcBef>
              <a:tabLst>
                <a:tab pos="172720" algn="l"/>
              </a:tabLst>
            </a:pPr>
            <a:r>
              <a:rPr lang="en-US" sz="1800" spc="10" dirty="0">
                <a:latin typeface="Arial"/>
                <a:cs typeface="Arial"/>
              </a:rPr>
              <a:t>Explain </a:t>
            </a:r>
            <a:r>
              <a:rPr lang="en-US" sz="1800" spc="5" dirty="0">
                <a:latin typeface="Arial"/>
                <a:cs typeface="Arial"/>
              </a:rPr>
              <a:t>the role of </a:t>
            </a:r>
            <a:r>
              <a:rPr lang="en-US" sz="1800" spc="5" dirty="0" err="1">
                <a:latin typeface="Arial"/>
                <a:cs typeface="Arial"/>
              </a:rPr>
              <a:t>ZooKeeper</a:t>
            </a:r>
            <a:r>
              <a:rPr lang="en-US" sz="1800" spc="5" dirty="0">
                <a:latin typeface="Arial"/>
                <a:cs typeface="Arial"/>
              </a:rPr>
              <a:t> within the Apache </a:t>
            </a:r>
            <a:r>
              <a:rPr lang="en-US" sz="1800" spc="10" dirty="0">
                <a:latin typeface="Arial"/>
                <a:cs typeface="Arial"/>
              </a:rPr>
              <a:t>Hadoop</a:t>
            </a:r>
            <a:r>
              <a:rPr lang="en-US" sz="1800" spc="-204" dirty="0">
                <a:latin typeface="Arial"/>
                <a:cs typeface="Arial"/>
              </a:rPr>
              <a:t> </a:t>
            </a:r>
            <a:r>
              <a:rPr lang="en-US" sz="1800" dirty="0">
                <a:latin typeface="Arial"/>
                <a:cs typeface="Arial"/>
              </a:rPr>
              <a:t>infrastructure  </a:t>
            </a:r>
            <a:r>
              <a:rPr lang="en-US" sz="1800" spc="5" dirty="0">
                <a:latin typeface="Arial"/>
                <a:cs typeface="Arial"/>
              </a:rPr>
              <a:t>and the realm of </a:t>
            </a:r>
            <a:r>
              <a:rPr lang="en-US" sz="1800" spc="10" dirty="0">
                <a:latin typeface="Arial"/>
                <a:cs typeface="Arial"/>
              </a:rPr>
              <a:t>Big </a:t>
            </a:r>
            <a:r>
              <a:rPr lang="en-US" sz="1800" spc="5" dirty="0">
                <a:latin typeface="Arial"/>
                <a:cs typeface="Arial"/>
              </a:rPr>
              <a:t>Data</a:t>
            </a:r>
            <a:r>
              <a:rPr lang="en-US" sz="1800" spc="-125" dirty="0">
                <a:latin typeface="Arial"/>
                <a:cs typeface="Arial"/>
              </a:rPr>
              <a:t> </a:t>
            </a:r>
            <a:r>
              <a:rPr lang="en-US" sz="1800" spc="5" dirty="0">
                <a:latin typeface="Arial"/>
                <a:cs typeface="Arial"/>
              </a:rPr>
              <a:t>management</a:t>
            </a:r>
            <a:endParaRPr lang="en-US" sz="1800" dirty="0">
              <a:latin typeface="Arial"/>
              <a:cs typeface="Arial"/>
            </a:endParaRPr>
          </a:p>
          <a:p>
            <a:pPr marL="172085" marR="685165" indent="-139700">
              <a:lnSpc>
                <a:spcPct val="101200"/>
              </a:lnSpc>
              <a:spcBef>
                <a:spcPts val="445"/>
              </a:spcBef>
              <a:tabLst>
                <a:tab pos="172720" algn="l"/>
              </a:tabLst>
            </a:pPr>
            <a:r>
              <a:rPr lang="en-US" sz="1800" spc="10" dirty="0">
                <a:latin typeface="Arial"/>
                <a:cs typeface="Arial"/>
              </a:rPr>
              <a:t>Explore</a:t>
            </a:r>
            <a:r>
              <a:rPr lang="en-US" sz="1800" spc="-260" dirty="0">
                <a:latin typeface="Arial"/>
                <a:cs typeface="Arial"/>
              </a:rPr>
              <a:t> </a:t>
            </a:r>
            <a:r>
              <a:rPr lang="en-US" sz="1800" spc="5" dirty="0">
                <a:latin typeface="Arial"/>
                <a:cs typeface="Arial"/>
              </a:rPr>
              <a:t>generic use </a:t>
            </a:r>
            <a:r>
              <a:rPr lang="en-US" sz="1800" spc="10" dirty="0">
                <a:latin typeface="Arial"/>
                <a:cs typeface="Arial"/>
              </a:rPr>
              <a:t>cases </a:t>
            </a:r>
            <a:r>
              <a:rPr lang="en-US" sz="1800" spc="5" dirty="0">
                <a:latin typeface="Arial"/>
                <a:cs typeface="Arial"/>
              </a:rPr>
              <a:t>and </a:t>
            </a:r>
            <a:r>
              <a:rPr lang="en-US" sz="1800" spc="15" dirty="0">
                <a:latin typeface="Arial"/>
                <a:cs typeface="Arial"/>
              </a:rPr>
              <a:t>some </a:t>
            </a:r>
            <a:r>
              <a:rPr lang="en-US" sz="1800" spc="5" dirty="0">
                <a:latin typeface="Arial"/>
                <a:cs typeface="Arial"/>
              </a:rPr>
              <a:t>real-world scenarios for  </a:t>
            </a:r>
            <a:r>
              <a:rPr lang="en-US" sz="1800" spc="5" dirty="0" err="1">
                <a:latin typeface="Arial"/>
                <a:cs typeface="Arial"/>
              </a:rPr>
              <a:t>ZooKeeper</a:t>
            </a:r>
            <a:endParaRPr lang="en-US" sz="1800" dirty="0">
              <a:latin typeface="Arial"/>
              <a:cs typeface="Arial"/>
            </a:endParaRPr>
          </a:p>
          <a:p>
            <a:pPr marL="172085" marR="252729" indent="-139700">
              <a:lnSpc>
                <a:spcPct val="100899"/>
              </a:lnSpc>
              <a:spcBef>
                <a:spcPts val="459"/>
              </a:spcBef>
              <a:tabLst>
                <a:tab pos="172720" algn="l"/>
              </a:tabLst>
            </a:pPr>
            <a:r>
              <a:rPr lang="en-US" sz="1800" spc="10" dirty="0">
                <a:latin typeface="Arial"/>
                <a:cs typeface="Arial"/>
              </a:rPr>
              <a:t>Define </a:t>
            </a:r>
            <a:r>
              <a:rPr lang="en-US" sz="1800" spc="5" dirty="0">
                <a:latin typeface="Arial"/>
                <a:cs typeface="Arial"/>
              </a:rPr>
              <a:t>the </a:t>
            </a:r>
            <a:r>
              <a:rPr lang="en-US" sz="1800" spc="5" dirty="0" err="1">
                <a:latin typeface="Arial"/>
                <a:cs typeface="Arial"/>
              </a:rPr>
              <a:t>ZooKeeper</a:t>
            </a:r>
            <a:r>
              <a:rPr lang="en-US" sz="1800" spc="5" dirty="0">
                <a:latin typeface="Arial"/>
                <a:cs typeface="Arial"/>
              </a:rPr>
              <a:t> services </a:t>
            </a:r>
            <a:r>
              <a:rPr lang="en-US" sz="1800" dirty="0">
                <a:latin typeface="Arial"/>
                <a:cs typeface="Arial"/>
              </a:rPr>
              <a:t>that </a:t>
            </a:r>
            <a:r>
              <a:rPr lang="en-US" sz="1800" spc="5" dirty="0">
                <a:latin typeface="Arial"/>
                <a:cs typeface="Arial"/>
              </a:rPr>
              <a:t>are used </a:t>
            </a:r>
            <a:r>
              <a:rPr lang="en-US" sz="1800" dirty="0">
                <a:latin typeface="Arial"/>
                <a:cs typeface="Arial"/>
              </a:rPr>
              <a:t>to </a:t>
            </a:r>
            <a:r>
              <a:rPr lang="en-US" sz="1800" spc="10" dirty="0">
                <a:latin typeface="Arial"/>
                <a:cs typeface="Arial"/>
              </a:rPr>
              <a:t>manage </a:t>
            </a:r>
            <a:r>
              <a:rPr lang="en-US" sz="1800" dirty="0">
                <a:latin typeface="Arial"/>
                <a:cs typeface="Arial"/>
              </a:rPr>
              <a:t>distributed  </a:t>
            </a:r>
            <a:r>
              <a:rPr lang="en-US" sz="1800" spc="5" dirty="0">
                <a:latin typeface="Arial"/>
                <a:cs typeface="Arial"/>
              </a:rPr>
              <a:t>systems</a:t>
            </a:r>
            <a:endParaRPr lang="en-US" sz="1800" dirty="0">
              <a:latin typeface="Arial"/>
              <a:cs typeface="Arial"/>
            </a:endParaRPr>
          </a:p>
          <a:p>
            <a:pPr marL="172085" indent="-139700">
              <a:spcBef>
                <a:spcPts val="464"/>
              </a:spcBef>
              <a:tabLst>
                <a:tab pos="172720" algn="l"/>
              </a:tabLst>
            </a:pPr>
            <a:r>
              <a:rPr lang="en-US" sz="1800" spc="10" dirty="0">
                <a:latin typeface="Arial"/>
                <a:cs typeface="Arial"/>
              </a:rPr>
              <a:t>Explore and use </a:t>
            </a:r>
            <a:r>
              <a:rPr lang="en-US" sz="1800" spc="5" dirty="0">
                <a:latin typeface="Arial"/>
                <a:cs typeface="Arial"/>
              </a:rPr>
              <a:t>the </a:t>
            </a:r>
            <a:r>
              <a:rPr lang="en-US" sz="1800" spc="10" dirty="0" err="1">
                <a:latin typeface="Arial"/>
                <a:cs typeface="Arial"/>
              </a:rPr>
              <a:t>ZooKeeper</a:t>
            </a:r>
            <a:r>
              <a:rPr lang="en-US" sz="1800" spc="-254" dirty="0">
                <a:latin typeface="Arial"/>
                <a:cs typeface="Arial"/>
              </a:rPr>
              <a:t> </a:t>
            </a:r>
            <a:r>
              <a:rPr lang="en-US" sz="1800" spc="10" dirty="0">
                <a:latin typeface="Arial"/>
                <a:cs typeface="Arial"/>
              </a:rPr>
              <a:t>CLI </a:t>
            </a:r>
            <a:r>
              <a:rPr lang="en-US" sz="1800" spc="5" dirty="0">
                <a:latin typeface="Arial"/>
                <a:cs typeface="Arial"/>
              </a:rPr>
              <a:t>to interact with </a:t>
            </a:r>
            <a:r>
              <a:rPr lang="en-US" sz="1800" spc="5" dirty="0" err="1" smtClean="0">
                <a:latin typeface="Arial"/>
                <a:cs typeface="Arial"/>
              </a:rPr>
              <a:t>ZooKeeper</a:t>
            </a:r>
            <a:r>
              <a:rPr lang="en-US" sz="1800" spc="5" dirty="0" smtClean="0">
                <a:latin typeface="Arial"/>
                <a:cs typeface="Arial"/>
              </a:rPr>
              <a:t> services</a:t>
            </a:r>
            <a:endParaRPr lang="en-US" sz="1800" dirty="0">
              <a:latin typeface="Arial"/>
              <a:cs typeface="Arial"/>
            </a:endParaRPr>
          </a:p>
          <a:p>
            <a:pPr marL="172085" marR="332740" indent="-139700">
              <a:lnSpc>
                <a:spcPct val="100899"/>
              </a:lnSpc>
              <a:spcBef>
                <a:spcPts val="459"/>
              </a:spcBef>
              <a:tabLst>
                <a:tab pos="172720" algn="l"/>
              </a:tabLst>
            </a:pPr>
            <a:r>
              <a:rPr lang="en-US" sz="1800" spc="5" dirty="0">
                <a:latin typeface="Arial"/>
                <a:cs typeface="Arial"/>
              </a:rPr>
              <a:t>Understand</a:t>
            </a:r>
            <a:r>
              <a:rPr lang="en-US" sz="1800" spc="-15" dirty="0">
                <a:latin typeface="Arial"/>
                <a:cs typeface="Arial"/>
              </a:rPr>
              <a:t> </a:t>
            </a:r>
            <a:r>
              <a:rPr lang="en-US" sz="1800" spc="5" dirty="0">
                <a:latin typeface="Arial"/>
                <a:cs typeface="Arial"/>
              </a:rPr>
              <a:t>how</a:t>
            </a:r>
            <a:r>
              <a:rPr lang="en-US" sz="1800" spc="-35" dirty="0">
                <a:latin typeface="Arial"/>
                <a:cs typeface="Arial"/>
              </a:rPr>
              <a:t> </a:t>
            </a:r>
            <a:r>
              <a:rPr lang="en-US" sz="1800" spc="5" dirty="0">
                <a:latin typeface="Arial"/>
                <a:cs typeface="Arial"/>
              </a:rPr>
              <a:t>Apache</a:t>
            </a:r>
            <a:r>
              <a:rPr lang="en-US" sz="1800" spc="-40" dirty="0">
                <a:latin typeface="Arial"/>
                <a:cs typeface="Arial"/>
              </a:rPr>
              <a:t> </a:t>
            </a:r>
            <a:r>
              <a:rPr lang="en-US" sz="1800" spc="5" dirty="0">
                <a:latin typeface="Arial"/>
                <a:cs typeface="Arial"/>
              </a:rPr>
              <a:t>Slider</a:t>
            </a:r>
            <a:r>
              <a:rPr lang="en-US" sz="1800" spc="-35" dirty="0">
                <a:latin typeface="Arial"/>
                <a:cs typeface="Arial"/>
              </a:rPr>
              <a:t> </a:t>
            </a:r>
            <a:r>
              <a:rPr lang="en-US" sz="1800" spc="10" dirty="0">
                <a:latin typeface="Arial"/>
                <a:cs typeface="Arial"/>
              </a:rPr>
              <a:t>works</a:t>
            </a:r>
            <a:r>
              <a:rPr lang="en-US" sz="1800" spc="-25" dirty="0">
                <a:latin typeface="Arial"/>
                <a:cs typeface="Arial"/>
              </a:rPr>
              <a:t> </a:t>
            </a:r>
            <a:r>
              <a:rPr lang="en-US" sz="1800" spc="5" dirty="0">
                <a:latin typeface="Arial"/>
                <a:cs typeface="Arial"/>
              </a:rPr>
              <a:t>in</a:t>
            </a:r>
            <a:r>
              <a:rPr lang="en-US" sz="1800" spc="-10" dirty="0">
                <a:latin typeface="Arial"/>
                <a:cs typeface="Arial"/>
              </a:rPr>
              <a:t> </a:t>
            </a:r>
            <a:r>
              <a:rPr lang="en-US" sz="1800" spc="5" dirty="0">
                <a:latin typeface="Arial"/>
                <a:cs typeface="Arial"/>
              </a:rPr>
              <a:t>conjunction</a:t>
            </a:r>
            <a:r>
              <a:rPr lang="en-US" sz="1800" spc="-40" dirty="0">
                <a:latin typeface="Arial"/>
                <a:cs typeface="Arial"/>
              </a:rPr>
              <a:t> </a:t>
            </a:r>
            <a:r>
              <a:rPr lang="en-US" sz="1800" spc="5" dirty="0">
                <a:latin typeface="Arial"/>
                <a:cs typeface="Arial"/>
              </a:rPr>
              <a:t>with</a:t>
            </a:r>
            <a:r>
              <a:rPr lang="en-US" sz="1800" dirty="0">
                <a:latin typeface="Arial"/>
                <a:cs typeface="Arial"/>
              </a:rPr>
              <a:t> </a:t>
            </a:r>
            <a:r>
              <a:rPr lang="en-US" sz="1800" spc="10" dirty="0">
                <a:latin typeface="Arial"/>
                <a:cs typeface="Arial"/>
              </a:rPr>
              <a:t>YARN</a:t>
            </a:r>
            <a:r>
              <a:rPr lang="en-US" sz="1800" spc="-20" dirty="0">
                <a:latin typeface="Arial"/>
                <a:cs typeface="Arial"/>
              </a:rPr>
              <a:t> </a:t>
            </a:r>
            <a:r>
              <a:rPr lang="en-US" sz="1800" dirty="0">
                <a:latin typeface="Arial"/>
                <a:cs typeface="Arial"/>
              </a:rPr>
              <a:t>to  </a:t>
            </a:r>
            <a:r>
              <a:rPr lang="en-US" sz="1800" spc="5" dirty="0">
                <a:latin typeface="Arial"/>
                <a:cs typeface="Arial"/>
              </a:rPr>
              <a:t>deploy distributed applications and </a:t>
            </a:r>
            <a:r>
              <a:rPr lang="en-US" sz="1800" dirty="0">
                <a:latin typeface="Arial"/>
                <a:cs typeface="Arial"/>
              </a:rPr>
              <a:t>to </a:t>
            </a:r>
            <a:r>
              <a:rPr lang="en-US" sz="1800" spc="5" dirty="0">
                <a:latin typeface="Arial"/>
                <a:cs typeface="Arial"/>
              </a:rPr>
              <a:t>monitor</a:t>
            </a:r>
            <a:r>
              <a:rPr lang="en-US" sz="1800" spc="-210" dirty="0">
                <a:latin typeface="Arial"/>
                <a:cs typeface="Arial"/>
              </a:rPr>
              <a:t> </a:t>
            </a:r>
            <a:r>
              <a:rPr lang="en-US" sz="1800" spc="5" dirty="0">
                <a:latin typeface="Arial"/>
                <a:cs typeface="Arial"/>
              </a:rPr>
              <a:t>them</a:t>
            </a:r>
            <a:endParaRPr lang="en-US" sz="1800" dirty="0">
              <a:latin typeface="Arial"/>
              <a:cs typeface="Arial"/>
            </a:endParaRPr>
          </a:p>
          <a:p>
            <a:pPr marL="172085" marR="125730" indent="-139700">
              <a:lnSpc>
                <a:spcPct val="100899"/>
              </a:lnSpc>
              <a:spcBef>
                <a:spcPts val="450"/>
              </a:spcBef>
              <a:tabLst>
                <a:tab pos="172720" algn="l"/>
              </a:tabLst>
            </a:pPr>
            <a:r>
              <a:rPr lang="en-US" sz="1800" spc="10" dirty="0">
                <a:latin typeface="Arial"/>
                <a:cs typeface="Arial"/>
              </a:rPr>
              <a:t>Explain</a:t>
            </a:r>
            <a:r>
              <a:rPr lang="en-US" sz="1800" spc="-60" dirty="0">
                <a:latin typeface="Arial"/>
                <a:cs typeface="Arial"/>
              </a:rPr>
              <a:t> </a:t>
            </a:r>
            <a:r>
              <a:rPr lang="en-US" sz="1800" spc="10" dirty="0">
                <a:latin typeface="Arial"/>
                <a:cs typeface="Arial"/>
              </a:rPr>
              <a:t>how</a:t>
            </a:r>
            <a:r>
              <a:rPr lang="en-US" sz="1800" spc="-5" dirty="0">
                <a:latin typeface="Arial"/>
                <a:cs typeface="Arial"/>
              </a:rPr>
              <a:t> </a:t>
            </a:r>
            <a:r>
              <a:rPr lang="en-US" sz="1800" spc="5" dirty="0">
                <a:latin typeface="Arial"/>
                <a:cs typeface="Arial"/>
              </a:rPr>
              <a:t>Apache</a:t>
            </a:r>
            <a:r>
              <a:rPr lang="en-US" sz="1800" spc="-45" dirty="0">
                <a:latin typeface="Arial"/>
                <a:cs typeface="Arial"/>
              </a:rPr>
              <a:t> </a:t>
            </a:r>
            <a:r>
              <a:rPr lang="en-US" sz="1800" spc="10" dirty="0">
                <a:latin typeface="Arial"/>
                <a:cs typeface="Arial"/>
              </a:rPr>
              <a:t>Knox</a:t>
            </a:r>
            <a:r>
              <a:rPr lang="en-US" sz="1800" spc="-15" dirty="0">
                <a:latin typeface="Arial"/>
                <a:cs typeface="Arial"/>
              </a:rPr>
              <a:t> </a:t>
            </a:r>
            <a:r>
              <a:rPr lang="en-US" sz="1800" spc="5" dirty="0">
                <a:latin typeface="Arial"/>
                <a:cs typeface="Arial"/>
              </a:rPr>
              <a:t>provides</a:t>
            </a:r>
            <a:r>
              <a:rPr lang="en-US" sz="1800" spc="-30" dirty="0">
                <a:latin typeface="Arial"/>
                <a:cs typeface="Arial"/>
              </a:rPr>
              <a:t> </a:t>
            </a:r>
            <a:r>
              <a:rPr lang="en-US" sz="1800" spc="5" dirty="0">
                <a:latin typeface="Arial"/>
                <a:cs typeface="Arial"/>
              </a:rPr>
              <a:t>peripheral</a:t>
            </a:r>
            <a:r>
              <a:rPr lang="en-US" sz="1800" spc="-10" dirty="0">
                <a:latin typeface="Arial"/>
                <a:cs typeface="Arial"/>
              </a:rPr>
              <a:t> </a:t>
            </a:r>
            <a:r>
              <a:rPr lang="en-US" sz="1800" spc="5" dirty="0">
                <a:latin typeface="Arial"/>
                <a:cs typeface="Arial"/>
              </a:rPr>
              <a:t>security</a:t>
            </a:r>
            <a:r>
              <a:rPr lang="en-US" sz="1800" spc="-45" dirty="0">
                <a:latin typeface="Arial"/>
                <a:cs typeface="Arial"/>
              </a:rPr>
              <a:t> </a:t>
            </a:r>
            <a:r>
              <a:rPr lang="en-US" sz="1800" spc="5" dirty="0">
                <a:latin typeface="Arial"/>
                <a:cs typeface="Arial"/>
              </a:rPr>
              <a:t>services</a:t>
            </a:r>
            <a:r>
              <a:rPr lang="en-US" sz="1800" spc="-15" dirty="0">
                <a:latin typeface="Arial"/>
                <a:cs typeface="Arial"/>
              </a:rPr>
              <a:t> </a:t>
            </a:r>
            <a:r>
              <a:rPr lang="en-US" sz="1800" dirty="0">
                <a:latin typeface="Arial"/>
                <a:cs typeface="Arial"/>
              </a:rPr>
              <a:t>to </a:t>
            </a:r>
            <a:r>
              <a:rPr lang="en-US" sz="1800" spc="5" dirty="0">
                <a:latin typeface="Arial"/>
                <a:cs typeface="Arial"/>
              </a:rPr>
              <a:t>an  </a:t>
            </a:r>
            <a:r>
              <a:rPr lang="en-US" sz="1800" spc="10" dirty="0">
                <a:latin typeface="Arial"/>
                <a:cs typeface="Arial"/>
              </a:rPr>
              <a:t>Hadoop</a:t>
            </a:r>
            <a:r>
              <a:rPr lang="en-US" sz="1800" spc="-20" dirty="0">
                <a:latin typeface="Arial"/>
                <a:cs typeface="Arial"/>
              </a:rPr>
              <a:t> </a:t>
            </a:r>
            <a:r>
              <a:rPr lang="en-US" sz="1800" spc="5" dirty="0">
                <a:latin typeface="Arial"/>
                <a:cs typeface="Arial"/>
              </a:rPr>
              <a:t>cluster</a:t>
            </a:r>
            <a:endParaRPr lang="en-US" sz="1800" dirty="0">
              <a:latin typeface="Arial"/>
              <a:cs typeface="Arial"/>
            </a:endParaRPr>
          </a:p>
          <a:p>
            <a:endParaRPr lang="fr-FR" sz="1800" dirty="0"/>
          </a:p>
        </p:txBody>
      </p:sp>
    </p:spTree>
    <p:extLst>
      <p:ext uri="{BB962C8B-B14F-4D97-AF65-F5344CB8AC3E}">
        <p14:creationId xmlns:p14="http://schemas.microsoft.com/office/powerpoint/2010/main" val="2703793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3200" dirty="0">
                <a:latin typeface="Arial"/>
                <a:cs typeface="Arial"/>
              </a:rPr>
              <a:t>Topic:</a:t>
            </a:r>
            <a:r>
              <a:rPr lang="fr-FR" sz="3200" spc="-80" dirty="0">
                <a:latin typeface="Arial"/>
                <a:cs typeface="Arial"/>
              </a:rPr>
              <a:t> </a:t>
            </a:r>
            <a:r>
              <a:rPr lang="fr-FR" sz="3200" spc="-5" dirty="0" err="1">
                <a:latin typeface="Arial"/>
                <a:cs typeface="Arial"/>
              </a:rPr>
              <a:t>ZooKeeper</a:t>
            </a:r>
            <a:r>
              <a:rPr lang="fr-FR" sz="3200" dirty="0">
                <a:latin typeface="Arial"/>
                <a:cs typeface="Arial"/>
              </a:rPr>
              <a:t/>
            </a:r>
            <a:br>
              <a:rPr lang="fr-FR" sz="3200" dirty="0">
                <a:latin typeface="Arial"/>
                <a:cs typeface="Arial"/>
              </a:rPr>
            </a:br>
            <a:endParaRPr lang="fr-FR" dirty="0"/>
          </a:p>
        </p:txBody>
      </p:sp>
    </p:spTree>
    <p:extLst>
      <p:ext uri="{BB962C8B-B14F-4D97-AF65-F5344CB8AC3E}">
        <p14:creationId xmlns:p14="http://schemas.microsoft.com/office/powerpoint/2010/main" val="542024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Distributed</a:t>
            </a:r>
            <a:r>
              <a:rPr lang="fr-FR" spc="-20" dirty="0">
                <a:latin typeface="Arial"/>
                <a:cs typeface="Arial"/>
              </a:rPr>
              <a:t> </a:t>
            </a:r>
            <a:r>
              <a:rPr lang="fr-FR" spc="-10" dirty="0" err="1" smtClean="0">
                <a:latin typeface="Arial"/>
                <a:cs typeface="Arial"/>
              </a:rPr>
              <a:t>systems</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5" dirty="0">
                <a:latin typeface="Arial"/>
                <a:cs typeface="Arial"/>
              </a:rPr>
              <a:t>Multiple software components </a:t>
            </a:r>
            <a:r>
              <a:rPr lang="en-US" sz="1800" spc="10" dirty="0">
                <a:latin typeface="Arial"/>
                <a:cs typeface="Arial"/>
              </a:rPr>
              <a:t>on </a:t>
            </a:r>
            <a:r>
              <a:rPr lang="en-US" sz="1800" spc="5" dirty="0">
                <a:latin typeface="Arial"/>
                <a:cs typeface="Arial"/>
              </a:rPr>
              <a:t>multiple computers, but run as</a:t>
            </a:r>
            <a:r>
              <a:rPr lang="en-US" sz="1800" spc="-229" dirty="0">
                <a:latin typeface="Arial"/>
                <a:cs typeface="Arial"/>
              </a:rPr>
              <a:t> </a:t>
            </a:r>
            <a:r>
              <a:rPr lang="en-US" sz="1800" spc="10" dirty="0" smtClean="0">
                <a:latin typeface="Arial"/>
                <a:cs typeface="Arial"/>
              </a:rPr>
              <a:t>a </a:t>
            </a:r>
            <a:r>
              <a:rPr lang="en-US" sz="1800" spc="5" dirty="0" smtClean="0">
                <a:latin typeface="Arial"/>
                <a:cs typeface="Arial"/>
              </a:rPr>
              <a:t>single</a:t>
            </a:r>
            <a:r>
              <a:rPr lang="en-US" sz="1800" spc="-50" dirty="0" smtClean="0">
                <a:latin typeface="Arial"/>
                <a:cs typeface="Arial"/>
              </a:rPr>
              <a:t> </a:t>
            </a:r>
            <a:r>
              <a:rPr lang="en-US" sz="1800" spc="5" dirty="0">
                <a:latin typeface="Arial"/>
                <a:cs typeface="Arial"/>
              </a:rPr>
              <a:t>system</a:t>
            </a:r>
            <a:endParaRPr lang="en-US" sz="1800" dirty="0">
              <a:latin typeface="Arial"/>
              <a:cs typeface="Arial"/>
            </a:endParaRPr>
          </a:p>
          <a:p>
            <a:pPr marL="163195" marR="182880" indent="-139700">
              <a:lnSpc>
                <a:spcPct val="100899"/>
              </a:lnSpc>
              <a:spcBef>
                <a:spcPts val="465"/>
              </a:spcBef>
              <a:tabLst>
                <a:tab pos="163830" algn="l"/>
              </a:tabLst>
            </a:pPr>
            <a:r>
              <a:rPr lang="en-US" sz="1800" spc="5" dirty="0">
                <a:latin typeface="Arial"/>
                <a:cs typeface="Arial"/>
              </a:rPr>
              <a:t>Computers </a:t>
            </a:r>
            <a:r>
              <a:rPr lang="en-US" sz="1800" spc="10" dirty="0">
                <a:latin typeface="Arial"/>
                <a:cs typeface="Arial"/>
              </a:rPr>
              <a:t>can be </a:t>
            </a:r>
            <a:r>
              <a:rPr lang="en-US" sz="1800" spc="5" dirty="0">
                <a:latin typeface="Arial"/>
                <a:cs typeface="Arial"/>
              </a:rPr>
              <a:t>physically close (local network), or</a:t>
            </a:r>
            <a:r>
              <a:rPr lang="en-US" sz="1800" spc="-215" dirty="0">
                <a:latin typeface="Arial"/>
                <a:cs typeface="Arial"/>
              </a:rPr>
              <a:t> </a:t>
            </a:r>
            <a:r>
              <a:rPr lang="en-US" sz="1800" spc="5" dirty="0">
                <a:latin typeface="Arial"/>
                <a:cs typeface="Arial"/>
              </a:rPr>
              <a:t>geographically  distant</a:t>
            </a:r>
            <a:r>
              <a:rPr lang="en-US" sz="1800" spc="-30" dirty="0">
                <a:latin typeface="Arial"/>
                <a:cs typeface="Arial"/>
              </a:rPr>
              <a:t> </a:t>
            </a:r>
            <a:r>
              <a:rPr lang="en-US" sz="1800" spc="15" dirty="0">
                <a:latin typeface="Arial"/>
                <a:cs typeface="Arial"/>
              </a:rPr>
              <a:t>(WAN)</a:t>
            </a:r>
            <a:endParaRPr lang="en-US" sz="1800" dirty="0">
              <a:latin typeface="Arial"/>
              <a:cs typeface="Arial"/>
            </a:endParaRPr>
          </a:p>
          <a:p>
            <a:pPr marL="163195" marR="50800" indent="-139700">
              <a:lnSpc>
                <a:spcPct val="101200"/>
              </a:lnSpc>
              <a:spcBef>
                <a:spcPts val="445"/>
              </a:spcBef>
              <a:tabLst>
                <a:tab pos="163830" algn="l"/>
              </a:tabLst>
            </a:pPr>
            <a:r>
              <a:rPr lang="en-US" sz="1800" spc="10" dirty="0">
                <a:latin typeface="Arial"/>
                <a:cs typeface="Arial"/>
              </a:rPr>
              <a:t>The </a:t>
            </a:r>
            <a:r>
              <a:rPr lang="en-US" sz="1800" spc="5" dirty="0">
                <a:latin typeface="Arial"/>
                <a:cs typeface="Arial"/>
              </a:rPr>
              <a:t>goal of distributed computing is </a:t>
            </a:r>
            <a:r>
              <a:rPr lang="en-US" sz="1800" dirty="0">
                <a:latin typeface="Arial"/>
                <a:cs typeface="Arial"/>
              </a:rPr>
              <a:t>to </a:t>
            </a:r>
            <a:r>
              <a:rPr lang="en-US" sz="1800" spc="15" dirty="0">
                <a:latin typeface="Arial"/>
                <a:cs typeface="Arial"/>
              </a:rPr>
              <a:t>make </a:t>
            </a:r>
            <a:r>
              <a:rPr lang="en-US" sz="1800" spc="5" dirty="0">
                <a:latin typeface="Arial"/>
                <a:cs typeface="Arial"/>
              </a:rPr>
              <a:t>such</a:t>
            </a:r>
            <a:r>
              <a:rPr lang="en-US" sz="1800" spc="-254" dirty="0">
                <a:latin typeface="Arial"/>
                <a:cs typeface="Arial"/>
              </a:rPr>
              <a:t> </a:t>
            </a:r>
            <a:r>
              <a:rPr lang="en-US" sz="1800" spc="10" dirty="0">
                <a:latin typeface="Arial"/>
                <a:cs typeface="Arial"/>
              </a:rPr>
              <a:t>a </a:t>
            </a:r>
            <a:r>
              <a:rPr lang="en-US" sz="1800" spc="5" dirty="0">
                <a:latin typeface="Arial"/>
                <a:cs typeface="Arial"/>
              </a:rPr>
              <a:t>network work as </a:t>
            </a:r>
            <a:r>
              <a:rPr lang="en-US" sz="1800" spc="10" dirty="0">
                <a:latin typeface="Arial"/>
                <a:cs typeface="Arial"/>
              </a:rPr>
              <a:t>a  single</a:t>
            </a:r>
            <a:r>
              <a:rPr lang="en-US" sz="1800" spc="-50" dirty="0">
                <a:latin typeface="Arial"/>
                <a:cs typeface="Arial"/>
              </a:rPr>
              <a:t> </a:t>
            </a:r>
            <a:r>
              <a:rPr lang="en-US" sz="1800" spc="5" dirty="0">
                <a:latin typeface="Arial"/>
                <a:cs typeface="Arial"/>
              </a:rPr>
              <a:t>computer</a:t>
            </a:r>
            <a:endParaRPr lang="en-US" sz="1800" dirty="0">
              <a:latin typeface="Arial"/>
              <a:cs typeface="Arial"/>
            </a:endParaRPr>
          </a:p>
          <a:p>
            <a:pPr marL="163195" indent="-139700">
              <a:spcBef>
                <a:spcPts val="475"/>
              </a:spcBef>
              <a:tabLst>
                <a:tab pos="163830" algn="l"/>
              </a:tabLst>
            </a:pPr>
            <a:r>
              <a:rPr lang="en-US" sz="1800" spc="5" dirty="0">
                <a:latin typeface="Arial"/>
                <a:cs typeface="Arial"/>
              </a:rPr>
              <a:t>Distributed systems offer </a:t>
            </a:r>
            <a:r>
              <a:rPr lang="en-US" sz="1800" spc="10" dirty="0">
                <a:latin typeface="Arial"/>
                <a:cs typeface="Arial"/>
              </a:rPr>
              <a:t>many </a:t>
            </a:r>
            <a:r>
              <a:rPr lang="en-US" sz="1800" spc="5" dirty="0">
                <a:latin typeface="Arial"/>
                <a:cs typeface="Arial"/>
              </a:rPr>
              <a:t>benefits over centralized</a:t>
            </a:r>
            <a:r>
              <a:rPr lang="en-US" sz="1800" spc="-225" dirty="0">
                <a:latin typeface="Arial"/>
                <a:cs typeface="Arial"/>
              </a:rPr>
              <a:t> </a:t>
            </a:r>
            <a:r>
              <a:rPr lang="en-US" sz="1800" spc="5" dirty="0">
                <a:latin typeface="Arial"/>
                <a:cs typeface="Arial"/>
              </a:rPr>
              <a:t>systems</a:t>
            </a:r>
            <a:endParaRPr lang="en-US" sz="1800" dirty="0">
              <a:latin typeface="Arial"/>
              <a:cs typeface="Arial"/>
            </a:endParaRPr>
          </a:p>
          <a:p>
            <a:pPr marL="304800" lvl="1" indent="-106680">
              <a:spcBef>
                <a:spcPts val="455"/>
              </a:spcBef>
              <a:buSzPct val="81818"/>
              <a:buFont typeface="Wingdings"/>
              <a:buChar char=""/>
              <a:tabLst>
                <a:tab pos="299720" algn="l"/>
              </a:tabLst>
            </a:pPr>
            <a:r>
              <a:rPr lang="en-US" sz="1800" b="1" spc="10" dirty="0">
                <a:latin typeface="Arial"/>
                <a:cs typeface="Arial"/>
              </a:rPr>
              <a:t>Scalability: </a:t>
            </a:r>
            <a:r>
              <a:rPr lang="en-US" sz="1800" spc="20" dirty="0">
                <a:latin typeface="Arial"/>
                <a:cs typeface="Arial"/>
              </a:rPr>
              <a:t>System can easily be expanded by </a:t>
            </a:r>
            <a:r>
              <a:rPr lang="en-US" sz="1800" spc="15" dirty="0">
                <a:latin typeface="Arial"/>
                <a:cs typeface="Arial"/>
              </a:rPr>
              <a:t>adding more machines</a:t>
            </a:r>
            <a:r>
              <a:rPr lang="en-US" sz="1800" spc="140" dirty="0">
                <a:latin typeface="Arial"/>
                <a:cs typeface="Arial"/>
              </a:rPr>
              <a:t> </a:t>
            </a:r>
            <a:r>
              <a:rPr lang="en-US" sz="1800" spc="15" dirty="0" smtClean="0">
                <a:latin typeface="Arial"/>
                <a:cs typeface="Arial"/>
              </a:rPr>
              <a:t>as</a:t>
            </a:r>
            <a:r>
              <a:rPr lang="en-US" sz="1800" dirty="0">
                <a:latin typeface="Arial"/>
                <a:cs typeface="Arial"/>
              </a:rPr>
              <a:t> </a:t>
            </a:r>
            <a:r>
              <a:rPr lang="en-US" sz="1800" spc="-10" dirty="0" smtClean="0">
                <a:latin typeface="Arial"/>
                <a:cs typeface="Arial"/>
              </a:rPr>
              <a:t>needed</a:t>
            </a:r>
            <a:endParaRPr lang="en-US" sz="1800" dirty="0">
              <a:latin typeface="Arial"/>
              <a:cs typeface="Arial"/>
            </a:endParaRPr>
          </a:p>
          <a:p>
            <a:pPr marL="304800" marR="5080" lvl="1" indent="-106680">
              <a:lnSpc>
                <a:spcPct val="103800"/>
              </a:lnSpc>
              <a:spcBef>
                <a:spcPts val="395"/>
              </a:spcBef>
              <a:buSzPct val="81818"/>
              <a:buFont typeface="Wingdings"/>
              <a:buChar char=""/>
              <a:tabLst>
                <a:tab pos="305435" algn="l"/>
              </a:tabLst>
            </a:pPr>
            <a:r>
              <a:rPr lang="en-US" sz="1800" b="1" spc="15" dirty="0">
                <a:latin typeface="Arial"/>
                <a:cs typeface="Arial"/>
              </a:rPr>
              <a:t>Redundancy: </a:t>
            </a:r>
            <a:r>
              <a:rPr lang="en-US" sz="1800" spc="15" dirty="0">
                <a:latin typeface="Arial"/>
                <a:cs typeface="Arial"/>
              </a:rPr>
              <a:t>Several machines </a:t>
            </a:r>
            <a:r>
              <a:rPr lang="en-US" sz="1800" spc="20" dirty="0">
                <a:latin typeface="Arial"/>
                <a:cs typeface="Arial"/>
              </a:rPr>
              <a:t>can </a:t>
            </a:r>
            <a:r>
              <a:rPr lang="en-US" sz="1800" spc="15" dirty="0">
                <a:latin typeface="Arial"/>
                <a:cs typeface="Arial"/>
              </a:rPr>
              <a:t>provide the </a:t>
            </a:r>
            <a:r>
              <a:rPr lang="en-US" sz="1800" spc="20" dirty="0">
                <a:latin typeface="Arial"/>
                <a:cs typeface="Arial"/>
              </a:rPr>
              <a:t>same </a:t>
            </a:r>
            <a:r>
              <a:rPr lang="en-US" sz="1800" spc="15" dirty="0">
                <a:latin typeface="Arial"/>
                <a:cs typeface="Arial"/>
              </a:rPr>
              <a:t>services, </a:t>
            </a:r>
            <a:r>
              <a:rPr lang="en-US" sz="1800" spc="25" dirty="0">
                <a:latin typeface="Arial"/>
                <a:cs typeface="Arial"/>
              </a:rPr>
              <a:t>so </a:t>
            </a:r>
            <a:r>
              <a:rPr lang="en-US" sz="1800" spc="10" dirty="0">
                <a:latin typeface="Arial"/>
                <a:cs typeface="Arial"/>
              </a:rPr>
              <a:t>if </a:t>
            </a:r>
            <a:r>
              <a:rPr lang="en-US" sz="1800" spc="20" dirty="0">
                <a:latin typeface="Arial"/>
                <a:cs typeface="Arial"/>
              </a:rPr>
              <a:t>one </a:t>
            </a:r>
            <a:r>
              <a:rPr lang="en-US" sz="1800" spc="15" dirty="0">
                <a:latin typeface="Arial"/>
                <a:cs typeface="Arial"/>
              </a:rPr>
              <a:t>is  unavailable: work does not stop, smaller </a:t>
            </a:r>
            <a:r>
              <a:rPr lang="en-US" sz="1800" spc="20" dirty="0">
                <a:latin typeface="Arial"/>
                <a:cs typeface="Arial"/>
              </a:rPr>
              <a:t>machines can be </a:t>
            </a:r>
            <a:r>
              <a:rPr lang="en-US" sz="1800" spc="15" dirty="0">
                <a:latin typeface="Arial"/>
                <a:cs typeface="Arial"/>
              </a:rPr>
              <a:t>used,  redundancy not prohibitively</a:t>
            </a:r>
            <a:r>
              <a:rPr lang="en-US" sz="1800" spc="40" dirty="0">
                <a:latin typeface="Arial"/>
                <a:cs typeface="Arial"/>
              </a:rPr>
              <a:t> </a:t>
            </a:r>
            <a:r>
              <a:rPr lang="en-US" sz="1800" spc="15" dirty="0">
                <a:latin typeface="Arial"/>
                <a:cs typeface="Arial"/>
              </a:rPr>
              <a:t>expensive</a:t>
            </a:r>
            <a:endParaRPr lang="en-US" sz="1800" dirty="0">
              <a:latin typeface="Arial"/>
              <a:cs typeface="Arial"/>
            </a:endParaRPr>
          </a:p>
          <a:p>
            <a:endParaRPr lang="fr-FR" sz="1800" dirty="0"/>
          </a:p>
        </p:txBody>
      </p:sp>
    </p:spTree>
    <p:extLst>
      <p:ext uri="{BB962C8B-B14F-4D97-AF65-F5344CB8AC3E}">
        <p14:creationId xmlns:p14="http://schemas.microsoft.com/office/powerpoint/2010/main" val="1188218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What</a:t>
            </a:r>
            <a:r>
              <a:rPr lang="fr-FR" spc="-5" dirty="0">
                <a:latin typeface="Arial"/>
                <a:cs typeface="Arial"/>
              </a:rPr>
              <a:t> </a:t>
            </a:r>
            <a:r>
              <a:rPr lang="fr-FR" spc="-5" dirty="0" err="1">
                <a:latin typeface="Arial"/>
                <a:cs typeface="Arial"/>
              </a:rPr>
              <a:t>is</a:t>
            </a:r>
            <a:r>
              <a:rPr lang="fr-FR" spc="-25" dirty="0">
                <a:latin typeface="Arial"/>
                <a:cs typeface="Arial"/>
              </a:rPr>
              <a:t> </a:t>
            </a:r>
            <a:r>
              <a:rPr lang="fr-FR" spc="-5" dirty="0" err="1">
                <a:latin typeface="Arial"/>
                <a:cs typeface="Arial"/>
              </a:rPr>
              <a:t>ZooKeeper</a:t>
            </a:r>
            <a:r>
              <a:rPr lang="fr-FR" spc="-5" dirty="0" smtClean="0">
                <a:latin typeface="Arial"/>
                <a:cs typeface="Arial"/>
              </a:rPr>
              <a:t>?</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5" dirty="0">
                <a:latin typeface="Arial"/>
                <a:cs typeface="Arial"/>
              </a:rPr>
              <a:t>Distributed </a:t>
            </a:r>
            <a:r>
              <a:rPr lang="en-US" sz="1800" dirty="0">
                <a:latin typeface="Arial"/>
                <a:cs typeface="Arial"/>
              </a:rPr>
              <a:t>applications </a:t>
            </a:r>
            <a:r>
              <a:rPr lang="en-US" sz="1800" spc="5" dirty="0">
                <a:latin typeface="Arial"/>
                <a:cs typeface="Arial"/>
              </a:rPr>
              <a:t>require</a:t>
            </a:r>
            <a:r>
              <a:rPr lang="en-US" sz="1800" spc="-100" dirty="0">
                <a:latin typeface="Arial"/>
                <a:cs typeface="Arial"/>
              </a:rPr>
              <a:t> </a:t>
            </a:r>
            <a:r>
              <a:rPr lang="en-US" sz="1800" spc="5" dirty="0">
                <a:latin typeface="Arial"/>
                <a:cs typeface="Arial"/>
              </a:rPr>
              <a:t>coordination</a:t>
            </a:r>
            <a:endParaRPr lang="en-US" sz="1800" dirty="0">
              <a:latin typeface="Arial"/>
              <a:cs typeface="Arial"/>
            </a:endParaRPr>
          </a:p>
          <a:p>
            <a:pPr marL="299085" lvl="1" indent="-100965">
              <a:spcBef>
                <a:spcPts val="400"/>
              </a:spcBef>
              <a:buSzPct val="78260"/>
              <a:buFont typeface="Wingdings"/>
              <a:buChar char=""/>
              <a:tabLst>
                <a:tab pos="299720" algn="l"/>
              </a:tabLst>
            </a:pPr>
            <a:r>
              <a:rPr lang="en-US" sz="1800" spc="-10" dirty="0">
                <a:latin typeface="Arial"/>
                <a:cs typeface="Arial"/>
              </a:rPr>
              <a:t>Develop your own service (a </a:t>
            </a:r>
            <a:r>
              <a:rPr lang="en-US" sz="1800" spc="-5" dirty="0">
                <a:latin typeface="Arial"/>
                <a:cs typeface="Arial"/>
              </a:rPr>
              <a:t>lot of</a:t>
            </a:r>
            <a:r>
              <a:rPr lang="en-US" sz="1800" spc="80" dirty="0">
                <a:latin typeface="Arial"/>
                <a:cs typeface="Arial"/>
              </a:rPr>
              <a:t> </a:t>
            </a:r>
            <a:r>
              <a:rPr lang="en-US" sz="1800" spc="-10" dirty="0">
                <a:latin typeface="Arial"/>
                <a:cs typeface="Arial"/>
              </a:rPr>
              <a:t>work)</a:t>
            </a:r>
            <a:endParaRPr lang="en-US" sz="1800" dirty="0">
              <a:latin typeface="Arial"/>
              <a:cs typeface="Arial"/>
            </a:endParaRPr>
          </a:p>
          <a:p>
            <a:pPr marL="299085" lvl="1" indent="-100965">
              <a:spcBef>
                <a:spcPts val="459"/>
              </a:spcBef>
              <a:buSzPct val="81818"/>
              <a:buFont typeface="Wingdings"/>
              <a:buChar char=""/>
              <a:tabLst>
                <a:tab pos="299720" algn="l"/>
              </a:tabLst>
            </a:pPr>
            <a:r>
              <a:rPr lang="en-US" sz="1800" spc="15" dirty="0">
                <a:latin typeface="Arial"/>
                <a:cs typeface="Arial"/>
              </a:rPr>
              <a:t>Or, </a:t>
            </a:r>
            <a:r>
              <a:rPr lang="en-US" sz="1800" spc="20" dirty="0">
                <a:latin typeface="Arial"/>
                <a:cs typeface="Arial"/>
              </a:rPr>
              <a:t>use robust </a:t>
            </a:r>
            <a:r>
              <a:rPr lang="en-US" sz="1800" spc="15" dirty="0">
                <a:latin typeface="Arial"/>
                <a:cs typeface="Arial"/>
              </a:rPr>
              <a:t>pre-existing </a:t>
            </a:r>
            <a:r>
              <a:rPr lang="en-US" sz="1800" spc="20" dirty="0">
                <a:latin typeface="Arial"/>
                <a:cs typeface="Arial"/>
              </a:rPr>
              <a:t>coordination services</a:t>
            </a:r>
            <a:r>
              <a:rPr lang="en-US" sz="1800" spc="50" dirty="0">
                <a:latin typeface="Arial"/>
                <a:cs typeface="Arial"/>
              </a:rPr>
              <a:t> </a:t>
            </a:r>
            <a:r>
              <a:rPr lang="en-US" sz="1800" spc="20" dirty="0">
                <a:latin typeface="Arial"/>
                <a:cs typeface="Arial"/>
              </a:rPr>
              <a:t>(</a:t>
            </a:r>
            <a:r>
              <a:rPr lang="en-US" sz="1800" spc="20" dirty="0" err="1">
                <a:latin typeface="Arial"/>
                <a:cs typeface="Arial"/>
              </a:rPr>
              <a:t>ZooKeeper</a:t>
            </a:r>
            <a:r>
              <a:rPr lang="en-US" sz="1800" spc="20" dirty="0">
                <a:latin typeface="Arial"/>
                <a:cs typeface="Arial"/>
              </a:rPr>
              <a:t>)</a:t>
            </a:r>
            <a:endParaRPr lang="en-US" sz="1800" dirty="0">
              <a:latin typeface="Arial"/>
              <a:cs typeface="Arial"/>
            </a:endParaRPr>
          </a:p>
          <a:p>
            <a:pPr marL="163195" indent="-139700">
              <a:spcBef>
                <a:spcPts val="480"/>
              </a:spcBef>
              <a:tabLst>
                <a:tab pos="163830" algn="l"/>
              </a:tabLst>
            </a:pPr>
            <a:r>
              <a:rPr lang="en-US" sz="1800" spc="5" dirty="0">
                <a:latin typeface="Arial"/>
                <a:cs typeface="Arial"/>
              </a:rPr>
              <a:t>Distributed open-source centralized coordination service</a:t>
            </a:r>
            <a:r>
              <a:rPr lang="en-US" sz="1800" spc="-155" dirty="0">
                <a:latin typeface="Arial"/>
                <a:cs typeface="Arial"/>
              </a:rPr>
              <a:t> </a:t>
            </a:r>
            <a:r>
              <a:rPr lang="en-US" sz="1800" spc="5" dirty="0">
                <a:latin typeface="Arial"/>
                <a:cs typeface="Arial"/>
              </a:rPr>
              <a:t>for:</a:t>
            </a:r>
            <a:endParaRPr lang="en-US" sz="1800" dirty="0">
              <a:latin typeface="Arial"/>
              <a:cs typeface="Arial"/>
            </a:endParaRPr>
          </a:p>
          <a:p>
            <a:pPr marL="299085" lvl="1" indent="-100965">
              <a:spcBef>
                <a:spcPts val="400"/>
              </a:spcBef>
              <a:buSzPct val="78260"/>
              <a:buFont typeface="Wingdings"/>
              <a:buChar char=""/>
              <a:tabLst>
                <a:tab pos="299720" algn="l"/>
              </a:tabLst>
            </a:pPr>
            <a:r>
              <a:rPr lang="en-US" sz="1800" spc="-10" dirty="0">
                <a:latin typeface="Arial"/>
                <a:cs typeface="Arial"/>
              </a:rPr>
              <a:t>Maintaining </a:t>
            </a:r>
            <a:r>
              <a:rPr lang="en-US" sz="1800" spc="-5" dirty="0">
                <a:latin typeface="Arial"/>
                <a:cs typeface="Arial"/>
              </a:rPr>
              <a:t>configuration </a:t>
            </a:r>
            <a:r>
              <a:rPr lang="en-US" sz="1800" spc="-10" dirty="0">
                <a:latin typeface="Arial"/>
                <a:cs typeface="Arial"/>
              </a:rPr>
              <a:t>information: </a:t>
            </a:r>
            <a:r>
              <a:rPr lang="en-US" sz="1800" spc="-5" dirty="0">
                <a:latin typeface="Arial"/>
                <a:cs typeface="Arial"/>
              </a:rPr>
              <a:t>Sharing </a:t>
            </a:r>
            <a:r>
              <a:rPr lang="en-US" sz="1800" spc="-5" dirty="0" err="1">
                <a:latin typeface="Arial"/>
                <a:cs typeface="Arial"/>
              </a:rPr>
              <a:t>config</a:t>
            </a:r>
            <a:r>
              <a:rPr lang="en-US" sz="1800" spc="-5" dirty="0">
                <a:latin typeface="Arial"/>
                <a:cs typeface="Arial"/>
              </a:rPr>
              <a:t> info </a:t>
            </a:r>
            <a:r>
              <a:rPr lang="en-US" sz="1800" spc="-10" dirty="0">
                <a:latin typeface="Arial"/>
                <a:cs typeface="Arial"/>
              </a:rPr>
              <a:t>across </a:t>
            </a:r>
            <a:r>
              <a:rPr lang="en-US" sz="1800" spc="-5" dirty="0">
                <a:latin typeface="Arial"/>
                <a:cs typeface="Arial"/>
              </a:rPr>
              <a:t>all</a:t>
            </a:r>
            <a:r>
              <a:rPr lang="en-US" sz="1800" spc="130" dirty="0">
                <a:latin typeface="Arial"/>
                <a:cs typeface="Arial"/>
              </a:rPr>
              <a:t> </a:t>
            </a:r>
            <a:r>
              <a:rPr lang="en-US" sz="1800" spc="-5" dirty="0">
                <a:latin typeface="Arial"/>
                <a:cs typeface="Arial"/>
              </a:rPr>
              <a:t>"nodes"</a:t>
            </a:r>
            <a:endParaRPr lang="en-US" sz="1800" dirty="0">
              <a:latin typeface="Arial"/>
              <a:cs typeface="Arial"/>
            </a:endParaRPr>
          </a:p>
          <a:p>
            <a:pPr marL="299085" lvl="1" indent="-100965">
              <a:spcBef>
                <a:spcPts val="450"/>
              </a:spcBef>
              <a:buSzPct val="81818"/>
              <a:buFont typeface="Wingdings"/>
              <a:buChar char=""/>
              <a:tabLst>
                <a:tab pos="299720" algn="l"/>
              </a:tabLst>
            </a:pPr>
            <a:r>
              <a:rPr lang="en-US" sz="1800" spc="15" dirty="0">
                <a:latin typeface="Arial"/>
                <a:cs typeface="Arial"/>
              </a:rPr>
              <a:t>Naming: Find </a:t>
            </a:r>
            <a:r>
              <a:rPr lang="en-US" sz="1800" spc="20" dirty="0">
                <a:latin typeface="Arial"/>
                <a:cs typeface="Arial"/>
              </a:rPr>
              <a:t>a machine </a:t>
            </a:r>
            <a:r>
              <a:rPr lang="en-US" sz="1800" spc="15" dirty="0">
                <a:latin typeface="Arial"/>
                <a:cs typeface="Arial"/>
              </a:rPr>
              <a:t>in </a:t>
            </a:r>
            <a:r>
              <a:rPr lang="en-US" sz="1800" spc="20" dirty="0">
                <a:latin typeface="Arial"/>
                <a:cs typeface="Arial"/>
              </a:rPr>
              <a:t>a </a:t>
            </a:r>
            <a:r>
              <a:rPr lang="en-US" sz="1800" spc="15" dirty="0">
                <a:latin typeface="Arial"/>
                <a:cs typeface="Arial"/>
              </a:rPr>
              <a:t>cluster of </a:t>
            </a:r>
            <a:r>
              <a:rPr lang="en-US" sz="1800" spc="20" dirty="0">
                <a:latin typeface="Arial"/>
                <a:cs typeface="Arial"/>
              </a:rPr>
              <a:t>1,000s </a:t>
            </a:r>
            <a:r>
              <a:rPr lang="en-US" sz="1800" spc="15" dirty="0">
                <a:latin typeface="Arial"/>
                <a:cs typeface="Arial"/>
              </a:rPr>
              <a:t>of servers, </a:t>
            </a:r>
            <a:r>
              <a:rPr lang="en-US" sz="1800" spc="20" dirty="0">
                <a:latin typeface="Arial"/>
                <a:cs typeface="Arial"/>
              </a:rPr>
              <a:t>Naming</a:t>
            </a:r>
            <a:r>
              <a:rPr lang="en-US" sz="1800" spc="100" dirty="0">
                <a:latin typeface="Arial"/>
                <a:cs typeface="Arial"/>
              </a:rPr>
              <a:t> </a:t>
            </a:r>
            <a:r>
              <a:rPr lang="en-US" sz="1800" spc="15" dirty="0">
                <a:latin typeface="Arial"/>
                <a:cs typeface="Arial"/>
              </a:rPr>
              <a:t>Service</a:t>
            </a:r>
            <a:endParaRPr lang="en-US" sz="1800" dirty="0">
              <a:latin typeface="Arial"/>
              <a:cs typeface="Arial"/>
            </a:endParaRPr>
          </a:p>
          <a:p>
            <a:pPr marL="299085" lvl="1" indent="-100965">
              <a:spcBef>
                <a:spcPts val="465"/>
              </a:spcBef>
              <a:buSzPct val="81818"/>
              <a:buFont typeface="Wingdings"/>
              <a:buChar char=""/>
              <a:tabLst>
                <a:tab pos="299720" algn="l"/>
              </a:tabLst>
            </a:pPr>
            <a:r>
              <a:rPr lang="en-US" sz="1800" spc="15" dirty="0">
                <a:latin typeface="Arial"/>
                <a:cs typeface="Arial"/>
              </a:rPr>
              <a:t>Providing distributed synchronization: </a:t>
            </a:r>
            <a:r>
              <a:rPr lang="en-US" sz="1800" spc="20" dirty="0">
                <a:latin typeface="Arial"/>
                <a:cs typeface="Arial"/>
              </a:rPr>
              <a:t>Locks, </a:t>
            </a:r>
            <a:r>
              <a:rPr lang="en-US" sz="1800" spc="15" dirty="0">
                <a:latin typeface="Arial"/>
                <a:cs typeface="Arial"/>
              </a:rPr>
              <a:t>Barriers, </a:t>
            </a:r>
            <a:r>
              <a:rPr lang="en-US" sz="1800" spc="20" dirty="0">
                <a:latin typeface="Arial"/>
                <a:cs typeface="Arial"/>
              </a:rPr>
              <a:t>Queues,</a:t>
            </a:r>
            <a:r>
              <a:rPr lang="en-US" sz="1800" spc="40" dirty="0">
                <a:latin typeface="Arial"/>
                <a:cs typeface="Arial"/>
              </a:rPr>
              <a:t> </a:t>
            </a:r>
            <a:r>
              <a:rPr lang="en-US" sz="1800" spc="15" dirty="0">
                <a:latin typeface="Arial"/>
                <a:cs typeface="Arial"/>
              </a:rPr>
              <a:t>etc.</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15" dirty="0">
                <a:latin typeface="Arial"/>
                <a:cs typeface="Arial"/>
              </a:rPr>
              <a:t>Providing group services: Leader election </a:t>
            </a:r>
            <a:r>
              <a:rPr lang="en-US" sz="1800" spc="20" dirty="0">
                <a:latin typeface="Arial"/>
                <a:cs typeface="Arial"/>
              </a:rPr>
              <a:t>and</a:t>
            </a:r>
            <a:r>
              <a:rPr lang="en-US" sz="1800" spc="55" dirty="0">
                <a:latin typeface="Arial"/>
                <a:cs typeface="Arial"/>
              </a:rPr>
              <a:t> </a:t>
            </a:r>
            <a:r>
              <a:rPr lang="en-US" sz="1800" spc="15" dirty="0">
                <a:latin typeface="Arial"/>
                <a:cs typeface="Arial"/>
              </a:rPr>
              <a:t>more</a:t>
            </a:r>
            <a:endParaRPr lang="en-US" sz="1800" dirty="0">
              <a:latin typeface="Arial"/>
              <a:cs typeface="Arial"/>
            </a:endParaRPr>
          </a:p>
          <a:p>
            <a:pPr marL="163195" indent="-139700">
              <a:spcBef>
                <a:spcPts val="480"/>
              </a:spcBef>
              <a:tabLst>
                <a:tab pos="163830" algn="l"/>
              </a:tabLst>
            </a:pPr>
            <a:r>
              <a:rPr lang="en-US" sz="1800" spc="10" dirty="0">
                <a:latin typeface="Arial"/>
                <a:cs typeface="Arial"/>
              </a:rPr>
              <a:t>The </a:t>
            </a:r>
            <a:r>
              <a:rPr lang="en-US" sz="1800" spc="5" dirty="0" err="1">
                <a:latin typeface="Arial"/>
                <a:cs typeface="Arial"/>
              </a:rPr>
              <a:t>ZooKeeper</a:t>
            </a:r>
            <a:r>
              <a:rPr lang="en-US" sz="1800" spc="5" dirty="0">
                <a:latin typeface="Arial"/>
                <a:cs typeface="Arial"/>
              </a:rPr>
              <a:t> service is </a:t>
            </a:r>
            <a:r>
              <a:rPr lang="en-US" sz="1800" dirty="0">
                <a:latin typeface="Arial"/>
                <a:cs typeface="Arial"/>
              </a:rPr>
              <a:t>distributed, </a:t>
            </a:r>
            <a:r>
              <a:rPr lang="en-US" sz="1800" spc="5" dirty="0">
                <a:latin typeface="Arial"/>
                <a:cs typeface="Arial"/>
              </a:rPr>
              <a:t>reliable, fast, and</a:t>
            </a:r>
            <a:r>
              <a:rPr lang="en-US" sz="1800" spc="-195" dirty="0">
                <a:latin typeface="Arial"/>
                <a:cs typeface="Arial"/>
              </a:rPr>
              <a:t> </a:t>
            </a:r>
            <a:r>
              <a:rPr lang="en-US" sz="1800" spc="10" dirty="0">
                <a:latin typeface="Arial"/>
                <a:cs typeface="Arial"/>
              </a:rPr>
              <a:t>simple</a:t>
            </a:r>
            <a:endParaRPr lang="en-US" sz="1800" dirty="0">
              <a:latin typeface="Arial"/>
              <a:cs typeface="Arial"/>
            </a:endParaRPr>
          </a:p>
          <a:p>
            <a:endParaRPr lang="fr-FR" dirty="0"/>
          </a:p>
        </p:txBody>
      </p:sp>
      <p:sp>
        <p:nvSpPr>
          <p:cNvPr id="4" name="object 5"/>
          <p:cNvSpPr/>
          <p:nvPr/>
        </p:nvSpPr>
        <p:spPr>
          <a:xfrm>
            <a:off x="7668344" y="674626"/>
            <a:ext cx="1012489" cy="151216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6632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smtClean="0">
                <a:latin typeface="Arial"/>
                <a:cs typeface="Arial"/>
              </a:rPr>
              <a:t>ZooKeeper</a:t>
            </a:r>
            <a:endParaRPr lang="fr-FR" dirty="0"/>
          </a:p>
        </p:txBody>
      </p:sp>
      <p:sp>
        <p:nvSpPr>
          <p:cNvPr id="3" name="Espace réservé du contenu 2"/>
          <p:cNvSpPr>
            <a:spLocks noGrp="1"/>
          </p:cNvSpPr>
          <p:nvPr>
            <p:ph idx="1"/>
          </p:nvPr>
        </p:nvSpPr>
        <p:spPr>
          <a:xfrm>
            <a:off x="-720080" y="1188720"/>
            <a:ext cx="9900592" cy="5358384"/>
          </a:xfrm>
        </p:spPr>
        <p:txBody>
          <a:bodyPr/>
          <a:lstStyle/>
          <a:p>
            <a:pPr marL="915035" indent="-139700">
              <a:spcBef>
                <a:spcPts val="1315"/>
              </a:spcBef>
              <a:tabLst>
                <a:tab pos="915669" algn="l"/>
              </a:tabLst>
            </a:pPr>
            <a:r>
              <a:rPr lang="en-US" sz="1800" spc="5" dirty="0" err="1">
                <a:latin typeface="Arial"/>
                <a:cs typeface="Arial"/>
              </a:rPr>
              <a:t>ZooKeeper</a:t>
            </a:r>
            <a:r>
              <a:rPr lang="en-US" sz="1800" spc="-55" dirty="0">
                <a:latin typeface="Arial"/>
                <a:cs typeface="Arial"/>
              </a:rPr>
              <a:t> </a:t>
            </a:r>
            <a:r>
              <a:rPr lang="en-US" sz="1800" spc="5" dirty="0">
                <a:latin typeface="Arial"/>
                <a:cs typeface="Arial"/>
              </a:rPr>
              <a:t>provides</a:t>
            </a:r>
            <a:r>
              <a:rPr lang="en-US" sz="1800" spc="-30" dirty="0">
                <a:latin typeface="Arial"/>
                <a:cs typeface="Arial"/>
              </a:rPr>
              <a:t> </a:t>
            </a:r>
            <a:r>
              <a:rPr lang="en-US" sz="1800" spc="10" dirty="0">
                <a:latin typeface="Arial"/>
                <a:cs typeface="Arial"/>
              </a:rPr>
              <a:t>support</a:t>
            </a:r>
            <a:r>
              <a:rPr lang="en-US" sz="1800" spc="-25" dirty="0">
                <a:latin typeface="Arial"/>
                <a:cs typeface="Arial"/>
              </a:rPr>
              <a:t> </a:t>
            </a:r>
            <a:r>
              <a:rPr lang="en-US" sz="1800" spc="5" dirty="0">
                <a:latin typeface="Arial"/>
                <a:cs typeface="Arial"/>
              </a:rPr>
              <a:t>for</a:t>
            </a:r>
            <a:r>
              <a:rPr lang="en-US" sz="1800" spc="-5" dirty="0">
                <a:latin typeface="Arial"/>
                <a:cs typeface="Arial"/>
              </a:rPr>
              <a:t> </a:t>
            </a:r>
            <a:r>
              <a:rPr lang="en-US" sz="1800" spc="5" dirty="0">
                <a:latin typeface="Arial"/>
                <a:cs typeface="Arial"/>
              </a:rPr>
              <a:t>writing</a:t>
            </a:r>
            <a:r>
              <a:rPr lang="en-US" sz="1800" spc="-30" dirty="0">
                <a:latin typeface="Arial"/>
                <a:cs typeface="Arial"/>
              </a:rPr>
              <a:t> </a:t>
            </a:r>
            <a:r>
              <a:rPr lang="en-US" sz="1800" spc="5" dirty="0">
                <a:latin typeface="Arial"/>
                <a:cs typeface="Arial"/>
              </a:rPr>
              <a:t>distributed</a:t>
            </a:r>
            <a:r>
              <a:rPr lang="en-US" sz="1800" spc="-45" dirty="0">
                <a:latin typeface="Arial"/>
                <a:cs typeface="Arial"/>
              </a:rPr>
              <a:t> </a:t>
            </a:r>
            <a:r>
              <a:rPr lang="en-US" sz="1800" spc="5" dirty="0">
                <a:latin typeface="Arial"/>
                <a:cs typeface="Arial"/>
              </a:rPr>
              <a:t>applications</a:t>
            </a:r>
            <a:r>
              <a:rPr lang="en-US" sz="1800" spc="-45" dirty="0">
                <a:latin typeface="Arial"/>
                <a:cs typeface="Arial"/>
              </a:rPr>
              <a:t> </a:t>
            </a:r>
            <a:r>
              <a:rPr lang="en-US" sz="1800" spc="5" dirty="0">
                <a:latin typeface="Arial"/>
                <a:cs typeface="Arial"/>
              </a:rPr>
              <a:t>in</a:t>
            </a:r>
            <a:r>
              <a:rPr lang="en-US" sz="1800" spc="-15" dirty="0">
                <a:latin typeface="Arial"/>
                <a:cs typeface="Arial"/>
              </a:rPr>
              <a:t> </a:t>
            </a:r>
            <a:r>
              <a:rPr lang="en-US" sz="1800" dirty="0" smtClean="0">
                <a:latin typeface="Arial"/>
                <a:cs typeface="Arial"/>
              </a:rPr>
              <a:t>the </a:t>
            </a:r>
            <a:r>
              <a:rPr lang="en-US" sz="1800" spc="10" dirty="0" smtClean="0">
                <a:latin typeface="Arial"/>
                <a:cs typeface="Arial"/>
              </a:rPr>
              <a:t>Hadoop</a:t>
            </a:r>
            <a:r>
              <a:rPr lang="en-US" sz="1800" spc="-25" dirty="0" smtClean="0">
                <a:latin typeface="Arial"/>
                <a:cs typeface="Arial"/>
              </a:rPr>
              <a:t> </a:t>
            </a:r>
            <a:r>
              <a:rPr lang="en-US" sz="1800" spc="5" dirty="0">
                <a:latin typeface="Arial"/>
                <a:cs typeface="Arial"/>
              </a:rPr>
              <a:t>ecosystem</a:t>
            </a:r>
            <a:endParaRPr lang="en-US" sz="1800" dirty="0">
              <a:latin typeface="Arial"/>
              <a:cs typeface="Arial"/>
            </a:endParaRPr>
          </a:p>
          <a:p>
            <a:pPr marL="915035" indent="-139700">
              <a:spcBef>
                <a:spcPts val="480"/>
              </a:spcBef>
              <a:tabLst>
                <a:tab pos="915669" algn="l"/>
              </a:tabLst>
            </a:pPr>
            <a:r>
              <a:rPr lang="en-US" sz="1800" spc="5" dirty="0" err="1">
                <a:latin typeface="Arial"/>
                <a:cs typeface="Arial"/>
              </a:rPr>
              <a:t>ZooKeeper</a:t>
            </a:r>
            <a:r>
              <a:rPr lang="en-US" sz="1800" spc="5" dirty="0">
                <a:latin typeface="Arial"/>
                <a:cs typeface="Arial"/>
              </a:rPr>
              <a:t> addresses the </a:t>
            </a:r>
            <a:r>
              <a:rPr lang="en-US" sz="1800" spc="10" dirty="0">
                <a:latin typeface="Arial"/>
                <a:cs typeface="Arial"/>
              </a:rPr>
              <a:t>issue </a:t>
            </a:r>
            <a:r>
              <a:rPr lang="en-US" sz="1800" spc="5" dirty="0">
                <a:latin typeface="Arial"/>
                <a:cs typeface="Arial"/>
              </a:rPr>
              <a:t>of </a:t>
            </a:r>
            <a:r>
              <a:rPr lang="en-US" sz="1800" dirty="0">
                <a:latin typeface="Arial"/>
                <a:cs typeface="Arial"/>
              </a:rPr>
              <a:t>partial</a:t>
            </a:r>
            <a:r>
              <a:rPr lang="en-US" sz="1800" spc="-175" dirty="0">
                <a:latin typeface="Arial"/>
                <a:cs typeface="Arial"/>
              </a:rPr>
              <a:t> </a:t>
            </a:r>
            <a:r>
              <a:rPr lang="en-US" sz="1800" spc="5" dirty="0">
                <a:latin typeface="Arial"/>
                <a:cs typeface="Arial"/>
              </a:rPr>
              <a:t>failure</a:t>
            </a:r>
            <a:endParaRPr lang="en-US" sz="1800" dirty="0">
              <a:latin typeface="Arial"/>
              <a:cs typeface="Arial"/>
            </a:endParaRPr>
          </a:p>
          <a:p>
            <a:pPr marL="1050925" lvl="1" indent="-100965">
              <a:spcBef>
                <a:spcPts val="455"/>
              </a:spcBef>
              <a:buSzPct val="81818"/>
              <a:buFont typeface="Wingdings"/>
              <a:buChar char=""/>
              <a:tabLst>
                <a:tab pos="1051560" algn="l"/>
              </a:tabLst>
            </a:pPr>
            <a:r>
              <a:rPr lang="en-US" sz="1800" spc="10" dirty="0">
                <a:latin typeface="Arial"/>
                <a:cs typeface="Arial"/>
              </a:rPr>
              <a:t>Partial </a:t>
            </a:r>
            <a:r>
              <a:rPr lang="en-US" sz="1800" spc="15" dirty="0">
                <a:latin typeface="Arial"/>
                <a:cs typeface="Arial"/>
              </a:rPr>
              <a:t>failure is intrinsic to distributed</a:t>
            </a:r>
            <a:r>
              <a:rPr lang="en-US" sz="1800" spc="-25" dirty="0">
                <a:latin typeface="Arial"/>
                <a:cs typeface="Arial"/>
              </a:rPr>
              <a:t> </a:t>
            </a:r>
            <a:r>
              <a:rPr lang="en-US" sz="1800" spc="20" dirty="0">
                <a:latin typeface="Arial"/>
                <a:cs typeface="Arial"/>
              </a:rPr>
              <a:t>systems</a:t>
            </a:r>
            <a:endParaRPr lang="en-US" sz="1800" dirty="0">
              <a:latin typeface="Arial"/>
              <a:cs typeface="Arial"/>
            </a:endParaRPr>
          </a:p>
          <a:p>
            <a:pPr marL="1050925" marR="922019" lvl="1" indent="-100965">
              <a:lnSpc>
                <a:spcPct val="104099"/>
              </a:lnSpc>
              <a:spcBef>
                <a:spcPts val="395"/>
              </a:spcBef>
              <a:buSzPct val="81818"/>
              <a:buFont typeface="Wingdings"/>
              <a:buChar char=""/>
              <a:tabLst>
                <a:tab pos="1051560" algn="l"/>
              </a:tabLst>
            </a:pPr>
            <a:r>
              <a:rPr lang="en-US" sz="1800" spc="20" dirty="0">
                <a:latin typeface="Arial"/>
                <a:cs typeface="Arial"/>
              </a:rPr>
              <a:t>ZK </a:t>
            </a:r>
            <a:r>
              <a:rPr lang="en-US" sz="1800" spc="15" dirty="0">
                <a:latin typeface="Arial"/>
                <a:cs typeface="Arial"/>
              </a:rPr>
              <a:t>provides </a:t>
            </a:r>
            <a:r>
              <a:rPr lang="en-US" sz="1800" spc="20" dirty="0">
                <a:latin typeface="Arial"/>
                <a:cs typeface="Arial"/>
              </a:rPr>
              <a:t>a </a:t>
            </a:r>
            <a:r>
              <a:rPr lang="en-US" sz="1800" spc="15" dirty="0">
                <a:latin typeface="Arial"/>
                <a:cs typeface="Arial"/>
              </a:rPr>
              <a:t>set of tools to build distributed applications that </a:t>
            </a:r>
            <a:r>
              <a:rPr lang="en-US" sz="1800" spc="20" dirty="0">
                <a:latin typeface="Arial"/>
                <a:cs typeface="Arial"/>
              </a:rPr>
              <a:t>can safely  </a:t>
            </a:r>
            <a:r>
              <a:rPr lang="en-US" sz="1800" spc="15" dirty="0">
                <a:latin typeface="Arial"/>
                <a:cs typeface="Arial"/>
              </a:rPr>
              <a:t>handle </a:t>
            </a:r>
            <a:r>
              <a:rPr lang="en-US" sz="1800" spc="10" dirty="0">
                <a:latin typeface="Arial"/>
                <a:cs typeface="Arial"/>
              </a:rPr>
              <a:t>partial</a:t>
            </a:r>
            <a:r>
              <a:rPr lang="en-US" sz="1800" spc="20" dirty="0">
                <a:latin typeface="Arial"/>
                <a:cs typeface="Arial"/>
              </a:rPr>
              <a:t> </a:t>
            </a:r>
            <a:r>
              <a:rPr lang="en-US" sz="1800" spc="15" dirty="0">
                <a:latin typeface="Arial"/>
                <a:cs typeface="Arial"/>
              </a:rPr>
              <a:t>failures</a:t>
            </a:r>
            <a:endParaRPr lang="en-US" sz="1800" dirty="0">
              <a:latin typeface="Arial"/>
              <a:cs typeface="Arial"/>
            </a:endParaRPr>
          </a:p>
          <a:p>
            <a:pPr marL="915035" indent="-139700">
              <a:spcBef>
                <a:spcPts val="480"/>
              </a:spcBef>
              <a:tabLst>
                <a:tab pos="915669" algn="l"/>
              </a:tabLst>
            </a:pPr>
            <a:r>
              <a:rPr lang="en-US" sz="1800" spc="5" dirty="0" err="1">
                <a:latin typeface="Arial"/>
                <a:cs typeface="Arial"/>
              </a:rPr>
              <a:t>ZooKeeper</a:t>
            </a:r>
            <a:r>
              <a:rPr lang="en-US" sz="1800" spc="5" dirty="0">
                <a:latin typeface="Arial"/>
                <a:cs typeface="Arial"/>
              </a:rPr>
              <a:t> has the following</a:t>
            </a:r>
            <a:r>
              <a:rPr lang="en-US" sz="1800" spc="-90" dirty="0">
                <a:latin typeface="Arial"/>
                <a:cs typeface="Arial"/>
              </a:rPr>
              <a:t> </a:t>
            </a:r>
            <a:r>
              <a:rPr lang="en-US" sz="1800" dirty="0">
                <a:latin typeface="Arial"/>
                <a:cs typeface="Arial"/>
              </a:rPr>
              <a:t>characteristics:</a:t>
            </a:r>
          </a:p>
          <a:p>
            <a:pPr marL="1050925" lvl="1" indent="-100965">
              <a:spcBef>
                <a:spcPts val="450"/>
              </a:spcBef>
              <a:buSzPct val="81818"/>
              <a:buFont typeface="Wingdings"/>
              <a:buChar char=""/>
              <a:tabLst>
                <a:tab pos="1051560" algn="l"/>
              </a:tabLst>
            </a:pPr>
            <a:r>
              <a:rPr lang="en-US" sz="1800" spc="20" dirty="0">
                <a:latin typeface="Arial"/>
                <a:cs typeface="Arial"/>
              </a:rPr>
              <a:t>simple</a:t>
            </a:r>
            <a:endParaRPr lang="en-US" sz="1800" dirty="0">
              <a:latin typeface="Arial"/>
              <a:cs typeface="Arial"/>
            </a:endParaRPr>
          </a:p>
          <a:p>
            <a:pPr marL="1050925" lvl="1" indent="-100965">
              <a:spcBef>
                <a:spcPts val="420"/>
              </a:spcBef>
              <a:buSzPct val="78260"/>
              <a:buFont typeface="Wingdings"/>
              <a:buChar char=""/>
              <a:tabLst>
                <a:tab pos="1051560" algn="l"/>
              </a:tabLst>
            </a:pPr>
            <a:r>
              <a:rPr lang="en-US" sz="1800" spc="-10" dirty="0">
                <a:latin typeface="Arial"/>
                <a:cs typeface="Arial"/>
              </a:rPr>
              <a:t>expressive</a:t>
            </a:r>
            <a:endParaRPr lang="en-US" sz="1800" dirty="0">
              <a:latin typeface="Arial"/>
              <a:cs typeface="Arial"/>
            </a:endParaRPr>
          </a:p>
          <a:p>
            <a:pPr marL="1050925" lvl="1" indent="-100965">
              <a:spcBef>
                <a:spcPts val="445"/>
              </a:spcBef>
              <a:buSzPct val="81818"/>
              <a:buFont typeface="Wingdings"/>
              <a:buChar char=""/>
              <a:tabLst>
                <a:tab pos="1051560" algn="l"/>
              </a:tabLst>
            </a:pPr>
            <a:r>
              <a:rPr lang="en-US" sz="1800" spc="15" dirty="0">
                <a:latin typeface="Arial"/>
                <a:cs typeface="Arial"/>
              </a:rPr>
              <a:t>highly</a:t>
            </a:r>
            <a:r>
              <a:rPr lang="en-US" sz="1800" spc="10" dirty="0">
                <a:latin typeface="Arial"/>
                <a:cs typeface="Arial"/>
              </a:rPr>
              <a:t> </a:t>
            </a:r>
            <a:r>
              <a:rPr lang="en-US" sz="1800" spc="15" dirty="0">
                <a:latin typeface="Arial"/>
                <a:cs typeface="Arial"/>
              </a:rPr>
              <a:t>available</a:t>
            </a:r>
            <a:endParaRPr lang="en-US" sz="1800" dirty="0">
              <a:latin typeface="Arial"/>
              <a:cs typeface="Arial"/>
            </a:endParaRPr>
          </a:p>
          <a:p>
            <a:pPr marL="1050925" lvl="1" indent="-100965">
              <a:spcBef>
                <a:spcPts val="470"/>
              </a:spcBef>
              <a:buSzPct val="81818"/>
              <a:buFont typeface="Wingdings"/>
              <a:buChar char=""/>
              <a:tabLst>
                <a:tab pos="1051560" algn="l"/>
              </a:tabLst>
            </a:pPr>
            <a:r>
              <a:rPr lang="en-US" sz="1800" spc="15" dirty="0">
                <a:latin typeface="Arial"/>
                <a:cs typeface="Arial"/>
              </a:rPr>
              <a:t>facilitates loosely </a:t>
            </a:r>
            <a:r>
              <a:rPr lang="en-US" sz="1800" spc="20" dirty="0">
                <a:latin typeface="Arial"/>
                <a:cs typeface="Arial"/>
              </a:rPr>
              <a:t>coupled</a:t>
            </a:r>
            <a:r>
              <a:rPr lang="en-US" sz="1800" spc="-30" dirty="0">
                <a:latin typeface="Arial"/>
                <a:cs typeface="Arial"/>
              </a:rPr>
              <a:t> </a:t>
            </a:r>
            <a:r>
              <a:rPr lang="en-US" sz="1800" spc="15" dirty="0">
                <a:latin typeface="Arial"/>
                <a:cs typeface="Arial"/>
              </a:rPr>
              <a:t>interactions</a:t>
            </a:r>
            <a:endParaRPr lang="en-US" sz="1800" dirty="0">
              <a:latin typeface="Arial"/>
              <a:cs typeface="Arial"/>
            </a:endParaRPr>
          </a:p>
          <a:p>
            <a:pPr marL="1050925" lvl="1" indent="-100965">
              <a:spcBef>
                <a:spcPts val="450"/>
              </a:spcBef>
              <a:buSzPct val="81818"/>
              <a:buFont typeface="Wingdings"/>
              <a:buChar char=""/>
              <a:tabLst>
                <a:tab pos="1051560" algn="l"/>
              </a:tabLst>
            </a:pPr>
            <a:r>
              <a:rPr lang="en-US" sz="1800" spc="15" dirty="0">
                <a:latin typeface="Arial"/>
                <a:cs typeface="Arial"/>
              </a:rPr>
              <a:t>is </a:t>
            </a:r>
            <a:r>
              <a:rPr lang="en-US" sz="1800" spc="20" dirty="0">
                <a:latin typeface="Arial"/>
                <a:cs typeface="Arial"/>
              </a:rPr>
              <a:t>a</a:t>
            </a:r>
            <a:r>
              <a:rPr lang="en-US" sz="1800" spc="-10" dirty="0">
                <a:latin typeface="Arial"/>
                <a:cs typeface="Arial"/>
              </a:rPr>
              <a:t> </a:t>
            </a:r>
            <a:r>
              <a:rPr lang="en-US" sz="1800" spc="10" dirty="0">
                <a:latin typeface="Arial"/>
                <a:cs typeface="Arial"/>
              </a:rPr>
              <a:t>library</a:t>
            </a:r>
            <a:endParaRPr lang="en-US" sz="1800" dirty="0">
              <a:latin typeface="Arial"/>
              <a:cs typeface="Arial"/>
            </a:endParaRPr>
          </a:p>
          <a:p>
            <a:pPr marL="915035" marR="1147445" indent="-139700">
              <a:lnSpc>
                <a:spcPct val="100899"/>
              </a:lnSpc>
              <a:spcBef>
                <a:spcPts val="470"/>
              </a:spcBef>
              <a:tabLst>
                <a:tab pos="915669" algn="l"/>
              </a:tabLst>
            </a:pPr>
            <a:r>
              <a:rPr lang="en-US" sz="1800" spc="5" dirty="0">
                <a:latin typeface="Arial"/>
                <a:cs typeface="Arial"/>
              </a:rPr>
              <a:t>Apache </a:t>
            </a:r>
            <a:r>
              <a:rPr lang="en-US" sz="1800" spc="5" dirty="0" err="1">
                <a:latin typeface="Arial"/>
                <a:cs typeface="Arial"/>
              </a:rPr>
              <a:t>ZooKeeper</a:t>
            </a:r>
            <a:r>
              <a:rPr lang="en-US" sz="1800" spc="5" dirty="0">
                <a:latin typeface="Arial"/>
                <a:cs typeface="Arial"/>
              </a:rPr>
              <a:t> is </a:t>
            </a:r>
            <a:r>
              <a:rPr lang="en-US" sz="1800" spc="10" dirty="0">
                <a:latin typeface="Arial"/>
                <a:cs typeface="Arial"/>
              </a:rPr>
              <a:t>an </a:t>
            </a:r>
            <a:r>
              <a:rPr lang="en-US" sz="1800" spc="5" dirty="0">
                <a:latin typeface="Arial"/>
                <a:cs typeface="Arial"/>
              </a:rPr>
              <a:t>open </a:t>
            </a:r>
            <a:r>
              <a:rPr lang="en-US" sz="1800" spc="10" dirty="0">
                <a:latin typeface="Arial"/>
                <a:cs typeface="Arial"/>
              </a:rPr>
              <a:t>source </a:t>
            </a:r>
            <a:r>
              <a:rPr lang="en-US" sz="1800" spc="5" dirty="0">
                <a:latin typeface="Arial"/>
                <a:cs typeface="Arial"/>
              </a:rPr>
              <a:t>server </a:t>
            </a:r>
            <a:r>
              <a:rPr lang="en-US" sz="1800" dirty="0">
                <a:latin typeface="Arial"/>
                <a:cs typeface="Arial"/>
              </a:rPr>
              <a:t>that </a:t>
            </a:r>
            <a:r>
              <a:rPr lang="en-US" sz="1800" spc="5" dirty="0">
                <a:latin typeface="Arial"/>
                <a:cs typeface="Arial"/>
              </a:rPr>
              <a:t>enables</a:t>
            </a:r>
            <a:r>
              <a:rPr lang="en-US" sz="1800" spc="-190" dirty="0">
                <a:latin typeface="Arial"/>
                <a:cs typeface="Arial"/>
              </a:rPr>
              <a:t> </a:t>
            </a:r>
            <a:r>
              <a:rPr lang="en-US" sz="1800" spc="5" dirty="0">
                <a:latin typeface="Arial"/>
                <a:cs typeface="Arial"/>
              </a:rPr>
              <a:t>highly  reliable distributed</a:t>
            </a:r>
            <a:r>
              <a:rPr lang="en-US" sz="1800" spc="-100" dirty="0">
                <a:latin typeface="Arial"/>
                <a:cs typeface="Arial"/>
              </a:rPr>
              <a:t> </a:t>
            </a:r>
            <a:r>
              <a:rPr lang="en-US" sz="1800" spc="5" dirty="0">
                <a:latin typeface="Arial"/>
                <a:cs typeface="Arial"/>
              </a:rPr>
              <a:t>coordination</a:t>
            </a:r>
            <a:endParaRPr lang="en-US" sz="1800" dirty="0">
              <a:latin typeface="Arial"/>
              <a:cs typeface="Arial"/>
            </a:endParaRPr>
          </a:p>
          <a:p>
            <a:endParaRPr lang="fr-FR" dirty="0"/>
          </a:p>
        </p:txBody>
      </p:sp>
      <p:sp>
        <p:nvSpPr>
          <p:cNvPr id="4" name="object 5"/>
          <p:cNvSpPr/>
          <p:nvPr/>
        </p:nvSpPr>
        <p:spPr>
          <a:xfrm>
            <a:off x="6806581" y="2996952"/>
            <a:ext cx="1224136" cy="166439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1796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ZooKeeper</a:t>
            </a:r>
            <a:r>
              <a:rPr lang="fr-FR" spc="-5" dirty="0">
                <a:latin typeface="Arial"/>
                <a:cs typeface="Arial"/>
              </a:rPr>
              <a:t> service: </a:t>
            </a:r>
            <a:r>
              <a:rPr lang="fr-FR" spc="-5" dirty="0" err="1">
                <a:latin typeface="Arial"/>
                <a:cs typeface="Arial"/>
              </a:rPr>
              <a:t>Replicated</a:t>
            </a:r>
            <a:r>
              <a:rPr lang="fr-FR" spc="-30" dirty="0">
                <a:latin typeface="Arial"/>
                <a:cs typeface="Arial"/>
              </a:rPr>
              <a:t> </a:t>
            </a:r>
            <a:r>
              <a:rPr lang="fr-FR" spc="-10" dirty="0" smtClean="0">
                <a:latin typeface="Arial"/>
                <a:cs typeface="Arial"/>
              </a:rPr>
              <a:t>mode</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5" dirty="0" err="1">
                <a:latin typeface="Arial"/>
                <a:cs typeface="Arial"/>
              </a:rPr>
              <a:t>ZooKeeper</a:t>
            </a:r>
            <a:r>
              <a:rPr lang="en-US" sz="1800" spc="5" dirty="0">
                <a:latin typeface="Arial"/>
                <a:cs typeface="Arial"/>
              </a:rPr>
              <a:t> runs </a:t>
            </a:r>
            <a:r>
              <a:rPr lang="en-US" sz="1800" spc="10" dirty="0">
                <a:latin typeface="Arial"/>
                <a:cs typeface="Arial"/>
              </a:rPr>
              <a:t>on </a:t>
            </a:r>
            <a:r>
              <a:rPr lang="en-US" sz="1800" spc="5" dirty="0">
                <a:latin typeface="Arial"/>
                <a:cs typeface="Arial"/>
              </a:rPr>
              <a:t>cluster of machines, Ensemble, providing</a:t>
            </a:r>
            <a:r>
              <a:rPr lang="en-US" sz="1800" spc="-225" dirty="0">
                <a:latin typeface="Arial"/>
                <a:cs typeface="Arial"/>
              </a:rPr>
              <a:t> </a:t>
            </a:r>
            <a:r>
              <a:rPr lang="en-US" sz="1800" spc="5" dirty="0" smtClean="0">
                <a:latin typeface="Arial"/>
                <a:cs typeface="Arial"/>
              </a:rPr>
              <a:t>high </a:t>
            </a:r>
            <a:r>
              <a:rPr lang="en-US" sz="1800" dirty="0" smtClean="0">
                <a:latin typeface="Arial"/>
                <a:cs typeface="Arial"/>
              </a:rPr>
              <a:t>availability </a:t>
            </a:r>
            <a:r>
              <a:rPr lang="en-US" sz="1800" spc="10" dirty="0">
                <a:latin typeface="Arial"/>
                <a:cs typeface="Arial"/>
              </a:rPr>
              <a:t>and</a:t>
            </a:r>
            <a:r>
              <a:rPr lang="en-US" sz="1800" spc="-65" dirty="0">
                <a:latin typeface="Arial"/>
                <a:cs typeface="Arial"/>
              </a:rPr>
              <a:t> </a:t>
            </a:r>
            <a:r>
              <a:rPr lang="en-US" sz="1800" spc="5" dirty="0">
                <a:latin typeface="Arial"/>
                <a:cs typeface="Arial"/>
              </a:rPr>
              <a:t>consistency</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15" dirty="0">
                <a:latin typeface="Arial"/>
                <a:cs typeface="Arial"/>
              </a:rPr>
              <a:t>Requires </a:t>
            </a:r>
            <a:r>
              <a:rPr lang="en-US" sz="1800" spc="10" dirty="0">
                <a:latin typeface="Arial"/>
                <a:cs typeface="Arial"/>
              </a:rPr>
              <a:t>majority </a:t>
            </a:r>
            <a:r>
              <a:rPr lang="en-US" sz="1800" spc="15" dirty="0">
                <a:latin typeface="Arial"/>
                <a:cs typeface="Arial"/>
              </a:rPr>
              <a:t>of servers; </a:t>
            </a:r>
            <a:r>
              <a:rPr lang="en-US" sz="1800" spc="20" dirty="0">
                <a:latin typeface="Arial"/>
                <a:cs typeface="Arial"/>
              </a:rPr>
              <a:t>7 node ensemble can lose 3</a:t>
            </a:r>
            <a:r>
              <a:rPr lang="en-US" sz="1800" spc="95" dirty="0">
                <a:latin typeface="Arial"/>
                <a:cs typeface="Arial"/>
              </a:rPr>
              <a:t> </a:t>
            </a:r>
            <a:r>
              <a:rPr lang="en-US" sz="1800" spc="20" dirty="0">
                <a:latin typeface="Arial"/>
                <a:cs typeface="Arial"/>
              </a:rPr>
              <a:t>nodes</a:t>
            </a:r>
            <a:endParaRPr lang="en-US" sz="1800" dirty="0">
              <a:latin typeface="Arial"/>
              <a:cs typeface="Arial"/>
            </a:endParaRPr>
          </a:p>
          <a:p>
            <a:pPr marL="299085" lvl="1" indent="-100965">
              <a:spcBef>
                <a:spcPts val="470"/>
              </a:spcBef>
              <a:buSzPct val="81818"/>
              <a:buFont typeface="Wingdings"/>
              <a:buChar char=""/>
              <a:tabLst>
                <a:tab pos="299720" algn="l"/>
              </a:tabLst>
            </a:pPr>
            <a:r>
              <a:rPr lang="en-US" sz="1800" spc="25" dirty="0">
                <a:latin typeface="Arial"/>
                <a:cs typeface="Arial"/>
              </a:rPr>
              <a:t>Writes </a:t>
            </a:r>
            <a:r>
              <a:rPr lang="en-US" sz="1800" spc="20" dirty="0">
                <a:latin typeface="Arial"/>
                <a:cs typeface="Arial"/>
              </a:rPr>
              <a:t>go through </a:t>
            </a:r>
            <a:r>
              <a:rPr lang="en-US" sz="1800" spc="15" dirty="0">
                <a:latin typeface="Arial"/>
                <a:cs typeface="Arial"/>
              </a:rPr>
              <a:t>leader; requires </a:t>
            </a:r>
            <a:r>
              <a:rPr lang="en-US" sz="1800" spc="10" dirty="0">
                <a:latin typeface="Arial"/>
                <a:cs typeface="Arial"/>
              </a:rPr>
              <a:t>majority</a:t>
            </a:r>
            <a:r>
              <a:rPr lang="en-US" sz="1800" spc="40" dirty="0">
                <a:latin typeface="Arial"/>
                <a:cs typeface="Arial"/>
              </a:rPr>
              <a:t> </a:t>
            </a:r>
            <a:r>
              <a:rPr lang="en-US" sz="1800" spc="20" dirty="0" smtClean="0">
                <a:latin typeface="Arial"/>
                <a:cs typeface="Arial"/>
              </a:rPr>
              <a:t>consensus </a:t>
            </a:r>
            <a:r>
              <a:rPr lang="en-US" sz="1800" spc="5" dirty="0" smtClean="0">
                <a:latin typeface="Arial"/>
                <a:cs typeface="Arial"/>
              </a:rPr>
              <a:t>Servers </a:t>
            </a:r>
            <a:r>
              <a:rPr lang="en-US" sz="1800" dirty="0">
                <a:latin typeface="Arial"/>
                <a:cs typeface="Arial"/>
              </a:rPr>
              <a:t>that </a:t>
            </a:r>
            <a:r>
              <a:rPr lang="en-US" sz="1800" spc="15" dirty="0">
                <a:latin typeface="Arial"/>
                <a:cs typeface="Arial"/>
              </a:rPr>
              <a:t>make </a:t>
            </a:r>
            <a:r>
              <a:rPr lang="en-US" sz="1800" spc="10" dirty="0">
                <a:latin typeface="Arial"/>
                <a:cs typeface="Arial"/>
              </a:rPr>
              <a:t>up </a:t>
            </a:r>
            <a:r>
              <a:rPr lang="en-US" sz="1800" spc="5" dirty="0">
                <a:latin typeface="Arial"/>
                <a:cs typeface="Arial"/>
              </a:rPr>
              <a:t>the </a:t>
            </a:r>
            <a:r>
              <a:rPr lang="en-US" sz="1800" spc="5" dirty="0" err="1">
                <a:latin typeface="Arial"/>
                <a:cs typeface="Arial"/>
              </a:rPr>
              <a:t>ZooKeeper</a:t>
            </a:r>
            <a:r>
              <a:rPr lang="en-US" sz="1800" spc="5" dirty="0">
                <a:latin typeface="Arial"/>
                <a:cs typeface="Arial"/>
              </a:rPr>
              <a:t> service </a:t>
            </a:r>
            <a:r>
              <a:rPr lang="en-US" sz="1800" spc="10" dirty="0">
                <a:latin typeface="Arial"/>
                <a:cs typeface="Arial"/>
              </a:rPr>
              <a:t>know </a:t>
            </a:r>
            <a:r>
              <a:rPr lang="en-US" sz="1800" spc="5" dirty="0">
                <a:latin typeface="Arial"/>
                <a:cs typeface="Arial"/>
              </a:rPr>
              <a:t>about each</a:t>
            </a:r>
            <a:r>
              <a:rPr lang="en-US" sz="1800" spc="-220" dirty="0">
                <a:latin typeface="Arial"/>
                <a:cs typeface="Arial"/>
              </a:rPr>
              <a:t> </a:t>
            </a:r>
            <a:r>
              <a:rPr lang="en-US" sz="1800" dirty="0">
                <a:latin typeface="Arial"/>
                <a:cs typeface="Arial"/>
              </a:rPr>
              <a:t>other</a:t>
            </a:r>
          </a:p>
          <a:p>
            <a:pPr marL="299085" lvl="1" indent="-100965">
              <a:spcBef>
                <a:spcPts val="459"/>
              </a:spcBef>
              <a:buSzPct val="81818"/>
              <a:buFont typeface="Wingdings"/>
              <a:buChar char=""/>
              <a:tabLst>
                <a:tab pos="299720" algn="l"/>
              </a:tabLst>
            </a:pPr>
            <a:r>
              <a:rPr lang="en-US" sz="1800" spc="15" dirty="0">
                <a:latin typeface="Arial"/>
                <a:cs typeface="Arial"/>
              </a:rPr>
              <a:t>Maintain </a:t>
            </a:r>
            <a:r>
              <a:rPr lang="en-US" sz="1800" spc="20" dirty="0">
                <a:latin typeface="Arial"/>
                <a:cs typeface="Arial"/>
              </a:rPr>
              <a:t>an </a:t>
            </a:r>
            <a:r>
              <a:rPr lang="en-US" sz="1800" spc="15" dirty="0">
                <a:latin typeface="Arial"/>
                <a:cs typeface="Arial"/>
              </a:rPr>
              <a:t>in-memory image of</a:t>
            </a:r>
            <a:r>
              <a:rPr lang="en-US" sz="1800" spc="85" dirty="0">
                <a:latin typeface="Arial"/>
                <a:cs typeface="Arial"/>
              </a:rPr>
              <a:t> </a:t>
            </a:r>
            <a:r>
              <a:rPr lang="en-US" sz="1800" spc="15" dirty="0">
                <a:latin typeface="Arial"/>
                <a:cs typeface="Arial"/>
              </a:rPr>
              <a:t>state</a:t>
            </a:r>
            <a:endParaRPr lang="en-US" sz="1800" dirty="0">
              <a:latin typeface="Arial"/>
              <a:cs typeface="Arial"/>
            </a:endParaRPr>
          </a:p>
          <a:p>
            <a:pPr marL="299085" marR="115570" lvl="1" indent="-100965">
              <a:lnSpc>
                <a:spcPct val="103800"/>
              </a:lnSpc>
              <a:spcBef>
                <a:spcPts val="400"/>
              </a:spcBef>
              <a:buSzPct val="81818"/>
              <a:buFont typeface="Wingdings"/>
              <a:buChar char=""/>
              <a:tabLst>
                <a:tab pos="299720" algn="l"/>
              </a:tabLst>
            </a:pPr>
            <a:r>
              <a:rPr lang="en-US" sz="1800" spc="15" dirty="0">
                <a:latin typeface="Arial"/>
                <a:cs typeface="Arial"/>
              </a:rPr>
              <a:t>Clients </a:t>
            </a:r>
            <a:r>
              <a:rPr lang="en-US" sz="1800" spc="20" dirty="0">
                <a:latin typeface="Arial"/>
                <a:cs typeface="Arial"/>
              </a:rPr>
              <a:t>connect </a:t>
            </a:r>
            <a:r>
              <a:rPr lang="en-US" sz="1800" spc="15" dirty="0">
                <a:latin typeface="Arial"/>
                <a:cs typeface="Arial"/>
              </a:rPr>
              <a:t>to only </a:t>
            </a:r>
            <a:r>
              <a:rPr lang="en-US" sz="1800" spc="20" dirty="0">
                <a:latin typeface="Arial"/>
                <a:cs typeface="Arial"/>
              </a:rPr>
              <a:t>one </a:t>
            </a:r>
            <a:r>
              <a:rPr lang="en-US" sz="1800" spc="10" dirty="0">
                <a:latin typeface="Arial"/>
                <a:cs typeface="Arial"/>
              </a:rPr>
              <a:t>server, </a:t>
            </a:r>
            <a:r>
              <a:rPr lang="en-US" sz="1800" spc="15" dirty="0">
                <a:latin typeface="Arial"/>
                <a:cs typeface="Arial"/>
              </a:rPr>
              <a:t>but </a:t>
            </a:r>
            <a:r>
              <a:rPr lang="en-US" sz="1800" spc="10" dirty="0">
                <a:latin typeface="Arial"/>
                <a:cs typeface="Arial"/>
              </a:rPr>
              <a:t>If </a:t>
            </a:r>
            <a:r>
              <a:rPr lang="en-US" sz="1800" spc="20" dirty="0">
                <a:latin typeface="Arial"/>
                <a:cs typeface="Arial"/>
              </a:rPr>
              <a:t>they loose </a:t>
            </a:r>
            <a:r>
              <a:rPr lang="en-US" sz="1800" spc="15" dirty="0">
                <a:latin typeface="Arial"/>
                <a:cs typeface="Arial"/>
              </a:rPr>
              <a:t>the connection, </a:t>
            </a:r>
            <a:r>
              <a:rPr lang="en-US" sz="1800" spc="20" dirty="0">
                <a:latin typeface="Arial"/>
                <a:cs typeface="Arial"/>
              </a:rPr>
              <a:t>can  connect </a:t>
            </a:r>
            <a:r>
              <a:rPr lang="en-US" sz="1800" spc="15" dirty="0">
                <a:latin typeface="Arial"/>
                <a:cs typeface="Arial"/>
              </a:rPr>
              <a:t>to another server</a:t>
            </a:r>
            <a:r>
              <a:rPr lang="en-US" sz="1800" spc="20" dirty="0">
                <a:latin typeface="Arial"/>
                <a:cs typeface="Arial"/>
              </a:rPr>
              <a:t> </a:t>
            </a:r>
            <a:r>
              <a:rPr lang="en-US" sz="1800" spc="15" dirty="0">
                <a:latin typeface="Arial"/>
                <a:cs typeface="Arial"/>
              </a:rPr>
              <a:t>automatically</a:t>
            </a:r>
            <a:endParaRPr lang="en-US" sz="1800" dirty="0">
              <a:latin typeface="Arial"/>
              <a:cs typeface="Arial"/>
            </a:endParaRPr>
          </a:p>
          <a:p>
            <a:endParaRPr 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466" y="4149080"/>
            <a:ext cx="718185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018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ZooKeeper</a:t>
            </a:r>
            <a:r>
              <a:rPr lang="fr-FR" spc="-5" dirty="0">
                <a:latin typeface="Arial"/>
                <a:cs typeface="Arial"/>
              </a:rPr>
              <a:t> service: </a:t>
            </a:r>
            <a:r>
              <a:rPr lang="fr-FR" spc="-5" dirty="0" err="1">
                <a:latin typeface="Arial"/>
                <a:cs typeface="Arial"/>
              </a:rPr>
              <a:t>Standalone</a:t>
            </a:r>
            <a:r>
              <a:rPr lang="fr-FR" spc="-40" dirty="0">
                <a:latin typeface="Arial"/>
                <a:cs typeface="Arial"/>
              </a:rPr>
              <a:t> </a:t>
            </a:r>
            <a:r>
              <a:rPr lang="fr-FR" spc="-10" dirty="0" smtClean="0">
                <a:latin typeface="Arial"/>
                <a:cs typeface="Arial"/>
              </a:rPr>
              <a:t>mode</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2400" spc="5" dirty="0">
                <a:latin typeface="Arial"/>
                <a:cs typeface="Arial"/>
              </a:rPr>
              <a:t>Single </a:t>
            </a:r>
            <a:r>
              <a:rPr lang="en-US" sz="2400" spc="5" dirty="0" err="1">
                <a:latin typeface="Arial"/>
                <a:cs typeface="Arial"/>
              </a:rPr>
              <a:t>ZooKeeper</a:t>
            </a:r>
            <a:r>
              <a:rPr lang="en-US" sz="2400" spc="-120" dirty="0">
                <a:latin typeface="Arial"/>
                <a:cs typeface="Arial"/>
              </a:rPr>
              <a:t> </a:t>
            </a:r>
            <a:r>
              <a:rPr lang="en-US" sz="2400" spc="5" dirty="0">
                <a:latin typeface="Arial"/>
                <a:cs typeface="Arial"/>
              </a:rPr>
              <a:t>server</a:t>
            </a:r>
            <a:endParaRPr lang="en-US" sz="2400" dirty="0">
              <a:latin typeface="Arial"/>
              <a:cs typeface="Arial"/>
            </a:endParaRPr>
          </a:p>
          <a:p>
            <a:pPr marL="163195" indent="-139700">
              <a:spcBef>
                <a:spcPts val="475"/>
              </a:spcBef>
              <a:tabLst>
                <a:tab pos="163830" algn="l"/>
              </a:tabLst>
            </a:pPr>
            <a:r>
              <a:rPr lang="en-US" sz="2400" spc="10" dirty="0">
                <a:latin typeface="Arial"/>
                <a:cs typeface="Arial"/>
              </a:rPr>
              <a:t>Good for</a:t>
            </a:r>
            <a:r>
              <a:rPr lang="en-US" sz="2400" spc="-70" dirty="0">
                <a:latin typeface="Arial"/>
                <a:cs typeface="Arial"/>
              </a:rPr>
              <a:t> </a:t>
            </a:r>
            <a:r>
              <a:rPr lang="en-US" sz="2400" dirty="0">
                <a:latin typeface="Arial"/>
                <a:cs typeface="Arial"/>
              </a:rPr>
              <a:t>testing/learning</a:t>
            </a:r>
          </a:p>
          <a:p>
            <a:pPr marL="163195" marR="5080" indent="-139700">
              <a:lnSpc>
                <a:spcPct val="100899"/>
              </a:lnSpc>
              <a:spcBef>
                <a:spcPts val="450"/>
              </a:spcBef>
              <a:tabLst>
                <a:tab pos="163830" algn="l"/>
              </a:tabLst>
            </a:pPr>
            <a:r>
              <a:rPr lang="en-US" sz="2400" spc="10" dirty="0">
                <a:latin typeface="Arial"/>
                <a:cs typeface="Arial"/>
              </a:rPr>
              <a:t>Lacks </a:t>
            </a:r>
            <a:r>
              <a:rPr lang="en-US" sz="2400" spc="5" dirty="0">
                <a:latin typeface="Arial"/>
                <a:cs typeface="Arial"/>
              </a:rPr>
              <a:t>benefits of Replicated Mode; </a:t>
            </a:r>
            <a:r>
              <a:rPr lang="en-US" sz="2400" spc="10" dirty="0">
                <a:latin typeface="Arial"/>
                <a:cs typeface="Arial"/>
              </a:rPr>
              <a:t>no </a:t>
            </a:r>
            <a:r>
              <a:rPr lang="en-US" sz="2400" spc="5" dirty="0">
                <a:latin typeface="Arial"/>
                <a:cs typeface="Arial"/>
              </a:rPr>
              <a:t>guarantee of </a:t>
            </a:r>
            <a:r>
              <a:rPr lang="en-US" sz="2400" dirty="0">
                <a:latin typeface="Arial"/>
                <a:cs typeface="Arial"/>
              </a:rPr>
              <a:t>high-availability </a:t>
            </a:r>
            <a:r>
              <a:rPr lang="en-US" sz="2400" spc="5" dirty="0">
                <a:latin typeface="Arial"/>
                <a:cs typeface="Arial"/>
              </a:rPr>
              <a:t>or  resilience</a:t>
            </a:r>
            <a:endParaRPr lang="en-US" sz="2400" dirty="0">
              <a:latin typeface="Arial"/>
              <a:cs typeface="Arial"/>
            </a:endParaRPr>
          </a:p>
          <a:p>
            <a:endParaRPr lang="fr-F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068960"/>
            <a:ext cx="3744416" cy="2950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367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Consistency</a:t>
            </a:r>
            <a:r>
              <a:rPr lang="fr-FR" spc="-30" dirty="0">
                <a:latin typeface="Arial"/>
                <a:cs typeface="Arial"/>
              </a:rPr>
              <a:t> </a:t>
            </a:r>
            <a:r>
              <a:rPr lang="fr-FR" spc="-5" dirty="0" err="1" smtClean="0">
                <a:latin typeface="Arial"/>
                <a:cs typeface="Arial"/>
              </a:rPr>
              <a:t>guarantees</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5" dirty="0">
                <a:latin typeface="Arial"/>
                <a:cs typeface="Arial"/>
              </a:rPr>
              <a:t>Sequential</a:t>
            </a:r>
            <a:r>
              <a:rPr lang="en-US" sz="1800" spc="-55" dirty="0">
                <a:latin typeface="Arial"/>
                <a:cs typeface="Arial"/>
              </a:rPr>
              <a:t> </a:t>
            </a:r>
            <a:r>
              <a:rPr lang="en-US" sz="1800" spc="5" dirty="0">
                <a:latin typeface="Arial"/>
                <a:cs typeface="Arial"/>
              </a:rPr>
              <a:t>consistency</a:t>
            </a:r>
            <a:endParaRPr lang="en-US" sz="1800" dirty="0">
              <a:latin typeface="Arial"/>
              <a:cs typeface="Arial"/>
            </a:endParaRPr>
          </a:p>
          <a:p>
            <a:pPr marL="299085" lvl="1" indent="-100965">
              <a:spcBef>
                <a:spcPts val="400"/>
              </a:spcBef>
              <a:buSzPct val="78260"/>
              <a:buFont typeface="Wingdings"/>
              <a:buChar char=""/>
              <a:tabLst>
                <a:tab pos="299720" algn="l"/>
              </a:tabLst>
            </a:pPr>
            <a:r>
              <a:rPr lang="en-US" sz="1800" spc="-5" dirty="0">
                <a:latin typeface="Arial"/>
                <a:cs typeface="Arial"/>
              </a:rPr>
              <a:t>Client updates </a:t>
            </a:r>
            <a:r>
              <a:rPr lang="en-US" sz="1800" spc="-10" dirty="0">
                <a:latin typeface="Arial"/>
                <a:cs typeface="Arial"/>
              </a:rPr>
              <a:t>are </a:t>
            </a:r>
            <a:r>
              <a:rPr lang="en-US" sz="1800" spc="-5" dirty="0">
                <a:latin typeface="Arial"/>
                <a:cs typeface="Arial"/>
              </a:rPr>
              <a:t>applied in </a:t>
            </a:r>
            <a:r>
              <a:rPr lang="en-US" sz="1800" spc="-10" dirty="0">
                <a:latin typeface="Arial"/>
                <a:cs typeface="Arial"/>
              </a:rPr>
              <a:t>order </a:t>
            </a:r>
            <a:r>
              <a:rPr lang="en-US" sz="1800" spc="-5" dirty="0">
                <a:latin typeface="Arial"/>
                <a:cs typeface="Arial"/>
              </a:rPr>
              <a:t>they </a:t>
            </a:r>
            <a:r>
              <a:rPr lang="en-US" sz="1800" spc="-10" dirty="0">
                <a:latin typeface="Arial"/>
                <a:cs typeface="Arial"/>
              </a:rPr>
              <a:t>are</a:t>
            </a:r>
            <a:r>
              <a:rPr lang="en-US" sz="1800" spc="80" dirty="0">
                <a:latin typeface="Arial"/>
                <a:cs typeface="Arial"/>
              </a:rPr>
              <a:t> </a:t>
            </a:r>
            <a:r>
              <a:rPr lang="en-US" sz="1800" spc="-10" dirty="0">
                <a:latin typeface="Arial"/>
                <a:cs typeface="Arial"/>
              </a:rPr>
              <a:t>received/sent</a:t>
            </a:r>
            <a:endParaRPr lang="en-US" sz="1800" dirty="0">
              <a:latin typeface="Arial"/>
              <a:cs typeface="Arial"/>
            </a:endParaRPr>
          </a:p>
          <a:p>
            <a:pPr marL="163195" indent="-139700">
              <a:spcBef>
                <a:spcPts val="470"/>
              </a:spcBef>
              <a:tabLst>
                <a:tab pos="163830" algn="l"/>
              </a:tabLst>
            </a:pPr>
            <a:r>
              <a:rPr lang="en-US" sz="1800" spc="5" dirty="0">
                <a:latin typeface="Arial"/>
                <a:cs typeface="Arial"/>
              </a:rPr>
              <a:t>Atomicity</a:t>
            </a:r>
            <a:endParaRPr lang="en-US" sz="1800" dirty="0">
              <a:latin typeface="Arial"/>
              <a:cs typeface="Arial"/>
            </a:endParaRPr>
          </a:p>
          <a:p>
            <a:pPr marL="299085" lvl="1" indent="-100965">
              <a:spcBef>
                <a:spcPts val="450"/>
              </a:spcBef>
              <a:buSzPct val="81818"/>
              <a:buFont typeface="Wingdings"/>
              <a:buChar char=""/>
              <a:tabLst>
                <a:tab pos="299720" algn="l"/>
              </a:tabLst>
            </a:pPr>
            <a:r>
              <a:rPr lang="en-US" sz="1800" spc="15" dirty="0">
                <a:latin typeface="Arial"/>
                <a:cs typeface="Arial"/>
              </a:rPr>
              <a:t>Updates </a:t>
            </a:r>
            <a:r>
              <a:rPr lang="en-US" sz="1800" spc="20" dirty="0">
                <a:latin typeface="Arial"/>
                <a:cs typeface="Arial"/>
              </a:rPr>
              <a:t>succeed </a:t>
            </a:r>
            <a:r>
              <a:rPr lang="en-US" sz="1800" spc="15" dirty="0">
                <a:latin typeface="Arial"/>
                <a:cs typeface="Arial"/>
              </a:rPr>
              <a:t>or fail; </a:t>
            </a:r>
            <a:r>
              <a:rPr lang="en-US" sz="1800" spc="10" dirty="0">
                <a:latin typeface="Arial"/>
                <a:cs typeface="Arial"/>
              </a:rPr>
              <a:t>partial </a:t>
            </a:r>
            <a:r>
              <a:rPr lang="en-US" sz="1800" spc="15" dirty="0">
                <a:latin typeface="Arial"/>
                <a:cs typeface="Arial"/>
              </a:rPr>
              <a:t>updates are not</a:t>
            </a:r>
            <a:r>
              <a:rPr lang="en-US" sz="1800" spc="30" dirty="0">
                <a:latin typeface="Arial"/>
                <a:cs typeface="Arial"/>
              </a:rPr>
              <a:t> </a:t>
            </a:r>
            <a:r>
              <a:rPr lang="en-US" sz="1800" spc="15" dirty="0">
                <a:latin typeface="Arial"/>
                <a:cs typeface="Arial"/>
              </a:rPr>
              <a:t>allowed</a:t>
            </a:r>
            <a:endParaRPr lang="en-US" sz="1800" dirty="0">
              <a:latin typeface="Arial"/>
              <a:cs typeface="Arial"/>
            </a:endParaRPr>
          </a:p>
          <a:p>
            <a:pPr marL="163195" indent="-139700">
              <a:spcBef>
                <a:spcPts val="480"/>
              </a:spcBef>
              <a:tabLst>
                <a:tab pos="163830" algn="l"/>
              </a:tabLst>
            </a:pPr>
            <a:r>
              <a:rPr lang="en-US" sz="1800" spc="10" dirty="0">
                <a:latin typeface="Arial"/>
                <a:cs typeface="Arial"/>
              </a:rPr>
              <a:t>Single </a:t>
            </a:r>
            <a:r>
              <a:rPr lang="en-US" sz="1800" spc="5" dirty="0">
                <a:latin typeface="Arial"/>
                <a:cs typeface="Arial"/>
              </a:rPr>
              <a:t>system</a:t>
            </a:r>
            <a:r>
              <a:rPr lang="en-US" sz="1800" spc="-75" dirty="0">
                <a:latin typeface="Arial"/>
                <a:cs typeface="Arial"/>
              </a:rPr>
              <a:t> </a:t>
            </a:r>
            <a:r>
              <a:rPr lang="en-US" sz="1800" spc="10" dirty="0">
                <a:latin typeface="Arial"/>
                <a:cs typeface="Arial"/>
              </a:rPr>
              <a:t>image</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15" dirty="0">
                <a:latin typeface="Arial"/>
                <a:cs typeface="Arial"/>
              </a:rPr>
              <a:t>Client </a:t>
            </a:r>
            <a:r>
              <a:rPr lang="en-US" sz="1800" spc="20" dirty="0">
                <a:latin typeface="Arial"/>
                <a:cs typeface="Arial"/>
              </a:rPr>
              <a:t>sees same </a:t>
            </a:r>
            <a:r>
              <a:rPr lang="en-US" sz="1800" spc="15" dirty="0">
                <a:latin typeface="Arial"/>
                <a:cs typeface="Arial"/>
              </a:rPr>
              <a:t>view of </a:t>
            </a:r>
            <a:r>
              <a:rPr lang="en-US" sz="1800" spc="20" dirty="0" err="1">
                <a:latin typeface="Arial"/>
                <a:cs typeface="Arial"/>
              </a:rPr>
              <a:t>ZooKeeper</a:t>
            </a:r>
            <a:r>
              <a:rPr lang="en-US" sz="1800" spc="20" dirty="0">
                <a:latin typeface="Arial"/>
                <a:cs typeface="Arial"/>
              </a:rPr>
              <a:t> </a:t>
            </a:r>
            <a:r>
              <a:rPr lang="en-US" sz="1800" spc="15" dirty="0">
                <a:latin typeface="Arial"/>
                <a:cs typeface="Arial"/>
              </a:rPr>
              <a:t>service regardless of</a:t>
            </a:r>
            <a:r>
              <a:rPr lang="en-US" sz="1800" spc="55" dirty="0">
                <a:latin typeface="Arial"/>
                <a:cs typeface="Arial"/>
              </a:rPr>
              <a:t> </a:t>
            </a:r>
            <a:r>
              <a:rPr lang="en-US" sz="1800" spc="10" dirty="0">
                <a:latin typeface="Arial"/>
                <a:cs typeface="Arial"/>
              </a:rPr>
              <a:t>server</a:t>
            </a:r>
            <a:endParaRPr lang="en-US" sz="1800" dirty="0">
              <a:latin typeface="Arial"/>
              <a:cs typeface="Arial"/>
            </a:endParaRPr>
          </a:p>
          <a:p>
            <a:pPr marL="163195" indent="-139700">
              <a:spcBef>
                <a:spcPts val="475"/>
              </a:spcBef>
              <a:tabLst>
                <a:tab pos="163830" algn="l"/>
              </a:tabLst>
            </a:pPr>
            <a:r>
              <a:rPr lang="en-US" sz="1800" dirty="0">
                <a:latin typeface="Arial"/>
                <a:cs typeface="Arial"/>
              </a:rPr>
              <a:t>Reliability</a:t>
            </a:r>
          </a:p>
          <a:p>
            <a:pPr marL="299085" lvl="1" indent="-100965">
              <a:spcBef>
                <a:spcPts val="455"/>
              </a:spcBef>
              <a:buSzPct val="81818"/>
              <a:buFont typeface="Wingdings"/>
              <a:buChar char=""/>
              <a:tabLst>
                <a:tab pos="299720" algn="l"/>
              </a:tabLst>
            </a:pPr>
            <a:r>
              <a:rPr lang="en-US" sz="1800" spc="10" dirty="0">
                <a:latin typeface="Arial"/>
                <a:cs typeface="Arial"/>
              </a:rPr>
              <a:t>If </a:t>
            </a:r>
            <a:r>
              <a:rPr lang="en-US" sz="1800" spc="15" dirty="0">
                <a:latin typeface="Arial"/>
                <a:cs typeface="Arial"/>
              </a:rPr>
              <a:t>update </a:t>
            </a:r>
            <a:r>
              <a:rPr lang="en-US" sz="1800" spc="20" dirty="0">
                <a:latin typeface="Arial"/>
                <a:cs typeface="Arial"/>
              </a:rPr>
              <a:t>succeeds then </a:t>
            </a:r>
            <a:r>
              <a:rPr lang="en-US" sz="1800" spc="10" dirty="0">
                <a:latin typeface="Arial"/>
                <a:cs typeface="Arial"/>
              </a:rPr>
              <a:t>it</a:t>
            </a:r>
            <a:r>
              <a:rPr lang="en-US" sz="1800" spc="-10" dirty="0">
                <a:latin typeface="Arial"/>
                <a:cs typeface="Arial"/>
              </a:rPr>
              <a:t> </a:t>
            </a:r>
            <a:r>
              <a:rPr lang="en-US" sz="1800" spc="15" dirty="0">
                <a:latin typeface="Arial"/>
                <a:cs typeface="Arial"/>
              </a:rPr>
              <a:t>persists</a:t>
            </a:r>
            <a:endParaRPr lang="en-US" sz="1800" dirty="0">
              <a:latin typeface="Arial"/>
              <a:cs typeface="Arial"/>
            </a:endParaRPr>
          </a:p>
          <a:p>
            <a:pPr marL="163195" indent="-139700">
              <a:spcBef>
                <a:spcPts val="480"/>
              </a:spcBef>
              <a:tabLst>
                <a:tab pos="163830" algn="l"/>
              </a:tabLst>
            </a:pPr>
            <a:r>
              <a:rPr lang="en-US" sz="1800" spc="5" dirty="0">
                <a:latin typeface="Arial"/>
                <a:cs typeface="Arial"/>
              </a:rPr>
              <a:t>Timeliness</a:t>
            </a:r>
            <a:endParaRPr lang="en-US" sz="1800" dirty="0">
              <a:latin typeface="Arial"/>
              <a:cs typeface="Arial"/>
            </a:endParaRPr>
          </a:p>
          <a:p>
            <a:pPr marL="299085" lvl="1" indent="-100965">
              <a:spcBef>
                <a:spcPts val="450"/>
              </a:spcBef>
              <a:buSzPct val="81818"/>
              <a:buFont typeface="Wingdings"/>
              <a:buChar char=""/>
              <a:tabLst>
                <a:tab pos="299720" algn="l"/>
              </a:tabLst>
            </a:pPr>
            <a:r>
              <a:rPr lang="en-US" sz="1800" spc="15" dirty="0">
                <a:latin typeface="Arial"/>
                <a:cs typeface="Arial"/>
              </a:rPr>
              <a:t>Client </a:t>
            </a:r>
            <a:r>
              <a:rPr lang="en-US" sz="1800" spc="20" dirty="0">
                <a:latin typeface="Arial"/>
                <a:cs typeface="Arial"/>
              </a:rPr>
              <a:t>view </a:t>
            </a:r>
            <a:r>
              <a:rPr lang="en-US" sz="1800" spc="15" dirty="0">
                <a:latin typeface="Arial"/>
                <a:cs typeface="Arial"/>
              </a:rPr>
              <a:t>of </a:t>
            </a:r>
            <a:r>
              <a:rPr lang="en-US" sz="1800" spc="20" dirty="0">
                <a:latin typeface="Arial"/>
                <a:cs typeface="Arial"/>
              </a:rPr>
              <a:t>system </a:t>
            </a:r>
            <a:r>
              <a:rPr lang="en-US" sz="1800" spc="15" dirty="0">
                <a:latin typeface="Arial"/>
                <a:cs typeface="Arial"/>
              </a:rPr>
              <a:t>is guaranteed up-to-date within </a:t>
            </a:r>
            <a:r>
              <a:rPr lang="en-US" sz="1800" spc="20" dirty="0">
                <a:latin typeface="Arial"/>
                <a:cs typeface="Arial"/>
              </a:rPr>
              <a:t>a </a:t>
            </a:r>
            <a:r>
              <a:rPr lang="en-US" sz="1800" spc="15" dirty="0">
                <a:latin typeface="Arial"/>
                <a:cs typeface="Arial"/>
              </a:rPr>
              <a:t>time</a:t>
            </a:r>
            <a:r>
              <a:rPr lang="en-US" sz="1800" spc="70" dirty="0">
                <a:latin typeface="Arial"/>
                <a:cs typeface="Arial"/>
              </a:rPr>
              <a:t> </a:t>
            </a:r>
            <a:r>
              <a:rPr lang="en-US" sz="1800" spc="20" dirty="0">
                <a:latin typeface="Arial"/>
                <a:cs typeface="Arial"/>
              </a:rPr>
              <a:t>bound</a:t>
            </a:r>
            <a:endParaRPr lang="en-US" sz="1800" dirty="0">
              <a:latin typeface="Arial"/>
              <a:cs typeface="Arial"/>
            </a:endParaRPr>
          </a:p>
          <a:p>
            <a:pPr marL="437515" lvl="2" indent="-101600">
              <a:spcBef>
                <a:spcPts val="409"/>
              </a:spcBef>
              <a:buFont typeface="Verdana"/>
              <a:buChar char="−"/>
              <a:tabLst>
                <a:tab pos="437515" algn="l"/>
              </a:tabLst>
            </a:pPr>
            <a:r>
              <a:rPr lang="en-US" sz="1800" spc="5" dirty="0">
                <a:latin typeface="Arial"/>
                <a:cs typeface="Arial"/>
              </a:rPr>
              <a:t>Generally within tens of</a:t>
            </a:r>
            <a:r>
              <a:rPr lang="en-US" sz="1800" spc="35" dirty="0">
                <a:latin typeface="Arial"/>
                <a:cs typeface="Arial"/>
              </a:rPr>
              <a:t> </a:t>
            </a:r>
            <a:r>
              <a:rPr lang="en-US" sz="1800" spc="10" dirty="0">
                <a:latin typeface="Arial"/>
                <a:cs typeface="Arial"/>
              </a:rPr>
              <a:t>seconds</a:t>
            </a:r>
            <a:endParaRPr lang="en-US" sz="1800" dirty="0">
              <a:latin typeface="Arial"/>
              <a:cs typeface="Arial"/>
            </a:endParaRPr>
          </a:p>
          <a:p>
            <a:pPr marL="437515" lvl="2" indent="-101600">
              <a:spcBef>
                <a:spcPts val="385"/>
              </a:spcBef>
              <a:buFont typeface="Verdana"/>
              <a:buChar char="−"/>
              <a:tabLst>
                <a:tab pos="437515" algn="l"/>
              </a:tabLst>
            </a:pPr>
            <a:r>
              <a:rPr lang="en-US" sz="1800" spc="5" dirty="0">
                <a:latin typeface="Arial"/>
                <a:cs typeface="Arial"/>
              </a:rPr>
              <a:t>If client does not </a:t>
            </a:r>
            <a:r>
              <a:rPr lang="en-US" sz="1800" spc="10" dirty="0">
                <a:latin typeface="Arial"/>
                <a:cs typeface="Arial"/>
              </a:rPr>
              <a:t>see </a:t>
            </a:r>
            <a:r>
              <a:rPr lang="en-US" sz="1800" spc="15" dirty="0">
                <a:latin typeface="Arial"/>
                <a:cs typeface="Arial"/>
              </a:rPr>
              <a:t>system </a:t>
            </a:r>
            <a:r>
              <a:rPr lang="en-US" sz="1800" spc="5" dirty="0">
                <a:latin typeface="Arial"/>
                <a:cs typeface="Arial"/>
              </a:rPr>
              <a:t>changes within </a:t>
            </a:r>
            <a:r>
              <a:rPr lang="en-US" sz="1800" spc="10" dirty="0">
                <a:latin typeface="Arial"/>
                <a:cs typeface="Arial"/>
              </a:rPr>
              <a:t>time </a:t>
            </a:r>
            <a:r>
              <a:rPr lang="en-US" sz="1800" spc="5" dirty="0">
                <a:latin typeface="Arial"/>
                <a:cs typeface="Arial"/>
              </a:rPr>
              <a:t>bound, </a:t>
            </a:r>
            <a:r>
              <a:rPr lang="en-US" sz="1800" spc="10" dirty="0">
                <a:latin typeface="Arial"/>
                <a:cs typeface="Arial"/>
              </a:rPr>
              <a:t>then</a:t>
            </a:r>
            <a:r>
              <a:rPr lang="en-US" sz="1800" spc="135" dirty="0">
                <a:latin typeface="Arial"/>
                <a:cs typeface="Arial"/>
              </a:rPr>
              <a:t> </a:t>
            </a:r>
            <a:r>
              <a:rPr lang="en-US" sz="1800" spc="10" dirty="0">
                <a:latin typeface="Arial"/>
                <a:cs typeface="Arial"/>
              </a:rPr>
              <a:t>service-outage</a:t>
            </a:r>
            <a:endParaRPr lang="en-US" sz="1800" dirty="0">
              <a:latin typeface="Arial"/>
              <a:cs typeface="Arial"/>
            </a:endParaRPr>
          </a:p>
          <a:p>
            <a:endParaRPr lang="fr-FR" sz="1800" dirty="0"/>
          </a:p>
        </p:txBody>
      </p:sp>
    </p:spTree>
    <p:extLst>
      <p:ext uri="{BB962C8B-B14F-4D97-AF65-F5344CB8AC3E}">
        <p14:creationId xmlns:p14="http://schemas.microsoft.com/office/powerpoint/2010/main" val="7458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itle and Content">
  <a:themeElements>
    <a:clrScheme name="IBM Analytics Ed Colors">
      <a:dk1>
        <a:srgbClr val="000000"/>
      </a:dk1>
      <a:lt1>
        <a:srgbClr val="FFFFFF"/>
      </a:lt1>
      <a:dk2>
        <a:srgbClr val="FFFFFF"/>
      </a:dk2>
      <a:lt2>
        <a:srgbClr val="FFFFFF"/>
      </a:lt2>
      <a:accent1>
        <a:srgbClr val="DD731C"/>
      </a:accent1>
      <a:accent2>
        <a:srgbClr val="00649D"/>
      </a:accent2>
      <a:accent3>
        <a:srgbClr val="008ABF"/>
      </a:accent3>
      <a:accent4>
        <a:srgbClr val="FECE00"/>
      </a:accent4>
      <a:accent5>
        <a:srgbClr val="008A52"/>
      </a:accent5>
      <a:accent6>
        <a:srgbClr val="7F1C7D"/>
      </a:accent6>
      <a:hlink>
        <a:srgbClr val="00649D"/>
      </a:hlink>
      <a:folHlink>
        <a:srgbClr val="008ABF"/>
      </a:folHlink>
    </a:clrScheme>
    <a:fontScheme name="IBM Analytics E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lIns="92976" tIns="46488" rIns="92976" bIns="46488"/>
      <a:lstStyle>
        <a:defPPr>
          <a:defRPr dirty="0"/>
        </a:defPPr>
      </a:lstStyle>
    </a:spDef>
  </a:objectDefaults>
  <a:extraClrSchemeLst/>
  <a:extLst>
    <a:ext uri="{05A4C25C-085E-4340-85A3-A5531E510DB2}">
      <thm15:themeFamily xmlns="" xmlns:thm15="http://schemas.microsoft.com/office/thememl/2012/main" name="IBM_Analytics_Cloud_Education_Template_V2.potm" id="{B63C468E-1E6C-4864-8AF4-856C544AAB5A}" vid="{D1016376-05C2-4182-BD39-BA15DCE26E5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BM Analytics Ed Colors">
    <a:dk1>
      <a:srgbClr val="000000"/>
    </a:dk1>
    <a:lt1>
      <a:srgbClr val="FFFFFF"/>
    </a:lt1>
    <a:dk2>
      <a:srgbClr val="FFFFFF"/>
    </a:dk2>
    <a:lt2>
      <a:srgbClr val="FFFFFF"/>
    </a:lt2>
    <a:accent1>
      <a:srgbClr val="DD731C"/>
    </a:accent1>
    <a:accent2>
      <a:srgbClr val="00649D"/>
    </a:accent2>
    <a:accent3>
      <a:srgbClr val="008ABF"/>
    </a:accent3>
    <a:accent4>
      <a:srgbClr val="FECE00"/>
    </a:accent4>
    <a:accent5>
      <a:srgbClr val="008A52"/>
    </a:accent5>
    <a:accent6>
      <a:srgbClr val="7F1C7D"/>
    </a:accent6>
    <a:hlink>
      <a:srgbClr val="00649D"/>
    </a:hlink>
    <a:folHlink>
      <a:srgbClr val="008ABF"/>
    </a:folHlink>
  </a:clrScheme>
</a:themeOverride>
</file>

<file path=docProps/app.xml><?xml version="1.0" encoding="utf-8"?>
<Properties xmlns="http://schemas.openxmlformats.org/officeDocument/2006/extended-properties" xmlns:vt="http://schemas.openxmlformats.org/officeDocument/2006/docPropsVTypes">
  <Template/>
  <TotalTime>4802</TotalTime>
  <Words>4369</Words>
  <Application>Microsoft Office PowerPoint</Application>
  <PresentationFormat>Affichage à l'écran (4:3)</PresentationFormat>
  <Paragraphs>299</Paragraphs>
  <Slides>28</Slides>
  <Notes>17</Notes>
  <HiddenSlides>0</HiddenSlides>
  <MMClips>0</MMClips>
  <ScaleCrop>false</ScaleCrop>
  <HeadingPairs>
    <vt:vector size="4" baseType="variant">
      <vt:variant>
        <vt:lpstr>Thème</vt:lpstr>
      </vt:variant>
      <vt:variant>
        <vt:i4>1</vt:i4>
      </vt:variant>
      <vt:variant>
        <vt:lpstr>Titres des diapositives</vt:lpstr>
      </vt:variant>
      <vt:variant>
        <vt:i4>28</vt:i4>
      </vt:variant>
    </vt:vector>
  </HeadingPairs>
  <TitlesOfParts>
    <vt:vector size="29" baseType="lpstr">
      <vt:lpstr>Title and Content</vt:lpstr>
      <vt:lpstr>ZooKeeper, Slider, and Knox</vt:lpstr>
      <vt:lpstr>Unit objectives</vt:lpstr>
      <vt:lpstr>Topic: ZooKeeper </vt:lpstr>
      <vt:lpstr>Distributed systems</vt:lpstr>
      <vt:lpstr>What is ZooKeeper?</vt:lpstr>
      <vt:lpstr>ZooKeeper</vt:lpstr>
      <vt:lpstr>ZooKeeper service: Replicated mode</vt:lpstr>
      <vt:lpstr>ZooKeeper service: Standalone mode</vt:lpstr>
      <vt:lpstr>Consistency guarantees</vt:lpstr>
      <vt:lpstr>What ZooKeeper does not guarantee</vt:lpstr>
      <vt:lpstr>ZooKeeper structure: Data model</vt:lpstr>
      <vt:lpstr>ZNode operations</vt:lpstr>
      <vt:lpstr>ZNode watches</vt:lpstr>
      <vt:lpstr>ZNode reads and writes</vt:lpstr>
      <vt:lpstr>ZooKeeper generic use cases</vt:lpstr>
      <vt:lpstr>ZooKeeper's role in the Hadoop infrastructure</vt:lpstr>
      <vt:lpstr>Real world use cases for ZooKeeper</vt:lpstr>
      <vt:lpstr>Topic: Slider </vt:lpstr>
      <vt:lpstr>Slider</vt:lpstr>
      <vt:lpstr>Apache Slider: Enable long running services on YARN</vt:lpstr>
      <vt:lpstr>Role of Slider in the Hadoop ecosystem (1 of 2)</vt:lpstr>
      <vt:lpstr>Role of Slider in the Hadoop ecosystem (2 of 2)</vt:lpstr>
      <vt:lpstr>Appendix C: Knox </vt:lpstr>
      <vt:lpstr>Knox</vt:lpstr>
      <vt:lpstr>Knox security</vt:lpstr>
      <vt:lpstr>Apache Knox is just one ring of an overall security system</vt:lpstr>
      <vt:lpstr>Checkpoint</vt:lpstr>
      <vt:lpstr>Unit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ZooKeeper, Slider, and Knox</dc:title>
  <dc:creator>nouha</dc:creator>
  <cp:lastModifiedBy>nouha</cp:lastModifiedBy>
  <cp:revision>22</cp:revision>
  <dcterms:created xsi:type="dcterms:W3CDTF">2019-02-18T10:30:48Z</dcterms:created>
  <dcterms:modified xsi:type="dcterms:W3CDTF">2021-03-05T06:46:15Z</dcterms:modified>
</cp:coreProperties>
</file>