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2" autoAdjust="0"/>
  </p:normalViewPr>
  <p:slideViewPr>
    <p:cSldViewPr>
      <p:cViewPr varScale="1">
        <p:scale>
          <a:sx n="57" d="100"/>
          <a:sy n="57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32C84-97E4-4D14-AA3D-7E826F1E43CC}" type="datetimeFigureOut">
              <a:rPr lang="fr-FR" smtClean="0"/>
              <a:t>24/02/2019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F3B6-FC83-4EDE-BD2F-F1ECD208A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92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30" dirty="0" smtClean="0">
                <a:latin typeface="Arial"/>
                <a:cs typeface="Arial"/>
              </a:rPr>
              <a:t>Several </a:t>
            </a:r>
            <a:r>
              <a:rPr lang="en-US" sz="1200" spc="-25" dirty="0" smtClean="0">
                <a:latin typeface="Arial"/>
                <a:cs typeface="Arial"/>
              </a:rPr>
              <a:t>load scenarios </a:t>
            </a:r>
            <a:r>
              <a:rPr lang="en-US" sz="1200" spc="-3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discussed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unit:</a:t>
            </a:r>
            <a:endParaRPr lang="en-US" sz="1200" dirty="0" smtClean="0">
              <a:latin typeface="Arial"/>
              <a:cs typeface="Arial"/>
            </a:endParaRPr>
          </a:p>
          <a:p>
            <a:pPr marL="586105" indent="-34480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Data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rest</a:t>
            </a:r>
            <a:endParaRPr lang="en-US" sz="1200" dirty="0" smtClean="0">
              <a:latin typeface="Arial"/>
              <a:cs typeface="Arial"/>
            </a:endParaRPr>
          </a:p>
          <a:p>
            <a:pPr marL="586105" indent="-34480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Data </a:t>
            </a:r>
            <a:r>
              <a:rPr lang="en-US" sz="1200" spc="-5" dirty="0" smtClean="0">
                <a:latin typeface="Arial"/>
                <a:cs typeface="Arial"/>
              </a:rPr>
              <a:t>in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motion</a:t>
            </a:r>
            <a:endParaRPr lang="en-US" sz="1200" dirty="0" smtClean="0">
              <a:latin typeface="Arial"/>
              <a:cs typeface="Arial"/>
            </a:endParaRPr>
          </a:p>
          <a:p>
            <a:pPr marL="586105" indent="-34480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from web server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database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logs</a:t>
            </a:r>
            <a:endParaRPr lang="en-US" sz="1200" dirty="0" smtClean="0">
              <a:latin typeface="Arial"/>
              <a:cs typeface="Arial"/>
            </a:endParaRPr>
          </a:p>
          <a:p>
            <a:pPr marL="586105" indent="-34480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from </a:t>
            </a:r>
            <a:r>
              <a:rPr lang="en-US" sz="1200" spc="-5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11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warehouse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3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0" dirty="0" smtClean="0">
                <a:latin typeface="Arial"/>
                <a:cs typeface="Arial"/>
              </a:rPr>
              <a:t>Data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rest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already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in</a:t>
            </a:r>
            <a:r>
              <a:rPr lang="en-US" sz="1200" spc="-25" dirty="0" smtClean="0">
                <a:latin typeface="Arial"/>
                <a:cs typeface="Arial"/>
              </a:rPr>
              <a:t> some</a:t>
            </a:r>
            <a:r>
              <a:rPr lang="en-US" sz="1200" spc="-30" dirty="0" smtClean="0">
                <a:latin typeface="Arial"/>
                <a:cs typeface="Arial"/>
              </a:rPr>
              <a:t> directory.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</a:t>
            </a:r>
            <a:r>
              <a:rPr lang="en-US" sz="1200" spc="-30" dirty="0" smtClean="0">
                <a:latin typeface="Arial"/>
                <a:cs typeface="Arial"/>
              </a:rPr>
              <a:t> additional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updates</a:t>
            </a:r>
            <a:r>
              <a:rPr lang="en-US" sz="1200" spc="-20" dirty="0" smtClean="0">
                <a:latin typeface="Arial"/>
                <a:cs typeface="Arial"/>
              </a:rPr>
              <a:t> 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planned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on  this data </a:t>
            </a:r>
            <a:r>
              <a:rPr lang="en-US" sz="1200" spc="-3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it can </a:t>
            </a:r>
            <a:r>
              <a:rPr lang="en-US" sz="1200" spc="-10" dirty="0" smtClean="0">
                <a:latin typeface="Arial"/>
                <a:cs typeface="Arial"/>
              </a:rPr>
              <a:t>be </a:t>
            </a:r>
            <a:r>
              <a:rPr lang="en-US" sz="1200" spc="-30" dirty="0" smtClean="0">
                <a:latin typeface="Arial"/>
                <a:cs typeface="Arial"/>
              </a:rPr>
              <a:t>transferred </a:t>
            </a:r>
            <a:r>
              <a:rPr lang="en-US" sz="1200" spc="-25" dirty="0" smtClean="0">
                <a:latin typeface="Arial"/>
                <a:cs typeface="Arial"/>
              </a:rPr>
              <a:t>as </a:t>
            </a:r>
            <a:r>
              <a:rPr lang="en-US" sz="1200" spc="-15" dirty="0" smtClean="0">
                <a:latin typeface="Arial"/>
                <a:cs typeface="Arial"/>
              </a:rPr>
              <a:t>is. </a:t>
            </a:r>
            <a:r>
              <a:rPr lang="en-US" sz="1200" spc="-25" dirty="0" smtClean="0">
                <a:latin typeface="Arial"/>
                <a:cs typeface="Arial"/>
              </a:rPr>
              <a:t>This can be </a:t>
            </a:r>
            <a:r>
              <a:rPr lang="en-US" sz="1200" spc="-30" dirty="0" smtClean="0">
                <a:latin typeface="Arial"/>
                <a:cs typeface="Arial"/>
              </a:rPr>
              <a:t>accomplished </a:t>
            </a:r>
            <a:r>
              <a:rPr lang="en-US" sz="1200" spc="-25" dirty="0" smtClean="0">
                <a:latin typeface="Arial"/>
                <a:cs typeface="Arial"/>
              </a:rPr>
              <a:t>using standard  </a:t>
            </a:r>
            <a:r>
              <a:rPr lang="en-US" sz="1200" spc="-30" dirty="0" smtClean="0">
                <a:latin typeface="Arial"/>
                <a:cs typeface="Arial"/>
              </a:rPr>
              <a:t>HDFS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shell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commands,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put,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cp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err="1" smtClean="0">
                <a:latin typeface="Arial"/>
                <a:cs typeface="Arial"/>
              </a:rPr>
              <a:t>copyFromLocal</a:t>
            </a:r>
            <a:r>
              <a:rPr lang="en-US" sz="1200" spc="-30" dirty="0" smtClean="0">
                <a:latin typeface="Arial"/>
                <a:cs typeface="Arial"/>
              </a:rPr>
              <a:t>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HDP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console.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6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15" dirty="0" smtClean="0">
                <a:latin typeface="Arial"/>
                <a:cs typeface="Arial"/>
              </a:rPr>
              <a:t>What </a:t>
            </a:r>
            <a:r>
              <a:rPr lang="en-US" sz="1200" spc="-35" dirty="0" smtClean="0">
                <a:latin typeface="Arial"/>
                <a:cs typeface="Arial"/>
              </a:rPr>
              <a:t>about </a:t>
            </a:r>
            <a:r>
              <a:rPr lang="en-US" sz="1200" spc="-30" dirty="0" smtClean="0">
                <a:latin typeface="Arial"/>
                <a:cs typeface="Arial"/>
              </a:rPr>
              <a:t>when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15" dirty="0" smtClean="0">
                <a:latin typeface="Arial"/>
                <a:cs typeface="Arial"/>
              </a:rPr>
              <a:t>is in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motion?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400"/>
              </a:lnSpc>
              <a:spcBef>
                <a:spcPts val="595"/>
              </a:spcBef>
            </a:pPr>
            <a:r>
              <a:rPr lang="en-US" sz="1200" spc="-30" dirty="0" smtClean="0">
                <a:latin typeface="Arial"/>
                <a:cs typeface="Arial"/>
              </a:rPr>
              <a:t>First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all, </a:t>
            </a:r>
            <a:r>
              <a:rPr lang="en-US" sz="1200" spc="-30" dirty="0" smtClean="0">
                <a:latin typeface="Arial"/>
                <a:cs typeface="Arial"/>
              </a:rPr>
              <a:t>what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meant </a:t>
            </a:r>
            <a:r>
              <a:rPr lang="en-US" sz="1200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5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motion? This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continually updated. 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might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added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regularly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might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appended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to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file,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30" dirty="0" smtClean="0">
                <a:latin typeface="Arial"/>
                <a:cs typeface="Arial"/>
              </a:rPr>
              <a:t>logs </a:t>
            </a:r>
            <a:r>
              <a:rPr lang="en-US" sz="1200" spc="-25" dirty="0" smtClean="0">
                <a:latin typeface="Arial"/>
                <a:cs typeface="Arial"/>
              </a:rPr>
              <a:t>might be </a:t>
            </a:r>
            <a:r>
              <a:rPr lang="en-US" sz="1200" spc="-30" dirty="0" smtClean="0">
                <a:latin typeface="Arial"/>
                <a:cs typeface="Arial"/>
              </a:rPr>
              <a:t>getting </a:t>
            </a:r>
            <a:r>
              <a:rPr lang="en-US" sz="1200" spc="-20" dirty="0" smtClean="0">
                <a:latin typeface="Arial"/>
                <a:cs typeface="Arial"/>
              </a:rPr>
              <a:t>merged into </a:t>
            </a:r>
            <a:r>
              <a:rPr lang="en-US" sz="1200" spc="-30" dirty="0" smtClean="0">
                <a:latin typeface="Arial"/>
                <a:cs typeface="Arial"/>
              </a:rPr>
              <a:t>one </a:t>
            </a:r>
            <a:r>
              <a:rPr lang="en-US" sz="1200" spc="-20" dirty="0" smtClean="0">
                <a:latin typeface="Arial"/>
                <a:cs typeface="Arial"/>
              </a:rPr>
              <a:t>log. </a:t>
            </a:r>
            <a:r>
              <a:rPr lang="en-US" sz="1200" spc="-25" dirty="0" smtClean="0">
                <a:latin typeface="Arial"/>
                <a:cs typeface="Arial"/>
              </a:rPr>
              <a:t>You need </a:t>
            </a:r>
            <a:r>
              <a:rPr lang="en-US" sz="1200" spc="-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capability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30" dirty="0" smtClean="0">
                <a:latin typeface="Arial"/>
                <a:cs typeface="Arial"/>
              </a:rPr>
              <a:t>merging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files before copying them </a:t>
            </a:r>
            <a:r>
              <a:rPr lang="en-US" sz="1200" spc="-20" dirty="0" smtClean="0">
                <a:latin typeface="Arial"/>
                <a:cs typeface="Arial"/>
              </a:rPr>
              <a:t>into</a:t>
            </a:r>
            <a:r>
              <a:rPr lang="en-US" sz="1200" spc="-1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30" dirty="0" smtClean="0">
                <a:latin typeface="Arial"/>
                <a:cs typeface="Arial"/>
              </a:rPr>
              <a:t>Examples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motion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include:</a:t>
            </a:r>
            <a:endParaRPr lang="en-US" sz="1200" dirty="0" smtClean="0">
              <a:latin typeface="Arial"/>
              <a:cs typeface="Arial"/>
            </a:endParaRPr>
          </a:p>
          <a:p>
            <a:pPr marL="586105" marR="405130" indent="-34480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from </a:t>
            </a:r>
            <a:r>
              <a:rPr lang="en-US" sz="1200" spc="-5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web </a:t>
            </a:r>
            <a:r>
              <a:rPr lang="en-US" sz="1200" spc="-30" dirty="0" smtClean="0">
                <a:latin typeface="Arial"/>
                <a:cs typeface="Arial"/>
              </a:rPr>
              <a:t>server such </a:t>
            </a:r>
            <a:r>
              <a:rPr lang="en-US" sz="1200" spc="-25" dirty="0" smtClean="0">
                <a:latin typeface="Arial"/>
                <a:cs typeface="Arial"/>
              </a:rPr>
              <a:t>as WebSphere Application Server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21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Apache  </a:t>
            </a:r>
            <a:r>
              <a:rPr lang="en-US" sz="1200" spc="-25" dirty="0" smtClean="0">
                <a:latin typeface="Arial"/>
                <a:cs typeface="Arial"/>
              </a:rPr>
              <a:t>Server</a:t>
            </a:r>
            <a:endParaRPr lang="en-US" sz="1200" dirty="0" smtClean="0">
              <a:latin typeface="Arial"/>
              <a:cs typeface="Arial"/>
            </a:endParaRPr>
          </a:p>
          <a:p>
            <a:pPr marL="586105" indent="-344805">
              <a:lnSpc>
                <a:spcPct val="100000"/>
              </a:lnSpc>
              <a:spcBef>
                <a:spcPts val="590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200" spc="-30" smtClean="0">
                <a:latin typeface="Arial"/>
                <a:cs typeface="Arial"/>
              </a:rPr>
              <a:t>Data</a:t>
            </a:r>
            <a:r>
              <a:rPr lang="en-US" sz="1200" spc="-60" smtClean="0">
                <a:latin typeface="Arial"/>
                <a:cs typeface="Arial"/>
              </a:rPr>
              <a:t> </a:t>
            </a:r>
            <a:r>
              <a:rPr lang="en-US" sz="1200" spc="-5" smtClean="0">
                <a:latin typeface="Arial"/>
                <a:cs typeface="Arial"/>
              </a:rPr>
              <a:t>in</a:t>
            </a:r>
            <a:r>
              <a:rPr lang="en-US" sz="1200" spc="-50" smtClean="0">
                <a:latin typeface="Arial"/>
                <a:cs typeface="Arial"/>
              </a:rPr>
              <a:t> </a:t>
            </a:r>
            <a:r>
              <a:rPr lang="en-US" sz="1200" spc="-25" smtClean="0">
                <a:latin typeface="Arial"/>
                <a:cs typeface="Arial"/>
              </a:rPr>
              <a:t>server</a:t>
            </a:r>
            <a:r>
              <a:rPr lang="en-US" sz="1200" spc="-30" smtClean="0">
                <a:latin typeface="Arial"/>
                <a:cs typeface="Arial"/>
              </a:rPr>
              <a:t> </a:t>
            </a:r>
            <a:r>
              <a:rPr lang="en-US" sz="1200" spc="-25" smtClean="0">
                <a:latin typeface="Arial"/>
                <a:cs typeface="Arial"/>
              </a:rPr>
              <a:t>logs,</a:t>
            </a:r>
            <a:r>
              <a:rPr lang="en-US" sz="1200" spc="-55" smtClean="0">
                <a:latin typeface="Arial"/>
                <a:cs typeface="Arial"/>
              </a:rPr>
              <a:t> </a:t>
            </a:r>
            <a:r>
              <a:rPr lang="en-US" sz="1200" spc="-10" smtClean="0">
                <a:latin typeface="Arial"/>
                <a:cs typeface="Arial"/>
              </a:rPr>
              <a:t>or</a:t>
            </a:r>
            <a:r>
              <a:rPr lang="en-US" sz="1200" spc="-55" smtClean="0">
                <a:latin typeface="Arial"/>
                <a:cs typeface="Arial"/>
              </a:rPr>
              <a:t> </a:t>
            </a:r>
            <a:r>
              <a:rPr lang="en-US" sz="1200" spc="-30" smtClean="0">
                <a:latin typeface="Arial"/>
                <a:cs typeface="Arial"/>
              </a:rPr>
              <a:t>application</a:t>
            </a:r>
            <a:r>
              <a:rPr lang="en-US" sz="1200" spc="-55" smtClean="0">
                <a:latin typeface="Arial"/>
                <a:cs typeface="Arial"/>
              </a:rPr>
              <a:t> </a:t>
            </a:r>
            <a:r>
              <a:rPr lang="en-US" sz="1200" spc="-25" smtClean="0">
                <a:latin typeface="Arial"/>
                <a:cs typeface="Arial"/>
              </a:rPr>
              <a:t>logs,</a:t>
            </a:r>
            <a:r>
              <a:rPr lang="en-US" sz="1200" spc="-30" smtClean="0">
                <a:latin typeface="Arial"/>
                <a:cs typeface="Arial"/>
              </a:rPr>
              <a:t> </a:t>
            </a:r>
            <a:r>
              <a:rPr lang="en-US" sz="1200" spc="-15" smtClean="0">
                <a:latin typeface="Arial"/>
                <a:cs typeface="Arial"/>
              </a:rPr>
              <a:t>for</a:t>
            </a:r>
            <a:r>
              <a:rPr lang="en-US" sz="1200" spc="-60" smtClean="0">
                <a:latin typeface="Arial"/>
                <a:cs typeface="Arial"/>
              </a:rPr>
              <a:t> </a:t>
            </a:r>
            <a:r>
              <a:rPr lang="en-US" sz="1200" spc="-25" smtClean="0">
                <a:latin typeface="Arial"/>
                <a:cs typeface="Arial"/>
              </a:rPr>
              <a:t>example</a:t>
            </a:r>
            <a:r>
              <a:rPr lang="en-US" sz="1200" spc="-55" smtClean="0">
                <a:latin typeface="Arial"/>
                <a:cs typeface="Arial"/>
              </a:rPr>
              <a:t> </a:t>
            </a:r>
            <a:r>
              <a:rPr lang="en-US" sz="1200" spc="-15" smtClean="0">
                <a:latin typeface="Arial"/>
                <a:cs typeface="Arial"/>
              </a:rPr>
              <a:t>site</a:t>
            </a:r>
            <a:r>
              <a:rPr lang="en-US" sz="1200" spc="-60" smtClean="0">
                <a:latin typeface="Arial"/>
                <a:cs typeface="Arial"/>
              </a:rPr>
              <a:t> </a:t>
            </a:r>
            <a:r>
              <a:rPr lang="en-US" sz="1200" spc="-25" smtClean="0">
                <a:latin typeface="Arial"/>
                <a:cs typeface="Arial"/>
              </a:rPr>
              <a:t>browsing</a:t>
            </a:r>
            <a:r>
              <a:rPr lang="en-US" sz="1200" spc="-30" smtClean="0">
                <a:latin typeface="Arial"/>
                <a:cs typeface="Arial"/>
              </a:rPr>
              <a:t> histories</a:t>
            </a:r>
            <a:endParaRPr lang="en-US" sz="1200" smtClean="0">
              <a:latin typeface="Arial"/>
              <a:cs typeface="Arial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42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Flume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great </a:t>
            </a:r>
            <a:r>
              <a:rPr lang="en-US" sz="1200" spc="-25" dirty="0" smtClean="0">
                <a:latin typeface="Arial"/>
                <a:cs typeface="Arial"/>
              </a:rPr>
              <a:t>tool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Another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option </a:t>
            </a:r>
            <a:r>
              <a:rPr lang="en-US" sz="1200" spc="-30" dirty="0" smtClean="0">
                <a:latin typeface="Arial"/>
                <a:cs typeface="Arial"/>
              </a:rPr>
              <a:t>would </a:t>
            </a:r>
            <a:r>
              <a:rPr lang="en-US" sz="1200" spc="-10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use </a:t>
            </a:r>
            <a:r>
              <a:rPr lang="en-US" sz="1200" spc="-20" dirty="0" smtClean="0">
                <a:latin typeface="Arial"/>
                <a:cs typeface="Arial"/>
              </a:rPr>
              <a:t>Java </a:t>
            </a:r>
            <a:r>
              <a:rPr lang="en-US" sz="1200" spc="-30" dirty="0" smtClean="0">
                <a:latin typeface="Arial"/>
                <a:cs typeface="Arial"/>
              </a:rPr>
              <a:t>Management </a:t>
            </a:r>
            <a:r>
              <a:rPr lang="en-US" sz="1200" spc="-25" dirty="0" smtClean="0">
                <a:latin typeface="Arial"/>
                <a:cs typeface="Arial"/>
              </a:rPr>
              <a:t>Extension </a:t>
            </a:r>
            <a:r>
              <a:rPr lang="en-US" sz="1200" spc="-30" dirty="0" smtClean="0">
                <a:latin typeface="Arial"/>
                <a:cs typeface="Arial"/>
              </a:rPr>
              <a:t>(JMX)</a:t>
            </a:r>
            <a:r>
              <a:rPr lang="en-US" sz="1200" spc="-9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commands.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40335">
              <a:lnSpc>
                <a:spcPts val="1610"/>
              </a:lnSpc>
              <a:spcBef>
                <a:spcPts val="635"/>
              </a:spcBef>
            </a:pPr>
            <a:r>
              <a:rPr lang="en-US" sz="1200" spc="-15" dirty="0" smtClean="0">
                <a:latin typeface="Arial"/>
                <a:cs typeface="Arial"/>
              </a:rPr>
              <a:t>When </a:t>
            </a:r>
            <a:r>
              <a:rPr lang="en-US" sz="1200" spc="-25" dirty="0" smtClean="0">
                <a:latin typeface="Arial"/>
                <a:cs typeface="Arial"/>
              </a:rPr>
              <a:t>moving data from </a:t>
            </a:r>
            <a:r>
              <a:rPr lang="en-US" sz="1200" spc="-5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warehouse, </a:t>
            </a:r>
            <a:r>
              <a:rPr lang="en-US" sz="1200" spc="-20" dirty="0" smtClean="0">
                <a:latin typeface="Arial"/>
                <a:cs typeface="Arial"/>
              </a:rPr>
              <a:t>(or any </a:t>
            </a:r>
            <a:r>
              <a:rPr lang="en-US" sz="1200" spc="-25" dirty="0" smtClean="0">
                <a:latin typeface="Arial"/>
                <a:cs typeface="Arial"/>
              </a:rPr>
              <a:t>RDBMS), you </a:t>
            </a:r>
            <a:r>
              <a:rPr lang="en-US" sz="1200" spc="-30" dirty="0" smtClean="0">
                <a:latin typeface="Arial"/>
                <a:cs typeface="Arial"/>
              </a:rPr>
              <a:t>export the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2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into  an operating system file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CSV or </a:t>
            </a:r>
            <a:r>
              <a:rPr lang="en-US" sz="1200" spc="-25" dirty="0" smtClean="0">
                <a:latin typeface="Arial"/>
                <a:cs typeface="Arial"/>
              </a:rPr>
              <a:t>other format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then </a:t>
            </a:r>
            <a:r>
              <a:rPr lang="en-US" sz="1200" spc="-15" dirty="0" smtClean="0">
                <a:latin typeface="Arial"/>
                <a:cs typeface="Arial"/>
              </a:rPr>
              <a:t>use </a:t>
            </a:r>
            <a:r>
              <a:rPr lang="en-US" sz="1200" spc="-20" dirty="0" smtClean="0">
                <a:latin typeface="Arial"/>
                <a:cs typeface="Arial"/>
              </a:rPr>
              <a:t>Hadoop </a:t>
            </a:r>
            <a:r>
              <a:rPr lang="en-US" sz="1200" spc="-25" dirty="0" smtClean="0">
                <a:latin typeface="Arial"/>
                <a:cs typeface="Arial"/>
              </a:rPr>
              <a:t>commands </a:t>
            </a:r>
            <a:r>
              <a:rPr lang="en-US" sz="1200" spc="-5" dirty="0" smtClean="0">
                <a:latin typeface="Arial"/>
                <a:cs typeface="Arial"/>
              </a:rPr>
              <a:t>to  </a:t>
            </a:r>
            <a:r>
              <a:rPr lang="en-US" sz="1200" spc="-30" dirty="0" smtClean="0">
                <a:latin typeface="Arial"/>
                <a:cs typeface="Arial"/>
              </a:rPr>
              <a:t>import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30"/>
              </a:spcBef>
            </a:pPr>
            <a:r>
              <a:rPr lang="en-US" sz="1200" spc="-30" dirty="0" smtClean="0">
                <a:latin typeface="Arial"/>
                <a:cs typeface="Arial"/>
              </a:rPr>
              <a:t>If </a:t>
            </a:r>
            <a:r>
              <a:rPr lang="en-US" sz="1200" spc="-3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working </a:t>
            </a:r>
            <a:r>
              <a:rPr lang="en-US" sz="1200" spc="-30" dirty="0" smtClean="0">
                <a:latin typeface="Arial"/>
                <a:cs typeface="Arial"/>
              </a:rPr>
              <a:t>with </a:t>
            </a:r>
            <a:r>
              <a:rPr lang="en-US" sz="1200" spc="-20" dirty="0" smtClean="0">
                <a:latin typeface="Arial"/>
                <a:cs typeface="Arial"/>
              </a:rPr>
              <a:t>IBM </a:t>
            </a:r>
            <a:r>
              <a:rPr lang="en-US" sz="1200" spc="-30" dirty="0" smtClean="0">
                <a:latin typeface="Arial"/>
                <a:cs typeface="Arial"/>
              </a:rPr>
              <a:t>Integrated Analytics </a:t>
            </a:r>
            <a:r>
              <a:rPr lang="en-US" sz="1200" spc="-25" dirty="0" smtClean="0">
                <a:latin typeface="Arial"/>
                <a:cs typeface="Arial"/>
              </a:rPr>
              <a:t>System (IIAS) system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Db2, you </a:t>
            </a:r>
            <a:r>
              <a:rPr lang="en-US" sz="1200" spc="-15" dirty="0" smtClean="0">
                <a:latin typeface="Arial"/>
                <a:cs typeface="Arial"/>
              </a:rPr>
              <a:t>may  </a:t>
            </a:r>
            <a:r>
              <a:rPr lang="en-US" sz="1200" spc="-25" dirty="0" smtClean="0">
                <a:latin typeface="Arial"/>
                <a:cs typeface="Arial"/>
              </a:rPr>
              <a:t>find proprietary </a:t>
            </a:r>
            <a:r>
              <a:rPr lang="en-US" sz="1200" spc="-30" dirty="0" smtClean="0">
                <a:latin typeface="Arial"/>
                <a:cs typeface="Arial"/>
              </a:rPr>
              <a:t>stored procedures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allow </a:t>
            </a:r>
            <a:r>
              <a:rPr lang="en-US" sz="1200" spc="-30" dirty="0" smtClean="0">
                <a:latin typeface="Arial"/>
                <a:cs typeface="Arial"/>
              </a:rPr>
              <a:t>reading/writing </a:t>
            </a:r>
            <a:r>
              <a:rPr lang="en-US" sz="1200" spc="-25" dirty="0" smtClean="0">
                <a:latin typeface="Arial"/>
                <a:cs typeface="Arial"/>
              </a:rPr>
              <a:t>between database tables  </a:t>
            </a:r>
            <a:r>
              <a:rPr lang="en-US" sz="1200" spc="-30" dirty="0" smtClean="0">
                <a:latin typeface="Arial"/>
                <a:cs typeface="Arial"/>
              </a:rPr>
              <a:t>and </a:t>
            </a:r>
            <a:r>
              <a:rPr lang="en-US" sz="1200" spc="-20" dirty="0" smtClean="0">
                <a:latin typeface="Arial"/>
                <a:cs typeface="Arial"/>
              </a:rPr>
              <a:t>HDFS </a:t>
            </a:r>
            <a:r>
              <a:rPr lang="en-US" sz="1200" spc="-5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depending </a:t>
            </a:r>
            <a:r>
              <a:rPr lang="en-US" sz="1200" spc="-10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particular version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HDP.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125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400" spc="-30" dirty="0" smtClean="0">
                <a:latin typeface="Arial"/>
                <a:cs typeface="Arial"/>
              </a:rPr>
              <a:t>After </a:t>
            </a:r>
            <a:r>
              <a:rPr lang="en-US" sz="1400" spc="-25" dirty="0" smtClean="0">
                <a:latin typeface="Arial"/>
                <a:cs typeface="Arial"/>
              </a:rPr>
              <a:t>completing </a:t>
            </a:r>
            <a:r>
              <a:rPr lang="en-US" sz="1400" spc="-20" dirty="0" smtClean="0">
                <a:latin typeface="Arial"/>
                <a:cs typeface="Arial"/>
              </a:rPr>
              <a:t>this </a:t>
            </a:r>
            <a:r>
              <a:rPr lang="en-US" sz="1400" spc="-25" dirty="0" smtClean="0">
                <a:latin typeface="Arial"/>
                <a:cs typeface="Arial"/>
              </a:rPr>
              <a:t>topic, you should </a:t>
            </a:r>
            <a:r>
              <a:rPr lang="en-US" sz="1400" spc="-10" dirty="0" smtClean="0">
                <a:latin typeface="Arial"/>
                <a:cs typeface="Arial"/>
              </a:rPr>
              <a:t>be </a:t>
            </a:r>
            <a:r>
              <a:rPr lang="en-US" sz="1400" spc="-30" dirty="0" smtClean="0">
                <a:latin typeface="Arial"/>
                <a:cs typeface="Arial"/>
              </a:rPr>
              <a:t>able</a:t>
            </a:r>
            <a:r>
              <a:rPr lang="en-US" sz="1400" spc="-22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to:</a:t>
            </a:r>
            <a:endParaRPr lang="en-US" sz="1400" dirty="0" smtClean="0">
              <a:latin typeface="Arial"/>
              <a:cs typeface="Arial"/>
            </a:endParaRPr>
          </a:p>
          <a:p>
            <a:pPr marL="586105" indent="-34480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Explain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25" dirty="0" smtClean="0">
                <a:latin typeface="Arial"/>
                <a:cs typeface="Arial"/>
              </a:rPr>
              <a:t>use </a:t>
            </a:r>
            <a:r>
              <a:rPr lang="en-US" sz="1400" spc="-20" dirty="0" smtClean="0">
                <a:latin typeface="Arial"/>
                <a:cs typeface="Arial"/>
              </a:rPr>
              <a:t>of </a:t>
            </a:r>
            <a:r>
              <a:rPr lang="en-US" sz="1400" spc="-20" dirty="0" err="1" smtClean="0">
                <a:latin typeface="Arial"/>
                <a:cs typeface="Arial"/>
              </a:rPr>
              <a:t>Sqoop</a:t>
            </a:r>
            <a:r>
              <a:rPr lang="en-US" sz="1400" spc="-16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to:</a:t>
            </a:r>
            <a:endParaRPr lang="en-US" sz="1400" dirty="0" smtClean="0">
              <a:latin typeface="Arial"/>
              <a:cs typeface="Arial"/>
            </a:endParaRPr>
          </a:p>
          <a:p>
            <a:pPr marL="928369" lvl="1" indent="-34226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Import </a:t>
            </a:r>
            <a:r>
              <a:rPr lang="en-US" sz="1400" spc="-25" dirty="0" smtClean="0">
                <a:latin typeface="Arial"/>
                <a:cs typeface="Arial"/>
              </a:rPr>
              <a:t>data from </a:t>
            </a:r>
            <a:r>
              <a:rPr lang="en-US" sz="1400" spc="-30" dirty="0" smtClean="0">
                <a:latin typeface="Arial"/>
                <a:cs typeface="Arial"/>
              </a:rPr>
              <a:t>relational database </a:t>
            </a:r>
            <a:r>
              <a:rPr lang="en-US" sz="1400" spc="-25" dirty="0" smtClean="0">
                <a:latin typeface="Arial"/>
                <a:cs typeface="Arial"/>
              </a:rPr>
              <a:t>tables </a:t>
            </a:r>
            <a:r>
              <a:rPr lang="en-US" sz="1400" spc="-20" dirty="0" smtClean="0">
                <a:latin typeface="Arial"/>
                <a:cs typeface="Arial"/>
              </a:rPr>
              <a:t>into</a:t>
            </a:r>
            <a:r>
              <a:rPr lang="en-US" sz="1400" spc="-120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HDFS</a:t>
            </a:r>
            <a:endParaRPr lang="en-US" sz="1400" dirty="0" smtClean="0">
              <a:latin typeface="Arial"/>
              <a:cs typeface="Arial"/>
            </a:endParaRPr>
          </a:p>
          <a:p>
            <a:pPr marL="928369" lvl="1" indent="-34226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Export </a:t>
            </a:r>
            <a:r>
              <a:rPr lang="en-US" sz="1400" spc="-25" dirty="0" smtClean="0">
                <a:latin typeface="Arial"/>
                <a:cs typeface="Arial"/>
              </a:rPr>
              <a:t>data from </a:t>
            </a:r>
            <a:r>
              <a:rPr lang="en-US" sz="1400" spc="-30" dirty="0" smtClean="0">
                <a:latin typeface="Arial"/>
                <a:cs typeface="Arial"/>
              </a:rPr>
              <a:t>HDFS </a:t>
            </a:r>
            <a:r>
              <a:rPr lang="en-US" sz="1400" spc="-20" dirty="0" smtClean="0">
                <a:latin typeface="Arial"/>
                <a:cs typeface="Arial"/>
              </a:rPr>
              <a:t>into </a:t>
            </a:r>
            <a:r>
              <a:rPr lang="en-US" sz="1400" spc="-30" dirty="0" smtClean="0">
                <a:latin typeface="Arial"/>
                <a:cs typeface="Arial"/>
              </a:rPr>
              <a:t>relational </a:t>
            </a:r>
            <a:r>
              <a:rPr lang="en-US" sz="1400" spc="-25" dirty="0" smtClean="0">
                <a:latin typeface="Arial"/>
                <a:cs typeface="Arial"/>
              </a:rPr>
              <a:t>database</a:t>
            </a:r>
            <a:r>
              <a:rPr lang="en-US" sz="1400" spc="-12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tables</a:t>
            </a:r>
            <a:endParaRPr lang="en-US" sz="1400" dirty="0" smtClean="0">
              <a:latin typeface="Arial"/>
              <a:cs typeface="Arial"/>
            </a:endParaRPr>
          </a:p>
          <a:p>
            <a:pPr marL="586105" indent="-34480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6105" algn="l"/>
                <a:tab pos="586740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Describe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25" dirty="0" smtClean="0">
                <a:latin typeface="Arial"/>
                <a:cs typeface="Arial"/>
              </a:rPr>
              <a:t>basic </a:t>
            </a:r>
            <a:r>
              <a:rPr lang="en-US" sz="1400" spc="-20" dirty="0" err="1" smtClean="0">
                <a:latin typeface="Arial"/>
                <a:cs typeface="Arial"/>
              </a:rPr>
              <a:t>Sqoop</a:t>
            </a:r>
            <a:r>
              <a:rPr lang="en-US" sz="1400" spc="-17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commands:</a:t>
            </a:r>
            <a:endParaRPr lang="en-US" sz="1400" dirty="0" smtClean="0">
              <a:latin typeface="Arial"/>
              <a:cs typeface="Arial"/>
            </a:endParaRPr>
          </a:p>
          <a:p>
            <a:pPr marL="928369" lvl="1" indent="-34226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Import</a:t>
            </a:r>
            <a:r>
              <a:rPr lang="en-US" sz="1400" spc="-12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statement</a:t>
            </a:r>
            <a:endParaRPr lang="en-US" sz="1400" dirty="0" smtClean="0">
              <a:latin typeface="Arial"/>
              <a:cs typeface="Arial"/>
            </a:endParaRPr>
          </a:p>
          <a:p>
            <a:pPr marL="928369" lvl="1" indent="-34226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Export</a:t>
            </a:r>
            <a:r>
              <a:rPr lang="en-US" sz="1400" spc="-8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statement</a:t>
            </a:r>
            <a:endParaRPr lang="en-US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25" dirty="0" err="1" smtClean="0">
                <a:latin typeface="Arial"/>
                <a:cs typeface="Arial"/>
              </a:rPr>
              <a:t>sqoop</a:t>
            </a:r>
            <a:r>
              <a:rPr lang="en-US" sz="1400" spc="-25" dirty="0" smtClean="0">
                <a:latin typeface="Arial"/>
                <a:cs typeface="Arial"/>
              </a:rPr>
              <a:t> binary </a:t>
            </a:r>
            <a:r>
              <a:rPr lang="en-US" sz="1400" spc="-15" dirty="0" smtClean="0">
                <a:latin typeface="Arial"/>
                <a:cs typeface="Arial"/>
              </a:rPr>
              <a:t>is</a:t>
            </a:r>
            <a:r>
              <a:rPr lang="en-US" sz="1400" spc="-135" dirty="0" smtClean="0">
                <a:latin typeface="Arial"/>
                <a:cs typeface="Arial"/>
              </a:rPr>
              <a:t> </a:t>
            </a:r>
            <a:r>
              <a:rPr lang="en-US" sz="1400" b="1" spc="-25" dirty="0" smtClean="0">
                <a:latin typeface="Arial"/>
                <a:cs typeface="Arial"/>
              </a:rPr>
              <a:t>/</a:t>
            </a:r>
            <a:r>
              <a:rPr lang="en-US" sz="1400" b="1" spc="-25" dirty="0" err="1" smtClean="0">
                <a:latin typeface="Arial"/>
                <a:cs typeface="Arial"/>
              </a:rPr>
              <a:t>usr</a:t>
            </a:r>
            <a:r>
              <a:rPr lang="en-US" sz="1400" b="1" spc="-25" dirty="0" smtClean="0">
                <a:latin typeface="Arial"/>
                <a:cs typeface="Arial"/>
              </a:rPr>
              <a:t>/bin/</a:t>
            </a:r>
            <a:r>
              <a:rPr lang="en-US" sz="1400" b="1" spc="-25" dirty="0" err="1" smtClean="0">
                <a:latin typeface="Arial"/>
                <a:cs typeface="Arial"/>
              </a:rPr>
              <a:t>sqoop</a:t>
            </a:r>
            <a:endParaRPr lang="en-US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US" sz="1400" spc="-30" dirty="0" smtClean="0">
                <a:latin typeface="Arial"/>
                <a:cs typeface="Arial"/>
              </a:rPr>
              <a:t>If </a:t>
            </a:r>
            <a:r>
              <a:rPr lang="en-US" sz="1400" spc="-25" dirty="0" err="1" smtClean="0">
                <a:latin typeface="Arial"/>
                <a:cs typeface="Arial"/>
              </a:rPr>
              <a:t>accumulo</a:t>
            </a:r>
            <a:r>
              <a:rPr lang="en-US" sz="1400" spc="-2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is </a:t>
            </a:r>
            <a:r>
              <a:rPr lang="en-US" sz="1400" spc="-25" dirty="0" smtClean="0">
                <a:latin typeface="Arial"/>
                <a:cs typeface="Arial"/>
              </a:rPr>
              <a:t>needed </a:t>
            </a:r>
            <a:r>
              <a:rPr lang="en-US" sz="1400" spc="-20" dirty="0" smtClean="0">
                <a:latin typeface="Arial"/>
                <a:cs typeface="Arial"/>
              </a:rPr>
              <a:t>and </a:t>
            </a:r>
            <a:r>
              <a:rPr lang="en-US" sz="1400" spc="-25" dirty="0" smtClean="0">
                <a:latin typeface="Arial"/>
                <a:cs typeface="Arial"/>
              </a:rPr>
              <a:t>installed, $ACCUMULO_HOME should be</a:t>
            </a:r>
            <a:r>
              <a:rPr lang="en-US" sz="1400" spc="-26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4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example shows </a:t>
            </a:r>
            <a:r>
              <a:rPr lang="en-US" sz="1200" spc="-30" dirty="0" smtClean="0">
                <a:latin typeface="Arial"/>
                <a:cs typeface="Arial"/>
              </a:rPr>
              <a:t>using </a:t>
            </a:r>
            <a:r>
              <a:rPr lang="en-US" sz="1200" spc="-5" dirty="0" smtClean="0">
                <a:latin typeface="Arial"/>
                <a:cs typeface="Arial"/>
              </a:rPr>
              <a:t>a </a:t>
            </a:r>
            <a:r>
              <a:rPr lang="en-US" sz="1200" spc="-15" dirty="0" smtClean="0">
                <a:latin typeface="Arial"/>
                <a:cs typeface="Arial"/>
              </a:rPr>
              <a:t>Db2 </a:t>
            </a:r>
            <a:r>
              <a:rPr lang="en-US" sz="1200" spc="-30" dirty="0" smtClean="0">
                <a:latin typeface="Arial"/>
                <a:cs typeface="Arial"/>
              </a:rPr>
              <a:t>database </a:t>
            </a:r>
            <a:r>
              <a:rPr lang="en-US" sz="1200" spc="-25" dirty="0" smtClean="0">
                <a:latin typeface="Arial"/>
                <a:cs typeface="Arial"/>
              </a:rPr>
              <a:t>connection. </a:t>
            </a:r>
            <a:r>
              <a:rPr lang="en-US" sz="1200" spc="-25" dirty="0" err="1" smtClean="0">
                <a:latin typeface="Arial"/>
                <a:cs typeface="Arial"/>
              </a:rPr>
              <a:t>Sqoop</a:t>
            </a:r>
            <a:r>
              <a:rPr lang="en-US" sz="1200" spc="-25" dirty="0" smtClean="0">
                <a:latin typeface="Arial"/>
                <a:cs typeface="Arial"/>
              </a:rPr>
              <a:t> works </a:t>
            </a:r>
            <a:r>
              <a:rPr lang="en-US" sz="1200" spc="-3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all </a:t>
            </a:r>
            <a:r>
              <a:rPr lang="en-US" sz="1200" spc="-30" dirty="0" smtClean="0">
                <a:latin typeface="Arial"/>
                <a:cs typeface="Arial"/>
              </a:rPr>
              <a:t>databases  that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5" dirty="0" smtClean="0">
                <a:latin typeface="Arial"/>
                <a:cs typeface="Arial"/>
              </a:rPr>
              <a:t>a </a:t>
            </a:r>
            <a:r>
              <a:rPr lang="en-US" sz="1200" spc="-15" dirty="0" smtClean="0">
                <a:latin typeface="Arial"/>
                <a:cs typeface="Arial"/>
              </a:rPr>
              <a:t>JDBC</a:t>
            </a:r>
            <a:r>
              <a:rPr lang="en-US" sz="1200" spc="-1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connection.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In the </a:t>
            </a:r>
            <a:r>
              <a:rPr lang="en-US" sz="1200" spc="-25" dirty="0" smtClean="0">
                <a:latin typeface="Arial"/>
                <a:cs typeface="Arial"/>
              </a:rPr>
              <a:t>exercise later, </a:t>
            </a:r>
            <a:r>
              <a:rPr lang="en-US" sz="1200" spc="-35" dirty="0" smtClean="0">
                <a:latin typeface="Arial"/>
                <a:cs typeface="Arial"/>
              </a:rPr>
              <a:t>you </a:t>
            </a:r>
            <a:r>
              <a:rPr lang="en-US" sz="1200" spc="-30" dirty="0" smtClean="0">
                <a:latin typeface="Arial"/>
                <a:cs typeface="Arial"/>
              </a:rPr>
              <a:t>will export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from </a:t>
            </a:r>
            <a:r>
              <a:rPr lang="en-US" sz="1200" spc="-5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MySQL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database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Flume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agents,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source, </a:t>
            </a:r>
            <a:r>
              <a:rPr lang="en-US" sz="1200" spc="-30" dirty="0" smtClean="0">
                <a:latin typeface="Arial"/>
                <a:cs typeface="Arial"/>
              </a:rPr>
              <a:t>which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only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know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to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read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30" dirty="0" smtClean="0">
                <a:latin typeface="Arial"/>
                <a:cs typeface="Arial"/>
              </a:rPr>
              <a:t> and </a:t>
            </a:r>
            <a:r>
              <a:rPr lang="en-US" sz="1200" spc="-25" dirty="0" smtClean="0">
                <a:latin typeface="Arial"/>
                <a:cs typeface="Arial"/>
              </a:rPr>
              <a:t>pass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  </a:t>
            </a:r>
            <a:r>
              <a:rPr lang="en-US" sz="1200" spc="-25" dirty="0" smtClean="0">
                <a:latin typeface="Arial"/>
                <a:cs typeface="Arial"/>
              </a:rPr>
              <a:t>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sink.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file,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stream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it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might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another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Flume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agent.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lang="en-US" sz="1200" spc="-30" dirty="0" smtClean="0">
                <a:latin typeface="Arial"/>
                <a:cs typeface="Arial"/>
              </a:rPr>
              <a:t>Likewise </a:t>
            </a:r>
            <a:r>
              <a:rPr lang="en-US" sz="1200" spc="-25" dirty="0" smtClean="0">
                <a:latin typeface="Arial"/>
                <a:cs typeface="Arial"/>
              </a:rPr>
              <a:t>the sink might </a:t>
            </a:r>
            <a:r>
              <a:rPr lang="en-US" sz="1200" spc="-20" dirty="0" smtClean="0">
                <a:latin typeface="Arial"/>
                <a:cs typeface="Arial"/>
              </a:rPr>
              <a:t>be, </a:t>
            </a:r>
            <a:r>
              <a:rPr lang="en-US" sz="1200" spc="-25" dirty="0" smtClean="0">
                <a:latin typeface="Arial"/>
                <a:cs typeface="Arial"/>
              </a:rPr>
              <a:t>among other </a:t>
            </a:r>
            <a:r>
              <a:rPr lang="en-US" sz="1200" spc="-30" dirty="0" smtClean="0">
                <a:latin typeface="Arial"/>
                <a:cs typeface="Arial"/>
              </a:rPr>
              <a:t>things, HDFS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another Flume agent.</a:t>
            </a:r>
            <a:r>
              <a:rPr lang="en-US" sz="1200" spc="-19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lang="en-US" sz="1200" spc="-30" dirty="0" smtClean="0">
                <a:latin typeface="Arial"/>
                <a:cs typeface="Arial"/>
              </a:rPr>
              <a:t>final </a:t>
            </a:r>
            <a:r>
              <a:rPr lang="en-US" sz="1200" spc="-25" dirty="0" smtClean="0">
                <a:latin typeface="Arial"/>
                <a:cs typeface="Arial"/>
              </a:rPr>
              <a:t>agent </a:t>
            </a:r>
            <a:r>
              <a:rPr lang="en-US" sz="1200" spc="-15" dirty="0" smtClean="0">
                <a:latin typeface="Arial"/>
                <a:cs typeface="Arial"/>
              </a:rPr>
              <a:t>in the </a:t>
            </a:r>
            <a:r>
              <a:rPr lang="en-US" sz="1200" spc="-25" dirty="0" smtClean="0">
                <a:latin typeface="Arial"/>
                <a:cs typeface="Arial"/>
              </a:rPr>
              <a:t>chain </a:t>
            </a:r>
            <a:r>
              <a:rPr lang="en-US" sz="1200" spc="-15" dirty="0" smtClean="0">
                <a:latin typeface="Arial"/>
                <a:cs typeface="Arial"/>
              </a:rPr>
              <a:t>is the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collector.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6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71755">
              <a:lnSpc>
                <a:spcPts val="1610"/>
              </a:lnSpc>
              <a:spcBef>
                <a:spcPts val="635"/>
              </a:spcBef>
            </a:pPr>
            <a:r>
              <a:rPr lang="en-US" sz="1200" spc="-15" dirty="0" smtClean="0">
                <a:latin typeface="Arial"/>
                <a:cs typeface="Arial"/>
              </a:rPr>
              <a:t>Any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number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Flume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agents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chained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together. You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start </a:t>
            </a:r>
            <a:r>
              <a:rPr lang="en-US" sz="1200" spc="-10" dirty="0" smtClean="0">
                <a:latin typeface="Arial"/>
                <a:cs typeface="Arial"/>
              </a:rPr>
              <a:t>by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Flume  </a:t>
            </a:r>
            <a:r>
              <a:rPr lang="en-US" sz="1200" spc="-30" dirty="0" smtClean="0">
                <a:latin typeface="Arial"/>
                <a:cs typeface="Arial"/>
              </a:rPr>
              <a:t>agent </a:t>
            </a:r>
            <a:r>
              <a:rPr lang="en-US" sz="1200" spc="-25" dirty="0" smtClean="0">
                <a:latin typeface="Arial"/>
                <a:cs typeface="Arial"/>
              </a:rPr>
              <a:t>where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originates. </a:t>
            </a:r>
            <a:r>
              <a:rPr lang="en-US" sz="1200" spc="-25" dirty="0" smtClean="0">
                <a:latin typeface="Arial"/>
                <a:cs typeface="Arial"/>
              </a:rPr>
              <a:t>This </a:t>
            </a:r>
            <a:r>
              <a:rPr lang="en-US" sz="1200" spc="-15" dirty="0" smtClean="0">
                <a:latin typeface="Arial"/>
                <a:cs typeface="Arial"/>
              </a:rPr>
              <a:t>is the </a:t>
            </a:r>
            <a:r>
              <a:rPr lang="en-US" sz="1200" spc="-25" dirty="0" smtClean="0">
                <a:latin typeface="Arial"/>
                <a:cs typeface="Arial"/>
              </a:rPr>
              <a:t>agent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tier.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20040">
              <a:lnSpc>
                <a:spcPts val="1639"/>
              </a:lnSpc>
              <a:spcBef>
                <a:spcPts val="580"/>
              </a:spcBef>
            </a:pPr>
            <a:r>
              <a:rPr lang="en-US" sz="1200" spc="-25" dirty="0" smtClean="0">
                <a:latin typeface="Arial"/>
                <a:cs typeface="Arial"/>
              </a:rPr>
              <a:t>Every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logical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both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sink.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define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sink </a:t>
            </a:r>
            <a:r>
              <a:rPr lang="en-US" sz="1200" spc="-2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continually  watch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tail </a:t>
            </a:r>
            <a:r>
              <a:rPr lang="en-US" sz="1200" spc="-1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some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file.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590"/>
              </a:spcBef>
            </a:pPr>
            <a:r>
              <a:rPr lang="en-US" sz="1200" spc="-30" dirty="0" smtClean="0">
                <a:latin typeface="Arial"/>
                <a:cs typeface="Arial"/>
              </a:rPr>
              <a:t>After </a:t>
            </a:r>
            <a:r>
              <a:rPr lang="en-US" sz="1200" spc="-25" dirty="0" smtClean="0">
                <a:latin typeface="Arial"/>
                <a:cs typeface="Arial"/>
              </a:rPr>
              <a:t>capturing data, the logical node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agent </a:t>
            </a:r>
            <a:r>
              <a:rPr lang="en-US" sz="1200" spc="-20" dirty="0" smtClean="0">
                <a:latin typeface="Arial"/>
                <a:cs typeface="Arial"/>
              </a:rPr>
              <a:t>tier </a:t>
            </a:r>
            <a:r>
              <a:rPr lang="en-US" sz="1200" spc="-25" dirty="0" smtClean="0">
                <a:latin typeface="Arial"/>
                <a:cs typeface="Arial"/>
              </a:rPr>
              <a:t>sends </a:t>
            </a:r>
            <a:r>
              <a:rPr lang="en-US" sz="1200" spc="-3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5" dirty="0" smtClean="0">
                <a:latin typeface="Arial"/>
                <a:cs typeface="Arial"/>
              </a:rPr>
              <a:t>to a </a:t>
            </a:r>
            <a:r>
              <a:rPr lang="en-US" sz="1200" spc="-25" dirty="0" smtClean="0">
                <a:latin typeface="Arial"/>
                <a:cs typeface="Arial"/>
              </a:rPr>
              <a:t>logical node 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tier.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logical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also</a:t>
            </a:r>
            <a:r>
              <a:rPr lang="en-US" sz="1200" spc="-30" dirty="0" smtClean="0">
                <a:latin typeface="Arial"/>
                <a:cs typeface="Arial"/>
              </a:rPr>
              <a:t> has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sink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defined.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 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30" dirty="0" smtClean="0">
                <a:latin typeface="Arial"/>
                <a:cs typeface="Arial"/>
              </a:rPr>
              <a:t>reading </a:t>
            </a:r>
            <a:r>
              <a:rPr lang="en-US" sz="1200" spc="-25" dirty="0" smtClean="0">
                <a:latin typeface="Arial"/>
                <a:cs typeface="Arial"/>
              </a:rPr>
              <a:t>from the logical node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agent</a:t>
            </a:r>
            <a:r>
              <a:rPr lang="en-US" sz="1200" spc="-2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tier.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96850">
              <a:lnSpc>
                <a:spcPts val="1610"/>
              </a:lnSpc>
              <a:spcBef>
                <a:spcPts val="605"/>
              </a:spcBef>
            </a:pP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the collector tier, </a:t>
            </a:r>
            <a:r>
              <a:rPr lang="en-US" sz="1200" spc="-35" dirty="0" smtClean="0">
                <a:latin typeface="Arial"/>
                <a:cs typeface="Arial"/>
              </a:rPr>
              <a:t>you </a:t>
            </a:r>
            <a:r>
              <a:rPr lang="en-US" sz="1200" spc="-30" dirty="0" smtClean="0">
                <a:latin typeface="Arial"/>
                <a:cs typeface="Arial"/>
              </a:rPr>
              <a:t>will want </a:t>
            </a:r>
            <a:r>
              <a:rPr lang="en-US" sz="1200" spc="-2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do data </a:t>
            </a:r>
            <a:r>
              <a:rPr lang="en-US" sz="1200" spc="-30" dirty="0" smtClean="0">
                <a:latin typeface="Arial"/>
                <a:cs typeface="Arial"/>
              </a:rPr>
              <a:t>consolidation. </a:t>
            </a:r>
            <a:r>
              <a:rPr lang="en-US" sz="1200" spc="-25" dirty="0" smtClean="0">
                <a:latin typeface="Arial"/>
                <a:cs typeface="Arial"/>
              </a:rPr>
              <a:t>Decorators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defined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spc="-30" dirty="0" smtClean="0">
                <a:latin typeface="Arial"/>
                <a:cs typeface="Arial"/>
              </a:rPr>
              <a:t>accomplish </a:t>
            </a:r>
            <a:r>
              <a:rPr lang="en-US" sz="1200" spc="-25" dirty="0" smtClean="0">
                <a:latin typeface="Arial"/>
                <a:cs typeface="Arial"/>
              </a:rPr>
              <a:t>that. </a:t>
            </a: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10" dirty="0" smtClean="0">
                <a:latin typeface="Arial"/>
                <a:cs typeface="Arial"/>
              </a:rPr>
              <a:t>do </a:t>
            </a:r>
            <a:r>
              <a:rPr lang="en-US" sz="1200" spc="-25" dirty="0" smtClean="0">
                <a:latin typeface="Arial"/>
                <a:cs typeface="Arial"/>
              </a:rPr>
              <a:t>some </a:t>
            </a:r>
            <a:r>
              <a:rPr lang="en-US" sz="1200" spc="-30" dirty="0" smtClean="0">
                <a:latin typeface="Arial"/>
                <a:cs typeface="Arial"/>
              </a:rPr>
              <a:t>additional </a:t>
            </a:r>
            <a:r>
              <a:rPr lang="en-US" sz="1200" spc="-25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processing </a:t>
            </a:r>
            <a:r>
              <a:rPr lang="en-US" sz="1200" spc="-10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writing </a:t>
            </a:r>
            <a:r>
              <a:rPr lang="en-US" sz="1200" spc="-30" dirty="0" smtClean="0">
                <a:latin typeface="Arial"/>
                <a:cs typeface="Arial"/>
              </a:rPr>
              <a:t>your </a:t>
            </a:r>
            <a:r>
              <a:rPr lang="en-US" sz="1200" spc="-25" dirty="0" smtClean="0">
                <a:latin typeface="Arial"/>
                <a:cs typeface="Arial"/>
              </a:rPr>
              <a:t>own  </a:t>
            </a:r>
            <a:r>
              <a:rPr lang="en-US" sz="1200" spc="-30" dirty="0" smtClean="0">
                <a:latin typeface="Arial"/>
                <a:cs typeface="Arial"/>
              </a:rPr>
              <a:t>decorator using </a:t>
            </a:r>
            <a:r>
              <a:rPr lang="en-US" sz="1200" spc="-5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Java-based plug-in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API.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F3B6-FC83-4EDE-BD2F-F1ECD208AC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3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584751"/>
          </a:xfrm>
        </p:spPr>
        <p:txBody>
          <a:bodyPr/>
          <a:lstStyle/>
          <a:p>
            <a:r>
              <a:rPr lang="fr-FR" sz="3200" spc="20" dirty="0" err="1">
                <a:latin typeface="Arial"/>
                <a:cs typeface="Arial"/>
              </a:rPr>
              <a:t>Loading</a:t>
            </a:r>
            <a:r>
              <a:rPr lang="fr-FR" sz="3200" spc="20" dirty="0">
                <a:latin typeface="Arial"/>
                <a:cs typeface="Arial"/>
              </a:rPr>
              <a:t> </a:t>
            </a:r>
            <a:r>
              <a:rPr lang="fr-FR" sz="3200" spc="15" dirty="0">
                <a:latin typeface="Arial"/>
                <a:cs typeface="Arial"/>
              </a:rPr>
              <a:t>data </a:t>
            </a:r>
            <a:r>
              <a:rPr lang="fr-FR" sz="3200" spc="35" dirty="0" err="1">
                <a:latin typeface="Arial"/>
                <a:cs typeface="Arial"/>
              </a:rPr>
              <a:t>with</a:t>
            </a:r>
            <a:r>
              <a:rPr lang="fr-FR" sz="3200" spc="-105" dirty="0">
                <a:latin typeface="Arial"/>
                <a:cs typeface="Arial"/>
              </a:rPr>
              <a:t> </a:t>
            </a:r>
            <a:r>
              <a:rPr lang="fr-FR" sz="3200" spc="25" dirty="0" err="1" smtClean="0">
                <a:latin typeface="Arial"/>
                <a:cs typeface="Arial"/>
              </a:rPr>
              <a:t>Sqoop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2400" spc="20" dirty="0">
                <a:latin typeface="Arial"/>
                <a:cs typeface="Arial"/>
              </a:rPr>
              <a:t>Data </a:t>
            </a:r>
            <a:r>
              <a:rPr lang="fr-FR" sz="2400" spc="15" dirty="0">
                <a:latin typeface="Arial"/>
                <a:cs typeface="Arial"/>
              </a:rPr>
              <a:t>Science</a:t>
            </a:r>
            <a:r>
              <a:rPr lang="fr-FR" sz="2400" spc="-55" dirty="0">
                <a:latin typeface="Arial"/>
                <a:cs typeface="Arial"/>
              </a:rPr>
              <a:t> </a:t>
            </a:r>
            <a:r>
              <a:rPr lang="fr-FR" sz="2400" spc="15" dirty="0" err="1" smtClean="0">
                <a:latin typeface="Arial"/>
                <a:cs typeface="Arial"/>
              </a:rPr>
              <a:t>Foundations</a:t>
            </a:r>
            <a:endParaRPr lang="fr-F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89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Sqoop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Imports </a:t>
            </a:r>
            <a:r>
              <a:rPr lang="en-US" sz="1800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dirty="0">
                <a:latin typeface="Arial"/>
                <a:cs typeface="Arial"/>
              </a:rPr>
              <a:t>relational </a:t>
            </a:r>
            <a:r>
              <a:rPr lang="en-US" sz="1800" spc="5" dirty="0">
                <a:latin typeface="Arial"/>
                <a:cs typeface="Arial"/>
              </a:rPr>
              <a:t>tables </a:t>
            </a:r>
            <a:r>
              <a:rPr lang="en-US" sz="1800" dirty="0">
                <a:latin typeface="Arial"/>
                <a:cs typeface="Arial"/>
              </a:rPr>
              <a:t>into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HDFS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39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Each </a:t>
            </a:r>
            <a:r>
              <a:rPr lang="en-US" sz="1800" spc="-5" dirty="0">
                <a:latin typeface="Arial"/>
                <a:cs typeface="Arial"/>
              </a:rPr>
              <a:t>row </a:t>
            </a:r>
            <a:r>
              <a:rPr lang="en-US" sz="1800" spc="-15" dirty="0">
                <a:latin typeface="Arial"/>
                <a:cs typeface="Arial"/>
              </a:rPr>
              <a:t>in the </a:t>
            </a:r>
            <a:r>
              <a:rPr lang="en-US" sz="1800" spc="-10" dirty="0">
                <a:latin typeface="Arial"/>
                <a:cs typeface="Arial"/>
              </a:rPr>
              <a:t>table </a:t>
            </a:r>
            <a:r>
              <a:rPr lang="en-US" sz="1800" dirty="0">
                <a:latin typeface="Arial"/>
                <a:cs typeface="Arial"/>
              </a:rPr>
              <a:t>becomes a </a:t>
            </a:r>
            <a:r>
              <a:rPr lang="en-US" sz="1800" spc="-10" dirty="0">
                <a:latin typeface="Arial"/>
                <a:cs typeface="Arial"/>
              </a:rPr>
              <a:t>separate </a:t>
            </a:r>
            <a:r>
              <a:rPr lang="en-US" sz="1800" spc="-5" dirty="0">
                <a:latin typeface="Arial"/>
                <a:cs typeface="Arial"/>
              </a:rPr>
              <a:t>record </a:t>
            </a:r>
            <a:r>
              <a:rPr lang="en-US" sz="1800" spc="-15" dirty="0">
                <a:latin typeface="Arial"/>
                <a:cs typeface="Arial"/>
              </a:rPr>
              <a:t>in</a:t>
            </a:r>
            <a:r>
              <a:rPr lang="en-US" sz="1800" spc="10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HDFS</a:t>
            </a: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Data can </a:t>
            </a:r>
            <a:r>
              <a:rPr lang="en-US" sz="1800" spc="15" dirty="0">
                <a:latin typeface="Arial"/>
                <a:cs typeface="Arial"/>
              </a:rPr>
              <a:t>be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stored</a:t>
            </a:r>
          </a:p>
          <a:p>
            <a:pPr marL="299720" lvl="1" indent="-99695">
              <a:spcBef>
                <a:spcPts val="390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20" dirty="0">
                <a:latin typeface="Arial"/>
                <a:cs typeface="Arial"/>
              </a:rPr>
              <a:t>Text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files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14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5" dirty="0">
                <a:latin typeface="Arial"/>
                <a:cs typeface="Arial"/>
              </a:rPr>
              <a:t>Binary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files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20" dirty="0">
                <a:latin typeface="Arial"/>
                <a:cs typeface="Arial"/>
              </a:rPr>
              <a:t>Into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HBase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38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20" dirty="0">
                <a:latin typeface="Arial"/>
                <a:cs typeface="Arial"/>
              </a:rPr>
              <a:t>Into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Hive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Imported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390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-5" dirty="0">
                <a:latin typeface="Arial"/>
                <a:cs typeface="Arial"/>
              </a:rPr>
              <a:t>be </a:t>
            </a:r>
            <a:r>
              <a:rPr lang="en-US" sz="1800" spc="-15" dirty="0">
                <a:latin typeface="Arial"/>
                <a:cs typeface="Arial"/>
              </a:rPr>
              <a:t>all </a:t>
            </a:r>
            <a:r>
              <a:rPr lang="en-US" sz="1800" spc="-5" dirty="0">
                <a:latin typeface="Arial"/>
                <a:cs typeface="Arial"/>
              </a:rPr>
              <a:t>rows of </a:t>
            </a:r>
            <a:r>
              <a:rPr lang="en-US" sz="1800" dirty="0">
                <a:latin typeface="Arial"/>
                <a:cs typeface="Arial"/>
              </a:rPr>
              <a:t>a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-15" dirty="0">
                <a:latin typeface="Arial"/>
                <a:cs typeface="Arial"/>
              </a:rPr>
              <a:t>limit </a:t>
            </a: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rows </a:t>
            </a:r>
            <a:r>
              <a:rPr lang="en-US" sz="1800" spc="-15" dirty="0">
                <a:latin typeface="Arial"/>
                <a:cs typeface="Arial"/>
              </a:rPr>
              <a:t>and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columns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-10" dirty="0">
                <a:latin typeface="Arial"/>
                <a:cs typeface="Arial"/>
              </a:rPr>
              <a:t>specify </a:t>
            </a:r>
            <a:r>
              <a:rPr lang="en-US" sz="1800" spc="-20" dirty="0">
                <a:latin typeface="Arial"/>
                <a:cs typeface="Arial"/>
              </a:rPr>
              <a:t>your </a:t>
            </a:r>
            <a:r>
              <a:rPr lang="en-US" sz="1800" spc="-5" dirty="0">
                <a:latin typeface="Arial"/>
                <a:cs typeface="Arial"/>
              </a:rPr>
              <a:t>own </a:t>
            </a:r>
            <a:r>
              <a:rPr lang="en-US" sz="1800" spc="-15" dirty="0">
                <a:latin typeface="Arial"/>
                <a:cs typeface="Arial"/>
              </a:rPr>
              <a:t>query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-5" dirty="0">
                <a:latin typeface="Arial"/>
                <a:cs typeface="Arial"/>
              </a:rPr>
              <a:t>access </a:t>
            </a:r>
            <a:r>
              <a:rPr lang="en-US" sz="1800" spc="-15" dirty="0">
                <a:latin typeface="Arial"/>
                <a:cs typeface="Arial"/>
              </a:rPr>
              <a:t>relational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59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Target </a:t>
            </a:r>
            <a:r>
              <a:rPr lang="en-US" sz="1800" spc="5" dirty="0">
                <a:latin typeface="Arial"/>
                <a:cs typeface="Arial"/>
              </a:rPr>
              <a:t>directory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(--target-</a:t>
            </a:r>
            <a:r>
              <a:rPr lang="en-US" sz="1800" spc="10" dirty="0" err="1">
                <a:latin typeface="Arial"/>
                <a:cs typeface="Arial"/>
              </a:rPr>
              <a:t>dir</a:t>
            </a:r>
            <a:r>
              <a:rPr lang="en-US" sz="1800" spc="10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1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5" dirty="0">
                <a:latin typeface="Arial"/>
                <a:cs typeface="Arial"/>
              </a:rPr>
              <a:t>Specifies </a:t>
            </a:r>
            <a:r>
              <a:rPr lang="en-US" sz="1800" spc="-10" dirty="0">
                <a:latin typeface="Arial"/>
                <a:cs typeface="Arial"/>
              </a:rPr>
              <a:t>the directory </a:t>
            </a:r>
            <a:r>
              <a:rPr lang="en-US" sz="1800" spc="-15" dirty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HDFS </a:t>
            </a:r>
            <a:r>
              <a:rPr lang="en-US" sz="1800" spc="-15" dirty="0">
                <a:latin typeface="Arial"/>
                <a:cs typeface="Arial"/>
              </a:rPr>
              <a:t>in </a:t>
            </a:r>
            <a:r>
              <a:rPr lang="en-US" sz="1800" spc="-10" dirty="0">
                <a:latin typeface="Arial"/>
                <a:cs typeface="Arial"/>
              </a:rPr>
              <a:t>which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-5" dirty="0">
                <a:latin typeface="Arial"/>
                <a:cs typeface="Arial"/>
              </a:rPr>
              <a:t>place </a:t>
            </a:r>
            <a:r>
              <a:rPr lang="en-US" sz="1800" spc="-10" dirty="0">
                <a:latin typeface="Arial"/>
                <a:cs typeface="Arial"/>
              </a:rPr>
              <a:t>the</a:t>
            </a:r>
            <a:r>
              <a:rPr lang="en-US" sz="1800" spc="17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336550">
              <a:lnSpc>
                <a:spcPct val="100000"/>
              </a:lnSpc>
              <a:spcBef>
                <a:spcPts val="390"/>
              </a:spcBef>
            </a:pPr>
            <a:r>
              <a:rPr lang="en-US" sz="1800" spc="5" dirty="0">
                <a:solidFill>
                  <a:srgbClr val="008ABF"/>
                </a:solidFill>
                <a:latin typeface="Verdana"/>
                <a:cs typeface="Verdana"/>
              </a:rPr>
              <a:t>− </a:t>
            </a:r>
            <a:r>
              <a:rPr lang="en-US" sz="1800" spc="-10" dirty="0">
                <a:latin typeface="Arial"/>
                <a:cs typeface="Arial"/>
              </a:rPr>
              <a:t>If omitted,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name </a:t>
            </a:r>
            <a:r>
              <a:rPr lang="en-US" sz="1800" spc="-20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directory is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name </a:t>
            </a:r>
            <a:r>
              <a:rPr lang="en-US" sz="1800" spc="-20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490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Sqoop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import</a:t>
            </a:r>
            <a:r>
              <a:rPr lang="fr-FR" spc="-100" dirty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15" dirty="0">
                <a:latin typeface="Arial"/>
                <a:cs typeface="Arial"/>
              </a:rPr>
              <a:t>Import </a:t>
            </a:r>
            <a:r>
              <a:rPr lang="en-US" sz="1800" dirty="0">
                <a:latin typeface="Arial"/>
                <a:cs typeface="Arial"/>
              </a:rPr>
              <a:t>all </a:t>
            </a:r>
            <a:r>
              <a:rPr lang="en-US" sz="1800" spc="15" dirty="0">
                <a:latin typeface="Arial"/>
                <a:cs typeface="Arial"/>
              </a:rPr>
              <a:t>rows </a:t>
            </a:r>
            <a:r>
              <a:rPr lang="en-US" sz="1800" spc="10" dirty="0">
                <a:latin typeface="Arial"/>
                <a:cs typeface="Arial"/>
              </a:rPr>
              <a:t>from a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>
                <a:latin typeface="Arial"/>
                <a:cs typeface="Arial"/>
              </a:rPr>
              <a:t>Addition </a:t>
            </a:r>
            <a:r>
              <a:rPr lang="fr-FR" sz="1800" spc="10" dirty="0" err="1">
                <a:latin typeface="Arial"/>
                <a:cs typeface="Arial"/>
              </a:rPr>
              <a:t>parameters</a:t>
            </a:r>
            <a:r>
              <a:rPr lang="fr-FR" sz="1800" spc="10" dirty="0">
                <a:latin typeface="Arial"/>
                <a:cs typeface="Arial"/>
              </a:rPr>
              <a:t>, </a:t>
            </a:r>
            <a:r>
              <a:rPr lang="fr-FR" sz="1800" spc="5" dirty="0">
                <a:latin typeface="Arial"/>
                <a:cs typeface="Arial"/>
              </a:rPr>
              <a:t>as</a:t>
            </a:r>
            <a:r>
              <a:rPr lang="fr-FR" sz="1800" spc="-114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needed</a:t>
            </a:r>
            <a:r>
              <a:rPr lang="fr-FR" sz="1800" spc="-5" dirty="0">
                <a:latin typeface="Arial"/>
                <a:cs typeface="Arial"/>
              </a:rPr>
              <a:t>: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9"/>
          <p:cNvSpPr/>
          <p:nvPr/>
        </p:nvSpPr>
        <p:spPr>
          <a:xfrm>
            <a:off x="1432782" y="2018029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859"/>
                </a:lnTo>
              </a:path>
            </a:pathLst>
          </a:custGeom>
          <a:ln w="765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/>
          <p:cNvSpPr/>
          <p:nvPr/>
        </p:nvSpPr>
        <p:spPr>
          <a:xfrm>
            <a:off x="1431340" y="2012950"/>
            <a:ext cx="0" cy="665480"/>
          </a:xfrm>
          <a:custGeom>
            <a:avLst/>
            <a:gdLst/>
            <a:ahLst/>
            <a:cxnLst/>
            <a:rect l="l" t="t" r="r" b="b"/>
            <a:pathLst>
              <a:path h="665480">
                <a:moveTo>
                  <a:pt x="0" y="0"/>
                </a:moveTo>
                <a:lnTo>
                  <a:pt x="0" y="665480"/>
                </a:lnTo>
              </a:path>
            </a:pathLst>
          </a:custGeom>
          <a:ln w="1054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/>
          <p:cNvSpPr/>
          <p:nvPr/>
        </p:nvSpPr>
        <p:spPr>
          <a:xfrm>
            <a:off x="6109233" y="20131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664" y="0"/>
                </a:moveTo>
                <a:lnTo>
                  <a:pt x="0" y="0"/>
                </a:lnTo>
                <a:lnTo>
                  <a:pt x="0" y="4889"/>
                </a:lnTo>
                <a:lnTo>
                  <a:pt x="5664" y="4889"/>
                </a:lnTo>
                <a:lnTo>
                  <a:pt x="566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/>
          <p:cNvSpPr/>
          <p:nvPr/>
        </p:nvSpPr>
        <p:spPr>
          <a:xfrm>
            <a:off x="1441411" y="2683903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0" y="4686"/>
                </a:moveTo>
                <a:lnTo>
                  <a:pt x="5740" y="4686"/>
                </a:lnTo>
                <a:lnTo>
                  <a:pt x="5740" y="0"/>
                </a:lnTo>
                <a:lnTo>
                  <a:pt x="0" y="0"/>
                </a:lnTo>
                <a:lnTo>
                  <a:pt x="0" y="4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/>
          <p:nvPr/>
        </p:nvSpPr>
        <p:spPr>
          <a:xfrm>
            <a:off x="6119647" y="2023110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80">
                <a:moveTo>
                  <a:pt x="0" y="5079"/>
                </a:moveTo>
                <a:lnTo>
                  <a:pt x="10566" y="5079"/>
                </a:lnTo>
                <a:lnTo>
                  <a:pt x="10566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/>
          <p:cNvSpPr txBox="1"/>
          <p:nvPr/>
        </p:nvSpPr>
        <p:spPr>
          <a:xfrm>
            <a:off x="1115616" y="1844521"/>
            <a:ext cx="7261154" cy="844462"/>
          </a:xfrm>
          <a:prstGeom prst="rect">
            <a:avLst/>
          </a:prstGeom>
          <a:solidFill>
            <a:srgbClr val="FFF5CC"/>
          </a:solidFill>
        </p:spPr>
        <p:txBody>
          <a:bodyPr vert="horz" wrap="square" lIns="0" tIns="104775" rIns="0" bIns="0" rtlCol="0">
            <a:spAutoFit/>
          </a:bodyPr>
          <a:lstStyle/>
          <a:p>
            <a:pPr marL="258445">
              <a:spcBef>
                <a:spcPts val="825"/>
              </a:spcBef>
            </a:pPr>
            <a:r>
              <a:rPr sz="1600" b="1" spc="-5" dirty="0">
                <a:latin typeface="Arial"/>
                <a:cs typeface="Arial"/>
              </a:rPr>
              <a:t>sqoop import --connect </a:t>
            </a:r>
            <a:r>
              <a:rPr sz="1600" b="1" dirty="0">
                <a:latin typeface="Arial"/>
                <a:cs typeface="Arial"/>
              </a:rPr>
              <a:t>jdbc:db2://your.db2.com:50000/yourDB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467995"/>
            <a:r>
              <a:rPr sz="1600" b="1" spc="-5" dirty="0">
                <a:latin typeface="Arial"/>
                <a:cs typeface="Arial"/>
              </a:rPr>
              <a:t>--username </a:t>
            </a:r>
            <a:r>
              <a:rPr sz="1600" b="1" i="1" spc="-35" dirty="0">
                <a:latin typeface="Arial"/>
                <a:cs typeface="Arial"/>
              </a:rPr>
              <a:t>db2user </a:t>
            </a:r>
            <a:r>
              <a:rPr sz="1600" b="1" spc="-5" dirty="0">
                <a:latin typeface="Arial"/>
                <a:cs typeface="Arial"/>
              </a:rPr>
              <a:t>--password </a:t>
            </a:r>
            <a:r>
              <a:rPr sz="1600" b="1" i="1" spc="-40" dirty="0">
                <a:latin typeface="Arial"/>
                <a:cs typeface="Arial"/>
              </a:rPr>
              <a:t>db2password </a:t>
            </a:r>
            <a:r>
              <a:rPr sz="1600" b="1" spc="-5" dirty="0">
                <a:latin typeface="Arial"/>
                <a:cs typeface="Arial"/>
              </a:rPr>
              <a:t>--table db2table</a:t>
            </a:r>
            <a:r>
              <a:rPr sz="1600" b="1" spc="1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467995"/>
            <a:r>
              <a:rPr sz="1600" b="1" spc="-5" dirty="0">
                <a:latin typeface="Arial"/>
                <a:cs typeface="Arial"/>
              </a:rPr>
              <a:t>--target-dir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sqoopdata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6"/>
          <p:cNvSpPr/>
          <p:nvPr/>
        </p:nvSpPr>
        <p:spPr>
          <a:xfrm>
            <a:off x="6109233" y="30386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5664" y="0"/>
                </a:moveTo>
                <a:lnTo>
                  <a:pt x="0" y="0"/>
                </a:lnTo>
                <a:lnTo>
                  <a:pt x="0" y="4737"/>
                </a:lnTo>
                <a:lnTo>
                  <a:pt x="5664" y="4737"/>
                </a:lnTo>
                <a:lnTo>
                  <a:pt x="566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/>
          <p:cNvSpPr/>
          <p:nvPr/>
        </p:nvSpPr>
        <p:spPr>
          <a:xfrm>
            <a:off x="1441411" y="474725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0" y="5080"/>
                </a:moveTo>
                <a:lnTo>
                  <a:pt x="5740" y="5080"/>
                </a:lnTo>
                <a:lnTo>
                  <a:pt x="574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/>
          <p:cNvSpPr/>
          <p:nvPr/>
        </p:nvSpPr>
        <p:spPr>
          <a:xfrm>
            <a:off x="6119647" y="3048000"/>
            <a:ext cx="10795" cy="6350"/>
          </a:xfrm>
          <a:custGeom>
            <a:avLst/>
            <a:gdLst/>
            <a:ahLst/>
            <a:cxnLst/>
            <a:rect l="l" t="t" r="r" b="b"/>
            <a:pathLst>
              <a:path w="10795" h="6350">
                <a:moveTo>
                  <a:pt x="0" y="6350"/>
                </a:moveTo>
                <a:lnTo>
                  <a:pt x="10566" y="6350"/>
                </a:lnTo>
                <a:lnTo>
                  <a:pt x="10566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4"/>
          <p:cNvSpPr txBox="1"/>
          <p:nvPr/>
        </p:nvSpPr>
        <p:spPr>
          <a:xfrm>
            <a:off x="683568" y="3933056"/>
            <a:ext cx="7837218" cy="2381165"/>
          </a:xfrm>
          <a:prstGeom prst="rect">
            <a:avLst/>
          </a:prstGeom>
          <a:solidFill>
            <a:srgbClr val="FFF5CC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--split-by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tbl_primarykey</a:t>
            </a:r>
            <a:endParaRPr sz="1600" dirty="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latin typeface="Arial"/>
                <a:cs typeface="Arial"/>
              </a:rPr>
              <a:t>--columns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"empno,empname,salary"</a:t>
            </a:r>
            <a:endParaRPr sz="1600" dirty="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latin typeface="Arial"/>
                <a:cs typeface="Arial"/>
              </a:rPr>
              <a:t>--where "salary </a:t>
            </a:r>
            <a:r>
              <a:rPr sz="1600" b="1" dirty="0">
                <a:latin typeface="Arial"/>
                <a:cs typeface="Arial"/>
              </a:rPr>
              <a:t>&gt;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40000"</a:t>
            </a:r>
            <a:endParaRPr sz="1600" dirty="0">
              <a:latin typeface="Arial"/>
              <a:cs typeface="Arial"/>
            </a:endParaRPr>
          </a:p>
          <a:p>
            <a:pPr marL="273050" marR="86995" indent="-96520">
              <a:lnSpc>
                <a:spcPct val="116700"/>
              </a:lnSpc>
              <a:spcBef>
                <a:spcPts val="110"/>
              </a:spcBef>
            </a:pPr>
            <a:r>
              <a:rPr sz="1600" b="1" spc="-5" dirty="0">
                <a:latin typeface="Arial"/>
                <a:cs typeface="Arial"/>
              </a:rPr>
              <a:t>--query </a:t>
            </a:r>
            <a:r>
              <a:rPr sz="1600" b="1" dirty="0">
                <a:latin typeface="Arial"/>
                <a:cs typeface="Arial"/>
              </a:rPr>
              <a:t>'SELECT </a:t>
            </a:r>
            <a:r>
              <a:rPr sz="1600" b="1" spc="-5" dirty="0">
                <a:latin typeface="Arial"/>
                <a:cs typeface="Arial"/>
              </a:rPr>
              <a:t>e.empno, </a:t>
            </a:r>
            <a:r>
              <a:rPr sz="1600" b="1" spc="-10" dirty="0">
                <a:latin typeface="Arial"/>
                <a:cs typeface="Arial"/>
              </a:rPr>
              <a:t>e.empname, </a:t>
            </a:r>
            <a:r>
              <a:rPr sz="1600" b="1" spc="-5" dirty="0">
                <a:latin typeface="Arial"/>
                <a:cs typeface="Arial"/>
              </a:rPr>
              <a:t>d.deptname FROM employee </a:t>
            </a:r>
            <a:r>
              <a:rPr sz="1600" b="1" dirty="0">
                <a:latin typeface="Arial"/>
                <a:cs typeface="Arial"/>
              </a:rPr>
              <a:t>e </a:t>
            </a:r>
            <a:r>
              <a:rPr sz="1600" b="1" spc="-10" dirty="0">
                <a:latin typeface="Arial"/>
                <a:cs typeface="Arial"/>
              </a:rPr>
              <a:t>JOIN  </a:t>
            </a:r>
            <a:r>
              <a:rPr sz="1600" b="1" spc="-5" dirty="0">
                <a:latin typeface="Arial"/>
                <a:cs typeface="Arial"/>
              </a:rPr>
              <a:t>department </a:t>
            </a:r>
            <a:r>
              <a:rPr sz="1600" b="1" dirty="0">
                <a:latin typeface="Arial"/>
                <a:cs typeface="Arial"/>
              </a:rPr>
              <a:t>d on </a:t>
            </a:r>
            <a:r>
              <a:rPr sz="1600" b="1" spc="-5" dirty="0">
                <a:latin typeface="Arial"/>
                <a:cs typeface="Arial"/>
              </a:rPr>
              <a:t>(e.deptnum </a:t>
            </a:r>
            <a:r>
              <a:rPr sz="1600" b="1" dirty="0">
                <a:latin typeface="Arial"/>
                <a:cs typeface="Arial"/>
              </a:rPr>
              <a:t>= </a:t>
            </a:r>
            <a:r>
              <a:rPr sz="1600" b="1" spc="-5" dirty="0">
                <a:latin typeface="Arial"/>
                <a:cs typeface="Arial"/>
              </a:rPr>
              <a:t>d.deptnum)'</a:t>
            </a:r>
            <a:endParaRPr sz="1600" dirty="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latin typeface="Arial"/>
                <a:cs typeface="Arial"/>
              </a:rPr>
              <a:t>--as-textfile</a:t>
            </a:r>
            <a:endParaRPr sz="1600" dirty="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latin typeface="Arial"/>
                <a:cs typeface="Arial"/>
              </a:rPr>
              <a:t>--as-avrodatafile</a:t>
            </a:r>
            <a:endParaRPr sz="1600" dirty="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latin typeface="Arial"/>
                <a:cs typeface="Arial"/>
              </a:rPr>
              <a:t>--as-sequencefile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9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Sqoop</a:t>
            </a:r>
            <a:r>
              <a:rPr lang="fr-FR" spc="-55" dirty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139700">
              <a:spcBef>
                <a:spcPts val="530"/>
              </a:spcBef>
              <a:tabLst>
                <a:tab pos="340360" algn="l"/>
              </a:tabLst>
            </a:pPr>
            <a:r>
              <a:rPr lang="en-US" sz="1800" spc="5" dirty="0">
                <a:latin typeface="Arial"/>
                <a:cs typeface="Arial"/>
              </a:rPr>
              <a:t>Exports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set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5" dirty="0">
                <a:latin typeface="Arial"/>
                <a:cs typeface="Arial"/>
              </a:rPr>
              <a:t>files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spc="15" dirty="0">
                <a:latin typeface="Arial"/>
                <a:cs typeface="Arial"/>
              </a:rPr>
              <a:t>HDFS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relational database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system</a:t>
            </a:r>
          </a:p>
          <a:p>
            <a:pPr marL="475615" lvl="1" indent="-99060">
              <a:spcBef>
                <a:spcPts val="330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spc="-10" dirty="0">
                <a:latin typeface="Arial"/>
                <a:cs typeface="Arial"/>
              </a:rPr>
              <a:t>Table must already</a:t>
            </a:r>
            <a:r>
              <a:rPr lang="en-US" sz="1800" spc="100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exist</a:t>
            </a:r>
            <a:endParaRPr lang="en-US" sz="1800" dirty="0">
              <a:latin typeface="Arial"/>
              <a:cs typeface="Arial"/>
            </a:endParaRPr>
          </a:p>
          <a:p>
            <a:pPr marL="475615" lvl="1" indent="-99060">
              <a:spcBef>
                <a:spcPts val="355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spc="-5" dirty="0">
                <a:latin typeface="Arial"/>
                <a:cs typeface="Arial"/>
              </a:rPr>
              <a:t>Records are </a:t>
            </a:r>
            <a:r>
              <a:rPr lang="en-US" sz="1800" spc="-10" dirty="0">
                <a:latin typeface="Arial"/>
                <a:cs typeface="Arial"/>
              </a:rPr>
              <a:t>parsed based </a:t>
            </a:r>
            <a:r>
              <a:rPr lang="en-US" sz="1800" spc="-15" dirty="0">
                <a:latin typeface="Arial"/>
                <a:cs typeface="Arial"/>
              </a:rPr>
              <a:t>upon user's</a:t>
            </a:r>
            <a:r>
              <a:rPr lang="en-US" sz="1800" spc="16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specifications</a:t>
            </a:r>
            <a:endParaRPr lang="en-US" sz="1800" dirty="0">
              <a:latin typeface="Arial"/>
              <a:cs typeface="Arial"/>
            </a:endParaRPr>
          </a:p>
          <a:p>
            <a:pPr marL="339725" indent="-139700">
              <a:spcBef>
                <a:spcPts val="395"/>
              </a:spcBef>
              <a:tabLst>
                <a:tab pos="340360" algn="l"/>
              </a:tabLst>
            </a:pPr>
            <a:r>
              <a:rPr lang="en-US" sz="1800" spc="5" dirty="0">
                <a:latin typeface="Arial"/>
                <a:cs typeface="Arial"/>
              </a:rPr>
              <a:t>Default </a:t>
            </a:r>
            <a:r>
              <a:rPr lang="en-US" sz="1800" spc="15" dirty="0">
                <a:latin typeface="Arial"/>
                <a:cs typeface="Arial"/>
              </a:rPr>
              <a:t>mode </a:t>
            </a:r>
            <a:r>
              <a:rPr lang="en-US" sz="1800" spc="5" dirty="0">
                <a:latin typeface="Arial"/>
                <a:cs typeface="Arial"/>
              </a:rPr>
              <a:t>is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insert</a:t>
            </a:r>
            <a:endParaRPr lang="en-US" sz="1800" dirty="0">
              <a:latin typeface="Arial"/>
              <a:cs typeface="Arial"/>
            </a:endParaRPr>
          </a:p>
          <a:p>
            <a:pPr marL="475615" lvl="1" indent="-99060">
              <a:spcBef>
                <a:spcPts val="334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spc="-20" dirty="0">
                <a:latin typeface="Arial"/>
                <a:cs typeface="Arial"/>
              </a:rPr>
              <a:t>Inserts </a:t>
            </a:r>
            <a:r>
              <a:rPr lang="en-US" sz="1800" spc="-5" dirty="0">
                <a:latin typeface="Arial"/>
                <a:cs typeface="Arial"/>
              </a:rPr>
              <a:t>rows </a:t>
            </a:r>
            <a:r>
              <a:rPr lang="en-US" sz="1800" spc="-15" dirty="0">
                <a:latin typeface="Arial"/>
                <a:cs typeface="Arial"/>
              </a:rPr>
              <a:t>into </a:t>
            </a:r>
            <a:r>
              <a:rPr lang="en-US" sz="1800" spc="-10" dirty="0">
                <a:latin typeface="Arial"/>
                <a:cs typeface="Arial"/>
              </a:rPr>
              <a:t>the</a:t>
            </a:r>
            <a:r>
              <a:rPr lang="en-US" sz="1800" spc="-13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339725" indent="-139700">
              <a:spcBef>
                <a:spcPts val="395"/>
              </a:spcBef>
              <a:tabLst>
                <a:tab pos="340360" algn="l"/>
              </a:tabLst>
            </a:pPr>
            <a:r>
              <a:rPr lang="en-US" sz="1800" spc="5" dirty="0">
                <a:latin typeface="Arial"/>
                <a:cs typeface="Arial"/>
              </a:rPr>
              <a:t>Update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mode</a:t>
            </a:r>
            <a:endParaRPr lang="en-US" sz="1800" dirty="0">
              <a:latin typeface="Arial"/>
              <a:cs typeface="Arial"/>
            </a:endParaRPr>
          </a:p>
          <a:p>
            <a:pPr marL="475615" lvl="1" indent="-99060">
              <a:spcBef>
                <a:spcPts val="330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spc="-10" dirty="0">
                <a:latin typeface="Arial"/>
                <a:cs typeface="Arial"/>
              </a:rPr>
              <a:t>Generates update</a:t>
            </a:r>
            <a:r>
              <a:rPr lang="en-US" sz="1800" spc="7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statements</a:t>
            </a:r>
            <a:endParaRPr lang="en-US" sz="1800" dirty="0">
              <a:latin typeface="Arial"/>
              <a:cs typeface="Arial"/>
            </a:endParaRPr>
          </a:p>
          <a:p>
            <a:pPr marL="475615" lvl="1" indent="-99060">
              <a:spcBef>
                <a:spcPts val="355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spc="-5" dirty="0">
                <a:latin typeface="Arial"/>
                <a:cs typeface="Arial"/>
              </a:rPr>
              <a:t>Replaces </a:t>
            </a:r>
            <a:r>
              <a:rPr lang="en-US" sz="1800" spc="-25" dirty="0">
                <a:latin typeface="Arial"/>
                <a:cs typeface="Arial"/>
              </a:rPr>
              <a:t>existing </a:t>
            </a:r>
            <a:r>
              <a:rPr lang="en-US" sz="1800" spc="-5" dirty="0">
                <a:latin typeface="Arial"/>
                <a:cs typeface="Arial"/>
              </a:rPr>
              <a:t>rows </a:t>
            </a:r>
            <a:r>
              <a:rPr lang="en-US" sz="1800" spc="-15" dirty="0">
                <a:latin typeface="Arial"/>
                <a:cs typeface="Arial"/>
              </a:rPr>
              <a:t>in the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475615" lvl="1" indent="-99060">
              <a:spcBef>
                <a:spcPts val="350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dirty="0">
                <a:latin typeface="Arial"/>
                <a:cs typeface="Arial"/>
              </a:rPr>
              <a:t>Does </a:t>
            </a:r>
            <a:r>
              <a:rPr lang="en-US" sz="1800" spc="-15" dirty="0">
                <a:latin typeface="Arial"/>
                <a:cs typeface="Arial"/>
              </a:rPr>
              <a:t>not </a:t>
            </a:r>
            <a:r>
              <a:rPr lang="en-US" sz="1800" spc="-10" dirty="0">
                <a:latin typeface="Arial"/>
                <a:cs typeface="Arial"/>
              </a:rPr>
              <a:t>generate </a:t>
            </a:r>
            <a:r>
              <a:rPr lang="en-US" sz="1800" dirty="0">
                <a:latin typeface="Arial"/>
                <a:cs typeface="Arial"/>
              </a:rPr>
              <a:t>an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insert</a:t>
            </a:r>
            <a:endParaRPr lang="en-US" sz="1800" dirty="0">
              <a:latin typeface="Arial"/>
              <a:cs typeface="Arial"/>
            </a:endParaRPr>
          </a:p>
          <a:p>
            <a:pPr marL="615315" lvl="2" indent="-102870">
              <a:spcBef>
                <a:spcPts val="390"/>
              </a:spcBef>
              <a:buFont typeface="Verdana"/>
              <a:buChar char="−"/>
              <a:tabLst>
                <a:tab pos="615950" algn="l"/>
              </a:tabLst>
            </a:pPr>
            <a:r>
              <a:rPr lang="en-US" sz="1800" spc="-5" dirty="0">
                <a:latin typeface="Arial"/>
                <a:cs typeface="Arial"/>
              </a:rPr>
              <a:t>Missing </a:t>
            </a:r>
            <a:r>
              <a:rPr lang="en-US" sz="1800" spc="-10" dirty="0">
                <a:latin typeface="Arial"/>
                <a:cs typeface="Arial"/>
              </a:rPr>
              <a:t>rows are </a:t>
            </a:r>
            <a:r>
              <a:rPr lang="en-US" sz="1800" spc="-15" dirty="0">
                <a:latin typeface="Arial"/>
                <a:cs typeface="Arial"/>
              </a:rPr>
              <a:t>not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inserted</a:t>
            </a:r>
            <a:endParaRPr lang="en-US" sz="1800" dirty="0">
              <a:latin typeface="Arial"/>
              <a:cs typeface="Arial"/>
            </a:endParaRPr>
          </a:p>
          <a:p>
            <a:pPr marL="615315" lvl="2" indent="-102870">
              <a:spcBef>
                <a:spcPts val="385"/>
              </a:spcBef>
              <a:buFont typeface="Verdana"/>
              <a:buChar char="−"/>
              <a:tabLst>
                <a:tab pos="615950" algn="l"/>
              </a:tabLst>
            </a:pPr>
            <a:r>
              <a:rPr lang="en-US" sz="1800" spc="-15" dirty="0">
                <a:latin typeface="Arial"/>
                <a:cs typeface="Arial"/>
              </a:rPr>
              <a:t>Not </a:t>
            </a:r>
            <a:r>
              <a:rPr lang="en-US" sz="1800" spc="-5" dirty="0">
                <a:latin typeface="Arial"/>
                <a:cs typeface="Arial"/>
              </a:rPr>
              <a:t>detected </a:t>
            </a:r>
            <a:r>
              <a:rPr lang="en-US" sz="1800" spc="-15" dirty="0">
                <a:latin typeface="Arial"/>
                <a:cs typeface="Arial"/>
              </a:rPr>
              <a:t>as an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error</a:t>
            </a:r>
            <a:endParaRPr lang="en-US" sz="1800" dirty="0">
              <a:latin typeface="Arial"/>
              <a:cs typeface="Arial"/>
            </a:endParaRPr>
          </a:p>
          <a:p>
            <a:pPr marL="339725" indent="-139700">
              <a:spcBef>
                <a:spcPts val="400"/>
              </a:spcBef>
              <a:tabLst>
                <a:tab pos="340360" algn="l"/>
              </a:tabLst>
            </a:pPr>
            <a:r>
              <a:rPr lang="en-US" sz="1800" spc="5" dirty="0">
                <a:latin typeface="Arial"/>
                <a:cs typeface="Arial"/>
              </a:rPr>
              <a:t>Call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mode</a:t>
            </a:r>
            <a:endParaRPr lang="en-US" sz="1800" dirty="0">
              <a:latin typeface="Arial"/>
              <a:cs typeface="Arial"/>
            </a:endParaRPr>
          </a:p>
          <a:p>
            <a:pPr marL="475615" lvl="1" indent="-99060">
              <a:spcBef>
                <a:spcPts val="335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spc="-5" dirty="0">
                <a:latin typeface="Arial"/>
                <a:cs typeface="Arial"/>
              </a:rPr>
              <a:t>Makes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stored procedure call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each</a:t>
            </a:r>
            <a:r>
              <a:rPr lang="en-US" sz="1800" spc="5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record</a:t>
            </a:r>
            <a:endParaRPr lang="en-US" sz="1800" dirty="0">
              <a:latin typeface="Arial"/>
              <a:cs typeface="Arial"/>
            </a:endParaRPr>
          </a:p>
          <a:p>
            <a:pPr marL="339725" indent="-139700">
              <a:spcBef>
                <a:spcPts val="395"/>
              </a:spcBef>
              <a:tabLst>
                <a:tab pos="340360" algn="l"/>
              </a:tabLst>
            </a:pPr>
            <a:r>
              <a:rPr lang="en-US" sz="1800" spc="5" dirty="0">
                <a:latin typeface="Arial"/>
                <a:cs typeface="Arial"/>
              </a:rPr>
              <a:t>--export-</a:t>
            </a:r>
            <a:r>
              <a:rPr lang="en-US" sz="1800" spc="5" dirty="0" err="1">
                <a:latin typeface="Arial"/>
                <a:cs typeface="Arial"/>
              </a:rPr>
              <a:t>dir</a:t>
            </a:r>
            <a:endParaRPr lang="en-US" sz="1800" dirty="0">
              <a:latin typeface="Arial"/>
              <a:cs typeface="Arial"/>
            </a:endParaRPr>
          </a:p>
          <a:p>
            <a:pPr marL="475615" lvl="1" indent="-99060">
              <a:spcBef>
                <a:spcPts val="335"/>
              </a:spcBef>
              <a:buSzPct val="78260"/>
              <a:buFont typeface="Wingdings"/>
              <a:buChar char=""/>
              <a:tabLst>
                <a:tab pos="476250" algn="l"/>
              </a:tabLst>
            </a:pPr>
            <a:r>
              <a:rPr lang="en-US" sz="1800" spc="-5" dirty="0">
                <a:latin typeface="Arial"/>
                <a:cs typeface="Arial"/>
              </a:rPr>
              <a:t>Specifies </a:t>
            </a:r>
            <a:r>
              <a:rPr lang="en-US" sz="1800" spc="-1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directory </a:t>
            </a:r>
            <a:r>
              <a:rPr lang="en-US" sz="1800" spc="-15" dirty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HDFS from </a:t>
            </a:r>
            <a:r>
              <a:rPr lang="en-US" sz="1800" spc="-10" dirty="0">
                <a:latin typeface="Arial"/>
                <a:cs typeface="Arial"/>
              </a:rPr>
              <a:t>which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-5" dirty="0">
                <a:latin typeface="Arial"/>
                <a:cs typeface="Arial"/>
              </a:rPr>
              <a:t>read </a:t>
            </a:r>
            <a:r>
              <a:rPr lang="en-US" sz="1800" spc="-15" dirty="0">
                <a:latin typeface="Arial"/>
                <a:cs typeface="Arial"/>
              </a:rPr>
              <a:t>the</a:t>
            </a:r>
            <a:r>
              <a:rPr lang="en-US" sz="1800" spc="1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1943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Sqoop</a:t>
            </a:r>
            <a:r>
              <a:rPr lang="fr-FR" dirty="0">
                <a:latin typeface="Arial"/>
                <a:cs typeface="Arial"/>
              </a:rPr>
              <a:t> export</a:t>
            </a:r>
            <a:r>
              <a:rPr lang="fr-FR" spc="-70" dirty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examples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141277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3195" indent="-139700">
              <a:lnSpc>
                <a:spcPct val="100000"/>
              </a:lnSpc>
              <a:spcBef>
                <a:spcPts val="1315"/>
              </a:spcBef>
              <a:buClr>
                <a:srgbClr val="00649D"/>
              </a:buClr>
              <a:buSzPct val="120000"/>
              <a:buChar char="•"/>
              <a:tabLst>
                <a:tab pos="163830" algn="l"/>
              </a:tabLst>
            </a:pPr>
            <a:r>
              <a:rPr lang="en-US" spc="5" dirty="0">
                <a:cs typeface="Arial"/>
              </a:rPr>
              <a:t>Basic export </a:t>
            </a:r>
            <a:r>
              <a:rPr lang="en-US" spc="10" dirty="0">
                <a:cs typeface="Arial"/>
              </a:rPr>
              <a:t>from </a:t>
            </a:r>
            <a:r>
              <a:rPr lang="en-US" spc="5" dirty="0">
                <a:cs typeface="Arial"/>
              </a:rPr>
              <a:t>files </a:t>
            </a:r>
            <a:r>
              <a:rPr lang="en-US" spc="10" dirty="0">
                <a:cs typeface="Arial"/>
              </a:rPr>
              <a:t>in a </a:t>
            </a:r>
            <a:r>
              <a:rPr lang="en-US" dirty="0">
                <a:cs typeface="Arial"/>
              </a:rPr>
              <a:t>directory </a:t>
            </a:r>
            <a:r>
              <a:rPr lang="en-US" spc="5" dirty="0">
                <a:cs typeface="Arial"/>
              </a:rPr>
              <a:t>to </a:t>
            </a:r>
            <a:r>
              <a:rPr lang="en-US" spc="10" dirty="0">
                <a:cs typeface="Arial"/>
              </a:rPr>
              <a:t>a</a:t>
            </a:r>
            <a:r>
              <a:rPr lang="en-US" spc="-155" dirty="0">
                <a:cs typeface="Arial"/>
              </a:rPr>
              <a:t> </a:t>
            </a:r>
            <a:r>
              <a:rPr lang="en-US" spc="5" dirty="0">
                <a:cs typeface="Arial"/>
              </a:rPr>
              <a:t>table</a:t>
            </a:r>
            <a:endParaRPr lang="en-US" dirty="0">
              <a:cs typeface="Arial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700407" y="3212976"/>
            <a:ext cx="5904656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120"/>
              </a:spcBef>
              <a:buClr>
                <a:srgbClr val="00649D"/>
              </a:buClr>
              <a:buSzPct val="120000"/>
              <a:buChar char="•"/>
              <a:tabLst>
                <a:tab pos="153035" algn="l"/>
              </a:tabLst>
            </a:pPr>
            <a:r>
              <a:rPr spc="15" dirty="0">
                <a:latin typeface="Arial"/>
                <a:cs typeface="Arial"/>
              </a:rPr>
              <a:t>Example </a:t>
            </a:r>
            <a:r>
              <a:rPr spc="5" dirty="0">
                <a:latin typeface="Arial"/>
                <a:cs typeface="Arial"/>
              </a:rPr>
              <a:t>calling </a:t>
            </a:r>
            <a:r>
              <a:rPr spc="10" dirty="0">
                <a:latin typeface="Arial"/>
                <a:cs typeface="Arial"/>
              </a:rPr>
              <a:t>a </a:t>
            </a:r>
            <a:r>
              <a:rPr spc="5" dirty="0">
                <a:latin typeface="Arial"/>
                <a:cs typeface="Arial"/>
              </a:rPr>
              <a:t>stored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procedure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872346" y="4990740"/>
            <a:ext cx="542784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120"/>
              </a:spcBef>
              <a:buClr>
                <a:srgbClr val="00649D"/>
              </a:buClr>
              <a:buSzPct val="120000"/>
              <a:buChar char="•"/>
              <a:tabLst>
                <a:tab pos="153035" algn="l"/>
              </a:tabLst>
            </a:pPr>
            <a:r>
              <a:rPr spc="15" dirty="0">
                <a:latin typeface="Arial"/>
                <a:cs typeface="Arial"/>
              </a:rPr>
              <a:t>Example </a:t>
            </a:r>
            <a:r>
              <a:rPr dirty="0">
                <a:latin typeface="Arial"/>
                <a:cs typeface="Arial"/>
              </a:rPr>
              <a:t>updating </a:t>
            </a:r>
            <a:r>
              <a:rPr spc="10" dirty="0">
                <a:latin typeface="Arial"/>
                <a:cs typeface="Arial"/>
              </a:rPr>
              <a:t>a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table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876570" y="1988840"/>
            <a:ext cx="7370253" cy="761106"/>
          </a:xfrm>
          <a:prstGeom prst="rect">
            <a:avLst/>
          </a:prstGeom>
          <a:solidFill>
            <a:srgbClr val="FFF5CC"/>
          </a:solidFill>
        </p:spPr>
        <p:txBody>
          <a:bodyPr vert="horz" wrap="square" lIns="0" tIns="2222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75"/>
              </a:spcBef>
            </a:pPr>
            <a:r>
              <a:rPr sz="1600" b="1" dirty="0">
                <a:latin typeface="Arial"/>
                <a:cs typeface="Arial"/>
              </a:rPr>
              <a:t>sqoop </a:t>
            </a:r>
            <a:r>
              <a:rPr sz="1600" b="1" spc="-5" dirty="0">
                <a:latin typeface="Arial"/>
                <a:cs typeface="Arial"/>
              </a:rPr>
              <a:t>export --connect </a:t>
            </a:r>
            <a:r>
              <a:rPr sz="1600" b="1" dirty="0">
                <a:latin typeface="Arial"/>
                <a:cs typeface="Arial"/>
              </a:rPr>
              <a:t>jdbc:db2://your.db2.com:50000/yourDB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Arial"/>
                <a:cs typeface="Arial"/>
              </a:rPr>
              <a:t>--username db2user --password </a:t>
            </a:r>
            <a:r>
              <a:rPr sz="1600" b="1" spc="-10" dirty="0">
                <a:latin typeface="Arial"/>
                <a:cs typeface="Arial"/>
              </a:rPr>
              <a:t>db2password </a:t>
            </a:r>
            <a:r>
              <a:rPr sz="1600" b="1" spc="-5" dirty="0">
                <a:latin typeface="Arial"/>
                <a:cs typeface="Arial"/>
              </a:rPr>
              <a:t>--table employee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Arial"/>
                <a:cs typeface="Arial"/>
              </a:rPr>
              <a:t>--export-dir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/employeedata/processed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2" name="object 35"/>
          <p:cNvSpPr txBox="1"/>
          <p:nvPr/>
        </p:nvSpPr>
        <p:spPr>
          <a:xfrm>
            <a:off x="899592" y="3753506"/>
            <a:ext cx="7203215" cy="761747"/>
          </a:xfrm>
          <a:prstGeom prst="rect">
            <a:avLst/>
          </a:prstGeom>
          <a:solidFill>
            <a:srgbClr val="FFF5CC"/>
          </a:solidFill>
        </p:spPr>
        <p:txBody>
          <a:bodyPr vert="horz" wrap="square" lIns="0" tIns="2286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latin typeface="Arial"/>
                <a:cs typeface="Arial"/>
              </a:rPr>
              <a:t>sqoop export </a:t>
            </a:r>
            <a:r>
              <a:rPr sz="1600" b="1" spc="-10" dirty="0">
                <a:latin typeface="Arial"/>
                <a:cs typeface="Arial"/>
              </a:rPr>
              <a:t>--connect </a:t>
            </a:r>
            <a:r>
              <a:rPr sz="1600" b="1" dirty="0">
                <a:latin typeface="Arial"/>
                <a:cs typeface="Arial"/>
              </a:rPr>
              <a:t>jdbc:db2://your.db2.com:50000/yourDB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Arial"/>
                <a:cs typeface="Arial"/>
              </a:rPr>
              <a:t>--username db2user </a:t>
            </a:r>
            <a:r>
              <a:rPr sz="1600" b="1" spc="-10" dirty="0">
                <a:latin typeface="Arial"/>
                <a:cs typeface="Arial"/>
              </a:rPr>
              <a:t>--password db2password </a:t>
            </a:r>
            <a:r>
              <a:rPr sz="1600" b="1" spc="-5" dirty="0">
                <a:latin typeface="Arial"/>
                <a:cs typeface="Arial"/>
              </a:rPr>
              <a:t>--call empproc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Arial"/>
                <a:cs typeface="Arial"/>
              </a:rPr>
              <a:t>--export-dir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/employeedata/processed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5" name="object 48"/>
          <p:cNvSpPr txBox="1"/>
          <p:nvPr/>
        </p:nvSpPr>
        <p:spPr>
          <a:xfrm>
            <a:off x="1043608" y="5442422"/>
            <a:ext cx="7203215" cy="763029"/>
          </a:xfrm>
          <a:prstGeom prst="rect">
            <a:avLst/>
          </a:prstGeom>
          <a:solidFill>
            <a:srgbClr val="FFF5CC"/>
          </a:solidFill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Arial"/>
                <a:cs typeface="Arial"/>
              </a:rPr>
              <a:t>sqoop </a:t>
            </a:r>
            <a:r>
              <a:rPr sz="1600" b="1" spc="-5" dirty="0">
                <a:latin typeface="Arial"/>
                <a:cs typeface="Arial"/>
              </a:rPr>
              <a:t>export --connect </a:t>
            </a:r>
            <a:r>
              <a:rPr sz="1600" b="1" dirty="0">
                <a:latin typeface="Arial"/>
                <a:cs typeface="Arial"/>
              </a:rPr>
              <a:t>jdbc:db2://your.db2.com:50000/yourDB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--username </a:t>
            </a:r>
            <a:r>
              <a:rPr sz="1600" b="1" spc="-10" dirty="0">
                <a:latin typeface="Arial"/>
                <a:cs typeface="Arial"/>
              </a:rPr>
              <a:t>db2user --password db2password </a:t>
            </a:r>
            <a:r>
              <a:rPr sz="1600" b="1" spc="-5" dirty="0">
                <a:latin typeface="Arial"/>
                <a:cs typeface="Arial"/>
              </a:rPr>
              <a:t>--table </a:t>
            </a:r>
            <a:r>
              <a:rPr sz="1600" b="1" dirty="0">
                <a:latin typeface="Arial"/>
                <a:cs typeface="Arial"/>
              </a:rPr>
              <a:t>employee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\</a:t>
            </a:r>
            <a:endParaRPr sz="1600" dirty="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Arial"/>
                <a:cs typeface="Arial"/>
              </a:rPr>
              <a:t>--update_key empno --export-dir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/employeedata/processed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3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9" grpId="0" animBg="1"/>
      <p:bldP spid="32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Additional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export</a:t>
            </a:r>
            <a:r>
              <a:rPr lang="fr-FR" spc="-70" dirty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information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Parsing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</a:t>
            </a:r>
          </a:p>
          <a:p>
            <a:pPr marL="299720" lvl="1" indent="-99695">
              <a:spcBef>
                <a:spcPts val="39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0" dirty="0">
                <a:latin typeface="Arial"/>
                <a:cs typeface="Arial"/>
              </a:rPr>
              <a:t>Default </a:t>
            </a:r>
            <a:r>
              <a:rPr lang="en-US" sz="1800" spc="-15" dirty="0">
                <a:latin typeface="Arial"/>
                <a:cs typeface="Arial"/>
              </a:rPr>
              <a:t>is </a:t>
            </a:r>
            <a:r>
              <a:rPr lang="en-US" sz="1800" spc="5" dirty="0">
                <a:latin typeface="Arial"/>
                <a:cs typeface="Arial"/>
              </a:rPr>
              <a:t>comma </a:t>
            </a:r>
            <a:r>
              <a:rPr lang="en-US" sz="1800" spc="-10" dirty="0">
                <a:latin typeface="Arial"/>
                <a:cs typeface="Arial"/>
              </a:rPr>
              <a:t>separated fields with </a:t>
            </a:r>
            <a:r>
              <a:rPr lang="en-US" sz="1800" spc="-20" dirty="0">
                <a:latin typeface="Arial"/>
                <a:cs typeface="Arial"/>
              </a:rPr>
              <a:t>newline </a:t>
            </a:r>
            <a:r>
              <a:rPr lang="en-US" sz="1800" spc="-10" dirty="0">
                <a:latin typeface="Arial"/>
                <a:cs typeface="Arial"/>
              </a:rPr>
              <a:t>separated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records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-15" dirty="0">
                <a:latin typeface="Arial"/>
                <a:cs typeface="Arial"/>
              </a:rPr>
              <a:t>provide </a:t>
            </a:r>
            <a:r>
              <a:rPr lang="en-US" sz="1800" spc="-20" dirty="0">
                <a:latin typeface="Arial"/>
                <a:cs typeface="Arial"/>
              </a:rPr>
              <a:t>input </a:t>
            </a:r>
            <a:r>
              <a:rPr lang="en-US" sz="1800" spc="-10" dirty="0">
                <a:latin typeface="Arial"/>
                <a:cs typeface="Arial"/>
              </a:rPr>
              <a:t>arguments that </a:t>
            </a:r>
            <a:r>
              <a:rPr lang="en-US" sz="1800" spc="-15" dirty="0">
                <a:latin typeface="Arial"/>
                <a:cs typeface="Arial"/>
              </a:rPr>
              <a:t>override </a:t>
            </a:r>
            <a:r>
              <a:rPr lang="en-US" sz="1800" spc="-10" dirty="0">
                <a:latin typeface="Arial"/>
                <a:cs typeface="Arial"/>
              </a:rPr>
              <a:t>the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default</a:t>
            </a:r>
            <a:endParaRPr lang="en-US" sz="1800" dirty="0">
              <a:latin typeface="Arial"/>
              <a:cs typeface="Arial"/>
            </a:endParaRPr>
          </a:p>
          <a:p>
            <a:pPr marL="439420" lvl="2" indent="-102870">
              <a:spcBef>
                <a:spcPts val="390"/>
              </a:spcBef>
              <a:buFont typeface="Verdana"/>
              <a:buChar char="−"/>
              <a:tabLst>
                <a:tab pos="440055" algn="l"/>
              </a:tabLst>
            </a:pPr>
            <a:r>
              <a:rPr lang="en-US" sz="1800" spc="-10" dirty="0">
                <a:latin typeface="Arial"/>
                <a:cs typeface="Arial"/>
              </a:rPr>
              <a:t>If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records </a:t>
            </a:r>
            <a:r>
              <a:rPr lang="en-US" sz="1800" spc="5" dirty="0">
                <a:latin typeface="Arial"/>
                <a:cs typeface="Arial"/>
              </a:rPr>
              <a:t>to </a:t>
            </a:r>
            <a:r>
              <a:rPr lang="en-US" sz="1800" spc="-5" dirty="0">
                <a:latin typeface="Arial"/>
                <a:cs typeface="Arial"/>
              </a:rPr>
              <a:t>be </a:t>
            </a:r>
            <a:r>
              <a:rPr lang="en-US" sz="1800" spc="-15" dirty="0">
                <a:latin typeface="Arial"/>
                <a:cs typeface="Arial"/>
              </a:rPr>
              <a:t>exports loaded </a:t>
            </a:r>
            <a:r>
              <a:rPr lang="en-US" sz="1800" spc="-5" dirty="0">
                <a:latin typeface="Arial"/>
                <a:cs typeface="Arial"/>
              </a:rPr>
              <a:t>into </a:t>
            </a:r>
            <a:r>
              <a:rPr lang="en-US" sz="1800" dirty="0">
                <a:latin typeface="Arial"/>
                <a:cs typeface="Arial"/>
              </a:rPr>
              <a:t>HDFS </a:t>
            </a:r>
            <a:r>
              <a:rPr lang="en-US" sz="1800" spc="-5" dirty="0">
                <a:latin typeface="Arial"/>
                <a:cs typeface="Arial"/>
              </a:rPr>
              <a:t>using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import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command</a:t>
            </a:r>
            <a:endParaRPr lang="en-US" sz="1800" dirty="0" smtClean="0">
              <a:latin typeface="Arial"/>
              <a:cs typeface="Arial"/>
            </a:endParaRPr>
          </a:p>
          <a:p>
            <a:pPr marL="851535" lvl="3" indent="-103505">
              <a:spcBef>
                <a:spcPts val="385"/>
              </a:spcBef>
              <a:buClr>
                <a:srgbClr val="959595"/>
              </a:buClr>
              <a:tabLst>
                <a:tab pos="852169" algn="l"/>
              </a:tabLst>
            </a:pPr>
            <a:r>
              <a:rPr lang="en-US" sz="1800" spc="-5" dirty="0">
                <a:solidFill>
                  <a:srgbClr val="4B4B4B"/>
                </a:solidFill>
                <a:latin typeface="Arial"/>
                <a:cs typeface="Arial"/>
              </a:rPr>
              <a:t>The </a:t>
            </a:r>
            <a:r>
              <a:rPr lang="en-US" sz="1800" spc="-10" dirty="0">
                <a:solidFill>
                  <a:srgbClr val="4B4B4B"/>
                </a:solidFill>
                <a:latin typeface="Arial"/>
                <a:cs typeface="Arial"/>
              </a:rPr>
              <a:t>original </a:t>
            </a:r>
            <a:r>
              <a:rPr lang="en-US" sz="1800" spc="-5" dirty="0">
                <a:solidFill>
                  <a:srgbClr val="4B4B4B"/>
                </a:solidFill>
                <a:latin typeface="Arial"/>
                <a:cs typeface="Arial"/>
              </a:rPr>
              <a:t>generated </a:t>
            </a:r>
            <a:r>
              <a:rPr lang="en-US" sz="1800" spc="-10" dirty="0">
                <a:solidFill>
                  <a:srgbClr val="4B4B4B"/>
                </a:solidFill>
                <a:latin typeface="Arial"/>
                <a:cs typeface="Arial"/>
              </a:rPr>
              <a:t>Java </a:t>
            </a:r>
            <a:r>
              <a:rPr lang="en-US" sz="1800" spc="-5" dirty="0">
                <a:solidFill>
                  <a:srgbClr val="4B4B4B"/>
                </a:solidFill>
                <a:latin typeface="Arial"/>
                <a:cs typeface="Arial"/>
              </a:rPr>
              <a:t>class can be </a:t>
            </a:r>
            <a:r>
              <a:rPr lang="en-US" sz="1800" spc="-10" dirty="0">
                <a:solidFill>
                  <a:srgbClr val="4B4B4B"/>
                </a:solidFill>
                <a:latin typeface="Arial"/>
                <a:cs typeface="Arial"/>
              </a:rPr>
              <a:t>used </a:t>
            </a:r>
            <a:r>
              <a:rPr lang="en-US" sz="1800" spc="5" dirty="0">
                <a:solidFill>
                  <a:srgbClr val="4B4B4B"/>
                </a:solidFill>
                <a:latin typeface="Arial"/>
                <a:cs typeface="Arial"/>
              </a:rPr>
              <a:t>to </a:t>
            </a:r>
            <a:r>
              <a:rPr lang="en-US" sz="1800" spc="-15" dirty="0">
                <a:solidFill>
                  <a:srgbClr val="4B4B4B"/>
                </a:solidFill>
                <a:latin typeface="Arial"/>
                <a:cs typeface="Arial"/>
              </a:rPr>
              <a:t>read </a:t>
            </a:r>
            <a:r>
              <a:rPr lang="en-US" sz="1800" dirty="0">
                <a:solidFill>
                  <a:srgbClr val="4B4B4B"/>
                </a:solidFill>
                <a:latin typeface="Arial"/>
                <a:cs typeface="Arial"/>
              </a:rPr>
              <a:t>the</a:t>
            </a:r>
            <a:r>
              <a:rPr lang="en-US" sz="18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4B4B4B"/>
                </a:solidFill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9"/>
              </a:spcBef>
              <a:tabLst>
                <a:tab pos="163830" algn="l"/>
              </a:tabLst>
            </a:pPr>
            <a:r>
              <a:rPr lang="en-US" sz="1800" dirty="0" smtClean="0">
                <a:latin typeface="Arial"/>
                <a:cs typeface="Arial"/>
              </a:rPr>
              <a:t>Transactions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390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5" dirty="0" err="1">
                <a:latin typeface="Arial"/>
                <a:cs typeface="Arial"/>
              </a:rPr>
              <a:t>Sqoop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uses </a:t>
            </a:r>
            <a:r>
              <a:rPr lang="en-US" sz="1800" spc="-10" dirty="0">
                <a:latin typeface="Arial"/>
                <a:cs typeface="Arial"/>
              </a:rPr>
              <a:t>multi-row </a:t>
            </a:r>
            <a:r>
              <a:rPr lang="en-US" sz="1800" spc="-20" dirty="0">
                <a:latin typeface="Arial"/>
                <a:cs typeface="Arial"/>
              </a:rPr>
              <a:t>insert</a:t>
            </a:r>
            <a:r>
              <a:rPr lang="en-US" sz="1800" spc="210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syntax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20" dirty="0">
                <a:latin typeface="Arial"/>
                <a:cs typeface="Arial"/>
              </a:rPr>
              <a:t>Inserts up </a:t>
            </a:r>
            <a:r>
              <a:rPr lang="en-US" sz="1800" dirty="0">
                <a:latin typeface="Arial"/>
                <a:cs typeface="Arial"/>
              </a:rPr>
              <a:t>to 100 </a:t>
            </a:r>
            <a:r>
              <a:rPr lang="en-US" sz="1800" spc="-5" dirty="0">
                <a:latin typeface="Arial"/>
                <a:cs typeface="Arial"/>
              </a:rPr>
              <a:t>rows per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statement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Commits </a:t>
            </a:r>
            <a:r>
              <a:rPr lang="en-US" sz="1800" spc="-5" dirty="0">
                <a:latin typeface="Arial"/>
                <a:cs typeface="Arial"/>
              </a:rPr>
              <a:t>work </a:t>
            </a:r>
            <a:r>
              <a:rPr lang="en-US" sz="1800" spc="-10" dirty="0">
                <a:latin typeface="Arial"/>
                <a:cs typeface="Arial"/>
              </a:rPr>
              <a:t>every </a:t>
            </a:r>
            <a:r>
              <a:rPr lang="en-US" sz="1800" dirty="0">
                <a:latin typeface="Arial"/>
                <a:cs typeface="Arial"/>
              </a:rPr>
              <a:t>100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inserts</a:t>
            </a:r>
            <a:endParaRPr lang="en-US" sz="1800" dirty="0">
              <a:latin typeface="Arial"/>
              <a:cs typeface="Arial"/>
            </a:endParaRPr>
          </a:p>
          <a:p>
            <a:pPr marL="439420" lvl="2" indent="-102870">
              <a:spcBef>
                <a:spcPts val="385"/>
              </a:spcBef>
              <a:buFont typeface="Verdana"/>
              <a:buChar char="−"/>
              <a:tabLst>
                <a:tab pos="440055" algn="l"/>
              </a:tabLst>
            </a:pPr>
            <a:r>
              <a:rPr lang="en-US" sz="1800" spc="-10" dirty="0">
                <a:latin typeface="Arial"/>
                <a:cs typeface="Arial"/>
              </a:rPr>
              <a:t>Commit </a:t>
            </a:r>
            <a:r>
              <a:rPr lang="en-US" sz="1800" spc="-15" dirty="0">
                <a:latin typeface="Arial"/>
                <a:cs typeface="Arial"/>
              </a:rPr>
              <a:t>every </a:t>
            </a:r>
            <a:r>
              <a:rPr lang="en-US" sz="1800" spc="-5" dirty="0">
                <a:latin typeface="Arial"/>
                <a:cs typeface="Arial"/>
              </a:rPr>
              <a:t>10,000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rows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Each </a:t>
            </a:r>
            <a:r>
              <a:rPr lang="en-US" sz="1800" spc="-15" dirty="0">
                <a:latin typeface="Arial"/>
                <a:cs typeface="Arial"/>
              </a:rPr>
              <a:t>export </a:t>
            </a:r>
            <a:r>
              <a:rPr lang="en-US" sz="1800" spc="5" dirty="0">
                <a:latin typeface="Arial"/>
                <a:cs typeface="Arial"/>
              </a:rPr>
              <a:t>map </a:t>
            </a:r>
            <a:r>
              <a:rPr lang="en-US" sz="1800" spc="-10" dirty="0">
                <a:latin typeface="Arial"/>
                <a:cs typeface="Arial"/>
              </a:rPr>
              <a:t>task </a:t>
            </a:r>
            <a:r>
              <a:rPr lang="en-US" sz="1800" spc="-5" dirty="0">
                <a:latin typeface="Arial"/>
                <a:cs typeface="Arial"/>
              </a:rPr>
              <a:t>operates as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separate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transaction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008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 smtClean="0">
                <a:latin typeface="Arial"/>
                <a:cs typeface="Arial"/>
              </a:rPr>
              <a:t>Flume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Distributed,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reliable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service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for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efficient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collection,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aggregation,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and </a:t>
            </a:r>
            <a:r>
              <a:rPr lang="en-US" sz="1800" spc="5" dirty="0" smtClean="0">
                <a:latin typeface="Arial"/>
                <a:cs typeface="Arial"/>
              </a:rPr>
              <a:t>transfer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10" dirty="0">
                <a:latin typeface="Arial"/>
                <a:cs typeface="Arial"/>
              </a:rPr>
              <a:t>large </a:t>
            </a:r>
            <a:r>
              <a:rPr lang="en-US" sz="1800" spc="5" dirty="0">
                <a:latin typeface="Arial"/>
                <a:cs typeface="Arial"/>
              </a:rPr>
              <a:t>amounts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5" dirty="0">
                <a:latin typeface="Arial"/>
                <a:cs typeface="Arial"/>
              </a:rPr>
              <a:t>streaming </a:t>
            </a:r>
            <a:r>
              <a:rPr lang="en-US" sz="1800" dirty="0">
                <a:latin typeface="Arial"/>
                <a:cs typeface="Arial"/>
              </a:rPr>
              <a:t>data into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Hadoop</a:t>
            </a:r>
          </a:p>
          <a:p>
            <a:pPr marL="163195" indent="-139700">
              <a:spcBef>
                <a:spcPts val="459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Supports dynamic reconfiguration without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need </a:t>
            </a:r>
            <a:r>
              <a:rPr lang="en-US" sz="1800" spc="5" dirty="0">
                <a:latin typeface="Arial"/>
                <a:cs typeface="Arial"/>
              </a:rPr>
              <a:t>to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restart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9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Each </a:t>
            </a:r>
            <a:r>
              <a:rPr lang="en-US" sz="1800" spc="15" dirty="0">
                <a:latin typeface="Arial"/>
                <a:cs typeface="Arial"/>
              </a:rPr>
              <a:t>Flume </a:t>
            </a:r>
            <a:r>
              <a:rPr lang="en-US" sz="1800" dirty="0">
                <a:latin typeface="Arial"/>
                <a:cs typeface="Arial"/>
              </a:rPr>
              <a:t>agent </a:t>
            </a:r>
            <a:r>
              <a:rPr lang="en-US" sz="1800" spc="5" dirty="0">
                <a:latin typeface="Arial"/>
                <a:cs typeface="Arial"/>
              </a:rPr>
              <a:t>runs </a:t>
            </a:r>
            <a:r>
              <a:rPr lang="en-US" sz="1800" dirty="0">
                <a:latin typeface="Arial"/>
                <a:cs typeface="Arial"/>
              </a:rPr>
              <a:t>independently of others </a:t>
            </a:r>
            <a:r>
              <a:rPr lang="en-US" sz="1800" spc="15" dirty="0">
                <a:latin typeface="Arial"/>
                <a:cs typeface="Arial"/>
              </a:rPr>
              <a:t>with </a:t>
            </a:r>
            <a:r>
              <a:rPr lang="en-US" sz="1800" spc="5" dirty="0">
                <a:latin typeface="Arial"/>
                <a:cs typeface="Arial"/>
              </a:rPr>
              <a:t>no </a:t>
            </a:r>
            <a:r>
              <a:rPr lang="en-US" sz="1800" spc="10" dirty="0">
                <a:latin typeface="Arial"/>
                <a:cs typeface="Arial"/>
              </a:rPr>
              <a:t>single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point </a:t>
            </a:r>
            <a:r>
              <a:rPr lang="en-US" sz="1800" dirty="0" smtClean="0">
                <a:latin typeface="Arial"/>
                <a:cs typeface="Arial"/>
              </a:rPr>
              <a:t>of</a:t>
            </a:r>
            <a:r>
              <a:rPr lang="en-US" sz="1800" spc="15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failure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Data ingest </a:t>
            </a:r>
            <a:r>
              <a:rPr lang="en-US" sz="1800" dirty="0">
                <a:latin typeface="Arial"/>
                <a:cs typeface="Arial"/>
              </a:rPr>
              <a:t>coordinated </a:t>
            </a:r>
            <a:r>
              <a:rPr lang="en-US" sz="1800" spc="15" dirty="0">
                <a:latin typeface="Arial"/>
                <a:cs typeface="Arial"/>
              </a:rPr>
              <a:t>by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YARN</a:t>
            </a:r>
          </a:p>
          <a:p>
            <a:pPr marL="163195" indent="-139700">
              <a:spcBef>
                <a:spcPts val="495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Stream </a:t>
            </a:r>
            <a:r>
              <a:rPr lang="en-US" sz="1800" spc="5" dirty="0">
                <a:latin typeface="Arial"/>
                <a:cs typeface="Arial"/>
              </a:rPr>
              <a:t>sources include application logs, </a:t>
            </a:r>
            <a:r>
              <a:rPr lang="en-US" sz="1800" dirty="0">
                <a:latin typeface="Arial"/>
                <a:cs typeface="Arial"/>
              </a:rPr>
              <a:t>sensor and </a:t>
            </a:r>
            <a:r>
              <a:rPr lang="en-US" sz="1800" spc="10" dirty="0">
                <a:latin typeface="Arial"/>
                <a:cs typeface="Arial"/>
              </a:rPr>
              <a:t>machine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data, </a:t>
            </a:r>
            <a:r>
              <a:rPr lang="en-US" sz="1800" dirty="0" smtClean="0">
                <a:latin typeface="Arial"/>
                <a:cs typeface="Arial"/>
              </a:rPr>
              <a:t>geo-location </a:t>
            </a:r>
            <a:r>
              <a:rPr lang="en-US" sz="1800" dirty="0">
                <a:latin typeface="Arial"/>
                <a:cs typeface="Arial"/>
              </a:rPr>
              <a:t>data and social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media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490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How </a:t>
            </a:r>
            <a:r>
              <a:rPr lang="fr-FR" spc="-5" dirty="0" err="1">
                <a:latin typeface="Arial"/>
                <a:cs typeface="Arial"/>
              </a:rPr>
              <a:t>Flume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It </a:t>
            </a:r>
            <a:r>
              <a:rPr lang="en-US" sz="1800" spc="5" dirty="0">
                <a:latin typeface="Arial"/>
                <a:cs typeface="Arial"/>
              </a:rPr>
              <a:t>is built </a:t>
            </a:r>
            <a:r>
              <a:rPr lang="en-US" sz="1800" dirty="0">
                <a:latin typeface="Arial"/>
                <a:cs typeface="Arial"/>
              </a:rPr>
              <a:t>on the </a:t>
            </a:r>
            <a:r>
              <a:rPr lang="en-US" sz="1800" spc="5" dirty="0">
                <a:latin typeface="Arial"/>
                <a:cs typeface="Arial"/>
              </a:rPr>
              <a:t>concept </a:t>
            </a:r>
            <a:r>
              <a:rPr lang="en-US" sz="1800" dirty="0">
                <a:latin typeface="Arial"/>
                <a:cs typeface="Arial"/>
              </a:rPr>
              <a:t>of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flows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Flows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might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have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different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batching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or</a:t>
            </a:r>
            <a:r>
              <a:rPr lang="en-US" sz="1800" spc="5" dirty="0">
                <a:latin typeface="Arial"/>
                <a:cs typeface="Arial"/>
              </a:rPr>
              <a:t> reliability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setup</a:t>
            </a:r>
          </a:p>
          <a:p>
            <a:pPr marL="163195" indent="-139700">
              <a:spcBef>
                <a:spcPts val="464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Flows </a:t>
            </a:r>
            <a:r>
              <a:rPr lang="en-US" sz="1800" spc="5" dirty="0">
                <a:latin typeface="Arial"/>
                <a:cs typeface="Arial"/>
              </a:rPr>
              <a:t>are </a:t>
            </a:r>
            <a:r>
              <a:rPr lang="en-US" sz="1800" spc="10" dirty="0">
                <a:latin typeface="Arial"/>
                <a:cs typeface="Arial"/>
              </a:rPr>
              <a:t>comprised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nodes </a:t>
            </a:r>
            <a:r>
              <a:rPr lang="en-US" sz="1800" dirty="0">
                <a:latin typeface="Arial"/>
                <a:cs typeface="Arial"/>
              </a:rPr>
              <a:t>chained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together</a:t>
            </a:r>
          </a:p>
          <a:p>
            <a:pPr marL="299720" lvl="1" indent="-99695">
              <a:spcBef>
                <a:spcPts val="420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dirty="0">
                <a:latin typeface="Arial"/>
                <a:cs typeface="Arial"/>
              </a:rPr>
              <a:t>Each </a:t>
            </a:r>
            <a:r>
              <a:rPr lang="en-US" sz="1800" spc="-15" dirty="0">
                <a:latin typeface="Arial"/>
                <a:cs typeface="Arial"/>
              </a:rPr>
              <a:t>node </a:t>
            </a:r>
            <a:r>
              <a:rPr lang="en-US" sz="1800" spc="-10" dirty="0">
                <a:latin typeface="Arial"/>
                <a:cs typeface="Arial"/>
              </a:rPr>
              <a:t>receives </a:t>
            </a:r>
            <a:r>
              <a:rPr lang="en-US" sz="1800" spc="-5" dirty="0">
                <a:latin typeface="Arial"/>
                <a:cs typeface="Arial"/>
              </a:rPr>
              <a:t>data as </a:t>
            </a:r>
            <a:r>
              <a:rPr lang="en-US" sz="1800" spc="-10" dirty="0">
                <a:latin typeface="Arial"/>
                <a:cs typeface="Arial"/>
              </a:rPr>
              <a:t>"source", stores </a:t>
            </a:r>
            <a:r>
              <a:rPr lang="en-US" sz="1800" spc="-15" dirty="0">
                <a:latin typeface="Arial"/>
                <a:cs typeface="Arial"/>
              </a:rPr>
              <a:t>it in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20" dirty="0">
                <a:latin typeface="Arial"/>
                <a:cs typeface="Arial"/>
              </a:rPr>
              <a:t>channel, </a:t>
            </a:r>
            <a:r>
              <a:rPr lang="en-US" sz="1800" spc="-15" dirty="0">
                <a:latin typeface="Arial"/>
                <a:cs typeface="Arial"/>
              </a:rPr>
              <a:t>and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sends it </a:t>
            </a:r>
            <a:r>
              <a:rPr lang="en-US" sz="1800" spc="-20" dirty="0">
                <a:latin typeface="Arial"/>
                <a:cs typeface="Arial"/>
              </a:rPr>
              <a:t>via </a:t>
            </a:r>
            <a:r>
              <a:rPr lang="en-US" sz="1800" spc="5" dirty="0">
                <a:latin typeface="Arial"/>
                <a:cs typeface="Arial"/>
              </a:rPr>
              <a:t>a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"sink“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Flume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dirty="0">
                <a:latin typeface="Arial"/>
                <a:cs typeface="Arial"/>
              </a:rPr>
              <a:t>now deprecated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10" dirty="0">
                <a:latin typeface="Arial"/>
                <a:cs typeface="Arial"/>
              </a:rPr>
              <a:t>favor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10" dirty="0">
                <a:latin typeface="Arial"/>
                <a:cs typeface="Arial"/>
              </a:rPr>
              <a:t>Hortonworks Data Flow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(HDF)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7298765" cy="248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1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latin typeface="Arial"/>
                <a:cs typeface="Arial"/>
              </a:rPr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720" indent="-276225">
              <a:spcBef>
                <a:spcPts val="1060"/>
              </a:spcBef>
              <a:buSzPct val="120833"/>
              <a:buAutoNum type="arabicPeriod"/>
              <a:tabLst>
                <a:tab pos="30035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True </a:t>
            </a:r>
            <a:r>
              <a:rPr lang="en-US" sz="1800" dirty="0">
                <a:latin typeface="Arial"/>
                <a:cs typeface="Arial"/>
              </a:rPr>
              <a:t>or False? </a:t>
            </a:r>
            <a:r>
              <a:rPr lang="en-US" sz="1800" dirty="0" err="1">
                <a:latin typeface="Arial"/>
                <a:cs typeface="Arial"/>
              </a:rPr>
              <a:t>Sqoop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used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dirty="0">
                <a:latin typeface="Arial"/>
                <a:cs typeface="Arial"/>
              </a:rPr>
              <a:t>transfer data </a:t>
            </a:r>
            <a:r>
              <a:rPr lang="en-US" sz="1800" spc="-5" dirty="0">
                <a:latin typeface="Arial"/>
                <a:cs typeface="Arial"/>
              </a:rPr>
              <a:t>between Hadoop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and relational</a:t>
            </a:r>
            <a:r>
              <a:rPr lang="en-US" sz="1800" spc="-35" dirty="0" smtClean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databases.</a:t>
            </a:r>
            <a:endParaRPr lang="en-US" sz="1800" dirty="0">
              <a:latin typeface="Arial"/>
              <a:cs typeface="Arial"/>
            </a:endParaRPr>
          </a:p>
          <a:p>
            <a:pPr marL="299720" indent="-276225">
              <a:spcBef>
                <a:spcPts val="185"/>
              </a:spcBef>
              <a:buSzPct val="120833"/>
              <a:buAutoNum type="arabicPeriod" startAt="2"/>
              <a:tabLst>
                <a:tab pos="300355" algn="l"/>
              </a:tabLst>
            </a:pPr>
            <a:r>
              <a:rPr lang="en-US" sz="1800" spc="-5" dirty="0">
                <a:latin typeface="Arial"/>
                <a:cs typeface="Arial"/>
              </a:rPr>
              <a:t>List </a:t>
            </a:r>
            <a:r>
              <a:rPr lang="en-US" sz="1800" spc="5" dirty="0">
                <a:latin typeface="Arial"/>
                <a:cs typeface="Arial"/>
              </a:rPr>
              <a:t>four </a:t>
            </a:r>
            <a:r>
              <a:rPr lang="en-US" sz="1800" spc="10" dirty="0">
                <a:latin typeface="Arial"/>
                <a:cs typeface="Arial"/>
              </a:rPr>
              <a:t>different </a:t>
            </a:r>
            <a:r>
              <a:rPr lang="en-US" sz="1800" spc="5" dirty="0">
                <a:latin typeface="Arial"/>
                <a:cs typeface="Arial"/>
              </a:rPr>
              <a:t>load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scenarios.</a:t>
            </a:r>
            <a:endParaRPr lang="en-US" sz="1800" dirty="0">
              <a:latin typeface="Arial"/>
              <a:cs typeface="Arial"/>
            </a:endParaRPr>
          </a:p>
          <a:p>
            <a:pPr marL="299720" indent="-276225">
              <a:spcBef>
                <a:spcPts val="135"/>
              </a:spcBef>
              <a:buSzPct val="120833"/>
              <a:buAutoNum type="arabicPeriod" startAt="2"/>
              <a:tabLst>
                <a:tab pos="300355" algn="l"/>
              </a:tabLst>
            </a:pPr>
            <a:r>
              <a:rPr lang="en-US" sz="1800" spc="5" dirty="0">
                <a:latin typeface="Arial"/>
                <a:cs typeface="Arial"/>
              </a:rPr>
              <a:t>True </a:t>
            </a:r>
            <a:r>
              <a:rPr lang="en-US" sz="1800" dirty="0">
                <a:latin typeface="Arial"/>
                <a:cs typeface="Arial"/>
              </a:rPr>
              <a:t>or False?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dirty="0" err="1">
                <a:latin typeface="Arial"/>
                <a:cs typeface="Arial"/>
              </a:rPr>
              <a:t>Sqoop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to </a:t>
            </a:r>
            <a:r>
              <a:rPr lang="en-US" sz="1800" dirty="0">
                <a:latin typeface="Arial"/>
                <a:cs typeface="Arial"/>
              </a:rPr>
              <a:t>connect </a:t>
            </a:r>
            <a:r>
              <a:rPr lang="en-US" sz="1800" spc="5" dirty="0">
                <a:latin typeface="Arial"/>
                <a:cs typeface="Arial"/>
              </a:rPr>
              <a:t>to a </a:t>
            </a:r>
            <a:r>
              <a:rPr lang="en-US" sz="1800" dirty="0">
                <a:latin typeface="Arial"/>
                <a:cs typeface="Arial"/>
              </a:rPr>
              <a:t>relational </a:t>
            </a:r>
            <a:r>
              <a:rPr lang="en-US" sz="1800" spc="-5" dirty="0">
                <a:latin typeface="Arial"/>
                <a:cs typeface="Arial"/>
              </a:rPr>
              <a:t>database,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JDBC </a:t>
            </a:r>
            <a:r>
              <a:rPr lang="en-US" sz="1800" spc="10" dirty="0" smtClean="0">
                <a:latin typeface="Arial"/>
                <a:cs typeface="Arial"/>
              </a:rPr>
              <a:t>JAR</a:t>
            </a:r>
            <a:r>
              <a:rPr lang="en-US" sz="1800" spc="-35" dirty="0" smtClean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files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for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that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database</a:t>
            </a:r>
            <a:r>
              <a:rPr lang="en-US" sz="1800" dirty="0">
                <a:latin typeface="Arial"/>
                <a:cs typeface="Arial"/>
              </a:rPr>
              <a:t> must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be </a:t>
            </a:r>
            <a:r>
              <a:rPr lang="en-US" sz="1800" spc="5" dirty="0">
                <a:latin typeface="Arial"/>
                <a:cs typeface="Arial"/>
              </a:rPr>
              <a:t>located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in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$SQOOP_HOME/bin.</a:t>
            </a:r>
            <a:endParaRPr lang="en-US" sz="1800" dirty="0">
              <a:latin typeface="Arial"/>
              <a:cs typeface="Arial"/>
            </a:endParaRPr>
          </a:p>
          <a:p>
            <a:pPr marL="299720" indent="-276225">
              <a:spcBef>
                <a:spcPts val="190"/>
              </a:spcBef>
              <a:buSzPct val="120833"/>
              <a:buAutoNum type="arabicPeriod" startAt="4"/>
              <a:tabLst>
                <a:tab pos="300355" algn="l"/>
              </a:tabLst>
            </a:pPr>
            <a:r>
              <a:rPr lang="en-US" sz="1800" spc="5" dirty="0">
                <a:latin typeface="Arial"/>
                <a:cs typeface="Arial"/>
              </a:rPr>
              <a:t>If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you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omit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Target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directory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(--target-</a:t>
            </a:r>
            <a:r>
              <a:rPr lang="en-US" sz="1800" spc="5" dirty="0" err="1">
                <a:latin typeface="Arial"/>
                <a:cs typeface="Arial"/>
              </a:rPr>
              <a:t>dir</a:t>
            </a:r>
            <a:r>
              <a:rPr lang="en-US" sz="1800" spc="5" dirty="0">
                <a:latin typeface="Arial"/>
                <a:cs typeface="Arial"/>
              </a:rPr>
              <a:t>)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command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line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option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 </a:t>
            </a:r>
            <a:r>
              <a:rPr lang="en-US" sz="1800" dirty="0" err="1" smtClean="0">
                <a:latin typeface="Arial"/>
                <a:cs typeface="Arial"/>
              </a:rPr>
              <a:t>Sqoop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import </a:t>
            </a:r>
            <a:r>
              <a:rPr lang="en-US" sz="1800" dirty="0">
                <a:latin typeface="Arial"/>
                <a:cs typeface="Arial"/>
              </a:rPr>
              <a:t>statement, </a:t>
            </a:r>
            <a:r>
              <a:rPr lang="en-US" sz="1800" spc="-10" dirty="0">
                <a:latin typeface="Arial"/>
                <a:cs typeface="Arial"/>
              </a:rPr>
              <a:t>what </a:t>
            </a:r>
            <a:r>
              <a:rPr lang="en-US" sz="1800" spc="1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used </a:t>
            </a:r>
            <a:r>
              <a:rPr lang="en-US" sz="1800" dirty="0">
                <a:latin typeface="Arial"/>
                <a:cs typeface="Arial"/>
              </a:rPr>
              <a:t>as </a:t>
            </a:r>
            <a:r>
              <a:rPr lang="en-US" sz="1800" spc="5" dirty="0">
                <a:latin typeface="Arial"/>
                <a:cs typeface="Arial"/>
              </a:rPr>
              <a:t>the default directory</a:t>
            </a:r>
            <a:r>
              <a:rPr lang="en-US" sz="1800" spc="-2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name?</a:t>
            </a:r>
            <a:endParaRPr lang="en-US" sz="1800" dirty="0">
              <a:latin typeface="Arial"/>
              <a:cs typeface="Arial"/>
            </a:endParaRPr>
          </a:p>
          <a:p>
            <a:pPr marL="299720" indent="-276225">
              <a:spcBef>
                <a:spcPts val="190"/>
              </a:spcBef>
              <a:buSzPct val="120833"/>
              <a:buAutoNum type="arabicPeriod" startAt="5"/>
              <a:tabLst>
                <a:tab pos="300355" algn="l"/>
              </a:tabLst>
            </a:pPr>
            <a:r>
              <a:rPr lang="en-US" sz="1800" spc="5" dirty="0">
                <a:latin typeface="Arial"/>
                <a:cs typeface="Arial"/>
              </a:rPr>
              <a:t>True </a:t>
            </a:r>
            <a:r>
              <a:rPr lang="en-US" sz="1800" dirty="0">
                <a:latin typeface="Arial"/>
                <a:cs typeface="Arial"/>
              </a:rPr>
              <a:t>or False? </a:t>
            </a:r>
            <a:r>
              <a:rPr lang="en-US" sz="1800" spc="5" dirty="0">
                <a:latin typeface="Arial"/>
                <a:cs typeface="Arial"/>
              </a:rPr>
              <a:t>Each </a:t>
            </a:r>
            <a:r>
              <a:rPr lang="en-US" sz="1800" spc="15" dirty="0">
                <a:latin typeface="Arial"/>
                <a:cs typeface="Arial"/>
              </a:rPr>
              <a:t>Flume </a:t>
            </a:r>
            <a:r>
              <a:rPr lang="en-US" sz="1800" dirty="0">
                <a:latin typeface="Arial"/>
                <a:cs typeface="Arial"/>
              </a:rPr>
              <a:t>node </a:t>
            </a:r>
            <a:r>
              <a:rPr lang="en-US" sz="1800" spc="10" dirty="0">
                <a:latin typeface="Arial"/>
                <a:cs typeface="Arial"/>
              </a:rPr>
              <a:t>receives </a:t>
            </a:r>
            <a:r>
              <a:rPr lang="en-US" sz="1800" dirty="0">
                <a:latin typeface="Arial"/>
                <a:cs typeface="Arial"/>
              </a:rPr>
              <a:t>data as </a:t>
            </a:r>
            <a:r>
              <a:rPr lang="en-US" sz="1800" spc="-5" dirty="0">
                <a:latin typeface="Arial"/>
                <a:cs typeface="Arial"/>
              </a:rPr>
              <a:t>“source”, stores </a:t>
            </a:r>
            <a:r>
              <a:rPr lang="en-US" sz="1800" spc="10" dirty="0">
                <a:latin typeface="Arial"/>
                <a:cs typeface="Arial"/>
              </a:rPr>
              <a:t>it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5" dirty="0" smtClean="0">
                <a:latin typeface="Arial"/>
                <a:cs typeface="Arial"/>
              </a:rPr>
              <a:t>a </a:t>
            </a:r>
            <a:r>
              <a:rPr lang="en-US" sz="1800" dirty="0" smtClean="0">
                <a:latin typeface="Arial"/>
                <a:cs typeface="Arial"/>
              </a:rPr>
              <a:t>“channel</a:t>
            </a:r>
            <a:r>
              <a:rPr lang="en-US" sz="1800" dirty="0">
                <a:latin typeface="Arial"/>
                <a:cs typeface="Arial"/>
              </a:rPr>
              <a:t>”, and </a:t>
            </a:r>
            <a:r>
              <a:rPr lang="en-US" sz="1800" spc="-10" dirty="0">
                <a:latin typeface="Arial"/>
                <a:cs typeface="Arial"/>
              </a:rPr>
              <a:t>sends </a:t>
            </a:r>
            <a:r>
              <a:rPr lang="en-US" sz="1800" spc="10" dirty="0">
                <a:latin typeface="Arial"/>
                <a:cs typeface="Arial"/>
              </a:rPr>
              <a:t>it </a:t>
            </a:r>
            <a:r>
              <a:rPr lang="en-US" sz="1800" spc="25" dirty="0">
                <a:latin typeface="Arial"/>
                <a:cs typeface="Arial"/>
              </a:rPr>
              <a:t>via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“sink”.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909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Unit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5"/>
              </a:spcBef>
              <a:tabLst>
                <a:tab pos="163830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List </a:t>
            </a:r>
            <a:r>
              <a:rPr lang="en-US" sz="1800" spc="15" dirty="0">
                <a:latin typeface="Arial"/>
                <a:cs typeface="Arial"/>
              </a:rPr>
              <a:t>some </a:t>
            </a:r>
            <a:r>
              <a:rPr lang="en-US" sz="1800" spc="5" dirty="0">
                <a:latin typeface="Arial"/>
                <a:cs typeface="Arial"/>
              </a:rPr>
              <a:t>of the load scenarios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are applicable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Hadoop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Understand how to load data at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rest</a:t>
            </a: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Understand how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load data in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motion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Understand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how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load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from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common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sources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such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as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data warehouse</a:t>
            </a:r>
            <a:r>
              <a:rPr lang="en-US" sz="1800" spc="5" dirty="0">
                <a:latin typeface="Arial"/>
                <a:cs typeface="Arial"/>
              </a:rPr>
              <a:t>, </a:t>
            </a:r>
            <a:r>
              <a:rPr lang="en-US" sz="1800" dirty="0">
                <a:latin typeface="Arial"/>
                <a:cs typeface="Arial"/>
              </a:rPr>
              <a:t>relational </a:t>
            </a:r>
            <a:r>
              <a:rPr lang="en-US" sz="1800" spc="5" dirty="0">
                <a:latin typeface="Arial"/>
                <a:cs typeface="Arial"/>
              </a:rPr>
              <a:t>database, web </a:t>
            </a:r>
            <a:r>
              <a:rPr lang="en-US" sz="1800" dirty="0">
                <a:latin typeface="Arial"/>
                <a:cs typeface="Arial"/>
              </a:rPr>
              <a:t>server, </a:t>
            </a:r>
            <a:r>
              <a:rPr lang="en-US" sz="1800" spc="5" dirty="0">
                <a:latin typeface="Arial"/>
                <a:cs typeface="Arial"/>
              </a:rPr>
              <a:t>or database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logs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Explain </a:t>
            </a:r>
            <a:r>
              <a:rPr lang="en-US" sz="1800" spc="5" dirty="0">
                <a:latin typeface="Arial"/>
                <a:cs typeface="Arial"/>
              </a:rPr>
              <a:t>what </a:t>
            </a:r>
            <a:r>
              <a:rPr lang="en-US" sz="1800" spc="10" dirty="0" err="1">
                <a:latin typeface="Arial"/>
                <a:cs typeface="Arial"/>
              </a:rPr>
              <a:t>Sqoop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 and </a:t>
            </a:r>
            <a:r>
              <a:rPr lang="en-US" sz="1800" spc="10" dirty="0">
                <a:latin typeface="Arial"/>
                <a:cs typeface="Arial"/>
              </a:rPr>
              <a:t>how </a:t>
            </a:r>
            <a:r>
              <a:rPr lang="en-US" sz="1800" spc="5" dirty="0">
                <a:latin typeface="Arial"/>
                <a:cs typeface="Arial"/>
              </a:rPr>
              <a:t>it</a:t>
            </a:r>
            <a:r>
              <a:rPr lang="en-US" sz="1800" spc="-20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works</a:t>
            </a:r>
            <a:endParaRPr lang="en-US" sz="1800" dirty="0">
              <a:latin typeface="Arial"/>
              <a:cs typeface="Arial"/>
            </a:endParaRPr>
          </a:p>
          <a:p>
            <a:pPr marL="163195" marR="146685" indent="-139700">
              <a:lnSpc>
                <a:spcPct val="101299"/>
              </a:lnSpc>
              <a:spcBef>
                <a:spcPts val="46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Describe </a:t>
            </a:r>
            <a:r>
              <a:rPr lang="en-US" sz="1800" spc="10" dirty="0">
                <a:latin typeface="Arial"/>
                <a:cs typeface="Arial"/>
              </a:rPr>
              <a:t>how </a:t>
            </a:r>
            <a:r>
              <a:rPr lang="en-US" sz="1800" spc="10" dirty="0" err="1">
                <a:latin typeface="Arial"/>
                <a:cs typeface="Arial"/>
              </a:rPr>
              <a:t>Sqoop</a:t>
            </a:r>
            <a:r>
              <a:rPr lang="en-US" sz="1800" spc="10" dirty="0">
                <a:latin typeface="Arial"/>
                <a:cs typeface="Arial"/>
              </a:rPr>
              <a:t> can be </a:t>
            </a:r>
            <a:r>
              <a:rPr lang="en-US" sz="1800" spc="5" dirty="0">
                <a:latin typeface="Arial"/>
                <a:cs typeface="Arial"/>
              </a:rPr>
              <a:t>used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import data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dirty="0">
                <a:latin typeface="Arial"/>
                <a:cs typeface="Arial"/>
              </a:rPr>
              <a:t>relational  </a:t>
            </a:r>
            <a:r>
              <a:rPr lang="en-US" sz="1800" spc="5" dirty="0">
                <a:latin typeface="Arial"/>
                <a:cs typeface="Arial"/>
              </a:rPr>
              <a:t>systems into </a:t>
            </a:r>
            <a:r>
              <a:rPr lang="en-US" sz="1800" spc="10" dirty="0">
                <a:latin typeface="Arial"/>
                <a:cs typeface="Arial"/>
              </a:rPr>
              <a:t>Hadoop </a:t>
            </a:r>
            <a:r>
              <a:rPr lang="en-US" sz="1800" spc="5" dirty="0">
                <a:latin typeface="Arial"/>
                <a:cs typeface="Arial"/>
              </a:rPr>
              <a:t>and export data </a:t>
            </a:r>
            <a:r>
              <a:rPr lang="en-US" sz="1800" spc="10" dirty="0">
                <a:latin typeface="Arial"/>
                <a:cs typeface="Arial"/>
              </a:rPr>
              <a:t>from Hadoop </a:t>
            </a:r>
            <a:r>
              <a:rPr lang="en-US" sz="1800" dirty="0">
                <a:latin typeface="Arial"/>
                <a:cs typeface="Arial"/>
              </a:rPr>
              <a:t>into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relational  </a:t>
            </a:r>
            <a:r>
              <a:rPr lang="en-US" sz="1800" spc="5" dirty="0">
                <a:latin typeface="Arial"/>
                <a:cs typeface="Arial"/>
              </a:rPr>
              <a:t>systems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Brief introduction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what </a:t>
            </a:r>
            <a:r>
              <a:rPr lang="en-US" sz="1800" spc="10" dirty="0">
                <a:latin typeface="Arial"/>
                <a:cs typeface="Arial"/>
              </a:rPr>
              <a:t>Flume </a:t>
            </a:r>
            <a:r>
              <a:rPr lang="en-US" sz="1800" spc="5" dirty="0">
                <a:latin typeface="Arial"/>
                <a:cs typeface="Arial"/>
              </a:rPr>
              <a:t>is and </a:t>
            </a:r>
            <a:r>
              <a:rPr lang="en-US" sz="1800" spc="10" dirty="0">
                <a:latin typeface="Arial"/>
                <a:cs typeface="Arial"/>
              </a:rPr>
              <a:t>how </a:t>
            </a:r>
            <a:r>
              <a:rPr lang="en-US" sz="1800" spc="5" dirty="0">
                <a:latin typeface="Arial"/>
                <a:cs typeface="Arial"/>
              </a:rPr>
              <a:t>it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works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618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Unit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List </a:t>
            </a:r>
            <a:r>
              <a:rPr lang="en-US" sz="1800" spc="15" dirty="0">
                <a:latin typeface="Arial"/>
                <a:cs typeface="Arial"/>
              </a:rPr>
              <a:t>some </a:t>
            </a:r>
            <a:r>
              <a:rPr lang="en-US" sz="1800" dirty="0">
                <a:latin typeface="Arial"/>
                <a:cs typeface="Arial"/>
              </a:rPr>
              <a:t>of the load scenarios </a:t>
            </a:r>
            <a:r>
              <a:rPr lang="en-US" sz="1800" spc="-5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are </a:t>
            </a:r>
            <a:r>
              <a:rPr lang="en-US" sz="1800" spc="10" dirty="0">
                <a:latin typeface="Arial"/>
                <a:cs typeface="Arial"/>
              </a:rPr>
              <a:t>applicable </a:t>
            </a:r>
            <a:r>
              <a:rPr lang="en-US" sz="1800" spc="5" dirty="0">
                <a:latin typeface="Arial"/>
                <a:cs typeface="Arial"/>
              </a:rPr>
              <a:t>to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Hadoop</a:t>
            </a: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Understand how to load data at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rest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4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Understand how </a:t>
            </a:r>
            <a:r>
              <a:rPr lang="en-US" sz="1800" spc="5" dirty="0">
                <a:latin typeface="Arial"/>
                <a:cs typeface="Arial"/>
              </a:rPr>
              <a:t>to </a:t>
            </a:r>
            <a:r>
              <a:rPr lang="en-US" sz="1800" dirty="0">
                <a:latin typeface="Arial"/>
                <a:cs typeface="Arial"/>
              </a:rPr>
              <a:t>load data </a:t>
            </a:r>
            <a:r>
              <a:rPr lang="en-US" sz="1800" spc="10" dirty="0">
                <a:latin typeface="Arial"/>
                <a:cs typeface="Arial"/>
              </a:rPr>
              <a:t>in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motion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2200"/>
              </a:lnSpc>
              <a:spcBef>
                <a:spcPts val="430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Understand how to load data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spc="20" dirty="0">
                <a:latin typeface="Arial"/>
                <a:cs typeface="Arial"/>
              </a:rPr>
              <a:t>common </a:t>
            </a:r>
            <a:r>
              <a:rPr lang="en-US" sz="1800" spc="5" dirty="0">
                <a:latin typeface="Arial"/>
                <a:cs typeface="Arial"/>
              </a:rPr>
              <a:t>sources such as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  </a:t>
            </a:r>
            <a:r>
              <a:rPr lang="en-US" sz="1800" spc="5" dirty="0">
                <a:latin typeface="Arial"/>
                <a:cs typeface="Arial"/>
              </a:rPr>
              <a:t>warehouse, </a:t>
            </a:r>
            <a:r>
              <a:rPr lang="en-US" sz="1800" dirty="0">
                <a:latin typeface="Arial"/>
                <a:cs typeface="Arial"/>
              </a:rPr>
              <a:t>relational database, </a:t>
            </a:r>
            <a:r>
              <a:rPr lang="en-US" sz="1800" spc="15" dirty="0">
                <a:latin typeface="Arial"/>
                <a:cs typeface="Arial"/>
              </a:rPr>
              <a:t>web </a:t>
            </a:r>
            <a:r>
              <a:rPr lang="en-US" sz="1800" spc="10" dirty="0">
                <a:latin typeface="Arial"/>
                <a:cs typeface="Arial"/>
              </a:rPr>
              <a:t>server, </a:t>
            </a:r>
            <a:r>
              <a:rPr lang="en-US" sz="1800" dirty="0">
                <a:latin typeface="Arial"/>
                <a:cs typeface="Arial"/>
              </a:rPr>
              <a:t>or database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logs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59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Explain </a:t>
            </a: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5" dirty="0" err="1">
                <a:latin typeface="Arial"/>
                <a:cs typeface="Arial"/>
              </a:rPr>
              <a:t>Sqoop</a:t>
            </a:r>
            <a:r>
              <a:rPr lang="en-US" sz="1800" spc="5" dirty="0">
                <a:latin typeface="Arial"/>
                <a:cs typeface="Arial"/>
              </a:rPr>
              <a:t> is </a:t>
            </a:r>
            <a:r>
              <a:rPr lang="en-US" sz="1800" dirty="0">
                <a:latin typeface="Arial"/>
                <a:cs typeface="Arial"/>
              </a:rPr>
              <a:t>and how </a:t>
            </a:r>
            <a:r>
              <a:rPr lang="en-US" sz="1800" spc="5" dirty="0">
                <a:latin typeface="Arial"/>
                <a:cs typeface="Arial"/>
              </a:rPr>
              <a:t>it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works</a:t>
            </a:r>
            <a:endParaRPr lang="en-US" sz="1800" dirty="0">
              <a:latin typeface="Arial"/>
              <a:cs typeface="Arial"/>
            </a:endParaRPr>
          </a:p>
          <a:p>
            <a:pPr marL="163195" marR="146050" indent="-139700">
              <a:lnSpc>
                <a:spcPct val="101099"/>
              </a:lnSpc>
              <a:spcBef>
                <a:spcPts val="45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Describe </a:t>
            </a:r>
            <a:r>
              <a:rPr lang="en-US" sz="1800" dirty="0">
                <a:latin typeface="Arial"/>
                <a:cs typeface="Arial"/>
              </a:rPr>
              <a:t>how </a:t>
            </a:r>
            <a:r>
              <a:rPr lang="en-US" sz="1800" spc="5" dirty="0" err="1">
                <a:latin typeface="Arial"/>
                <a:cs typeface="Arial"/>
              </a:rPr>
              <a:t>Sqoop</a:t>
            </a:r>
            <a:r>
              <a:rPr lang="en-US" sz="1800" spc="5" dirty="0">
                <a:latin typeface="Arial"/>
                <a:cs typeface="Arial"/>
              </a:rPr>
              <a:t> can </a:t>
            </a:r>
            <a:r>
              <a:rPr lang="en-US" sz="1800" spc="15" dirty="0">
                <a:latin typeface="Arial"/>
                <a:cs typeface="Arial"/>
              </a:rPr>
              <a:t>be </a:t>
            </a:r>
            <a:r>
              <a:rPr lang="en-US" sz="1800" spc="5" dirty="0">
                <a:latin typeface="Arial"/>
                <a:cs typeface="Arial"/>
              </a:rPr>
              <a:t>used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5" dirty="0">
                <a:latin typeface="Arial"/>
                <a:cs typeface="Arial"/>
              </a:rPr>
              <a:t>import </a:t>
            </a:r>
            <a:r>
              <a:rPr lang="en-US" sz="1800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dirty="0">
                <a:latin typeface="Arial"/>
                <a:cs typeface="Arial"/>
              </a:rPr>
              <a:t>relational  </a:t>
            </a:r>
            <a:r>
              <a:rPr lang="en-US" sz="1800" spc="5" dirty="0">
                <a:latin typeface="Arial"/>
                <a:cs typeface="Arial"/>
              </a:rPr>
              <a:t>systems </a:t>
            </a:r>
            <a:r>
              <a:rPr lang="en-US" sz="1800" dirty="0">
                <a:latin typeface="Arial"/>
                <a:cs typeface="Arial"/>
              </a:rPr>
              <a:t>into Hadoop and </a:t>
            </a:r>
            <a:r>
              <a:rPr lang="en-US" sz="1800" spc="5" dirty="0">
                <a:latin typeface="Arial"/>
                <a:cs typeface="Arial"/>
              </a:rPr>
              <a:t>export </a:t>
            </a:r>
            <a:r>
              <a:rPr lang="en-US" sz="1800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dirty="0">
                <a:latin typeface="Arial"/>
                <a:cs typeface="Arial"/>
              </a:rPr>
              <a:t>Hadoop into relational  </a:t>
            </a:r>
            <a:r>
              <a:rPr lang="en-US" sz="1800" spc="5" dirty="0">
                <a:latin typeface="Arial"/>
                <a:cs typeface="Arial"/>
              </a:rPr>
              <a:t>systems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90"/>
              </a:spcBef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Brief introduction </a:t>
            </a:r>
            <a:r>
              <a:rPr lang="en-US" sz="1800" spc="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15" dirty="0">
                <a:latin typeface="Arial"/>
                <a:cs typeface="Arial"/>
              </a:rPr>
              <a:t>Flume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dirty="0">
                <a:latin typeface="Arial"/>
                <a:cs typeface="Arial"/>
              </a:rPr>
              <a:t>and how </a:t>
            </a:r>
            <a:r>
              <a:rPr lang="en-US" sz="1800" spc="5" dirty="0">
                <a:latin typeface="Arial"/>
                <a:cs typeface="Arial"/>
              </a:rPr>
              <a:t>it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works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257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5" dirty="0" err="1">
                <a:latin typeface="Arial"/>
                <a:cs typeface="Arial"/>
              </a:rPr>
              <a:t>Load</a:t>
            </a:r>
            <a:r>
              <a:rPr lang="fr-FR" spc="-110" dirty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scenarios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272381"/>
            <a:ext cx="69246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Data at</a:t>
            </a:r>
            <a:r>
              <a:rPr lang="fr-FR" spc="-8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rest</a:t>
            </a:r>
            <a:endParaRPr lang="fr-FR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4" y="1329531"/>
            <a:ext cx="71342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2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Data in</a:t>
            </a:r>
            <a:r>
              <a:rPr lang="fr-FR" spc="-110" dirty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</a:rPr>
              <a:t>motion</a:t>
            </a:r>
            <a:endParaRPr lang="fr-F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7" y="1189038"/>
            <a:ext cx="7957239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61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Data from a web</a:t>
            </a:r>
            <a:r>
              <a:rPr lang="en-US" spc="-12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server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9" y="1924844"/>
            <a:ext cx="83724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4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Solution if </a:t>
            </a:r>
            <a:r>
              <a:rPr lang="en-US" spc="5" dirty="0">
                <a:latin typeface="Arial"/>
                <a:cs typeface="Arial"/>
              </a:rPr>
              <a:t>data </a:t>
            </a:r>
            <a:r>
              <a:rPr lang="en-US" dirty="0">
                <a:latin typeface="Arial"/>
                <a:cs typeface="Arial"/>
              </a:rPr>
              <a:t>is from a </a:t>
            </a:r>
            <a:r>
              <a:rPr lang="en-US" spc="5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warehouse </a:t>
            </a:r>
            <a:r>
              <a:rPr lang="en-US" spc="5" dirty="0">
                <a:latin typeface="Arial"/>
                <a:cs typeface="Arial"/>
              </a:rPr>
              <a:t>or</a:t>
            </a:r>
            <a:r>
              <a:rPr lang="en-US" spc="-19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RDBMS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4" y="1567656"/>
            <a:ext cx="78581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3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Arial"/>
                <a:cs typeface="Arial"/>
              </a:rPr>
              <a:t>Sqoop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Transfers </a:t>
            </a:r>
            <a:r>
              <a:rPr lang="en-US" sz="1800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between </a:t>
            </a:r>
            <a:r>
              <a:rPr lang="en-US" sz="1800" dirty="0">
                <a:latin typeface="Arial"/>
                <a:cs typeface="Arial"/>
              </a:rPr>
              <a:t>Hadoop and relational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databases</a:t>
            </a:r>
          </a:p>
          <a:p>
            <a:pPr marL="299720" lvl="1" indent="-99695">
              <a:spcBef>
                <a:spcPts val="39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0" dirty="0">
                <a:latin typeface="Arial"/>
                <a:cs typeface="Arial"/>
              </a:rPr>
              <a:t>Uses </a:t>
            </a:r>
            <a:r>
              <a:rPr lang="en-US" sz="1800" spc="5" dirty="0">
                <a:latin typeface="Arial"/>
                <a:cs typeface="Arial"/>
              </a:rPr>
              <a:t>JDBC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20" dirty="0">
                <a:latin typeface="Arial"/>
                <a:cs typeface="Arial"/>
              </a:rPr>
              <a:t>Must </a:t>
            </a:r>
            <a:r>
              <a:rPr lang="en-US" sz="1800" spc="-5" dirty="0">
                <a:latin typeface="Arial"/>
                <a:cs typeface="Arial"/>
              </a:rPr>
              <a:t>copy </a:t>
            </a: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JDBC </a:t>
            </a:r>
            <a:r>
              <a:rPr lang="en-US" sz="1800" spc="-15" dirty="0">
                <a:latin typeface="Arial"/>
                <a:cs typeface="Arial"/>
              </a:rPr>
              <a:t>driver </a:t>
            </a:r>
            <a:r>
              <a:rPr lang="en-US" sz="1800" spc="5" dirty="0">
                <a:latin typeface="Arial"/>
                <a:cs typeface="Arial"/>
              </a:rPr>
              <a:t>JAR </a:t>
            </a:r>
            <a:r>
              <a:rPr lang="en-US" sz="1800" spc="-10" dirty="0">
                <a:latin typeface="Arial"/>
                <a:cs typeface="Arial"/>
              </a:rPr>
              <a:t>files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-15" dirty="0">
                <a:latin typeface="Arial"/>
                <a:cs typeface="Arial"/>
              </a:rPr>
              <a:t>any relational </a:t>
            </a:r>
            <a:r>
              <a:rPr lang="en-US" sz="1800" spc="-10" dirty="0">
                <a:latin typeface="Arial"/>
                <a:cs typeface="Arial"/>
              </a:rPr>
              <a:t>databases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-5" dirty="0" smtClean="0">
                <a:latin typeface="Arial"/>
                <a:cs typeface="Arial"/>
              </a:rPr>
              <a:t>$SQOOP_HOME/lib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Uses </a:t>
            </a:r>
            <a:r>
              <a:rPr lang="en-US" sz="1800" dirty="0">
                <a:latin typeface="Arial"/>
                <a:cs typeface="Arial"/>
              </a:rPr>
              <a:t>the database </a:t>
            </a:r>
            <a:r>
              <a:rPr lang="en-US" sz="1800" spc="5" dirty="0">
                <a:latin typeface="Arial"/>
                <a:cs typeface="Arial"/>
              </a:rPr>
              <a:t>to describe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schema </a:t>
            </a:r>
            <a:r>
              <a:rPr lang="en-US" sz="1800" dirty="0">
                <a:latin typeface="Arial"/>
                <a:cs typeface="Arial"/>
              </a:rPr>
              <a:t>of the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</a:t>
            </a: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Uses MapReduce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5" dirty="0">
                <a:latin typeface="Arial"/>
                <a:cs typeface="Arial"/>
              </a:rPr>
              <a:t>import </a:t>
            </a:r>
            <a:r>
              <a:rPr lang="en-US" sz="180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export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</a:t>
            </a:r>
          </a:p>
          <a:p>
            <a:pPr marL="299720" lvl="1" indent="-99695">
              <a:spcBef>
                <a:spcPts val="420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5" dirty="0">
                <a:latin typeface="Arial"/>
                <a:cs typeface="Arial"/>
              </a:rPr>
              <a:t>Import </a:t>
            </a:r>
            <a:r>
              <a:rPr lang="en-US" sz="1800" spc="-10" dirty="0">
                <a:latin typeface="Arial"/>
                <a:cs typeface="Arial"/>
              </a:rPr>
              <a:t>process </a:t>
            </a:r>
            <a:r>
              <a:rPr lang="en-US" sz="1800" spc="-5" dirty="0">
                <a:latin typeface="Arial"/>
                <a:cs typeface="Arial"/>
              </a:rPr>
              <a:t>creates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Java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class</a:t>
            </a:r>
            <a:endParaRPr lang="en-US" sz="1800" dirty="0">
              <a:latin typeface="Arial"/>
              <a:cs typeface="Arial"/>
            </a:endParaRPr>
          </a:p>
          <a:p>
            <a:pPr marL="336550">
              <a:spcBef>
                <a:spcPts val="385"/>
              </a:spcBef>
            </a:pPr>
            <a:r>
              <a:rPr lang="en-US" sz="1800" spc="5" dirty="0">
                <a:solidFill>
                  <a:srgbClr val="008ABF"/>
                </a:solidFill>
                <a:latin typeface="Verdana"/>
                <a:cs typeface="Verdana"/>
              </a:rPr>
              <a:t>− </a:t>
            </a:r>
            <a:r>
              <a:rPr lang="en-US" sz="1800" spc="-15" dirty="0">
                <a:latin typeface="Arial"/>
                <a:cs typeface="Arial"/>
              </a:rPr>
              <a:t>Can </a:t>
            </a:r>
            <a:r>
              <a:rPr lang="en-US" sz="1800" dirty="0">
                <a:latin typeface="Arial"/>
                <a:cs typeface="Arial"/>
              </a:rPr>
              <a:t>encapsulate </a:t>
            </a:r>
            <a:r>
              <a:rPr lang="en-US" sz="1800" spc="-15" dirty="0">
                <a:latin typeface="Arial"/>
                <a:cs typeface="Arial"/>
              </a:rPr>
              <a:t>one </a:t>
            </a:r>
            <a:r>
              <a:rPr lang="en-US" sz="1800" spc="-10" dirty="0">
                <a:latin typeface="Arial"/>
                <a:cs typeface="Arial"/>
              </a:rPr>
              <a:t>row </a:t>
            </a:r>
            <a:r>
              <a:rPr lang="en-US" sz="1800" spc="-20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imported</a:t>
            </a:r>
            <a:r>
              <a:rPr lang="en-US" sz="1800" spc="204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5" dirty="0">
                <a:latin typeface="Arial"/>
                <a:cs typeface="Arial"/>
              </a:rPr>
              <a:t>The source </a:t>
            </a:r>
            <a:r>
              <a:rPr lang="en-US" sz="1800" spc="-5" dirty="0">
                <a:latin typeface="Arial"/>
                <a:cs typeface="Arial"/>
              </a:rPr>
              <a:t>code of </a:t>
            </a:r>
            <a:r>
              <a:rPr lang="en-US" sz="1800" spc="-15" dirty="0">
                <a:latin typeface="Arial"/>
                <a:cs typeface="Arial"/>
              </a:rPr>
              <a:t>the class is </a:t>
            </a:r>
            <a:r>
              <a:rPr lang="en-US" sz="1800" spc="-10" dirty="0">
                <a:latin typeface="Arial"/>
                <a:cs typeface="Arial"/>
              </a:rPr>
              <a:t>provided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26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you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5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Can </a:t>
            </a:r>
            <a:r>
              <a:rPr lang="en-US" sz="1800" dirty="0">
                <a:latin typeface="Arial"/>
                <a:cs typeface="Arial"/>
              </a:rPr>
              <a:t>help </a:t>
            </a:r>
            <a:r>
              <a:rPr lang="en-US" sz="1800" spc="-5" dirty="0">
                <a:latin typeface="Arial"/>
                <a:cs typeface="Arial"/>
              </a:rPr>
              <a:t>you </a:t>
            </a:r>
            <a:r>
              <a:rPr lang="en-US" sz="1800" spc="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quickly </a:t>
            </a:r>
            <a:r>
              <a:rPr lang="en-US" sz="1800" spc="5" dirty="0">
                <a:latin typeface="Arial"/>
                <a:cs typeface="Arial"/>
              </a:rPr>
              <a:t>develop MapReduce applications </a:t>
            </a:r>
            <a:r>
              <a:rPr lang="en-US" sz="1800" spc="-5" dirty="0">
                <a:latin typeface="Arial"/>
                <a:cs typeface="Arial"/>
              </a:rPr>
              <a:t>that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use HDFS-stored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records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4"/>
              </a:spcBef>
              <a:tabLst>
                <a:tab pos="163830" algn="l"/>
              </a:tabLst>
            </a:pP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options </a:t>
            </a:r>
            <a:r>
              <a:rPr lang="en-US" sz="1800" spc="15" dirty="0">
                <a:latin typeface="Arial"/>
                <a:cs typeface="Arial"/>
              </a:rPr>
              <a:t>import </a:t>
            </a:r>
            <a:r>
              <a:rPr lang="en-US" sz="180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export </a:t>
            </a:r>
            <a:r>
              <a:rPr lang="en-US" sz="1800" spc="15" dirty="0">
                <a:latin typeface="Arial"/>
                <a:cs typeface="Arial"/>
              </a:rPr>
              <a:t>work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relation </a:t>
            </a:r>
            <a:r>
              <a:rPr lang="en-US" sz="1800" spc="5" dirty="0">
                <a:latin typeface="Arial"/>
                <a:cs typeface="Arial"/>
              </a:rPr>
              <a:t>to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HDFS </a:t>
            </a:r>
            <a:r>
              <a:rPr lang="en-US" sz="1800" spc="5" dirty="0" smtClean="0">
                <a:latin typeface="Arial"/>
                <a:cs typeface="Arial"/>
              </a:rPr>
              <a:t>(and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opposite </a:t>
            </a:r>
            <a:r>
              <a:rPr lang="en-US" sz="1800" dirty="0">
                <a:latin typeface="Arial"/>
                <a:cs typeface="Arial"/>
              </a:rPr>
              <a:t>of the relation to the database </a:t>
            </a:r>
            <a:r>
              <a:rPr lang="en-US" sz="1800" spc="5" dirty="0">
                <a:latin typeface="Arial"/>
                <a:cs typeface="Arial"/>
              </a:rPr>
              <a:t>itself)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8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Sqoop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connection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Database </a:t>
            </a:r>
            <a:r>
              <a:rPr lang="en-US" sz="1800" dirty="0">
                <a:latin typeface="Arial"/>
                <a:cs typeface="Arial"/>
              </a:rPr>
              <a:t>connection </a:t>
            </a:r>
            <a:r>
              <a:rPr lang="en-US" sz="1800" spc="5" dirty="0">
                <a:latin typeface="Arial"/>
                <a:cs typeface="Arial"/>
              </a:rPr>
              <a:t>requirements are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15" dirty="0">
                <a:latin typeface="Arial"/>
                <a:cs typeface="Arial"/>
              </a:rPr>
              <a:t>same </a:t>
            </a:r>
            <a:r>
              <a:rPr lang="en-US" sz="1800" spc="10" dirty="0">
                <a:latin typeface="Arial"/>
                <a:cs typeface="Arial"/>
              </a:rPr>
              <a:t>for </a:t>
            </a:r>
            <a:r>
              <a:rPr lang="en-US" sz="1800" spc="15" dirty="0">
                <a:latin typeface="Arial"/>
                <a:cs typeface="Arial"/>
              </a:rPr>
              <a:t>import </a:t>
            </a:r>
            <a:r>
              <a:rPr lang="en-US" sz="1800" dirty="0">
                <a:latin typeface="Arial"/>
                <a:cs typeface="Arial"/>
              </a:rPr>
              <a:t>and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export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Specify </a:t>
            </a:r>
            <a:r>
              <a:rPr lang="en-US" sz="1800" spc="5" dirty="0">
                <a:latin typeface="Arial"/>
                <a:cs typeface="Arial"/>
              </a:rPr>
              <a:t>as </a:t>
            </a:r>
            <a:r>
              <a:rPr lang="en-US" sz="1800" spc="15" dirty="0">
                <a:latin typeface="Arial"/>
                <a:cs typeface="Arial"/>
              </a:rPr>
              <a:t>command </a:t>
            </a:r>
            <a:r>
              <a:rPr lang="en-US" sz="1800" spc="5" dirty="0">
                <a:latin typeface="Arial"/>
                <a:cs typeface="Arial"/>
              </a:rPr>
              <a:t>line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options:</a:t>
            </a:r>
          </a:p>
          <a:p>
            <a:pPr marL="299720" lvl="1" indent="-99695">
              <a:spcBef>
                <a:spcPts val="390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5" dirty="0">
                <a:latin typeface="Arial"/>
                <a:cs typeface="Arial"/>
              </a:rPr>
              <a:t>JDBC </a:t>
            </a:r>
            <a:r>
              <a:rPr lang="en-US" sz="1800" spc="-15" dirty="0">
                <a:latin typeface="Arial"/>
                <a:cs typeface="Arial"/>
              </a:rPr>
              <a:t>connection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string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0" dirty="0">
                <a:latin typeface="Arial"/>
                <a:cs typeface="Arial"/>
              </a:rPr>
              <a:t>Username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14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0" dirty="0">
                <a:latin typeface="Arial"/>
                <a:cs typeface="Arial"/>
              </a:rPr>
              <a:t>Password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0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385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10" dirty="0">
                <a:latin typeface="Arial"/>
                <a:cs typeface="Arial"/>
              </a:rPr>
              <a:t>Target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directory</a:t>
            </a:r>
            <a:endParaRPr lang="en-US" sz="1800" dirty="0">
              <a:latin typeface="Arial"/>
              <a:cs typeface="Arial"/>
            </a:endParaRPr>
          </a:p>
          <a:p>
            <a:pPr marL="299720" lvl="1" indent="-99695">
              <a:spcBef>
                <a:spcPts val="409"/>
              </a:spcBef>
              <a:buSzPct val="78260"/>
              <a:buFont typeface="Wingdings"/>
              <a:buChar char=""/>
              <a:tabLst>
                <a:tab pos="300355" algn="l"/>
              </a:tabLst>
            </a:pPr>
            <a:r>
              <a:rPr lang="en-US" sz="1800" spc="-5" dirty="0">
                <a:latin typeface="Arial"/>
                <a:cs typeface="Arial"/>
              </a:rPr>
              <a:t>Number of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Mappers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Or, put </a:t>
            </a:r>
            <a:r>
              <a:rPr lang="en-US" sz="1800" dirty="0">
                <a:latin typeface="Arial"/>
                <a:cs typeface="Arial"/>
              </a:rPr>
              <a:t>the options into </a:t>
            </a:r>
            <a:r>
              <a:rPr lang="en-US" sz="1800" spc="10" dirty="0">
                <a:latin typeface="Arial"/>
                <a:cs typeface="Arial"/>
              </a:rPr>
              <a:t>a file for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execution</a:t>
            </a:r>
          </a:p>
          <a:p>
            <a:endParaRPr lang="fr-FR" dirty="0"/>
          </a:p>
        </p:txBody>
      </p:sp>
      <p:sp>
        <p:nvSpPr>
          <p:cNvPr id="13" name="object 15"/>
          <p:cNvSpPr txBox="1"/>
          <p:nvPr/>
        </p:nvSpPr>
        <p:spPr>
          <a:xfrm>
            <a:off x="1115616" y="4666146"/>
            <a:ext cx="7126111" cy="995144"/>
          </a:xfrm>
          <a:prstGeom prst="rect">
            <a:avLst/>
          </a:prstGeom>
          <a:solidFill>
            <a:srgbClr val="FFF5CC"/>
          </a:solidFill>
        </p:spPr>
        <p:txBody>
          <a:bodyPr vert="horz" wrap="square" lIns="0" tIns="10160" rIns="0" bIns="0" rtlCol="0">
            <a:spAutoFit/>
          </a:bodyPr>
          <a:lstStyle/>
          <a:p>
            <a:pPr marL="52069">
              <a:spcBef>
                <a:spcPts val="80"/>
              </a:spcBef>
            </a:pPr>
            <a:r>
              <a:rPr sz="1600" b="1" dirty="0">
                <a:latin typeface="Courier New"/>
                <a:cs typeface="Courier New"/>
              </a:rPr>
              <a:t>sqoop import|export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\</a:t>
            </a:r>
            <a:endParaRPr sz="1600" dirty="0">
              <a:latin typeface="Courier New"/>
              <a:cs typeface="Courier New"/>
            </a:endParaRPr>
          </a:p>
          <a:p>
            <a:pPr marL="603885"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--connect jdbc:db2://your.db2.com:50000/yourDB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\</a:t>
            </a:r>
            <a:endParaRPr sz="1600" dirty="0">
              <a:latin typeface="Courier New"/>
              <a:cs typeface="Courier New"/>
            </a:endParaRPr>
          </a:p>
          <a:p>
            <a:pPr marL="603885"/>
            <a:r>
              <a:rPr sz="1600" b="1" dirty="0">
                <a:latin typeface="Courier New"/>
                <a:cs typeface="Courier New"/>
              </a:rPr>
              <a:t>--username </a:t>
            </a:r>
            <a:r>
              <a:rPr sz="1600" b="1" i="1" spc="-30" dirty="0">
                <a:latin typeface="Courier New"/>
                <a:cs typeface="Courier New"/>
              </a:rPr>
              <a:t>db2user </a:t>
            </a:r>
            <a:r>
              <a:rPr sz="1600" b="1" spc="5" dirty="0">
                <a:latin typeface="Courier New"/>
                <a:cs typeface="Courier New"/>
              </a:rPr>
              <a:t>--password </a:t>
            </a:r>
            <a:r>
              <a:rPr sz="1600" b="1" i="1" spc="-30" dirty="0">
                <a:latin typeface="Courier New"/>
                <a:cs typeface="Courier New"/>
              </a:rPr>
              <a:t>yourpassword</a:t>
            </a:r>
            <a:r>
              <a:rPr sz="1600" b="1" i="1" spc="-75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\</a:t>
            </a:r>
            <a:endParaRPr sz="1600" dirty="0">
              <a:latin typeface="Courier New"/>
              <a:cs typeface="Courier New"/>
            </a:endParaRPr>
          </a:p>
          <a:p>
            <a:pPr marL="603885"/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1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1609</Words>
  <Application>Microsoft Office PowerPoint</Application>
  <PresentationFormat>Affichage à l'écran (4:3)</PresentationFormat>
  <Paragraphs>182</Paragraphs>
  <Slides>18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Title and Content</vt:lpstr>
      <vt:lpstr>Loading data with Sqoop</vt:lpstr>
      <vt:lpstr>Unit objectives</vt:lpstr>
      <vt:lpstr>Load scenarios</vt:lpstr>
      <vt:lpstr>Data at rest</vt:lpstr>
      <vt:lpstr>Data in motion</vt:lpstr>
      <vt:lpstr>Data from a web server</vt:lpstr>
      <vt:lpstr>Solution if data is from a data warehouse or RDBMS</vt:lpstr>
      <vt:lpstr>Sqoop</vt:lpstr>
      <vt:lpstr>Sqoop connection</vt:lpstr>
      <vt:lpstr>Sqoop import</vt:lpstr>
      <vt:lpstr>Sqoop import examples</vt:lpstr>
      <vt:lpstr>Sqoop export</vt:lpstr>
      <vt:lpstr>Sqoop export examples</vt:lpstr>
      <vt:lpstr>Additional export information</vt:lpstr>
      <vt:lpstr>Flume</vt:lpstr>
      <vt:lpstr>How Flume works</vt:lpstr>
      <vt:lpstr>Checkpoint</vt:lpstr>
      <vt:lpstr>Unit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data with Sqoop</dc:title>
  <dc:creator>nouha</dc:creator>
  <cp:lastModifiedBy>nouha</cp:lastModifiedBy>
  <cp:revision>15</cp:revision>
  <dcterms:created xsi:type="dcterms:W3CDTF">2019-02-18T11:49:53Z</dcterms:created>
  <dcterms:modified xsi:type="dcterms:W3CDTF">2019-02-25T08:46:33Z</dcterms:modified>
</cp:coreProperties>
</file>