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93" autoAdjust="0"/>
  </p:normalViewPr>
  <p:slideViewPr>
    <p:cSldViewPr>
      <p:cViewPr>
        <p:scale>
          <a:sx n="70" d="100"/>
          <a:sy n="70" d="100"/>
        </p:scale>
        <p:origin x="-1302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B5ADF-B2B4-44B0-B27B-9B89F8DA78AD}" type="datetimeFigureOut">
              <a:rPr lang="fr-FR" smtClean="0"/>
              <a:t>03/11/2019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12FD8-6256-4506-90D9-8C93902848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5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cloudera/cloudera-training-secure-your-cloudera-clust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234315">
              <a:lnSpc>
                <a:spcPts val="1610"/>
              </a:lnSpc>
              <a:spcBef>
                <a:spcPts val="640"/>
              </a:spcBef>
            </a:pPr>
            <a:r>
              <a:rPr lang="en-US" sz="1200" spc="-10" dirty="0" smtClean="0">
                <a:latin typeface="Arial"/>
                <a:cs typeface="Arial"/>
              </a:rPr>
              <a:t>We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will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following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open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source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approach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available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with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Hortonworks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HDP  </a:t>
            </a:r>
            <a:r>
              <a:rPr lang="en-US" sz="1200" spc="-25" dirty="0" smtClean="0">
                <a:latin typeface="Arial"/>
                <a:cs typeface="Arial"/>
              </a:rPr>
              <a:t>product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related.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lang="en-US" sz="1200" spc="-25" dirty="0" smtClean="0">
                <a:latin typeface="Arial"/>
                <a:cs typeface="Arial"/>
              </a:rPr>
              <a:t>Hortonworks offers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3-day </a:t>
            </a:r>
            <a:r>
              <a:rPr lang="en-US" sz="1200" spc="-25" dirty="0" smtClean="0">
                <a:latin typeface="Arial"/>
                <a:cs typeface="Arial"/>
              </a:rPr>
              <a:t>training</a:t>
            </a:r>
            <a:r>
              <a:rPr lang="en-US" sz="1200" spc="-204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program:</a:t>
            </a:r>
            <a:endParaRPr lang="en-US" sz="1200" dirty="0" smtClean="0">
              <a:latin typeface="Arial"/>
              <a:cs typeface="Arial"/>
            </a:endParaRPr>
          </a:p>
          <a:p>
            <a:pPr marL="12700" marR="657225">
              <a:lnSpc>
                <a:spcPts val="1610"/>
              </a:lnSpc>
              <a:spcBef>
                <a:spcPts val="640"/>
              </a:spcBef>
            </a:pPr>
            <a:r>
              <a:rPr lang="en-US" sz="1200" spc="-20" dirty="0" smtClean="0">
                <a:latin typeface="Arial"/>
                <a:cs typeface="Arial"/>
              </a:rPr>
              <a:t>HDP </a:t>
            </a:r>
            <a:r>
              <a:rPr lang="en-US" sz="1200" spc="-25" dirty="0" smtClean="0">
                <a:latin typeface="Arial"/>
                <a:cs typeface="Arial"/>
              </a:rPr>
              <a:t>Operations: Apache Hadoop Security Training  </a:t>
            </a:r>
            <a:r>
              <a:rPr lang="en-US" sz="1200" spc="-30" dirty="0" smtClean="0">
                <a:latin typeface="Arial"/>
                <a:cs typeface="Arial"/>
              </a:rPr>
              <a:t>https://hortonworks.com/services/training/class/hdp-administrator-security/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540"/>
              </a:lnSpc>
            </a:pPr>
            <a:r>
              <a:rPr lang="en-US" sz="1200" spc="-20" dirty="0" smtClean="0">
                <a:latin typeface="Arial"/>
                <a:cs typeface="Arial"/>
              </a:rPr>
              <a:t>“This </a:t>
            </a:r>
            <a:r>
              <a:rPr lang="en-US" sz="1200" spc="-25" dirty="0" smtClean="0">
                <a:latin typeface="Arial"/>
                <a:cs typeface="Arial"/>
              </a:rPr>
              <a:t>course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designed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30" dirty="0" smtClean="0">
                <a:latin typeface="Arial"/>
                <a:cs typeface="Arial"/>
              </a:rPr>
              <a:t>experienced </a:t>
            </a:r>
            <a:r>
              <a:rPr lang="en-US" sz="1200" spc="-25" dirty="0" smtClean="0">
                <a:latin typeface="Arial"/>
                <a:cs typeface="Arial"/>
              </a:rPr>
              <a:t>administrators who will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22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implementing</a:t>
            </a:r>
            <a:endParaRPr lang="en-US" sz="1200" dirty="0" smtClean="0">
              <a:latin typeface="Arial"/>
              <a:cs typeface="Arial"/>
            </a:endParaRPr>
          </a:p>
          <a:p>
            <a:pPr marL="12700" marR="369570">
              <a:lnSpc>
                <a:spcPts val="1610"/>
              </a:lnSpc>
              <a:spcBef>
                <a:spcPts val="85"/>
              </a:spcBef>
            </a:pPr>
            <a:r>
              <a:rPr lang="en-US" sz="1200" spc="-20" dirty="0" smtClean="0">
                <a:latin typeface="Arial"/>
                <a:cs typeface="Arial"/>
              </a:rPr>
              <a:t>secure </a:t>
            </a:r>
            <a:r>
              <a:rPr lang="en-US" sz="1200" spc="-25" dirty="0" smtClean="0">
                <a:latin typeface="Arial"/>
                <a:cs typeface="Arial"/>
              </a:rPr>
              <a:t>Hadoop clusters </a:t>
            </a:r>
            <a:r>
              <a:rPr lang="en-US" sz="1200" spc="-20" dirty="0" smtClean="0">
                <a:latin typeface="Arial"/>
                <a:cs typeface="Arial"/>
              </a:rPr>
              <a:t>using </a:t>
            </a:r>
            <a:r>
              <a:rPr lang="en-US" sz="1200" spc="-30" dirty="0" smtClean="0">
                <a:latin typeface="Arial"/>
                <a:cs typeface="Arial"/>
              </a:rPr>
              <a:t>authentication, authorization, </a:t>
            </a:r>
            <a:r>
              <a:rPr lang="en-US" sz="1200" spc="-25" dirty="0" smtClean="0">
                <a:latin typeface="Arial"/>
                <a:cs typeface="Arial"/>
              </a:rPr>
              <a:t>auditing,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data  protection strategies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1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tools.”</a:t>
            </a:r>
            <a:endParaRPr lang="en-US" sz="1200" dirty="0" smtClean="0">
              <a:latin typeface="Arial"/>
              <a:cs typeface="Arial"/>
            </a:endParaRPr>
          </a:p>
          <a:p>
            <a:pPr marL="12700" marR="92075">
              <a:lnSpc>
                <a:spcPts val="1610"/>
              </a:lnSpc>
              <a:spcBef>
                <a:spcPts val="605"/>
              </a:spcBef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Cloudera </a:t>
            </a:r>
            <a:r>
              <a:rPr lang="en-US" sz="1200" spc="-20" dirty="0" smtClean="0">
                <a:latin typeface="Arial"/>
                <a:cs typeface="Arial"/>
              </a:rPr>
              <a:t>CDH </a:t>
            </a:r>
            <a:r>
              <a:rPr lang="en-US" sz="1200" spc="-25" dirty="0" smtClean="0">
                <a:latin typeface="Arial"/>
                <a:cs typeface="Arial"/>
              </a:rPr>
              <a:t>distribution </a:t>
            </a:r>
            <a:r>
              <a:rPr lang="en-US" sz="1200" spc="-20" dirty="0" smtClean="0">
                <a:latin typeface="Arial"/>
                <a:cs typeface="Arial"/>
              </a:rPr>
              <a:t>has </a:t>
            </a:r>
            <a:r>
              <a:rPr lang="en-US" sz="1200" spc="-25" dirty="0" smtClean="0">
                <a:latin typeface="Arial"/>
                <a:cs typeface="Arial"/>
              </a:rPr>
              <a:t>its training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security matters </a:t>
            </a:r>
            <a:r>
              <a:rPr lang="en-US" sz="1200" spc="-15" dirty="0" smtClean="0">
                <a:latin typeface="Arial"/>
                <a:cs typeface="Arial"/>
              </a:rPr>
              <a:t>as </a:t>
            </a:r>
            <a:r>
              <a:rPr lang="en-US" sz="1200" spc="-25" dirty="0" smtClean="0">
                <a:latin typeface="Arial"/>
                <a:cs typeface="Arial"/>
              </a:rPr>
              <a:t>well.</a:t>
            </a:r>
            <a:r>
              <a:rPr lang="en-US" sz="1200" spc="1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This </a:t>
            </a:r>
            <a:r>
              <a:rPr lang="en-US" sz="1200" spc="-20" dirty="0" smtClean="0">
                <a:latin typeface="Arial"/>
                <a:cs typeface="Arial"/>
              </a:rPr>
              <a:t>is  </a:t>
            </a:r>
            <a:r>
              <a:rPr lang="en-US" sz="1200" spc="-25" dirty="0" smtClean="0">
                <a:latin typeface="Arial"/>
                <a:cs typeface="Arial"/>
              </a:rPr>
              <a:t>described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in: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605"/>
              </a:spcBef>
            </a:pPr>
            <a:r>
              <a:rPr lang="en-US" sz="1200" spc="-25" dirty="0" smtClean="0">
                <a:latin typeface="Arial"/>
                <a:cs typeface="Arial"/>
              </a:rPr>
              <a:t>Cloudera Training: </a:t>
            </a:r>
            <a:r>
              <a:rPr lang="en-US" sz="1200" spc="-20" dirty="0" smtClean="0">
                <a:latin typeface="Arial"/>
                <a:cs typeface="Arial"/>
              </a:rPr>
              <a:t>Secure </a:t>
            </a:r>
            <a:r>
              <a:rPr lang="en-US" sz="1200" spc="-25" dirty="0" smtClean="0">
                <a:latin typeface="Arial"/>
                <a:cs typeface="Arial"/>
              </a:rPr>
              <a:t>Your Cloudera Cluster  </a:t>
            </a:r>
            <a:r>
              <a:rPr lang="en-US" sz="1200" spc="-30" dirty="0" smtClean="0">
                <a:latin typeface="Arial"/>
                <a:cs typeface="Arial"/>
              </a:rPr>
              <a:t>https://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www.slideshare.net/cloudera/cloudera-training-secure-your-cloudera-cluster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lang="en-US" sz="1200" spc="-25" dirty="0" smtClean="0">
                <a:latin typeface="Arial"/>
                <a:cs typeface="Arial"/>
              </a:rPr>
              <a:t>Sometimes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security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computer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systems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described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terms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3As: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Authentication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Authorization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Accountability</a:t>
            </a: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endParaRPr lang="en-US" sz="1200" spc="-25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endParaRPr lang="en-US" sz="1200" spc="-25" dirty="0" smtClean="0">
              <a:latin typeface="Arial"/>
              <a:cs typeface="Arial"/>
            </a:endParaRPr>
          </a:p>
          <a:p>
            <a:pPr marL="12700" marR="5080">
              <a:lnSpc>
                <a:spcPct val="131800"/>
              </a:lnSpc>
              <a:spcBef>
                <a:spcPts val="95"/>
              </a:spcBef>
            </a:pPr>
            <a:r>
              <a:rPr lang="en-US" sz="1200" spc="-25" dirty="0" smtClean="0">
                <a:latin typeface="Arial"/>
                <a:cs typeface="Arial"/>
              </a:rPr>
              <a:t>Security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must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applied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network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connectivity,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running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processes,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itself.  </a:t>
            </a:r>
            <a:r>
              <a:rPr lang="en-US" sz="1200" spc="-20" dirty="0" smtClean="0">
                <a:latin typeface="Arial"/>
                <a:cs typeface="Arial"/>
              </a:rPr>
              <a:t>When </a:t>
            </a:r>
            <a:r>
              <a:rPr lang="en-US" sz="1200" spc="-25" dirty="0" smtClean="0">
                <a:latin typeface="Arial"/>
                <a:cs typeface="Arial"/>
              </a:rPr>
              <a:t>dealing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data, </a:t>
            </a:r>
            <a:r>
              <a:rPr lang="en-US" sz="1200" spc="-20" dirty="0" smtClean="0">
                <a:latin typeface="Arial"/>
                <a:cs typeface="Arial"/>
              </a:rPr>
              <a:t>we </a:t>
            </a:r>
            <a:r>
              <a:rPr lang="en-US" sz="1200" spc="-25" dirty="0" smtClean="0">
                <a:latin typeface="Arial"/>
                <a:cs typeface="Arial"/>
              </a:rPr>
              <a:t>are concerned primarily</a:t>
            </a:r>
            <a:r>
              <a:rPr lang="en-US" sz="1200" spc="-229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with: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Integrity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Confidentiality </a:t>
            </a:r>
            <a:r>
              <a:rPr lang="en-US" sz="1200" dirty="0" smtClean="0">
                <a:latin typeface="Arial"/>
                <a:cs typeface="Arial"/>
              </a:rPr>
              <a:t>&amp;</a:t>
            </a:r>
            <a:r>
              <a:rPr lang="en-US" sz="1200" spc="-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privacy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190500" indent="-344170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Rules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&amp;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regulations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concerning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valid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access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what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based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both 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role performed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2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individual exercising </a:t>
            </a:r>
            <a:r>
              <a:rPr lang="en-US" sz="1200" spc="-20" dirty="0" smtClean="0">
                <a:latin typeface="Arial"/>
                <a:cs typeface="Arial"/>
              </a:rPr>
              <a:t>that role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endParaRPr lang="en-US" sz="1200" spc="-25" dirty="0" smtClean="0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12FD8-6256-4506-90D9-8C93902848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02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490220">
              <a:lnSpc>
                <a:spcPts val="1610"/>
              </a:lnSpc>
              <a:spcBef>
                <a:spcPts val="635"/>
              </a:spcBef>
            </a:pPr>
            <a:r>
              <a:rPr lang="en-US" sz="1200" spc="-25" dirty="0" smtClean="0">
                <a:latin typeface="Arial"/>
                <a:cs typeface="Arial"/>
              </a:rPr>
              <a:t>Security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essential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organizations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store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sensitive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Hadoop ecosystem. </a:t>
            </a:r>
            <a:r>
              <a:rPr lang="en-US" sz="1200" spc="-20" dirty="0" smtClean="0">
                <a:latin typeface="Arial"/>
                <a:cs typeface="Arial"/>
              </a:rPr>
              <a:t>Many </a:t>
            </a:r>
            <a:r>
              <a:rPr lang="en-US" sz="1200" spc="-25" dirty="0" smtClean="0">
                <a:latin typeface="Arial"/>
                <a:cs typeface="Arial"/>
              </a:rPr>
              <a:t>organizations </a:t>
            </a:r>
            <a:r>
              <a:rPr lang="en-US" sz="1200" spc="-20" dirty="0" smtClean="0">
                <a:latin typeface="Arial"/>
                <a:cs typeface="Arial"/>
              </a:rPr>
              <a:t>must </a:t>
            </a:r>
            <a:r>
              <a:rPr lang="en-US" sz="1200" spc="-25" dirty="0" smtClean="0">
                <a:latin typeface="Arial"/>
                <a:cs typeface="Arial"/>
              </a:rPr>
              <a:t>adhere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strict corporate security  policies.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challenges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Hadoop Security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22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general:</a:t>
            </a:r>
            <a:endParaRPr lang="en-US" sz="1200" dirty="0" smtClean="0">
              <a:latin typeface="Arial"/>
              <a:cs typeface="Arial"/>
            </a:endParaRPr>
          </a:p>
          <a:p>
            <a:pPr marL="582295" marR="116205" indent="-342265">
              <a:lnSpc>
                <a:spcPct val="96100"/>
              </a:lnSpc>
              <a:spcBef>
                <a:spcPts val="695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Hadoop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30" dirty="0" smtClean="0">
                <a:latin typeface="Arial"/>
                <a:cs typeface="Arial"/>
              </a:rPr>
              <a:t>distributed </a:t>
            </a:r>
            <a:r>
              <a:rPr lang="en-US" sz="1200" spc="-25" dirty="0" smtClean="0">
                <a:latin typeface="Arial"/>
                <a:cs typeface="Arial"/>
              </a:rPr>
              <a:t>framework </a:t>
            </a:r>
            <a:r>
              <a:rPr lang="en-US" sz="1200" spc="-20" dirty="0" smtClean="0">
                <a:latin typeface="Arial"/>
                <a:cs typeface="Arial"/>
              </a:rPr>
              <a:t>used for data </a:t>
            </a:r>
            <a:r>
              <a:rPr lang="en-US" sz="1200" spc="-25" dirty="0" smtClean="0">
                <a:latin typeface="Arial"/>
                <a:cs typeface="Arial"/>
              </a:rPr>
              <a:t>storage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large-scale  processing </a:t>
            </a:r>
            <a:r>
              <a:rPr lang="en-US" sz="1200" spc="-20" dirty="0" smtClean="0">
                <a:latin typeface="Arial"/>
                <a:cs typeface="Arial"/>
              </a:rPr>
              <a:t>on </a:t>
            </a:r>
            <a:r>
              <a:rPr lang="en-US" sz="1200" spc="-25" dirty="0" smtClean="0">
                <a:latin typeface="Arial"/>
                <a:cs typeface="Arial"/>
              </a:rPr>
              <a:t>clusters </a:t>
            </a:r>
            <a:r>
              <a:rPr lang="en-US" sz="1200" spc="-20" dirty="0" smtClean="0">
                <a:latin typeface="Arial"/>
                <a:cs typeface="Arial"/>
              </a:rPr>
              <a:t>using </a:t>
            </a:r>
            <a:r>
              <a:rPr lang="en-US" sz="1200" spc="-25" dirty="0" smtClean="0">
                <a:latin typeface="Arial"/>
                <a:cs typeface="Arial"/>
              </a:rPr>
              <a:t>commodity servers. Adding security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27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  </a:t>
            </a:r>
            <a:r>
              <a:rPr lang="en-US" sz="1200" spc="-25" dirty="0" smtClean="0">
                <a:latin typeface="Arial"/>
                <a:cs typeface="Arial"/>
              </a:rPr>
              <a:t>challenging </a:t>
            </a:r>
            <a:r>
              <a:rPr lang="en-US" sz="1200" spc="-30" dirty="0" smtClean="0">
                <a:latin typeface="Arial"/>
                <a:cs typeface="Arial"/>
              </a:rPr>
              <a:t>because </a:t>
            </a:r>
            <a:r>
              <a:rPr lang="en-US" sz="1200" spc="-25" dirty="0" smtClean="0">
                <a:latin typeface="Arial"/>
                <a:cs typeface="Arial"/>
              </a:rPr>
              <a:t>not </a:t>
            </a:r>
            <a:r>
              <a:rPr lang="en-US" sz="1200" spc="-20" dirty="0" smtClean="0">
                <a:latin typeface="Arial"/>
                <a:cs typeface="Arial"/>
              </a:rPr>
              <a:t>all of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interactions </a:t>
            </a:r>
            <a:r>
              <a:rPr lang="en-US" sz="1200" spc="-25" dirty="0" smtClean="0">
                <a:latin typeface="Arial"/>
                <a:cs typeface="Arial"/>
              </a:rPr>
              <a:t>follow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classic client-server  pattern.</a:t>
            </a:r>
            <a:endParaRPr lang="en-US" sz="1200" dirty="0" smtClean="0">
              <a:latin typeface="Arial"/>
              <a:cs typeface="Arial"/>
            </a:endParaRPr>
          </a:p>
          <a:p>
            <a:pPr marL="582295" marR="95250" indent="-342265">
              <a:lnSpc>
                <a:spcPts val="1610"/>
              </a:lnSpc>
              <a:spcBef>
                <a:spcPts val="445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Hadoop, </a:t>
            </a:r>
            <a:r>
              <a:rPr lang="en-US" sz="1200" spc="-20" dirty="0" smtClean="0">
                <a:latin typeface="Arial"/>
                <a:cs typeface="Arial"/>
              </a:rPr>
              <a:t>the file</a:t>
            </a:r>
            <a:r>
              <a:rPr lang="en-US" sz="1200" spc="-2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system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partitioned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30" dirty="0" smtClean="0">
                <a:latin typeface="Arial"/>
                <a:cs typeface="Arial"/>
              </a:rPr>
              <a:t>distributed, </a:t>
            </a:r>
            <a:r>
              <a:rPr lang="en-US" sz="1200" spc="-25" dirty="0" smtClean="0">
                <a:latin typeface="Arial"/>
                <a:cs typeface="Arial"/>
              </a:rPr>
              <a:t>requiring authorization  </a:t>
            </a:r>
            <a:r>
              <a:rPr lang="en-US" sz="1200" spc="-20" dirty="0" smtClean="0">
                <a:latin typeface="Arial"/>
                <a:cs typeface="Arial"/>
              </a:rPr>
              <a:t>checks at </a:t>
            </a:r>
            <a:r>
              <a:rPr lang="en-US" sz="1200" spc="-25" dirty="0" smtClean="0">
                <a:latin typeface="Arial"/>
                <a:cs typeface="Arial"/>
              </a:rPr>
              <a:t>multiple</a:t>
            </a:r>
            <a:r>
              <a:rPr lang="en-US" sz="1200" spc="-12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points.</a:t>
            </a:r>
            <a:endParaRPr lang="en-US" sz="1200" dirty="0" smtClean="0">
              <a:latin typeface="Arial"/>
              <a:cs typeface="Arial"/>
            </a:endParaRPr>
          </a:p>
          <a:p>
            <a:pPr marL="582295" marR="113030" indent="-342265">
              <a:lnSpc>
                <a:spcPts val="1610"/>
              </a:lnSpc>
              <a:spcBef>
                <a:spcPts val="395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submitted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job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executed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later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time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different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  </a:t>
            </a:r>
            <a:r>
              <a:rPr lang="en-US" sz="1200" spc="-25" dirty="0" smtClean="0">
                <a:latin typeface="Arial"/>
                <a:cs typeface="Arial"/>
              </a:rPr>
              <a:t>which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client </a:t>
            </a:r>
            <a:r>
              <a:rPr lang="en-US" sz="1200" spc="-30" dirty="0" smtClean="0">
                <a:latin typeface="Arial"/>
                <a:cs typeface="Arial"/>
              </a:rPr>
              <a:t>authenticated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submitted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22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job.</a:t>
            </a:r>
            <a:endParaRPr lang="en-US" sz="1200" dirty="0" smtClean="0">
              <a:latin typeface="Arial"/>
              <a:cs typeface="Arial"/>
            </a:endParaRPr>
          </a:p>
          <a:p>
            <a:pPr marL="582295" marR="5080" indent="-342265">
              <a:lnSpc>
                <a:spcPts val="1610"/>
              </a:lnSpc>
              <a:spcBef>
                <a:spcPts val="400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Secondary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such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workflow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system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</a:t>
            </a:r>
            <a:r>
              <a:rPr lang="en-US" sz="1200" spc="-25" dirty="0" err="1" smtClean="0">
                <a:latin typeface="Arial"/>
                <a:cs typeface="Arial"/>
              </a:rPr>
              <a:t>Oozie</a:t>
            </a:r>
            <a:r>
              <a:rPr lang="en-US" sz="1200" spc="-25" dirty="0" smtClean="0">
                <a:latin typeface="Arial"/>
                <a:cs typeface="Arial"/>
              </a:rPr>
              <a:t>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etc.)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access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  </a:t>
            </a:r>
            <a:r>
              <a:rPr lang="en-US" sz="1200" spc="-25" dirty="0" smtClean="0">
                <a:latin typeface="Arial"/>
                <a:cs typeface="Arial"/>
              </a:rPr>
              <a:t>behalf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users.</a:t>
            </a:r>
            <a:endParaRPr lang="en-US" sz="1200" dirty="0" smtClean="0">
              <a:latin typeface="Arial"/>
              <a:cs typeface="Arial"/>
            </a:endParaRPr>
          </a:p>
          <a:p>
            <a:pPr marL="582295" marR="202565" indent="-342265">
              <a:lnSpc>
                <a:spcPts val="1610"/>
              </a:lnSpc>
              <a:spcBef>
                <a:spcPts val="395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scale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thousands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servers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tens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thousands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  </a:t>
            </a:r>
            <a:r>
              <a:rPr lang="en-US" sz="1200" spc="-25" dirty="0" smtClean="0">
                <a:latin typeface="Arial"/>
                <a:cs typeface="Arial"/>
              </a:rPr>
              <a:t>concurrent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tasks.</a:t>
            </a:r>
            <a:endParaRPr lang="en-US" sz="1200" dirty="0" smtClean="0">
              <a:latin typeface="Arial"/>
              <a:cs typeface="Arial"/>
            </a:endParaRPr>
          </a:p>
          <a:p>
            <a:pPr marL="582295" marR="491490" indent="-342265">
              <a:lnSpc>
                <a:spcPts val="1610"/>
              </a:lnSpc>
              <a:spcBef>
                <a:spcPts val="400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/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YARN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/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etc.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evolving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technologies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each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component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  </a:t>
            </a:r>
            <a:r>
              <a:rPr lang="en-US" sz="1200" spc="-25" dirty="0" smtClean="0">
                <a:latin typeface="Arial"/>
                <a:cs typeface="Arial"/>
              </a:rPr>
              <a:t>subject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30" dirty="0" err="1" smtClean="0">
                <a:latin typeface="Arial"/>
                <a:cs typeface="Arial"/>
              </a:rPr>
              <a:t>versionality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cross-component</a:t>
            </a:r>
            <a:r>
              <a:rPr lang="en-US" sz="1200" spc="-18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integration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12FD8-6256-4506-90D9-8C93902848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77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5880">
              <a:lnSpc>
                <a:spcPts val="1610"/>
              </a:lnSpc>
              <a:spcBef>
                <a:spcPts val="635"/>
              </a:spcBef>
            </a:pPr>
            <a:r>
              <a:rPr lang="en-US" sz="1200" spc="-25" dirty="0" smtClean="0">
                <a:latin typeface="Arial"/>
                <a:cs typeface="Arial"/>
              </a:rPr>
              <a:t>Kerberos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originally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developed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MIT’s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Project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Athena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1980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most  </a:t>
            </a:r>
            <a:r>
              <a:rPr lang="en-US" sz="1200" spc="-25" dirty="0" smtClean="0">
                <a:latin typeface="Arial"/>
                <a:cs typeface="Arial"/>
              </a:rPr>
              <a:t>widely deployed system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30" dirty="0" smtClean="0">
                <a:latin typeface="Arial"/>
                <a:cs typeface="Arial"/>
              </a:rPr>
              <a:t>authentication. </a:t>
            </a:r>
            <a:r>
              <a:rPr lang="en-US" sz="1200" spc="-20" dirty="0" smtClean="0">
                <a:latin typeface="Arial"/>
                <a:cs typeface="Arial"/>
              </a:rPr>
              <a:t>It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shipped </a:t>
            </a:r>
            <a:r>
              <a:rPr lang="en-US" sz="1200" spc="-20" dirty="0" smtClean="0">
                <a:latin typeface="Arial"/>
                <a:cs typeface="Arial"/>
              </a:rPr>
              <a:t>with all </a:t>
            </a:r>
            <a:r>
              <a:rPr lang="en-US" sz="1200" spc="-25" dirty="0" smtClean="0">
                <a:latin typeface="Arial"/>
                <a:cs typeface="Arial"/>
              </a:rPr>
              <a:t>major computer  operating systems. </a:t>
            </a:r>
            <a:r>
              <a:rPr lang="en-US" sz="1200" spc="-15" dirty="0" smtClean="0">
                <a:latin typeface="Arial"/>
                <a:cs typeface="Arial"/>
              </a:rPr>
              <a:t>MIT </a:t>
            </a:r>
            <a:r>
              <a:rPr lang="en-US" sz="1200" spc="-30" dirty="0" smtClean="0">
                <a:latin typeface="Arial"/>
                <a:cs typeface="Arial"/>
              </a:rPr>
              <a:t>developers </a:t>
            </a:r>
            <a:r>
              <a:rPr lang="en-US" sz="1200" dirty="0" smtClean="0">
                <a:latin typeface="Arial"/>
                <a:cs typeface="Arial"/>
              </a:rPr>
              <a:t>&amp; </a:t>
            </a:r>
            <a:r>
              <a:rPr lang="en-US" sz="1200" spc="-30" dirty="0" smtClean="0">
                <a:latin typeface="Arial"/>
                <a:cs typeface="Arial"/>
              </a:rPr>
              <a:t>maintains implementations</a:t>
            </a:r>
            <a:r>
              <a:rPr lang="en-US" sz="1200" spc="-204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for:</a:t>
            </a:r>
            <a:endParaRPr lang="en-US" sz="1200" dirty="0" smtClean="0">
              <a:latin typeface="Arial"/>
              <a:cs typeface="Arial"/>
            </a:endParaRPr>
          </a:p>
          <a:p>
            <a:pPr marL="582295" indent="-342265">
              <a:lnSpc>
                <a:spcPct val="100000"/>
              </a:lnSpc>
              <a:spcBef>
                <a:spcPts val="585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30" dirty="0" smtClean="0">
                <a:latin typeface="Arial"/>
                <a:cs typeface="Arial"/>
              </a:rPr>
              <a:t>Linux/UNIX</a:t>
            </a:r>
            <a:endParaRPr lang="en-US" sz="1200" dirty="0" smtClean="0">
              <a:latin typeface="Arial"/>
              <a:cs typeface="Arial"/>
            </a:endParaRPr>
          </a:p>
          <a:p>
            <a:pPr marL="582295" indent="-34226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Mac </a:t>
            </a:r>
            <a:r>
              <a:rPr lang="en-US" sz="1200" spc="-10" dirty="0" smtClean="0">
                <a:latin typeface="Arial"/>
                <a:cs typeface="Arial"/>
              </a:rPr>
              <a:t>OS</a:t>
            </a:r>
            <a:r>
              <a:rPr lang="en-US" sz="1200" spc="-10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X</a:t>
            </a:r>
          </a:p>
          <a:p>
            <a:pPr marL="582295" indent="-34226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Windows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1200" spc="-25" dirty="0" smtClean="0">
                <a:latin typeface="Arial"/>
                <a:cs typeface="Arial"/>
              </a:rPr>
              <a:t>Apache </a:t>
            </a:r>
            <a:r>
              <a:rPr lang="en-US" sz="1200" spc="-20" dirty="0" smtClean="0">
                <a:latin typeface="Arial"/>
                <a:cs typeface="Arial"/>
              </a:rPr>
              <a:t>Knox </a:t>
            </a:r>
            <a:r>
              <a:rPr lang="en-US" sz="1200" spc="-25" dirty="0" smtClean="0">
                <a:latin typeface="Arial"/>
                <a:cs typeface="Arial"/>
              </a:rPr>
              <a:t>1.0.0 (released 7-Feb-2018) delivers three groups </a:t>
            </a:r>
            <a:r>
              <a:rPr lang="en-US" sz="1200" spc="-20" dirty="0" smtClean="0">
                <a:latin typeface="Arial"/>
                <a:cs typeface="Arial"/>
              </a:rPr>
              <a:t>of user</a:t>
            </a:r>
            <a:r>
              <a:rPr lang="en-US" sz="1200" spc="-2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facing services:</a:t>
            </a:r>
            <a:endParaRPr lang="en-US" sz="1200" dirty="0" smtClean="0">
              <a:latin typeface="Arial"/>
              <a:cs typeface="Arial"/>
            </a:endParaRPr>
          </a:p>
          <a:p>
            <a:pPr marL="582295" indent="-34226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25" dirty="0" err="1" smtClean="0">
                <a:latin typeface="Arial"/>
                <a:cs typeface="Arial"/>
              </a:rPr>
              <a:t>Proxying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services</a:t>
            </a:r>
            <a:endParaRPr lang="en-US" sz="1200" dirty="0" smtClean="0">
              <a:latin typeface="Arial"/>
              <a:cs typeface="Arial"/>
            </a:endParaRPr>
          </a:p>
          <a:p>
            <a:pPr marL="582295" indent="-34226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Authentication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Services</a:t>
            </a:r>
            <a:endParaRPr lang="en-US" sz="1200" dirty="0" smtClean="0">
              <a:latin typeface="Arial"/>
              <a:cs typeface="Arial"/>
            </a:endParaRPr>
          </a:p>
          <a:p>
            <a:pPr marL="582295" indent="-34226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Client DSL/SDK</a:t>
            </a:r>
            <a:r>
              <a:rPr lang="en-US" sz="1200" spc="-10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services</a:t>
            </a:r>
            <a:endParaRPr lang="en-US" sz="1200" dirty="0" smtClean="0">
              <a:latin typeface="Arial"/>
              <a:cs typeface="Arial"/>
            </a:endParaRPr>
          </a:p>
          <a:p>
            <a:pPr marL="12700" marR="812800">
              <a:lnSpc>
                <a:spcPts val="2220"/>
              </a:lnSpc>
              <a:spcBef>
                <a:spcPts val="155"/>
              </a:spcBef>
            </a:pPr>
            <a:r>
              <a:rPr lang="en-US" sz="1200" spc="-20" dirty="0" smtClean="0">
                <a:latin typeface="Arial"/>
                <a:cs typeface="Arial"/>
              </a:rPr>
              <a:t>The user </a:t>
            </a:r>
            <a:r>
              <a:rPr lang="en-US" sz="1200" spc="-25" dirty="0" smtClean="0">
                <a:latin typeface="Arial"/>
                <a:cs typeface="Arial"/>
              </a:rPr>
              <a:t>guide </a:t>
            </a:r>
            <a:r>
              <a:rPr lang="en-US" sz="1200" spc="-20" dirty="0" smtClean="0">
                <a:latin typeface="Arial"/>
                <a:cs typeface="Arial"/>
              </a:rPr>
              <a:t>is: </a:t>
            </a:r>
            <a:r>
              <a:rPr lang="en-US" sz="1200" spc="-30" dirty="0" smtClean="0">
                <a:latin typeface="Arial"/>
                <a:cs typeface="Arial"/>
              </a:rPr>
              <a:t>https://knox.apache.org/books/knox-1-0-0/user-guide.html  </a:t>
            </a:r>
            <a:r>
              <a:rPr lang="en-US" sz="1200" spc="-25" dirty="0" smtClean="0">
                <a:latin typeface="Arial"/>
                <a:cs typeface="Arial"/>
              </a:rPr>
              <a:t>Java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1.8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(i.e.,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Java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version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8)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required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Knox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Gateway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runtime.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695960">
              <a:lnSpc>
                <a:spcPts val="1610"/>
              </a:lnSpc>
              <a:spcBef>
                <a:spcPts val="484"/>
              </a:spcBef>
            </a:pPr>
            <a:r>
              <a:rPr lang="en-US" sz="1200" spc="-20" dirty="0" smtClean="0">
                <a:latin typeface="Arial"/>
                <a:cs typeface="Arial"/>
              </a:rPr>
              <a:t>Knox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1.0.0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supports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soon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released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3.x,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but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 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2.x.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438150" algn="just">
              <a:lnSpc>
                <a:spcPct val="95900"/>
              </a:lnSpc>
              <a:spcBef>
                <a:spcPts val="560"/>
              </a:spcBef>
            </a:pPr>
            <a:r>
              <a:rPr lang="en-US" sz="1200" spc="-20" dirty="0" smtClean="0">
                <a:latin typeface="Arial"/>
                <a:cs typeface="Arial"/>
              </a:rPr>
              <a:t>Knox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1.0.0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upgrades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Knox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0.14.0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(released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14-Dec-2017),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but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largely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same  release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handful </a:t>
            </a:r>
            <a:r>
              <a:rPr lang="en-US" sz="1200" spc="-20" dirty="0" smtClean="0">
                <a:latin typeface="Arial"/>
                <a:cs typeface="Arial"/>
              </a:rPr>
              <a:t>of bug </a:t>
            </a:r>
            <a:r>
              <a:rPr lang="en-US" sz="1200" spc="-25" dirty="0" smtClean="0">
                <a:latin typeface="Arial"/>
                <a:cs typeface="Arial"/>
              </a:rPr>
              <a:t>releases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repackaging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member classes.  </a:t>
            </a:r>
            <a:r>
              <a:rPr lang="en-US" sz="1200" spc="-20" dirty="0" smtClean="0">
                <a:latin typeface="Arial"/>
                <a:cs typeface="Arial"/>
              </a:rPr>
              <a:t>V1.0.0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milestone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release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because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naming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convention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change.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12FD8-6256-4506-90D9-8C93902848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25" dirty="0" smtClean="0">
                <a:latin typeface="Arial"/>
                <a:cs typeface="Arial"/>
              </a:rPr>
              <a:t>Apache Ranger </a:t>
            </a:r>
            <a:r>
              <a:rPr lang="en-US" sz="1200" spc="-30" dirty="0" smtClean="0">
                <a:latin typeface="Arial"/>
                <a:cs typeface="Arial"/>
              </a:rPr>
              <a:t>delivers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30" dirty="0" smtClean="0">
                <a:latin typeface="Arial"/>
                <a:cs typeface="Arial"/>
              </a:rPr>
              <a:t>comprehensive </a:t>
            </a:r>
            <a:r>
              <a:rPr lang="en-US" sz="1200" spc="-25" dirty="0" smtClean="0">
                <a:latin typeface="Arial"/>
                <a:cs typeface="Arial"/>
              </a:rPr>
              <a:t>approach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security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Hadoop </a:t>
            </a:r>
            <a:r>
              <a:rPr lang="en-US" sz="1200" spc="-30" dirty="0" smtClean="0">
                <a:latin typeface="Arial"/>
                <a:cs typeface="Arial"/>
              </a:rPr>
              <a:t>cluster. </a:t>
            </a:r>
            <a:r>
              <a:rPr lang="en-US" sz="1200" spc="-35" dirty="0" smtClean="0">
                <a:latin typeface="Arial"/>
                <a:cs typeface="Arial"/>
              </a:rPr>
              <a:t>It  </a:t>
            </a:r>
            <a:r>
              <a:rPr lang="en-US" sz="1200" spc="-25" dirty="0" smtClean="0">
                <a:latin typeface="Arial"/>
                <a:cs typeface="Arial"/>
              </a:rPr>
              <a:t>provides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centralized platform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define, administer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manage security </a:t>
            </a:r>
            <a:r>
              <a:rPr lang="en-US" sz="1200" spc="-30" dirty="0" smtClean="0">
                <a:latin typeface="Arial"/>
                <a:cs typeface="Arial"/>
              </a:rPr>
              <a:t>policies  </a:t>
            </a:r>
            <a:r>
              <a:rPr lang="en-US" sz="1200" spc="-25" dirty="0" smtClean="0">
                <a:latin typeface="Arial"/>
                <a:cs typeface="Arial"/>
              </a:rPr>
              <a:t>consistently across Hadoop</a:t>
            </a:r>
            <a:r>
              <a:rPr lang="en-US" sz="1200" spc="-12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components.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6985">
              <a:lnSpc>
                <a:spcPts val="1610"/>
              </a:lnSpc>
              <a:spcBef>
                <a:spcPts val="605"/>
              </a:spcBef>
            </a:pPr>
            <a:r>
              <a:rPr lang="en-US" sz="1200" spc="-25" dirty="0" smtClean="0">
                <a:latin typeface="Arial"/>
                <a:cs typeface="Arial"/>
              </a:rPr>
              <a:t>Apache Ranger </a:t>
            </a:r>
            <a:r>
              <a:rPr lang="en-US" sz="1200" spc="-30" dirty="0" smtClean="0">
                <a:latin typeface="Arial"/>
                <a:cs typeface="Arial"/>
              </a:rPr>
              <a:t>provides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Centralized Security Framework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manage fine-grained  </a:t>
            </a:r>
            <a:r>
              <a:rPr lang="en-US" sz="1200" spc="-20" dirty="0" smtClean="0">
                <a:latin typeface="Arial"/>
                <a:cs typeface="Arial"/>
              </a:rPr>
              <a:t>access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control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Ambari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interface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provide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Administration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Console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  can:</a:t>
            </a:r>
            <a:endParaRPr lang="en-US" sz="1200" dirty="0" smtClean="0">
              <a:latin typeface="Arial"/>
              <a:cs typeface="Arial"/>
            </a:endParaRPr>
          </a:p>
          <a:p>
            <a:pPr marL="582295" indent="-342265">
              <a:lnSpc>
                <a:spcPct val="100000"/>
              </a:lnSpc>
              <a:spcBef>
                <a:spcPts val="600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Deliver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“single pane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glass”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security</a:t>
            </a:r>
            <a:r>
              <a:rPr lang="en-US" sz="1200" spc="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administrator</a:t>
            </a:r>
            <a:endParaRPr lang="en-US" sz="1200" dirty="0" smtClean="0">
              <a:latin typeface="Arial"/>
              <a:cs typeface="Arial"/>
            </a:endParaRPr>
          </a:p>
          <a:p>
            <a:pPr marL="582295" indent="-34226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Centralize </a:t>
            </a:r>
            <a:r>
              <a:rPr lang="en-US" sz="1200" spc="-30" dirty="0" smtClean="0">
                <a:latin typeface="Arial"/>
                <a:cs typeface="Arial"/>
              </a:rPr>
              <a:t>administration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security</a:t>
            </a:r>
            <a:r>
              <a:rPr lang="en-US" sz="1200" spc="-1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policy</a:t>
            </a:r>
            <a:endParaRPr lang="en-US" sz="1200" dirty="0" smtClean="0">
              <a:latin typeface="Arial"/>
              <a:cs typeface="Arial"/>
            </a:endParaRPr>
          </a:p>
          <a:p>
            <a:pPr marL="582295" marR="53975" indent="-342265">
              <a:lnSpc>
                <a:spcPts val="1610"/>
              </a:lnSpc>
              <a:spcBef>
                <a:spcPts val="140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Policies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Accessing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Resource (File, Directories, </a:t>
            </a:r>
            <a:r>
              <a:rPr lang="en-US" sz="1200" spc="-30" dirty="0" smtClean="0">
                <a:latin typeface="Arial"/>
                <a:cs typeface="Arial"/>
              </a:rPr>
              <a:t>Database, </a:t>
            </a:r>
            <a:r>
              <a:rPr lang="en-US" sz="1200" spc="-25" dirty="0" smtClean="0">
                <a:latin typeface="Arial"/>
                <a:cs typeface="Arial"/>
              </a:rPr>
              <a:t>Table</a:t>
            </a:r>
            <a:r>
              <a:rPr lang="en-US" sz="1200" spc="-22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Column) 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Users/Groups</a:t>
            </a:r>
            <a:endParaRPr lang="en-US" sz="1200" dirty="0" smtClean="0">
              <a:latin typeface="Arial"/>
              <a:cs typeface="Arial"/>
            </a:endParaRPr>
          </a:p>
          <a:p>
            <a:pPr marL="582295" indent="-342265">
              <a:lnSpc>
                <a:spcPts val="1664"/>
              </a:lnSpc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Enforce </a:t>
            </a:r>
            <a:r>
              <a:rPr lang="en-US" sz="1200" spc="-30" dirty="0" smtClean="0">
                <a:latin typeface="Arial"/>
                <a:cs typeface="Arial"/>
              </a:rPr>
              <a:t>Authorization </a:t>
            </a:r>
            <a:r>
              <a:rPr lang="en-US" sz="1200" spc="-25" dirty="0" smtClean="0">
                <a:latin typeface="Arial"/>
                <a:cs typeface="Arial"/>
              </a:rPr>
              <a:t>Policies within</a:t>
            </a:r>
            <a:r>
              <a:rPr lang="en-US" sz="1200" spc="-1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endParaRPr lang="en-US" sz="1200" dirty="0" smtClean="0">
              <a:latin typeface="Arial"/>
              <a:cs typeface="Arial"/>
            </a:endParaRPr>
          </a:p>
          <a:p>
            <a:pPr marL="582295" indent="-34226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Enable </a:t>
            </a:r>
            <a:r>
              <a:rPr lang="en-US" sz="1200" spc="-25" dirty="0" smtClean="0">
                <a:latin typeface="Arial"/>
                <a:cs typeface="Arial"/>
              </a:rPr>
              <a:t>Audit Tracking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Policy</a:t>
            </a:r>
            <a:r>
              <a:rPr lang="en-US" sz="1200" spc="-18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Analytics</a:t>
            </a:r>
            <a:endParaRPr lang="en-US" sz="1200" dirty="0" smtClean="0">
              <a:latin typeface="Arial"/>
              <a:cs typeface="Arial"/>
            </a:endParaRPr>
          </a:p>
          <a:p>
            <a:pPr marL="582295" indent="-34226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Ensure </a:t>
            </a:r>
            <a:r>
              <a:rPr lang="en-US" sz="1200" spc="-25" dirty="0" smtClean="0">
                <a:latin typeface="Arial"/>
                <a:cs typeface="Arial"/>
              </a:rPr>
              <a:t>consistent coverage across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entire Hadoop</a:t>
            </a:r>
            <a:r>
              <a:rPr lang="en-US" sz="1200" spc="-2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stack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lang="en-US" sz="1200" spc="-25" dirty="0" smtClean="0">
                <a:latin typeface="Arial"/>
                <a:cs typeface="Arial"/>
              </a:rPr>
              <a:t>Ranger </a:t>
            </a:r>
            <a:r>
              <a:rPr lang="en-US" sz="1200" spc="-20" dirty="0" smtClean="0">
                <a:latin typeface="Arial"/>
                <a:cs typeface="Arial"/>
              </a:rPr>
              <a:t>has </a:t>
            </a:r>
            <a:r>
              <a:rPr lang="en-US" sz="1200" spc="-25" dirty="0" smtClean="0">
                <a:latin typeface="Arial"/>
                <a:cs typeface="Arial"/>
              </a:rPr>
              <a:t>plugins</a:t>
            </a:r>
            <a:r>
              <a:rPr lang="en-US" sz="1200" spc="-11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for:</a:t>
            </a:r>
            <a:endParaRPr lang="en-US" sz="1200" dirty="0" smtClean="0">
              <a:latin typeface="Arial"/>
              <a:cs typeface="Arial"/>
            </a:endParaRPr>
          </a:p>
          <a:p>
            <a:pPr marL="582295" indent="-34226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35" dirty="0" smtClean="0">
                <a:latin typeface="Arial"/>
                <a:cs typeface="Arial"/>
              </a:rPr>
              <a:t>HDFS</a:t>
            </a:r>
            <a:endParaRPr lang="en-US" sz="1200" dirty="0" smtClean="0">
              <a:latin typeface="Arial"/>
              <a:cs typeface="Arial"/>
            </a:endParaRPr>
          </a:p>
          <a:p>
            <a:pPr marL="582295" indent="-34226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Hive</a:t>
            </a:r>
            <a:endParaRPr lang="en-US" sz="1200" dirty="0" smtClean="0">
              <a:latin typeface="Arial"/>
              <a:cs typeface="Arial"/>
            </a:endParaRPr>
          </a:p>
          <a:p>
            <a:pPr marL="582295" indent="-34226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Knox</a:t>
            </a:r>
            <a:endParaRPr lang="en-US" sz="1200" dirty="0" smtClean="0">
              <a:latin typeface="Arial"/>
              <a:cs typeface="Arial"/>
            </a:endParaRPr>
          </a:p>
          <a:p>
            <a:pPr marL="582295" indent="-342265">
              <a:lnSpc>
                <a:spcPct val="100000"/>
              </a:lnSpc>
              <a:spcBef>
                <a:spcPts val="30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Storm</a:t>
            </a:r>
            <a:endParaRPr lang="en-US" sz="1200" dirty="0" smtClean="0">
              <a:latin typeface="Arial"/>
              <a:cs typeface="Arial"/>
            </a:endParaRPr>
          </a:p>
          <a:p>
            <a:pPr marL="582295" indent="-34226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582295" algn="l"/>
                <a:tab pos="582930" algn="l"/>
              </a:tabLst>
            </a:pPr>
            <a:r>
              <a:rPr lang="en-US" sz="1200" spc="-20" dirty="0" err="1" smtClean="0">
                <a:latin typeface="Arial"/>
                <a:cs typeface="Arial"/>
              </a:rPr>
              <a:t>HBase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100"/>
              </a:lnSpc>
              <a:spcBef>
                <a:spcPts val="595"/>
              </a:spcBef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Ranger </a:t>
            </a:r>
            <a:r>
              <a:rPr lang="en-US" sz="1200" spc="-15" dirty="0" smtClean="0">
                <a:latin typeface="Arial"/>
                <a:cs typeface="Arial"/>
              </a:rPr>
              <a:t>Key </a:t>
            </a:r>
            <a:r>
              <a:rPr lang="en-US" sz="1200" spc="-25" dirty="0" smtClean="0">
                <a:latin typeface="Arial"/>
                <a:cs typeface="Arial"/>
              </a:rPr>
              <a:t>Management Service (Ranger </a:t>
            </a:r>
            <a:r>
              <a:rPr lang="en-US" sz="1200" spc="-20" dirty="0" smtClean="0">
                <a:latin typeface="Arial"/>
                <a:cs typeface="Arial"/>
              </a:rPr>
              <a:t>KMS) </a:t>
            </a:r>
            <a:r>
              <a:rPr lang="en-US" sz="1200" spc="-30" dirty="0" smtClean="0">
                <a:latin typeface="Arial"/>
                <a:cs typeface="Arial"/>
              </a:rPr>
              <a:t>provides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scalable  </a:t>
            </a:r>
            <a:r>
              <a:rPr lang="en-US" sz="1200" spc="-30" dirty="0" smtClean="0">
                <a:latin typeface="Arial"/>
                <a:cs typeface="Arial"/>
              </a:rPr>
              <a:t>cryptographic </a:t>
            </a:r>
            <a:r>
              <a:rPr lang="en-US" sz="1200" spc="-15" dirty="0" smtClean="0">
                <a:latin typeface="Arial"/>
                <a:cs typeface="Arial"/>
              </a:rPr>
              <a:t>key </a:t>
            </a:r>
            <a:r>
              <a:rPr lang="en-US" sz="1200" spc="-30" dirty="0" smtClean="0">
                <a:latin typeface="Arial"/>
                <a:cs typeface="Arial"/>
              </a:rPr>
              <a:t>management </a:t>
            </a:r>
            <a:r>
              <a:rPr lang="en-US" sz="1200" spc="-25" dirty="0" smtClean="0">
                <a:latin typeface="Arial"/>
                <a:cs typeface="Arial"/>
              </a:rPr>
              <a:t>service </a:t>
            </a:r>
            <a:r>
              <a:rPr lang="en-US" sz="1200" spc="-20" dirty="0" smtClean="0">
                <a:latin typeface="Arial"/>
                <a:cs typeface="Arial"/>
              </a:rPr>
              <a:t>for HDFS </a:t>
            </a:r>
            <a:r>
              <a:rPr lang="en-US" sz="1200" spc="-25" dirty="0" smtClean="0">
                <a:latin typeface="Arial"/>
                <a:cs typeface="Arial"/>
              </a:rPr>
              <a:t>“data </a:t>
            </a:r>
            <a:r>
              <a:rPr lang="en-US" sz="1200" spc="-15" dirty="0" smtClean="0">
                <a:latin typeface="Arial"/>
                <a:cs typeface="Arial"/>
              </a:rPr>
              <a:t>at </a:t>
            </a:r>
            <a:r>
              <a:rPr lang="en-US" sz="1200" spc="-25" dirty="0" smtClean="0">
                <a:latin typeface="Arial"/>
                <a:cs typeface="Arial"/>
              </a:rPr>
              <a:t>rest” encryption. Ranger  </a:t>
            </a:r>
            <a:r>
              <a:rPr lang="en-US" sz="1200" spc="-15" dirty="0" smtClean="0">
                <a:latin typeface="Arial"/>
                <a:cs typeface="Arial"/>
              </a:rPr>
              <a:t>KMS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based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Hadoop </a:t>
            </a:r>
            <a:r>
              <a:rPr lang="en-US" sz="1200" spc="-15" dirty="0" smtClean="0">
                <a:latin typeface="Arial"/>
                <a:cs typeface="Arial"/>
              </a:rPr>
              <a:t>KMS </a:t>
            </a:r>
            <a:r>
              <a:rPr lang="en-US" sz="1200" spc="-25" dirty="0" smtClean="0">
                <a:latin typeface="Arial"/>
                <a:cs typeface="Arial"/>
              </a:rPr>
              <a:t>originally developed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Apache community </a:t>
            </a:r>
            <a:r>
              <a:rPr lang="en-US" sz="1200" spc="-20" dirty="0" smtClean="0">
                <a:latin typeface="Arial"/>
                <a:cs typeface="Arial"/>
              </a:rPr>
              <a:t>and  </a:t>
            </a:r>
            <a:r>
              <a:rPr lang="en-US" sz="1200" spc="-25" dirty="0" smtClean="0">
                <a:latin typeface="Arial"/>
                <a:cs typeface="Arial"/>
              </a:rPr>
              <a:t>extends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native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KMS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functionality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allowing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system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administrators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store  keys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secure</a:t>
            </a:r>
            <a:r>
              <a:rPr lang="en-US" sz="1200" spc="-18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database.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1200" spc="-25" dirty="0" smtClean="0">
                <a:latin typeface="Arial"/>
                <a:cs typeface="Arial"/>
              </a:rPr>
              <a:t>Reference:</a:t>
            </a:r>
            <a:r>
              <a:rPr lang="en-US" sz="1200" spc="31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https://hortonworks.com/apache/ranger/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12FD8-6256-4506-90D9-8C93902848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862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31445">
              <a:lnSpc>
                <a:spcPts val="1610"/>
              </a:lnSpc>
              <a:spcBef>
                <a:spcPts val="635"/>
              </a:spcBef>
            </a:pPr>
            <a:r>
              <a:rPr lang="en-US" sz="1200" spc="-25" dirty="0" smtClean="0">
                <a:latin typeface="Arial"/>
                <a:cs typeface="Arial"/>
              </a:rPr>
              <a:t>Hadoop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essentially </a:t>
            </a:r>
            <a:r>
              <a:rPr lang="en-US" sz="1200" spc="-15" dirty="0" smtClean="0">
                <a:latin typeface="Arial"/>
                <a:cs typeface="Arial"/>
              </a:rPr>
              <a:t>at </a:t>
            </a:r>
            <a:r>
              <a:rPr lang="en-US" sz="1200" spc="-25" dirty="0" smtClean="0">
                <a:latin typeface="Arial"/>
                <a:cs typeface="Arial"/>
              </a:rPr>
              <a:t>its </a:t>
            </a:r>
            <a:r>
              <a:rPr lang="en-US" sz="1200" spc="-30" dirty="0" smtClean="0">
                <a:latin typeface="Arial"/>
                <a:cs typeface="Arial"/>
              </a:rPr>
              <a:t>heart </a:t>
            </a:r>
            <a:r>
              <a:rPr lang="en-US" sz="1200" spc="-25" dirty="0" smtClean="0">
                <a:latin typeface="Arial"/>
                <a:cs typeface="Arial"/>
              </a:rPr>
              <a:t>was designed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storing and processing large  amounts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data efficiently </a:t>
            </a:r>
            <a:r>
              <a:rPr lang="en-US" sz="1200" spc="-20" dirty="0" smtClean="0">
                <a:latin typeface="Arial"/>
                <a:cs typeface="Arial"/>
              </a:rPr>
              <a:t>and as </a:t>
            </a:r>
            <a:r>
              <a:rPr lang="en-US" sz="1200" spc="-15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turns out, cheaply </a:t>
            </a:r>
            <a:r>
              <a:rPr lang="en-US" sz="1200" spc="-30" dirty="0" smtClean="0">
                <a:latin typeface="Arial"/>
                <a:cs typeface="Arial"/>
              </a:rPr>
              <a:t>(monetarily) </a:t>
            </a:r>
            <a:r>
              <a:rPr lang="en-US" sz="1200" spc="-25" dirty="0" smtClean="0">
                <a:latin typeface="Arial"/>
                <a:cs typeface="Arial"/>
              </a:rPr>
              <a:t>when compared</a:t>
            </a:r>
            <a:r>
              <a:rPr lang="en-US" sz="1200" spc="-28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  </a:t>
            </a:r>
            <a:r>
              <a:rPr lang="en-US" sz="1200" spc="-20" dirty="0" smtClean="0">
                <a:latin typeface="Arial"/>
                <a:cs typeface="Arial"/>
              </a:rPr>
              <a:t>other </a:t>
            </a:r>
            <a:r>
              <a:rPr lang="en-US" sz="1200" spc="-30" dirty="0" smtClean="0">
                <a:latin typeface="Arial"/>
                <a:cs typeface="Arial"/>
              </a:rPr>
              <a:t>platforms.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focus early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project was around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actual technology </a:t>
            </a:r>
            <a:r>
              <a:rPr lang="en-US" sz="1200" spc="-10" dirty="0" smtClean="0">
                <a:latin typeface="Arial"/>
                <a:cs typeface="Arial"/>
              </a:rPr>
              <a:t>to  </a:t>
            </a:r>
            <a:r>
              <a:rPr lang="en-US" sz="1200" spc="-20" dirty="0" smtClean="0">
                <a:latin typeface="Arial"/>
                <a:cs typeface="Arial"/>
              </a:rPr>
              <a:t>make this </a:t>
            </a:r>
            <a:r>
              <a:rPr lang="en-US" sz="1200" spc="-30" dirty="0" smtClean="0">
                <a:latin typeface="Arial"/>
                <a:cs typeface="Arial"/>
              </a:rPr>
              <a:t>happen. </a:t>
            </a:r>
            <a:r>
              <a:rPr lang="en-US" sz="1200" spc="-20" dirty="0" smtClean="0">
                <a:latin typeface="Arial"/>
                <a:cs typeface="Arial"/>
              </a:rPr>
              <a:t>Much of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code </a:t>
            </a:r>
            <a:r>
              <a:rPr lang="en-US" sz="1200" spc="-25" dirty="0" smtClean="0">
                <a:latin typeface="Arial"/>
                <a:cs typeface="Arial"/>
              </a:rPr>
              <a:t>covered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logic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how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deal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complexities inherent </a:t>
            </a:r>
            <a:r>
              <a:rPr lang="en-US" sz="1200" spc="-2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distributed systems, </a:t>
            </a:r>
            <a:r>
              <a:rPr lang="en-US" sz="1200" spc="-20" dirty="0" smtClean="0">
                <a:latin typeface="Arial"/>
                <a:cs typeface="Arial"/>
              </a:rPr>
              <a:t>such </a:t>
            </a:r>
            <a:r>
              <a:rPr lang="en-US" sz="1200" spc="-15" dirty="0" smtClean="0">
                <a:latin typeface="Arial"/>
                <a:cs typeface="Arial"/>
              </a:rPr>
              <a:t>as </a:t>
            </a:r>
            <a:r>
              <a:rPr lang="en-US" sz="1200" spc="-25" dirty="0" smtClean="0">
                <a:latin typeface="Arial"/>
                <a:cs typeface="Arial"/>
              </a:rPr>
              <a:t>handling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failures </a:t>
            </a:r>
            <a:r>
              <a:rPr lang="en-US" sz="1200" spc="-20" dirty="0" smtClean="0">
                <a:latin typeface="Arial"/>
                <a:cs typeface="Arial"/>
              </a:rPr>
              <a:t>and  </a:t>
            </a:r>
            <a:r>
              <a:rPr lang="en-US" sz="1200" spc="-25" dirty="0" smtClean="0">
                <a:latin typeface="Arial"/>
                <a:cs typeface="Arial"/>
              </a:rPr>
              <a:t>coordination.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  <a:spcBef>
                <a:spcPts val="575"/>
              </a:spcBef>
            </a:pPr>
            <a:r>
              <a:rPr lang="en-US" sz="1200" spc="-25" dirty="0" smtClean="0">
                <a:latin typeface="Arial"/>
                <a:cs typeface="Arial"/>
              </a:rPr>
              <a:t>Because </a:t>
            </a:r>
            <a:r>
              <a:rPr lang="en-US" sz="1200" spc="-20" dirty="0" smtClean="0">
                <a:latin typeface="Arial"/>
                <a:cs typeface="Arial"/>
              </a:rPr>
              <a:t>of this </a:t>
            </a:r>
            <a:r>
              <a:rPr lang="en-US" sz="1200" spc="-25" dirty="0" smtClean="0">
                <a:latin typeface="Arial"/>
                <a:cs typeface="Arial"/>
              </a:rPr>
              <a:t>focus,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early Hadoop project established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security stance </a:t>
            </a:r>
            <a:r>
              <a:rPr lang="en-US" sz="1200" spc="-20" dirty="0" smtClean="0">
                <a:latin typeface="Arial"/>
                <a:cs typeface="Arial"/>
              </a:rPr>
              <a:t>that the  </a:t>
            </a:r>
            <a:r>
              <a:rPr lang="en-US" sz="1200" spc="-25" dirty="0" smtClean="0">
                <a:latin typeface="Arial"/>
                <a:cs typeface="Arial"/>
              </a:rPr>
              <a:t>entire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machines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accessing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are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part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trusted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network.  </a:t>
            </a:r>
            <a:r>
              <a:rPr lang="en-US" sz="1200" spc="-20" dirty="0" smtClean="0">
                <a:latin typeface="Arial"/>
                <a:cs typeface="Arial"/>
              </a:rPr>
              <a:t>What </a:t>
            </a:r>
            <a:r>
              <a:rPr lang="en-US" sz="1200" spc="-25" dirty="0" smtClean="0">
                <a:latin typeface="Arial"/>
                <a:cs typeface="Arial"/>
              </a:rPr>
              <a:t>that mean </a:t>
            </a:r>
            <a:r>
              <a:rPr lang="en-US" sz="1200" spc="-30" dirty="0" smtClean="0">
                <a:latin typeface="Arial"/>
                <a:cs typeface="Arial"/>
              </a:rPr>
              <a:t>effectively </a:t>
            </a:r>
            <a:r>
              <a:rPr lang="en-US" sz="1200" spc="-25" dirty="0" smtClean="0">
                <a:latin typeface="Arial"/>
                <a:cs typeface="Arial"/>
              </a:rPr>
              <a:t>means was that Hadoop </a:t>
            </a:r>
            <a:r>
              <a:rPr lang="en-US" sz="1200" spc="-20" dirty="0" smtClean="0">
                <a:latin typeface="Arial"/>
                <a:cs typeface="Arial"/>
              </a:rPr>
              <a:t>did not </a:t>
            </a:r>
            <a:r>
              <a:rPr lang="en-US" sz="1200" spc="-25" dirty="0" smtClean="0">
                <a:latin typeface="Arial"/>
                <a:cs typeface="Arial"/>
              </a:rPr>
              <a:t>initially have </a:t>
            </a:r>
            <a:r>
              <a:rPr lang="en-US" sz="1200" spc="-20" dirty="0" smtClean="0">
                <a:latin typeface="Arial"/>
                <a:cs typeface="Arial"/>
              </a:rPr>
              <a:t>strong</a:t>
            </a:r>
            <a:r>
              <a:rPr lang="en-US" sz="1200" spc="-28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security  measures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place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enforce, well, much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2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anything.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0795">
              <a:lnSpc>
                <a:spcPct val="96000"/>
              </a:lnSpc>
              <a:spcBef>
                <a:spcPts val="600"/>
              </a:spcBef>
            </a:pPr>
            <a:r>
              <a:rPr lang="en-US" sz="1200" spc="-10" dirty="0" smtClean="0">
                <a:latin typeface="Arial"/>
                <a:cs typeface="Arial"/>
              </a:rPr>
              <a:t>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ecosystem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evolved,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became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apparent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minimum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there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should 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mechanism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users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strongly authenticate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prove their </a:t>
            </a:r>
            <a:r>
              <a:rPr lang="en-US" sz="1200" spc="-30" dirty="0" smtClean="0">
                <a:latin typeface="Arial"/>
                <a:cs typeface="Arial"/>
              </a:rPr>
              <a:t>identities.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primary  mechanism </a:t>
            </a:r>
            <a:r>
              <a:rPr lang="en-US" sz="1200" spc="-20" dirty="0" smtClean="0">
                <a:latin typeface="Arial"/>
                <a:cs typeface="Arial"/>
              </a:rPr>
              <a:t>chosen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Hadoop was Kerberos,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well-established protocol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today </a:t>
            </a:r>
            <a:r>
              <a:rPr lang="en-US" sz="1200" spc="-15" dirty="0" smtClean="0">
                <a:latin typeface="Arial"/>
                <a:cs typeface="Arial"/>
              </a:rPr>
              <a:t>is  </a:t>
            </a:r>
            <a:r>
              <a:rPr lang="en-US" sz="1200" spc="-20" dirty="0" smtClean="0">
                <a:latin typeface="Arial"/>
                <a:cs typeface="Arial"/>
              </a:rPr>
              <a:t>common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30" dirty="0" smtClean="0">
                <a:latin typeface="Arial"/>
                <a:cs typeface="Arial"/>
              </a:rPr>
              <a:t>enterprise </a:t>
            </a:r>
            <a:r>
              <a:rPr lang="en-US" sz="1200" spc="-25" dirty="0" smtClean="0">
                <a:latin typeface="Arial"/>
                <a:cs typeface="Arial"/>
              </a:rPr>
              <a:t>systems </a:t>
            </a:r>
            <a:r>
              <a:rPr lang="en-US" sz="1200" spc="-20" dirty="0" smtClean="0">
                <a:latin typeface="Arial"/>
                <a:cs typeface="Arial"/>
              </a:rPr>
              <a:t>such as </a:t>
            </a:r>
            <a:r>
              <a:rPr lang="en-US" sz="1200" spc="-25" dirty="0" smtClean="0">
                <a:latin typeface="Arial"/>
                <a:cs typeface="Arial"/>
              </a:rPr>
              <a:t>Microsoft Active Directory. After strong  authentication </a:t>
            </a:r>
            <a:r>
              <a:rPr lang="en-US" sz="1200" spc="-20" dirty="0" smtClean="0">
                <a:latin typeface="Arial"/>
                <a:cs typeface="Arial"/>
              </a:rPr>
              <a:t>came </a:t>
            </a:r>
            <a:r>
              <a:rPr lang="en-US" sz="1200" spc="-25" dirty="0" smtClean="0">
                <a:latin typeface="Arial"/>
                <a:cs typeface="Arial"/>
              </a:rPr>
              <a:t>strong </a:t>
            </a:r>
            <a:r>
              <a:rPr lang="en-US" sz="1200" spc="-30" dirty="0" smtClean="0">
                <a:latin typeface="Arial"/>
                <a:cs typeface="Arial"/>
              </a:rPr>
              <a:t>authorization. </a:t>
            </a:r>
            <a:r>
              <a:rPr lang="en-US" sz="1200" spc="-25" dirty="0" smtClean="0">
                <a:latin typeface="Arial"/>
                <a:cs typeface="Arial"/>
              </a:rPr>
              <a:t>Strong </a:t>
            </a:r>
            <a:r>
              <a:rPr lang="en-US" sz="1200" spc="-30" dirty="0" smtClean="0">
                <a:latin typeface="Arial"/>
                <a:cs typeface="Arial"/>
              </a:rPr>
              <a:t>authorization </a:t>
            </a:r>
            <a:r>
              <a:rPr lang="en-US" sz="1200" spc="-25" dirty="0" smtClean="0">
                <a:latin typeface="Arial"/>
                <a:cs typeface="Arial"/>
              </a:rPr>
              <a:t>defined what </a:t>
            </a:r>
            <a:r>
              <a:rPr lang="en-US" sz="1200" spc="-30" dirty="0" smtClean="0">
                <a:latin typeface="Arial"/>
                <a:cs typeface="Arial"/>
              </a:rPr>
              <a:t>an  </a:t>
            </a:r>
            <a:r>
              <a:rPr lang="en-US" sz="1200" spc="-25" dirty="0" smtClean="0">
                <a:latin typeface="Arial"/>
                <a:cs typeface="Arial"/>
              </a:rPr>
              <a:t>individual </a:t>
            </a:r>
            <a:r>
              <a:rPr lang="en-US" sz="1200" spc="-20" dirty="0" smtClean="0">
                <a:latin typeface="Arial"/>
                <a:cs typeface="Arial"/>
              </a:rPr>
              <a:t>user </a:t>
            </a:r>
            <a:r>
              <a:rPr lang="en-US" sz="1200" spc="-25" dirty="0" smtClean="0">
                <a:latin typeface="Arial"/>
                <a:cs typeface="Arial"/>
              </a:rPr>
              <a:t>could </a:t>
            </a:r>
            <a:r>
              <a:rPr lang="en-US" sz="1200" spc="-15" dirty="0" smtClean="0">
                <a:latin typeface="Arial"/>
                <a:cs typeface="Arial"/>
              </a:rPr>
              <a:t>do </a:t>
            </a:r>
            <a:r>
              <a:rPr lang="en-US" sz="1200" spc="-25" dirty="0" smtClean="0">
                <a:latin typeface="Arial"/>
                <a:cs typeface="Arial"/>
              </a:rPr>
              <a:t>after </a:t>
            </a:r>
            <a:r>
              <a:rPr lang="en-US" sz="1200" spc="-20" dirty="0" smtClean="0">
                <a:latin typeface="Arial"/>
                <a:cs typeface="Arial"/>
              </a:rPr>
              <a:t>they had </a:t>
            </a:r>
            <a:r>
              <a:rPr lang="en-US" sz="1200" spc="-25" dirty="0" smtClean="0">
                <a:latin typeface="Arial"/>
                <a:cs typeface="Arial"/>
              </a:rPr>
              <a:t>been</a:t>
            </a:r>
            <a:r>
              <a:rPr lang="en-US" sz="1200" spc="-28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authenticated.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210820">
              <a:lnSpc>
                <a:spcPct val="95900"/>
              </a:lnSpc>
              <a:spcBef>
                <a:spcPts val="600"/>
              </a:spcBef>
            </a:pPr>
            <a:r>
              <a:rPr lang="en-US" sz="1200" spc="-25" dirty="0" smtClean="0">
                <a:latin typeface="Arial"/>
                <a:cs typeface="Arial"/>
              </a:rPr>
              <a:t>Initially, authorization was implemented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per-component basis, meaning that  administrators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needed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define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authorization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controls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multiple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places.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lead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 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need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centralized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administration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security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handled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now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Apache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Ranger</a:t>
            </a:r>
          </a:p>
          <a:p>
            <a:pPr marL="12700" marR="5080">
              <a:lnSpc>
                <a:spcPct val="96100"/>
              </a:lnSpc>
              <a:spcBef>
                <a:spcPts val="170"/>
              </a:spcBef>
            </a:pPr>
            <a:r>
              <a:rPr lang="en-US" sz="1200" spc="-25" dirty="0" smtClean="0">
                <a:latin typeface="Arial"/>
                <a:cs typeface="Arial"/>
              </a:rPr>
              <a:t>Another </a:t>
            </a:r>
            <a:r>
              <a:rPr lang="en-US" sz="1200" spc="-30" dirty="0" smtClean="0">
                <a:latin typeface="Arial"/>
                <a:cs typeface="Arial"/>
              </a:rPr>
              <a:t>evolving </a:t>
            </a:r>
            <a:r>
              <a:rPr lang="en-US" sz="1200" spc="-20" dirty="0" smtClean="0">
                <a:latin typeface="Arial"/>
                <a:cs typeface="Arial"/>
              </a:rPr>
              <a:t>need is the </a:t>
            </a:r>
            <a:r>
              <a:rPr lang="en-US" sz="1200" spc="-25" dirty="0" smtClean="0">
                <a:latin typeface="Arial"/>
                <a:cs typeface="Arial"/>
              </a:rPr>
              <a:t>protection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through </a:t>
            </a:r>
            <a:r>
              <a:rPr lang="en-US" sz="1200" spc="-30" dirty="0" smtClean="0">
                <a:latin typeface="Arial"/>
                <a:cs typeface="Arial"/>
              </a:rPr>
              <a:t>encryption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other  confidentiality mechanisms.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trusted network, </a:t>
            </a:r>
            <a:r>
              <a:rPr lang="en-US" sz="1200" spc="-20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was assumed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data was  inherently protected </a:t>
            </a:r>
            <a:r>
              <a:rPr lang="en-US" sz="1200" spc="-20" dirty="0" smtClean="0">
                <a:latin typeface="Arial"/>
                <a:cs typeface="Arial"/>
              </a:rPr>
              <a:t>from </a:t>
            </a:r>
            <a:r>
              <a:rPr lang="en-US" sz="1200" spc="-25" dirty="0" smtClean="0">
                <a:latin typeface="Arial"/>
                <a:cs typeface="Arial"/>
              </a:rPr>
              <a:t>unauthorized users because </a:t>
            </a:r>
            <a:r>
              <a:rPr lang="en-US" sz="1200" spc="-20" dirty="0" smtClean="0">
                <a:latin typeface="Arial"/>
                <a:cs typeface="Arial"/>
              </a:rPr>
              <a:t>only</a:t>
            </a:r>
            <a:r>
              <a:rPr lang="en-US" sz="1200" spc="-2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authorized users were </a:t>
            </a:r>
            <a:r>
              <a:rPr lang="en-US" sz="1200" spc="-30" dirty="0" smtClean="0">
                <a:latin typeface="Arial"/>
                <a:cs typeface="Arial"/>
              </a:rPr>
              <a:t>on 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network. Since then, Hadoop </a:t>
            </a:r>
            <a:r>
              <a:rPr lang="en-US" sz="1200" spc="-20" dirty="0" smtClean="0">
                <a:latin typeface="Arial"/>
                <a:cs typeface="Arial"/>
              </a:rPr>
              <a:t>has </a:t>
            </a:r>
            <a:r>
              <a:rPr lang="en-US" sz="1200" spc="-25" dirty="0" smtClean="0">
                <a:latin typeface="Arial"/>
                <a:cs typeface="Arial"/>
              </a:rPr>
              <a:t>added encryption </a:t>
            </a:r>
            <a:r>
              <a:rPr lang="en-US" sz="1200" spc="-20" dirty="0" smtClean="0">
                <a:latin typeface="Arial"/>
                <a:cs typeface="Arial"/>
              </a:rPr>
              <a:t>for data </a:t>
            </a:r>
            <a:r>
              <a:rPr lang="en-US" sz="1200" spc="-25" dirty="0" smtClean="0">
                <a:latin typeface="Arial"/>
                <a:cs typeface="Arial"/>
              </a:rPr>
              <a:t>transmitted between  nodes,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spc="-25" dirty="0" smtClean="0">
                <a:latin typeface="Arial"/>
                <a:cs typeface="Arial"/>
              </a:rPr>
              <a:t>well </a:t>
            </a:r>
            <a:r>
              <a:rPr lang="en-US" sz="1200" spc="-15" dirty="0" smtClean="0">
                <a:latin typeface="Arial"/>
                <a:cs typeface="Arial"/>
              </a:rPr>
              <a:t>as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stored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229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disk.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1200" spc="-25" dirty="0" smtClean="0">
                <a:latin typeface="Arial"/>
                <a:cs typeface="Arial"/>
              </a:rPr>
              <a:t>Thus, </a:t>
            </a:r>
            <a:r>
              <a:rPr lang="en-US" sz="1200" spc="-30" dirty="0" smtClean="0">
                <a:latin typeface="Arial"/>
                <a:cs typeface="Arial"/>
              </a:rPr>
              <a:t>now, </a:t>
            </a:r>
            <a:r>
              <a:rPr lang="en-US" sz="1200" spc="-20" dirty="0" smtClean="0">
                <a:latin typeface="Arial"/>
                <a:cs typeface="Arial"/>
              </a:rPr>
              <a:t>we </a:t>
            </a:r>
            <a:r>
              <a:rPr lang="en-US" sz="1200" spc="-25" dirty="0" smtClean="0">
                <a:latin typeface="Arial"/>
                <a:cs typeface="Arial"/>
              </a:rPr>
              <a:t>have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Five Pillars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1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Security: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Administration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Authentication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Authorization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Audit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Protection</a:t>
            </a:r>
            <a:endParaRPr lang="en-US" sz="1200" dirty="0" smtClean="0">
              <a:latin typeface="Arial"/>
              <a:cs typeface="Arial"/>
            </a:endParaRPr>
          </a:p>
          <a:p>
            <a:pPr marL="12700" marR="423545">
              <a:lnSpc>
                <a:spcPts val="1610"/>
              </a:lnSpc>
              <a:spcBef>
                <a:spcPts val="645"/>
              </a:spcBef>
            </a:pPr>
            <a:r>
              <a:rPr lang="en-US" sz="1200" spc="-25" dirty="0" smtClean="0">
                <a:latin typeface="Arial"/>
                <a:cs typeface="Arial"/>
              </a:rPr>
              <a:t>Hadoop 3.0.0 </a:t>
            </a:r>
            <a:r>
              <a:rPr lang="en-US" sz="1200" spc="-20" dirty="0" smtClean="0">
                <a:latin typeface="Arial"/>
                <a:cs typeface="Arial"/>
              </a:rPr>
              <a:t>(GA as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early 2018, </a:t>
            </a:r>
            <a:r>
              <a:rPr lang="en-US" sz="1200" spc="-30" dirty="0" smtClean="0">
                <a:latin typeface="Arial"/>
                <a:cs typeface="Arial"/>
              </a:rPr>
              <a:t>https://hadoop.apache.org/docs/r3.0.0/), </a:t>
            </a:r>
            <a:r>
              <a:rPr lang="en-US" sz="1200" spc="-20" dirty="0" smtClean="0">
                <a:latin typeface="Arial"/>
                <a:cs typeface="Arial"/>
              </a:rPr>
              <a:t>as  </a:t>
            </a:r>
            <a:r>
              <a:rPr lang="en-US" sz="1200" spc="-25" dirty="0" smtClean="0">
                <a:latin typeface="Arial"/>
                <a:cs typeface="Arial"/>
              </a:rPr>
              <a:t>Hadoop </a:t>
            </a:r>
            <a:r>
              <a:rPr lang="en-US" sz="1200" spc="-15" dirty="0" smtClean="0">
                <a:latin typeface="Arial"/>
                <a:cs typeface="Arial"/>
              </a:rPr>
              <a:t>2,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intimately concerned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22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security: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254760">
              <a:lnSpc>
                <a:spcPct val="96200"/>
              </a:lnSpc>
              <a:spcBef>
                <a:spcPts val="550"/>
              </a:spcBef>
            </a:pPr>
            <a:r>
              <a:rPr lang="en-US" sz="1200" spc="-25" dirty="0" smtClean="0">
                <a:latin typeface="Arial"/>
                <a:cs typeface="Arial"/>
              </a:rPr>
              <a:t>Hadoop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Secure Mode  </a:t>
            </a:r>
            <a:r>
              <a:rPr lang="en-US" sz="1200" spc="-30" dirty="0" smtClean="0">
                <a:latin typeface="Arial"/>
                <a:cs typeface="Arial"/>
              </a:rPr>
              <a:t>https://hadoop.apache.org/docs/current/hadoop-project-dist/hadoop-  </a:t>
            </a:r>
            <a:r>
              <a:rPr lang="en-US" sz="1200" spc="-25" dirty="0" smtClean="0">
                <a:latin typeface="Arial"/>
                <a:cs typeface="Arial"/>
              </a:rPr>
              <a:t>common/SecureMode.html</a:t>
            </a:r>
            <a:endParaRPr lang="en-US" sz="1200" dirty="0" smtClean="0">
              <a:latin typeface="Arial"/>
              <a:cs typeface="Arial"/>
            </a:endParaRPr>
          </a:p>
          <a:p>
            <a:pPr marL="12700" marR="210820">
              <a:lnSpc>
                <a:spcPct val="95900"/>
              </a:lnSpc>
              <a:spcBef>
                <a:spcPts val="600"/>
              </a:spcBef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12FD8-6256-4506-90D9-8C93902848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764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419100">
              <a:lnSpc>
                <a:spcPts val="1610"/>
              </a:lnSpc>
              <a:spcBef>
                <a:spcPts val="635"/>
              </a:spcBef>
            </a:pP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every industry,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0" dirty="0" smtClean="0">
                <a:latin typeface="Arial"/>
                <a:cs typeface="Arial"/>
              </a:rPr>
              <a:t>now </a:t>
            </a:r>
            <a:r>
              <a:rPr lang="en-US" sz="1200" spc="-15" dirty="0" smtClean="0">
                <a:latin typeface="Arial"/>
                <a:cs typeface="Arial"/>
              </a:rPr>
              <a:t>an </a:t>
            </a:r>
            <a:r>
              <a:rPr lang="en-US" sz="1200" spc="-25" dirty="0" smtClean="0">
                <a:latin typeface="Arial"/>
                <a:cs typeface="Arial"/>
              </a:rPr>
              <a:t>essential </a:t>
            </a:r>
            <a:r>
              <a:rPr lang="en-US" sz="1200" spc="-20" dirty="0" smtClean="0">
                <a:latin typeface="Arial"/>
                <a:cs typeface="Arial"/>
              </a:rPr>
              <a:t>new </a:t>
            </a:r>
            <a:r>
              <a:rPr lang="en-US" sz="1200" spc="-25" dirty="0" smtClean="0">
                <a:latin typeface="Arial"/>
                <a:cs typeface="Arial"/>
              </a:rPr>
              <a:t>driver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competitive </a:t>
            </a:r>
            <a:r>
              <a:rPr lang="en-US" sz="1200" spc="-30" dirty="0" smtClean="0">
                <a:latin typeface="Arial"/>
                <a:cs typeface="Arial"/>
              </a:rPr>
              <a:t>advantage. 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plays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critical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role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modern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architecture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providing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low-cost,  scale-out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storage,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value-add</a:t>
            </a:r>
            <a:r>
              <a:rPr lang="en-US" sz="1200" spc="-19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processing.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100"/>
              </a:lnSpc>
              <a:spcBef>
                <a:spcPts val="560"/>
              </a:spcBef>
            </a:pP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HDFS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file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system,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broader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role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Lake,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  used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hold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“crown </a:t>
            </a:r>
            <a:r>
              <a:rPr lang="en-US" sz="1200" spc="-25" dirty="0" smtClean="0">
                <a:latin typeface="Arial"/>
                <a:cs typeface="Arial"/>
              </a:rPr>
              <a:t>jewels”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business organization, namely vital </a:t>
            </a:r>
            <a:r>
              <a:rPr lang="en-US" sz="1200" spc="-30" dirty="0" smtClean="0">
                <a:latin typeface="Arial"/>
                <a:cs typeface="Arial"/>
              </a:rPr>
              <a:t>operational  </a:t>
            </a:r>
            <a:r>
              <a:rPr lang="en-US" sz="1200" spc="-20" dirty="0" smtClean="0">
                <a:latin typeface="Arial"/>
                <a:cs typeface="Arial"/>
              </a:rPr>
              <a:t>data that is used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drive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business </a:t>
            </a:r>
            <a:r>
              <a:rPr lang="en-US" sz="1200" spc="-20" dirty="0" smtClean="0">
                <a:latin typeface="Arial"/>
                <a:cs typeface="Arial"/>
              </a:rPr>
              <a:t>and make it </a:t>
            </a:r>
            <a:r>
              <a:rPr lang="en-US" sz="1200" spc="-25" dirty="0" smtClean="0">
                <a:latin typeface="Arial"/>
                <a:cs typeface="Arial"/>
              </a:rPr>
              <a:t>unique amongst </a:t>
            </a:r>
            <a:r>
              <a:rPr lang="en-US" sz="1200" spc="-20" dirty="0" smtClean="0">
                <a:latin typeface="Arial"/>
                <a:cs typeface="Arial"/>
              </a:rPr>
              <a:t>its </a:t>
            </a:r>
            <a:r>
              <a:rPr lang="en-US" sz="1200" spc="-25" dirty="0" smtClean="0">
                <a:latin typeface="Arial"/>
                <a:cs typeface="Arial"/>
              </a:rPr>
              <a:t>peers. </a:t>
            </a:r>
            <a:r>
              <a:rPr lang="en-US" sz="1200" spc="-20" dirty="0" smtClean="0">
                <a:latin typeface="Arial"/>
                <a:cs typeface="Arial"/>
              </a:rPr>
              <a:t>Some of  this </a:t>
            </a:r>
            <a:r>
              <a:rPr lang="en-US" sz="1200" spc="-25" dirty="0" smtClean="0">
                <a:latin typeface="Arial"/>
                <a:cs typeface="Arial"/>
              </a:rPr>
              <a:t>data,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30" dirty="0" smtClean="0">
                <a:latin typeface="Arial"/>
                <a:cs typeface="Arial"/>
              </a:rPr>
              <a:t>addition,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highly</a:t>
            </a:r>
            <a:r>
              <a:rPr lang="en-US" sz="1200" spc="-20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sensitive.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78740">
              <a:lnSpc>
                <a:spcPct val="96100"/>
              </a:lnSpc>
              <a:spcBef>
                <a:spcPts val="595"/>
              </a:spcBef>
            </a:pPr>
            <a:r>
              <a:rPr lang="en-US" sz="1200" spc="-15" dirty="0" smtClean="0">
                <a:latin typeface="Arial"/>
                <a:cs typeface="Arial"/>
              </a:rPr>
              <a:t>Any </a:t>
            </a:r>
            <a:r>
              <a:rPr lang="en-US" sz="1200" spc="-25" dirty="0" smtClean="0">
                <a:latin typeface="Arial"/>
                <a:cs typeface="Arial"/>
              </a:rPr>
              <a:t>internal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30" dirty="0" smtClean="0">
                <a:latin typeface="Arial"/>
                <a:cs typeface="Arial"/>
              </a:rPr>
              <a:t>external </a:t>
            </a:r>
            <a:r>
              <a:rPr lang="en-US" sz="1200" spc="-25" dirty="0" smtClean="0">
                <a:latin typeface="Arial"/>
                <a:cs typeface="Arial"/>
              </a:rPr>
              <a:t>breach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smtClean="0">
                <a:latin typeface="Arial"/>
                <a:cs typeface="Arial"/>
              </a:rPr>
              <a:t>enterprise-wide </a:t>
            </a:r>
            <a:r>
              <a:rPr lang="en-US" sz="1200" spc="-20" dirty="0" smtClean="0">
                <a:latin typeface="Arial"/>
                <a:cs typeface="Arial"/>
              </a:rPr>
              <a:t>data can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25" dirty="0" smtClean="0">
                <a:latin typeface="Arial"/>
                <a:cs typeface="Arial"/>
              </a:rPr>
              <a:t>catastrophic, </a:t>
            </a:r>
            <a:r>
              <a:rPr lang="en-US" sz="1200" spc="-20" dirty="0" smtClean="0">
                <a:latin typeface="Arial"/>
                <a:cs typeface="Arial"/>
              </a:rPr>
              <a:t>from  </a:t>
            </a:r>
            <a:r>
              <a:rPr lang="en-US" sz="1200" spc="-25" dirty="0" smtClean="0">
                <a:latin typeface="Arial"/>
                <a:cs typeface="Arial"/>
              </a:rPr>
              <a:t>privacy violations,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regulatory infractions,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damage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corporate image, </a:t>
            </a:r>
            <a:r>
              <a:rPr lang="en-US" sz="1200" spc="-20" dirty="0" smtClean="0">
                <a:latin typeface="Arial"/>
                <a:cs typeface="Arial"/>
              </a:rPr>
              <a:t>and long-  term </a:t>
            </a:r>
            <a:r>
              <a:rPr lang="en-US" sz="1200" spc="-25" dirty="0" smtClean="0">
                <a:latin typeface="Arial"/>
                <a:cs typeface="Arial"/>
              </a:rPr>
              <a:t>shareholder value.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prevent </a:t>
            </a:r>
            <a:r>
              <a:rPr lang="en-US" sz="1200" spc="-20" dirty="0" smtClean="0">
                <a:latin typeface="Arial"/>
                <a:cs typeface="Arial"/>
              </a:rPr>
              <a:t>damage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company’s business, customers,  finances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30" dirty="0" smtClean="0">
                <a:latin typeface="Arial"/>
                <a:cs typeface="Arial"/>
              </a:rPr>
              <a:t>reputation, management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0" dirty="0" smtClean="0">
                <a:latin typeface="Arial"/>
                <a:cs typeface="Arial"/>
              </a:rPr>
              <a:t>IT </a:t>
            </a:r>
            <a:r>
              <a:rPr lang="en-US" sz="1200" spc="-30" dirty="0" smtClean="0">
                <a:latin typeface="Arial"/>
                <a:cs typeface="Arial"/>
              </a:rPr>
              <a:t>leaders </a:t>
            </a:r>
            <a:r>
              <a:rPr lang="en-US" sz="1200" spc="-20" dirty="0" smtClean="0">
                <a:latin typeface="Arial"/>
                <a:cs typeface="Arial"/>
              </a:rPr>
              <a:t>must </a:t>
            </a:r>
            <a:r>
              <a:rPr lang="en-US" sz="1200" spc="-25" dirty="0" smtClean="0">
                <a:latin typeface="Arial"/>
                <a:cs typeface="Arial"/>
              </a:rPr>
              <a:t>ensure </a:t>
            </a:r>
            <a:r>
              <a:rPr lang="en-US" sz="1200" spc="-20" dirty="0" smtClean="0">
                <a:latin typeface="Arial"/>
                <a:cs typeface="Arial"/>
              </a:rPr>
              <a:t>that this data </a:t>
            </a:r>
            <a:r>
              <a:rPr lang="en-US" sz="1200" dirty="0" smtClean="0">
                <a:latin typeface="Arial"/>
                <a:cs typeface="Arial"/>
              </a:rPr>
              <a:t>-  </a:t>
            </a:r>
            <a:r>
              <a:rPr lang="en-US" sz="1200" spc="-25" dirty="0" smtClean="0">
                <a:latin typeface="Arial"/>
                <a:cs typeface="Arial"/>
              </a:rPr>
              <a:t>whether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HDFS,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Lake,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hybrid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storage,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including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cloud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storage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-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meets 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same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high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standards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security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legacy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environment.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12FD8-6256-4506-90D9-8C93902848D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46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1645"/>
              </a:lnSpc>
              <a:spcBef>
                <a:spcPts val="525"/>
              </a:spcBef>
            </a:pP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smtClean="0">
                <a:latin typeface="Arial"/>
                <a:cs typeface="Arial"/>
              </a:rPr>
              <a:t>topic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well covered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204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Wikipedia: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lang="en-US" sz="1200" spc="-30" dirty="0" smtClean="0">
                <a:latin typeface="Arial"/>
                <a:cs typeface="Arial"/>
              </a:rPr>
              <a:t>https://en.wikipedia.org/wiki/Personally_identifiable_information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US" sz="1200" spc="-20" dirty="0" smtClean="0">
                <a:latin typeface="Arial"/>
                <a:cs typeface="Arial"/>
              </a:rPr>
              <a:t>Other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references:</a:t>
            </a:r>
            <a:endParaRPr lang="en-US" sz="1200" dirty="0" smtClean="0">
              <a:latin typeface="Arial"/>
              <a:cs typeface="Arial"/>
            </a:endParaRPr>
          </a:p>
          <a:p>
            <a:pPr marL="12700" marR="334645">
              <a:lnSpc>
                <a:spcPct val="131600"/>
              </a:lnSpc>
            </a:pPr>
            <a:r>
              <a:rPr lang="en-US" sz="1200" spc="-30" dirty="0" smtClean="0">
                <a:latin typeface="Arial"/>
                <a:cs typeface="Arial"/>
              </a:rPr>
              <a:t>https://en.wikipedia.org/wiki/Sarbanes%E2%80%93Oxley_Act  https://en.wikipedia.org/wiki/Health_Insurance_Portability_and_Accountability_Act  https://en.wikipedia.org/wiki/Payment_Card_Industry_Data_Security_Standard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en-US" sz="1200" spc="-20" dirty="0" smtClean="0">
                <a:latin typeface="Arial"/>
                <a:cs typeface="Arial"/>
              </a:rPr>
              <a:t>Other </a:t>
            </a:r>
            <a:r>
              <a:rPr lang="en-US" sz="1200" spc="-25" dirty="0" smtClean="0">
                <a:latin typeface="Arial"/>
                <a:cs typeface="Arial"/>
              </a:rPr>
              <a:t>relevant standards</a:t>
            </a:r>
            <a:r>
              <a:rPr lang="en-US" sz="1200" spc="-114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include: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447040" indent="-344170">
              <a:lnSpc>
                <a:spcPts val="1610"/>
              </a:lnSpc>
              <a:spcBef>
                <a:spcPts val="74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Health </a:t>
            </a:r>
            <a:r>
              <a:rPr lang="en-US" sz="1200" spc="-30" dirty="0" smtClean="0">
                <a:latin typeface="Arial"/>
                <a:cs typeface="Arial"/>
              </a:rPr>
              <a:t>Information </a:t>
            </a:r>
            <a:r>
              <a:rPr lang="en-US" sz="1200" spc="-25" dirty="0" smtClean="0">
                <a:latin typeface="Arial"/>
                <a:cs typeface="Arial"/>
              </a:rPr>
              <a:t>Technology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Economic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Clinical Health </a:t>
            </a:r>
            <a:r>
              <a:rPr lang="en-US" sz="1200" spc="-20" dirty="0" smtClean="0">
                <a:latin typeface="Arial"/>
                <a:cs typeface="Arial"/>
              </a:rPr>
              <a:t>Act  </a:t>
            </a:r>
            <a:r>
              <a:rPr lang="en-US" sz="1200" spc="-25" dirty="0" smtClean="0">
                <a:latin typeface="Arial"/>
                <a:cs typeface="Arial"/>
              </a:rPr>
              <a:t>(HITECH), part </a:t>
            </a:r>
            <a:r>
              <a:rPr lang="en-US" sz="1200" spc="-20" dirty="0" smtClean="0">
                <a:latin typeface="Arial"/>
                <a:cs typeface="Arial"/>
              </a:rPr>
              <a:t>of the </a:t>
            </a:r>
            <a:r>
              <a:rPr lang="en-US" sz="1200" spc="-25" dirty="0" smtClean="0">
                <a:latin typeface="Arial"/>
                <a:cs typeface="Arial"/>
              </a:rPr>
              <a:t>American </a:t>
            </a:r>
            <a:r>
              <a:rPr lang="en-US" sz="1200" spc="-30" dirty="0" smtClean="0">
                <a:latin typeface="Arial"/>
                <a:cs typeface="Arial"/>
              </a:rPr>
              <a:t>Recovery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Reinvestment </a:t>
            </a:r>
            <a:r>
              <a:rPr lang="en-US" sz="1200" spc="-20" dirty="0" smtClean="0">
                <a:latin typeface="Arial"/>
                <a:cs typeface="Arial"/>
              </a:rPr>
              <a:t>Act of</a:t>
            </a:r>
            <a:r>
              <a:rPr lang="en-US" sz="1200" spc="-22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2009</a:t>
            </a:r>
            <a:endParaRPr lang="en-US" sz="12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58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International Organization </a:t>
            </a:r>
            <a:r>
              <a:rPr lang="en-US" sz="1200" spc="-30" dirty="0" smtClean="0">
                <a:latin typeface="Arial"/>
                <a:cs typeface="Arial"/>
              </a:rPr>
              <a:t>Standardization</a:t>
            </a:r>
            <a:r>
              <a:rPr lang="en-US" sz="1200" spc="-10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(ISO)</a:t>
            </a:r>
            <a:endParaRPr lang="en-US" sz="1200" dirty="0" smtClean="0">
              <a:latin typeface="Arial"/>
              <a:cs typeface="Arial"/>
            </a:endParaRPr>
          </a:p>
          <a:p>
            <a:pPr marL="585470" marR="5080" indent="-344170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en-US" sz="1200" spc="-25" dirty="0" smtClean="0">
                <a:latin typeface="Arial"/>
                <a:cs typeface="Arial"/>
              </a:rPr>
              <a:t>Control </a:t>
            </a:r>
            <a:r>
              <a:rPr lang="en-US" sz="1200" spc="-30" dirty="0" smtClean="0">
                <a:latin typeface="Arial"/>
                <a:cs typeface="Arial"/>
              </a:rPr>
              <a:t>Objectives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Information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Related Technology (COBIT),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good-  </a:t>
            </a:r>
            <a:r>
              <a:rPr lang="en-US" sz="1200" spc="-25" dirty="0" smtClean="0">
                <a:latin typeface="Arial"/>
                <a:cs typeface="Arial"/>
              </a:rPr>
              <a:t>practice framework created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30" dirty="0" smtClean="0">
                <a:latin typeface="Arial"/>
                <a:cs typeface="Arial"/>
              </a:rPr>
              <a:t>international professional </a:t>
            </a:r>
            <a:r>
              <a:rPr lang="en-US" sz="1200" spc="-25" dirty="0" smtClean="0">
                <a:latin typeface="Arial"/>
                <a:cs typeface="Arial"/>
              </a:rPr>
              <a:t>association </a:t>
            </a:r>
            <a:r>
              <a:rPr lang="en-US" sz="1200" spc="-20" dirty="0" smtClean="0">
                <a:latin typeface="Arial"/>
                <a:cs typeface="Arial"/>
              </a:rPr>
              <a:t>ISACA </a:t>
            </a:r>
            <a:r>
              <a:rPr lang="en-US" sz="1200" spc="-25" dirty="0" smtClean="0">
                <a:latin typeface="Arial"/>
                <a:cs typeface="Arial"/>
              </a:rPr>
              <a:t>for  information technology </a:t>
            </a:r>
            <a:r>
              <a:rPr lang="en-US" sz="1200" spc="-20" dirty="0" smtClean="0">
                <a:latin typeface="Arial"/>
                <a:cs typeface="Arial"/>
              </a:rPr>
              <a:t>(IT) </a:t>
            </a:r>
            <a:r>
              <a:rPr lang="en-US" sz="1200" spc="-30" dirty="0" smtClean="0">
                <a:latin typeface="Arial"/>
                <a:cs typeface="Arial"/>
              </a:rPr>
              <a:t>management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0" dirty="0" smtClean="0">
                <a:latin typeface="Arial"/>
                <a:cs typeface="Arial"/>
              </a:rPr>
              <a:t>IT</a:t>
            </a:r>
            <a:r>
              <a:rPr lang="en-US" sz="1200" spc="-204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governance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0" dirty="0" smtClean="0">
                <a:latin typeface="Arial"/>
                <a:cs typeface="Arial"/>
              </a:rPr>
              <a:t>And, </a:t>
            </a:r>
            <a:r>
              <a:rPr lang="en-US" sz="1200" spc="-30" dirty="0" smtClean="0">
                <a:latin typeface="Arial"/>
                <a:cs typeface="Arial"/>
              </a:rPr>
              <a:t>naturally, </a:t>
            </a:r>
            <a:r>
              <a:rPr lang="en-US" sz="1200" spc="-25" dirty="0" smtClean="0">
                <a:latin typeface="Arial"/>
                <a:cs typeface="Arial"/>
              </a:rPr>
              <a:t>every company </a:t>
            </a:r>
            <a:r>
              <a:rPr lang="en-US" sz="1200" spc="-20" dirty="0" smtClean="0">
                <a:latin typeface="Arial"/>
                <a:cs typeface="Arial"/>
              </a:rPr>
              <a:t>has </a:t>
            </a:r>
            <a:r>
              <a:rPr lang="en-US" sz="1200" spc="-25" dirty="0" smtClean="0">
                <a:latin typeface="Arial"/>
                <a:cs typeface="Arial"/>
              </a:rPr>
              <a:t>its own </a:t>
            </a:r>
            <a:r>
              <a:rPr lang="en-US" sz="1200" b="1" spc="-25" dirty="0" smtClean="0">
                <a:latin typeface="Arial"/>
                <a:cs typeface="Arial"/>
              </a:rPr>
              <a:t>Corporate Security</a:t>
            </a:r>
            <a:r>
              <a:rPr lang="en-US" sz="1200" b="1" spc="-24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Policies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12FD8-6256-4506-90D9-8C93902848D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549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75565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first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release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Hortonworks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DataPlane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(DPS)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HDP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2.6.3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includes 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Lifecycle Manager Service </a:t>
            </a:r>
            <a:r>
              <a:rPr lang="en-US" sz="1200" spc="-20" dirty="0" smtClean="0">
                <a:latin typeface="Arial"/>
                <a:cs typeface="Arial"/>
              </a:rPr>
              <a:t>(DLM) as </a:t>
            </a:r>
            <a:r>
              <a:rPr lang="en-US" sz="1200" spc="-25" dirty="0" smtClean="0">
                <a:latin typeface="Arial"/>
                <a:cs typeface="Arial"/>
              </a:rPr>
              <a:t>General </a:t>
            </a:r>
            <a:r>
              <a:rPr lang="en-US" sz="1200" spc="-30" dirty="0" smtClean="0">
                <a:latin typeface="Arial"/>
                <a:cs typeface="Arial"/>
              </a:rPr>
              <a:t>availability </a:t>
            </a:r>
            <a:r>
              <a:rPr lang="en-US" sz="1200" spc="-20" dirty="0" smtClean="0">
                <a:latin typeface="Arial"/>
                <a:cs typeface="Arial"/>
              </a:rPr>
              <a:t>(GA) and Data </a:t>
            </a:r>
            <a:r>
              <a:rPr lang="en-US" sz="1200" spc="-30" dirty="0" smtClean="0">
                <a:latin typeface="Arial"/>
                <a:cs typeface="Arial"/>
              </a:rPr>
              <a:t>Steward  </a:t>
            </a:r>
            <a:r>
              <a:rPr lang="en-US" sz="1200" spc="-25" dirty="0" smtClean="0">
                <a:latin typeface="Arial"/>
                <a:cs typeface="Arial"/>
              </a:rPr>
              <a:t>Service (DSS)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technical preview </a:t>
            </a:r>
            <a:r>
              <a:rPr lang="en-US" sz="1200" spc="-20" dirty="0" smtClean="0">
                <a:latin typeface="Arial"/>
                <a:cs typeface="Arial"/>
              </a:rPr>
              <a:t>(TP)</a:t>
            </a:r>
            <a:r>
              <a:rPr lang="en-US" sz="1200" spc="-204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mode.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0" dirty="0" smtClean="0">
                <a:latin typeface="Arial"/>
                <a:cs typeface="Arial"/>
              </a:rPr>
              <a:t>These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first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series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Next-Gen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645"/>
              </a:spcBef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15" dirty="0" smtClean="0">
                <a:latin typeface="Arial"/>
                <a:cs typeface="Arial"/>
              </a:rPr>
              <a:t>DPS </a:t>
            </a:r>
            <a:r>
              <a:rPr lang="en-US" sz="1200" spc="-25" dirty="0" smtClean="0">
                <a:latin typeface="Arial"/>
                <a:cs typeface="Arial"/>
              </a:rPr>
              <a:t>Platform </a:t>
            </a:r>
            <a:r>
              <a:rPr lang="en-US" sz="1200" spc="-20" dirty="0" smtClean="0">
                <a:latin typeface="Arial"/>
                <a:cs typeface="Arial"/>
              </a:rPr>
              <a:t>is the </a:t>
            </a:r>
            <a:r>
              <a:rPr lang="en-US" sz="1200" spc="-25" dirty="0" smtClean="0">
                <a:latin typeface="Arial"/>
                <a:cs typeface="Arial"/>
              </a:rPr>
              <a:t>architectural foundation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helps register multiple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lakes 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manages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across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lakes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single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unified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pane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glass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12FD8-6256-4506-90D9-8C93902848D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634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fr-FR" sz="1400" spc="-15" dirty="0" smtClean="0">
                <a:latin typeface="Arial"/>
                <a:cs typeface="Arial"/>
              </a:rPr>
              <a:t>Use </a:t>
            </a:r>
            <a:r>
              <a:rPr lang="fr-FR" sz="1400" spc="-20" dirty="0" err="1" smtClean="0">
                <a:latin typeface="Arial"/>
                <a:cs typeface="Arial"/>
              </a:rPr>
              <a:t>these</a:t>
            </a:r>
            <a:r>
              <a:rPr lang="fr-FR" sz="1400" spc="-20" dirty="0" smtClean="0">
                <a:latin typeface="Arial"/>
                <a:cs typeface="Arial"/>
              </a:rPr>
              <a:t> </a:t>
            </a:r>
            <a:r>
              <a:rPr lang="fr-FR" sz="1400" spc="-30" dirty="0" err="1" smtClean="0">
                <a:latin typeface="Arial"/>
                <a:cs typeface="Arial"/>
              </a:rPr>
              <a:t>resources</a:t>
            </a:r>
            <a:r>
              <a:rPr lang="fr-FR" sz="1400" spc="-30" dirty="0" smtClean="0">
                <a:latin typeface="Arial"/>
                <a:cs typeface="Arial"/>
              </a:rPr>
              <a:t> </a:t>
            </a:r>
            <a:r>
              <a:rPr lang="fr-FR" sz="1400" spc="-10" dirty="0" smtClean="0">
                <a:latin typeface="Arial"/>
                <a:cs typeface="Arial"/>
              </a:rPr>
              <a:t>to </a:t>
            </a:r>
            <a:r>
              <a:rPr lang="fr-FR" sz="1400" spc="-25" dirty="0" err="1" smtClean="0">
                <a:latin typeface="Arial"/>
                <a:cs typeface="Arial"/>
              </a:rPr>
              <a:t>learn</a:t>
            </a:r>
            <a:r>
              <a:rPr lang="fr-FR" sz="1400" spc="-25" dirty="0" smtClean="0">
                <a:latin typeface="Arial"/>
                <a:cs typeface="Arial"/>
              </a:rPr>
              <a:t> </a:t>
            </a:r>
            <a:r>
              <a:rPr lang="fr-FR" sz="1400" spc="-20" dirty="0" smtClean="0">
                <a:latin typeface="Arial"/>
                <a:cs typeface="Arial"/>
              </a:rPr>
              <a:t>more </a:t>
            </a:r>
            <a:r>
              <a:rPr lang="fr-FR" sz="1400" spc="-25" dirty="0" smtClean="0">
                <a:latin typeface="Arial"/>
                <a:cs typeface="Arial"/>
              </a:rPr>
              <a:t>about</a:t>
            </a:r>
            <a:r>
              <a:rPr lang="fr-FR" sz="1400" spc="-260" dirty="0" smtClean="0">
                <a:latin typeface="Arial"/>
                <a:cs typeface="Arial"/>
              </a:rPr>
              <a:t> </a:t>
            </a:r>
            <a:r>
              <a:rPr lang="fr-FR" sz="1400" spc="-20" dirty="0" smtClean="0">
                <a:latin typeface="Arial"/>
                <a:cs typeface="Arial"/>
              </a:rPr>
              <a:t>DPS:</a:t>
            </a:r>
            <a:endParaRPr lang="fr-FR" sz="1400" dirty="0" smtClean="0">
              <a:latin typeface="Arial"/>
              <a:cs typeface="Arial"/>
            </a:endParaRPr>
          </a:p>
          <a:p>
            <a:pPr marL="585470" marR="436880" indent="-344170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fr-FR" sz="1400" spc="-15" dirty="0" smtClean="0">
                <a:latin typeface="Arial"/>
                <a:cs typeface="Arial"/>
              </a:rPr>
              <a:t>Web </a:t>
            </a:r>
            <a:r>
              <a:rPr lang="fr-FR" sz="1400" spc="-25" dirty="0" smtClean="0">
                <a:latin typeface="Arial"/>
                <a:cs typeface="Arial"/>
              </a:rPr>
              <a:t>Site: </a:t>
            </a:r>
            <a:r>
              <a:rPr lang="fr-FR" sz="1400" spc="-30" dirty="0" smtClean="0">
                <a:latin typeface="Arial"/>
                <a:cs typeface="Arial"/>
              </a:rPr>
              <a:t>https://hortonworks.com/products/data-management/dataplane-  </a:t>
            </a:r>
            <a:r>
              <a:rPr lang="fr-FR" sz="1400" spc="-25" dirty="0" smtClean="0">
                <a:latin typeface="Arial"/>
                <a:cs typeface="Arial"/>
              </a:rPr>
              <a:t>service/</a:t>
            </a:r>
            <a:endParaRPr lang="fr-FR" sz="1400" dirty="0" smtClean="0">
              <a:latin typeface="Arial"/>
              <a:cs typeface="Arial"/>
            </a:endParaRPr>
          </a:p>
          <a:p>
            <a:pPr marL="585470" indent="-344170">
              <a:lnSpc>
                <a:spcPct val="100000"/>
              </a:lnSpc>
              <a:spcBef>
                <a:spcPts val="58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fr-FR" sz="1400" spc="-25" dirty="0" smtClean="0">
                <a:latin typeface="Arial"/>
                <a:cs typeface="Arial"/>
              </a:rPr>
              <a:t>Blogs:</a:t>
            </a:r>
            <a:endParaRPr lang="fr-FR" sz="1400" dirty="0" smtClean="0">
              <a:latin typeface="Arial"/>
              <a:cs typeface="Arial"/>
            </a:endParaRPr>
          </a:p>
          <a:p>
            <a:pPr marL="928369" marR="417195" lvl="1" indent="-342900">
              <a:lnSpc>
                <a:spcPts val="1610"/>
              </a:lnSpc>
              <a:spcBef>
                <a:spcPts val="740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lang="fr-FR" sz="1400" spc="-30" dirty="0" smtClean="0">
                <a:latin typeface="Arial"/>
                <a:cs typeface="Arial"/>
              </a:rPr>
              <a:t>https://hortonworks.com/blog/disasters-can-instant-takes-village-build-  </a:t>
            </a:r>
            <a:r>
              <a:rPr lang="fr-FR" sz="1400" spc="-30" dirty="0" err="1" smtClean="0">
                <a:latin typeface="Arial"/>
                <a:cs typeface="Arial"/>
              </a:rPr>
              <a:t>hybrid</a:t>
            </a:r>
            <a:r>
              <a:rPr lang="fr-FR" sz="1400" spc="-30" dirty="0" smtClean="0">
                <a:latin typeface="Arial"/>
                <a:cs typeface="Arial"/>
              </a:rPr>
              <a:t>-cloud-</a:t>
            </a:r>
            <a:r>
              <a:rPr lang="fr-FR" sz="1400" spc="-30" dirty="0" err="1" smtClean="0">
                <a:latin typeface="Arial"/>
                <a:cs typeface="Arial"/>
              </a:rPr>
              <a:t>based</a:t>
            </a:r>
            <a:r>
              <a:rPr lang="fr-FR" sz="1400" spc="-30" dirty="0" smtClean="0">
                <a:latin typeface="Arial"/>
                <a:cs typeface="Arial"/>
              </a:rPr>
              <a:t>-</a:t>
            </a:r>
            <a:r>
              <a:rPr lang="fr-FR" sz="1400" spc="-30" dirty="0" err="1" smtClean="0">
                <a:latin typeface="Arial"/>
                <a:cs typeface="Arial"/>
              </a:rPr>
              <a:t>recovery</a:t>
            </a:r>
            <a:r>
              <a:rPr lang="fr-FR" sz="1400" spc="-30" dirty="0" smtClean="0">
                <a:latin typeface="Arial"/>
                <a:cs typeface="Arial"/>
              </a:rPr>
              <a:t>-solution/</a:t>
            </a:r>
            <a:endParaRPr lang="fr-FR" sz="1400" dirty="0" smtClean="0">
              <a:latin typeface="Arial"/>
              <a:cs typeface="Arial"/>
            </a:endParaRPr>
          </a:p>
          <a:p>
            <a:pPr marL="928369" marR="146685" lvl="1" indent="-342900">
              <a:lnSpc>
                <a:spcPts val="1610"/>
              </a:lnSpc>
              <a:spcBef>
                <a:spcPts val="700"/>
              </a:spcBef>
              <a:buFont typeface="Symbol"/>
              <a:buChar char=""/>
              <a:tabLst>
                <a:tab pos="928369" algn="l"/>
                <a:tab pos="929005" algn="l"/>
              </a:tabLst>
            </a:pPr>
            <a:r>
              <a:rPr lang="fr-FR" sz="1400" spc="-30" dirty="0" smtClean="0">
                <a:latin typeface="Arial"/>
                <a:cs typeface="Arial"/>
              </a:rPr>
              <a:t>https://hortonworks.com/blog/category-emerges-introducing-hortonworks-  </a:t>
            </a:r>
            <a:r>
              <a:rPr lang="fr-FR" sz="1400" spc="-30" dirty="0" err="1" smtClean="0">
                <a:latin typeface="Arial"/>
                <a:cs typeface="Arial"/>
              </a:rPr>
              <a:t>dataplane</a:t>
            </a:r>
            <a:r>
              <a:rPr lang="fr-FR" sz="1400" spc="-30" dirty="0" smtClean="0">
                <a:latin typeface="Arial"/>
                <a:cs typeface="Arial"/>
              </a:rPr>
              <a:t>-service/</a:t>
            </a:r>
            <a:endParaRPr lang="fr-FR" sz="1400" dirty="0" smtClean="0">
              <a:latin typeface="Arial"/>
              <a:cs typeface="Arial"/>
            </a:endParaRPr>
          </a:p>
          <a:p>
            <a:pPr marL="585470" marR="5080" indent="-344170">
              <a:lnSpc>
                <a:spcPts val="1610"/>
              </a:lnSpc>
              <a:spcBef>
                <a:spcPts val="700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fr-FR" sz="1400" spc="-20" dirty="0" err="1" smtClean="0">
                <a:latin typeface="Arial"/>
                <a:cs typeface="Arial"/>
              </a:rPr>
              <a:t>Press</a:t>
            </a:r>
            <a:r>
              <a:rPr lang="fr-FR" sz="1400" spc="-20" dirty="0" smtClean="0">
                <a:latin typeface="Arial"/>
                <a:cs typeface="Arial"/>
              </a:rPr>
              <a:t> </a:t>
            </a:r>
            <a:r>
              <a:rPr lang="fr-FR" sz="1400" spc="-25" dirty="0" smtClean="0">
                <a:latin typeface="Arial"/>
                <a:cs typeface="Arial"/>
              </a:rPr>
              <a:t>Release: </a:t>
            </a:r>
            <a:r>
              <a:rPr lang="fr-FR" sz="1400" spc="-30" dirty="0" smtClean="0">
                <a:latin typeface="Arial"/>
                <a:cs typeface="Arial"/>
              </a:rPr>
              <a:t>https://hortonworks.com/press-releases/hortonworks-dataplane-  </a:t>
            </a:r>
            <a:r>
              <a:rPr lang="fr-FR" sz="1400" spc="-25" dirty="0" smtClean="0">
                <a:latin typeface="Arial"/>
                <a:cs typeface="Arial"/>
              </a:rPr>
              <a:t>service/</a:t>
            </a:r>
            <a:endParaRPr lang="fr-FR" sz="1400" dirty="0" smtClean="0">
              <a:latin typeface="Arial"/>
              <a:cs typeface="Arial"/>
            </a:endParaRPr>
          </a:p>
          <a:p>
            <a:pPr marL="585470" marR="454025" indent="-344170">
              <a:lnSpc>
                <a:spcPts val="1610"/>
              </a:lnSpc>
              <a:spcBef>
                <a:spcPts val="71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fr-FR" sz="1400" spc="-25" dirty="0" smtClean="0">
                <a:latin typeface="Arial"/>
                <a:cs typeface="Arial"/>
              </a:rPr>
              <a:t>Product Docs: </a:t>
            </a:r>
            <a:r>
              <a:rPr lang="fr-FR" sz="1400" spc="-30" dirty="0" smtClean="0">
                <a:latin typeface="Arial"/>
                <a:cs typeface="Arial"/>
              </a:rPr>
              <a:t>https://docs.hortonworks.com/HDPDocuments/DPS1/DPS-  </a:t>
            </a:r>
            <a:r>
              <a:rPr lang="fr-FR" sz="1400" spc="-25" dirty="0" smtClean="0">
                <a:latin typeface="Arial"/>
                <a:cs typeface="Arial"/>
              </a:rPr>
              <a:t>1.0.0/index.html</a:t>
            </a:r>
            <a:endParaRPr lang="fr-FR" sz="1400" dirty="0" smtClean="0">
              <a:latin typeface="Arial"/>
              <a:cs typeface="Arial"/>
            </a:endParaRPr>
          </a:p>
          <a:p>
            <a:pPr marL="585470" marR="271780" indent="-344170">
              <a:lnSpc>
                <a:spcPts val="1610"/>
              </a:lnSpc>
              <a:spcBef>
                <a:spcPts val="695"/>
              </a:spcBef>
              <a:buFont typeface="Symbol"/>
              <a:buChar char=""/>
              <a:tabLst>
                <a:tab pos="584835" algn="l"/>
                <a:tab pos="585470" algn="l"/>
              </a:tabLst>
            </a:pPr>
            <a:r>
              <a:rPr lang="fr-FR" sz="1400" dirty="0" smtClean="0">
                <a:latin typeface="Arial"/>
                <a:cs typeface="Arial"/>
              </a:rPr>
              <a:t>A </a:t>
            </a:r>
            <a:r>
              <a:rPr lang="fr-FR" sz="1400" spc="-25" dirty="0" smtClean="0">
                <a:latin typeface="Arial"/>
                <a:cs typeface="Arial"/>
              </a:rPr>
              <a:t>one-</a:t>
            </a:r>
            <a:r>
              <a:rPr lang="fr-FR" sz="1400" spc="-25" dirty="0" err="1" smtClean="0">
                <a:latin typeface="Arial"/>
                <a:cs typeface="Arial"/>
              </a:rPr>
              <a:t>hour</a:t>
            </a:r>
            <a:r>
              <a:rPr lang="fr-FR" sz="1400" spc="-25" dirty="0" smtClean="0">
                <a:latin typeface="Arial"/>
                <a:cs typeface="Arial"/>
              </a:rPr>
              <a:t>, on-</a:t>
            </a:r>
            <a:r>
              <a:rPr lang="fr-FR" sz="1400" spc="-25" dirty="0" err="1" smtClean="0">
                <a:latin typeface="Arial"/>
                <a:cs typeface="Arial"/>
              </a:rPr>
              <a:t>demand</a:t>
            </a:r>
            <a:r>
              <a:rPr lang="fr-FR" sz="1400" spc="-25" dirty="0" smtClean="0">
                <a:latin typeface="Arial"/>
                <a:cs typeface="Arial"/>
              </a:rPr>
              <a:t> </a:t>
            </a:r>
            <a:r>
              <a:rPr lang="fr-FR" sz="1400" spc="-30" dirty="0" err="1" smtClean="0">
                <a:latin typeface="Arial"/>
                <a:cs typeface="Arial"/>
              </a:rPr>
              <a:t>webinar</a:t>
            </a:r>
            <a:r>
              <a:rPr lang="fr-FR" sz="1400" spc="-30" dirty="0" smtClean="0">
                <a:latin typeface="Arial"/>
                <a:cs typeface="Arial"/>
              </a:rPr>
              <a:t>, </a:t>
            </a:r>
            <a:r>
              <a:rPr lang="fr-FR" sz="1400" spc="-25" dirty="0" smtClean="0">
                <a:latin typeface="Arial"/>
                <a:cs typeface="Arial"/>
              </a:rPr>
              <a:t>Global Data </a:t>
            </a:r>
            <a:r>
              <a:rPr lang="fr-FR" sz="1400" spc="-30" dirty="0" smtClean="0">
                <a:latin typeface="Arial"/>
                <a:cs typeface="Arial"/>
              </a:rPr>
              <a:t>Management </a:t>
            </a:r>
            <a:r>
              <a:rPr lang="fr-FR" sz="1400" spc="-15" dirty="0" smtClean="0">
                <a:latin typeface="Arial"/>
                <a:cs typeface="Arial"/>
              </a:rPr>
              <a:t>In </a:t>
            </a:r>
            <a:r>
              <a:rPr lang="fr-FR" sz="1400" dirty="0" smtClean="0">
                <a:latin typeface="Arial"/>
                <a:cs typeface="Arial"/>
              </a:rPr>
              <a:t>A</a:t>
            </a:r>
            <a:r>
              <a:rPr lang="fr-FR" sz="1400" spc="-210" dirty="0" smtClean="0">
                <a:latin typeface="Arial"/>
                <a:cs typeface="Arial"/>
              </a:rPr>
              <a:t> </a:t>
            </a:r>
            <a:r>
              <a:rPr lang="fr-FR" sz="1400" spc="-25" dirty="0" smtClean="0">
                <a:latin typeface="Arial"/>
                <a:cs typeface="Arial"/>
              </a:rPr>
              <a:t>Multi-Cloud  </a:t>
            </a:r>
            <a:r>
              <a:rPr lang="fr-FR" sz="1400" spc="-25" dirty="0" err="1" smtClean="0">
                <a:latin typeface="Arial"/>
                <a:cs typeface="Arial"/>
              </a:rPr>
              <a:t>Hybrid</a:t>
            </a:r>
            <a:r>
              <a:rPr lang="fr-FR" sz="1400" spc="-25" dirty="0" smtClean="0">
                <a:latin typeface="Arial"/>
                <a:cs typeface="Arial"/>
              </a:rPr>
              <a:t> </a:t>
            </a:r>
            <a:r>
              <a:rPr lang="fr-FR" sz="1400" spc="-20" dirty="0" smtClean="0">
                <a:latin typeface="Arial"/>
                <a:cs typeface="Arial"/>
              </a:rPr>
              <a:t>World, </a:t>
            </a:r>
            <a:r>
              <a:rPr lang="fr-FR" sz="1400" spc="-20" dirty="0" err="1" smtClean="0">
                <a:latin typeface="Arial"/>
                <a:cs typeface="Arial"/>
              </a:rPr>
              <a:t>is</a:t>
            </a:r>
            <a:r>
              <a:rPr lang="fr-FR" sz="1400" spc="-20" dirty="0" smtClean="0">
                <a:latin typeface="Arial"/>
                <a:cs typeface="Arial"/>
              </a:rPr>
              <a:t> </a:t>
            </a:r>
            <a:r>
              <a:rPr lang="fr-FR" sz="1400" spc="-25" dirty="0" err="1" smtClean="0">
                <a:latin typeface="Arial"/>
                <a:cs typeface="Arial"/>
              </a:rPr>
              <a:t>available</a:t>
            </a:r>
            <a:r>
              <a:rPr lang="fr-FR" sz="1400" spc="-25" dirty="0" smtClean="0">
                <a:latin typeface="Arial"/>
                <a:cs typeface="Arial"/>
              </a:rPr>
              <a:t> </a:t>
            </a:r>
            <a:r>
              <a:rPr lang="fr-FR" sz="1400" spc="-20" dirty="0" smtClean="0">
                <a:latin typeface="Arial"/>
                <a:cs typeface="Arial"/>
              </a:rPr>
              <a:t>at: </a:t>
            </a:r>
            <a:r>
              <a:rPr lang="fr-FR" sz="1400" spc="-30" dirty="0" smtClean="0">
                <a:latin typeface="Arial"/>
                <a:cs typeface="Arial"/>
              </a:rPr>
              <a:t>https://hortonworks.com/webinar/global-data-  management-multi-cloud-</a:t>
            </a:r>
            <a:r>
              <a:rPr lang="fr-FR" sz="1400" spc="-30" dirty="0" err="1" smtClean="0">
                <a:latin typeface="Arial"/>
                <a:cs typeface="Arial"/>
              </a:rPr>
              <a:t>hybrid</a:t>
            </a:r>
            <a:r>
              <a:rPr lang="fr-FR" sz="1400" spc="-30" dirty="0" smtClean="0">
                <a:latin typeface="Arial"/>
                <a:cs typeface="Arial"/>
              </a:rPr>
              <a:t>-world/</a:t>
            </a:r>
            <a:endParaRPr lang="fr-FR" sz="14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12FD8-6256-4506-90D9-8C93902848D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32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!!Templates\Cross-brand_Ppt_template\Diagonal45Feath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415930"/>
            <a:ext cx="4136204" cy="644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1714500" y="6465488"/>
            <a:ext cx="57150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"/>
              </a:spcBef>
            </a:pPr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© Copyright IBM Corporation 2018</a:t>
            </a:r>
          </a:p>
          <a:p>
            <a:pPr algn="ctr" eaLnBrk="1" hangingPunct="1">
              <a:spcBef>
                <a:spcPts val="100"/>
              </a:spcBef>
            </a:pPr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Course materials may not be reproduced in whole or in part without the written permission of IBM.</a:t>
            </a:r>
          </a:p>
        </p:txBody>
      </p:sp>
      <p:sp>
        <p:nvSpPr>
          <p:cNvPr id="234506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3462337" y="1472184"/>
            <a:ext cx="5541264" cy="538585"/>
          </a:xfrm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 anchor="t">
            <a:spAutoFit/>
          </a:bodyPr>
          <a:lstStyle>
            <a:lvl1pPr algn="l" defTabSz="1370868" eaLnBrk="0" hangingPunct="0">
              <a:spcBef>
                <a:spcPct val="50000"/>
              </a:spcBef>
              <a:defRPr sz="2900" b="1" i="0" baseline="0">
                <a:solidFill>
                  <a:srgbClr val="00649D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52612" y="5441087"/>
            <a:ext cx="5146675" cy="544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>
                <a:solidFill>
                  <a:srgbClr val="008A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066" y="2382"/>
            <a:ext cx="9141621" cy="6855618"/>
          </a:xfrm>
          <a:prstGeom prst="rect">
            <a:avLst/>
          </a:prstGeom>
          <a:noFill/>
          <a:ln w="6350" algn="ctr">
            <a:solidFill>
              <a:srgbClr val="00649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053" tIns="68526" rIns="137053" bIns="68526" anchor="ctr"/>
          <a:lstStyle/>
          <a:p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1188720"/>
            <a:ext cx="8805672" cy="5358384"/>
          </a:xfrm>
          <a:prstGeom prst="rect">
            <a:avLst/>
          </a:prstGeom>
        </p:spPr>
        <p:txBody>
          <a:bodyPr/>
          <a:lstStyle>
            <a:lvl1pPr marL="231775" indent="-231775">
              <a:buClr>
                <a:srgbClr val="00649D"/>
              </a:buClr>
              <a:buSzPct val="120000"/>
              <a:buFont typeface="Arial" panose="020B0604020202020204" pitchFamily="34" charset="0"/>
              <a:buChar char="•"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66688">
              <a:buClr>
                <a:srgbClr val="008ABF"/>
              </a:buClr>
              <a:buSzPct val="80000"/>
              <a:defRPr lang="en-US" sz="19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166688">
              <a:buClr>
                <a:srgbClr val="008ABF"/>
              </a:buClr>
              <a:buSzPct val="80000"/>
              <a:buFont typeface="Verdana" panose="020B0604030504040204" pitchFamily="34" charset="0"/>
              <a:buChar char="−"/>
              <a:def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50838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!!Templates\Cross-brand_Ppt_template\Topic_diagonals_footer-r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2" y="423863"/>
            <a:ext cx="4114800" cy="60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0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3465576" y="1481328"/>
            <a:ext cx="4968264" cy="2165318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900" baseline="0">
                <a:solidFill>
                  <a:srgbClr val="00649D"/>
                </a:solidFill>
              </a:defRPr>
            </a:lvl1pPr>
          </a:lstStyle>
          <a:p>
            <a:pPr lvl="0"/>
            <a:r>
              <a:rPr lang="en-US" noProof="0" dirty="0"/>
              <a:t>Topic title</a:t>
            </a:r>
            <a:br>
              <a:rPr lang="en-US" noProof="0" dirty="0"/>
            </a:br>
            <a:endParaRPr lang="en-US" noProof="0" dirty="0"/>
          </a:p>
        </p:txBody>
      </p:sp>
      <p:pic>
        <p:nvPicPr>
          <p:cNvPr id="8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1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05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219456" y="457200"/>
            <a:ext cx="8833104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7013577" y="6640513"/>
            <a:ext cx="20351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© Copyright IBM Corporation 2018</a:t>
            </a:r>
          </a:p>
        </p:txBody>
      </p:sp>
      <p:sp>
        <p:nvSpPr>
          <p:cNvPr id="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>
                <a:solidFill>
                  <a:srgbClr val="008ABF"/>
                </a:solidFill>
                <a:latin typeface="Arial" panose="020B0604020202020204" pitchFamily="34" charset="0"/>
              </a:rPr>
              <a:t>Introduction to Big Data and Data Analytics</a:t>
            </a:r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4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3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5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6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7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9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1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4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5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6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7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8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9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0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744" y="1188720"/>
            <a:ext cx="8805672" cy="535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066" y="2382"/>
            <a:ext cx="9141621" cy="6855618"/>
          </a:xfrm>
          <a:prstGeom prst="rect">
            <a:avLst/>
          </a:prstGeom>
          <a:noFill/>
          <a:ln w="6350" algn="ctr">
            <a:solidFill>
              <a:srgbClr val="00649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053" tIns="68526" rIns="137053" bIns="68526" anchor="ctr"/>
          <a:lstStyle/>
          <a:p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8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9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912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49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2pPr>
      <a:lvl3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3pPr>
      <a:lvl4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4pPr>
      <a:lvl5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5pPr>
      <a:lvl6pPr marL="685434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6pPr>
      <a:lvl7pPr marL="1370868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7pPr>
      <a:lvl8pPr marL="2056303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8pPr>
      <a:lvl9pPr marL="2741737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9pPr>
    </p:titleStyle>
    <p:bodyStyle>
      <a:lvl1pPr marL="230859" indent="-230859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685434" indent="-228478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1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30532" indent="-173739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1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0868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4pPr>
      <a:lvl5pPr marL="1656466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5pPr>
      <a:lvl6pPr marL="2341900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6pPr>
      <a:lvl7pPr marL="3027335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7pPr>
      <a:lvl8pPr marL="3712769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8pPr>
      <a:lvl9pPr marL="4398203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9pPr>
    </p:bodyStyle>
    <p:otherStyle>
      <a:defPPr>
        <a:defRPr lang="en-US"/>
      </a:defPPr>
      <a:lvl1pPr marL="0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1pPr>
      <a:lvl2pPr marL="685434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2pPr>
      <a:lvl3pPr marL="1370868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2056303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1737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427171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4112605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798040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483474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sz="quarter"/>
          </p:nvPr>
        </p:nvSpPr>
        <p:spPr>
          <a:xfrm>
            <a:off x="3462337" y="1472184"/>
            <a:ext cx="5541264" cy="584751"/>
          </a:xfrm>
        </p:spPr>
        <p:txBody>
          <a:bodyPr/>
          <a:lstStyle/>
          <a:p>
            <a:r>
              <a:rPr lang="fr-FR" sz="3200" spc="5" dirty="0">
                <a:latin typeface="Arial"/>
                <a:cs typeface="Arial"/>
              </a:rPr>
              <a:t>Security </a:t>
            </a:r>
            <a:r>
              <a:rPr lang="fr-FR" sz="3200" spc="10" dirty="0">
                <a:latin typeface="Arial"/>
                <a:cs typeface="Arial"/>
              </a:rPr>
              <a:t>and</a:t>
            </a:r>
            <a:r>
              <a:rPr lang="fr-FR" sz="3200" spc="60" dirty="0">
                <a:latin typeface="Arial"/>
                <a:cs typeface="Arial"/>
              </a:rPr>
              <a:t> </a:t>
            </a:r>
            <a:r>
              <a:rPr lang="fr-FR" sz="3200" spc="5" dirty="0" err="1" smtClean="0">
                <a:latin typeface="Arial"/>
                <a:cs typeface="Arial"/>
              </a:rPr>
              <a:t>Governance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2400" spc="15" dirty="0">
                <a:latin typeface="Arial"/>
                <a:cs typeface="Arial"/>
              </a:rPr>
              <a:t>Data Science</a:t>
            </a:r>
            <a:r>
              <a:rPr lang="fr-FR" sz="2400" spc="-120" dirty="0">
                <a:latin typeface="Arial"/>
                <a:cs typeface="Arial"/>
              </a:rPr>
              <a:t> </a:t>
            </a:r>
            <a:r>
              <a:rPr lang="fr-FR" sz="2400" spc="15" dirty="0" err="1" smtClean="0">
                <a:latin typeface="Arial"/>
                <a:cs typeface="Arial"/>
              </a:rPr>
              <a:t>Foundations</a:t>
            </a:r>
            <a:endParaRPr lang="fr-FR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029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pc="-5" dirty="0" err="1">
                <a:latin typeface="Arial"/>
                <a:cs typeface="Arial"/>
              </a:rPr>
              <a:t>History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dirty="0">
                <a:latin typeface="Arial"/>
                <a:cs typeface="Arial"/>
              </a:rPr>
              <a:t>of </a:t>
            </a:r>
            <a:r>
              <a:rPr lang="fr-FR" spc="-5" dirty="0" err="1">
                <a:latin typeface="Arial"/>
                <a:cs typeface="Arial"/>
              </a:rPr>
              <a:t>Hadoop</a:t>
            </a:r>
            <a:r>
              <a:rPr lang="fr-FR" spc="-90" dirty="0">
                <a:latin typeface="Arial"/>
                <a:cs typeface="Arial"/>
              </a:rPr>
              <a:t> </a:t>
            </a:r>
            <a:r>
              <a:rPr lang="fr-FR" spc="-5" dirty="0" err="1">
                <a:latin typeface="Arial"/>
                <a:cs typeface="Arial"/>
              </a:rPr>
              <a:t>security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">
              <a:lnSpc>
                <a:spcPct val="100000"/>
              </a:lnSpc>
              <a:spcBef>
                <a:spcPts val="1315"/>
              </a:spcBef>
            </a:pPr>
            <a:r>
              <a:rPr lang="en-US" sz="1800" b="1" dirty="0">
                <a:latin typeface="Arial"/>
                <a:cs typeface="Arial"/>
              </a:rPr>
              <a:t>In </a:t>
            </a:r>
            <a:r>
              <a:rPr lang="en-US" sz="1800" b="1" spc="10" dirty="0">
                <a:latin typeface="Arial"/>
                <a:cs typeface="Arial"/>
              </a:rPr>
              <a:t>the</a:t>
            </a:r>
            <a:r>
              <a:rPr lang="en-US" sz="1800" b="1" spc="-20" dirty="0">
                <a:latin typeface="Arial"/>
                <a:cs typeface="Arial"/>
              </a:rPr>
              <a:t> </a:t>
            </a:r>
            <a:r>
              <a:rPr lang="en-US" sz="1800" b="1" spc="5" dirty="0">
                <a:latin typeface="Arial"/>
                <a:cs typeface="Arial"/>
              </a:rPr>
              <a:t>beginning…</a:t>
            </a:r>
            <a:endParaRPr lang="en-US" sz="1800" dirty="0">
              <a:latin typeface="Arial"/>
              <a:cs typeface="Arial"/>
            </a:endParaRPr>
          </a:p>
          <a:p>
            <a:pPr marL="387985" lvl="1" indent="-139065">
              <a:spcBef>
                <a:spcPts val="380"/>
              </a:spcBef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Insufficient </a:t>
            </a:r>
            <a:r>
              <a:rPr lang="en-US" sz="1800" spc="-5" dirty="0">
                <a:latin typeface="Arial"/>
                <a:cs typeface="Arial"/>
              </a:rPr>
              <a:t>authentication/authorization of </a:t>
            </a:r>
            <a:r>
              <a:rPr lang="en-US" sz="1800" dirty="0">
                <a:latin typeface="Arial"/>
                <a:cs typeface="Arial"/>
              </a:rPr>
              <a:t>both users </a:t>
            </a:r>
            <a:r>
              <a:rPr lang="en-US" sz="1800" spc="10" dirty="0">
                <a:latin typeface="Arial"/>
                <a:cs typeface="Arial"/>
              </a:rPr>
              <a:t>&amp;</a:t>
            </a:r>
            <a:r>
              <a:rPr lang="en-US" sz="1800" spc="5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services</a:t>
            </a:r>
            <a:endParaRPr lang="en-US" sz="1800" dirty="0">
              <a:latin typeface="Arial"/>
              <a:cs typeface="Arial"/>
            </a:endParaRPr>
          </a:p>
          <a:p>
            <a:pPr marL="387985" lvl="1" indent="-139065">
              <a:spcBef>
                <a:spcPts val="550"/>
              </a:spcBef>
              <a:tabLst>
                <a:tab pos="163195" algn="l"/>
              </a:tabLst>
            </a:pPr>
            <a:r>
              <a:rPr lang="en-US" sz="1800" spc="10" dirty="0">
                <a:latin typeface="Arial"/>
                <a:cs typeface="Arial"/>
              </a:rPr>
              <a:t>Framework </a:t>
            </a:r>
            <a:r>
              <a:rPr lang="en-US" sz="1800" dirty="0">
                <a:latin typeface="Arial"/>
                <a:cs typeface="Arial"/>
              </a:rPr>
              <a:t>did </a:t>
            </a:r>
            <a:r>
              <a:rPr lang="en-US" sz="1800" spc="-5" dirty="0">
                <a:latin typeface="Arial"/>
                <a:cs typeface="Arial"/>
              </a:rPr>
              <a:t>not </a:t>
            </a:r>
            <a:r>
              <a:rPr lang="en-US" sz="1800" spc="5" dirty="0">
                <a:latin typeface="Arial"/>
                <a:cs typeface="Arial"/>
              </a:rPr>
              <a:t>perform </a:t>
            </a:r>
            <a:r>
              <a:rPr lang="en-US" sz="1800" spc="-5" dirty="0">
                <a:latin typeface="Arial"/>
                <a:cs typeface="Arial"/>
              </a:rPr>
              <a:t>mutual</a:t>
            </a:r>
            <a:r>
              <a:rPr lang="en-US" sz="1800" spc="-16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authentication</a:t>
            </a:r>
            <a:endParaRPr lang="en-US" sz="1800" dirty="0">
              <a:latin typeface="Arial"/>
              <a:cs typeface="Arial"/>
            </a:endParaRPr>
          </a:p>
          <a:p>
            <a:pPr marL="387985" lvl="1" indent="-139065">
              <a:spcBef>
                <a:spcPts val="550"/>
              </a:spcBef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Malicious </a:t>
            </a:r>
            <a:r>
              <a:rPr lang="en-US" sz="1800" spc="-5" dirty="0">
                <a:latin typeface="Arial"/>
                <a:cs typeface="Arial"/>
              </a:rPr>
              <a:t>user </a:t>
            </a:r>
            <a:r>
              <a:rPr lang="en-US" sz="1800" dirty="0">
                <a:latin typeface="Arial"/>
                <a:cs typeface="Arial"/>
              </a:rPr>
              <a:t>could </a:t>
            </a:r>
            <a:r>
              <a:rPr lang="en-US" sz="1800" spc="5" dirty="0">
                <a:latin typeface="Arial"/>
                <a:cs typeface="Arial"/>
              </a:rPr>
              <a:t>impersonate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services</a:t>
            </a:r>
            <a:endParaRPr lang="en-US" sz="1800" dirty="0">
              <a:latin typeface="Arial"/>
              <a:cs typeface="Arial"/>
            </a:endParaRPr>
          </a:p>
          <a:p>
            <a:pPr marL="387985" lvl="1" indent="-139065">
              <a:spcBef>
                <a:spcPts val="550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Minimal </a:t>
            </a:r>
            <a:r>
              <a:rPr lang="en-US" sz="1800" spc="-5" dirty="0">
                <a:latin typeface="Arial"/>
                <a:cs typeface="Arial"/>
              </a:rPr>
              <a:t>authorization </a:t>
            </a:r>
            <a:r>
              <a:rPr lang="en-US" sz="1800" spc="5" dirty="0">
                <a:latin typeface="Arial"/>
                <a:cs typeface="Arial"/>
              </a:rPr>
              <a:t>allowed </a:t>
            </a:r>
            <a:r>
              <a:rPr lang="en-US" sz="1800" spc="-10" dirty="0">
                <a:latin typeface="Arial"/>
                <a:cs typeface="Arial"/>
              </a:rPr>
              <a:t>anyone </a:t>
            </a:r>
            <a:r>
              <a:rPr lang="en-US" sz="1800" dirty="0">
                <a:latin typeface="Arial"/>
                <a:cs typeface="Arial"/>
              </a:rPr>
              <a:t>to read / </a:t>
            </a:r>
            <a:r>
              <a:rPr lang="en-US" sz="1800" spc="10" dirty="0">
                <a:latin typeface="Arial"/>
                <a:cs typeface="Arial"/>
              </a:rPr>
              <a:t>write</a:t>
            </a:r>
            <a:r>
              <a:rPr lang="en-US" sz="1800" spc="-10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data</a:t>
            </a:r>
            <a:endParaRPr lang="en-US" sz="1800" dirty="0">
              <a:latin typeface="Arial"/>
              <a:cs typeface="Arial"/>
            </a:endParaRPr>
          </a:p>
          <a:p>
            <a:pPr marL="387985" lvl="1" indent="-139065">
              <a:spcBef>
                <a:spcPts val="580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Arbitrary </a:t>
            </a:r>
            <a:r>
              <a:rPr lang="en-US" sz="1800" spc="10" dirty="0">
                <a:latin typeface="Arial"/>
                <a:cs typeface="Arial"/>
              </a:rPr>
              <a:t>java </a:t>
            </a:r>
            <a:r>
              <a:rPr lang="en-US" sz="1800" dirty="0">
                <a:latin typeface="Arial"/>
                <a:cs typeface="Arial"/>
              </a:rPr>
              <a:t>code could </a:t>
            </a:r>
            <a:r>
              <a:rPr lang="en-US" sz="1800" spc="15" dirty="0">
                <a:latin typeface="Arial"/>
                <a:cs typeface="Arial"/>
              </a:rPr>
              <a:t>be </a:t>
            </a:r>
            <a:r>
              <a:rPr lang="en-US" sz="1800" spc="-5" dirty="0">
                <a:latin typeface="Arial"/>
                <a:cs typeface="Arial"/>
              </a:rPr>
              <a:t>executed </a:t>
            </a:r>
            <a:r>
              <a:rPr lang="en-US" sz="1800" spc="15" dirty="0">
                <a:latin typeface="Arial"/>
                <a:cs typeface="Arial"/>
              </a:rPr>
              <a:t>by </a:t>
            </a:r>
            <a:r>
              <a:rPr lang="en-US" sz="1800" spc="5" dirty="0">
                <a:latin typeface="Arial"/>
                <a:cs typeface="Arial"/>
              </a:rPr>
              <a:t>user/service</a:t>
            </a:r>
            <a:r>
              <a:rPr lang="en-US" sz="1800" spc="-254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account</a:t>
            </a:r>
            <a:endParaRPr lang="en-US" sz="1800" dirty="0">
              <a:latin typeface="Arial"/>
              <a:cs typeface="Arial"/>
            </a:endParaRPr>
          </a:p>
          <a:p>
            <a:pPr marL="387985" lvl="1" indent="-139065">
              <a:spcBef>
                <a:spcPts val="550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File permissions </a:t>
            </a:r>
            <a:r>
              <a:rPr lang="en-US" sz="1800" spc="10" dirty="0">
                <a:latin typeface="Arial"/>
                <a:cs typeface="Arial"/>
              </a:rPr>
              <a:t>was </a:t>
            </a:r>
            <a:r>
              <a:rPr lang="en-US" sz="1800" dirty="0">
                <a:latin typeface="Arial"/>
                <a:cs typeface="Arial"/>
              </a:rPr>
              <a:t>easily</a:t>
            </a:r>
            <a:r>
              <a:rPr lang="en-US" sz="1800" spc="-17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circumvented</a:t>
            </a:r>
            <a:endParaRPr lang="en-US" sz="1800" dirty="0">
              <a:latin typeface="Arial"/>
              <a:cs typeface="Arial"/>
            </a:endParaRPr>
          </a:p>
          <a:p>
            <a:pPr marL="387985" lvl="1" indent="-139065">
              <a:spcBef>
                <a:spcPts val="550"/>
              </a:spcBef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Only disk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encryption</a:t>
            </a:r>
          </a:p>
          <a:p>
            <a:pPr marL="23495">
              <a:lnSpc>
                <a:spcPct val="100000"/>
              </a:lnSpc>
              <a:spcBef>
                <a:spcPts val="375"/>
              </a:spcBef>
            </a:pPr>
            <a:r>
              <a:rPr lang="en-US" sz="1800" b="1" dirty="0">
                <a:latin typeface="Arial"/>
                <a:cs typeface="Arial"/>
              </a:rPr>
              <a:t>And</a:t>
            </a:r>
            <a:r>
              <a:rPr lang="en-US" sz="1800" b="1" spc="-5" dirty="0">
                <a:latin typeface="Arial"/>
                <a:cs typeface="Arial"/>
              </a:rPr>
              <a:t> </a:t>
            </a:r>
            <a:r>
              <a:rPr lang="en-US" sz="1800" b="1" spc="15" dirty="0">
                <a:latin typeface="Arial"/>
                <a:cs typeface="Arial"/>
              </a:rPr>
              <a:t>now…</a:t>
            </a:r>
            <a:endParaRPr lang="en-US" sz="1800" dirty="0">
              <a:latin typeface="Arial"/>
              <a:cs typeface="Arial"/>
            </a:endParaRPr>
          </a:p>
          <a:p>
            <a:pPr marL="387985" lvl="1" indent="-139065">
              <a:spcBef>
                <a:spcPts val="380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5 </a:t>
            </a:r>
            <a:r>
              <a:rPr lang="en-US" sz="1800" dirty="0">
                <a:latin typeface="Arial"/>
                <a:cs typeface="Arial"/>
              </a:rPr>
              <a:t>Pillars </a:t>
            </a:r>
            <a:r>
              <a:rPr lang="en-US" sz="1800" spc="-5" dirty="0">
                <a:latin typeface="Arial"/>
                <a:cs typeface="Arial"/>
              </a:rPr>
              <a:t>of Security: </a:t>
            </a:r>
            <a:r>
              <a:rPr lang="en-US" sz="1800" dirty="0">
                <a:latin typeface="Arial"/>
                <a:cs typeface="Arial"/>
              </a:rPr>
              <a:t>Administration, </a:t>
            </a:r>
            <a:r>
              <a:rPr lang="en-US" sz="1800" spc="-5" dirty="0">
                <a:latin typeface="Arial"/>
                <a:cs typeface="Arial"/>
              </a:rPr>
              <a:t>Authentication,</a:t>
            </a:r>
            <a:r>
              <a:rPr lang="en-US" sz="1800" spc="80" dirty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Authorization, Audit</a:t>
            </a:r>
            <a:r>
              <a:rPr lang="en-US" sz="1800" spc="-5" dirty="0">
                <a:latin typeface="Arial"/>
                <a:cs typeface="Arial"/>
              </a:rPr>
              <a:t>, and </a:t>
            </a:r>
            <a:r>
              <a:rPr lang="en-US" sz="1800" dirty="0">
                <a:latin typeface="Arial"/>
                <a:cs typeface="Arial"/>
              </a:rPr>
              <a:t>Data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Protection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66892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>
                <a:latin typeface="Arial"/>
                <a:cs typeface="Arial"/>
              </a:rPr>
              <a:t>Implications </a:t>
            </a:r>
            <a:r>
              <a:rPr lang="fr-FR" dirty="0">
                <a:latin typeface="Arial"/>
                <a:cs typeface="Arial"/>
              </a:rPr>
              <a:t>of</a:t>
            </a:r>
            <a:r>
              <a:rPr lang="fr-FR" spc="-40" dirty="0">
                <a:latin typeface="Arial"/>
                <a:cs typeface="Arial"/>
              </a:rPr>
              <a:t> </a:t>
            </a:r>
            <a:r>
              <a:rPr lang="fr-FR" spc="-5" dirty="0" err="1" smtClean="0">
                <a:latin typeface="Arial"/>
                <a:cs typeface="Arial"/>
              </a:rPr>
              <a:t>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065">
              <a:spcBef>
                <a:spcPts val="1315"/>
              </a:spcBef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Data </a:t>
            </a:r>
            <a:r>
              <a:rPr lang="en-US" sz="1800" spc="5" dirty="0">
                <a:latin typeface="Arial"/>
                <a:cs typeface="Arial"/>
              </a:rPr>
              <a:t>is </a:t>
            </a:r>
            <a:r>
              <a:rPr lang="en-US" sz="1800" spc="-5" dirty="0">
                <a:latin typeface="Arial"/>
                <a:cs typeface="Arial"/>
              </a:rPr>
              <a:t>now </a:t>
            </a:r>
            <a:r>
              <a:rPr lang="en-US" sz="1800" dirty="0">
                <a:latin typeface="Arial"/>
                <a:cs typeface="Arial"/>
              </a:rPr>
              <a:t>an </a:t>
            </a:r>
            <a:r>
              <a:rPr lang="en-US" sz="1800" spc="-5" dirty="0">
                <a:latin typeface="Arial"/>
                <a:cs typeface="Arial"/>
              </a:rPr>
              <a:t>essential new </a:t>
            </a:r>
            <a:r>
              <a:rPr lang="en-US" sz="1800" spc="5" dirty="0">
                <a:latin typeface="Arial"/>
                <a:cs typeface="Arial"/>
              </a:rPr>
              <a:t>driver </a:t>
            </a:r>
            <a:r>
              <a:rPr lang="en-US" sz="1800" spc="-5" dirty="0">
                <a:latin typeface="Arial"/>
                <a:cs typeface="Arial"/>
              </a:rPr>
              <a:t>of </a:t>
            </a:r>
            <a:r>
              <a:rPr lang="en-US" sz="1800" spc="5" dirty="0">
                <a:latin typeface="Arial"/>
                <a:cs typeface="Arial"/>
              </a:rPr>
              <a:t>competitive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advantage</a:t>
            </a:r>
          </a:p>
          <a:p>
            <a:pPr marL="162560" indent="-139065">
              <a:spcBef>
                <a:spcPts val="465"/>
              </a:spcBef>
              <a:tabLst>
                <a:tab pos="163195" algn="l"/>
              </a:tabLst>
            </a:pPr>
            <a:r>
              <a:rPr lang="en-US" sz="1800" spc="-5" dirty="0">
                <a:latin typeface="Arial"/>
                <a:cs typeface="Arial"/>
              </a:rPr>
              <a:t>Hadoop </a:t>
            </a:r>
            <a:r>
              <a:rPr lang="en-US" sz="1800" dirty="0">
                <a:latin typeface="Arial"/>
                <a:cs typeface="Arial"/>
              </a:rPr>
              <a:t>plays critical role </a:t>
            </a:r>
            <a:r>
              <a:rPr lang="en-US" sz="1800" spc="5" dirty="0">
                <a:latin typeface="Arial"/>
                <a:cs typeface="Arial"/>
              </a:rPr>
              <a:t>in modern </a:t>
            </a:r>
            <a:r>
              <a:rPr lang="en-US" sz="1800" spc="-5" dirty="0">
                <a:latin typeface="Arial"/>
                <a:cs typeface="Arial"/>
              </a:rPr>
              <a:t>data </a:t>
            </a:r>
            <a:r>
              <a:rPr lang="en-US" sz="1800" dirty="0">
                <a:latin typeface="Arial"/>
                <a:cs typeface="Arial"/>
              </a:rPr>
              <a:t>architecture</a:t>
            </a:r>
            <a:r>
              <a:rPr lang="en-US" sz="1800" spc="-114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by</a:t>
            </a:r>
            <a:endParaRPr lang="en-US" sz="1800" dirty="0">
              <a:latin typeface="Arial"/>
              <a:cs typeface="Arial"/>
            </a:endParaRPr>
          </a:p>
          <a:p>
            <a:pPr marL="297815" lvl="1" indent="-98425">
              <a:spcBef>
                <a:spcPts val="390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20" dirty="0">
                <a:latin typeface="Arial"/>
                <a:cs typeface="Arial"/>
              </a:rPr>
              <a:t>Providing</a:t>
            </a:r>
            <a:r>
              <a:rPr lang="en-US" sz="1800" spc="95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low-cost</a:t>
            </a:r>
            <a:endParaRPr lang="en-US" sz="1800" dirty="0">
              <a:latin typeface="Arial"/>
              <a:cs typeface="Arial"/>
            </a:endParaRPr>
          </a:p>
          <a:p>
            <a:pPr marL="297815" lvl="1" indent="-98425">
              <a:spcBef>
                <a:spcPts val="409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5" dirty="0">
                <a:latin typeface="Arial"/>
                <a:cs typeface="Arial"/>
              </a:rPr>
              <a:t>Scale-out </a:t>
            </a:r>
            <a:r>
              <a:rPr lang="en-US" sz="1800" spc="-10" dirty="0">
                <a:latin typeface="Arial"/>
                <a:cs typeface="Arial"/>
              </a:rPr>
              <a:t>data</a:t>
            </a:r>
            <a:r>
              <a:rPr lang="en-US" sz="1800" spc="45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storage</a:t>
            </a:r>
            <a:endParaRPr lang="en-US" sz="1800" dirty="0">
              <a:latin typeface="Arial"/>
              <a:cs typeface="Arial"/>
            </a:endParaRPr>
          </a:p>
          <a:p>
            <a:pPr marL="297815" lvl="1" indent="-98425">
              <a:spcBef>
                <a:spcPts val="414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5" dirty="0">
                <a:latin typeface="Arial"/>
                <a:cs typeface="Arial"/>
              </a:rPr>
              <a:t>Value-add</a:t>
            </a:r>
            <a:r>
              <a:rPr lang="en-US" sz="1800" spc="40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processing</a:t>
            </a:r>
            <a:endParaRPr lang="en-US" sz="1800" dirty="0">
              <a:latin typeface="Arial"/>
              <a:cs typeface="Arial"/>
            </a:endParaRPr>
          </a:p>
          <a:p>
            <a:pPr marL="162560" indent="-139065">
              <a:spcBef>
                <a:spcPts val="450"/>
              </a:spcBef>
              <a:tabLst>
                <a:tab pos="163195" algn="l"/>
              </a:tabLst>
            </a:pPr>
            <a:r>
              <a:rPr lang="en-US" sz="1800" spc="-5" dirty="0">
                <a:latin typeface="Arial"/>
                <a:cs typeface="Arial"/>
              </a:rPr>
              <a:t>Any internal or external </a:t>
            </a:r>
            <a:r>
              <a:rPr lang="en-US" sz="1800" spc="5" dirty="0">
                <a:latin typeface="Arial"/>
                <a:cs typeface="Arial"/>
              </a:rPr>
              <a:t>breach </a:t>
            </a:r>
            <a:r>
              <a:rPr lang="en-US" sz="1800" spc="-5" dirty="0">
                <a:latin typeface="Arial"/>
                <a:cs typeface="Arial"/>
              </a:rPr>
              <a:t>of this </a:t>
            </a:r>
            <a:r>
              <a:rPr lang="en-US" sz="1800" spc="5" dirty="0">
                <a:latin typeface="Arial"/>
                <a:cs typeface="Arial"/>
              </a:rPr>
              <a:t>enterprise-wide </a:t>
            </a:r>
            <a:r>
              <a:rPr lang="en-US" sz="1800" spc="-5" dirty="0">
                <a:latin typeface="Arial"/>
                <a:cs typeface="Arial"/>
              </a:rPr>
              <a:t>data </a:t>
            </a:r>
            <a:r>
              <a:rPr lang="en-US" sz="1800" dirty="0">
                <a:latin typeface="Arial"/>
                <a:cs typeface="Arial"/>
              </a:rPr>
              <a:t>can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be </a:t>
            </a:r>
            <a:r>
              <a:rPr lang="en-US" sz="1800" dirty="0" smtClean="0">
                <a:latin typeface="Arial"/>
                <a:cs typeface="Arial"/>
              </a:rPr>
              <a:t>catastrophic</a:t>
            </a:r>
            <a:endParaRPr lang="en-US" sz="1800" dirty="0">
              <a:latin typeface="Arial"/>
              <a:cs typeface="Arial"/>
            </a:endParaRPr>
          </a:p>
          <a:p>
            <a:pPr marL="297815" lvl="1" indent="-98425">
              <a:spcBef>
                <a:spcPts val="385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0" dirty="0">
                <a:latin typeface="Arial"/>
                <a:cs typeface="Arial"/>
              </a:rPr>
              <a:t>Privacy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violations</a:t>
            </a:r>
            <a:endParaRPr lang="en-US" sz="1800" dirty="0">
              <a:latin typeface="Arial"/>
              <a:cs typeface="Arial"/>
            </a:endParaRPr>
          </a:p>
          <a:p>
            <a:pPr marL="297815" lvl="1" indent="-98425">
              <a:spcBef>
                <a:spcPts val="414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5" dirty="0">
                <a:latin typeface="Arial"/>
                <a:cs typeface="Arial"/>
              </a:rPr>
              <a:t>Regulatory</a:t>
            </a:r>
            <a:r>
              <a:rPr lang="en-US" sz="1800" spc="45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infractions</a:t>
            </a:r>
            <a:endParaRPr lang="en-US" sz="1800" dirty="0">
              <a:latin typeface="Arial"/>
              <a:cs typeface="Arial"/>
            </a:endParaRPr>
          </a:p>
          <a:p>
            <a:pPr marL="297815" lvl="1" indent="-98425">
              <a:spcBef>
                <a:spcPts val="405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5" dirty="0">
                <a:latin typeface="Arial"/>
                <a:cs typeface="Arial"/>
              </a:rPr>
              <a:t>Damage to </a:t>
            </a:r>
            <a:r>
              <a:rPr lang="en-US" sz="1800" spc="-10" dirty="0">
                <a:latin typeface="Arial"/>
                <a:cs typeface="Arial"/>
              </a:rPr>
              <a:t>corporate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image</a:t>
            </a:r>
            <a:endParaRPr lang="en-US" sz="1800" dirty="0">
              <a:latin typeface="Arial"/>
              <a:cs typeface="Arial"/>
            </a:endParaRPr>
          </a:p>
          <a:p>
            <a:pPr marL="297815" lvl="1" indent="-98425">
              <a:spcBef>
                <a:spcPts val="414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5" dirty="0">
                <a:latin typeface="Arial"/>
                <a:cs typeface="Arial"/>
              </a:rPr>
              <a:t>Damage to </a:t>
            </a:r>
            <a:r>
              <a:rPr lang="en-US" sz="1800" spc="-15" dirty="0">
                <a:latin typeface="Arial"/>
                <a:cs typeface="Arial"/>
              </a:rPr>
              <a:t>long-term </a:t>
            </a:r>
            <a:r>
              <a:rPr lang="en-US" sz="1800" spc="-20" dirty="0">
                <a:latin typeface="Arial"/>
                <a:cs typeface="Arial"/>
              </a:rPr>
              <a:t>shareholder </a:t>
            </a:r>
            <a:r>
              <a:rPr lang="en-US" sz="1800" spc="-25" dirty="0">
                <a:latin typeface="Arial"/>
                <a:cs typeface="Arial"/>
              </a:rPr>
              <a:t>value </a:t>
            </a:r>
            <a:r>
              <a:rPr lang="en-US" sz="1800" spc="-20" dirty="0">
                <a:latin typeface="Arial"/>
                <a:cs typeface="Arial"/>
              </a:rPr>
              <a:t>and </a:t>
            </a:r>
            <a:r>
              <a:rPr lang="en-US" sz="1800" spc="-15" dirty="0">
                <a:latin typeface="Arial"/>
                <a:cs typeface="Arial"/>
              </a:rPr>
              <a:t>consumer</a:t>
            </a:r>
            <a:r>
              <a:rPr lang="en-US" sz="1800" spc="-18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confidence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8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 err="1">
                <a:latin typeface="Arial"/>
                <a:cs typeface="Arial"/>
              </a:rPr>
              <a:t>Personal</a:t>
            </a:r>
            <a:r>
              <a:rPr lang="fr-FR" spc="-10" dirty="0">
                <a:latin typeface="Arial"/>
                <a:cs typeface="Arial"/>
              </a:rPr>
              <a:t> &amp; Sensitive</a:t>
            </a:r>
            <a:r>
              <a:rPr lang="fr-FR" spc="15" dirty="0">
                <a:latin typeface="Arial"/>
                <a:cs typeface="Arial"/>
              </a:rPr>
              <a:t> </a:t>
            </a:r>
            <a:r>
              <a:rPr lang="fr-FR" spc="-10" dirty="0" smtClean="0">
                <a:latin typeface="Arial"/>
                <a:cs typeface="Arial"/>
              </a:rPr>
              <a:t>Information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684584" y="1188720"/>
            <a:ext cx="10598952" cy="5358384"/>
          </a:xfrm>
        </p:spPr>
        <p:txBody>
          <a:bodyPr/>
          <a:lstStyle/>
          <a:p>
            <a:pPr marL="928369" marR="1213485" indent="-139065">
              <a:lnSpc>
                <a:spcPct val="101099"/>
              </a:lnSpc>
              <a:spcBef>
                <a:spcPts val="1300"/>
              </a:spcBef>
              <a:tabLst>
                <a:tab pos="929005" algn="l"/>
              </a:tabLst>
            </a:pPr>
            <a:r>
              <a:rPr lang="en-US" sz="1800" spc="-5" dirty="0">
                <a:latin typeface="Arial"/>
                <a:cs typeface="Arial"/>
              </a:rPr>
              <a:t>Personally </a:t>
            </a:r>
            <a:r>
              <a:rPr lang="en-US" sz="1800" dirty="0">
                <a:latin typeface="Arial"/>
                <a:cs typeface="Arial"/>
              </a:rPr>
              <a:t>identifiable </a:t>
            </a:r>
            <a:r>
              <a:rPr lang="en-US" sz="1800" spc="5" dirty="0">
                <a:latin typeface="Arial"/>
                <a:cs typeface="Arial"/>
              </a:rPr>
              <a:t>information </a:t>
            </a:r>
            <a:r>
              <a:rPr lang="en-US" sz="1800" dirty="0">
                <a:latin typeface="Arial"/>
                <a:cs typeface="Arial"/>
              </a:rPr>
              <a:t>(PII), </a:t>
            </a:r>
            <a:r>
              <a:rPr lang="en-US" sz="1800" spc="-5" dirty="0">
                <a:latin typeface="Arial"/>
                <a:cs typeface="Arial"/>
              </a:rPr>
              <a:t>or </a:t>
            </a:r>
            <a:r>
              <a:rPr lang="en-US" sz="1800" spc="5" dirty="0">
                <a:latin typeface="Arial"/>
                <a:cs typeface="Arial"/>
              </a:rPr>
              <a:t>sensitive </a:t>
            </a:r>
            <a:r>
              <a:rPr lang="en-US" sz="1800" dirty="0">
                <a:latin typeface="Arial"/>
                <a:cs typeface="Arial"/>
              </a:rPr>
              <a:t>personal  </a:t>
            </a:r>
            <a:r>
              <a:rPr lang="en-US" sz="1800" spc="5" dirty="0">
                <a:latin typeface="Arial"/>
                <a:cs typeface="Arial"/>
              </a:rPr>
              <a:t>information </a:t>
            </a:r>
            <a:r>
              <a:rPr lang="en-US" sz="1800" dirty="0">
                <a:latin typeface="Arial"/>
                <a:cs typeface="Arial"/>
              </a:rPr>
              <a:t>(SPI), as used </a:t>
            </a:r>
            <a:r>
              <a:rPr lang="en-US" sz="1800" spc="5" dirty="0">
                <a:latin typeface="Arial"/>
                <a:cs typeface="Arial"/>
              </a:rPr>
              <a:t>in information </a:t>
            </a:r>
            <a:r>
              <a:rPr lang="en-US" sz="1800" dirty="0">
                <a:latin typeface="Arial"/>
                <a:cs typeface="Arial"/>
              </a:rPr>
              <a:t>security </a:t>
            </a:r>
            <a:r>
              <a:rPr lang="en-US" sz="1800" spc="-5" dirty="0">
                <a:latin typeface="Arial"/>
                <a:cs typeface="Arial"/>
              </a:rPr>
              <a:t>and </a:t>
            </a:r>
            <a:r>
              <a:rPr lang="en-US" sz="1800" spc="10" dirty="0">
                <a:latin typeface="Arial"/>
                <a:cs typeface="Arial"/>
              </a:rPr>
              <a:t>privacy  laws, </a:t>
            </a:r>
            <a:r>
              <a:rPr lang="en-US" sz="1800" spc="5" dirty="0">
                <a:latin typeface="Arial"/>
                <a:cs typeface="Arial"/>
              </a:rPr>
              <a:t>is information </a:t>
            </a:r>
            <a:r>
              <a:rPr lang="en-US" sz="1800" spc="-5" dirty="0">
                <a:latin typeface="Arial"/>
                <a:cs typeface="Arial"/>
              </a:rPr>
              <a:t>that </a:t>
            </a:r>
            <a:r>
              <a:rPr lang="en-US" sz="1800" dirty="0">
                <a:latin typeface="Arial"/>
                <a:cs typeface="Arial"/>
              </a:rPr>
              <a:t>can </a:t>
            </a:r>
            <a:r>
              <a:rPr lang="en-US" sz="1800" spc="15" dirty="0">
                <a:latin typeface="Arial"/>
                <a:cs typeface="Arial"/>
              </a:rPr>
              <a:t>be </a:t>
            </a:r>
            <a:r>
              <a:rPr lang="en-US" sz="1800" dirty="0">
                <a:latin typeface="Arial"/>
                <a:cs typeface="Arial"/>
              </a:rPr>
              <a:t>used on its </a:t>
            </a:r>
            <a:r>
              <a:rPr lang="en-US" sz="1800" spc="5" dirty="0">
                <a:latin typeface="Arial"/>
                <a:cs typeface="Arial"/>
              </a:rPr>
              <a:t>own, </a:t>
            </a:r>
            <a:r>
              <a:rPr lang="en-US" sz="1800" spc="-5" dirty="0">
                <a:latin typeface="Arial"/>
                <a:cs typeface="Arial"/>
              </a:rPr>
              <a:t>or </a:t>
            </a:r>
            <a:r>
              <a:rPr lang="en-US" sz="1800" spc="10" dirty="0">
                <a:latin typeface="Arial"/>
                <a:cs typeface="Arial"/>
              </a:rPr>
              <a:t>with </a:t>
            </a:r>
            <a:r>
              <a:rPr lang="en-US" sz="1800" spc="-10" dirty="0">
                <a:latin typeface="Arial"/>
                <a:cs typeface="Arial"/>
              </a:rPr>
              <a:t>other  </a:t>
            </a:r>
            <a:r>
              <a:rPr lang="en-US" sz="1800" dirty="0">
                <a:latin typeface="Arial"/>
                <a:cs typeface="Arial"/>
              </a:rPr>
              <a:t>information, to </a:t>
            </a:r>
            <a:r>
              <a:rPr lang="en-US" sz="1800" spc="-5" dirty="0">
                <a:latin typeface="Arial"/>
                <a:cs typeface="Arial"/>
              </a:rPr>
              <a:t>identify, contact, or </a:t>
            </a:r>
            <a:r>
              <a:rPr lang="en-US" sz="1800" dirty="0">
                <a:latin typeface="Arial"/>
                <a:cs typeface="Arial"/>
              </a:rPr>
              <a:t>locate </a:t>
            </a:r>
            <a:r>
              <a:rPr lang="en-US" sz="1800" spc="5" dirty="0">
                <a:latin typeface="Arial"/>
                <a:cs typeface="Arial"/>
              </a:rPr>
              <a:t>a single </a:t>
            </a:r>
            <a:r>
              <a:rPr lang="en-US" sz="1800" dirty="0">
                <a:latin typeface="Arial"/>
                <a:cs typeface="Arial"/>
              </a:rPr>
              <a:t>person, </a:t>
            </a:r>
            <a:r>
              <a:rPr lang="en-US" sz="1800" spc="-5" dirty="0">
                <a:latin typeface="Arial"/>
                <a:cs typeface="Arial"/>
              </a:rPr>
              <a:t>or </a:t>
            </a:r>
            <a:r>
              <a:rPr lang="en-US" sz="1800" dirty="0">
                <a:latin typeface="Arial"/>
                <a:cs typeface="Arial"/>
              </a:rPr>
              <a:t>to  identify an individual </a:t>
            </a:r>
            <a:r>
              <a:rPr lang="en-US" sz="1800" spc="5" dirty="0">
                <a:latin typeface="Arial"/>
                <a:cs typeface="Arial"/>
              </a:rPr>
              <a:t>in </a:t>
            </a:r>
            <a:r>
              <a:rPr lang="en-US" sz="1800" spc="-5" dirty="0">
                <a:latin typeface="Arial"/>
                <a:cs typeface="Arial"/>
              </a:rPr>
              <a:t>context </a:t>
            </a:r>
            <a:r>
              <a:rPr lang="en-US" sz="1800" spc="5" dirty="0">
                <a:latin typeface="Arial"/>
                <a:cs typeface="Arial"/>
              </a:rPr>
              <a:t>-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Wikipedia</a:t>
            </a:r>
            <a:endParaRPr lang="en-US" sz="1800" dirty="0">
              <a:latin typeface="Arial"/>
              <a:cs typeface="Arial"/>
            </a:endParaRPr>
          </a:p>
          <a:p>
            <a:pPr marL="928369" indent="-139065">
              <a:spcBef>
                <a:spcPts val="465"/>
              </a:spcBef>
              <a:tabLst>
                <a:tab pos="929005" algn="l"/>
              </a:tabLst>
            </a:pPr>
            <a:r>
              <a:rPr lang="en-US" sz="1800" spc="5" dirty="0">
                <a:latin typeface="Arial"/>
                <a:cs typeface="Arial"/>
              </a:rPr>
              <a:t>Privacy Laws: Most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countries</a:t>
            </a:r>
          </a:p>
          <a:p>
            <a:pPr marL="1063625" lvl="1" indent="-98425">
              <a:spcBef>
                <a:spcPts val="390"/>
              </a:spcBef>
              <a:buSzPct val="78260"/>
              <a:buFont typeface="Wingdings"/>
              <a:buChar char=""/>
              <a:tabLst>
                <a:tab pos="1064260" algn="l"/>
              </a:tabLst>
            </a:pPr>
            <a:r>
              <a:rPr lang="en-US" sz="1800" spc="-20" dirty="0">
                <a:latin typeface="Arial"/>
                <a:cs typeface="Arial"/>
              </a:rPr>
              <a:t>Including </a:t>
            </a:r>
            <a:r>
              <a:rPr lang="en-US" sz="1800" spc="-15" dirty="0">
                <a:latin typeface="Arial"/>
                <a:cs typeface="Arial"/>
              </a:rPr>
              <a:t>the new </a:t>
            </a:r>
            <a:r>
              <a:rPr lang="en-US" sz="1800" dirty="0">
                <a:latin typeface="Arial"/>
                <a:cs typeface="Arial"/>
              </a:rPr>
              <a:t>GPDR </a:t>
            </a:r>
            <a:r>
              <a:rPr lang="en-US" sz="1800" spc="-15" dirty="0">
                <a:latin typeface="Arial"/>
                <a:cs typeface="Arial"/>
              </a:rPr>
              <a:t>regulations in the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EU</a:t>
            </a:r>
            <a:endParaRPr lang="en-US" sz="1800" dirty="0">
              <a:latin typeface="Arial"/>
              <a:cs typeface="Arial"/>
            </a:endParaRPr>
          </a:p>
          <a:p>
            <a:pPr marL="928369" indent="-139065">
              <a:spcBef>
                <a:spcPts val="484"/>
              </a:spcBef>
              <a:tabLst>
                <a:tab pos="929005" algn="l"/>
              </a:tabLst>
            </a:pPr>
            <a:r>
              <a:rPr lang="en-US" sz="1800" dirty="0">
                <a:latin typeface="Arial"/>
                <a:cs typeface="Arial"/>
              </a:rPr>
              <a:t>Regulatory </a:t>
            </a:r>
            <a:r>
              <a:rPr lang="en-US" sz="1800" spc="5" dirty="0">
                <a:latin typeface="Arial"/>
                <a:cs typeface="Arial"/>
              </a:rPr>
              <a:t>Laws </a:t>
            </a:r>
            <a:r>
              <a:rPr lang="en-US" sz="1800" spc="10" dirty="0">
                <a:latin typeface="Arial"/>
                <a:cs typeface="Arial"/>
              </a:rPr>
              <a:t>&amp; </a:t>
            </a:r>
            <a:r>
              <a:rPr lang="en-US" sz="1800" spc="-5" dirty="0">
                <a:latin typeface="Arial"/>
                <a:cs typeface="Arial"/>
              </a:rPr>
              <a:t>Standards </a:t>
            </a:r>
            <a:r>
              <a:rPr lang="en-US" sz="1800" spc="10" dirty="0">
                <a:latin typeface="Arial"/>
                <a:cs typeface="Arial"/>
              </a:rPr>
              <a:t>by </a:t>
            </a:r>
            <a:r>
              <a:rPr lang="en-US" sz="1800" spc="-5" dirty="0">
                <a:latin typeface="Arial"/>
                <a:cs typeface="Arial"/>
              </a:rPr>
              <a:t>industry: </a:t>
            </a:r>
            <a:r>
              <a:rPr lang="en-US" sz="1800" spc="5" dirty="0">
                <a:latin typeface="Arial"/>
                <a:cs typeface="Arial"/>
              </a:rPr>
              <a:t>Examples </a:t>
            </a:r>
            <a:r>
              <a:rPr lang="en-US" sz="1800" spc="10" dirty="0">
                <a:latin typeface="Arial"/>
                <a:cs typeface="Arial"/>
              </a:rPr>
              <a:t>from</a:t>
            </a:r>
            <a:r>
              <a:rPr lang="en-US" sz="1800" spc="-16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USA</a:t>
            </a:r>
            <a:endParaRPr lang="en-US" sz="1800" dirty="0">
              <a:latin typeface="Arial"/>
              <a:cs typeface="Arial"/>
            </a:endParaRPr>
          </a:p>
          <a:p>
            <a:pPr marL="1063625" lvl="1" indent="-98425">
              <a:spcBef>
                <a:spcPts val="390"/>
              </a:spcBef>
              <a:buSzPct val="78260"/>
              <a:buFont typeface="Wingdings"/>
              <a:buChar char=""/>
              <a:tabLst>
                <a:tab pos="1064260" algn="l"/>
              </a:tabLst>
            </a:pPr>
            <a:r>
              <a:rPr lang="en-US" sz="1800" spc="-15" dirty="0">
                <a:latin typeface="Arial"/>
                <a:cs typeface="Arial"/>
              </a:rPr>
              <a:t>Sarbanes-Oxley </a:t>
            </a:r>
            <a:r>
              <a:rPr lang="en-US" sz="1800" dirty="0">
                <a:latin typeface="Arial"/>
                <a:cs typeface="Arial"/>
              </a:rPr>
              <a:t>Act </a:t>
            </a:r>
            <a:r>
              <a:rPr lang="en-US" sz="1800" spc="-5" dirty="0">
                <a:latin typeface="Arial"/>
                <a:cs typeface="Arial"/>
              </a:rPr>
              <a:t>(SOX) of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2002</a:t>
            </a:r>
            <a:endParaRPr lang="en-US" sz="1800" dirty="0">
              <a:latin typeface="Arial"/>
              <a:cs typeface="Arial"/>
            </a:endParaRPr>
          </a:p>
          <a:p>
            <a:pPr marL="1063625" lvl="1" indent="-98425">
              <a:spcBef>
                <a:spcPts val="409"/>
              </a:spcBef>
              <a:buSzPct val="78260"/>
              <a:buFont typeface="Wingdings"/>
              <a:buChar char=""/>
              <a:tabLst>
                <a:tab pos="1064260" algn="l"/>
              </a:tabLst>
            </a:pPr>
            <a:r>
              <a:rPr lang="en-US" sz="1800" spc="-10" dirty="0">
                <a:latin typeface="Arial"/>
                <a:cs typeface="Arial"/>
              </a:rPr>
              <a:t>Health </a:t>
            </a:r>
            <a:r>
              <a:rPr lang="en-US" sz="1800" spc="-25" dirty="0">
                <a:latin typeface="Arial"/>
                <a:cs typeface="Arial"/>
              </a:rPr>
              <a:t>Insurance </a:t>
            </a:r>
            <a:r>
              <a:rPr lang="en-US" sz="1800" spc="-15" dirty="0">
                <a:latin typeface="Arial"/>
                <a:cs typeface="Arial"/>
              </a:rPr>
              <a:t>Portability </a:t>
            </a:r>
            <a:r>
              <a:rPr lang="en-US" sz="1800" spc="-20" dirty="0">
                <a:latin typeface="Arial"/>
                <a:cs typeface="Arial"/>
              </a:rPr>
              <a:t>and </a:t>
            </a:r>
            <a:r>
              <a:rPr lang="en-US" sz="1800" spc="-15" dirty="0">
                <a:latin typeface="Arial"/>
                <a:cs typeface="Arial"/>
              </a:rPr>
              <a:t>Accountability </a:t>
            </a:r>
            <a:r>
              <a:rPr lang="en-US" sz="1800" dirty="0">
                <a:latin typeface="Arial"/>
                <a:cs typeface="Arial"/>
              </a:rPr>
              <a:t>Act </a:t>
            </a:r>
            <a:r>
              <a:rPr lang="en-US" sz="1800" spc="-5" dirty="0">
                <a:latin typeface="Arial"/>
                <a:cs typeface="Arial"/>
              </a:rPr>
              <a:t>of </a:t>
            </a:r>
            <a:r>
              <a:rPr lang="en-US" sz="1800" spc="-10" dirty="0">
                <a:latin typeface="Arial"/>
                <a:cs typeface="Arial"/>
              </a:rPr>
              <a:t>1996</a:t>
            </a:r>
            <a:r>
              <a:rPr lang="en-US" sz="1800" spc="-18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(HIPAA)</a:t>
            </a:r>
            <a:endParaRPr lang="en-US" sz="1800" dirty="0">
              <a:latin typeface="Arial"/>
              <a:cs typeface="Arial"/>
            </a:endParaRPr>
          </a:p>
          <a:p>
            <a:pPr marL="1063625" marR="1134745" lvl="1" indent="-98425">
              <a:lnSpc>
                <a:spcPts val="1360"/>
              </a:lnSpc>
              <a:spcBef>
                <a:spcPts val="470"/>
              </a:spcBef>
              <a:buSzPct val="78260"/>
              <a:buFont typeface="Wingdings"/>
              <a:buChar char=""/>
              <a:tabLst>
                <a:tab pos="1064260" algn="l"/>
              </a:tabLst>
            </a:pPr>
            <a:r>
              <a:rPr lang="en-US" sz="1800" spc="-10" dirty="0">
                <a:latin typeface="Arial"/>
                <a:cs typeface="Arial"/>
              </a:rPr>
              <a:t>Payment </a:t>
            </a:r>
            <a:r>
              <a:rPr lang="en-US" sz="1800" spc="-5" dirty="0">
                <a:latin typeface="Arial"/>
                <a:cs typeface="Arial"/>
              </a:rPr>
              <a:t>Card </a:t>
            </a:r>
            <a:r>
              <a:rPr lang="en-US" sz="1800" spc="-25" dirty="0">
                <a:latin typeface="Arial"/>
                <a:cs typeface="Arial"/>
              </a:rPr>
              <a:t>Industry </a:t>
            </a:r>
            <a:r>
              <a:rPr lang="en-US" sz="1800" spc="-5" dirty="0">
                <a:latin typeface="Arial"/>
                <a:cs typeface="Arial"/>
              </a:rPr>
              <a:t>Data </a:t>
            </a:r>
            <a:r>
              <a:rPr lang="en-US" sz="1800" spc="-15" dirty="0">
                <a:latin typeface="Arial"/>
                <a:cs typeface="Arial"/>
              </a:rPr>
              <a:t>Security </a:t>
            </a:r>
            <a:r>
              <a:rPr lang="en-US" sz="1800" spc="-10" dirty="0">
                <a:latin typeface="Arial"/>
                <a:cs typeface="Arial"/>
              </a:rPr>
              <a:t>Standard </a:t>
            </a:r>
            <a:r>
              <a:rPr lang="en-US" sz="1800" spc="-5" dirty="0">
                <a:latin typeface="Arial"/>
                <a:cs typeface="Arial"/>
              </a:rPr>
              <a:t>(PCI </a:t>
            </a:r>
            <a:r>
              <a:rPr lang="en-US" sz="1800" dirty="0">
                <a:latin typeface="Arial"/>
                <a:cs typeface="Arial"/>
              </a:rPr>
              <a:t>DSS), </a:t>
            </a:r>
            <a:r>
              <a:rPr lang="en-US" sz="1800" spc="-20" dirty="0">
                <a:latin typeface="Arial"/>
                <a:cs typeface="Arial"/>
              </a:rPr>
              <a:t>versions  </a:t>
            </a:r>
            <a:r>
              <a:rPr lang="en-US" sz="1800" spc="-15" dirty="0">
                <a:latin typeface="Arial"/>
                <a:cs typeface="Arial"/>
              </a:rPr>
              <a:t>in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2004-16</a:t>
            </a:r>
            <a:endParaRPr lang="en-US" sz="1800" dirty="0">
              <a:latin typeface="Arial"/>
              <a:cs typeface="Arial"/>
            </a:endParaRPr>
          </a:p>
          <a:p>
            <a:pPr marL="1063625" lvl="1" indent="-98425">
              <a:spcBef>
                <a:spcPts val="365"/>
              </a:spcBef>
              <a:buSzPct val="78260"/>
              <a:buFont typeface="Wingdings"/>
              <a:buChar char=""/>
              <a:tabLst>
                <a:tab pos="1064260" algn="l"/>
              </a:tabLst>
            </a:pPr>
            <a:r>
              <a:rPr lang="en-US" sz="1800" dirty="0">
                <a:latin typeface="Arial"/>
                <a:cs typeface="Arial"/>
              </a:rPr>
              <a:t>…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69135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lang="fr-FR" spc="-10" dirty="0" err="1">
                <a:latin typeface="Arial"/>
                <a:cs typeface="Arial"/>
              </a:rPr>
              <a:t>Hortonworks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spc="-10" dirty="0" err="1">
                <a:latin typeface="Arial"/>
                <a:cs typeface="Arial"/>
              </a:rPr>
              <a:t>DataPlane</a:t>
            </a:r>
            <a:r>
              <a:rPr lang="fr-FR" spc="-10" dirty="0">
                <a:latin typeface="Arial"/>
                <a:cs typeface="Arial"/>
              </a:rPr>
              <a:t> Service</a:t>
            </a:r>
            <a:r>
              <a:rPr lang="fr-FR" spc="35" dirty="0">
                <a:latin typeface="Arial"/>
                <a:cs typeface="Arial"/>
              </a:rPr>
              <a:t> </a:t>
            </a:r>
            <a:r>
              <a:rPr lang="fr-FR" spc="-10" dirty="0">
                <a:latin typeface="Arial"/>
                <a:cs typeface="Arial"/>
              </a:rPr>
              <a:t>(DPS)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065">
              <a:spcBef>
                <a:spcPts val="131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DPS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was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made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available</a:t>
            </a:r>
            <a:r>
              <a:rPr lang="en-US" sz="1800" spc="-7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with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HDP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2.6.3,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released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November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2017</a:t>
            </a:r>
            <a:endParaRPr lang="en-US" sz="1800" dirty="0">
              <a:latin typeface="Arial"/>
              <a:cs typeface="Arial"/>
            </a:endParaRPr>
          </a:p>
          <a:p>
            <a:pPr marL="162560" indent="-139065">
              <a:spcBef>
                <a:spcPts val="46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DPS is remarketed </a:t>
            </a:r>
            <a:r>
              <a:rPr lang="en-US" sz="1800" spc="10" dirty="0">
                <a:latin typeface="Arial"/>
                <a:cs typeface="Arial"/>
              </a:rPr>
              <a:t>by </a:t>
            </a:r>
            <a:r>
              <a:rPr lang="en-US" sz="1800" dirty="0">
                <a:latin typeface="Arial"/>
                <a:cs typeface="Arial"/>
              </a:rPr>
              <a:t>IBM </a:t>
            </a:r>
            <a:r>
              <a:rPr lang="en-US" sz="1800" spc="5" dirty="0">
                <a:latin typeface="Arial"/>
                <a:cs typeface="Arial"/>
              </a:rPr>
              <a:t>in </a:t>
            </a:r>
            <a:r>
              <a:rPr lang="en-US" sz="1800" spc="-5" dirty="0">
                <a:latin typeface="Arial"/>
                <a:cs typeface="Arial"/>
              </a:rPr>
              <a:t>conjunction </a:t>
            </a:r>
            <a:r>
              <a:rPr lang="en-US" sz="1800" spc="10" dirty="0">
                <a:latin typeface="Arial"/>
                <a:cs typeface="Arial"/>
              </a:rPr>
              <a:t>with </a:t>
            </a:r>
            <a:r>
              <a:rPr lang="en-US" sz="1800" spc="5" dirty="0">
                <a:latin typeface="Arial"/>
                <a:cs typeface="Arial"/>
              </a:rPr>
              <a:t>Hortonworks</a:t>
            </a:r>
            <a:r>
              <a:rPr lang="en-US" sz="1800" spc="-25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HDF</a:t>
            </a:r>
            <a:endParaRPr lang="en-US" sz="1800" dirty="0">
              <a:latin typeface="Arial"/>
              <a:cs typeface="Arial"/>
            </a:endParaRPr>
          </a:p>
          <a:p>
            <a:pPr marL="162560" marR="235585" indent="-139065" algn="just">
              <a:lnSpc>
                <a:spcPct val="101099"/>
              </a:lnSpc>
              <a:spcBef>
                <a:spcPts val="445"/>
              </a:spcBef>
              <a:tabLst>
                <a:tab pos="163195" algn="l"/>
              </a:tabLst>
            </a:pPr>
            <a:r>
              <a:rPr lang="en-US" sz="1800" spc="10" dirty="0">
                <a:latin typeface="Arial"/>
                <a:cs typeface="Arial"/>
              </a:rPr>
              <a:t>Use </a:t>
            </a:r>
            <a:r>
              <a:rPr lang="en-US" sz="1800" dirty="0">
                <a:latin typeface="Arial"/>
                <a:cs typeface="Arial"/>
              </a:rPr>
              <a:t>it to access </a:t>
            </a:r>
            <a:r>
              <a:rPr lang="en-US" sz="1800" spc="-5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manage </a:t>
            </a:r>
            <a:r>
              <a:rPr lang="en-US" sz="1800" spc="-5" dirty="0">
                <a:latin typeface="Arial"/>
                <a:cs typeface="Arial"/>
              </a:rPr>
              <a:t>all the data </a:t>
            </a:r>
            <a:r>
              <a:rPr lang="en-US" sz="1800" dirty="0">
                <a:latin typeface="Arial"/>
                <a:cs typeface="Arial"/>
              </a:rPr>
              <a:t>stored across </a:t>
            </a:r>
            <a:r>
              <a:rPr lang="en-US" sz="1800" spc="-5" dirty="0">
                <a:latin typeface="Arial"/>
                <a:cs typeface="Arial"/>
              </a:rPr>
              <a:t>all of the  </a:t>
            </a:r>
            <a:r>
              <a:rPr lang="en-US" sz="1800" dirty="0">
                <a:latin typeface="Arial"/>
                <a:cs typeface="Arial"/>
              </a:rPr>
              <a:t>storage </a:t>
            </a:r>
            <a:r>
              <a:rPr lang="en-US" sz="1800" spc="5" dirty="0">
                <a:latin typeface="Arial"/>
                <a:cs typeface="Arial"/>
              </a:rPr>
              <a:t>environments </a:t>
            </a:r>
            <a:r>
              <a:rPr lang="en-US" sz="1800" dirty="0">
                <a:latin typeface="Arial"/>
                <a:cs typeface="Arial"/>
              </a:rPr>
              <a:t>used </a:t>
            </a:r>
            <a:r>
              <a:rPr lang="en-US" sz="1800" spc="10" dirty="0">
                <a:latin typeface="Arial"/>
                <a:cs typeface="Arial"/>
              </a:rPr>
              <a:t>by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organization </a:t>
            </a:r>
            <a:r>
              <a:rPr lang="en-US" sz="1800" spc="5" dirty="0">
                <a:latin typeface="Arial"/>
                <a:cs typeface="Arial"/>
              </a:rPr>
              <a:t>in support </a:t>
            </a:r>
            <a:r>
              <a:rPr lang="en-US" sz="1800" spc="-5" dirty="0">
                <a:latin typeface="Arial"/>
                <a:cs typeface="Arial"/>
              </a:rPr>
              <a:t>of the  Hadoop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Ecosystem</a:t>
            </a:r>
            <a:endParaRPr lang="en-US" sz="1800" dirty="0">
              <a:latin typeface="Arial"/>
              <a:cs typeface="Arial"/>
            </a:endParaRPr>
          </a:p>
          <a:p>
            <a:pPr marL="297815" lvl="1" indent="-98425">
              <a:spcBef>
                <a:spcPts val="425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0" dirty="0">
                <a:latin typeface="Arial"/>
                <a:cs typeface="Arial"/>
              </a:rPr>
              <a:t>On-</a:t>
            </a:r>
            <a:r>
              <a:rPr lang="en-US" sz="1800" spc="-10" dirty="0" err="1">
                <a:latin typeface="Arial"/>
                <a:cs typeface="Arial"/>
              </a:rPr>
              <a:t>Prem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Cluster </a:t>
            </a:r>
            <a:r>
              <a:rPr lang="en-US" sz="1800" spc="-10" dirty="0">
                <a:latin typeface="Arial"/>
                <a:cs typeface="Arial"/>
              </a:rPr>
              <a:t>data </a:t>
            </a:r>
            <a:r>
              <a:rPr lang="en-US" sz="1800" spc="-5" dirty="0">
                <a:latin typeface="Arial"/>
                <a:cs typeface="Arial"/>
              </a:rPr>
              <a:t>(HDFS,</a:t>
            </a:r>
            <a:r>
              <a:rPr lang="en-US" sz="1800" spc="8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…)</a:t>
            </a:r>
          </a:p>
          <a:p>
            <a:pPr marL="297815" lvl="1" indent="-98425">
              <a:spcBef>
                <a:spcPts val="380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20" dirty="0">
                <a:latin typeface="Arial"/>
                <a:cs typeface="Arial"/>
              </a:rPr>
              <a:t>Cloud </a:t>
            </a:r>
            <a:r>
              <a:rPr lang="en-US" sz="1800" spc="-15" dirty="0">
                <a:latin typeface="Arial"/>
                <a:cs typeface="Arial"/>
              </a:rPr>
              <a:t>stored </a:t>
            </a:r>
            <a:r>
              <a:rPr lang="en-US" sz="1800" spc="-10" dirty="0">
                <a:latin typeface="Arial"/>
                <a:cs typeface="Arial"/>
              </a:rPr>
              <a:t>data </a:t>
            </a:r>
            <a:r>
              <a:rPr lang="en-US" sz="1800" spc="10" dirty="0">
                <a:latin typeface="Arial"/>
                <a:cs typeface="Arial"/>
              </a:rPr>
              <a:t>(AWS, </a:t>
            </a:r>
            <a:r>
              <a:rPr lang="en-US" sz="1800" spc="-10" dirty="0">
                <a:latin typeface="Arial"/>
                <a:cs typeface="Arial"/>
              </a:rPr>
              <a:t>IBM </a:t>
            </a:r>
            <a:r>
              <a:rPr lang="en-US" sz="1800" spc="-15" dirty="0">
                <a:latin typeface="Arial"/>
                <a:cs typeface="Arial"/>
              </a:rPr>
              <a:t>Cloud,</a:t>
            </a:r>
            <a:r>
              <a:rPr lang="en-US" sz="1800" spc="4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…)</a:t>
            </a:r>
          </a:p>
          <a:p>
            <a:pPr marL="297815" lvl="1" indent="-98425">
              <a:spcBef>
                <a:spcPts val="409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5" dirty="0">
                <a:latin typeface="Arial"/>
                <a:cs typeface="Arial"/>
              </a:rPr>
              <a:t>Point-of-Origin</a:t>
            </a:r>
            <a:r>
              <a:rPr lang="en-US" sz="1800" spc="6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data</a:t>
            </a:r>
            <a:endParaRPr lang="en-US" sz="1800" dirty="0">
              <a:latin typeface="Arial"/>
              <a:cs typeface="Arial"/>
            </a:endParaRPr>
          </a:p>
          <a:p>
            <a:pPr marL="297815" lvl="1" indent="-98425">
              <a:spcBef>
                <a:spcPts val="409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5" dirty="0">
                <a:latin typeface="Arial"/>
                <a:cs typeface="Arial"/>
              </a:rPr>
              <a:t>Hybrids </a:t>
            </a:r>
            <a:r>
              <a:rPr lang="en-US" sz="1800" spc="-5" dirty="0">
                <a:latin typeface="Arial"/>
                <a:cs typeface="Arial"/>
              </a:rPr>
              <a:t>of </a:t>
            </a:r>
            <a:r>
              <a:rPr lang="en-US" sz="1800" spc="-10" dirty="0">
                <a:latin typeface="Arial"/>
                <a:cs typeface="Arial"/>
              </a:rPr>
              <a:t>On-</a:t>
            </a:r>
            <a:r>
              <a:rPr lang="en-US" sz="1800" spc="-10" dirty="0" err="1">
                <a:latin typeface="Arial"/>
                <a:cs typeface="Arial"/>
              </a:rPr>
              <a:t>Prem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/ </a:t>
            </a:r>
            <a:r>
              <a:rPr lang="en-US" sz="1800" spc="-15" dirty="0">
                <a:latin typeface="Arial"/>
                <a:cs typeface="Arial"/>
              </a:rPr>
              <a:t>Cloud </a:t>
            </a:r>
            <a:r>
              <a:rPr lang="en-US" sz="1800" dirty="0">
                <a:latin typeface="Arial"/>
                <a:cs typeface="Arial"/>
              </a:rPr>
              <a:t>/</a:t>
            </a:r>
            <a:r>
              <a:rPr lang="en-US" sz="1800" spc="9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…</a:t>
            </a:r>
          </a:p>
          <a:p>
            <a:pPr marL="436880" lvl="2" indent="-102235">
              <a:spcBef>
                <a:spcPts val="385"/>
              </a:spcBef>
              <a:buFont typeface="Verdana"/>
              <a:buChar char="−"/>
              <a:tabLst>
                <a:tab pos="437515" algn="l"/>
              </a:tabLst>
            </a:pPr>
            <a:r>
              <a:rPr lang="en-US" sz="1800" spc="-5" dirty="0">
                <a:latin typeface="Arial"/>
                <a:cs typeface="Arial"/>
              </a:rPr>
              <a:t>Thus, </a:t>
            </a:r>
            <a:r>
              <a:rPr lang="en-US" sz="1800" spc="-10" dirty="0">
                <a:latin typeface="Arial"/>
                <a:cs typeface="Arial"/>
              </a:rPr>
              <a:t>support for </a:t>
            </a:r>
            <a:r>
              <a:rPr lang="en-US" sz="1800" spc="-20" dirty="0">
                <a:latin typeface="Arial"/>
                <a:cs typeface="Arial"/>
              </a:rPr>
              <a:t>any </a:t>
            </a:r>
            <a:r>
              <a:rPr lang="en-US" sz="1800" spc="-5" dirty="0">
                <a:latin typeface="Arial"/>
                <a:cs typeface="Arial"/>
              </a:rPr>
              <a:t>form </a:t>
            </a:r>
            <a:r>
              <a:rPr lang="en-US" sz="1800" spc="-20" dirty="0">
                <a:latin typeface="Arial"/>
                <a:cs typeface="Arial"/>
              </a:rPr>
              <a:t>of </a:t>
            </a:r>
            <a:r>
              <a:rPr lang="en-US" sz="1800" spc="-10" dirty="0">
                <a:latin typeface="Arial"/>
                <a:cs typeface="Arial"/>
              </a:rPr>
              <a:t>Data</a:t>
            </a:r>
            <a:r>
              <a:rPr lang="en-US" sz="1800" spc="3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Lake</a:t>
            </a:r>
            <a:endParaRPr lang="en-US" sz="1800" dirty="0">
              <a:latin typeface="Arial"/>
              <a:cs typeface="Arial"/>
            </a:endParaRPr>
          </a:p>
          <a:p>
            <a:pPr marL="436880" lvl="2" indent="-102235">
              <a:spcBef>
                <a:spcPts val="390"/>
              </a:spcBef>
              <a:buFont typeface="Verdana"/>
              <a:buChar char="−"/>
              <a:tabLst>
                <a:tab pos="437515" algn="l"/>
              </a:tabLst>
            </a:pPr>
            <a:r>
              <a:rPr lang="en-US" sz="1800" spc="15" dirty="0">
                <a:latin typeface="Arial"/>
                <a:cs typeface="Arial"/>
              </a:rPr>
              <a:t>With </a:t>
            </a:r>
            <a:r>
              <a:rPr lang="en-US" sz="1800" spc="-10" dirty="0">
                <a:latin typeface="Arial"/>
                <a:cs typeface="Arial"/>
              </a:rPr>
              <a:t>consistent Security </a:t>
            </a:r>
            <a:r>
              <a:rPr lang="en-US" sz="1800" spc="-20" dirty="0">
                <a:latin typeface="Arial"/>
                <a:cs typeface="Arial"/>
              </a:rPr>
              <a:t>and</a:t>
            </a:r>
            <a:r>
              <a:rPr lang="en-US" sz="1800" spc="4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Governance</a:t>
            </a:r>
            <a:endParaRPr lang="en-US" sz="1800" dirty="0">
              <a:latin typeface="Arial"/>
              <a:cs typeface="Arial"/>
            </a:endParaRPr>
          </a:p>
          <a:p>
            <a:pPr marL="436880" lvl="2" indent="-102235">
              <a:spcBef>
                <a:spcPts val="415"/>
              </a:spcBef>
              <a:buFont typeface="Verdana"/>
              <a:buChar char="−"/>
              <a:tabLst>
                <a:tab pos="437515" algn="l"/>
              </a:tabLst>
            </a:pPr>
            <a:r>
              <a:rPr lang="en-US" sz="1800" spc="-15" dirty="0">
                <a:latin typeface="Arial"/>
                <a:cs typeface="Arial"/>
              </a:rPr>
              <a:t>Through </a:t>
            </a:r>
            <a:r>
              <a:rPr lang="en-US" sz="1800" spc="5" dirty="0">
                <a:latin typeface="Arial"/>
                <a:cs typeface="Arial"/>
              </a:rPr>
              <a:t>a </a:t>
            </a:r>
            <a:r>
              <a:rPr lang="en-US" sz="1800" spc="-15" dirty="0">
                <a:latin typeface="Arial"/>
                <a:cs typeface="Arial"/>
              </a:rPr>
              <a:t>series </a:t>
            </a:r>
            <a:r>
              <a:rPr lang="en-US" sz="1800" spc="-20" dirty="0">
                <a:latin typeface="Arial"/>
                <a:cs typeface="Arial"/>
              </a:rPr>
              <a:t>of </a:t>
            </a:r>
            <a:r>
              <a:rPr lang="en-US" sz="1800" spc="-5" dirty="0">
                <a:latin typeface="Arial"/>
                <a:cs typeface="Arial"/>
              </a:rPr>
              <a:t>Next-Gen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Services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8014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 err="1">
                <a:latin typeface="Arial"/>
                <a:cs typeface="Arial"/>
              </a:rPr>
              <a:t>Hortonworks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spc="-10" dirty="0" err="1">
                <a:latin typeface="Arial"/>
                <a:cs typeface="Arial"/>
              </a:rPr>
              <a:t>DataPlane</a:t>
            </a:r>
            <a:r>
              <a:rPr lang="fr-FR" spc="-10" dirty="0">
                <a:latin typeface="Arial"/>
                <a:cs typeface="Arial"/>
              </a:rPr>
              <a:t> Service</a:t>
            </a:r>
            <a:r>
              <a:rPr lang="fr-FR" spc="10" dirty="0">
                <a:latin typeface="Arial"/>
                <a:cs typeface="Arial"/>
              </a:rPr>
              <a:t> </a:t>
            </a:r>
            <a:r>
              <a:rPr lang="fr-FR" spc="-10" dirty="0">
                <a:latin typeface="Arial"/>
                <a:cs typeface="Arial"/>
              </a:rPr>
              <a:t>(DPS</a:t>
            </a:r>
            <a:r>
              <a:rPr lang="fr-FR" spc="-10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marR="5080" indent="-139065">
              <a:lnSpc>
                <a:spcPct val="100800"/>
              </a:lnSpc>
              <a:spcBef>
                <a:spcPts val="130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DPS is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15" dirty="0">
                <a:latin typeface="Arial"/>
                <a:cs typeface="Arial"/>
              </a:rPr>
              <a:t>game </a:t>
            </a:r>
            <a:r>
              <a:rPr lang="en-US" sz="1800" spc="-5" dirty="0">
                <a:latin typeface="Arial"/>
                <a:cs typeface="Arial"/>
              </a:rPr>
              <a:t>changer </a:t>
            </a:r>
            <a:r>
              <a:rPr lang="en-US" sz="1800" spc="5" dirty="0">
                <a:latin typeface="Arial"/>
                <a:cs typeface="Arial"/>
              </a:rPr>
              <a:t>for </a:t>
            </a:r>
            <a:r>
              <a:rPr lang="en-US" sz="1800" spc="-5" dirty="0">
                <a:latin typeface="Arial"/>
                <a:cs typeface="Arial"/>
              </a:rPr>
              <a:t>this </a:t>
            </a:r>
            <a:r>
              <a:rPr lang="en-US" sz="1800" spc="5" dirty="0">
                <a:latin typeface="Arial"/>
                <a:cs typeface="Arial"/>
              </a:rPr>
              <a:t>platform </a:t>
            </a:r>
            <a:r>
              <a:rPr lang="en-US" sz="1800" spc="-5" dirty="0">
                <a:latin typeface="Arial"/>
                <a:cs typeface="Arial"/>
              </a:rPr>
              <a:t>and </a:t>
            </a:r>
            <a:r>
              <a:rPr lang="en-US" sz="1800" dirty="0">
                <a:latin typeface="Arial"/>
                <a:cs typeface="Arial"/>
              </a:rPr>
              <a:t>associated </a:t>
            </a:r>
            <a:r>
              <a:rPr lang="en-US" sz="1800" spc="5" dirty="0">
                <a:latin typeface="Arial"/>
                <a:cs typeface="Arial"/>
              </a:rPr>
              <a:t>services </a:t>
            </a:r>
            <a:r>
              <a:rPr lang="en-US" sz="1800" spc="10" dirty="0">
                <a:latin typeface="Arial"/>
                <a:cs typeface="Arial"/>
              </a:rPr>
              <a:t>will  </a:t>
            </a:r>
            <a:r>
              <a:rPr lang="en-US" sz="1800" dirty="0">
                <a:latin typeface="Arial"/>
                <a:cs typeface="Arial"/>
              </a:rPr>
              <a:t>help enterprises </a:t>
            </a:r>
            <a:r>
              <a:rPr lang="en-US" sz="1800" spc="5" dirty="0">
                <a:latin typeface="Arial"/>
                <a:cs typeface="Arial"/>
              </a:rPr>
              <a:t>gain visibility over </a:t>
            </a:r>
            <a:r>
              <a:rPr lang="en-US" sz="1800" b="1" spc="-5" dirty="0">
                <a:latin typeface="Arial"/>
                <a:cs typeface="Arial"/>
              </a:rPr>
              <a:t>all </a:t>
            </a:r>
            <a:r>
              <a:rPr lang="en-US" sz="1800" b="1" spc="5" dirty="0">
                <a:latin typeface="Arial"/>
                <a:cs typeface="Arial"/>
              </a:rPr>
              <a:t>of </a:t>
            </a:r>
            <a:r>
              <a:rPr lang="en-US" sz="1800" b="1" dirty="0">
                <a:latin typeface="Arial"/>
                <a:cs typeface="Arial"/>
              </a:rPr>
              <a:t>their </a:t>
            </a:r>
            <a:r>
              <a:rPr lang="en-US" sz="1800" b="1" spc="5" dirty="0">
                <a:latin typeface="Arial"/>
                <a:cs typeface="Arial"/>
              </a:rPr>
              <a:t>data </a:t>
            </a:r>
            <a:r>
              <a:rPr lang="en-US" sz="1800" dirty="0">
                <a:latin typeface="Arial"/>
                <a:cs typeface="Arial"/>
              </a:rPr>
              <a:t>across </a:t>
            </a:r>
            <a:r>
              <a:rPr lang="en-US" sz="1800" b="1" dirty="0">
                <a:latin typeface="Arial"/>
                <a:cs typeface="Arial"/>
              </a:rPr>
              <a:t>all </a:t>
            </a:r>
            <a:r>
              <a:rPr lang="en-US" sz="1800" b="1" spc="10" dirty="0">
                <a:latin typeface="Arial"/>
                <a:cs typeface="Arial"/>
              </a:rPr>
              <a:t>of </a:t>
            </a:r>
            <a:r>
              <a:rPr lang="en-US" sz="1800" b="1" spc="5" dirty="0">
                <a:latin typeface="Arial"/>
                <a:cs typeface="Arial"/>
              </a:rPr>
              <a:t>their  environments </a:t>
            </a:r>
            <a:r>
              <a:rPr lang="en-US" sz="1800" spc="10" dirty="0">
                <a:latin typeface="Arial"/>
                <a:cs typeface="Arial"/>
              </a:rPr>
              <a:t>while </a:t>
            </a:r>
            <a:r>
              <a:rPr lang="en-US" sz="1800" spc="5" dirty="0">
                <a:latin typeface="Arial"/>
                <a:cs typeface="Arial"/>
              </a:rPr>
              <a:t>making </a:t>
            </a:r>
            <a:r>
              <a:rPr lang="en-US" sz="1800" dirty="0">
                <a:latin typeface="Arial"/>
                <a:cs typeface="Arial"/>
              </a:rPr>
              <a:t>it easy to maintain </a:t>
            </a:r>
            <a:r>
              <a:rPr lang="en-US" sz="1800" b="1" dirty="0">
                <a:latin typeface="Arial"/>
                <a:cs typeface="Arial"/>
              </a:rPr>
              <a:t>consistent security  and</a:t>
            </a:r>
            <a:r>
              <a:rPr lang="en-US" sz="1800" b="1" spc="-5" dirty="0">
                <a:latin typeface="Arial"/>
                <a:cs typeface="Arial"/>
              </a:rPr>
              <a:t> </a:t>
            </a:r>
            <a:r>
              <a:rPr lang="en-US" sz="1800" b="1" spc="5" dirty="0">
                <a:latin typeface="Arial"/>
                <a:cs typeface="Arial"/>
              </a:rPr>
              <a:t>governance</a:t>
            </a:r>
            <a:endParaRPr lang="en-US" sz="1800" dirty="0">
              <a:latin typeface="Arial"/>
              <a:cs typeface="Arial"/>
            </a:endParaRPr>
          </a:p>
          <a:p>
            <a:pPr marL="297815" lvl="1" indent="-98425">
              <a:spcBef>
                <a:spcPts val="415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dirty="0">
                <a:latin typeface="Arial"/>
                <a:cs typeface="Arial"/>
              </a:rPr>
              <a:t>DPS </a:t>
            </a:r>
            <a:r>
              <a:rPr lang="en-US" sz="1800" spc="-5" dirty="0">
                <a:latin typeface="Arial"/>
                <a:cs typeface="Arial"/>
              </a:rPr>
              <a:t>was </a:t>
            </a:r>
            <a:r>
              <a:rPr lang="en-US" sz="1800" dirty="0">
                <a:latin typeface="Arial"/>
                <a:cs typeface="Arial"/>
              </a:rPr>
              <a:t>made </a:t>
            </a:r>
            <a:r>
              <a:rPr lang="en-US" sz="1800" spc="-20" dirty="0">
                <a:latin typeface="Arial"/>
                <a:cs typeface="Arial"/>
              </a:rPr>
              <a:t>available </a:t>
            </a:r>
            <a:r>
              <a:rPr lang="en-US" sz="1800" spc="-10" dirty="0">
                <a:latin typeface="Arial"/>
                <a:cs typeface="Arial"/>
              </a:rPr>
              <a:t>with </a:t>
            </a:r>
            <a:r>
              <a:rPr lang="en-US" sz="1800" spc="-5" dirty="0">
                <a:latin typeface="Arial"/>
                <a:cs typeface="Arial"/>
              </a:rPr>
              <a:t>HDP </a:t>
            </a:r>
            <a:r>
              <a:rPr lang="en-US" sz="1800" spc="-10" dirty="0">
                <a:latin typeface="Arial"/>
                <a:cs typeface="Arial"/>
              </a:rPr>
              <a:t>2.6.3, </a:t>
            </a:r>
            <a:r>
              <a:rPr lang="en-US" sz="1800" spc="-15" dirty="0">
                <a:latin typeface="Arial"/>
                <a:cs typeface="Arial"/>
              </a:rPr>
              <a:t>released </a:t>
            </a:r>
            <a:r>
              <a:rPr lang="en-US" sz="1800" spc="-10" dirty="0">
                <a:latin typeface="Arial"/>
                <a:cs typeface="Arial"/>
              </a:rPr>
              <a:t>November</a:t>
            </a:r>
            <a:r>
              <a:rPr lang="en-US" sz="1800" spc="-19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2017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8"/>
          <p:cNvSpPr/>
          <p:nvPr/>
        </p:nvSpPr>
        <p:spPr>
          <a:xfrm>
            <a:off x="1929408" y="2708920"/>
            <a:ext cx="4536504" cy="3240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89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Manage, secure, and govern </a:t>
            </a:r>
            <a:r>
              <a:rPr lang="en-US" dirty="0">
                <a:latin typeface="Arial"/>
                <a:cs typeface="Arial"/>
              </a:rPr>
              <a:t>data </a:t>
            </a:r>
            <a:r>
              <a:rPr lang="en-US" spc="-5" dirty="0">
                <a:latin typeface="Arial"/>
                <a:cs typeface="Arial"/>
              </a:rPr>
              <a:t>across all</a:t>
            </a:r>
            <a:r>
              <a:rPr lang="en-US" spc="-35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assets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065">
              <a:spcBef>
                <a:spcPts val="1315"/>
              </a:spcBef>
              <a:tabLst>
                <a:tab pos="163195" algn="l"/>
              </a:tabLst>
            </a:pPr>
            <a:r>
              <a:rPr lang="en-US" sz="1800" spc="-5" dirty="0" err="1">
                <a:latin typeface="Arial"/>
                <a:cs typeface="Arial"/>
              </a:rPr>
              <a:t>DataPlane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Service (DPS) is </a:t>
            </a:r>
            <a:r>
              <a:rPr lang="en-US" sz="1800" spc="10" dirty="0">
                <a:latin typeface="Arial"/>
                <a:cs typeface="Arial"/>
              </a:rPr>
              <a:t>a service </a:t>
            </a:r>
            <a:r>
              <a:rPr lang="en-US" sz="1800" spc="-5" dirty="0">
                <a:latin typeface="Arial"/>
                <a:cs typeface="Arial"/>
              </a:rPr>
              <a:t>that </a:t>
            </a:r>
            <a:r>
              <a:rPr lang="en-US" sz="1800" spc="5" dirty="0">
                <a:latin typeface="Arial"/>
                <a:cs typeface="Arial"/>
              </a:rPr>
              <a:t>reimagines</a:t>
            </a:r>
            <a:r>
              <a:rPr lang="en-US" sz="1800" spc="-245" dirty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the </a:t>
            </a:r>
            <a:r>
              <a:rPr lang="en-US" sz="1800" dirty="0" smtClean="0">
                <a:latin typeface="Arial"/>
                <a:cs typeface="Arial"/>
              </a:rPr>
              <a:t>Modern </a:t>
            </a:r>
            <a:r>
              <a:rPr lang="en-US" sz="1800" dirty="0">
                <a:latin typeface="Arial"/>
                <a:cs typeface="Arial"/>
              </a:rPr>
              <a:t>Data Architecture </a:t>
            </a:r>
            <a:r>
              <a:rPr lang="en-US" sz="1800" spc="-5" dirty="0">
                <a:latin typeface="Arial"/>
                <a:cs typeface="Arial"/>
              </a:rPr>
              <a:t>and </a:t>
            </a:r>
            <a:r>
              <a:rPr lang="en-US" sz="1800" spc="5" dirty="0">
                <a:latin typeface="Arial"/>
                <a:cs typeface="Arial"/>
              </a:rPr>
              <a:t>solves next-gen </a:t>
            </a:r>
            <a:r>
              <a:rPr lang="en-US" sz="1800" spc="-5" dirty="0">
                <a:latin typeface="Arial"/>
                <a:cs typeface="Arial"/>
              </a:rPr>
              <a:t>data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problems</a:t>
            </a:r>
            <a:endParaRPr lang="en-US" sz="1800" dirty="0">
              <a:latin typeface="Arial"/>
              <a:cs typeface="Arial"/>
            </a:endParaRPr>
          </a:p>
          <a:p>
            <a:pPr marL="297815" lvl="1" indent="-98425">
              <a:spcBef>
                <a:spcPts val="415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5" dirty="0">
                <a:latin typeface="Arial"/>
                <a:cs typeface="Arial"/>
              </a:rPr>
              <a:t>Reliably </a:t>
            </a:r>
            <a:r>
              <a:rPr lang="en-US" sz="1800" spc="-10" dirty="0">
                <a:latin typeface="Arial"/>
                <a:cs typeface="Arial"/>
              </a:rPr>
              <a:t>access </a:t>
            </a:r>
            <a:r>
              <a:rPr lang="en-US" sz="1800" spc="-15" dirty="0">
                <a:latin typeface="Arial"/>
                <a:cs typeface="Arial"/>
              </a:rPr>
              <a:t>and </a:t>
            </a:r>
            <a:r>
              <a:rPr lang="en-US" sz="1800" spc="-20" dirty="0">
                <a:latin typeface="Arial"/>
                <a:cs typeface="Arial"/>
              </a:rPr>
              <a:t>understand </a:t>
            </a:r>
            <a:r>
              <a:rPr lang="en-US" sz="1800" spc="-15" dirty="0">
                <a:latin typeface="Arial"/>
                <a:cs typeface="Arial"/>
              </a:rPr>
              <a:t>all </a:t>
            </a:r>
            <a:r>
              <a:rPr lang="en-US" sz="1800" spc="-20" dirty="0">
                <a:latin typeface="Arial"/>
                <a:cs typeface="Arial"/>
              </a:rPr>
              <a:t>your </a:t>
            </a:r>
            <a:r>
              <a:rPr lang="en-US" sz="1800" spc="-5" dirty="0">
                <a:latin typeface="Arial"/>
                <a:cs typeface="Arial"/>
              </a:rPr>
              <a:t>data</a:t>
            </a:r>
            <a:r>
              <a:rPr lang="en-US" sz="1800" spc="55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assets</a:t>
            </a:r>
            <a:endParaRPr lang="en-US" sz="1800" dirty="0">
              <a:latin typeface="Arial"/>
              <a:cs typeface="Arial"/>
            </a:endParaRPr>
          </a:p>
          <a:p>
            <a:pPr marL="297815" lvl="1" indent="-98425">
              <a:spcBef>
                <a:spcPts val="385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0" dirty="0">
                <a:latin typeface="Arial"/>
                <a:cs typeface="Arial"/>
              </a:rPr>
              <a:t>Apply </a:t>
            </a:r>
            <a:r>
              <a:rPr lang="en-US" sz="1800" spc="-20" dirty="0">
                <a:latin typeface="Arial"/>
                <a:cs typeface="Arial"/>
              </a:rPr>
              <a:t>consistent security and governance</a:t>
            </a:r>
            <a:r>
              <a:rPr lang="en-US" sz="1800" spc="7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policies</a:t>
            </a:r>
            <a:endParaRPr lang="en-US" sz="1800" dirty="0">
              <a:latin typeface="Arial"/>
              <a:cs typeface="Arial"/>
            </a:endParaRPr>
          </a:p>
          <a:p>
            <a:pPr marL="297815" lvl="1" indent="-98425">
              <a:spcBef>
                <a:spcPts val="409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5" dirty="0">
                <a:latin typeface="Arial"/>
                <a:cs typeface="Arial"/>
              </a:rPr>
              <a:t>Manage </a:t>
            </a:r>
            <a:r>
              <a:rPr lang="en-US" sz="1800" spc="-5" dirty="0">
                <a:latin typeface="Arial"/>
                <a:cs typeface="Arial"/>
              </a:rPr>
              <a:t>data </a:t>
            </a:r>
            <a:r>
              <a:rPr lang="en-US" sz="1800" spc="-10" dirty="0">
                <a:latin typeface="Arial"/>
                <a:cs typeface="Arial"/>
              </a:rPr>
              <a:t>across on-</a:t>
            </a:r>
            <a:r>
              <a:rPr lang="en-US" sz="1800" spc="-10" dirty="0" err="1">
                <a:latin typeface="Arial"/>
                <a:cs typeface="Arial"/>
              </a:rPr>
              <a:t>prem</a:t>
            </a:r>
            <a:r>
              <a:rPr lang="en-US" sz="1800" spc="-10" dirty="0">
                <a:latin typeface="Arial"/>
                <a:cs typeface="Arial"/>
              </a:rPr>
              <a:t>, </a:t>
            </a:r>
            <a:r>
              <a:rPr lang="en-US" sz="1800" spc="-15" dirty="0">
                <a:latin typeface="Arial"/>
                <a:cs typeface="Arial"/>
              </a:rPr>
              <a:t>cloud, and </a:t>
            </a:r>
            <a:r>
              <a:rPr lang="en-US" sz="1800" spc="-20" dirty="0">
                <a:latin typeface="Arial"/>
                <a:cs typeface="Arial"/>
              </a:rPr>
              <a:t>hybrid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environments</a:t>
            </a:r>
            <a:endParaRPr lang="en-US" sz="1800" dirty="0">
              <a:latin typeface="Arial"/>
              <a:cs typeface="Arial"/>
            </a:endParaRPr>
          </a:p>
          <a:p>
            <a:pPr marL="297815" lvl="1" indent="-98425">
              <a:spcBef>
                <a:spcPts val="409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20" dirty="0">
                <a:latin typeface="Arial"/>
                <a:cs typeface="Arial"/>
              </a:rPr>
              <a:t>Extend </a:t>
            </a:r>
            <a:r>
              <a:rPr lang="en-US" sz="1800" spc="-10" dirty="0">
                <a:latin typeface="Arial"/>
                <a:cs typeface="Arial"/>
              </a:rPr>
              <a:t>platform </a:t>
            </a:r>
            <a:r>
              <a:rPr lang="en-US" sz="1800" spc="-20" dirty="0">
                <a:latin typeface="Arial"/>
                <a:cs typeface="Arial"/>
              </a:rPr>
              <a:t>and easily </a:t>
            </a:r>
            <a:r>
              <a:rPr lang="en-US" sz="1800" spc="-10" dirty="0">
                <a:latin typeface="Arial"/>
                <a:cs typeface="Arial"/>
              </a:rPr>
              <a:t>add </a:t>
            </a:r>
            <a:r>
              <a:rPr lang="en-US" sz="1800" spc="-20" dirty="0">
                <a:latin typeface="Arial"/>
                <a:cs typeface="Arial"/>
              </a:rPr>
              <a:t>next-gen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services</a:t>
            </a:r>
            <a:endParaRPr lang="en-US" sz="1800" dirty="0">
              <a:latin typeface="Arial"/>
              <a:cs typeface="Arial"/>
            </a:endParaRPr>
          </a:p>
          <a:p>
            <a:pPr lvl="1">
              <a:buFont typeface="Wingdings"/>
              <a:buChar char=""/>
            </a:pPr>
            <a:endParaRPr lang="en-US" sz="1800" dirty="0">
              <a:latin typeface="Times New Roman"/>
              <a:cs typeface="Times New Roman"/>
            </a:endParaRPr>
          </a:p>
          <a:p>
            <a:pPr marL="162560" indent="-139065">
              <a:spcBef>
                <a:spcPts val="950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New </a:t>
            </a:r>
            <a:r>
              <a:rPr lang="en-US" sz="1800" dirty="0">
                <a:latin typeface="Arial"/>
                <a:cs typeface="Arial"/>
              </a:rPr>
              <a:t>next-gen </a:t>
            </a:r>
            <a:r>
              <a:rPr lang="en-US" sz="1800" spc="5" dirty="0">
                <a:latin typeface="Arial"/>
                <a:cs typeface="Arial"/>
              </a:rPr>
              <a:t>services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include:</a:t>
            </a:r>
            <a:endParaRPr lang="en-US" sz="1800" dirty="0">
              <a:latin typeface="Arial"/>
              <a:cs typeface="Arial"/>
            </a:endParaRPr>
          </a:p>
          <a:p>
            <a:pPr marL="297815" lvl="1" indent="-98425">
              <a:spcBef>
                <a:spcPts val="395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5" dirty="0">
                <a:latin typeface="Arial"/>
                <a:cs typeface="Arial"/>
              </a:rPr>
              <a:t>Data </a:t>
            </a:r>
            <a:r>
              <a:rPr lang="en-US" sz="1800" spc="-10" dirty="0">
                <a:latin typeface="Arial"/>
                <a:cs typeface="Arial"/>
              </a:rPr>
              <a:t>Lifecycle </a:t>
            </a:r>
            <a:r>
              <a:rPr lang="en-US" sz="1800" spc="-15" dirty="0">
                <a:latin typeface="Arial"/>
                <a:cs typeface="Arial"/>
              </a:rPr>
              <a:t>Manager: Control </a:t>
            </a:r>
            <a:r>
              <a:rPr lang="en-US" sz="1800" dirty="0">
                <a:latin typeface="Arial"/>
                <a:cs typeface="Arial"/>
              </a:rPr>
              <a:t>&amp; </a:t>
            </a:r>
            <a:r>
              <a:rPr lang="en-US" sz="1800" spc="-10" dirty="0">
                <a:latin typeface="Arial"/>
                <a:cs typeface="Arial"/>
              </a:rPr>
              <a:t>manage </a:t>
            </a:r>
            <a:r>
              <a:rPr lang="en-US" sz="1800" spc="-15" dirty="0">
                <a:latin typeface="Arial"/>
                <a:cs typeface="Arial"/>
              </a:rPr>
              <a:t>the lifecycle </a:t>
            </a:r>
            <a:r>
              <a:rPr lang="en-US" sz="1800" spc="-5" dirty="0">
                <a:latin typeface="Arial"/>
                <a:cs typeface="Arial"/>
              </a:rPr>
              <a:t>of </a:t>
            </a:r>
            <a:r>
              <a:rPr lang="en-US" sz="1800" spc="-10" dirty="0">
                <a:latin typeface="Arial"/>
                <a:cs typeface="Arial"/>
              </a:rPr>
              <a:t>data</a:t>
            </a:r>
            <a:r>
              <a:rPr lang="en-US" sz="1800" spc="245" dirty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across </a:t>
            </a:r>
            <a:r>
              <a:rPr lang="en-US" sz="1800" spc="-15" dirty="0" smtClean="0">
                <a:latin typeface="Arial"/>
                <a:cs typeface="Arial"/>
              </a:rPr>
              <a:t>multiple</a:t>
            </a:r>
            <a:r>
              <a:rPr lang="en-US" sz="1800" spc="65" dirty="0" smtClean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tiers</a:t>
            </a:r>
            <a:endParaRPr lang="en-US" sz="1800" dirty="0">
              <a:latin typeface="Arial"/>
              <a:cs typeface="Arial"/>
            </a:endParaRPr>
          </a:p>
          <a:p>
            <a:pPr marL="297815" lvl="1" indent="-98425">
              <a:spcBef>
                <a:spcPts val="385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5" dirty="0">
                <a:latin typeface="Arial"/>
                <a:cs typeface="Arial"/>
              </a:rPr>
              <a:t>Data Steward </a:t>
            </a:r>
            <a:r>
              <a:rPr lang="en-US" sz="1800" spc="-15" dirty="0">
                <a:latin typeface="Arial"/>
                <a:cs typeface="Arial"/>
              </a:rPr>
              <a:t>Studio: Curate, </a:t>
            </a:r>
            <a:r>
              <a:rPr lang="en-US" sz="1800" spc="-20" dirty="0">
                <a:latin typeface="Arial"/>
                <a:cs typeface="Arial"/>
              </a:rPr>
              <a:t>govern, and understand </a:t>
            </a:r>
            <a:r>
              <a:rPr lang="en-US" sz="1800" spc="-10" dirty="0">
                <a:latin typeface="Arial"/>
                <a:cs typeface="Arial"/>
              </a:rPr>
              <a:t>data </a:t>
            </a:r>
            <a:r>
              <a:rPr lang="en-US" sz="1800" spc="-15" dirty="0">
                <a:latin typeface="Arial"/>
                <a:cs typeface="Arial"/>
              </a:rPr>
              <a:t>assets</a:t>
            </a:r>
            <a:r>
              <a:rPr lang="en-US" sz="1800" spc="90" dirty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to </a:t>
            </a:r>
            <a:r>
              <a:rPr lang="en-US" sz="1800" spc="-10" dirty="0" smtClean="0">
                <a:latin typeface="Arial"/>
                <a:cs typeface="Arial"/>
              </a:rPr>
              <a:t>access </a:t>
            </a:r>
            <a:r>
              <a:rPr lang="en-US" sz="1800" spc="-10" dirty="0">
                <a:latin typeface="Arial"/>
                <a:cs typeface="Arial"/>
              </a:rPr>
              <a:t>deep </a:t>
            </a:r>
            <a:r>
              <a:rPr lang="en-US" sz="1800" spc="-25" dirty="0">
                <a:latin typeface="Arial"/>
                <a:cs typeface="Arial"/>
              </a:rPr>
              <a:t>insight </a:t>
            </a:r>
            <a:r>
              <a:rPr lang="en-US" sz="1800" spc="-15" dirty="0">
                <a:latin typeface="Arial"/>
                <a:cs typeface="Arial"/>
              </a:rPr>
              <a:t>and apply </a:t>
            </a:r>
            <a:r>
              <a:rPr lang="en-US" sz="1800" spc="-20" dirty="0">
                <a:latin typeface="Arial"/>
                <a:cs typeface="Arial"/>
              </a:rPr>
              <a:t>consistent </a:t>
            </a:r>
            <a:r>
              <a:rPr lang="en-US" sz="1800" spc="-15" dirty="0">
                <a:latin typeface="Arial"/>
                <a:cs typeface="Arial"/>
              </a:rPr>
              <a:t>policies </a:t>
            </a:r>
            <a:r>
              <a:rPr lang="en-US" sz="1800" spc="-10" dirty="0">
                <a:latin typeface="Arial"/>
                <a:cs typeface="Arial"/>
              </a:rPr>
              <a:t>across </a:t>
            </a:r>
            <a:r>
              <a:rPr lang="en-US" sz="1800" spc="-15" dirty="0">
                <a:latin typeface="Arial"/>
                <a:cs typeface="Arial"/>
              </a:rPr>
              <a:t>multiple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tiers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7756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 err="1">
                <a:latin typeface="Arial"/>
                <a:cs typeface="Arial"/>
              </a:rPr>
              <a:t>Further</a:t>
            </a:r>
            <a:r>
              <a:rPr lang="fr-FR" spc="10" dirty="0">
                <a:latin typeface="Arial"/>
                <a:cs typeface="Arial"/>
              </a:rPr>
              <a:t> </a:t>
            </a:r>
            <a:r>
              <a:rPr lang="fr-FR" spc="-10" dirty="0" err="1" smtClean="0">
                <a:latin typeface="Arial"/>
                <a:cs typeface="Arial"/>
              </a:rPr>
              <a:t>reading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065">
              <a:spcBef>
                <a:spcPts val="1215"/>
              </a:spcBef>
              <a:tabLst>
                <a:tab pos="163195" algn="l"/>
              </a:tabLst>
            </a:pPr>
            <a:r>
              <a:rPr lang="fr-FR" sz="1800" dirty="0" err="1">
                <a:latin typeface="Arial"/>
                <a:cs typeface="Arial"/>
              </a:rPr>
              <a:t>Spivey</a:t>
            </a:r>
            <a:r>
              <a:rPr lang="fr-FR" sz="1800" dirty="0">
                <a:latin typeface="Arial"/>
                <a:cs typeface="Arial"/>
              </a:rPr>
              <a:t>, </a:t>
            </a:r>
            <a:r>
              <a:rPr lang="fr-FR" sz="1800" spc="-5" dirty="0">
                <a:latin typeface="Arial"/>
                <a:cs typeface="Arial"/>
              </a:rPr>
              <a:t>B., </a:t>
            </a:r>
            <a:r>
              <a:rPr lang="fr-FR" sz="1800" spc="10" dirty="0">
                <a:latin typeface="Arial"/>
                <a:cs typeface="Arial"/>
              </a:rPr>
              <a:t>&amp; </a:t>
            </a:r>
            <a:r>
              <a:rPr lang="fr-FR" sz="1800" dirty="0">
                <a:latin typeface="Arial"/>
                <a:cs typeface="Arial"/>
              </a:rPr>
              <a:t>Echeverria, </a:t>
            </a:r>
            <a:r>
              <a:rPr lang="fr-FR" sz="1800" spc="5" dirty="0">
                <a:latin typeface="Arial"/>
                <a:cs typeface="Arial"/>
              </a:rPr>
              <a:t>J. </a:t>
            </a:r>
            <a:r>
              <a:rPr lang="fr-FR" sz="1800" dirty="0">
                <a:latin typeface="Arial"/>
                <a:cs typeface="Arial"/>
              </a:rPr>
              <a:t>(2015). </a:t>
            </a:r>
            <a:r>
              <a:rPr lang="fr-FR" sz="1800" i="1" spc="-60" dirty="0" err="1">
                <a:latin typeface="Arial"/>
                <a:cs typeface="Arial"/>
              </a:rPr>
              <a:t>Hadoop</a:t>
            </a:r>
            <a:r>
              <a:rPr lang="fr-FR" sz="1800" i="1" spc="-60" dirty="0">
                <a:latin typeface="Arial"/>
                <a:cs typeface="Arial"/>
              </a:rPr>
              <a:t> </a:t>
            </a:r>
            <a:r>
              <a:rPr lang="fr-FR" sz="1800" i="1" spc="-45" dirty="0" err="1">
                <a:latin typeface="Arial"/>
                <a:cs typeface="Arial"/>
              </a:rPr>
              <a:t>security</a:t>
            </a:r>
            <a:r>
              <a:rPr lang="fr-FR" sz="1800" i="1" spc="-45" dirty="0">
                <a:latin typeface="Arial"/>
                <a:cs typeface="Arial"/>
              </a:rPr>
              <a:t>: </a:t>
            </a:r>
            <a:r>
              <a:rPr lang="fr-FR" sz="1800" i="1" spc="-45" dirty="0" err="1">
                <a:latin typeface="Arial"/>
                <a:cs typeface="Arial"/>
              </a:rPr>
              <a:t>Protecting</a:t>
            </a:r>
            <a:r>
              <a:rPr lang="fr-FR" sz="1800" i="1" spc="55" dirty="0">
                <a:latin typeface="Arial"/>
                <a:cs typeface="Arial"/>
              </a:rPr>
              <a:t> </a:t>
            </a:r>
            <a:r>
              <a:rPr lang="fr-FR" sz="1800" i="1" spc="-55" dirty="0" err="1" smtClean="0">
                <a:latin typeface="Arial"/>
                <a:cs typeface="Arial"/>
              </a:rPr>
              <a:t>your</a:t>
            </a:r>
            <a:r>
              <a:rPr lang="fr-FR" sz="1800" i="1" spc="-55" dirty="0" smtClean="0">
                <a:latin typeface="Arial"/>
                <a:cs typeface="Arial"/>
              </a:rPr>
              <a:t> </a:t>
            </a:r>
            <a:r>
              <a:rPr lang="fr-FR" sz="1800" i="1" spc="-15" dirty="0" err="1" smtClean="0">
                <a:latin typeface="Arial"/>
                <a:cs typeface="Arial"/>
              </a:rPr>
              <a:t>big</a:t>
            </a:r>
            <a:r>
              <a:rPr lang="fr-FR" sz="1800" i="1" spc="-15" dirty="0" smtClean="0">
                <a:latin typeface="Arial"/>
                <a:cs typeface="Arial"/>
              </a:rPr>
              <a:t> </a:t>
            </a:r>
            <a:r>
              <a:rPr lang="fr-FR" sz="1800" i="1" spc="-30" dirty="0">
                <a:latin typeface="Arial"/>
                <a:cs typeface="Arial"/>
              </a:rPr>
              <a:t>data </a:t>
            </a:r>
            <a:r>
              <a:rPr lang="fr-FR" sz="1800" i="1" spc="-10" dirty="0" err="1">
                <a:latin typeface="Arial"/>
                <a:cs typeface="Arial"/>
              </a:rPr>
              <a:t>platform</a:t>
            </a:r>
            <a:r>
              <a:rPr lang="fr-FR" sz="1800" spc="-10" dirty="0">
                <a:latin typeface="Arial"/>
                <a:cs typeface="Arial"/>
              </a:rPr>
              <a:t>. </a:t>
            </a:r>
            <a:r>
              <a:rPr lang="fr-FR" sz="1800" dirty="0" err="1">
                <a:latin typeface="Arial"/>
                <a:cs typeface="Arial"/>
              </a:rPr>
              <a:t>Sebastopol</a:t>
            </a:r>
            <a:r>
              <a:rPr lang="fr-FR" sz="1800" dirty="0">
                <a:latin typeface="Arial"/>
                <a:cs typeface="Arial"/>
              </a:rPr>
              <a:t>, CA:</a:t>
            </a:r>
            <a:r>
              <a:rPr lang="fr-FR" sz="1800" spc="-11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O’Reilly</a:t>
            </a:r>
            <a:endParaRPr lang="fr-FR" sz="1800" dirty="0"/>
          </a:p>
        </p:txBody>
      </p:sp>
      <p:sp>
        <p:nvSpPr>
          <p:cNvPr id="4" name="object 8"/>
          <p:cNvSpPr/>
          <p:nvPr/>
        </p:nvSpPr>
        <p:spPr>
          <a:xfrm>
            <a:off x="2692704" y="2299512"/>
            <a:ext cx="2455360" cy="2785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76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 smtClean="0">
                <a:latin typeface="Arial"/>
                <a:cs typeface="Arial"/>
              </a:rPr>
              <a:t>Checkpoint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0195" indent="-266700">
              <a:spcBef>
                <a:spcPts val="1065"/>
              </a:spcBef>
              <a:buSzPct val="118181"/>
              <a:buAutoNum type="arabicPeriod"/>
              <a:tabLst>
                <a:tab pos="290195" algn="l"/>
                <a:tab pos="290830" algn="l"/>
              </a:tabLst>
            </a:pPr>
            <a:r>
              <a:rPr lang="en-US" sz="1800" spc="5" dirty="0" smtClean="0">
                <a:latin typeface="Arial"/>
                <a:cs typeface="Arial"/>
              </a:rPr>
              <a:t>What</a:t>
            </a:r>
            <a:r>
              <a:rPr lang="en-US" sz="1800" spc="-95" dirty="0" smtClean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is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the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new</a:t>
            </a:r>
            <a:r>
              <a:rPr lang="en-US" sz="1800" spc="-10" dirty="0">
                <a:latin typeface="Arial"/>
                <a:cs typeface="Arial"/>
              </a:rPr>
              <a:t> driver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of </a:t>
            </a:r>
            <a:r>
              <a:rPr lang="en-US" sz="1800" spc="-5" dirty="0">
                <a:latin typeface="Arial"/>
                <a:cs typeface="Arial"/>
              </a:rPr>
              <a:t>competitive</a:t>
            </a:r>
            <a:r>
              <a:rPr lang="en-US" sz="1800" spc="-114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advantage?</a:t>
            </a:r>
            <a:endParaRPr lang="en-US" sz="1800" dirty="0">
              <a:latin typeface="Arial"/>
              <a:cs typeface="Arial"/>
            </a:endParaRPr>
          </a:p>
          <a:p>
            <a:pPr marL="290195" indent="-266700">
              <a:spcBef>
                <a:spcPts val="464"/>
              </a:spcBef>
              <a:buSzPct val="118181"/>
              <a:buAutoNum type="arabicPeriod"/>
              <a:tabLst>
                <a:tab pos="290195" algn="l"/>
                <a:tab pos="290830" algn="l"/>
              </a:tabLst>
            </a:pPr>
            <a:r>
              <a:rPr lang="en-US" sz="1800" spc="5" dirty="0">
                <a:latin typeface="Arial"/>
                <a:cs typeface="Arial"/>
              </a:rPr>
              <a:t>What</a:t>
            </a:r>
            <a:r>
              <a:rPr lang="en-US" sz="1800" spc="-10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role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does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Hadoop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play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in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modern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data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architecture?</a:t>
            </a:r>
            <a:endParaRPr lang="en-US" sz="1800" dirty="0">
              <a:latin typeface="Arial"/>
              <a:cs typeface="Arial"/>
            </a:endParaRPr>
          </a:p>
          <a:p>
            <a:pPr marL="290195" indent="-266700">
              <a:spcBef>
                <a:spcPts val="459"/>
              </a:spcBef>
              <a:buSzPct val="118181"/>
              <a:buAutoNum type="arabicPeriod"/>
              <a:tabLst>
                <a:tab pos="290195" algn="l"/>
                <a:tab pos="290830" algn="l"/>
              </a:tabLst>
            </a:pPr>
            <a:r>
              <a:rPr lang="en-US" sz="1800" spc="5" dirty="0">
                <a:latin typeface="Arial"/>
                <a:cs typeface="Arial"/>
              </a:rPr>
              <a:t>What</a:t>
            </a:r>
            <a:r>
              <a:rPr lang="en-US" sz="1800" spc="-10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are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some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types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of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sensitive</a:t>
            </a:r>
            <a:r>
              <a:rPr lang="en-US" sz="1800" spc="-8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data?</a:t>
            </a:r>
            <a:endParaRPr lang="en-US" sz="1800" dirty="0">
              <a:latin typeface="Arial"/>
              <a:cs typeface="Arial"/>
            </a:endParaRPr>
          </a:p>
          <a:p>
            <a:pPr marL="290195" indent="-266700">
              <a:spcBef>
                <a:spcPts val="459"/>
              </a:spcBef>
              <a:buSzPct val="118181"/>
              <a:buAutoNum type="arabicPeriod"/>
              <a:tabLst>
                <a:tab pos="290195" algn="l"/>
                <a:tab pos="290830" algn="l"/>
              </a:tabLst>
            </a:pPr>
            <a:r>
              <a:rPr lang="en-US" sz="1800" spc="-5" dirty="0">
                <a:latin typeface="Arial"/>
                <a:cs typeface="Arial"/>
              </a:rPr>
              <a:t>Name compliance </a:t>
            </a:r>
            <a:r>
              <a:rPr lang="en-US" sz="1800" spc="-20" dirty="0">
                <a:latin typeface="Arial"/>
                <a:cs typeface="Arial"/>
              </a:rPr>
              <a:t>adherences </a:t>
            </a:r>
            <a:r>
              <a:rPr lang="en-US" sz="1800" spc="-5" dirty="0">
                <a:latin typeface="Arial"/>
                <a:cs typeface="Arial"/>
              </a:rPr>
              <a:t>that </a:t>
            </a:r>
            <a:r>
              <a:rPr lang="en-US" sz="1800" spc="-10" dirty="0">
                <a:latin typeface="Arial"/>
                <a:cs typeface="Arial"/>
              </a:rPr>
              <a:t>exists</a:t>
            </a:r>
            <a:r>
              <a:rPr lang="en-US" sz="1800" spc="-18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today?</a:t>
            </a:r>
            <a:endParaRPr lang="en-US" sz="1800" dirty="0">
              <a:latin typeface="Arial"/>
              <a:cs typeface="Arial"/>
            </a:endParaRPr>
          </a:p>
          <a:p>
            <a:pPr marL="290195" indent="-266700">
              <a:spcBef>
                <a:spcPts val="464"/>
              </a:spcBef>
              <a:buSzPct val="118181"/>
              <a:buAutoNum type="arabicPeriod"/>
              <a:tabLst>
                <a:tab pos="290195" algn="l"/>
                <a:tab pos="290830" algn="l"/>
              </a:tabLst>
            </a:pPr>
            <a:r>
              <a:rPr lang="en-US" sz="1800" spc="5" dirty="0">
                <a:latin typeface="Arial"/>
                <a:cs typeface="Arial"/>
              </a:rPr>
              <a:t>What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does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HDP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use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for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authentication,</a:t>
            </a:r>
            <a:r>
              <a:rPr lang="en-US" sz="1800" spc="-9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authorization</a:t>
            </a:r>
            <a:r>
              <a:rPr lang="en-US" sz="1800" spc="-11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and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audit?</a:t>
            </a:r>
            <a:endParaRPr lang="en-US" sz="1800" dirty="0">
              <a:latin typeface="Arial"/>
              <a:cs typeface="Arial"/>
            </a:endParaRPr>
          </a:p>
          <a:p>
            <a:pPr marL="290195" indent="-266700">
              <a:spcBef>
                <a:spcPts val="455"/>
              </a:spcBef>
              <a:buSzPct val="118181"/>
              <a:buAutoNum type="arabicPeriod"/>
              <a:tabLst>
                <a:tab pos="290195" algn="l"/>
                <a:tab pos="290830" algn="l"/>
              </a:tabLst>
            </a:pPr>
            <a:r>
              <a:rPr lang="en-US" sz="1800" spc="5" dirty="0">
                <a:latin typeface="Arial"/>
                <a:cs typeface="Arial"/>
              </a:rPr>
              <a:t>What</a:t>
            </a:r>
            <a:r>
              <a:rPr lang="en-US" sz="1800" spc="-10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are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the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Five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Pillars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of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Security?</a:t>
            </a:r>
            <a:endParaRPr lang="en-US" sz="1800" dirty="0">
              <a:latin typeface="Arial"/>
              <a:cs typeface="Arial"/>
            </a:endParaRPr>
          </a:p>
          <a:p>
            <a:pPr marL="290195" indent="-266700">
              <a:spcBef>
                <a:spcPts val="465"/>
              </a:spcBef>
              <a:buSzPct val="118181"/>
              <a:buAutoNum type="arabicPeriod"/>
              <a:tabLst>
                <a:tab pos="290195" algn="l"/>
                <a:tab pos="290830" algn="l"/>
              </a:tabLst>
            </a:pPr>
            <a:r>
              <a:rPr lang="en-US" sz="1800" spc="-10" dirty="0">
                <a:latin typeface="Arial"/>
                <a:cs typeface="Arial"/>
              </a:rPr>
              <a:t>Through what </a:t>
            </a:r>
            <a:r>
              <a:rPr lang="en-US" sz="1800" spc="-15" dirty="0">
                <a:latin typeface="Arial"/>
                <a:cs typeface="Arial"/>
              </a:rPr>
              <a:t>HDP </a:t>
            </a:r>
            <a:r>
              <a:rPr lang="en-US" sz="1800" spc="-10" dirty="0">
                <a:latin typeface="Arial"/>
                <a:cs typeface="Arial"/>
              </a:rPr>
              <a:t>component </a:t>
            </a:r>
            <a:r>
              <a:rPr lang="en-US" sz="1800" spc="-5" dirty="0">
                <a:latin typeface="Arial"/>
                <a:cs typeface="Arial"/>
              </a:rPr>
              <a:t>are </a:t>
            </a:r>
            <a:r>
              <a:rPr lang="en-US" sz="1800" spc="-15" dirty="0">
                <a:latin typeface="Arial"/>
                <a:cs typeface="Arial"/>
              </a:rPr>
              <a:t>Kerberos, Knox, </a:t>
            </a:r>
            <a:r>
              <a:rPr lang="en-US" sz="1800" spc="-10" dirty="0">
                <a:latin typeface="Arial"/>
                <a:cs typeface="Arial"/>
              </a:rPr>
              <a:t>and </a:t>
            </a:r>
            <a:r>
              <a:rPr lang="en-US" sz="1800" spc="-15" dirty="0">
                <a:latin typeface="Arial"/>
                <a:cs typeface="Arial"/>
              </a:rPr>
              <a:t>Ranger</a:t>
            </a:r>
            <a:r>
              <a:rPr lang="en-US" sz="1800" spc="-13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managed?</a:t>
            </a:r>
            <a:endParaRPr lang="en-US" sz="1800" dirty="0">
              <a:latin typeface="Arial"/>
              <a:cs typeface="Arial"/>
            </a:endParaRPr>
          </a:p>
          <a:p>
            <a:pPr marL="290195" indent="-266700">
              <a:spcBef>
                <a:spcPts val="459"/>
              </a:spcBef>
              <a:buSzPct val="118181"/>
              <a:buAutoNum type="arabicPeriod"/>
              <a:tabLst>
                <a:tab pos="290195" algn="l"/>
                <a:tab pos="290830" algn="l"/>
              </a:tabLst>
            </a:pPr>
            <a:r>
              <a:rPr lang="en-US" sz="1800" dirty="0">
                <a:latin typeface="Arial"/>
                <a:cs typeface="Arial"/>
              </a:rPr>
              <a:t>Which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security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component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is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used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to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provide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peripheral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security?</a:t>
            </a:r>
            <a:endParaRPr lang="en-US" sz="1800" dirty="0">
              <a:latin typeface="Arial"/>
              <a:cs typeface="Arial"/>
            </a:endParaRPr>
          </a:p>
          <a:p>
            <a:pPr marL="290195" indent="-266700">
              <a:spcBef>
                <a:spcPts val="459"/>
              </a:spcBef>
              <a:buSzPct val="118181"/>
              <a:buAutoNum type="arabicPeriod"/>
              <a:tabLst>
                <a:tab pos="290195" algn="l"/>
                <a:tab pos="290830" algn="l"/>
              </a:tabLst>
            </a:pPr>
            <a:r>
              <a:rPr lang="en-US" sz="1800" dirty="0">
                <a:latin typeface="Arial"/>
                <a:cs typeface="Arial"/>
              </a:rPr>
              <a:t>Name</a:t>
            </a:r>
            <a:r>
              <a:rPr lang="en-US" sz="1800" spc="-9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some</a:t>
            </a:r>
            <a:r>
              <a:rPr lang="en-US" sz="1800" spc="-8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types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of </a:t>
            </a:r>
            <a:r>
              <a:rPr lang="en-US" sz="1800" spc="-5" dirty="0">
                <a:latin typeface="Arial"/>
                <a:cs typeface="Arial"/>
              </a:rPr>
              <a:t>sensitive</a:t>
            </a:r>
            <a:r>
              <a:rPr lang="en-US" sz="1800" spc="-8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data.</a:t>
            </a:r>
            <a:endParaRPr lang="en-US" sz="1800" dirty="0">
              <a:latin typeface="Arial"/>
              <a:cs typeface="Arial"/>
            </a:endParaRPr>
          </a:p>
          <a:p>
            <a:pPr marL="290195" indent="-266700">
              <a:spcBef>
                <a:spcPts val="464"/>
              </a:spcBef>
              <a:buSzPct val="118181"/>
              <a:buAutoNum type="arabicPeriod"/>
              <a:tabLst>
                <a:tab pos="290830" algn="l"/>
              </a:tabLst>
            </a:pPr>
            <a:r>
              <a:rPr lang="en-US" sz="1800" spc="5" dirty="0">
                <a:latin typeface="Arial"/>
                <a:cs typeface="Arial"/>
              </a:rPr>
              <a:t>What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are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some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of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the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compliance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adherences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required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of</a:t>
            </a:r>
            <a:r>
              <a:rPr lang="en-US" sz="1800" spc="-5" dirty="0">
                <a:latin typeface="Arial"/>
                <a:cs typeface="Arial"/>
              </a:rPr>
              <a:t> organizations</a:t>
            </a:r>
            <a:r>
              <a:rPr lang="en-US" sz="1800" spc="-10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some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of </a:t>
            </a:r>
            <a:r>
              <a:rPr lang="en-US" sz="1800" spc="-5" dirty="0" smtClean="0">
                <a:latin typeface="Arial"/>
                <a:cs typeface="Arial"/>
              </a:rPr>
              <a:t>which </a:t>
            </a:r>
            <a:r>
              <a:rPr lang="en-US" sz="1800" spc="-5" dirty="0">
                <a:latin typeface="Arial"/>
                <a:cs typeface="Arial"/>
              </a:rPr>
              <a:t>are industry</a:t>
            </a:r>
            <a:r>
              <a:rPr lang="en-US" sz="1800" spc="-18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specific?</a:t>
            </a:r>
            <a:endParaRPr lang="en-US" sz="1800" dirty="0">
              <a:latin typeface="Arial"/>
              <a:cs typeface="Arial"/>
            </a:endParaRPr>
          </a:p>
          <a:p>
            <a:pPr marL="290195" indent="-266700">
              <a:spcBef>
                <a:spcPts val="500"/>
              </a:spcBef>
              <a:buSzPct val="118181"/>
              <a:buAutoNum type="arabicPeriod" startAt="11"/>
              <a:tabLst>
                <a:tab pos="290830" algn="l"/>
              </a:tabLst>
            </a:pPr>
            <a:r>
              <a:rPr lang="en-US" sz="1800" spc="5" dirty="0">
                <a:latin typeface="Arial"/>
                <a:cs typeface="Arial"/>
              </a:rPr>
              <a:t>What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governance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issue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does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Hortonworks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10" dirty="0" err="1">
                <a:latin typeface="Arial"/>
                <a:cs typeface="Arial"/>
              </a:rPr>
              <a:t>DataPlane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Service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(DPS)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address?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3786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5" dirty="0">
                <a:latin typeface="Arial"/>
                <a:cs typeface="Arial"/>
              </a:rPr>
              <a:t>Unit</a:t>
            </a:r>
            <a:r>
              <a:rPr lang="fr-FR" spc="5" dirty="0">
                <a:latin typeface="Arial"/>
                <a:cs typeface="Arial"/>
              </a:rPr>
              <a:t> </a:t>
            </a:r>
            <a:r>
              <a:rPr lang="fr-FR" spc="-15" dirty="0" err="1" smtClean="0">
                <a:latin typeface="Arial"/>
                <a:cs typeface="Arial"/>
              </a:rPr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065">
              <a:spcBef>
                <a:spcPts val="131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Explain </a:t>
            </a:r>
            <a:r>
              <a:rPr lang="en-US" sz="1800" spc="-5" dirty="0">
                <a:latin typeface="Arial"/>
                <a:cs typeface="Arial"/>
              </a:rPr>
              <a:t>the need </a:t>
            </a:r>
            <a:r>
              <a:rPr lang="en-US" sz="1800" spc="5" dirty="0">
                <a:latin typeface="Arial"/>
                <a:cs typeface="Arial"/>
              </a:rPr>
              <a:t>for </a:t>
            </a:r>
            <a:r>
              <a:rPr lang="en-US" sz="1800" spc="-5" dirty="0">
                <a:latin typeface="Arial"/>
                <a:cs typeface="Arial"/>
              </a:rPr>
              <a:t>data </a:t>
            </a:r>
            <a:r>
              <a:rPr lang="en-US" sz="1800" dirty="0">
                <a:latin typeface="Arial"/>
                <a:cs typeface="Arial"/>
              </a:rPr>
              <a:t>governance </a:t>
            </a:r>
            <a:r>
              <a:rPr lang="en-US" sz="1800" spc="-5" dirty="0">
                <a:latin typeface="Arial"/>
                <a:cs typeface="Arial"/>
              </a:rPr>
              <a:t>and the </a:t>
            </a:r>
            <a:r>
              <a:rPr lang="en-US" sz="1800" dirty="0">
                <a:latin typeface="Arial"/>
                <a:cs typeface="Arial"/>
              </a:rPr>
              <a:t>role </a:t>
            </a:r>
            <a:r>
              <a:rPr lang="en-US" sz="1800" spc="-5" dirty="0">
                <a:latin typeface="Arial"/>
                <a:cs typeface="Arial"/>
              </a:rPr>
              <a:t>of data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security </a:t>
            </a:r>
            <a:r>
              <a:rPr lang="en-US" sz="1800" spc="5" dirty="0" smtClean="0">
                <a:latin typeface="Arial"/>
                <a:cs typeface="Arial"/>
              </a:rPr>
              <a:t>in </a:t>
            </a:r>
            <a:r>
              <a:rPr lang="en-US" sz="1800" dirty="0">
                <a:latin typeface="Arial"/>
                <a:cs typeface="Arial"/>
              </a:rPr>
              <a:t>this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governance</a:t>
            </a:r>
          </a:p>
          <a:p>
            <a:pPr marL="162560" indent="-139065">
              <a:spcBef>
                <a:spcPts val="459"/>
              </a:spcBef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List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spc="15" dirty="0">
                <a:latin typeface="Arial"/>
                <a:cs typeface="Arial"/>
              </a:rPr>
              <a:t>Five </a:t>
            </a:r>
            <a:r>
              <a:rPr lang="en-US" sz="1800" dirty="0">
                <a:latin typeface="Arial"/>
                <a:cs typeface="Arial"/>
              </a:rPr>
              <a:t>Pillars </a:t>
            </a:r>
            <a:r>
              <a:rPr lang="en-US" sz="1800" spc="-5" dirty="0">
                <a:latin typeface="Arial"/>
                <a:cs typeface="Arial"/>
              </a:rPr>
              <a:t>of </a:t>
            </a:r>
            <a:r>
              <a:rPr lang="en-US" sz="1800" dirty="0">
                <a:latin typeface="Arial"/>
                <a:cs typeface="Arial"/>
              </a:rPr>
              <a:t>security </a:t>
            </a:r>
            <a:r>
              <a:rPr lang="en-US" sz="1800" spc="-5" dirty="0">
                <a:latin typeface="Arial"/>
                <a:cs typeface="Arial"/>
              </a:rPr>
              <a:t>and how they </a:t>
            </a:r>
            <a:r>
              <a:rPr lang="en-US" sz="1800" dirty="0">
                <a:latin typeface="Arial"/>
                <a:cs typeface="Arial"/>
              </a:rPr>
              <a:t>are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implemented </a:t>
            </a:r>
            <a:r>
              <a:rPr lang="en-US" sz="1800" spc="10" dirty="0" smtClean="0">
                <a:latin typeface="Arial"/>
                <a:cs typeface="Arial"/>
              </a:rPr>
              <a:t>with</a:t>
            </a:r>
            <a:r>
              <a:rPr lang="en-US" sz="1800" spc="-50" dirty="0" smtClean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HDP</a:t>
            </a:r>
            <a:endParaRPr lang="en-US" sz="1800" dirty="0">
              <a:latin typeface="Arial"/>
              <a:cs typeface="Arial"/>
            </a:endParaRPr>
          </a:p>
          <a:p>
            <a:pPr marL="162560" indent="-139065">
              <a:spcBef>
                <a:spcPts val="459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Discuss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history </a:t>
            </a:r>
            <a:r>
              <a:rPr lang="en-US" sz="1800" spc="-5" dirty="0">
                <a:latin typeface="Arial"/>
                <a:cs typeface="Arial"/>
              </a:rPr>
              <a:t>of </a:t>
            </a:r>
            <a:r>
              <a:rPr lang="en-US" sz="1800" dirty="0">
                <a:latin typeface="Arial"/>
                <a:cs typeface="Arial"/>
              </a:rPr>
              <a:t>security </a:t>
            </a:r>
            <a:r>
              <a:rPr lang="en-US" sz="1800" spc="10" dirty="0">
                <a:latin typeface="Arial"/>
                <a:cs typeface="Arial"/>
              </a:rPr>
              <a:t>with</a:t>
            </a:r>
            <a:r>
              <a:rPr lang="en-US" sz="1800" spc="-10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Hadoop</a:t>
            </a:r>
            <a:endParaRPr lang="en-US" sz="1800" dirty="0">
              <a:latin typeface="Arial"/>
              <a:cs typeface="Arial"/>
            </a:endParaRPr>
          </a:p>
          <a:p>
            <a:pPr marL="162560" marR="180975" indent="-139065">
              <a:lnSpc>
                <a:spcPct val="102099"/>
              </a:lnSpc>
              <a:spcBef>
                <a:spcPts val="434"/>
              </a:spcBef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Identify </a:t>
            </a:r>
            <a:r>
              <a:rPr lang="en-US" sz="1800" spc="-5" dirty="0">
                <a:latin typeface="Arial"/>
                <a:cs typeface="Arial"/>
              </a:rPr>
              <a:t>the need </a:t>
            </a:r>
            <a:r>
              <a:rPr lang="en-US" sz="1800" spc="5" dirty="0">
                <a:latin typeface="Arial"/>
                <a:cs typeface="Arial"/>
              </a:rPr>
              <a:t>for </a:t>
            </a:r>
            <a:r>
              <a:rPr lang="en-US" sz="1800" spc="-5" dirty="0">
                <a:latin typeface="Arial"/>
                <a:cs typeface="Arial"/>
              </a:rPr>
              <a:t>and the </a:t>
            </a:r>
            <a:r>
              <a:rPr lang="en-US" sz="1800" dirty="0">
                <a:latin typeface="Arial"/>
                <a:cs typeface="Arial"/>
              </a:rPr>
              <a:t>methods used to secure </a:t>
            </a:r>
            <a:r>
              <a:rPr lang="en-US" sz="1800" spc="-5" dirty="0">
                <a:latin typeface="Arial"/>
                <a:cs typeface="Arial"/>
              </a:rPr>
              <a:t>Personal </a:t>
            </a:r>
            <a:r>
              <a:rPr lang="en-US" sz="1800" spc="10" dirty="0">
                <a:latin typeface="Arial"/>
                <a:cs typeface="Arial"/>
              </a:rPr>
              <a:t>&amp;  </a:t>
            </a:r>
            <a:r>
              <a:rPr lang="en-US" sz="1800" dirty="0">
                <a:latin typeface="Arial"/>
                <a:cs typeface="Arial"/>
              </a:rPr>
              <a:t>Sensitive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Information</a:t>
            </a:r>
            <a:endParaRPr lang="en-US" sz="1800" dirty="0">
              <a:latin typeface="Arial"/>
              <a:cs typeface="Arial"/>
            </a:endParaRPr>
          </a:p>
          <a:p>
            <a:pPr marL="162560" indent="-139065">
              <a:spcBef>
                <a:spcPts val="459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Describe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function </a:t>
            </a:r>
            <a:r>
              <a:rPr lang="en-US" sz="1800" spc="-5" dirty="0">
                <a:latin typeface="Arial"/>
                <a:cs typeface="Arial"/>
              </a:rPr>
              <a:t>of the </a:t>
            </a:r>
            <a:r>
              <a:rPr lang="en-US" sz="1800" spc="5" dirty="0">
                <a:latin typeface="Arial"/>
                <a:cs typeface="Arial"/>
              </a:rPr>
              <a:t>Hortonworks </a:t>
            </a:r>
            <a:r>
              <a:rPr lang="en-US" sz="1800" spc="-5" dirty="0" err="1">
                <a:latin typeface="Arial"/>
                <a:cs typeface="Arial"/>
              </a:rPr>
              <a:t>DataPlane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Service</a:t>
            </a:r>
            <a:r>
              <a:rPr lang="en-US" sz="1800" spc="-8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(DPS)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4941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5" dirty="0">
                <a:latin typeface="Arial"/>
                <a:cs typeface="Arial"/>
              </a:rPr>
              <a:t>Unit</a:t>
            </a:r>
            <a:r>
              <a:rPr lang="fr-FR" spc="5" dirty="0">
                <a:latin typeface="Arial"/>
                <a:cs typeface="Arial"/>
              </a:rPr>
              <a:t> </a:t>
            </a:r>
            <a:r>
              <a:rPr lang="fr-FR" spc="-5" dirty="0" smtClean="0">
                <a:latin typeface="Arial"/>
                <a:cs typeface="Arial"/>
              </a:rPr>
              <a:t>objectives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065">
              <a:spcBef>
                <a:spcPts val="131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Explain </a:t>
            </a:r>
            <a:r>
              <a:rPr lang="en-US" sz="1800" spc="-5" dirty="0">
                <a:latin typeface="Arial"/>
                <a:cs typeface="Arial"/>
              </a:rPr>
              <a:t>the need </a:t>
            </a:r>
            <a:r>
              <a:rPr lang="en-US" sz="1800" spc="5" dirty="0">
                <a:latin typeface="Arial"/>
                <a:cs typeface="Arial"/>
              </a:rPr>
              <a:t>for </a:t>
            </a:r>
            <a:r>
              <a:rPr lang="en-US" sz="1800" spc="-5" dirty="0">
                <a:latin typeface="Arial"/>
                <a:cs typeface="Arial"/>
              </a:rPr>
              <a:t>data </a:t>
            </a:r>
            <a:r>
              <a:rPr lang="en-US" sz="1800" dirty="0">
                <a:latin typeface="Arial"/>
                <a:cs typeface="Arial"/>
              </a:rPr>
              <a:t>governance </a:t>
            </a:r>
            <a:r>
              <a:rPr lang="en-US" sz="1800" spc="-5" dirty="0">
                <a:latin typeface="Arial"/>
                <a:cs typeface="Arial"/>
              </a:rPr>
              <a:t>and the </a:t>
            </a:r>
            <a:r>
              <a:rPr lang="en-US" sz="1800" dirty="0">
                <a:latin typeface="Arial"/>
                <a:cs typeface="Arial"/>
              </a:rPr>
              <a:t>role </a:t>
            </a:r>
            <a:r>
              <a:rPr lang="en-US" sz="1800" spc="-5" dirty="0">
                <a:latin typeface="Arial"/>
                <a:cs typeface="Arial"/>
              </a:rPr>
              <a:t>of data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security </a:t>
            </a:r>
            <a:r>
              <a:rPr lang="en-US" sz="1800" spc="5" dirty="0" smtClean="0">
                <a:latin typeface="Arial"/>
                <a:cs typeface="Arial"/>
              </a:rPr>
              <a:t>in </a:t>
            </a:r>
            <a:r>
              <a:rPr lang="en-US" sz="1800" dirty="0">
                <a:latin typeface="Arial"/>
                <a:cs typeface="Arial"/>
              </a:rPr>
              <a:t>this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governance</a:t>
            </a:r>
          </a:p>
          <a:p>
            <a:pPr marL="162560" indent="-139065">
              <a:spcBef>
                <a:spcPts val="459"/>
              </a:spcBef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List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spc="15" dirty="0">
                <a:latin typeface="Arial"/>
                <a:cs typeface="Arial"/>
              </a:rPr>
              <a:t>Five </a:t>
            </a:r>
            <a:r>
              <a:rPr lang="en-US" sz="1800" dirty="0">
                <a:latin typeface="Arial"/>
                <a:cs typeface="Arial"/>
              </a:rPr>
              <a:t>Pillars </a:t>
            </a:r>
            <a:r>
              <a:rPr lang="en-US" sz="1800" spc="-5" dirty="0">
                <a:latin typeface="Arial"/>
                <a:cs typeface="Arial"/>
              </a:rPr>
              <a:t>of </a:t>
            </a:r>
            <a:r>
              <a:rPr lang="en-US" sz="1800" dirty="0">
                <a:latin typeface="Arial"/>
                <a:cs typeface="Arial"/>
              </a:rPr>
              <a:t>security </a:t>
            </a:r>
            <a:r>
              <a:rPr lang="en-US" sz="1800" spc="-5" dirty="0">
                <a:latin typeface="Arial"/>
                <a:cs typeface="Arial"/>
              </a:rPr>
              <a:t>and how they </a:t>
            </a:r>
            <a:r>
              <a:rPr lang="en-US" sz="1800" dirty="0">
                <a:latin typeface="Arial"/>
                <a:cs typeface="Arial"/>
              </a:rPr>
              <a:t>are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implemented </a:t>
            </a:r>
            <a:r>
              <a:rPr lang="en-US" sz="1800" spc="10" dirty="0" smtClean="0">
                <a:latin typeface="Arial"/>
                <a:cs typeface="Arial"/>
              </a:rPr>
              <a:t>with</a:t>
            </a:r>
            <a:r>
              <a:rPr lang="en-US" sz="1800" spc="-50" dirty="0" smtClean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HDP</a:t>
            </a:r>
            <a:endParaRPr lang="en-US" sz="1800" dirty="0">
              <a:latin typeface="Arial"/>
              <a:cs typeface="Arial"/>
            </a:endParaRPr>
          </a:p>
          <a:p>
            <a:pPr marL="162560" indent="-139065">
              <a:spcBef>
                <a:spcPts val="459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Discuss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history </a:t>
            </a:r>
            <a:r>
              <a:rPr lang="en-US" sz="1800" spc="-5" dirty="0">
                <a:latin typeface="Arial"/>
                <a:cs typeface="Arial"/>
              </a:rPr>
              <a:t>of </a:t>
            </a:r>
            <a:r>
              <a:rPr lang="en-US" sz="1800" dirty="0">
                <a:latin typeface="Arial"/>
                <a:cs typeface="Arial"/>
              </a:rPr>
              <a:t>security </a:t>
            </a:r>
            <a:r>
              <a:rPr lang="en-US" sz="1800" spc="10" dirty="0">
                <a:latin typeface="Arial"/>
                <a:cs typeface="Arial"/>
              </a:rPr>
              <a:t>with</a:t>
            </a:r>
            <a:r>
              <a:rPr lang="en-US" sz="1800" spc="-10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Hadoop</a:t>
            </a:r>
            <a:endParaRPr lang="en-US" sz="1800" dirty="0">
              <a:latin typeface="Arial"/>
              <a:cs typeface="Arial"/>
            </a:endParaRPr>
          </a:p>
          <a:p>
            <a:pPr marL="162560" marR="180975" indent="-139065">
              <a:lnSpc>
                <a:spcPct val="102099"/>
              </a:lnSpc>
              <a:spcBef>
                <a:spcPts val="434"/>
              </a:spcBef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Identify </a:t>
            </a:r>
            <a:r>
              <a:rPr lang="en-US" sz="1800" spc="-5" dirty="0">
                <a:latin typeface="Arial"/>
                <a:cs typeface="Arial"/>
              </a:rPr>
              <a:t>the need </a:t>
            </a:r>
            <a:r>
              <a:rPr lang="en-US" sz="1800" spc="5" dirty="0">
                <a:latin typeface="Arial"/>
                <a:cs typeface="Arial"/>
              </a:rPr>
              <a:t>for </a:t>
            </a:r>
            <a:r>
              <a:rPr lang="en-US" sz="1800" spc="-5" dirty="0">
                <a:latin typeface="Arial"/>
                <a:cs typeface="Arial"/>
              </a:rPr>
              <a:t>and the </a:t>
            </a:r>
            <a:r>
              <a:rPr lang="en-US" sz="1800" dirty="0">
                <a:latin typeface="Arial"/>
                <a:cs typeface="Arial"/>
              </a:rPr>
              <a:t>methods used to secure </a:t>
            </a:r>
            <a:r>
              <a:rPr lang="en-US" sz="1800" spc="-5" dirty="0">
                <a:latin typeface="Arial"/>
                <a:cs typeface="Arial"/>
              </a:rPr>
              <a:t>Personal </a:t>
            </a:r>
            <a:r>
              <a:rPr lang="en-US" sz="1800" spc="10" dirty="0">
                <a:latin typeface="Arial"/>
                <a:cs typeface="Arial"/>
              </a:rPr>
              <a:t>&amp;  </a:t>
            </a:r>
            <a:r>
              <a:rPr lang="en-US" sz="1800" dirty="0">
                <a:latin typeface="Arial"/>
                <a:cs typeface="Arial"/>
              </a:rPr>
              <a:t>Sensitive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Information</a:t>
            </a:r>
            <a:endParaRPr lang="en-US" sz="1800" dirty="0">
              <a:latin typeface="Arial"/>
              <a:cs typeface="Arial"/>
            </a:endParaRPr>
          </a:p>
          <a:p>
            <a:pPr marL="162560" indent="-139065">
              <a:spcBef>
                <a:spcPts val="459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Describe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function </a:t>
            </a:r>
            <a:r>
              <a:rPr lang="en-US" sz="1800" spc="-5" dirty="0">
                <a:latin typeface="Arial"/>
                <a:cs typeface="Arial"/>
              </a:rPr>
              <a:t>of the </a:t>
            </a:r>
            <a:r>
              <a:rPr lang="en-US" sz="1800" spc="5" dirty="0">
                <a:latin typeface="Arial"/>
                <a:cs typeface="Arial"/>
              </a:rPr>
              <a:t>Hortonworks </a:t>
            </a:r>
            <a:r>
              <a:rPr lang="en-US" sz="1800" spc="-5" dirty="0" err="1">
                <a:latin typeface="Arial"/>
                <a:cs typeface="Arial"/>
              </a:rPr>
              <a:t>DataPlane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Service</a:t>
            </a:r>
            <a:r>
              <a:rPr lang="en-US" sz="1800" spc="-8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(DPS)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06815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The </a:t>
            </a:r>
            <a:r>
              <a:rPr lang="en-US" spc="-10" dirty="0">
                <a:latin typeface="Arial"/>
                <a:cs typeface="Arial"/>
              </a:rPr>
              <a:t>need </a:t>
            </a:r>
            <a:r>
              <a:rPr lang="en-US" dirty="0">
                <a:latin typeface="Arial"/>
                <a:cs typeface="Arial"/>
              </a:rPr>
              <a:t>for data</a:t>
            </a:r>
            <a:r>
              <a:rPr lang="en-US" spc="-140" dirty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governance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196752"/>
            <a:ext cx="6552728" cy="5358384"/>
          </a:xfrm>
        </p:spPr>
        <p:txBody>
          <a:bodyPr/>
          <a:lstStyle/>
          <a:p>
            <a:pPr marL="162560" indent="-139065">
              <a:spcBef>
                <a:spcPts val="1315"/>
              </a:spcBef>
              <a:tabLst>
                <a:tab pos="163195" algn="l"/>
              </a:tabLst>
            </a:pPr>
            <a:r>
              <a:rPr lang="fr-FR" sz="1800" dirty="0">
                <a:latin typeface="Arial"/>
                <a:cs typeface="Arial"/>
              </a:rPr>
              <a:t>Data </a:t>
            </a:r>
            <a:r>
              <a:rPr lang="fr-FR" sz="1800" dirty="0" err="1">
                <a:latin typeface="Arial"/>
                <a:cs typeface="Arial"/>
              </a:rPr>
              <a:t>governance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smtClean="0">
                <a:latin typeface="Arial"/>
                <a:cs typeface="Arial"/>
                <a:sym typeface="Wingdings" panose="05000000000000000000" pitchFamily="2" charset="2"/>
              </a:rPr>
              <a:t></a:t>
            </a:r>
            <a:r>
              <a:rPr lang="fr-FR" sz="1800" spc="-25" dirty="0" smtClean="0">
                <a:latin typeface="Times New Roman"/>
                <a:cs typeface="Times New Roman"/>
              </a:rPr>
              <a:t> </a:t>
            </a:r>
            <a:r>
              <a:rPr lang="fr-FR" sz="1800" spc="-15" dirty="0">
                <a:latin typeface="Arial"/>
                <a:cs typeface="Arial"/>
              </a:rPr>
              <a:t>Data </a:t>
            </a:r>
            <a:r>
              <a:rPr lang="fr-FR" sz="1800" spc="-15" dirty="0" err="1">
                <a:latin typeface="Arial"/>
                <a:cs typeface="Arial"/>
              </a:rPr>
              <a:t>reliability</a:t>
            </a:r>
            <a:endParaRPr lang="fr-FR" sz="1800" spc="-15" dirty="0">
              <a:latin typeface="Arial"/>
              <a:cs typeface="Arial"/>
            </a:endParaRPr>
          </a:p>
          <a:p>
            <a:pPr marL="297815" lvl="1" indent="-98425">
              <a:spcBef>
                <a:spcPts val="395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fr-FR" sz="1800" spc="-10" dirty="0" err="1">
                <a:latin typeface="Arial"/>
                <a:cs typeface="Arial"/>
              </a:rPr>
              <a:t>Accurate</a:t>
            </a:r>
            <a:r>
              <a:rPr lang="fr-FR" sz="1800" spc="-10" dirty="0">
                <a:latin typeface="Arial"/>
                <a:cs typeface="Arial"/>
              </a:rPr>
              <a:t> </a:t>
            </a:r>
            <a:r>
              <a:rPr lang="fr-FR" sz="1800" spc="-20" dirty="0" err="1">
                <a:latin typeface="Arial"/>
                <a:cs typeface="Arial"/>
              </a:rPr>
              <a:t>analysis</a:t>
            </a:r>
            <a:r>
              <a:rPr lang="fr-FR" sz="1800" spc="-20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&amp;</a:t>
            </a:r>
            <a:r>
              <a:rPr lang="fr-FR" sz="1800" spc="-215" dirty="0">
                <a:latin typeface="Arial"/>
                <a:cs typeface="Arial"/>
              </a:rPr>
              <a:t> </a:t>
            </a:r>
            <a:r>
              <a:rPr lang="fr-FR" sz="1800" spc="-15" dirty="0" err="1">
                <a:latin typeface="Arial"/>
                <a:cs typeface="Arial"/>
              </a:rPr>
              <a:t>reporting</a:t>
            </a:r>
            <a:endParaRPr lang="fr-FR" sz="1800" dirty="0">
              <a:latin typeface="Arial"/>
              <a:cs typeface="Arial"/>
            </a:endParaRPr>
          </a:p>
          <a:p>
            <a:pPr marL="297815" lvl="1" indent="-98425">
              <a:spcBef>
                <a:spcPts val="405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fr-FR" sz="1800" spc="-15" dirty="0">
                <a:latin typeface="Arial"/>
                <a:cs typeface="Arial"/>
              </a:rPr>
              <a:t>Confident </a:t>
            </a:r>
            <a:r>
              <a:rPr lang="fr-FR" sz="1800" spc="-15" dirty="0" err="1">
                <a:latin typeface="Arial"/>
                <a:cs typeface="Arial"/>
              </a:rPr>
              <a:t>decision</a:t>
            </a:r>
            <a:r>
              <a:rPr lang="fr-FR" sz="1800" spc="120" dirty="0">
                <a:latin typeface="Arial"/>
                <a:cs typeface="Arial"/>
              </a:rPr>
              <a:t> </a:t>
            </a:r>
            <a:r>
              <a:rPr lang="fr-FR" sz="1800" spc="-10" dirty="0" err="1">
                <a:latin typeface="Arial"/>
                <a:cs typeface="Arial"/>
              </a:rPr>
              <a:t>making</a:t>
            </a:r>
            <a:endParaRPr lang="fr-FR" sz="1800" dirty="0">
              <a:latin typeface="Arial"/>
              <a:cs typeface="Arial"/>
            </a:endParaRPr>
          </a:p>
          <a:p>
            <a:pPr marL="297815" lvl="1" indent="-98425">
              <a:spcBef>
                <a:spcPts val="414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fr-FR" sz="1800" spc="-10" dirty="0" err="1">
                <a:latin typeface="Arial"/>
                <a:cs typeface="Arial"/>
              </a:rPr>
              <a:t>Reduce</a:t>
            </a:r>
            <a:r>
              <a:rPr lang="fr-FR" sz="1800" spc="-10" dirty="0">
                <a:latin typeface="Arial"/>
                <a:cs typeface="Arial"/>
              </a:rPr>
              <a:t> </a:t>
            </a:r>
            <a:r>
              <a:rPr lang="fr-FR" sz="1800" spc="-20" dirty="0" err="1">
                <a:latin typeface="Arial"/>
                <a:cs typeface="Arial"/>
              </a:rPr>
              <a:t>unwanted</a:t>
            </a:r>
            <a:r>
              <a:rPr lang="fr-FR" sz="1800" spc="-20" dirty="0">
                <a:latin typeface="Arial"/>
                <a:cs typeface="Arial"/>
              </a:rPr>
              <a:t> </a:t>
            </a:r>
            <a:r>
              <a:rPr lang="fr-FR" sz="1800" spc="-20" dirty="0" err="1">
                <a:latin typeface="Arial"/>
                <a:cs typeface="Arial"/>
              </a:rPr>
              <a:t>financial</a:t>
            </a:r>
            <a:r>
              <a:rPr lang="fr-FR" sz="1800" spc="-105" dirty="0">
                <a:latin typeface="Arial"/>
                <a:cs typeface="Arial"/>
              </a:rPr>
              <a:t> </a:t>
            </a:r>
            <a:r>
              <a:rPr lang="fr-FR" sz="1800" spc="-20" dirty="0" err="1" smtClean="0">
                <a:latin typeface="Arial"/>
                <a:cs typeface="Arial"/>
              </a:rPr>
              <a:t>outlays</a:t>
            </a:r>
            <a:endParaRPr lang="fr-FR" sz="1800" spc="-20" dirty="0" smtClean="0">
              <a:latin typeface="Arial"/>
              <a:cs typeface="Arial"/>
            </a:endParaRPr>
          </a:p>
          <a:p>
            <a:pPr marL="297815" lvl="1" indent="-98425">
              <a:spcBef>
                <a:spcPts val="414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endParaRPr lang="fr-FR" sz="1800" dirty="0">
              <a:latin typeface="Arial"/>
              <a:cs typeface="Arial"/>
            </a:endParaRPr>
          </a:p>
          <a:p>
            <a:pPr marL="162560" indent="-139065">
              <a:spcBef>
                <a:spcPts val="455"/>
              </a:spcBef>
              <a:tabLst>
                <a:tab pos="163195" algn="l"/>
              </a:tabLst>
            </a:pPr>
            <a:r>
              <a:rPr lang="fr-FR" sz="1800" dirty="0" err="1">
                <a:latin typeface="Arial"/>
                <a:cs typeface="Arial"/>
              </a:rPr>
              <a:t>Functionality</a:t>
            </a:r>
            <a:r>
              <a:rPr lang="fr-FR" sz="1800" spc="-1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requirement</a:t>
            </a:r>
            <a:r>
              <a:rPr lang="fr-FR" sz="1800" spc="5" dirty="0">
                <a:latin typeface="Arial"/>
                <a:cs typeface="Arial"/>
              </a:rPr>
              <a:t>:</a:t>
            </a:r>
            <a:endParaRPr lang="fr-FR" sz="1800" dirty="0">
              <a:latin typeface="Arial"/>
              <a:cs typeface="Arial"/>
            </a:endParaRPr>
          </a:p>
          <a:p>
            <a:pPr marL="297815" marR="760730" lvl="1" indent="-98425">
              <a:lnSpc>
                <a:spcPts val="1360"/>
              </a:lnSpc>
              <a:spcBef>
                <a:spcPts val="480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fr-FR" sz="1800" spc="-15" dirty="0" err="1">
                <a:latin typeface="Arial"/>
                <a:cs typeface="Arial"/>
              </a:rPr>
              <a:t>Discover</a:t>
            </a:r>
            <a:r>
              <a:rPr lang="fr-FR" sz="1800" spc="-1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&amp; </a:t>
            </a:r>
            <a:r>
              <a:rPr lang="fr-FR" sz="1800" spc="-15" dirty="0" err="1">
                <a:latin typeface="Arial"/>
                <a:cs typeface="Arial"/>
              </a:rPr>
              <a:t>Understand</a:t>
            </a:r>
            <a:r>
              <a:rPr lang="fr-FR" sz="1800" spc="-15" dirty="0">
                <a:latin typeface="Arial"/>
                <a:cs typeface="Arial"/>
              </a:rPr>
              <a:t>  </a:t>
            </a:r>
            <a:r>
              <a:rPr lang="fr-FR" sz="1800" spc="-5" dirty="0">
                <a:latin typeface="Arial"/>
                <a:cs typeface="Arial"/>
              </a:rPr>
              <a:t>(</a:t>
            </a:r>
            <a:r>
              <a:rPr lang="fr-FR" sz="1800" spc="-5" dirty="0" err="1">
                <a:latin typeface="Arial"/>
                <a:cs typeface="Arial"/>
              </a:rPr>
              <a:t>embody</a:t>
            </a:r>
            <a:r>
              <a:rPr lang="fr-FR" sz="1800" spc="-5" dirty="0">
                <a:latin typeface="Arial"/>
                <a:cs typeface="Arial"/>
              </a:rPr>
              <a:t> </a:t>
            </a:r>
            <a:r>
              <a:rPr lang="fr-FR" sz="1800" spc="-15" dirty="0">
                <a:latin typeface="Arial"/>
                <a:cs typeface="Arial"/>
              </a:rPr>
              <a:t>the </a:t>
            </a:r>
            <a:r>
              <a:rPr lang="fr-FR" sz="1800" spc="-10" dirty="0">
                <a:latin typeface="Arial"/>
                <a:cs typeface="Arial"/>
              </a:rPr>
              <a:t>“data</a:t>
            </a:r>
            <a:r>
              <a:rPr lang="fr-FR" sz="1800" spc="-40" dirty="0">
                <a:latin typeface="Arial"/>
                <a:cs typeface="Arial"/>
              </a:rPr>
              <a:t> </a:t>
            </a:r>
            <a:r>
              <a:rPr lang="fr-FR" sz="1800" spc="-20" dirty="0">
                <a:latin typeface="Arial"/>
                <a:cs typeface="Arial"/>
              </a:rPr>
              <a:t>guru”)</a:t>
            </a:r>
            <a:endParaRPr lang="fr-FR" sz="1800" dirty="0">
              <a:latin typeface="Arial"/>
              <a:cs typeface="Arial"/>
            </a:endParaRPr>
          </a:p>
          <a:p>
            <a:pPr marL="297815" lvl="1" indent="-98425">
              <a:spcBef>
                <a:spcPts val="365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fr-FR" sz="1800" spc="-10" dirty="0" err="1">
                <a:latin typeface="Arial"/>
                <a:cs typeface="Arial"/>
              </a:rPr>
              <a:t>Define</a:t>
            </a:r>
            <a:r>
              <a:rPr lang="fr-FR" sz="1800" spc="-10" dirty="0">
                <a:latin typeface="Arial"/>
                <a:cs typeface="Arial"/>
              </a:rPr>
              <a:t> </a:t>
            </a:r>
            <a:r>
              <a:rPr lang="fr-FR" sz="1800" spc="-15" dirty="0">
                <a:latin typeface="Arial"/>
                <a:cs typeface="Arial"/>
              </a:rPr>
              <a:t>the</a:t>
            </a:r>
            <a:r>
              <a:rPr lang="fr-FR" sz="1800" spc="30" dirty="0">
                <a:latin typeface="Arial"/>
                <a:cs typeface="Arial"/>
              </a:rPr>
              <a:t> </a:t>
            </a:r>
            <a:r>
              <a:rPr lang="fr-FR" sz="1800" spc="-10" dirty="0" err="1">
                <a:latin typeface="Arial"/>
                <a:cs typeface="Arial"/>
              </a:rPr>
              <a:t>Metadata</a:t>
            </a:r>
            <a:endParaRPr lang="fr-FR" sz="1800" dirty="0">
              <a:latin typeface="Arial"/>
              <a:cs typeface="Arial"/>
            </a:endParaRPr>
          </a:p>
          <a:p>
            <a:pPr marL="297815" lvl="1" indent="-98425">
              <a:spcBef>
                <a:spcPts val="409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fr-FR" sz="1800" spc="-15" dirty="0" err="1">
                <a:latin typeface="Arial"/>
                <a:cs typeface="Arial"/>
              </a:rPr>
              <a:t>Handle</a:t>
            </a:r>
            <a:r>
              <a:rPr lang="fr-FR" sz="1800" spc="-20" dirty="0">
                <a:latin typeface="Arial"/>
                <a:cs typeface="Arial"/>
              </a:rPr>
              <a:t> </a:t>
            </a:r>
            <a:r>
              <a:rPr lang="fr-FR" sz="1800" spc="-15" dirty="0">
                <a:latin typeface="Arial"/>
                <a:cs typeface="Arial"/>
              </a:rPr>
              <a:t>Security</a:t>
            </a:r>
            <a:endParaRPr lang="fr-FR" sz="1800" dirty="0">
              <a:latin typeface="Arial"/>
              <a:cs typeface="Arial"/>
            </a:endParaRPr>
          </a:p>
          <a:p>
            <a:pPr marL="297815" lvl="1" indent="-98425">
              <a:spcBef>
                <a:spcPts val="380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fr-FR" sz="1800" spc="-15" dirty="0" err="1">
                <a:latin typeface="Arial"/>
                <a:cs typeface="Arial"/>
              </a:rPr>
              <a:t>Provide</a:t>
            </a:r>
            <a:r>
              <a:rPr lang="fr-FR" sz="1800" spc="-30" dirty="0">
                <a:latin typeface="Arial"/>
                <a:cs typeface="Arial"/>
              </a:rPr>
              <a:t> </a:t>
            </a:r>
            <a:r>
              <a:rPr lang="fr-FR" sz="1800" spc="-10" dirty="0" err="1">
                <a:latin typeface="Arial"/>
                <a:cs typeface="Arial"/>
              </a:rPr>
              <a:t>Privacy</a:t>
            </a:r>
            <a:endParaRPr lang="fr-FR" sz="1800" dirty="0">
              <a:latin typeface="Arial"/>
              <a:cs typeface="Arial"/>
            </a:endParaRPr>
          </a:p>
          <a:p>
            <a:pPr marL="297815" lvl="1" indent="-98425">
              <a:spcBef>
                <a:spcPts val="409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fr-FR" sz="1800" spc="-20" dirty="0" err="1">
                <a:latin typeface="Arial"/>
                <a:cs typeface="Arial"/>
              </a:rPr>
              <a:t>Maintain</a:t>
            </a:r>
            <a:r>
              <a:rPr lang="fr-FR" sz="1800" spc="-20" dirty="0">
                <a:latin typeface="Arial"/>
                <a:cs typeface="Arial"/>
              </a:rPr>
              <a:t> </a:t>
            </a:r>
            <a:r>
              <a:rPr lang="fr-FR" sz="1800" spc="-5" dirty="0">
                <a:latin typeface="Arial"/>
                <a:cs typeface="Arial"/>
              </a:rPr>
              <a:t>Data</a:t>
            </a:r>
            <a:r>
              <a:rPr lang="fr-FR" sz="1800" spc="-225" dirty="0">
                <a:latin typeface="Arial"/>
                <a:cs typeface="Arial"/>
              </a:rPr>
              <a:t> </a:t>
            </a:r>
            <a:r>
              <a:rPr lang="fr-FR" sz="1800" spc="-20" dirty="0" err="1">
                <a:latin typeface="Arial"/>
                <a:cs typeface="Arial"/>
              </a:rPr>
              <a:t>integrity</a:t>
            </a:r>
            <a:endParaRPr lang="fr-FR" sz="1800" dirty="0">
              <a:latin typeface="Arial"/>
              <a:cs typeface="Arial"/>
            </a:endParaRPr>
          </a:p>
          <a:p>
            <a:pPr marL="297815" lvl="1" indent="-98425">
              <a:spcBef>
                <a:spcPts val="409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fr-FR" sz="1800" spc="-15" dirty="0" err="1">
                <a:latin typeface="Arial"/>
                <a:cs typeface="Arial"/>
              </a:rPr>
              <a:t>Measure</a:t>
            </a:r>
            <a:r>
              <a:rPr lang="fr-FR" sz="1800" spc="-1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&amp;</a:t>
            </a:r>
            <a:r>
              <a:rPr lang="fr-FR" sz="1800" spc="45" dirty="0">
                <a:latin typeface="Arial"/>
                <a:cs typeface="Arial"/>
              </a:rPr>
              <a:t> </a:t>
            </a:r>
            <a:r>
              <a:rPr lang="fr-FR" sz="1800" spc="-15" dirty="0">
                <a:latin typeface="Arial"/>
                <a:cs typeface="Arial"/>
              </a:rPr>
              <a:t>Monitor</a:t>
            </a:r>
            <a:endParaRPr lang="fr-FR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4" name="object 8"/>
          <p:cNvSpPr/>
          <p:nvPr/>
        </p:nvSpPr>
        <p:spPr>
          <a:xfrm>
            <a:off x="6134282" y="2204864"/>
            <a:ext cx="2398158" cy="2376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82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9 </a:t>
            </a:r>
            <a:r>
              <a:rPr lang="en-US" spc="-15" dirty="0">
                <a:latin typeface="Arial"/>
                <a:cs typeface="Arial"/>
              </a:rPr>
              <a:t>ways </a:t>
            </a:r>
            <a:r>
              <a:rPr lang="en-US" spc="-5" dirty="0">
                <a:latin typeface="Arial"/>
                <a:cs typeface="Arial"/>
              </a:rPr>
              <a:t>to </a:t>
            </a:r>
            <a:r>
              <a:rPr lang="en-US" spc="-10" dirty="0">
                <a:latin typeface="Arial"/>
                <a:cs typeface="Arial"/>
              </a:rPr>
              <a:t>build confidence </a:t>
            </a:r>
            <a:r>
              <a:rPr lang="en-US" spc="-5" dirty="0">
                <a:latin typeface="Arial"/>
                <a:cs typeface="Arial"/>
              </a:rPr>
              <a:t>in big</a:t>
            </a:r>
            <a:r>
              <a:rPr lang="en-US" spc="-65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data</a:t>
            </a:r>
            <a:endParaRPr lang="fr-FR" dirty="0"/>
          </a:p>
        </p:txBody>
      </p:sp>
      <p:sp>
        <p:nvSpPr>
          <p:cNvPr id="4" name="object 6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5" dirty="0" err="1">
                <a:latin typeface="Arial"/>
                <a:cs typeface="Arial"/>
              </a:rPr>
              <a:t>What</a:t>
            </a:r>
            <a:r>
              <a:rPr lang="fr-FR" spc="-15" dirty="0">
                <a:latin typeface="Arial"/>
                <a:cs typeface="Arial"/>
              </a:rPr>
              <a:t> </a:t>
            </a:r>
            <a:r>
              <a:rPr lang="fr-FR" spc="-5" dirty="0" err="1">
                <a:latin typeface="Arial"/>
                <a:cs typeface="Arial"/>
              </a:rPr>
              <a:t>Hadoop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spc="-5" dirty="0" err="1">
                <a:latin typeface="Arial"/>
                <a:cs typeface="Arial"/>
              </a:rPr>
              <a:t>security</a:t>
            </a:r>
            <a:r>
              <a:rPr lang="fr-FR" spc="-50" dirty="0">
                <a:latin typeface="Arial"/>
                <a:cs typeface="Arial"/>
              </a:rPr>
              <a:t> </a:t>
            </a:r>
            <a:r>
              <a:rPr lang="fr-FR" spc="-10" dirty="0" err="1" smtClean="0">
                <a:latin typeface="Arial"/>
                <a:cs typeface="Arial"/>
              </a:rPr>
              <a:t>requires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065">
              <a:spcBef>
                <a:spcPts val="1315"/>
              </a:spcBef>
              <a:tabLst>
                <a:tab pos="163195" algn="l"/>
              </a:tabLst>
            </a:pPr>
            <a:r>
              <a:rPr lang="en-US" sz="1800" b="1" spc="-5" dirty="0">
                <a:latin typeface="Arial"/>
                <a:cs typeface="Arial"/>
              </a:rPr>
              <a:t>Strong</a:t>
            </a:r>
            <a:r>
              <a:rPr lang="en-US" sz="1800" b="1" spc="5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authentication</a:t>
            </a:r>
            <a:endParaRPr lang="en-US" sz="1800" b="1" dirty="0">
              <a:latin typeface="Arial"/>
              <a:cs typeface="Arial"/>
            </a:endParaRPr>
          </a:p>
          <a:p>
            <a:pPr marL="297815" lvl="1" indent="-98425">
              <a:spcBef>
                <a:spcPts val="395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0" dirty="0">
                <a:latin typeface="Arial"/>
                <a:cs typeface="Arial"/>
              </a:rPr>
              <a:t>Makes </a:t>
            </a:r>
            <a:r>
              <a:rPr lang="en-US" sz="1800" spc="-15" dirty="0">
                <a:latin typeface="Arial"/>
                <a:cs typeface="Arial"/>
              </a:rPr>
              <a:t>malicious impersonation</a:t>
            </a:r>
            <a:r>
              <a:rPr lang="en-US" sz="1800" spc="165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impossible</a:t>
            </a:r>
            <a:endParaRPr lang="en-US" sz="1800" dirty="0">
              <a:latin typeface="Arial"/>
              <a:cs typeface="Arial"/>
            </a:endParaRPr>
          </a:p>
          <a:p>
            <a:pPr marL="162560" indent="-139065">
              <a:spcBef>
                <a:spcPts val="480"/>
              </a:spcBef>
              <a:tabLst>
                <a:tab pos="163195" algn="l"/>
              </a:tabLst>
            </a:pPr>
            <a:r>
              <a:rPr lang="en-US" sz="1800" b="1" spc="-5" dirty="0">
                <a:latin typeface="Arial"/>
                <a:cs typeface="Arial"/>
              </a:rPr>
              <a:t>Strong</a:t>
            </a:r>
            <a:r>
              <a:rPr lang="en-US" sz="1800" b="1" spc="5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authorization</a:t>
            </a:r>
            <a:endParaRPr lang="en-US" sz="1800" b="1" dirty="0">
              <a:latin typeface="Arial"/>
              <a:cs typeface="Arial"/>
            </a:endParaRPr>
          </a:p>
          <a:p>
            <a:pPr marL="297815" lvl="1" indent="-98425">
              <a:spcBef>
                <a:spcPts val="390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5" dirty="0">
                <a:latin typeface="Arial"/>
                <a:cs typeface="Arial"/>
              </a:rPr>
              <a:t>Control over who </a:t>
            </a:r>
            <a:r>
              <a:rPr lang="en-US" sz="1800" spc="-5" dirty="0">
                <a:latin typeface="Arial"/>
                <a:cs typeface="Arial"/>
              </a:rPr>
              <a:t>can </a:t>
            </a:r>
            <a:r>
              <a:rPr lang="en-US" sz="1800" spc="-10" dirty="0">
                <a:latin typeface="Arial"/>
                <a:cs typeface="Arial"/>
              </a:rPr>
              <a:t>access data </a:t>
            </a:r>
            <a:r>
              <a:rPr lang="en-US" sz="1800" spc="-15" dirty="0">
                <a:latin typeface="Arial"/>
                <a:cs typeface="Arial"/>
              </a:rPr>
              <a:t>that is</a:t>
            </a:r>
            <a:r>
              <a:rPr lang="en-US" sz="1800" spc="19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stored</a:t>
            </a:r>
            <a:endParaRPr lang="en-US" sz="1800" dirty="0">
              <a:latin typeface="Arial"/>
              <a:cs typeface="Arial"/>
            </a:endParaRPr>
          </a:p>
          <a:p>
            <a:pPr marL="436880" lvl="2" indent="-102235">
              <a:spcBef>
                <a:spcPts val="215"/>
              </a:spcBef>
              <a:buFont typeface="Verdana"/>
              <a:buChar char="−"/>
              <a:tabLst>
                <a:tab pos="437515" algn="l"/>
              </a:tabLst>
            </a:pPr>
            <a:r>
              <a:rPr lang="en-US" sz="1800" spc="-20" dirty="0">
                <a:latin typeface="Arial"/>
                <a:cs typeface="Arial"/>
              </a:rPr>
              <a:t>Local</a:t>
            </a:r>
            <a:endParaRPr lang="en-US" sz="1800" dirty="0">
              <a:latin typeface="Arial"/>
              <a:cs typeface="Arial"/>
            </a:endParaRPr>
          </a:p>
          <a:p>
            <a:pPr marL="436880" lvl="2" indent="-102235">
              <a:spcBef>
                <a:spcPts val="215"/>
              </a:spcBef>
              <a:buFont typeface="Verdana"/>
              <a:buChar char="−"/>
              <a:tabLst>
                <a:tab pos="437515" algn="l"/>
              </a:tabLst>
            </a:pPr>
            <a:r>
              <a:rPr lang="en-US" sz="1800" spc="-20" dirty="0">
                <a:latin typeface="Arial"/>
                <a:cs typeface="Arial"/>
              </a:rPr>
              <a:t>Cloud</a:t>
            </a:r>
            <a:endParaRPr lang="en-US" sz="1800" dirty="0">
              <a:latin typeface="Arial"/>
              <a:cs typeface="Arial"/>
            </a:endParaRPr>
          </a:p>
          <a:p>
            <a:pPr marL="436880" lvl="2" indent="-102235">
              <a:spcBef>
                <a:spcPts val="185"/>
              </a:spcBef>
              <a:buFont typeface="Verdana"/>
              <a:buChar char="−"/>
              <a:tabLst>
                <a:tab pos="437515" algn="l"/>
              </a:tabLst>
            </a:pPr>
            <a:r>
              <a:rPr lang="en-US" sz="1800" spc="-10" dirty="0">
                <a:latin typeface="Arial"/>
                <a:cs typeface="Arial"/>
              </a:rPr>
              <a:t>Hybrid</a:t>
            </a:r>
            <a:endParaRPr lang="en-US" sz="1800" dirty="0">
              <a:latin typeface="Arial"/>
              <a:cs typeface="Arial"/>
            </a:endParaRPr>
          </a:p>
          <a:p>
            <a:pPr marL="297815" lvl="1" indent="-98425">
              <a:spcBef>
                <a:spcPts val="414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5" dirty="0">
                <a:latin typeface="Arial"/>
                <a:cs typeface="Arial"/>
              </a:rPr>
              <a:t>Control over who </a:t>
            </a:r>
            <a:r>
              <a:rPr lang="en-US" sz="1800" spc="-5" dirty="0">
                <a:latin typeface="Arial"/>
                <a:cs typeface="Arial"/>
              </a:rPr>
              <a:t>can </a:t>
            </a:r>
            <a:r>
              <a:rPr lang="en-US" sz="1800" spc="-20" dirty="0">
                <a:latin typeface="Arial"/>
                <a:cs typeface="Arial"/>
              </a:rPr>
              <a:t>view </a:t>
            </a:r>
            <a:r>
              <a:rPr lang="en-US" sz="1800" dirty="0">
                <a:latin typeface="Arial"/>
                <a:cs typeface="Arial"/>
              </a:rPr>
              <a:t>/ </a:t>
            </a:r>
            <a:r>
              <a:rPr lang="en-US" sz="1800" spc="-15" dirty="0">
                <a:latin typeface="Arial"/>
                <a:cs typeface="Arial"/>
              </a:rPr>
              <a:t>control </a:t>
            </a:r>
            <a:r>
              <a:rPr lang="en-US" sz="1800" dirty="0">
                <a:latin typeface="Arial"/>
                <a:cs typeface="Arial"/>
              </a:rPr>
              <a:t>jobs</a:t>
            </a:r>
            <a:r>
              <a:rPr lang="en-US" sz="1800" spc="150" dirty="0">
                <a:latin typeface="Arial"/>
                <a:cs typeface="Arial"/>
              </a:rPr>
              <a:t> </a:t>
            </a:r>
            <a:r>
              <a:rPr lang="en-US" sz="1800" spc="-20" dirty="0" smtClean="0">
                <a:latin typeface="Arial"/>
                <a:cs typeface="Arial"/>
              </a:rPr>
              <a:t>and </a:t>
            </a:r>
            <a:r>
              <a:rPr lang="en-US" sz="1800" spc="-15" dirty="0" smtClean="0">
                <a:latin typeface="Arial"/>
                <a:cs typeface="Arial"/>
              </a:rPr>
              <a:t>processes</a:t>
            </a:r>
            <a:endParaRPr lang="en-US" sz="1800" dirty="0">
              <a:latin typeface="Arial"/>
              <a:cs typeface="Arial"/>
            </a:endParaRPr>
          </a:p>
          <a:p>
            <a:pPr marL="162560" indent="-139065">
              <a:spcBef>
                <a:spcPts val="459"/>
              </a:spcBef>
              <a:tabLst>
                <a:tab pos="163195" algn="l"/>
              </a:tabLst>
            </a:pPr>
            <a:r>
              <a:rPr lang="en-US" sz="1800" spc="-5" dirty="0">
                <a:latin typeface="Arial"/>
                <a:cs typeface="Arial"/>
              </a:rPr>
              <a:t>Isolation </a:t>
            </a:r>
            <a:r>
              <a:rPr lang="en-US" sz="1800" spc="5" dirty="0">
                <a:latin typeface="Arial"/>
                <a:cs typeface="Arial"/>
              </a:rPr>
              <a:t>between </a:t>
            </a:r>
            <a:r>
              <a:rPr lang="en-US" sz="1800" spc="-5" dirty="0">
                <a:latin typeface="Arial"/>
                <a:cs typeface="Arial"/>
              </a:rPr>
              <a:t>running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tasks</a:t>
            </a:r>
          </a:p>
          <a:p>
            <a:pPr marL="162560" indent="-139065">
              <a:spcBef>
                <a:spcPts val="464"/>
              </a:spcBef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Ongoing </a:t>
            </a:r>
            <a:r>
              <a:rPr lang="en-US" sz="1800" spc="5" dirty="0">
                <a:latin typeface="Arial"/>
                <a:cs typeface="Arial"/>
              </a:rPr>
              <a:t>development priority </a:t>
            </a:r>
            <a:r>
              <a:rPr lang="en-US" sz="1800" spc="10" dirty="0">
                <a:latin typeface="Arial"/>
                <a:cs typeface="Arial"/>
              </a:rPr>
              <a:t>&amp;</a:t>
            </a:r>
            <a:r>
              <a:rPr lang="en-US" sz="1800" spc="-17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commitment</a:t>
            </a:r>
            <a:endParaRPr lang="en-US" sz="1800" dirty="0">
              <a:latin typeface="Arial"/>
              <a:cs typeface="Arial"/>
            </a:endParaRPr>
          </a:p>
          <a:p>
            <a:pPr marL="297815" lvl="1" indent="-98425">
              <a:spcBef>
                <a:spcPts val="365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dirty="0">
                <a:latin typeface="Arial"/>
                <a:cs typeface="Arial"/>
              </a:rPr>
              <a:t>… </a:t>
            </a:r>
            <a:r>
              <a:rPr lang="en-US" sz="1800" spc="-30" dirty="0">
                <a:latin typeface="Arial"/>
                <a:cs typeface="Arial"/>
              </a:rPr>
              <a:t>using </a:t>
            </a:r>
            <a:r>
              <a:rPr lang="en-US" sz="1800" i="1" spc="-40" dirty="0">
                <a:latin typeface="Arial"/>
                <a:cs typeface="Arial"/>
              </a:rPr>
              <a:t>Open </a:t>
            </a:r>
            <a:r>
              <a:rPr lang="en-US" sz="1800" i="1" spc="-35" dirty="0">
                <a:latin typeface="Arial"/>
                <a:cs typeface="Arial"/>
              </a:rPr>
              <a:t>Source</a:t>
            </a:r>
            <a:r>
              <a:rPr lang="en-US" sz="1800" i="1" spc="-175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technologies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4" name="object 7"/>
          <p:cNvSpPr/>
          <p:nvPr/>
        </p:nvSpPr>
        <p:spPr>
          <a:xfrm>
            <a:off x="6948264" y="3663524"/>
            <a:ext cx="978258" cy="982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8"/>
          <p:cNvSpPr/>
          <p:nvPr/>
        </p:nvSpPr>
        <p:spPr>
          <a:xfrm>
            <a:off x="6516216" y="1484784"/>
            <a:ext cx="1010965" cy="1018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677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>
                <a:latin typeface="Arial"/>
                <a:cs typeface="Arial"/>
              </a:rPr>
              <a:t>How </a:t>
            </a:r>
            <a:r>
              <a:rPr lang="fr-FR" spc="-5" dirty="0" err="1">
                <a:latin typeface="Arial"/>
                <a:cs typeface="Arial"/>
              </a:rPr>
              <a:t>is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spc="-5" dirty="0" err="1">
                <a:latin typeface="Arial"/>
                <a:cs typeface="Arial"/>
              </a:rPr>
              <a:t>security</a:t>
            </a:r>
            <a:r>
              <a:rPr lang="fr-FR" spc="-35" dirty="0">
                <a:latin typeface="Arial"/>
                <a:cs typeface="Arial"/>
              </a:rPr>
              <a:t> </a:t>
            </a:r>
            <a:r>
              <a:rPr lang="fr-FR" spc="-5" dirty="0" err="1">
                <a:latin typeface="Arial"/>
                <a:cs typeface="Arial"/>
              </a:rPr>
              <a:t>provided</a:t>
            </a:r>
            <a:r>
              <a:rPr lang="fr-FR" spc="-5" dirty="0" smtClean="0">
                <a:latin typeface="Arial"/>
                <a:cs typeface="Arial"/>
              </a:rPr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065">
              <a:spcBef>
                <a:spcPts val="1315"/>
              </a:spcBef>
              <a:tabLst>
                <a:tab pos="163195" algn="l"/>
              </a:tabLst>
            </a:pPr>
            <a:r>
              <a:rPr lang="en-US" sz="1800" spc="10" dirty="0">
                <a:latin typeface="Arial"/>
                <a:cs typeface="Arial"/>
              </a:rPr>
              <a:t>HDP </a:t>
            </a:r>
            <a:r>
              <a:rPr lang="en-US" sz="1800" spc="-5" dirty="0">
                <a:latin typeface="Arial"/>
                <a:cs typeface="Arial"/>
              </a:rPr>
              <a:t>ensures </a:t>
            </a:r>
            <a:r>
              <a:rPr lang="en-US" sz="1800" spc="5" dirty="0">
                <a:latin typeface="Arial"/>
                <a:cs typeface="Arial"/>
              </a:rPr>
              <a:t>comprehensive </a:t>
            </a:r>
            <a:r>
              <a:rPr lang="en-US" sz="1800" dirty="0">
                <a:latin typeface="Arial"/>
                <a:cs typeface="Arial"/>
              </a:rPr>
              <a:t>enforcement </a:t>
            </a:r>
            <a:r>
              <a:rPr lang="en-US" sz="1800" spc="-5" dirty="0">
                <a:latin typeface="Arial"/>
                <a:cs typeface="Arial"/>
              </a:rPr>
              <a:t>of </a:t>
            </a:r>
            <a:r>
              <a:rPr lang="en-US" sz="1800" dirty="0">
                <a:latin typeface="Arial"/>
                <a:cs typeface="Arial"/>
              </a:rPr>
              <a:t>security</a:t>
            </a:r>
            <a:r>
              <a:rPr lang="en-US" sz="1800" spc="-125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requirements across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entire </a:t>
            </a:r>
            <a:r>
              <a:rPr lang="en-US" sz="1800" spc="-5" dirty="0">
                <a:latin typeface="Arial"/>
                <a:cs typeface="Arial"/>
              </a:rPr>
              <a:t>Hadoop </a:t>
            </a:r>
            <a:r>
              <a:rPr lang="en-US" sz="1800" dirty="0">
                <a:latin typeface="Arial"/>
                <a:cs typeface="Arial"/>
              </a:rPr>
              <a:t>stack.</a:t>
            </a:r>
          </a:p>
          <a:p>
            <a:pPr marL="162560" indent="-139065">
              <a:spcBef>
                <a:spcPts val="459"/>
              </a:spcBef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Kerberos </a:t>
            </a:r>
            <a:r>
              <a:rPr lang="en-US" sz="1800" spc="5" dirty="0">
                <a:latin typeface="Arial"/>
                <a:cs typeface="Arial"/>
              </a:rPr>
              <a:t>is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key to strong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authentication</a:t>
            </a:r>
            <a:endParaRPr lang="en-US" sz="1800" dirty="0">
              <a:latin typeface="Arial"/>
              <a:cs typeface="Arial"/>
            </a:endParaRPr>
          </a:p>
          <a:p>
            <a:pPr marL="162560" indent="-139065">
              <a:spcBef>
                <a:spcPts val="495"/>
              </a:spcBef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Ranger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provides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single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simple</a:t>
            </a:r>
            <a:r>
              <a:rPr lang="en-US" sz="1800" spc="-10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interface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for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security </a:t>
            </a:r>
            <a:r>
              <a:rPr lang="en-US" sz="1800" spc="5" dirty="0">
                <a:latin typeface="Arial"/>
                <a:cs typeface="Arial"/>
              </a:rPr>
              <a:t>policy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definition </a:t>
            </a:r>
            <a:r>
              <a:rPr lang="en-US" sz="1800" spc="-5" dirty="0" smtClean="0">
                <a:latin typeface="Arial"/>
                <a:cs typeface="Arial"/>
              </a:rPr>
              <a:t>and</a:t>
            </a:r>
            <a:r>
              <a:rPr lang="en-US" sz="1800" spc="5" dirty="0" smtClean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maintenance</a:t>
            </a:r>
          </a:p>
          <a:p>
            <a:pPr marL="162560" indent="-139065">
              <a:spcBef>
                <a:spcPts val="465"/>
              </a:spcBef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Encryption options </a:t>
            </a:r>
            <a:r>
              <a:rPr lang="en-US" sz="1800" spc="5" dirty="0">
                <a:latin typeface="Arial"/>
                <a:cs typeface="Arial"/>
              </a:rPr>
              <a:t>available for </a:t>
            </a:r>
            <a:r>
              <a:rPr lang="en-US" sz="1800" spc="-5" dirty="0">
                <a:latin typeface="Arial"/>
                <a:cs typeface="Arial"/>
              </a:rPr>
              <a:t>data </a:t>
            </a:r>
            <a:r>
              <a:rPr lang="en-US" sz="1800" spc="5" dirty="0">
                <a:latin typeface="Arial"/>
                <a:cs typeface="Arial"/>
              </a:rPr>
              <a:t>at-rest </a:t>
            </a:r>
            <a:r>
              <a:rPr lang="en-US" sz="1800" spc="-5" dirty="0">
                <a:latin typeface="Arial"/>
                <a:cs typeface="Arial"/>
              </a:rPr>
              <a:t>and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in-motion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71793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Enterprise </a:t>
            </a:r>
            <a:r>
              <a:rPr lang="en-US" spc="-5" dirty="0">
                <a:latin typeface="Arial"/>
                <a:cs typeface="Arial"/>
              </a:rPr>
              <a:t>security </a:t>
            </a:r>
            <a:r>
              <a:rPr lang="en-US" spc="-10" dirty="0">
                <a:latin typeface="Arial"/>
                <a:cs typeface="Arial"/>
              </a:rPr>
              <a:t>services </a:t>
            </a:r>
            <a:r>
              <a:rPr lang="en-US" spc="-5" dirty="0">
                <a:latin typeface="Arial"/>
                <a:cs typeface="Arial"/>
              </a:rPr>
              <a:t>with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-15" dirty="0" smtClean="0">
                <a:latin typeface="Arial"/>
                <a:cs typeface="Arial"/>
              </a:rPr>
              <a:t>HDP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spc="15" dirty="0">
                <a:latin typeface="Arial"/>
                <a:cs typeface="Arial"/>
              </a:rPr>
              <a:t>Five </a:t>
            </a:r>
            <a:r>
              <a:rPr lang="fr-FR" sz="1800" dirty="0" err="1">
                <a:latin typeface="Arial"/>
                <a:cs typeface="Arial"/>
              </a:rPr>
              <a:t>Pillars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-5" dirty="0">
                <a:latin typeface="Arial"/>
                <a:cs typeface="Arial"/>
              </a:rPr>
              <a:t>of</a:t>
            </a:r>
            <a:r>
              <a:rPr lang="fr-FR" sz="1800" spc="-120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Security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" y="1844824"/>
            <a:ext cx="829627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03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 err="1">
                <a:latin typeface="Arial"/>
                <a:cs typeface="Arial"/>
              </a:rPr>
              <a:t>Authentication</a:t>
            </a:r>
            <a:r>
              <a:rPr lang="fr-FR" spc="-10" dirty="0">
                <a:latin typeface="Arial"/>
                <a:cs typeface="Arial"/>
              </a:rPr>
              <a:t>: </a:t>
            </a:r>
            <a:r>
              <a:rPr lang="fr-FR" spc="-10" dirty="0" err="1">
                <a:latin typeface="Arial"/>
                <a:cs typeface="Arial"/>
              </a:rPr>
              <a:t>Kerberos</a:t>
            </a:r>
            <a:r>
              <a:rPr lang="fr-FR" spc="-10" dirty="0">
                <a:latin typeface="Arial"/>
                <a:cs typeface="Arial"/>
              </a:rPr>
              <a:t> &amp;</a:t>
            </a:r>
            <a:r>
              <a:rPr lang="fr-FR" spc="25" dirty="0">
                <a:latin typeface="Arial"/>
                <a:cs typeface="Arial"/>
              </a:rPr>
              <a:t> </a:t>
            </a:r>
            <a:r>
              <a:rPr lang="fr-FR" spc="-10" dirty="0" smtClean="0">
                <a:latin typeface="Arial"/>
                <a:cs typeface="Arial"/>
              </a:rPr>
              <a:t>Knox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684584" y="1196752"/>
            <a:ext cx="7848872" cy="5358384"/>
          </a:xfrm>
        </p:spPr>
        <p:txBody>
          <a:bodyPr/>
          <a:lstStyle/>
          <a:p>
            <a:pPr marL="928369" marR="3307079" indent="-139065">
              <a:lnSpc>
                <a:spcPct val="101099"/>
              </a:lnSpc>
              <a:spcBef>
                <a:spcPts val="1300"/>
              </a:spcBef>
              <a:buFont typeface="Arial"/>
              <a:buChar char="•"/>
              <a:tabLst>
                <a:tab pos="929005" algn="l"/>
              </a:tabLst>
            </a:pPr>
            <a:r>
              <a:rPr lang="en-US" sz="1800" b="1" spc="5" dirty="0" err="1">
                <a:latin typeface="Arial"/>
                <a:cs typeface="Arial"/>
              </a:rPr>
              <a:t>Ambari</a:t>
            </a:r>
            <a:r>
              <a:rPr lang="en-US" sz="1800" b="1" spc="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provides </a:t>
            </a:r>
            <a:r>
              <a:rPr lang="en-US" sz="1800" dirty="0">
                <a:latin typeface="Arial"/>
                <a:cs typeface="Arial"/>
              </a:rPr>
              <a:t>automation </a:t>
            </a:r>
            <a:r>
              <a:rPr lang="en-US" sz="1800" spc="-5" dirty="0">
                <a:latin typeface="Arial"/>
                <a:cs typeface="Arial"/>
              </a:rPr>
              <a:t>and  </a:t>
            </a:r>
            <a:r>
              <a:rPr lang="en-US" sz="1800" spc="5" dirty="0">
                <a:latin typeface="Arial"/>
                <a:cs typeface="Arial"/>
              </a:rPr>
              <a:t>management </a:t>
            </a:r>
            <a:r>
              <a:rPr lang="en-US" sz="1800" spc="-5" dirty="0">
                <a:latin typeface="Arial"/>
                <a:cs typeface="Arial"/>
              </a:rPr>
              <a:t>of </a:t>
            </a:r>
            <a:r>
              <a:rPr lang="en-US" sz="1800" b="1" dirty="0">
                <a:latin typeface="Arial"/>
                <a:cs typeface="Arial"/>
              </a:rPr>
              <a:t>Kerberos </a:t>
            </a:r>
            <a:r>
              <a:rPr lang="en-US" sz="1800" dirty="0">
                <a:latin typeface="Arial"/>
                <a:cs typeface="Arial"/>
              </a:rPr>
              <a:t>into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the  Hadoop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cluster</a:t>
            </a:r>
          </a:p>
          <a:p>
            <a:pPr marL="1063625" marR="3451860" lvl="1" indent="-98425">
              <a:lnSpc>
                <a:spcPct val="99400"/>
              </a:lnSpc>
              <a:spcBef>
                <a:spcPts val="400"/>
              </a:spcBef>
              <a:buSzPct val="78260"/>
              <a:buFont typeface="Wingdings"/>
              <a:buChar char=""/>
              <a:tabLst>
                <a:tab pos="1064260" algn="l"/>
              </a:tabLst>
            </a:pPr>
            <a:r>
              <a:rPr lang="en-US" sz="1800" spc="-10" dirty="0">
                <a:latin typeface="Arial"/>
                <a:cs typeface="Arial"/>
              </a:rPr>
              <a:t>Kerberos </a:t>
            </a:r>
            <a:r>
              <a:rPr lang="en-US" sz="1800" spc="-5" dirty="0">
                <a:latin typeface="Arial"/>
                <a:cs typeface="Arial"/>
              </a:rPr>
              <a:t>can be </a:t>
            </a:r>
            <a:r>
              <a:rPr lang="en-US" sz="1800" spc="-15" dirty="0">
                <a:latin typeface="Arial"/>
                <a:cs typeface="Arial"/>
              </a:rPr>
              <a:t>combined </a:t>
            </a:r>
            <a:r>
              <a:rPr lang="en-US" sz="1800" spc="-10" dirty="0">
                <a:latin typeface="Arial"/>
                <a:cs typeface="Arial"/>
              </a:rPr>
              <a:t>with  Active Directory </a:t>
            </a:r>
            <a:r>
              <a:rPr lang="en-US" sz="1800" spc="-5" dirty="0">
                <a:latin typeface="Arial"/>
                <a:cs typeface="Arial"/>
              </a:rPr>
              <a:t>to </a:t>
            </a:r>
            <a:r>
              <a:rPr lang="en-US" sz="1800" spc="-15" dirty="0">
                <a:latin typeface="Arial"/>
                <a:cs typeface="Arial"/>
              </a:rPr>
              <a:t>provide </a:t>
            </a:r>
            <a:r>
              <a:rPr lang="en-US" sz="1800" dirty="0">
                <a:latin typeface="Arial"/>
                <a:cs typeface="Arial"/>
              </a:rPr>
              <a:t>a  </a:t>
            </a:r>
            <a:r>
              <a:rPr lang="en-US" sz="1800" spc="-15" dirty="0">
                <a:latin typeface="Arial"/>
                <a:cs typeface="Arial"/>
              </a:rPr>
              <a:t>combined </a:t>
            </a:r>
            <a:r>
              <a:rPr lang="en-US" sz="1800" spc="-10" dirty="0">
                <a:latin typeface="Arial"/>
                <a:cs typeface="Arial"/>
              </a:rPr>
              <a:t>Kerberos/AD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approach</a:t>
            </a:r>
            <a:endParaRPr lang="en-US" sz="1800" dirty="0">
              <a:latin typeface="Arial"/>
              <a:cs typeface="Arial"/>
            </a:endParaRPr>
          </a:p>
          <a:p>
            <a:pPr marL="928369" indent="-139065">
              <a:spcBef>
                <a:spcPts val="480"/>
              </a:spcBef>
              <a:buFont typeface="Arial"/>
              <a:buChar char="•"/>
              <a:tabLst>
                <a:tab pos="929005" algn="l"/>
              </a:tabLst>
            </a:pPr>
            <a:r>
              <a:rPr lang="en-US" sz="1800" b="1" dirty="0">
                <a:latin typeface="Arial"/>
                <a:cs typeface="Arial"/>
              </a:rPr>
              <a:t>Apache </a:t>
            </a:r>
            <a:r>
              <a:rPr lang="en-US" sz="1800" b="1" spc="10" dirty="0">
                <a:latin typeface="Arial"/>
                <a:cs typeface="Arial"/>
              </a:rPr>
              <a:t>Knox </a:t>
            </a:r>
            <a:r>
              <a:rPr lang="en-US" sz="1800" spc="5" dirty="0">
                <a:latin typeface="Arial"/>
                <a:cs typeface="Arial"/>
              </a:rPr>
              <a:t>is </a:t>
            </a:r>
            <a:r>
              <a:rPr lang="en-US" sz="1800" dirty="0">
                <a:latin typeface="Arial"/>
                <a:cs typeface="Arial"/>
              </a:rPr>
              <a:t>used </a:t>
            </a:r>
            <a:r>
              <a:rPr lang="en-US" sz="1800" spc="5" dirty="0">
                <a:latin typeface="Arial"/>
                <a:cs typeface="Arial"/>
              </a:rPr>
              <a:t>for </a:t>
            </a:r>
            <a:r>
              <a:rPr lang="en-US" sz="1800" dirty="0">
                <a:latin typeface="Arial"/>
                <a:cs typeface="Arial"/>
              </a:rPr>
              <a:t>API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10" dirty="0" smtClean="0">
                <a:latin typeface="Arial"/>
                <a:cs typeface="Arial"/>
              </a:rPr>
              <a:t>&amp; </a:t>
            </a:r>
            <a:r>
              <a:rPr lang="en-US" sz="1800" dirty="0" smtClean="0">
                <a:latin typeface="Arial"/>
                <a:cs typeface="Arial"/>
              </a:rPr>
              <a:t>Perimeter</a:t>
            </a:r>
            <a:r>
              <a:rPr lang="en-US" sz="1800" spc="-30" dirty="0" smtClean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Security</a:t>
            </a:r>
          </a:p>
          <a:p>
            <a:pPr marL="1063625" lvl="1" indent="-98425">
              <a:lnSpc>
                <a:spcPts val="1370"/>
              </a:lnSpc>
              <a:spcBef>
                <a:spcPts val="415"/>
              </a:spcBef>
              <a:buSzPct val="78260"/>
              <a:buFont typeface="Wingdings"/>
              <a:buChar char=""/>
              <a:tabLst>
                <a:tab pos="1064260" algn="l"/>
              </a:tabLst>
            </a:pPr>
            <a:r>
              <a:rPr lang="en-US" sz="1800" spc="-5" dirty="0">
                <a:latin typeface="Arial"/>
                <a:cs typeface="Arial"/>
              </a:rPr>
              <a:t>Removes </a:t>
            </a:r>
            <a:r>
              <a:rPr lang="en-US" sz="1800" spc="-15" dirty="0">
                <a:latin typeface="Arial"/>
                <a:cs typeface="Arial"/>
              </a:rPr>
              <a:t>the need </a:t>
            </a:r>
            <a:r>
              <a:rPr lang="en-US" sz="1800" dirty="0">
                <a:latin typeface="Arial"/>
                <a:cs typeface="Arial"/>
              </a:rPr>
              <a:t>for </a:t>
            </a:r>
            <a:r>
              <a:rPr lang="en-US" sz="1800" spc="-15" dirty="0">
                <a:latin typeface="Arial"/>
                <a:cs typeface="Arial"/>
              </a:rPr>
              <a:t>end </a:t>
            </a:r>
            <a:r>
              <a:rPr lang="en-US" sz="1800" spc="-20" dirty="0">
                <a:latin typeface="Arial"/>
                <a:cs typeface="Arial"/>
              </a:rPr>
              <a:t>users</a:t>
            </a:r>
            <a:r>
              <a:rPr lang="en-US" sz="1800" spc="114" dirty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to </a:t>
            </a:r>
            <a:r>
              <a:rPr lang="en-US" sz="1800" spc="-15" dirty="0" smtClean="0">
                <a:latin typeface="Arial"/>
                <a:cs typeface="Arial"/>
              </a:rPr>
              <a:t>interact </a:t>
            </a:r>
            <a:r>
              <a:rPr lang="en-US" sz="1800" spc="-10" dirty="0">
                <a:latin typeface="Arial"/>
                <a:cs typeface="Arial"/>
              </a:rPr>
              <a:t>with</a:t>
            </a:r>
            <a:r>
              <a:rPr lang="en-US" sz="1800" spc="7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Kerberos</a:t>
            </a:r>
            <a:endParaRPr lang="en-US" sz="1800" dirty="0">
              <a:latin typeface="Arial"/>
              <a:cs typeface="Arial"/>
            </a:endParaRPr>
          </a:p>
          <a:p>
            <a:pPr marL="1063625" lvl="1" indent="-98425">
              <a:lnSpc>
                <a:spcPts val="1370"/>
              </a:lnSpc>
              <a:spcBef>
                <a:spcPts val="409"/>
              </a:spcBef>
              <a:buSzPct val="78260"/>
              <a:buFont typeface="Wingdings"/>
              <a:buChar char=""/>
              <a:tabLst>
                <a:tab pos="1064260" algn="l"/>
              </a:tabLst>
            </a:pPr>
            <a:r>
              <a:rPr lang="en-US" sz="1800" spc="-15" dirty="0">
                <a:latin typeface="Arial"/>
                <a:cs typeface="Arial"/>
              </a:rPr>
              <a:t>Enables integration </a:t>
            </a:r>
            <a:r>
              <a:rPr lang="en-US" sz="1800" spc="-10" dirty="0">
                <a:latin typeface="Arial"/>
                <a:cs typeface="Arial"/>
              </a:rPr>
              <a:t>with</a:t>
            </a:r>
            <a:r>
              <a:rPr lang="en-US" sz="1800" spc="-145" dirty="0">
                <a:latin typeface="Arial"/>
                <a:cs typeface="Arial"/>
              </a:rPr>
              <a:t> </a:t>
            </a:r>
            <a:r>
              <a:rPr lang="en-US" sz="1800" spc="-10" dirty="0" smtClean="0">
                <a:latin typeface="Arial"/>
                <a:cs typeface="Arial"/>
              </a:rPr>
              <a:t>different </a:t>
            </a:r>
            <a:r>
              <a:rPr lang="en-US" sz="1800" spc="-15" dirty="0" smtClean="0">
                <a:latin typeface="Arial"/>
                <a:cs typeface="Arial"/>
              </a:rPr>
              <a:t>authentication</a:t>
            </a:r>
            <a:r>
              <a:rPr lang="en-US" sz="1800" spc="95" dirty="0" smtClean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standards</a:t>
            </a:r>
            <a:endParaRPr lang="en-US" sz="1800" dirty="0">
              <a:latin typeface="Arial"/>
              <a:cs typeface="Arial"/>
            </a:endParaRPr>
          </a:p>
          <a:p>
            <a:pPr marL="1063625" marR="3224530" lvl="1" indent="-98425">
              <a:lnSpc>
                <a:spcPct val="99400"/>
              </a:lnSpc>
              <a:spcBef>
                <a:spcPts val="415"/>
              </a:spcBef>
              <a:buSzPct val="78260"/>
              <a:buFont typeface="Wingdings"/>
              <a:buChar char=""/>
              <a:tabLst>
                <a:tab pos="1064260" algn="l"/>
              </a:tabLst>
            </a:pPr>
            <a:r>
              <a:rPr lang="en-US" sz="1800" spc="-15" dirty="0">
                <a:latin typeface="Arial"/>
                <a:cs typeface="Arial"/>
              </a:rPr>
              <a:t>Provides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25" dirty="0">
                <a:latin typeface="Arial"/>
                <a:cs typeface="Arial"/>
              </a:rPr>
              <a:t>single </a:t>
            </a:r>
            <a:r>
              <a:rPr lang="en-US" sz="1800" spc="-15" dirty="0">
                <a:latin typeface="Arial"/>
                <a:cs typeface="Arial"/>
              </a:rPr>
              <a:t>location </a:t>
            </a:r>
            <a:r>
              <a:rPr lang="en-US" sz="1800" spc="-5" dirty="0">
                <a:latin typeface="Arial"/>
                <a:cs typeface="Arial"/>
              </a:rPr>
              <a:t>to </a:t>
            </a:r>
            <a:r>
              <a:rPr lang="en-US" sz="1800" spc="-10" dirty="0" smtClean="0">
                <a:latin typeface="Arial"/>
                <a:cs typeface="Arial"/>
              </a:rPr>
              <a:t>manage  </a:t>
            </a:r>
            <a:r>
              <a:rPr lang="en-US" sz="1800" spc="-20" dirty="0">
                <a:latin typeface="Arial"/>
                <a:cs typeface="Arial"/>
              </a:rPr>
              <a:t>security </a:t>
            </a:r>
            <a:r>
              <a:rPr lang="en-US" sz="1800" dirty="0">
                <a:latin typeface="Arial"/>
                <a:cs typeface="Arial"/>
              </a:rPr>
              <a:t>for REST </a:t>
            </a:r>
            <a:r>
              <a:rPr lang="en-US" sz="1800" spc="-10" dirty="0">
                <a:latin typeface="Arial"/>
                <a:cs typeface="Arial"/>
              </a:rPr>
              <a:t>APIs </a:t>
            </a:r>
            <a:r>
              <a:rPr lang="en-US" sz="1800" dirty="0">
                <a:latin typeface="Arial"/>
                <a:cs typeface="Arial"/>
              </a:rPr>
              <a:t>&amp; </a:t>
            </a:r>
            <a:r>
              <a:rPr lang="en-US" sz="1800" spc="-10" dirty="0">
                <a:latin typeface="Arial"/>
                <a:cs typeface="Arial"/>
              </a:rPr>
              <a:t>HTTP  based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services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6580611" y="2276872"/>
            <a:ext cx="2311869" cy="223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712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pc="-10" dirty="0" err="1">
                <a:latin typeface="Arial"/>
                <a:cs typeface="Arial"/>
              </a:rPr>
              <a:t>Authorization</a:t>
            </a:r>
            <a:r>
              <a:rPr lang="fr-FR" spc="-10" dirty="0">
                <a:latin typeface="Arial"/>
                <a:cs typeface="Arial"/>
              </a:rPr>
              <a:t> &amp; </a:t>
            </a:r>
            <a:r>
              <a:rPr lang="fr-FR" spc="-10" dirty="0" err="1">
                <a:latin typeface="Arial"/>
                <a:cs typeface="Arial"/>
              </a:rPr>
              <a:t>Auditing</a:t>
            </a:r>
            <a:r>
              <a:rPr lang="fr-FR" spc="-10" dirty="0">
                <a:latin typeface="Arial"/>
                <a:cs typeface="Arial"/>
              </a:rPr>
              <a:t>: Apache</a:t>
            </a:r>
            <a:r>
              <a:rPr lang="fr-FR" spc="50" dirty="0">
                <a:latin typeface="Arial"/>
                <a:cs typeface="Arial"/>
              </a:rPr>
              <a:t> </a:t>
            </a:r>
            <a:r>
              <a:rPr lang="fr-FR" spc="-10" dirty="0">
                <a:latin typeface="Arial"/>
                <a:cs typeface="Arial"/>
              </a:rPr>
              <a:t>Ranger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495">
              <a:lnSpc>
                <a:spcPct val="100000"/>
              </a:lnSpc>
              <a:spcBef>
                <a:spcPts val="1315"/>
              </a:spcBef>
            </a:pPr>
            <a:r>
              <a:rPr lang="en-US" sz="1800" b="1" dirty="0">
                <a:latin typeface="Arial"/>
                <a:cs typeface="Arial"/>
              </a:rPr>
              <a:t>Authorization </a:t>
            </a:r>
            <a:r>
              <a:rPr lang="en-US" sz="1800" b="1" spc="5" dirty="0">
                <a:latin typeface="Arial"/>
                <a:cs typeface="Arial"/>
              </a:rPr>
              <a:t>- </a:t>
            </a:r>
            <a:r>
              <a:rPr lang="en-US" sz="1800" b="1" spc="10" dirty="0">
                <a:latin typeface="Arial"/>
                <a:cs typeface="Arial"/>
              </a:rPr>
              <a:t>with </a:t>
            </a:r>
            <a:r>
              <a:rPr lang="en-US" sz="1800" b="1" dirty="0">
                <a:latin typeface="Arial"/>
                <a:cs typeface="Arial"/>
              </a:rPr>
              <a:t>fine-grain </a:t>
            </a:r>
            <a:r>
              <a:rPr lang="en-US" sz="1800" b="1" spc="-10" dirty="0">
                <a:latin typeface="Arial"/>
                <a:cs typeface="Arial"/>
              </a:rPr>
              <a:t>access</a:t>
            </a:r>
            <a:r>
              <a:rPr lang="en-US" sz="1800" b="1" spc="-35" dirty="0">
                <a:latin typeface="Arial"/>
                <a:cs typeface="Arial"/>
              </a:rPr>
              <a:t> </a:t>
            </a:r>
            <a:r>
              <a:rPr lang="en-US" sz="1800" b="1" spc="5" dirty="0">
                <a:latin typeface="Arial"/>
                <a:cs typeface="Arial"/>
              </a:rPr>
              <a:t>control:</a:t>
            </a:r>
            <a:endParaRPr lang="en-US" sz="1800" dirty="0">
              <a:latin typeface="Arial"/>
              <a:cs typeface="Arial"/>
            </a:endParaRPr>
          </a:p>
          <a:p>
            <a:pPr marL="297815" indent="-98425">
              <a:lnSpc>
                <a:spcPct val="100000"/>
              </a:lnSpc>
              <a:spcBef>
                <a:spcPts val="395"/>
              </a:spcBef>
              <a:buClr>
                <a:srgbClr val="008ABF"/>
              </a:buClr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5" dirty="0">
                <a:latin typeface="Arial"/>
                <a:cs typeface="Arial"/>
              </a:rPr>
              <a:t>HDFS </a:t>
            </a:r>
            <a:r>
              <a:rPr lang="en-US" sz="1800" dirty="0">
                <a:latin typeface="Arial"/>
                <a:cs typeface="Arial"/>
              </a:rPr>
              <a:t>- </a:t>
            </a:r>
            <a:r>
              <a:rPr lang="en-US" sz="1800" spc="-15" dirty="0">
                <a:latin typeface="Arial"/>
                <a:cs typeface="Arial"/>
              </a:rPr>
              <a:t>Folder,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File</a:t>
            </a:r>
            <a:endParaRPr lang="en-US" sz="1800" dirty="0">
              <a:latin typeface="Arial"/>
              <a:cs typeface="Arial"/>
            </a:endParaRPr>
          </a:p>
          <a:p>
            <a:pPr marL="297815" indent="-98425">
              <a:lnSpc>
                <a:spcPct val="100000"/>
              </a:lnSpc>
              <a:spcBef>
                <a:spcPts val="409"/>
              </a:spcBef>
              <a:buClr>
                <a:srgbClr val="008ABF"/>
              </a:buClr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5" dirty="0">
                <a:latin typeface="Arial"/>
                <a:cs typeface="Arial"/>
              </a:rPr>
              <a:t>Hive </a:t>
            </a:r>
            <a:r>
              <a:rPr lang="en-US" sz="1800" dirty="0">
                <a:latin typeface="Arial"/>
                <a:cs typeface="Arial"/>
              </a:rPr>
              <a:t>- </a:t>
            </a:r>
            <a:r>
              <a:rPr lang="en-US" sz="1800" spc="-10" dirty="0">
                <a:latin typeface="Arial"/>
                <a:cs typeface="Arial"/>
              </a:rPr>
              <a:t>Database, </a:t>
            </a:r>
            <a:r>
              <a:rPr lang="en-US" sz="1800" spc="-15" dirty="0">
                <a:latin typeface="Arial"/>
                <a:cs typeface="Arial"/>
              </a:rPr>
              <a:t>Table,</a:t>
            </a:r>
            <a:r>
              <a:rPr lang="en-US" sz="1800" spc="8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Column</a:t>
            </a:r>
            <a:endParaRPr lang="en-US" sz="1800" dirty="0">
              <a:latin typeface="Arial"/>
              <a:cs typeface="Arial"/>
            </a:endParaRPr>
          </a:p>
          <a:p>
            <a:pPr marL="297815" indent="-98425">
              <a:lnSpc>
                <a:spcPct val="100000"/>
              </a:lnSpc>
              <a:spcBef>
                <a:spcPts val="409"/>
              </a:spcBef>
              <a:buClr>
                <a:srgbClr val="008ABF"/>
              </a:buClr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0" dirty="0" err="1">
                <a:latin typeface="Arial"/>
                <a:cs typeface="Arial"/>
              </a:rPr>
              <a:t>HBase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- </a:t>
            </a:r>
            <a:r>
              <a:rPr lang="en-US" sz="1800" spc="-15" dirty="0">
                <a:latin typeface="Arial"/>
                <a:cs typeface="Arial"/>
              </a:rPr>
              <a:t>Table, Column Family,</a:t>
            </a:r>
            <a:r>
              <a:rPr lang="en-US" sz="1800" spc="10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Column</a:t>
            </a:r>
            <a:endParaRPr lang="en-US" sz="1800" dirty="0">
              <a:latin typeface="Arial"/>
              <a:cs typeface="Arial"/>
            </a:endParaRPr>
          </a:p>
          <a:p>
            <a:pPr marL="297815" indent="-98425">
              <a:lnSpc>
                <a:spcPct val="100000"/>
              </a:lnSpc>
              <a:spcBef>
                <a:spcPts val="380"/>
              </a:spcBef>
              <a:buClr>
                <a:srgbClr val="008ABF"/>
              </a:buClr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dirty="0">
                <a:latin typeface="Arial"/>
                <a:cs typeface="Arial"/>
              </a:rPr>
              <a:t>Storm, </a:t>
            </a:r>
            <a:r>
              <a:rPr lang="en-US" sz="1800" spc="-20" dirty="0">
                <a:latin typeface="Arial"/>
                <a:cs typeface="Arial"/>
              </a:rPr>
              <a:t>Knox, </a:t>
            </a:r>
            <a:r>
              <a:rPr lang="en-US" sz="1800" spc="-15" dirty="0">
                <a:latin typeface="Arial"/>
                <a:cs typeface="Arial"/>
              </a:rPr>
              <a:t>and</a:t>
            </a:r>
            <a:r>
              <a:rPr lang="en-US" sz="1800" spc="3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more</a:t>
            </a:r>
            <a:endParaRPr lang="en-US" sz="1800" dirty="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484"/>
              </a:spcBef>
            </a:pPr>
            <a:r>
              <a:rPr lang="en-US" sz="1800" b="1" dirty="0">
                <a:latin typeface="Arial"/>
                <a:cs typeface="Arial"/>
              </a:rPr>
              <a:t>Audit </a:t>
            </a:r>
            <a:r>
              <a:rPr lang="en-US" sz="1800" b="1" spc="5" dirty="0">
                <a:latin typeface="Arial"/>
                <a:cs typeface="Arial"/>
              </a:rPr>
              <a:t>- </a:t>
            </a:r>
            <a:r>
              <a:rPr lang="en-US" sz="1800" b="1" dirty="0">
                <a:latin typeface="Arial"/>
                <a:cs typeface="Arial"/>
              </a:rPr>
              <a:t>Extensive user </a:t>
            </a:r>
            <a:r>
              <a:rPr lang="en-US" sz="1800" b="1" spc="-5" dirty="0">
                <a:latin typeface="Arial"/>
                <a:cs typeface="Arial"/>
              </a:rPr>
              <a:t>access </a:t>
            </a:r>
            <a:r>
              <a:rPr lang="en-US" sz="1800" b="1" spc="5" dirty="0">
                <a:latin typeface="Arial"/>
                <a:cs typeface="Arial"/>
              </a:rPr>
              <a:t>auditing </a:t>
            </a:r>
            <a:r>
              <a:rPr lang="en-US" sz="1800" b="1" dirty="0">
                <a:latin typeface="Arial"/>
                <a:cs typeface="Arial"/>
              </a:rPr>
              <a:t>in </a:t>
            </a:r>
            <a:r>
              <a:rPr lang="en-US" sz="1800" b="1" spc="10" dirty="0">
                <a:latin typeface="Arial"/>
                <a:cs typeface="Arial"/>
              </a:rPr>
              <a:t>HDFS, </a:t>
            </a:r>
            <a:r>
              <a:rPr lang="en-US" sz="1800" b="1" spc="5" dirty="0">
                <a:latin typeface="Arial"/>
                <a:cs typeface="Arial"/>
              </a:rPr>
              <a:t>Hive, and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spc="5" dirty="0" err="1">
                <a:latin typeface="Arial"/>
                <a:cs typeface="Arial"/>
              </a:rPr>
              <a:t>HBase</a:t>
            </a:r>
            <a:endParaRPr lang="en-US" sz="1800" dirty="0">
              <a:latin typeface="Arial"/>
              <a:cs typeface="Arial"/>
            </a:endParaRPr>
          </a:p>
          <a:p>
            <a:pPr marL="297815" indent="-98425">
              <a:lnSpc>
                <a:spcPct val="100000"/>
              </a:lnSpc>
              <a:spcBef>
                <a:spcPts val="390"/>
              </a:spcBef>
              <a:buClr>
                <a:srgbClr val="008ABF"/>
              </a:buClr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20" dirty="0">
                <a:latin typeface="Arial"/>
                <a:cs typeface="Arial"/>
              </a:rPr>
              <a:t>IP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Address</a:t>
            </a:r>
            <a:endParaRPr lang="en-US" sz="1800" dirty="0">
              <a:latin typeface="Arial"/>
              <a:cs typeface="Arial"/>
            </a:endParaRPr>
          </a:p>
          <a:p>
            <a:pPr marL="297815" indent="-98425">
              <a:lnSpc>
                <a:spcPct val="100000"/>
              </a:lnSpc>
              <a:spcBef>
                <a:spcPts val="409"/>
              </a:spcBef>
              <a:buClr>
                <a:srgbClr val="008ABF"/>
              </a:buClr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5" dirty="0">
                <a:latin typeface="Arial"/>
                <a:cs typeface="Arial"/>
              </a:rPr>
              <a:t>Resource </a:t>
            </a:r>
            <a:r>
              <a:rPr lang="en-US" sz="1800" spc="-10" dirty="0">
                <a:latin typeface="Arial"/>
                <a:cs typeface="Arial"/>
              </a:rPr>
              <a:t>type/</a:t>
            </a:r>
            <a:r>
              <a:rPr lang="en-US" sz="1800" spc="65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resource</a:t>
            </a:r>
            <a:endParaRPr lang="en-US" sz="1800" dirty="0">
              <a:latin typeface="Arial"/>
              <a:cs typeface="Arial"/>
            </a:endParaRPr>
          </a:p>
          <a:p>
            <a:pPr marL="297815" indent="-98425">
              <a:lnSpc>
                <a:spcPct val="100000"/>
              </a:lnSpc>
              <a:spcBef>
                <a:spcPts val="409"/>
              </a:spcBef>
              <a:buClr>
                <a:srgbClr val="008ABF"/>
              </a:buClr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0" dirty="0">
                <a:latin typeface="Arial"/>
                <a:cs typeface="Arial"/>
              </a:rPr>
              <a:t>Timestamp</a:t>
            </a:r>
            <a:endParaRPr lang="en-US" sz="1800" dirty="0">
              <a:latin typeface="Arial"/>
              <a:cs typeface="Arial"/>
            </a:endParaRPr>
          </a:p>
          <a:p>
            <a:pPr marL="297815" indent="-98425">
              <a:lnSpc>
                <a:spcPct val="100000"/>
              </a:lnSpc>
              <a:spcBef>
                <a:spcPts val="409"/>
              </a:spcBef>
              <a:buClr>
                <a:srgbClr val="008ABF"/>
              </a:buClr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5" dirty="0">
                <a:latin typeface="Arial"/>
                <a:cs typeface="Arial"/>
              </a:rPr>
              <a:t>Access </a:t>
            </a:r>
            <a:r>
              <a:rPr lang="en-US" sz="1800" spc="-15" dirty="0">
                <a:latin typeface="Arial"/>
                <a:cs typeface="Arial"/>
              </a:rPr>
              <a:t>granted </a:t>
            </a:r>
            <a:r>
              <a:rPr lang="en-US" sz="1800" spc="-5" dirty="0">
                <a:latin typeface="Arial"/>
                <a:cs typeface="Arial"/>
              </a:rPr>
              <a:t>or</a:t>
            </a:r>
            <a:r>
              <a:rPr lang="en-US" sz="1800" spc="30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denied</a:t>
            </a:r>
            <a:endParaRPr lang="en-US" sz="1800" dirty="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455"/>
              </a:spcBef>
            </a:pPr>
            <a:r>
              <a:rPr lang="en-US" sz="1800" b="1" dirty="0">
                <a:latin typeface="Arial"/>
                <a:cs typeface="Arial"/>
              </a:rPr>
              <a:t>Flexibility in </a:t>
            </a:r>
            <a:r>
              <a:rPr lang="en-US" sz="1800" b="1" spc="5" dirty="0">
                <a:latin typeface="Arial"/>
                <a:cs typeface="Arial"/>
              </a:rPr>
              <a:t>defining </a:t>
            </a:r>
            <a:r>
              <a:rPr lang="en-US" sz="1800" b="1" dirty="0">
                <a:latin typeface="Arial"/>
                <a:cs typeface="Arial"/>
              </a:rPr>
              <a:t>policies </a:t>
            </a:r>
            <a:r>
              <a:rPr lang="en-US" sz="1800" b="1" spc="5" dirty="0">
                <a:latin typeface="Arial"/>
                <a:cs typeface="Arial"/>
              </a:rPr>
              <a:t>+ </a:t>
            </a:r>
            <a:r>
              <a:rPr lang="en-US" sz="1800" b="1" spc="10" dirty="0">
                <a:latin typeface="Arial"/>
                <a:cs typeface="Arial"/>
              </a:rPr>
              <a:t>the </a:t>
            </a:r>
            <a:r>
              <a:rPr lang="en-US" sz="1800" b="1" spc="5" dirty="0">
                <a:latin typeface="Arial"/>
                <a:cs typeface="Arial"/>
              </a:rPr>
              <a:t>control </a:t>
            </a:r>
            <a:r>
              <a:rPr lang="en-US" sz="1800" b="1" spc="10" dirty="0">
                <a:latin typeface="Arial"/>
                <a:cs typeface="Arial"/>
              </a:rPr>
              <a:t>of </a:t>
            </a:r>
            <a:r>
              <a:rPr lang="en-US" sz="1800" b="1" spc="-5" dirty="0">
                <a:latin typeface="Arial"/>
                <a:cs typeface="Arial"/>
              </a:rPr>
              <a:t>access </a:t>
            </a:r>
            <a:r>
              <a:rPr lang="en-US" sz="1800" b="1" spc="5" dirty="0">
                <a:latin typeface="Arial"/>
                <a:cs typeface="Arial"/>
              </a:rPr>
              <a:t>into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systems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3922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and Content">
  <a:themeElements>
    <a:clrScheme name="IBM Analytics Ed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DD731C"/>
      </a:accent1>
      <a:accent2>
        <a:srgbClr val="00649D"/>
      </a:accent2>
      <a:accent3>
        <a:srgbClr val="008ABF"/>
      </a:accent3>
      <a:accent4>
        <a:srgbClr val="FECE00"/>
      </a:accent4>
      <a:accent5>
        <a:srgbClr val="008A52"/>
      </a:accent5>
      <a:accent6>
        <a:srgbClr val="7F1C7D"/>
      </a:accent6>
      <a:hlink>
        <a:srgbClr val="00649D"/>
      </a:hlink>
      <a:folHlink>
        <a:srgbClr val="008ABF"/>
      </a:folHlink>
    </a:clrScheme>
    <a:fontScheme name="IBM Analytics Ed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38100">
          <a:solidFill>
            <a:schemeClr val="tx1"/>
          </a:solidFill>
          <a:round/>
          <a:headEnd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92976" tIns="46488" rIns="92976" bIns="46488"/>
      <a:lstStyle>
        <a:defPPr>
          <a:defRPr dirty="0"/>
        </a:defPPr>
      </a:lstStyle>
    </a:spDef>
  </a:objectDefaults>
  <a:extraClrSchemeLst/>
  <a:extLst>
    <a:ext uri="{05A4C25C-085E-4340-85A3-A5531E510DB2}">
      <thm15:themeFamily xmlns="" xmlns:thm15="http://schemas.microsoft.com/office/thememl/2012/main" name="IBM_Analytics_Cloud_Education_Template_V2.potm" id="{B63C468E-1E6C-4864-8AF4-856C544AAB5A}" vid="{D1016376-05C2-4182-BD39-BA15DCE26E5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BM Analytics Ed Colors">
    <a:dk1>
      <a:srgbClr val="000000"/>
    </a:dk1>
    <a:lt1>
      <a:srgbClr val="FFFFFF"/>
    </a:lt1>
    <a:dk2>
      <a:srgbClr val="FFFFFF"/>
    </a:dk2>
    <a:lt2>
      <a:srgbClr val="FFFFFF"/>
    </a:lt2>
    <a:accent1>
      <a:srgbClr val="DD731C"/>
    </a:accent1>
    <a:accent2>
      <a:srgbClr val="00649D"/>
    </a:accent2>
    <a:accent3>
      <a:srgbClr val="008ABF"/>
    </a:accent3>
    <a:accent4>
      <a:srgbClr val="FECE00"/>
    </a:accent4>
    <a:accent5>
      <a:srgbClr val="008A52"/>
    </a:accent5>
    <a:accent6>
      <a:srgbClr val="7F1C7D"/>
    </a:accent6>
    <a:hlink>
      <a:srgbClr val="00649D"/>
    </a:hlink>
    <a:folHlink>
      <a:srgbClr val="008A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3949</TotalTime>
  <Words>2532</Words>
  <Application>Microsoft Office PowerPoint</Application>
  <PresentationFormat>Affichage à l'écran (4:3)</PresentationFormat>
  <Paragraphs>232</Paragraphs>
  <Slides>18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Title and Content</vt:lpstr>
      <vt:lpstr>Security and Governance</vt:lpstr>
      <vt:lpstr>Unit objectives</vt:lpstr>
      <vt:lpstr>The need for data governance</vt:lpstr>
      <vt:lpstr>9 ways to build confidence in big data</vt:lpstr>
      <vt:lpstr>What Hadoop security requires</vt:lpstr>
      <vt:lpstr>How is security provided?</vt:lpstr>
      <vt:lpstr>Enterprise security services with HDP</vt:lpstr>
      <vt:lpstr>Authentication: Kerberos &amp; Knox</vt:lpstr>
      <vt:lpstr>Authorization &amp; Auditing: Apache Ranger</vt:lpstr>
      <vt:lpstr>History of Hadoop security</vt:lpstr>
      <vt:lpstr>Implications of security</vt:lpstr>
      <vt:lpstr>Personal &amp; Sensitive Information</vt:lpstr>
      <vt:lpstr>Hortonworks DataPlane Service (DPS)</vt:lpstr>
      <vt:lpstr>Hortonworks DataPlane Service (DPS)</vt:lpstr>
      <vt:lpstr>Manage, secure, and govern data across all assets</vt:lpstr>
      <vt:lpstr>Further reading</vt:lpstr>
      <vt:lpstr>Checkpoint</vt:lpstr>
      <vt:lpstr>Unit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and Governance</dc:title>
  <dc:creator>nouha</dc:creator>
  <cp:lastModifiedBy>nouha</cp:lastModifiedBy>
  <cp:revision>15</cp:revision>
  <dcterms:created xsi:type="dcterms:W3CDTF">2019-02-22T15:30:15Z</dcterms:created>
  <dcterms:modified xsi:type="dcterms:W3CDTF">2019-11-06T14:35:03Z</dcterms:modified>
</cp:coreProperties>
</file>