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1" autoAdjust="0"/>
  </p:normalViewPr>
  <p:slideViewPr>
    <p:cSldViewPr>
      <p:cViewPr varScale="1">
        <p:scale>
          <a:sx n="55" d="100"/>
          <a:sy n="55" d="100"/>
        </p:scale>
        <p:origin x="-17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E406B-32DF-4BE8-9EF0-B254AA0C34B9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A3D58-9BB0-4875-B9CA-E92B54DBD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71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ver.attunity.com/apache-nifi-for-dummies-en-report-go-c-lp8558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orm.apache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brary/ba-ind-PMML1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books.ibm.com/redbooks/pdfs/sg248108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LHGRy7Hif4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streams-designer-learning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upport/knowledgecenter/en/SSCRJU_4.2.1/com.ibm.stre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torm.apache.org/releases/current/Concepts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orm.apache.org/releases/current/Concepts.html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Hierarchical databases were invented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1960s </a:t>
            </a:r>
            <a:r>
              <a:rPr lang="en-US" sz="1200" spc="-20" dirty="0" smtClean="0">
                <a:latin typeface="Arial"/>
                <a:cs typeface="Arial"/>
              </a:rPr>
              <a:t>and still </a:t>
            </a:r>
            <a:r>
              <a:rPr lang="en-US" sz="1200" spc="-25" dirty="0" smtClean="0">
                <a:latin typeface="Arial"/>
                <a:cs typeface="Arial"/>
              </a:rPr>
              <a:t>serve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foundation </a:t>
            </a:r>
            <a:r>
              <a:rPr lang="en-US" sz="1200" spc="-15" dirty="0" smtClean="0">
                <a:latin typeface="Arial"/>
                <a:cs typeface="Arial"/>
              </a:rPr>
              <a:t>for  </a:t>
            </a:r>
            <a:r>
              <a:rPr lang="en-US" sz="1200" spc="-20" dirty="0" smtClean="0">
                <a:latin typeface="Arial"/>
                <a:cs typeface="Arial"/>
              </a:rPr>
              <a:t>online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transaction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(OLTP)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forms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business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government 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drive trillions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transactions today. Consider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bank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example. </a:t>
            </a:r>
            <a:r>
              <a:rPr lang="en-US" sz="1200" spc="-20" dirty="0" smtClean="0">
                <a:latin typeface="Arial"/>
                <a:cs typeface="Arial"/>
              </a:rPr>
              <a:t>It is </a:t>
            </a:r>
            <a:r>
              <a:rPr lang="en-US" sz="1200" spc="-25" dirty="0" smtClean="0">
                <a:latin typeface="Arial"/>
                <a:cs typeface="Arial"/>
              </a:rPr>
              <a:t>likely </a:t>
            </a:r>
            <a:r>
              <a:rPr lang="en-US" sz="1200" spc="-20" dirty="0" smtClean="0">
                <a:latin typeface="Arial"/>
                <a:cs typeface="Arial"/>
              </a:rPr>
              <a:t>that  </a:t>
            </a:r>
            <a:r>
              <a:rPr lang="en-US" sz="1200" spc="-25" dirty="0" smtClean="0">
                <a:latin typeface="Arial"/>
                <a:cs typeface="Arial"/>
              </a:rPr>
              <a:t>even </a:t>
            </a:r>
            <a:r>
              <a:rPr lang="en-US" sz="1200" spc="-20" dirty="0" smtClean="0">
                <a:latin typeface="Arial"/>
                <a:cs typeface="Arial"/>
              </a:rPr>
              <a:t>today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many </a:t>
            </a:r>
            <a:r>
              <a:rPr lang="en-US" sz="1200" spc="-25" dirty="0" smtClean="0">
                <a:latin typeface="Arial"/>
                <a:cs typeface="Arial"/>
              </a:rPr>
              <a:t>banks that information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entered </a:t>
            </a:r>
            <a:r>
              <a:rPr lang="en-US" sz="1200" spc="-20" dirty="0" smtClean="0">
                <a:latin typeface="Arial"/>
                <a:cs typeface="Arial"/>
              </a:rPr>
              <a:t>into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0" dirty="0" smtClean="0">
                <a:latin typeface="Arial"/>
                <a:cs typeface="Arial"/>
              </a:rPr>
              <a:t>OLTP </a:t>
            </a:r>
            <a:r>
              <a:rPr lang="en-US" sz="1200" spc="-25" dirty="0" smtClean="0">
                <a:latin typeface="Arial"/>
                <a:cs typeface="Arial"/>
              </a:rPr>
              <a:t>system, possibly </a:t>
            </a:r>
            <a:r>
              <a:rPr lang="en-US" sz="1200" dirty="0" smtClean="0">
                <a:latin typeface="Arial"/>
                <a:cs typeface="Arial"/>
              </a:rPr>
              <a:t>by  </a:t>
            </a:r>
            <a:r>
              <a:rPr lang="en-US" sz="1200" spc="-25" dirty="0" smtClean="0">
                <a:latin typeface="Arial"/>
                <a:cs typeface="Arial"/>
              </a:rPr>
              <a:t>employees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web application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captures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stores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hierarchical  </a:t>
            </a:r>
            <a:r>
              <a:rPr lang="en-US" sz="1200" spc="-25" dirty="0" smtClean="0">
                <a:latin typeface="Arial"/>
                <a:cs typeface="Arial"/>
              </a:rPr>
              <a:t>databases. This information </a:t>
            </a:r>
            <a:r>
              <a:rPr lang="en-US" sz="1200" spc="-20" dirty="0" smtClean="0">
                <a:latin typeface="Arial"/>
                <a:cs typeface="Arial"/>
              </a:rPr>
              <a:t>then </a:t>
            </a:r>
            <a:r>
              <a:rPr lang="en-US" sz="1200" spc="-30" dirty="0" smtClean="0">
                <a:latin typeface="Arial"/>
                <a:cs typeface="Arial"/>
              </a:rPr>
              <a:t>appears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daily </a:t>
            </a:r>
            <a:r>
              <a:rPr lang="en-US" sz="1200" spc="-25" dirty="0" smtClean="0">
                <a:latin typeface="Arial"/>
                <a:cs typeface="Arial"/>
              </a:rPr>
              <a:t>reports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graphical </a:t>
            </a:r>
            <a:r>
              <a:rPr lang="en-US" sz="1200" spc="-30" dirty="0" smtClean="0">
                <a:latin typeface="Arial"/>
                <a:cs typeface="Arial"/>
              </a:rPr>
              <a:t>dashboards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demonstrate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current </a:t>
            </a:r>
            <a:r>
              <a:rPr lang="en-US" sz="1200" spc="-20" dirty="0" smtClean="0">
                <a:latin typeface="Arial"/>
                <a:cs typeface="Arial"/>
              </a:rPr>
              <a:t>state of the </a:t>
            </a:r>
            <a:r>
              <a:rPr lang="en-US" sz="1200" spc="-25" dirty="0" smtClean="0">
                <a:latin typeface="Arial"/>
                <a:cs typeface="Arial"/>
              </a:rPr>
              <a:t>business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enable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support appropriate  actions. Analytical processing here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limited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capturing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understanding </a:t>
            </a:r>
            <a:r>
              <a:rPr lang="en-US" sz="1200" spc="-35" dirty="0" smtClean="0">
                <a:latin typeface="Arial"/>
                <a:cs typeface="Arial"/>
              </a:rPr>
              <a:t>what  </a:t>
            </a:r>
            <a:r>
              <a:rPr lang="en-US" sz="1200" spc="-30" dirty="0" smtClean="0">
                <a:latin typeface="Arial"/>
                <a:cs typeface="Arial"/>
              </a:rPr>
              <a:t>happened.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170"/>
              </a:spcBef>
            </a:pPr>
            <a:r>
              <a:rPr lang="en-US" sz="1200" spc="-25" dirty="0" smtClean="0">
                <a:latin typeface="Arial"/>
                <a:cs typeface="Arial"/>
              </a:rPr>
              <a:t>Relational databases brought </a:t>
            </a:r>
            <a:r>
              <a:rPr lang="en-US" sz="1200" spc="-20" dirty="0" smtClean="0">
                <a:latin typeface="Arial"/>
                <a:cs typeface="Arial"/>
              </a:rPr>
              <a:t>with them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concept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warehousing, which  extended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use of </a:t>
            </a:r>
            <a:r>
              <a:rPr lang="en-US" sz="1200" spc="-25" dirty="0" smtClean="0">
                <a:latin typeface="Arial"/>
                <a:cs typeface="Arial"/>
              </a:rPr>
              <a:t>databases </a:t>
            </a:r>
            <a:r>
              <a:rPr lang="en-US" sz="1200" spc="-20" dirty="0" smtClean="0">
                <a:latin typeface="Arial"/>
                <a:cs typeface="Arial"/>
              </a:rPr>
              <a:t>from OLTP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online analytic processing (OLAP). </a:t>
            </a:r>
            <a:r>
              <a:rPr lang="en-US" sz="1200" spc="-10" dirty="0" smtClean="0">
                <a:latin typeface="Arial"/>
                <a:cs typeface="Arial"/>
              </a:rPr>
              <a:t>By 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25" dirty="0" smtClean="0">
                <a:latin typeface="Arial"/>
                <a:cs typeface="Arial"/>
              </a:rPr>
              <a:t>our example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bank,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transactions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are captured </a:t>
            </a:r>
            <a:r>
              <a:rPr lang="en-US" sz="1200" spc="-15" dirty="0" smtClean="0">
                <a:latin typeface="Arial"/>
                <a:cs typeface="Arial"/>
              </a:rPr>
              <a:t>by the </a:t>
            </a:r>
            <a:r>
              <a:rPr lang="en-US" sz="1200" spc="-20" dirty="0" smtClean="0">
                <a:latin typeface="Arial"/>
                <a:cs typeface="Arial"/>
              </a:rPr>
              <a:t>OLTP </a:t>
            </a:r>
            <a:r>
              <a:rPr lang="en-US" sz="1200" spc="-25" dirty="0" smtClean="0">
                <a:latin typeface="Arial"/>
                <a:cs typeface="Arial"/>
              </a:rPr>
              <a:t>system  were </a:t>
            </a:r>
            <a:r>
              <a:rPr lang="en-US" sz="1200" spc="-20" dirty="0" smtClean="0">
                <a:latin typeface="Arial"/>
                <a:cs typeface="Arial"/>
              </a:rPr>
              <a:t>stored </a:t>
            </a:r>
            <a:r>
              <a:rPr lang="en-US" sz="1200" spc="-25" dirty="0" smtClean="0">
                <a:latin typeface="Arial"/>
                <a:cs typeface="Arial"/>
              </a:rPr>
              <a:t>over </a:t>
            </a:r>
            <a:r>
              <a:rPr lang="en-US" sz="1200" spc="-20" dirty="0" smtClean="0">
                <a:latin typeface="Arial"/>
                <a:cs typeface="Arial"/>
              </a:rPr>
              <a:t>time and </a:t>
            </a:r>
            <a:r>
              <a:rPr lang="en-US" sz="1200" spc="-25" dirty="0" smtClean="0">
                <a:latin typeface="Arial"/>
                <a:cs typeface="Arial"/>
              </a:rPr>
              <a:t>made </a:t>
            </a:r>
            <a:r>
              <a:rPr lang="en-US" sz="1200" spc="-30" dirty="0" smtClean="0">
                <a:latin typeface="Arial"/>
                <a:cs typeface="Arial"/>
              </a:rPr>
              <a:t>available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various </a:t>
            </a:r>
            <a:r>
              <a:rPr lang="en-US" sz="1200" spc="-30" dirty="0" smtClean="0">
                <a:latin typeface="Arial"/>
                <a:cs typeface="Arial"/>
              </a:rPr>
              <a:t>business </a:t>
            </a:r>
            <a:r>
              <a:rPr lang="en-US" sz="1200" spc="-25" dirty="0" smtClean="0">
                <a:latin typeface="Arial"/>
                <a:cs typeface="Arial"/>
              </a:rPr>
              <a:t>analysts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organization.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OLAP,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analysts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determine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trends 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loan </a:t>
            </a:r>
            <a:r>
              <a:rPr lang="en-US" sz="1200" spc="-25" dirty="0" smtClean="0">
                <a:latin typeface="Arial"/>
                <a:cs typeface="Arial"/>
              </a:rPr>
              <a:t>defaults, </a:t>
            </a:r>
            <a:r>
              <a:rPr lang="en-US" sz="1200" spc="-30" dirty="0" smtClean="0">
                <a:latin typeface="Arial"/>
                <a:cs typeface="Arial"/>
              </a:rPr>
              <a:t>overdrawn </a:t>
            </a:r>
            <a:r>
              <a:rPr lang="en-US" sz="1200" spc="-25" dirty="0" smtClean="0">
                <a:latin typeface="Arial"/>
                <a:cs typeface="Arial"/>
              </a:rPr>
              <a:t>accounts, income growth,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so </a:t>
            </a:r>
            <a:r>
              <a:rPr lang="en-US" sz="1200" spc="-25" dirty="0" smtClean="0">
                <a:latin typeface="Arial"/>
                <a:cs typeface="Arial"/>
              </a:rPr>
              <a:t>on. </a:t>
            </a:r>
            <a:r>
              <a:rPr lang="en-US" sz="1200" spc="-10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combining </a:t>
            </a:r>
            <a:r>
              <a:rPr lang="en-US" sz="1200" spc="-3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enriching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with the </a:t>
            </a:r>
            <a:r>
              <a:rPr lang="en-US" sz="1200" spc="-25" dirty="0" smtClean="0">
                <a:latin typeface="Arial"/>
                <a:cs typeface="Arial"/>
              </a:rPr>
              <a:t>results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their analysis, </a:t>
            </a:r>
            <a:r>
              <a:rPr lang="en-US" sz="1200" spc="-20" dirty="0" smtClean="0">
                <a:latin typeface="Arial"/>
                <a:cs typeface="Arial"/>
              </a:rPr>
              <a:t>they </a:t>
            </a:r>
            <a:r>
              <a:rPr lang="en-US" sz="1200" spc="-25" dirty="0" smtClean="0">
                <a:latin typeface="Arial"/>
                <a:cs typeface="Arial"/>
              </a:rPr>
              <a:t>could </a:t>
            </a:r>
            <a:r>
              <a:rPr lang="en-US" sz="1200" spc="-15" dirty="0" smtClean="0">
                <a:latin typeface="Arial"/>
                <a:cs typeface="Arial"/>
              </a:rPr>
              <a:t>do </a:t>
            </a:r>
            <a:r>
              <a:rPr lang="en-US" sz="1200" spc="-25" dirty="0" smtClean="0">
                <a:latin typeface="Arial"/>
                <a:cs typeface="Arial"/>
              </a:rPr>
              <a:t>even </a:t>
            </a:r>
            <a:r>
              <a:rPr lang="en-US" sz="1200" spc="-20" dirty="0" smtClean="0">
                <a:latin typeface="Arial"/>
                <a:cs typeface="Arial"/>
              </a:rPr>
              <a:t>more </a:t>
            </a:r>
            <a:r>
              <a:rPr lang="en-US" sz="1200" spc="-30" dirty="0" smtClean="0">
                <a:latin typeface="Arial"/>
                <a:cs typeface="Arial"/>
              </a:rPr>
              <a:t>complex  </a:t>
            </a:r>
            <a:r>
              <a:rPr lang="en-US" sz="1200" spc="-25" dirty="0" smtClean="0">
                <a:latin typeface="Arial"/>
                <a:cs typeface="Arial"/>
              </a:rPr>
              <a:t>analysis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forecast future economic trends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0" dirty="0" smtClean="0">
                <a:latin typeface="Arial"/>
                <a:cs typeface="Arial"/>
              </a:rPr>
              <a:t>make </a:t>
            </a:r>
            <a:r>
              <a:rPr lang="en-US" sz="1200" spc="-30" dirty="0" smtClean="0">
                <a:latin typeface="Arial"/>
                <a:cs typeface="Arial"/>
              </a:rPr>
              <a:t>recommendations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30" dirty="0" smtClean="0">
                <a:latin typeface="Arial"/>
                <a:cs typeface="Arial"/>
              </a:rPr>
              <a:t>new  </a:t>
            </a:r>
            <a:r>
              <a:rPr lang="en-US" sz="1200" spc="-25" dirty="0" smtClean="0">
                <a:latin typeface="Arial"/>
                <a:cs typeface="Arial"/>
              </a:rPr>
              <a:t>investment areas. </a:t>
            </a:r>
            <a:r>
              <a:rPr lang="en-US" sz="1200" spc="-30" dirty="0" smtClean="0">
                <a:latin typeface="Arial"/>
                <a:cs typeface="Arial"/>
              </a:rPr>
              <a:t>Additionally, </a:t>
            </a:r>
            <a:r>
              <a:rPr lang="en-US" sz="1200" spc="-20" dirty="0" smtClean="0">
                <a:latin typeface="Arial"/>
                <a:cs typeface="Arial"/>
              </a:rPr>
              <a:t>they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0" dirty="0" smtClean="0">
                <a:latin typeface="Arial"/>
                <a:cs typeface="Arial"/>
              </a:rPr>
              <a:t>mine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and </a:t>
            </a:r>
            <a:r>
              <a:rPr lang="en-US" sz="1200" spc="-25" dirty="0" smtClean="0">
                <a:latin typeface="Arial"/>
                <a:cs typeface="Arial"/>
              </a:rPr>
              <a:t>look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patterns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help  </a:t>
            </a:r>
            <a:r>
              <a:rPr lang="en-US" sz="1200" spc="-20" dirty="0" smtClean="0">
                <a:latin typeface="Arial"/>
                <a:cs typeface="Arial"/>
              </a:rPr>
              <a:t>them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0" dirty="0" smtClean="0">
                <a:latin typeface="Arial"/>
                <a:cs typeface="Arial"/>
              </a:rPr>
              <a:t>more </a:t>
            </a:r>
            <a:r>
              <a:rPr lang="en-US" sz="1200" spc="-25" dirty="0" smtClean="0">
                <a:latin typeface="Arial"/>
                <a:cs typeface="Arial"/>
              </a:rPr>
              <a:t>proactive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predicting </a:t>
            </a:r>
            <a:r>
              <a:rPr lang="en-US" sz="1200" spc="-30" dirty="0" smtClean="0">
                <a:latin typeface="Arial"/>
                <a:cs typeface="Arial"/>
              </a:rPr>
              <a:t>potential </a:t>
            </a:r>
            <a:r>
              <a:rPr lang="en-US" sz="1200" spc="-20" dirty="0" smtClean="0">
                <a:latin typeface="Arial"/>
                <a:cs typeface="Arial"/>
              </a:rPr>
              <a:t>future </a:t>
            </a:r>
            <a:r>
              <a:rPr lang="en-US" sz="1200" spc="-30" dirty="0" smtClean="0">
                <a:latin typeface="Arial"/>
                <a:cs typeface="Arial"/>
              </a:rPr>
              <a:t>problems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areas </a:t>
            </a:r>
            <a:r>
              <a:rPr lang="en-US" sz="1200" spc="-20" dirty="0" smtClean="0">
                <a:latin typeface="Arial"/>
                <a:cs typeface="Arial"/>
              </a:rPr>
              <a:t>such as  </a:t>
            </a:r>
            <a:r>
              <a:rPr lang="en-US" sz="1200" spc="-25" dirty="0" smtClean="0">
                <a:latin typeface="Arial"/>
                <a:cs typeface="Arial"/>
              </a:rPr>
              <a:t>foreclosures.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business </a:t>
            </a:r>
            <a:r>
              <a:rPr lang="en-US" sz="1200" spc="-20" dirty="0" smtClean="0">
                <a:latin typeface="Arial"/>
                <a:cs typeface="Arial"/>
              </a:rPr>
              <a:t>can then </a:t>
            </a:r>
            <a:r>
              <a:rPr lang="en-US" sz="1200" spc="-30" dirty="0" smtClean="0">
                <a:latin typeface="Arial"/>
                <a:cs typeface="Arial"/>
              </a:rPr>
              <a:t>analyze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recommendations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decide whether  </a:t>
            </a:r>
            <a:r>
              <a:rPr lang="en-US" sz="1200" spc="-20" dirty="0" smtClean="0">
                <a:latin typeface="Arial"/>
                <a:cs typeface="Arial"/>
              </a:rPr>
              <a:t>they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take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action.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value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OLAP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focused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understanding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why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things  </a:t>
            </a:r>
            <a:r>
              <a:rPr lang="en-US" sz="1200" spc="-25" dirty="0" smtClean="0">
                <a:latin typeface="Arial"/>
                <a:cs typeface="Arial"/>
              </a:rPr>
              <a:t>happened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make more </a:t>
            </a:r>
            <a:r>
              <a:rPr lang="en-US" sz="1200" spc="-25" dirty="0" smtClean="0">
                <a:latin typeface="Arial"/>
                <a:cs typeface="Arial"/>
              </a:rPr>
              <a:t>informed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recommendations.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60020">
              <a:lnSpc>
                <a:spcPct val="96000"/>
              </a:lnSpc>
              <a:spcBef>
                <a:spcPts val="600"/>
              </a:spcBef>
            </a:pP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15" dirty="0" smtClean="0">
                <a:latin typeface="Arial"/>
                <a:cs typeface="Arial"/>
              </a:rPr>
              <a:t>key </a:t>
            </a:r>
            <a:r>
              <a:rPr lang="en-US" sz="1200" spc="-25" dirty="0" smtClean="0">
                <a:latin typeface="Arial"/>
                <a:cs typeface="Arial"/>
              </a:rPr>
              <a:t>component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OLTP and OLAP is that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is </a:t>
            </a:r>
            <a:r>
              <a:rPr lang="en-US" sz="1200" spc="-25" dirty="0" smtClean="0">
                <a:latin typeface="Arial"/>
                <a:cs typeface="Arial"/>
              </a:rPr>
              <a:t>stored. Now, </a:t>
            </a:r>
            <a:r>
              <a:rPr lang="en-US" sz="1200" spc="-20" dirty="0" smtClean="0">
                <a:latin typeface="Arial"/>
                <a:cs typeface="Arial"/>
              </a:rPr>
              <a:t>some new  </a:t>
            </a:r>
            <a:r>
              <a:rPr lang="en-US" sz="1200" spc="-25" dirty="0" smtClean="0">
                <a:latin typeface="Arial"/>
                <a:cs typeface="Arial"/>
              </a:rPr>
              <a:t>applications require faster analytics </a:t>
            </a:r>
            <a:r>
              <a:rPr lang="en-US" sz="1200" spc="-20" dirty="0" smtClean="0">
                <a:latin typeface="Arial"/>
                <a:cs typeface="Arial"/>
              </a:rPr>
              <a:t>than is </a:t>
            </a:r>
            <a:r>
              <a:rPr lang="en-US" sz="1200" spc="-25" dirty="0" smtClean="0">
                <a:latin typeface="Arial"/>
                <a:cs typeface="Arial"/>
              </a:rPr>
              <a:t>possible when you have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wait until </a:t>
            </a:r>
            <a:r>
              <a:rPr lang="en-US" sz="1200" spc="-30" dirty="0" smtClean="0">
                <a:latin typeface="Arial"/>
                <a:cs typeface="Arial"/>
              </a:rPr>
              <a:t>the 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retrieved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storage.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meet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dynamic</a:t>
            </a:r>
            <a:r>
              <a:rPr lang="en-US" sz="1200" spc="-30" dirty="0" smtClean="0">
                <a:latin typeface="Arial"/>
                <a:cs typeface="Arial"/>
              </a:rPr>
              <a:t> applications, 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must take </a:t>
            </a:r>
            <a:r>
              <a:rPr lang="en-US" sz="1200" spc="-25" dirty="0" smtClean="0">
                <a:latin typeface="Arial"/>
                <a:cs typeface="Arial"/>
              </a:rPr>
              <a:t>advantage </a:t>
            </a:r>
            <a:r>
              <a:rPr lang="en-US" sz="1200" spc="-20" dirty="0" smtClean="0">
                <a:latin typeface="Arial"/>
                <a:cs typeface="Arial"/>
              </a:rPr>
              <a:t>of the </a:t>
            </a:r>
            <a:r>
              <a:rPr lang="en-US" sz="1200" spc="-25" dirty="0" smtClean="0">
                <a:latin typeface="Arial"/>
                <a:cs typeface="Arial"/>
              </a:rPr>
              <a:t>increase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availability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 before storage,  otherwise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known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driving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next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evolution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5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analytic  processing called real-time analytic processing (RTAP). RTAP focuses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taking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proven analytics </a:t>
            </a:r>
            <a:r>
              <a:rPr lang="en-US" sz="1200" spc="-20" dirty="0" smtClean="0">
                <a:latin typeface="Arial"/>
                <a:cs typeface="Arial"/>
              </a:rPr>
              <a:t>that are </a:t>
            </a:r>
            <a:r>
              <a:rPr lang="en-US" sz="1200" spc="-25" dirty="0" smtClean="0">
                <a:latin typeface="Arial"/>
                <a:cs typeface="Arial"/>
              </a:rPr>
              <a:t>established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OLAP </a:t>
            </a:r>
            <a:r>
              <a:rPr lang="en-US" sz="1200" spc="-15" dirty="0" smtClean="0">
                <a:latin typeface="Arial"/>
                <a:cs typeface="Arial"/>
              </a:rPr>
              <a:t>to the </a:t>
            </a:r>
            <a:r>
              <a:rPr lang="en-US" sz="1200" spc="-25" dirty="0" smtClean="0">
                <a:latin typeface="Arial"/>
                <a:cs typeface="Arial"/>
              </a:rPr>
              <a:t>next level.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motion </a:t>
            </a:r>
            <a:r>
              <a:rPr lang="en-US" sz="1200" spc="-3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unstructured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might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able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provide actual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where </a:t>
            </a:r>
            <a:r>
              <a:rPr lang="en-US" sz="1200" spc="-20" dirty="0" smtClean="0">
                <a:latin typeface="Arial"/>
                <a:cs typeface="Arial"/>
              </a:rPr>
              <a:t>OLAP had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settle for  </a:t>
            </a:r>
            <a:r>
              <a:rPr lang="en-US" sz="1200" spc="-25" dirty="0" smtClean="0">
                <a:latin typeface="Arial"/>
                <a:cs typeface="Arial"/>
              </a:rPr>
              <a:t>assumptions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hunches.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speed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RTAP </a:t>
            </a:r>
            <a:r>
              <a:rPr lang="en-US" sz="1200" spc="-25" dirty="0" smtClean="0">
                <a:latin typeface="Arial"/>
                <a:cs typeface="Arial"/>
              </a:rPr>
              <a:t>allows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potential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action </a:t>
            </a:r>
            <a:r>
              <a:rPr lang="en-US" sz="1200" spc="-20" dirty="0" smtClean="0">
                <a:latin typeface="Arial"/>
                <a:cs typeface="Arial"/>
              </a:rPr>
              <a:t>in  place of </a:t>
            </a:r>
            <a:r>
              <a:rPr lang="en-US" sz="1200" spc="-25" dirty="0" smtClean="0">
                <a:latin typeface="Arial"/>
                <a:cs typeface="Arial"/>
              </a:rPr>
              <a:t>making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recommendations.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19380">
              <a:lnSpc>
                <a:spcPts val="162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So,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type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analysis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makes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sense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do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time?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Key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types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RTAP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include,  </a:t>
            </a:r>
            <a:r>
              <a:rPr lang="en-US" sz="1200" spc="-20" dirty="0" smtClean="0">
                <a:latin typeface="Arial"/>
                <a:cs typeface="Arial"/>
              </a:rPr>
              <a:t>but are </a:t>
            </a:r>
            <a:r>
              <a:rPr lang="en-US" sz="1200" spc="-25" dirty="0" smtClean="0">
                <a:latin typeface="Arial"/>
                <a:cs typeface="Arial"/>
              </a:rPr>
              <a:t>not limited to,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following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analyses: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59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Alerting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Feedback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Detecting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failures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5" dirty="0" smtClean="0">
                <a:latin typeface="Arial"/>
                <a:cs typeface="Arial"/>
              </a:rPr>
              <a:t>[These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discussed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detail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pp.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26-27.]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8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5" dirty="0" smtClean="0">
                <a:latin typeface="Arial"/>
                <a:cs typeface="Arial"/>
              </a:rPr>
              <a:t>Reference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30" dirty="0" smtClean="0">
                <a:latin typeface="Arial"/>
                <a:cs typeface="Arial"/>
              </a:rPr>
              <a:t>graphic: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https://hortonworks.com/products/data-platforms/hdf/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530"/>
              </a:spcBef>
            </a:pPr>
            <a:r>
              <a:rPr lang="en-US" sz="1200" spc="-25" dirty="0" smtClean="0">
                <a:latin typeface="Arial"/>
                <a:cs typeface="Arial"/>
              </a:rPr>
              <a:t>Hortonworks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7-part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Data-in-Motion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webinar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series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(available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demand)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at: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spc="-30" dirty="0" smtClean="0">
                <a:latin typeface="Arial"/>
                <a:cs typeface="Arial"/>
              </a:rPr>
              <a:t>https://hortonworks.com/blog/harness-power-data-motion/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297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30" dirty="0" smtClean="0">
                <a:latin typeface="Arial"/>
                <a:cs typeface="Arial"/>
              </a:rPr>
              <a:t>References: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https://nifi.apache.org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896995" indent="228600">
              <a:lnSpc>
                <a:spcPct val="131600"/>
              </a:lnSpc>
              <a:spcBef>
                <a:spcPts val="9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https://nifi.apache.org/minifi/  </a:t>
            </a:r>
            <a:r>
              <a:rPr lang="en-US" sz="1200" spc="-5" dirty="0" err="1" smtClean="0">
                <a:latin typeface="Arial"/>
                <a:cs typeface="Arial"/>
              </a:rPr>
              <a:t>NiFi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background: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284480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Originated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National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Agency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(NSA)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eight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years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development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closed-source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product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59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Apache incubator </a:t>
            </a:r>
            <a:r>
              <a:rPr lang="en-US" sz="1200" spc="-30" dirty="0" smtClean="0">
                <a:latin typeface="Arial"/>
                <a:cs typeface="Arial"/>
              </a:rPr>
              <a:t>November </a:t>
            </a:r>
            <a:r>
              <a:rPr lang="en-US" sz="1200" spc="-20" dirty="0" smtClean="0">
                <a:latin typeface="Arial"/>
                <a:cs typeface="Arial"/>
              </a:rPr>
              <a:t>2014 as </a:t>
            </a:r>
            <a:r>
              <a:rPr lang="en-US" sz="1200" spc="-25" dirty="0" smtClean="0">
                <a:latin typeface="Arial"/>
                <a:cs typeface="Arial"/>
              </a:rPr>
              <a:t>part </a:t>
            </a:r>
            <a:r>
              <a:rPr lang="en-US" sz="1200" spc="-20" dirty="0" smtClean="0">
                <a:latin typeface="Arial"/>
                <a:cs typeface="Arial"/>
              </a:rPr>
              <a:t>of NSA </a:t>
            </a:r>
            <a:r>
              <a:rPr lang="en-US" sz="1200" spc="-25" dirty="0" smtClean="0">
                <a:latin typeface="Arial"/>
                <a:cs typeface="Arial"/>
              </a:rPr>
              <a:t>technology transfer</a:t>
            </a:r>
            <a:r>
              <a:rPr lang="en-US" sz="1200" spc="-2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program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Apache top-level project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July</a:t>
            </a:r>
            <a:r>
              <a:rPr lang="en-US" sz="1200" spc="-18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2015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Java based, running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7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JVM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5" dirty="0" smtClean="0">
                <a:latin typeface="Arial"/>
                <a:cs typeface="Arial"/>
              </a:rPr>
              <a:t>Wikipedia </a:t>
            </a:r>
            <a:r>
              <a:rPr lang="en-US" sz="1200" dirty="0" smtClean="0">
                <a:latin typeface="Arial"/>
                <a:cs typeface="Arial"/>
              </a:rPr>
              <a:t>(“Apache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NiFi</a:t>
            </a:r>
            <a:r>
              <a:rPr lang="en-US" sz="1200" spc="-5" dirty="0" smtClean="0">
                <a:latin typeface="Arial"/>
                <a:cs typeface="Arial"/>
              </a:rPr>
              <a:t>):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ts val="1610"/>
              </a:lnSpc>
              <a:spcBef>
                <a:spcPts val="75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Apache </a:t>
            </a:r>
            <a:r>
              <a:rPr lang="en-US" sz="1200" spc="-20" dirty="0" err="1" smtClean="0">
                <a:latin typeface="Arial"/>
                <a:cs typeface="Arial"/>
              </a:rPr>
              <a:t>NiFi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(short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err="1" smtClean="0">
                <a:latin typeface="Arial"/>
                <a:cs typeface="Arial"/>
              </a:rPr>
              <a:t>NiagaraFiles</a:t>
            </a:r>
            <a:r>
              <a:rPr lang="en-US" sz="1200" spc="-25" dirty="0" smtClean="0">
                <a:latin typeface="Arial"/>
                <a:cs typeface="Arial"/>
              </a:rPr>
              <a:t>)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software project </a:t>
            </a:r>
            <a:r>
              <a:rPr lang="en-US" sz="1200" spc="-20" dirty="0" smtClean="0">
                <a:latin typeface="Arial"/>
                <a:cs typeface="Arial"/>
              </a:rPr>
              <a:t>from the </a:t>
            </a:r>
            <a:r>
              <a:rPr lang="en-US" sz="1200" spc="-25" dirty="0" smtClean="0">
                <a:latin typeface="Arial"/>
                <a:cs typeface="Arial"/>
              </a:rPr>
              <a:t>Apache  Software </a:t>
            </a:r>
            <a:r>
              <a:rPr lang="en-US" sz="1200" spc="-30" dirty="0" smtClean="0">
                <a:latin typeface="Arial"/>
                <a:cs typeface="Arial"/>
              </a:rPr>
              <a:t>Foundation </a:t>
            </a:r>
            <a:r>
              <a:rPr lang="en-US" sz="1200" spc="-25" dirty="0" smtClean="0">
                <a:latin typeface="Arial"/>
                <a:cs typeface="Arial"/>
              </a:rPr>
              <a:t>designed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automate </a:t>
            </a:r>
            <a:r>
              <a:rPr lang="en-US" sz="1200" spc="-20" dirty="0" smtClean="0">
                <a:latin typeface="Arial"/>
                <a:cs typeface="Arial"/>
              </a:rPr>
              <a:t>the flow of data </a:t>
            </a:r>
            <a:r>
              <a:rPr lang="en-US" sz="1200" spc="-25" dirty="0" smtClean="0">
                <a:latin typeface="Arial"/>
                <a:cs typeface="Arial"/>
              </a:rPr>
              <a:t>between software  systems.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based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"</a:t>
            </a:r>
            <a:r>
              <a:rPr lang="en-US" sz="1200" spc="-30" dirty="0" err="1" smtClean="0">
                <a:latin typeface="Arial"/>
                <a:cs typeface="Arial"/>
              </a:rPr>
              <a:t>NiagaraFiles</a:t>
            </a:r>
            <a:r>
              <a:rPr lang="en-US" sz="1200" spc="-30" dirty="0" smtClean="0">
                <a:latin typeface="Arial"/>
                <a:cs typeface="Arial"/>
              </a:rPr>
              <a:t>"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software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previously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developed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NSA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open-sourced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technology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transfer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program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2014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02235" indent="-229235">
              <a:lnSpc>
                <a:spcPct val="95900"/>
              </a:lnSpc>
              <a:spcBef>
                <a:spcPts val="17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software design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based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flow-based programming model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offers  features which prominently include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ability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operate within clusters, security 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TLS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encryption,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extensibility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(users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write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their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own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software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extend  </a:t>
            </a:r>
            <a:r>
              <a:rPr lang="en-US" sz="1200" spc="-20" dirty="0" smtClean="0">
                <a:latin typeface="Arial"/>
                <a:cs typeface="Arial"/>
              </a:rPr>
              <a:t>its </a:t>
            </a:r>
            <a:r>
              <a:rPr lang="en-US" sz="1200" spc="-25" dirty="0" smtClean="0">
                <a:latin typeface="Arial"/>
                <a:cs typeface="Arial"/>
              </a:rPr>
              <a:t>abilities)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improved </a:t>
            </a:r>
            <a:r>
              <a:rPr lang="en-US" sz="1200" spc="-25" dirty="0" smtClean="0">
                <a:latin typeface="Arial"/>
                <a:cs typeface="Arial"/>
              </a:rPr>
              <a:t>usability features </a:t>
            </a:r>
            <a:r>
              <a:rPr lang="en-US" sz="1200" spc="-20" dirty="0" smtClean="0">
                <a:latin typeface="Arial"/>
                <a:cs typeface="Arial"/>
              </a:rPr>
              <a:t>like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portal which </a:t>
            </a:r>
            <a:r>
              <a:rPr lang="en-US" sz="1200" spc="-15" dirty="0" smtClean="0">
                <a:latin typeface="Arial"/>
                <a:cs typeface="Arial"/>
              </a:rPr>
              <a:t>can be </a:t>
            </a:r>
            <a:r>
              <a:rPr lang="en-US" sz="1200" spc="-20" dirty="0" smtClean="0">
                <a:latin typeface="Arial"/>
                <a:cs typeface="Arial"/>
              </a:rPr>
              <a:t>used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0" dirty="0" smtClean="0">
                <a:latin typeface="Arial"/>
                <a:cs typeface="Arial"/>
              </a:rPr>
              <a:t>view and </a:t>
            </a:r>
            <a:r>
              <a:rPr lang="en-US" sz="1200" spc="-25" dirty="0" smtClean="0">
                <a:latin typeface="Arial"/>
                <a:cs typeface="Arial"/>
              </a:rPr>
              <a:t>modify </a:t>
            </a:r>
            <a:r>
              <a:rPr lang="en-US" sz="1200" spc="-30" dirty="0" smtClean="0">
                <a:latin typeface="Arial"/>
                <a:cs typeface="Arial"/>
              </a:rPr>
              <a:t>behavior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visually.</a:t>
            </a:r>
            <a:endParaRPr lang="en-US" sz="1200" dirty="0" smtClean="0">
              <a:latin typeface="Arial"/>
              <a:cs typeface="Arial"/>
            </a:endParaRPr>
          </a:p>
          <a:p>
            <a:pPr marL="241300" marR="130810">
              <a:lnSpc>
                <a:spcPts val="1610"/>
              </a:lnSpc>
              <a:spcBef>
                <a:spcPts val="655"/>
              </a:spcBef>
            </a:pPr>
            <a:r>
              <a:rPr lang="en-US" sz="1200" spc="-20" dirty="0" err="1" smtClean="0">
                <a:latin typeface="Arial"/>
                <a:cs typeface="Arial"/>
              </a:rPr>
              <a:t>NiFi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written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Java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Java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virtual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machine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server 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hosts </a:t>
            </a:r>
            <a:r>
              <a:rPr lang="en-US" sz="1200" spc="-20" dirty="0" smtClean="0">
                <a:latin typeface="Arial"/>
                <a:cs typeface="Arial"/>
              </a:rPr>
              <a:t>it. The </a:t>
            </a:r>
            <a:r>
              <a:rPr lang="en-US" sz="1200" spc="-25" dirty="0" smtClean="0">
                <a:latin typeface="Arial"/>
                <a:cs typeface="Arial"/>
              </a:rPr>
              <a:t>main components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err="1" smtClean="0">
                <a:latin typeface="Arial"/>
                <a:cs typeface="Arial"/>
              </a:rPr>
              <a:t>Nifi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49860" indent="-229235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15" dirty="0" smtClean="0">
                <a:latin typeface="Arial"/>
                <a:cs typeface="Arial"/>
              </a:rPr>
              <a:t>Web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HTTP-based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visually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software  </a:t>
            </a:r>
            <a:r>
              <a:rPr lang="en-US" sz="1200" spc="-15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monitor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46990" indent="-229235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Flow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Controller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brains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NiFi's</a:t>
            </a:r>
            <a:r>
              <a:rPr lang="en-US" sz="1200" spc="-30" dirty="0" smtClean="0">
                <a:latin typeface="Arial"/>
                <a:cs typeface="Arial"/>
              </a:rPr>
              <a:t> behavior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 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Nifi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extensions,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scheduling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allocation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resources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happen.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493395" indent="-229235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Extensions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various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plugins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allow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Nifi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interact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different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kinds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systems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272415" indent="-229235">
              <a:lnSpc>
                <a:spcPct val="96200"/>
              </a:lnSpc>
              <a:spcBef>
                <a:spcPts val="65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FlowFile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repository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NiFi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maintain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track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status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currently  active </a:t>
            </a:r>
            <a:r>
              <a:rPr lang="en-US" sz="1200" spc="-25" dirty="0" err="1" smtClean="0">
                <a:latin typeface="Arial"/>
                <a:cs typeface="Arial"/>
              </a:rPr>
              <a:t>FlowFile</a:t>
            </a:r>
            <a:r>
              <a:rPr lang="en-US" sz="1200" spc="-25" dirty="0" smtClean="0">
                <a:latin typeface="Arial"/>
                <a:cs typeface="Arial"/>
              </a:rPr>
              <a:t>, including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information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0" dirty="0" err="1" smtClean="0">
                <a:latin typeface="Arial"/>
                <a:cs typeface="Arial"/>
              </a:rPr>
              <a:t>NiFi</a:t>
            </a:r>
            <a:r>
              <a:rPr lang="en-US" sz="1200" spc="-20" dirty="0" smtClean="0">
                <a:latin typeface="Arial"/>
                <a:cs typeface="Arial"/>
              </a:rPr>
              <a:t> is </a:t>
            </a:r>
            <a:r>
              <a:rPr lang="en-US" sz="1200" spc="-25" dirty="0" smtClean="0">
                <a:latin typeface="Arial"/>
                <a:cs typeface="Arial"/>
              </a:rPr>
              <a:t>helping move </a:t>
            </a:r>
            <a:r>
              <a:rPr lang="en-US" sz="1200" spc="-30" dirty="0" smtClean="0">
                <a:latin typeface="Arial"/>
                <a:cs typeface="Arial"/>
              </a:rPr>
              <a:t>between  </a:t>
            </a:r>
            <a:r>
              <a:rPr lang="en-US" sz="1200" spc="-25" dirty="0" smtClean="0">
                <a:latin typeface="Arial"/>
                <a:cs typeface="Arial"/>
              </a:rPr>
              <a:t>systems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52400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instance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NiFi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sole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management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point 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cluster;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same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flow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Content repository </a:t>
            </a:r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spc="-25" dirty="0" smtClean="0">
                <a:latin typeface="Arial"/>
                <a:cs typeface="Arial"/>
              </a:rPr>
              <a:t>where data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transit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2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maintained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Provenance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repository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metadata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detailing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provenance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flowing  through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Software </a:t>
            </a:r>
            <a:r>
              <a:rPr lang="en-US" sz="1200" spc="-30" dirty="0" smtClean="0">
                <a:latin typeface="Arial"/>
                <a:cs typeface="Arial"/>
              </a:rPr>
              <a:t>development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commercial support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offered </a:t>
            </a:r>
            <a:r>
              <a:rPr lang="en-US" sz="1200" spc="-15" dirty="0" smtClean="0">
                <a:latin typeface="Arial"/>
                <a:cs typeface="Arial"/>
              </a:rPr>
              <a:t>by  </a:t>
            </a:r>
            <a:r>
              <a:rPr lang="en-US" sz="1200" spc="-25" dirty="0" smtClean="0">
                <a:latin typeface="Arial"/>
                <a:cs typeface="Arial"/>
              </a:rPr>
              <a:t>Hortonworks.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software </a:t>
            </a:r>
            <a:r>
              <a:rPr lang="en-US" sz="1200" spc="-20" dirty="0" smtClean="0">
                <a:latin typeface="Arial"/>
                <a:cs typeface="Arial"/>
              </a:rPr>
              <a:t>is fully </a:t>
            </a:r>
            <a:r>
              <a:rPr lang="en-US" sz="1200" spc="-25" dirty="0" smtClean="0">
                <a:latin typeface="Arial"/>
                <a:cs typeface="Arial"/>
              </a:rPr>
              <a:t>open source. This software </a:t>
            </a:r>
            <a:r>
              <a:rPr lang="en-US" sz="1200" spc="-20" dirty="0" smtClean="0">
                <a:latin typeface="Arial"/>
                <a:cs typeface="Arial"/>
              </a:rPr>
              <a:t>is also sold and  </a:t>
            </a:r>
            <a:r>
              <a:rPr lang="en-US" sz="1200" spc="-25" dirty="0" smtClean="0">
                <a:latin typeface="Arial"/>
                <a:cs typeface="Arial"/>
              </a:rPr>
              <a:t>supported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9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IBM.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32410">
              <a:lnSpc>
                <a:spcPct val="96200"/>
              </a:lnSpc>
              <a:spcBef>
                <a:spcPts val="560"/>
              </a:spcBef>
            </a:pPr>
            <a:r>
              <a:rPr lang="en-US" sz="1200" spc="-5" dirty="0" err="1" smtClean="0">
                <a:latin typeface="Arial"/>
                <a:cs typeface="Arial"/>
              </a:rPr>
              <a:t>MiNiFi</a:t>
            </a:r>
            <a:r>
              <a:rPr lang="en-US" sz="1200" spc="-5" dirty="0" smtClean="0">
                <a:latin typeface="Arial"/>
                <a:cs typeface="Arial"/>
              </a:rPr>
              <a:t>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5" dirty="0" smtClean="0">
                <a:latin typeface="Arial"/>
                <a:cs typeface="Arial"/>
              </a:rPr>
              <a:t>subproject of </a:t>
            </a:r>
            <a:r>
              <a:rPr lang="en-US" sz="1200" spc="-5" dirty="0" err="1" smtClean="0">
                <a:latin typeface="Arial"/>
                <a:cs typeface="Arial"/>
              </a:rPr>
              <a:t>NiFi</a:t>
            </a:r>
            <a:r>
              <a:rPr lang="en-US" sz="1200" spc="-5" dirty="0" smtClean="0">
                <a:latin typeface="Arial"/>
                <a:cs typeface="Arial"/>
              </a:rPr>
              <a:t> designed </a:t>
            </a:r>
            <a:r>
              <a:rPr lang="en-US" sz="1200" dirty="0" smtClean="0">
                <a:latin typeface="Arial"/>
                <a:cs typeface="Arial"/>
              </a:rPr>
              <a:t>to </a:t>
            </a:r>
            <a:r>
              <a:rPr lang="en-US" sz="1200" spc="-5" dirty="0" smtClean="0">
                <a:latin typeface="Arial"/>
                <a:cs typeface="Arial"/>
              </a:rPr>
              <a:t>solve </a:t>
            </a:r>
            <a:r>
              <a:rPr lang="en-US" sz="1200" dirty="0" smtClean="0">
                <a:latin typeface="Arial"/>
                <a:cs typeface="Arial"/>
              </a:rPr>
              <a:t>the </a:t>
            </a:r>
            <a:r>
              <a:rPr lang="en-US" sz="1200" spc="-5" dirty="0" smtClean="0">
                <a:latin typeface="Arial"/>
                <a:cs typeface="Arial"/>
              </a:rPr>
              <a:t>difficulties of managing and  transmitting </a:t>
            </a:r>
            <a:r>
              <a:rPr lang="en-US" sz="1200" dirty="0" smtClean="0">
                <a:latin typeface="Arial"/>
                <a:cs typeface="Arial"/>
              </a:rPr>
              <a:t>data </a:t>
            </a:r>
            <a:r>
              <a:rPr lang="en-US" sz="1200" spc="-5" dirty="0" smtClean="0">
                <a:latin typeface="Arial"/>
                <a:cs typeface="Arial"/>
              </a:rPr>
              <a:t>feeds </a:t>
            </a:r>
            <a:r>
              <a:rPr lang="en-US" sz="1200" dirty="0" smtClean="0">
                <a:latin typeface="Arial"/>
                <a:cs typeface="Arial"/>
              </a:rPr>
              <a:t>to and </a:t>
            </a:r>
            <a:r>
              <a:rPr lang="en-US" sz="1200" spc="-5" dirty="0" smtClean="0">
                <a:latin typeface="Arial"/>
                <a:cs typeface="Arial"/>
              </a:rPr>
              <a:t>from the </a:t>
            </a:r>
            <a:r>
              <a:rPr lang="en-US" sz="1200" dirty="0" smtClean="0">
                <a:latin typeface="Arial"/>
                <a:cs typeface="Arial"/>
              </a:rPr>
              <a:t>source </a:t>
            </a:r>
            <a:r>
              <a:rPr lang="en-US" sz="1200" spc="-5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origin, </a:t>
            </a:r>
            <a:r>
              <a:rPr lang="en-US" sz="1200" spc="-5" dirty="0" smtClean="0">
                <a:latin typeface="Arial"/>
                <a:cs typeface="Arial"/>
              </a:rPr>
              <a:t>often </a:t>
            </a:r>
            <a:r>
              <a:rPr lang="en-US" sz="1200" dirty="0" smtClean="0">
                <a:latin typeface="Arial"/>
                <a:cs typeface="Arial"/>
              </a:rPr>
              <a:t>the </a:t>
            </a:r>
            <a:r>
              <a:rPr lang="en-US" sz="1200" spc="-5" dirty="0" smtClean="0">
                <a:latin typeface="Arial"/>
                <a:cs typeface="Arial"/>
              </a:rPr>
              <a:t>first/last mile of  digital signal, enabling edge intelligence </a:t>
            </a:r>
            <a:r>
              <a:rPr lang="en-US" sz="1200" dirty="0" smtClean="0">
                <a:latin typeface="Arial"/>
                <a:cs typeface="Arial"/>
              </a:rPr>
              <a:t>to </a:t>
            </a:r>
            <a:r>
              <a:rPr lang="en-US" sz="1200" spc="-5" dirty="0" smtClean="0">
                <a:latin typeface="Arial"/>
                <a:cs typeface="Arial"/>
              </a:rPr>
              <a:t>adjust </a:t>
            </a:r>
            <a:r>
              <a:rPr lang="en-US" sz="1200" dirty="0" smtClean="0">
                <a:latin typeface="Arial"/>
                <a:cs typeface="Arial"/>
              </a:rPr>
              <a:t>flow </a:t>
            </a:r>
            <a:r>
              <a:rPr lang="en-US" sz="1200" spc="-5" dirty="0" smtClean="0">
                <a:latin typeface="Arial"/>
                <a:cs typeface="Arial"/>
              </a:rPr>
              <a:t>behavior/bi-directional  communication.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lang="en-US" sz="1200" spc="-5" dirty="0" smtClean="0">
                <a:latin typeface="Arial"/>
                <a:cs typeface="Arial"/>
              </a:rPr>
              <a:t>Reference: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https://hortonworks.com/blog/edge-intelligence-iot-apache-minifi/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11125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Free </a:t>
            </a:r>
            <a:r>
              <a:rPr lang="en-US" sz="1200" spc="-25" dirty="0" smtClean="0">
                <a:latin typeface="Arial"/>
                <a:cs typeface="Arial"/>
              </a:rPr>
              <a:t>eBook </a:t>
            </a:r>
            <a:r>
              <a:rPr lang="en-US" sz="1200" spc="-20" dirty="0" smtClean="0">
                <a:latin typeface="Arial"/>
                <a:cs typeface="Arial"/>
              </a:rPr>
              <a:t>(PDF, 52 </a:t>
            </a:r>
            <a:r>
              <a:rPr lang="en-US" sz="1200" spc="-25" dirty="0" smtClean="0">
                <a:latin typeface="Arial"/>
                <a:cs typeface="Arial"/>
              </a:rPr>
              <a:t>pp., authored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Hortonworks </a:t>
            </a:r>
            <a:r>
              <a:rPr lang="en-US" sz="1200" dirty="0" smtClean="0">
                <a:latin typeface="Arial"/>
                <a:cs typeface="Arial"/>
              </a:rPr>
              <a:t>&amp; </a:t>
            </a:r>
            <a:r>
              <a:rPr lang="en-US" sz="1200" spc="-30" dirty="0" err="1" smtClean="0">
                <a:latin typeface="Arial"/>
                <a:cs typeface="Arial"/>
              </a:rPr>
              <a:t>Attunity</a:t>
            </a:r>
            <a:r>
              <a:rPr lang="en-US" sz="1200" spc="-30" dirty="0" smtClean="0">
                <a:latin typeface="Arial"/>
                <a:cs typeface="Arial"/>
              </a:rPr>
              <a:t>): 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http://discover.attunity.com/apache-nifi-for-dummies-en-report-go-c-lp8558.html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58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5" dirty="0" smtClean="0">
                <a:latin typeface="Arial"/>
                <a:cs typeface="Arial"/>
              </a:rPr>
              <a:t>Reference: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https://hortonworks.com/blog/edge-intelligence-iot-apache-minifi/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600"/>
              </a:spcBef>
            </a:pPr>
            <a:r>
              <a:rPr lang="en-US" sz="1200" spc="-25" dirty="0" err="1" smtClean="0">
                <a:latin typeface="Arial"/>
                <a:cs typeface="Arial"/>
              </a:rPr>
              <a:t>MiNiFi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ideal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situations where there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large number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distributed, </a:t>
            </a:r>
            <a:r>
              <a:rPr lang="en-US" sz="1200" spc="-25" dirty="0" smtClean="0">
                <a:latin typeface="Arial"/>
                <a:cs typeface="Arial"/>
              </a:rPr>
              <a:t>connected  devices. For </a:t>
            </a:r>
            <a:r>
              <a:rPr lang="en-US" sz="1200" spc="-30" dirty="0" smtClean="0">
                <a:latin typeface="Arial"/>
                <a:cs typeface="Arial"/>
              </a:rPr>
              <a:t>example </a:t>
            </a:r>
            <a:r>
              <a:rPr lang="en-US" sz="1200" spc="-20" dirty="0" smtClean="0">
                <a:latin typeface="Arial"/>
                <a:cs typeface="Arial"/>
              </a:rPr>
              <a:t>first mile data </a:t>
            </a:r>
            <a:r>
              <a:rPr lang="en-US" sz="1200" spc="-25" dirty="0" smtClean="0">
                <a:latin typeface="Arial"/>
                <a:cs typeface="Arial"/>
              </a:rPr>
              <a:t>collection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routers, security cameras, </a:t>
            </a:r>
            <a:r>
              <a:rPr lang="en-US" sz="1200" spc="-20" dirty="0" smtClean="0">
                <a:latin typeface="Arial"/>
                <a:cs typeface="Arial"/>
              </a:rPr>
              <a:t>cable  </a:t>
            </a:r>
            <a:r>
              <a:rPr lang="en-US" sz="1200" spc="-25" dirty="0" smtClean="0">
                <a:latin typeface="Arial"/>
                <a:cs typeface="Arial"/>
              </a:rPr>
              <a:t>modems, </a:t>
            </a:r>
            <a:r>
              <a:rPr lang="en-US" sz="1200" spc="-20" dirty="0" smtClean="0">
                <a:latin typeface="Arial"/>
                <a:cs typeface="Arial"/>
              </a:rPr>
              <a:t>ATMs, </a:t>
            </a:r>
            <a:r>
              <a:rPr lang="en-US" sz="1200" spc="-25" dirty="0" smtClean="0">
                <a:latin typeface="Arial"/>
                <a:cs typeface="Arial"/>
              </a:rPr>
              <a:t>security appliances, point </a:t>
            </a:r>
            <a:r>
              <a:rPr lang="en-US" sz="1200" spc="-20" dirty="0" smtClean="0">
                <a:latin typeface="Arial"/>
                <a:cs typeface="Arial"/>
              </a:rPr>
              <a:t>of sale </a:t>
            </a:r>
            <a:r>
              <a:rPr lang="en-US" sz="1200" spc="-25" dirty="0" smtClean="0">
                <a:latin typeface="Arial"/>
                <a:cs typeface="Arial"/>
              </a:rPr>
              <a:t>systems, weather detection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systems,  </a:t>
            </a:r>
            <a:r>
              <a:rPr lang="en-US" sz="1200" spc="-25" dirty="0" smtClean="0">
                <a:latin typeface="Arial"/>
                <a:cs typeface="Arial"/>
              </a:rPr>
              <a:t>fleets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trucks/trains/planes/ships, </a:t>
            </a:r>
            <a:r>
              <a:rPr lang="en-US" sz="1200" spc="-25" dirty="0" smtClean="0">
                <a:latin typeface="Arial"/>
                <a:cs typeface="Arial"/>
              </a:rPr>
              <a:t>thermostats, utility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power meters </a:t>
            </a:r>
            <a:r>
              <a:rPr lang="en-US" sz="1200" spc="-20" dirty="0" smtClean="0">
                <a:latin typeface="Arial"/>
                <a:cs typeface="Arial"/>
              </a:rPr>
              <a:t>are all </a:t>
            </a:r>
            <a:r>
              <a:rPr lang="en-US" sz="1200" spc="-25" dirty="0" smtClean="0">
                <a:latin typeface="Arial"/>
                <a:cs typeface="Arial"/>
              </a:rPr>
              <a:t>good  </a:t>
            </a:r>
            <a:r>
              <a:rPr lang="en-US" sz="1200" spc="-20" dirty="0" smtClean="0">
                <a:latin typeface="Arial"/>
                <a:cs typeface="Arial"/>
              </a:rPr>
              <a:t>uses </a:t>
            </a:r>
            <a:r>
              <a:rPr lang="en-US" sz="1200" spc="-25" dirty="0" smtClean="0">
                <a:latin typeface="Arial"/>
                <a:cs typeface="Arial"/>
              </a:rPr>
              <a:t>cases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err="1" smtClean="0">
                <a:latin typeface="Arial"/>
                <a:cs typeface="Arial"/>
              </a:rPr>
              <a:t>MiNiFi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due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distributed </a:t>
            </a:r>
            <a:r>
              <a:rPr lang="en-US" sz="1200" spc="-25" dirty="0" smtClean="0">
                <a:latin typeface="Arial"/>
                <a:cs typeface="Arial"/>
              </a:rPr>
              <a:t>nature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their physical locations. </a:t>
            </a:r>
            <a:r>
              <a:rPr lang="en-US" sz="1200" spc="-25" dirty="0" err="1" smtClean="0">
                <a:latin typeface="Arial"/>
                <a:cs typeface="Arial"/>
              </a:rPr>
              <a:t>MiNIFi</a:t>
            </a:r>
            <a:r>
              <a:rPr lang="en-US" sz="1200" spc="-25" dirty="0" smtClean="0">
                <a:latin typeface="Arial"/>
                <a:cs typeface="Arial"/>
              </a:rPr>
              <a:t> then  enables multiple applications.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example,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deploying </a:t>
            </a:r>
            <a:r>
              <a:rPr lang="en-US" sz="1200" spc="-25" dirty="0" err="1" smtClean="0">
                <a:latin typeface="Arial"/>
                <a:cs typeface="Arial"/>
              </a:rPr>
              <a:t>MiNiFi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point </a:t>
            </a:r>
            <a:r>
              <a:rPr lang="en-US" sz="1200" spc="-20" dirty="0" smtClean="0">
                <a:latin typeface="Arial"/>
                <a:cs typeface="Arial"/>
              </a:rPr>
              <a:t>of sale  </a:t>
            </a:r>
            <a:r>
              <a:rPr lang="en-US" sz="1200" spc="-25" dirty="0" smtClean="0">
                <a:latin typeface="Arial"/>
                <a:cs typeface="Arial"/>
              </a:rPr>
              <a:t>terminals,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retailers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gather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100’s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1000’s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terminals.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1910">
              <a:lnSpc>
                <a:spcPct val="96100"/>
              </a:lnSpc>
              <a:spcBef>
                <a:spcPts val="600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edge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collection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role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played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often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past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Flume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Flume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been  marked as </a:t>
            </a:r>
            <a:r>
              <a:rPr lang="en-US" sz="1200" spc="-30" dirty="0" smtClean="0">
                <a:latin typeface="Arial"/>
                <a:cs typeface="Arial"/>
              </a:rPr>
              <a:t>deprecated. </a:t>
            </a:r>
            <a:r>
              <a:rPr lang="en-US" sz="1200" spc="-25" dirty="0" smtClean="0">
                <a:latin typeface="Arial"/>
                <a:cs typeface="Arial"/>
              </a:rPr>
              <a:t>See:  </a:t>
            </a:r>
            <a:r>
              <a:rPr lang="en-US" sz="1200" spc="-30" dirty="0" smtClean="0">
                <a:latin typeface="Arial"/>
                <a:cs typeface="Arial"/>
              </a:rPr>
              <a:t>https://docs.hortonworks.com/HDPDocuments/HDP2/HDP-2.6.3/bk_release-  notes/content/deprecated_items.html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182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9939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tutorial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discuss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real-world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use-case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provides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understanding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role  Storm </a:t>
            </a:r>
            <a:r>
              <a:rPr lang="en-US" sz="1200" spc="-25" dirty="0" smtClean="0">
                <a:latin typeface="Arial"/>
                <a:cs typeface="Arial"/>
              </a:rPr>
              <a:t>plays within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1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HDF.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59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https://hortonworks.com/hadoop-tutorial/trucking-iot-hdf/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19405" algn="just">
              <a:lnSpc>
                <a:spcPct val="96200"/>
              </a:lnSpc>
              <a:spcBef>
                <a:spcPts val="595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case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trucking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company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dispatches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trucks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across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country.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The  </a:t>
            </a:r>
            <a:r>
              <a:rPr lang="en-US" sz="1200" spc="-20" dirty="0" smtClean="0">
                <a:latin typeface="Arial"/>
                <a:cs typeface="Arial"/>
              </a:rPr>
              <a:t>trucks </a:t>
            </a:r>
            <a:r>
              <a:rPr lang="en-US" sz="1200" spc="-25" dirty="0" smtClean="0">
                <a:latin typeface="Arial"/>
                <a:cs typeface="Arial"/>
              </a:rPr>
              <a:t>are outfitted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sensors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collect data (</a:t>
            </a:r>
            <a:r>
              <a:rPr lang="en-US" sz="1200" spc="-25" dirty="0" err="1" smtClean="0">
                <a:latin typeface="Arial"/>
                <a:cs typeface="Arial"/>
              </a:rPr>
              <a:t>IoT</a:t>
            </a:r>
            <a:r>
              <a:rPr lang="en-US" sz="1200" spc="-25" dirty="0" smtClean="0">
                <a:latin typeface="Arial"/>
                <a:cs typeface="Arial"/>
              </a:rPr>
              <a:t>, Internet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Things).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  includes: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name of the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driver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route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truck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intends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use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speed of the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truck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ts val="1610"/>
              </a:lnSpc>
              <a:spcBef>
                <a:spcPts val="1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Event recently occurred (speeding,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truck </a:t>
            </a:r>
            <a:r>
              <a:rPr lang="en-US" sz="1200" spc="-30" dirty="0" smtClean="0">
                <a:latin typeface="Arial"/>
                <a:cs typeface="Arial"/>
              </a:rPr>
              <a:t>weaving </a:t>
            </a:r>
            <a:r>
              <a:rPr lang="en-US" sz="1200" spc="-25" dirty="0" smtClean="0">
                <a:latin typeface="Arial"/>
                <a:cs typeface="Arial"/>
              </a:rPr>
              <a:t>out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its lane, following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too  </a:t>
            </a:r>
            <a:r>
              <a:rPr lang="en-US" sz="1200" spc="-25" dirty="0" smtClean="0">
                <a:latin typeface="Arial"/>
                <a:cs typeface="Arial"/>
              </a:rPr>
              <a:t>closely,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err="1" smtClean="0">
                <a:latin typeface="Arial"/>
                <a:cs typeface="Arial"/>
              </a:rPr>
              <a:t>etc</a:t>
            </a:r>
            <a:r>
              <a:rPr lang="en-US" sz="1200" spc="-30" dirty="0" smtClean="0">
                <a:latin typeface="Arial"/>
                <a:cs typeface="Arial"/>
              </a:rPr>
              <a:t>)</a:t>
            </a:r>
            <a:endParaRPr lang="en-US" sz="1200" dirty="0" smtClean="0">
              <a:latin typeface="Arial"/>
              <a:cs typeface="Arial"/>
            </a:endParaRPr>
          </a:p>
          <a:p>
            <a:pPr marL="241300">
              <a:lnSpc>
                <a:spcPts val="1535"/>
              </a:lnSpc>
            </a:pP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like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generated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often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perhaps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several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times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second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endParaRPr lang="en-US" sz="1200" dirty="0" smtClean="0">
              <a:latin typeface="Arial"/>
              <a:cs typeface="Arial"/>
            </a:endParaRPr>
          </a:p>
          <a:p>
            <a:pPr marL="241300">
              <a:lnSpc>
                <a:spcPts val="1645"/>
              </a:lnSpc>
            </a:pPr>
            <a:r>
              <a:rPr lang="en-US" sz="1200" spc="-25" dirty="0" smtClean="0">
                <a:latin typeface="Arial"/>
                <a:cs typeface="Arial"/>
              </a:rPr>
              <a:t>streamed back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company’s</a:t>
            </a:r>
            <a:r>
              <a:rPr lang="en-US" sz="1200" spc="-20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servers.</a:t>
            </a:r>
            <a:endParaRPr lang="en-US" sz="1200" dirty="0" smtClean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lang="en-US" sz="1200" spc="-25" dirty="0" smtClean="0">
                <a:latin typeface="Arial"/>
                <a:cs typeface="Arial"/>
              </a:rPr>
              <a:t>Components </a:t>
            </a:r>
            <a:r>
              <a:rPr lang="en-US" sz="1200" spc="-20" dirty="0" smtClean="0">
                <a:latin typeface="Arial"/>
                <a:cs typeface="Arial"/>
              </a:rPr>
              <a:t>of the </a:t>
            </a:r>
            <a:r>
              <a:rPr lang="en-US" sz="1200" spc="-25" dirty="0" smtClean="0">
                <a:latin typeface="Arial"/>
                <a:cs typeface="Arial"/>
              </a:rPr>
              <a:t>tutorial</a:t>
            </a:r>
            <a:r>
              <a:rPr lang="en-US" sz="1200" spc="-1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are: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Demonstration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internals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how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build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topology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scratch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discussion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package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deploy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1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interface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provides: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Open </a:t>
            </a:r>
            <a:r>
              <a:rPr lang="en-US" sz="1200" spc="-25" dirty="0" smtClean="0">
                <a:latin typeface="Arial"/>
                <a:cs typeface="Arial"/>
              </a:rPr>
              <a:t>source management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platform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36525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Ongoing cluster </a:t>
            </a:r>
            <a:r>
              <a:rPr lang="en-US" sz="1200" spc="-30" dirty="0" smtClean="0">
                <a:latin typeface="Arial"/>
                <a:cs typeface="Arial"/>
              </a:rPr>
              <a:t>management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maintenance (cluster </a:t>
            </a:r>
            <a:r>
              <a:rPr lang="en-US" sz="1200" spc="-20" dirty="0" smtClean="0">
                <a:latin typeface="Arial"/>
                <a:cs typeface="Arial"/>
              </a:rPr>
              <a:t>size </a:t>
            </a:r>
            <a:r>
              <a:rPr lang="en-US" sz="1200" spc="-25" dirty="0" smtClean="0">
                <a:latin typeface="Arial"/>
                <a:cs typeface="Arial"/>
              </a:rPr>
              <a:t>irrelevant) via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Web  </a:t>
            </a:r>
            <a:r>
              <a:rPr lang="en-US" sz="1200" spc="-15" dirty="0" smtClean="0">
                <a:latin typeface="Arial"/>
                <a:cs typeface="Arial"/>
              </a:rPr>
              <a:t>UI </a:t>
            </a:r>
            <a:r>
              <a:rPr lang="en-US" sz="1200" spc="-20" dirty="0" smtClean="0">
                <a:latin typeface="Arial"/>
                <a:cs typeface="Arial"/>
              </a:rPr>
              <a:t>and REST API </a:t>
            </a:r>
            <a:r>
              <a:rPr lang="en-US" sz="1200" spc="-25" dirty="0" smtClean="0">
                <a:latin typeface="Arial"/>
                <a:cs typeface="Arial"/>
              </a:rPr>
              <a:t>(cluster operations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automation)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Visualization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health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extended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capability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wrapping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custom  </a:t>
            </a:r>
            <a:r>
              <a:rPr lang="en-US" sz="1200" spc="-25" dirty="0" smtClean="0">
                <a:latin typeface="Arial"/>
                <a:cs typeface="Arial"/>
              </a:rPr>
              <a:t>services under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management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Centralized security</a:t>
            </a:r>
            <a:r>
              <a:rPr lang="en-US" sz="1200" spc="-11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setup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04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76200">
              <a:lnSpc>
                <a:spcPts val="1610"/>
              </a:lnSpc>
              <a:spcBef>
                <a:spcPts val="215"/>
              </a:spcBef>
            </a:pPr>
            <a:r>
              <a:rPr lang="en-US" sz="1200" spc="-25" dirty="0" smtClean="0">
                <a:latin typeface="Arial"/>
                <a:cs typeface="Arial"/>
              </a:rPr>
              <a:t>Streams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nearly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two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decades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effort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IBM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Research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team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extend  computing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technology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handle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advanced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analysis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high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volumes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quickly.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12115">
              <a:lnSpc>
                <a:spcPts val="1610"/>
              </a:lnSpc>
              <a:spcBef>
                <a:spcPts val="5"/>
              </a:spcBef>
            </a:pPr>
            <a:r>
              <a:rPr lang="en-US" sz="1200" spc="-20" dirty="0" smtClean="0">
                <a:latin typeface="Arial"/>
                <a:cs typeface="Arial"/>
              </a:rPr>
              <a:t>How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important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their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research?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Consider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would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help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crime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investigation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analyze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output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video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cameras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surrounds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scene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</a:p>
          <a:p>
            <a:pPr marL="12700" marR="86360">
              <a:lnSpc>
                <a:spcPts val="1610"/>
              </a:lnSpc>
              <a:spcBef>
                <a:spcPts val="15"/>
              </a:spcBef>
            </a:pPr>
            <a:r>
              <a:rPr lang="en-US" sz="1200" spc="-20" dirty="0" smtClean="0">
                <a:latin typeface="Arial"/>
                <a:cs typeface="Arial"/>
              </a:rPr>
              <a:t>crime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identify specific faces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persons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interest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the crowd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relay </a:t>
            </a:r>
            <a:r>
              <a:rPr lang="en-US" sz="1200" spc="-20" dirty="0" smtClean="0">
                <a:latin typeface="Arial"/>
                <a:cs typeface="Arial"/>
              </a:rPr>
              <a:t>that  </a:t>
            </a:r>
            <a:r>
              <a:rPr lang="en-US" sz="1200" spc="-25" dirty="0" smtClean="0">
                <a:latin typeface="Arial"/>
                <a:cs typeface="Arial"/>
              </a:rPr>
              <a:t>information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unit </a:t>
            </a:r>
            <a:r>
              <a:rPr lang="en-US" sz="1200" spc="-20" dirty="0" smtClean="0">
                <a:latin typeface="Arial"/>
                <a:cs typeface="Arial"/>
              </a:rPr>
              <a:t>that is </a:t>
            </a:r>
            <a:r>
              <a:rPr lang="en-US" sz="1200" spc="-30" dirty="0" smtClean="0">
                <a:latin typeface="Arial"/>
                <a:cs typeface="Arial"/>
              </a:rPr>
              <a:t>responding. </a:t>
            </a:r>
            <a:r>
              <a:rPr lang="en-US" sz="1200" spc="-25" dirty="0" smtClean="0">
                <a:latin typeface="Arial"/>
                <a:cs typeface="Arial"/>
              </a:rPr>
              <a:t>Similarly, what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competitive </a:t>
            </a:r>
            <a:r>
              <a:rPr lang="en-US" sz="1200" spc="-20" dirty="0" smtClean="0">
                <a:latin typeface="Arial"/>
                <a:cs typeface="Arial"/>
              </a:rPr>
              <a:t>edge it </a:t>
            </a:r>
            <a:r>
              <a:rPr lang="en-US" sz="1200" spc="-25" dirty="0" smtClean="0">
                <a:latin typeface="Arial"/>
                <a:cs typeface="Arial"/>
              </a:rPr>
              <a:t>could  provide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analyzing </a:t>
            </a:r>
            <a:r>
              <a:rPr lang="en-US" sz="1200" dirty="0" smtClean="0">
                <a:latin typeface="Arial"/>
                <a:cs typeface="Arial"/>
              </a:rPr>
              <a:t>6 </a:t>
            </a:r>
            <a:r>
              <a:rPr lang="en-US" sz="1200" spc="-25" dirty="0" smtClean="0">
                <a:latin typeface="Arial"/>
                <a:cs typeface="Arial"/>
              </a:rPr>
              <a:t>million </a:t>
            </a:r>
            <a:r>
              <a:rPr lang="en-US" sz="1200" spc="-20" dirty="0" smtClean="0">
                <a:latin typeface="Arial"/>
                <a:cs typeface="Arial"/>
              </a:rPr>
              <a:t>stock </a:t>
            </a:r>
            <a:r>
              <a:rPr lang="en-US" sz="1200" spc="-25" dirty="0" smtClean="0">
                <a:latin typeface="Arial"/>
                <a:cs typeface="Arial"/>
              </a:rPr>
              <a:t>market messages per </a:t>
            </a:r>
            <a:r>
              <a:rPr lang="en-US" sz="1200" spc="-20" dirty="0" smtClean="0">
                <a:latin typeface="Arial"/>
                <a:cs typeface="Arial"/>
              </a:rPr>
              <a:t>second and </a:t>
            </a:r>
            <a:r>
              <a:rPr lang="en-US" sz="1200" spc="-25" dirty="0" smtClean="0">
                <a:latin typeface="Arial"/>
                <a:cs typeface="Arial"/>
              </a:rPr>
              <a:t>execute trades 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average trade latency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only </a:t>
            </a:r>
            <a:r>
              <a:rPr lang="en-US" sz="1200" spc="-15" dirty="0" smtClean="0">
                <a:latin typeface="Arial"/>
                <a:cs typeface="Arial"/>
              </a:rPr>
              <a:t>25 </a:t>
            </a:r>
            <a:r>
              <a:rPr lang="en-US" sz="1200" spc="-25" dirty="0" smtClean="0">
                <a:latin typeface="Arial"/>
                <a:cs typeface="Arial"/>
              </a:rPr>
              <a:t>microseconds (far faster </a:t>
            </a:r>
            <a:r>
              <a:rPr lang="en-US" sz="1200" spc="-20" dirty="0" smtClean="0">
                <a:latin typeface="Arial"/>
                <a:cs typeface="Arial"/>
              </a:rPr>
              <a:t>than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hummingbird  flaps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wings).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Think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about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much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time, </a:t>
            </a:r>
            <a:r>
              <a:rPr lang="en-US" sz="1200" spc="-30" dirty="0" smtClean="0">
                <a:latin typeface="Arial"/>
                <a:cs typeface="Arial"/>
              </a:rPr>
              <a:t>money,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resources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could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saved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  </a:t>
            </a:r>
            <a:r>
              <a:rPr lang="en-US" sz="1200" spc="-25" dirty="0" smtClean="0">
                <a:latin typeface="Arial"/>
                <a:cs typeface="Arial"/>
              </a:rPr>
              <a:t>analyzing </a:t>
            </a:r>
            <a:r>
              <a:rPr lang="en-US" sz="1200" spc="-20" dirty="0" smtClean="0">
                <a:latin typeface="Arial"/>
                <a:cs typeface="Arial"/>
              </a:rPr>
              <a:t>test </a:t>
            </a:r>
            <a:r>
              <a:rPr lang="en-US" sz="1200" spc="-25" dirty="0" smtClean="0">
                <a:latin typeface="Arial"/>
                <a:cs typeface="Arial"/>
              </a:rPr>
              <a:t>results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chip-manufacturing wafer testers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real </a:t>
            </a:r>
            <a:r>
              <a:rPr lang="en-US" sz="1200" spc="-20" dirty="0" smtClean="0">
                <a:latin typeface="Arial"/>
                <a:cs typeface="Arial"/>
              </a:rPr>
              <a:t>time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determine  whether there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30" dirty="0" smtClean="0">
                <a:latin typeface="Arial"/>
                <a:cs typeface="Arial"/>
              </a:rPr>
              <a:t>defective </a:t>
            </a:r>
            <a:r>
              <a:rPr lang="en-US" sz="1200" spc="-25" dirty="0" smtClean="0">
                <a:latin typeface="Arial"/>
                <a:cs typeface="Arial"/>
              </a:rPr>
              <a:t>chips before </a:t>
            </a:r>
            <a:r>
              <a:rPr lang="en-US" sz="1200" spc="-20" dirty="0" smtClean="0">
                <a:latin typeface="Arial"/>
                <a:cs typeface="Arial"/>
              </a:rPr>
              <a:t>they </a:t>
            </a:r>
            <a:r>
              <a:rPr lang="en-US" sz="1200" spc="-25" dirty="0" smtClean="0">
                <a:latin typeface="Arial"/>
                <a:cs typeface="Arial"/>
              </a:rPr>
              <a:t>leave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line.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>
              <a:lnSpc>
                <a:spcPts val="1610"/>
              </a:lnSpc>
              <a:spcBef>
                <a:spcPts val="620"/>
              </a:spcBef>
            </a:pPr>
            <a:r>
              <a:rPr lang="en-US" sz="1200" spc="-20" dirty="0" smtClean="0">
                <a:latin typeface="Arial"/>
                <a:cs typeface="Arial"/>
              </a:rPr>
              <a:t>System S: While at IBM, </a:t>
            </a:r>
            <a:r>
              <a:rPr lang="en-US" sz="1200" spc="-25" dirty="0" smtClean="0">
                <a:latin typeface="Arial"/>
                <a:cs typeface="Arial"/>
              </a:rPr>
              <a:t>Dr. </a:t>
            </a:r>
            <a:r>
              <a:rPr lang="en-US" sz="1200" spc="-20" dirty="0" smtClean="0">
                <a:latin typeface="Arial"/>
                <a:cs typeface="Arial"/>
              </a:rPr>
              <a:t>Ted </a:t>
            </a:r>
            <a:r>
              <a:rPr lang="en-US" sz="1200" spc="-20" dirty="0" err="1" smtClean="0">
                <a:latin typeface="Arial"/>
                <a:cs typeface="Arial"/>
              </a:rPr>
              <a:t>Codd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invented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relational </a:t>
            </a:r>
            <a:r>
              <a:rPr lang="en-US" sz="1200" spc="-25" dirty="0" smtClean="0">
                <a:latin typeface="Arial"/>
                <a:cs typeface="Arial"/>
              </a:rPr>
              <a:t>database.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defining </a:t>
            </a:r>
            <a:r>
              <a:rPr lang="en-US" sz="1200" spc="-20" dirty="0" smtClean="0">
                <a:latin typeface="Arial"/>
                <a:cs typeface="Arial"/>
              </a:rPr>
              <a:t>IBM </a:t>
            </a:r>
            <a:r>
              <a:rPr lang="en-US" sz="1200" spc="-25" dirty="0" smtClean="0">
                <a:latin typeface="Arial"/>
                <a:cs typeface="Arial"/>
              </a:rPr>
              <a:t>Research project,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was referred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as System </a:t>
            </a:r>
            <a:r>
              <a:rPr lang="en-US" sz="1200" spc="-15" dirty="0" smtClean="0">
                <a:latin typeface="Arial"/>
                <a:cs typeface="Arial"/>
              </a:rPr>
              <a:t>R,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stood for  </a:t>
            </a:r>
            <a:r>
              <a:rPr lang="en-US" sz="1200" spc="-25" dirty="0" smtClean="0">
                <a:latin typeface="Arial"/>
                <a:cs typeface="Arial"/>
              </a:rPr>
              <a:t>Relational.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relational </a:t>
            </a:r>
            <a:r>
              <a:rPr lang="en-US" sz="1200" spc="-25" dirty="0" smtClean="0">
                <a:latin typeface="Arial"/>
                <a:cs typeface="Arial"/>
              </a:rPr>
              <a:t>database </a:t>
            </a:r>
            <a:r>
              <a:rPr lang="en-US" sz="1200" spc="-20" dirty="0" smtClean="0">
                <a:latin typeface="Arial"/>
                <a:cs typeface="Arial"/>
              </a:rPr>
              <a:t>is the </a:t>
            </a:r>
            <a:r>
              <a:rPr lang="en-US" sz="1200" spc="-25" dirty="0" smtClean="0">
                <a:latin typeface="Arial"/>
                <a:cs typeface="Arial"/>
              </a:rPr>
              <a:t>foundation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data warehousing </a:t>
            </a:r>
            <a:r>
              <a:rPr lang="en-US" sz="1200" spc="-20" dirty="0" smtClean="0">
                <a:latin typeface="Arial"/>
                <a:cs typeface="Arial"/>
              </a:rPr>
              <a:t>that  </a:t>
            </a:r>
            <a:r>
              <a:rPr lang="en-US" sz="1200" spc="-25" dirty="0" smtClean="0">
                <a:latin typeface="Arial"/>
                <a:cs typeface="Arial"/>
              </a:rPr>
              <a:t>launched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highly successful </a:t>
            </a:r>
            <a:r>
              <a:rPr lang="en-US" sz="1200" spc="-30" dirty="0" smtClean="0">
                <a:latin typeface="Arial"/>
                <a:cs typeface="Arial"/>
              </a:rPr>
              <a:t>Client/Server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On-Demand informational </a:t>
            </a:r>
            <a:r>
              <a:rPr lang="en-US" sz="1200" spc="-30" dirty="0" smtClean="0">
                <a:latin typeface="Arial"/>
                <a:cs typeface="Arial"/>
              </a:rPr>
              <a:t>eras.  </a:t>
            </a:r>
            <a:r>
              <a:rPr lang="en-US" sz="1200" spc="-15" dirty="0" smtClean="0">
                <a:latin typeface="Arial"/>
                <a:cs typeface="Arial"/>
              </a:rPr>
              <a:t>One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cornerstones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success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capability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OLAP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products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  are still used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critical business processes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today.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78740">
              <a:lnSpc>
                <a:spcPct val="96000"/>
              </a:lnSpc>
              <a:spcBef>
                <a:spcPts val="570"/>
              </a:spcBef>
            </a:pPr>
            <a:r>
              <a:rPr lang="en-US" sz="1200" spc="-20" dirty="0" smtClean="0">
                <a:latin typeface="Arial"/>
                <a:cs typeface="Arial"/>
              </a:rPr>
              <a:t>When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Research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division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again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sights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developing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something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address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next evolution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analysis (RTAP)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Smarter Planet evolution,  </a:t>
            </a:r>
            <a:r>
              <a:rPr lang="en-US" sz="1200" spc="-20" dirty="0" smtClean="0">
                <a:latin typeface="Arial"/>
                <a:cs typeface="Arial"/>
              </a:rPr>
              <a:t>they set </a:t>
            </a:r>
            <a:r>
              <a:rPr lang="en-US" sz="1200" spc="-25" dirty="0" smtClean="0">
                <a:latin typeface="Arial"/>
                <a:cs typeface="Arial"/>
              </a:rPr>
              <a:t>their sights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developing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platform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same </a:t>
            </a:r>
            <a:r>
              <a:rPr lang="en-US" sz="1200" spc="-30" dirty="0" smtClean="0">
                <a:latin typeface="Arial"/>
                <a:cs typeface="Arial"/>
              </a:rPr>
              <a:t>level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world-  </a:t>
            </a:r>
            <a:r>
              <a:rPr lang="en-US" sz="1200" spc="-25" dirty="0" smtClean="0">
                <a:latin typeface="Arial"/>
                <a:cs typeface="Arial"/>
              </a:rPr>
              <a:t>changing success,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decided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call </a:t>
            </a:r>
            <a:r>
              <a:rPr lang="en-US" sz="1200" spc="-25" dirty="0" smtClean="0">
                <a:latin typeface="Arial"/>
                <a:cs typeface="Arial"/>
              </a:rPr>
              <a:t>their </a:t>
            </a:r>
            <a:r>
              <a:rPr lang="en-US" sz="1200" spc="-30" dirty="0" smtClean="0">
                <a:latin typeface="Arial"/>
                <a:cs typeface="Arial"/>
              </a:rPr>
              <a:t>effort </a:t>
            </a:r>
            <a:r>
              <a:rPr lang="en-US" sz="1200" spc="-20" dirty="0" smtClean="0">
                <a:latin typeface="Arial"/>
                <a:cs typeface="Arial"/>
              </a:rPr>
              <a:t>System S,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stood for  </a:t>
            </a:r>
            <a:r>
              <a:rPr lang="en-US" sz="1200" spc="-25" dirty="0" smtClean="0">
                <a:latin typeface="Arial"/>
                <a:cs typeface="Arial"/>
              </a:rPr>
              <a:t>Streams. </a:t>
            </a:r>
            <a:r>
              <a:rPr lang="en-US" sz="1200" spc="-20" dirty="0" smtClean="0">
                <a:latin typeface="Arial"/>
                <a:cs typeface="Arial"/>
              </a:rPr>
              <a:t>Like </a:t>
            </a:r>
            <a:r>
              <a:rPr lang="en-US" sz="1200" spc="-25" dirty="0" smtClean="0">
                <a:latin typeface="Arial"/>
                <a:cs typeface="Arial"/>
              </a:rPr>
              <a:t>System </a:t>
            </a:r>
            <a:r>
              <a:rPr lang="en-US" sz="1200" spc="-15" dirty="0" smtClean="0">
                <a:latin typeface="Arial"/>
                <a:cs typeface="Arial"/>
              </a:rPr>
              <a:t>R, </a:t>
            </a:r>
            <a:r>
              <a:rPr lang="en-US" sz="1200" spc="-20" dirty="0" smtClean="0">
                <a:latin typeface="Arial"/>
                <a:cs typeface="Arial"/>
              </a:rPr>
              <a:t>System </a:t>
            </a:r>
            <a:r>
              <a:rPr lang="en-US" sz="1200" dirty="0" smtClean="0">
                <a:latin typeface="Arial"/>
                <a:cs typeface="Arial"/>
              </a:rPr>
              <a:t>S </a:t>
            </a:r>
            <a:r>
              <a:rPr lang="en-US" sz="1200" spc="-25" dirty="0" smtClean="0">
                <a:latin typeface="Arial"/>
                <a:cs typeface="Arial"/>
              </a:rPr>
              <a:t>was founded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promise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revolutionary change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analytic paradigm. </a:t>
            </a:r>
            <a:r>
              <a:rPr lang="en-US" sz="1200" spc="-20" dirty="0" smtClean="0">
                <a:latin typeface="Arial"/>
                <a:cs typeface="Arial"/>
              </a:rPr>
              <a:t>The research 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Exploratory  </a:t>
            </a:r>
            <a:r>
              <a:rPr lang="en-US" sz="1200" spc="-20" dirty="0" smtClean="0">
                <a:latin typeface="Arial"/>
                <a:cs typeface="Arial"/>
              </a:rPr>
              <a:t>Stream </a:t>
            </a:r>
            <a:r>
              <a:rPr lang="en-US" sz="1200" spc="-25" dirty="0" smtClean="0">
                <a:latin typeface="Arial"/>
                <a:cs typeface="Arial"/>
              </a:rPr>
              <a:t>Processing Systems </a:t>
            </a:r>
            <a:r>
              <a:rPr lang="en-US" sz="1200" spc="-20" dirty="0" smtClean="0">
                <a:latin typeface="Arial"/>
                <a:cs typeface="Arial"/>
              </a:rPr>
              <a:t>team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T.J. Watson Research Center, which was  </a:t>
            </a:r>
            <a:r>
              <a:rPr lang="en-US" sz="1200" spc="-20" dirty="0" smtClean="0">
                <a:latin typeface="Arial"/>
                <a:cs typeface="Arial"/>
              </a:rPr>
              <a:t>set on </a:t>
            </a:r>
            <a:r>
              <a:rPr lang="en-US" sz="1200" spc="-25" dirty="0" smtClean="0">
                <a:latin typeface="Arial"/>
                <a:cs typeface="Arial"/>
              </a:rPr>
              <a:t>advanced topics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highly scalable stream-processing applications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the  </a:t>
            </a:r>
            <a:r>
              <a:rPr lang="en-US" sz="1200" spc="-20" dirty="0" smtClean="0">
                <a:latin typeface="Arial"/>
                <a:cs typeface="Arial"/>
              </a:rPr>
              <a:t>System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heart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soul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26364">
              <a:lnSpc>
                <a:spcPts val="1610"/>
              </a:lnSpc>
              <a:spcBef>
                <a:spcPts val="645"/>
              </a:spcBef>
            </a:pPr>
            <a:r>
              <a:rPr lang="en-US" sz="1200" spc="-25" dirty="0" smtClean="0">
                <a:latin typeface="Arial"/>
                <a:cs typeface="Arial"/>
              </a:rPr>
              <a:t>Critical </a:t>
            </a:r>
            <a:r>
              <a:rPr lang="en-US" sz="1200" spc="-30" dirty="0" smtClean="0">
                <a:latin typeface="Arial"/>
                <a:cs typeface="Arial"/>
              </a:rPr>
              <a:t>intelligence, </a:t>
            </a:r>
            <a:r>
              <a:rPr lang="en-US" sz="1200" spc="-25" dirty="0" smtClean="0">
                <a:latin typeface="Arial"/>
                <a:cs typeface="Arial"/>
              </a:rPr>
              <a:t>informed actions,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operational </a:t>
            </a:r>
            <a:r>
              <a:rPr lang="en-US" sz="1200" spc="-30" dirty="0" smtClean="0">
                <a:latin typeface="Arial"/>
                <a:cs typeface="Arial"/>
              </a:rPr>
              <a:t>efficiencies </a:t>
            </a:r>
            <a:r>
              <a:rPr lang="en-US" sz="1200" spc="-25" dirty="0" smtClean="0">
                <a:latin typeface="Arial"/>
                <a:cs typeface="Arial"/>
              </a:rPr>
              <a:t>that </a:t>
            </a:r>
            <a:r>
              <a:rPr lang="en-US" sz="1200" spc="-20" dirty="0" smtClean="0">
                <a:latin typeface="Arial"/>
                <a:cs typeface="Arial"/>
              </a:rPr>
              <a:t>are all </a:t>
            </a:r>
            <a:r>
              <a:rPr lang="en-US" sz="1200" spc="-25" dirty="0" smtClean="0">
                <a:latin typeface="Arial"/>
                <a:cs typeface="Arial"/>
              </a:rPr>
              <a:t>available 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real </a:t>
            </a:r>
            <a:r>
              <a:rPr lang="en-US" sz="1200" spc="-20" dirty="0" smtClean="0">
                <a:latin typeface="Arial"/>
                <a:cs typeface="Arial"/>
              </a:rPr>
              <a:t>time is the </a:t>
            </a:r>
            <a:r>
              <a:rPr lang="en-US" sz="1200" spc="-25" dirty="0" smtClean="0">
                <a:latin typeface="Arial"/>
                <a:cs typeface="Arial"/>
              </a:rPr>
              <a:t>promise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Streams.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1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755015">
              <a:lnSpc>
                <a:spcPts val="1620"/>
              </a:lnSpc>
              <a:spcBef>
                <a:spcPts val="625"/>
              </a:spcBef>
            </a:pPr>
            <a:r>
              <a:rPr lang="en-US" sz="1200" spc="-20" dirty="0" err="1" smtClean="0">
                <a:latin typeface="Arial"/>
                <a:cs typeface="Arial"/>
              </a:rPr>
              <a:t>NiFi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itself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analytics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engine.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analytic  </a:t>
            </a:r>
            <a:r>
              <a:rPr lang="en-US" sz="1200" spc="-30" dirty="0" smtClean="0">
                <a:latin typeface="Arial"/>
                <a:cs typeface="Arial"/>
              </a:rPr>
              <a:t>processing.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2700">
              <a:lnSpc>
                <a:spcPts val="1610"/>
              </a:lnSpc>
              <a:spcBef>
                <a:spcPts val="605"/>
              </a:spcBef>
            </a:pPr>
            <a:r>
              <a:rPr lang="en-US" sz="1200" spc="-25" dirty="0" smtClean="0">
                <a:latin typeface="Arial"/>
                <a:cs typeface="Arial"/>
              </a:rPr>
              <a:t>Apache </a:t>
            </a:r>
            <a:r>
              <a:rPr lang="en-US" sz="1200" spc="-20" dirty="0" smtClean="0">
                <a:latin typeface="Arial"/>
                <a:cs typeface="Arial"/>
              </a:rPr>
              <a:t>Storm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distributed stream processing computation framework written  predominantly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Clojure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programming language. </a:t>
            </a:r>
            <a:r>
              <a:rPr lang="en-US" sz="1200" spc="-25" dirty="0" smtClean="0">
                <a:latin typeface="Arial"/>
                <a:cs typeface="Arial"/>
              </a:rPr>
              <a:t>Originally created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Nathan </a:t>
            </a:r>
            <a:r>
              <a:rPr lang="en-US" sz="1200" spc="-25" dirty="0" err="1" smtClean="0">
                <a:latin typeface="Arial"/>
                <a:cs typeface="Arial"/>
              </a:rPr>
              <a:t>Marz</a:t>
            </a:r>
            <a:r>
              <a:rPr lang="en-US" sz="1200" spc="-25" dirty="0" smtClean="0">
                <a:latin typeface="Arial"/>
                <a:cs typeface="Arial"/>
              </a:rPr>
              <a:t> 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team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BackType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open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after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acquired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Twitter.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15" dirty="0" smtClean="0">
                <a:latin typeface="Arial"/>
                <a:cs typeface="Arial"/>
              </a:rPr>
              <a:t>Why </a:t>
            </a:r>
            <a:r>
              <a:rPr lang="en-US" sz="1200" spc="-20" dirty="0" smtClean="0">
                <a:latin typeface="Arial"/>
                <a:cs typeface="Arial"/>
              </a:rPr>
              <a:t>use Storm?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http://storm.apache.org/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ct val="96200"/>
              </a:lnSpc>
              <a:spcBef>
                <a:spcPts val="69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Apache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free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distributed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realtime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computation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system.  </a:t>
            </a:r>
            <a:r>
              <a:rPr lang="en-US" sz="1200" spc="-20" dirty="0" smtClean="0">
                <a:latin typeface="Arial"/>
                <a:cs typeface="Arial"/>
              </a:rPr>
              <a:t>Storm </a:t>
            </a:r>
            <a:r>
              <a:rPr lang="en-US" sz="1200" spc="-25" dirty="0" smtClean="0">
                <a:latin typeface="Arial"/>
                <a:cs typeface="Arial"/>
              </a:rPr>
              <a:t>makes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0" dirty="0" smtClean="0">
                <a:latin typeface="Arial"/>
                <a:cs typeface="Arial"/>
              </a:rPr>
              <a:t>easy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reliably process unbounded streams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data, doing </a:t>
            </a:r>
            <a:r>
              <a:rPr lang="en-US" sz="1200" spc="-15" dirty="0" smtClean="0">
                <a:latin typeface="Arial"/>
                <a:cs typeface="Arial"/>
              </a:rPr>
              <a:t>for  </a:t>
            </a:r>
            <a:r>
              <a:rPr lang="en-US" sz="1200" spc="-25" dirty="0" err="1" smtClean="0">
                <a:latin typeface="Arial"/>
                <a:cs typeface="Arial"/>
              </a:rPr>
              <a:t>realtime</a:t>
            </a:r>
            <a:r>
              <a:rPr lang="en-US" sz="1200" spc="-25" dirty="0" smtClean="0">
                <a:latin typeface="Arial"/>
                <a:cs typeface="Arial"/>
              </a:rPr>
              <a:t> processing what Hadoop did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batch processing. </a:t>
            </a:r>
            <a:r>
              <a:rPr lang="en-US" sz="1200" spc="-20" dirty="0" smtClean="0">
                <a:latin typeface="Arial"/>
                <a:cs typeface="Arial"/>
              </a:rPr>
              <a:t>Storm is simple, </a:t>
            </a:r>
            <a:r>
              <a:rPr lang="en-US" sz="1200" spc="-25" dirty="0" smtClean="0">
                <a:latin typeface="Arial"/>
                <a:cs typeface="Arial"/>
              </a:rPr>
              <a:t>can  </a:t>
            </a:r>
            <a:r>
              <a:rPr lang="en-US" sz="1200" spc="-10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programming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language,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fun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use!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5240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Storm has many use </a:t>
            </a:r>
            <a:r>
              <a:rPr lang="en-US" sz="1200" spc="-25" dirty="0" smtClean="0">
                <a:latin typeface="Arial"/>
                <a:cs typeface="Arial"/>
              </a:rPr>
              <a:t>cases: </a:t>
            </a:r>
            <a:r>
              <a:rPr lang="en-US" sz="1200" spc="-25" dirty="0" err="1" smtClean="0">
                <a:latin typeface="Arial"/>
                <a:cs typeface="Arial"/>
              </a:rPr>
              <a:t>realtime</a:t>
            </a:r>
            <a:r>
              <a:rPr lang="en-US" sz="1200" spc="-25" dirty="0" smtClean="0">
                <a:latin typeface="Arial"/>
                <a:cs typeface="Arial"/>
              </a:rPr>
              <a:t> analytics, online machine </a:t>
            </a:r>
            <a:r>
              <a:rPr lang="en-US" sz="1200" spc="-30" dirty="0" smtClean="0">
                <a:latin typeface="Arial"/>
                <a:cs typeface="Arial"/>
              </a:rPr>
              <a:t>learning,  </a:t>
            </a:r>
            <a:r>
              <a:rPr lang="en-US" sz="1200" spc="-25" dirty="0" smtClean="0">
                <a:latin typeface="Arial"/>
                <a:cs typeface="Arial"/>
              </a:rPr>
              <a:t>continuous computation, distributed RPC, ETL,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more. </a:t>
            </a:r>
            <a:r>
              <a:rPr lang="en-US" sz="1200" spc="-20" dirty="0" smtClean="0">
                <a:latin typeface="Arial"/>
                <a:cs typeface="Arial"/>
              </a:rPr>
              <a:t>Storm is fast: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benchmark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clocked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over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million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tuples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second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 </a:t>
            </a:r>
            <a:r>
              <a:rPr lang="en-US" sz="1200" spc="-25" dirty="0" smtClean="0">
                <a:latin typeface="Arial"/>
                <a:cs typeface="Arial"/>
              </a:rPr>
              <a:t>scalable, </a:t>
            </a:r>
            <a:r>
              <a:rPr lang="en-US" sz="1200" spc="-30" dirty="0" smtClean="0">
                <a:latin typeface="Arial"/>
                <a:cs typeface="Arial"/>
              </a:rPr>
              <a:t>fault-tolerant</a:t>
            </a:r>
          </a:p>
          <a:p>
            <a:pPr marL="470534" marR="57785" indent="-229235">
              <a:lnSpc>
                <a:spcPct val="95900"/>
              </a:lnSpc>
              <a:spcBef>
                <a:spcPts val="17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Storm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integrates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queueing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database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technologies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already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use. 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Storm </a:t>
            </a:r>
            <a:r>
              <a:rPr lang="en-US" sz="1200" spc="-25" dirty="0" smtClean="0">
                <a:latin typeface="Arial"/>
                <a:cs typeface="Arial"/>
              </a:rPr>
              <a:t>topology consumes streams </a:t>
            </a:r>
            <a:r>
              <a:rPr lang="en-US" sz="1200" spc="-20" dirty="0" smtClean="0">
                <a:latin typeface="Arial"/>
                <a:cs typeface="Arial"/>
              </a:rPr>
              <a:t>of data and </a:t>
            </a:r>
            <a:r>
              <a:rPr lang="en-US" sz="1200" spc="-25" dirty="0" smtClean="0">
                <a:latin typeface="Arial"/>
                <a:cs typeface="Arial"/>
              </a:rPr>
              <a:t>processes </a:t>
            </a:r>
            <a:r>
              <a:rPr lang="en-US" sz="1200" spc="-20" dirty="0" smtClean="0">
                <a:latin typeface="Arial"/>
                <a:cs typeface="Arial"/>
              </a:rPr>
              <a:t>those </a:t>
            </a:r>
            <a:r>
              <a:rPr lang="en-US" sz="1200" spc="-25" dirty="0" smtClean="0">
                <a:latin typeface="Arial"/>
                <a:cs typeface="Arial"/>
              </a:rPr>
              <a:t>streams in  arbitrarily complex ways, </a:t>
            </a:r>
            <a:r>
              <a:rPr lang="en-US" sz="1200" spc="-30" dirty="0" smtClean="0">
                <a:latin typeface="Arial"/>
                <a:cs typeface="Arial"/>
              </a:rPr>
              <a:t>repartitioning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streams between </a:t>
            </a:r>
            <a:r>
              <a:rPr lang="en-US" sz="1200" spc="-20" dirty="0" smtClean="0">
                <a:latin typeface="Arial"/>
                <a:cs typeface="Arial"/>
              </a:rPr>
              <a:t>each stage of </a:t>
            </a:r>
            <a:r>
              <a:rPr lang="en-US" sz="1200" spc="-25" dirty="0" smtClean="0">
                <a:latin typeface="Arial"/>
                <a:cs typeface="Arial"/>
              </a:rPr>
              <a:t>the  computation however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needed.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reference provides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tutorial.</a:t>
            </a:r>
            <a:endParaRPr lang="en-US" sz="1200" dirty="0" smtClean="0">
              <a:latin typeface="Arial"/>
              <a:cs typeface="Arial"/>
            </a:endParaRPr>
          </a:p>
          <a:p>
            <a:pPr marL="241300" marR="748030" algn="just">
              <a:lnSpc>
                <a:spcPct val="96200"/>
              </a:lnSpc>
              <a:spcBef>
                <a:spcPts val="595"/>
              </a:spcBef>
            </a:pPr>
            <a:r>
              <a:rPr lang="en-US" sz="1200" spc="-25" dirty="0" smtClean="0">
                <a:latin typeface="Arial"/>
                <a:cs typeface="Arial"/>
              </a:rPr>
              <a:t>Apache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Storm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v1.0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Apache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Trident.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Trident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high-level  abstraction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realtime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computing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Storm.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Trident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provides  </a:t>
            </a:r>
            <a:r>
              <a:rPr lang="en-US" sz="1200" spc="-25" dirty="0" err="1" smtClean="0">
                <a:latin typeface="Arial"/>
                <a:cs typeface="Arial"/>
              </a:rPr>
              <a:t>microbatching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 algn="l" defTabSz="914400" rtl="0" eaLnBrk="1" fontAlgn="auto" latinLnBrk="0" hangingPunct="1">
              <a:lnSpc>
                <a:spcPct val="96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470534" algn="l"/>
                <a:tab pos="471170" algn="l"/>
              </a:tabLst>
              <a:defRPr/>
            </a:pPr>
            <a:r>
              <a:rPr lang="en-US" sz="1200" spc="-25" dirty="0" err="1" smtClean="0">
                <a:latin typeface="Arial"/>
                <a:cs typeface="Arial"/>
              </a:rPr>
              <a:t>Trudent</a:t>
            </a:r>
            <a:r>
              <a:rPr lang="en-US" sz="1200" spc="-25" dirty="0" smtClean="0">
                <a:latin typeface="Arial"/>
                <a:cs typeface="Arial"/>
              </a:rPr>
              <a:t> allows you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seamlessly intermix </a:t>
            </a:r>
            <a:r>
              <a:rPr lang="en-US" sz="1200" spc="-20" dirty="0" smtClean="0">
                <a:latin typeface="Arial"/>
                <a:cs typeface="Arial"/>
              </a:rPr>
              <a:t>high </a:t>
            </a:r>
            <a:r>
              <a:rPr lang="en-US" sz="1200" spc="-25" dirty="0" smtClean="0">
                <a:latin typeface="Arial"/>
                <a:cs typeface="Arial"/>
              </a:rPr>
              <a:t>throughput (millions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messages  </a:t>
            </a:r>
            <a:r>
              <a:rPr lang="en-US" sz="1200" spc="-20" dirty="0" smtClean="0">
                <a:latin typeface="Arial"/>
                <a:cs typeface="Arial"/>
              </a:rPr>
              <a:t>per </a:t>
            </a:r>
            <a:r>
              <a:rPr lang="en-US" sz="1200" spc="-25" dirty="0" smtClean="0">
                <a:latin typeface="Arial"/>
                <a:cs typeface="Arial"/>
              </a:rPr>
              <a:t>second), </a:t>
            </a:r>
            <a:r>
              <a:rPr lang="en-US" sz="1200" spc="-25" dirty="0" err="1" smtClean="0">
                <a:latin typeface="Arial"/>
                <a:cs typeface="Arial"/>
              </a:rPr>
              <a:t>stateful</a:t>
            </a:r>
            <a:r>
              <a:rPr lang="en-US" sz="1200" spc="-25" dirty="0" smtClean="0">
                <a:latin typeface="Arial"/>
                <a:cs typeface="Arial"/>
              </a:rPr>
              <a:t> stream processing </a:t>
            </a:r>
            <a:r>
              <a:rPr lang="en-US" sz="1200" spc="-20" dirty="0" smtClean="0">
                <a:latin typeface="Arial"/>
                <a:cs typeface="Arial"/>
              </a:rPr>
              <a:t>with low </a:t>
            </a:r>
            <a:r>
              <a:rPr lang="en-US" sz="1200" spc="-25" dirty="0" smtClean="0">
                <a:latin typeface="Arial"/>
                <a:cs typeface="Arial"/>
              </a:rPr>
              <a:t>latency distributed querying. </a:t>
            </a:r>
            <a:r>
              <a:rPr lang="en-US" sz="1200" spc="-10" dirty="0" smtClean="0">
                <a:latin typeface="Arial"/>
                <a:cs typeface="Arial"/>
              </a:rPr>
              <a:t>If  </a:t>
            </a:r>
            <a:r>
              <a:rPr lang="en-US" sz="1200" spc="-25" dirty="0" smtClean="0">
                <a:latin typeface="Arial"/>
                <a:cs typeface="Arial"/>
              </a:rPr>
              <a:t>you're familiar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high </a:t>
            </a:r>
            <a:r>
              <a:rPr lang="en-US" sz="1200" spc="-30" dirty="0" smtClean="0">
                <a:latin typeface="Arial"/>
                <a:cs typeface="Arial"/>
              </a:rPr>
              <a:t>level </a:t>
            </a:r>
            <a:r>
              <a:rPr lang="en-US" sz="1200" spc="-20" dirty="0" smtClean="0">
                <a:latin typeface="Arial"/>
                <a:cs typeface="Arial"/>
              </a:rPr>
              <a:t>batch </a:t>
            </a:r>
            <a:r>
              <a:rPr lang="en-US" sz="1200" spc="-25" dirty="0" smtClean="0">
                <a:latin typeface="Arial"/>
                <a:cs typeface="Arial"/>
              </a:rPr>
              <a:t>processing tools </a:t>
            </a:r>
            <a:r>
              <a:rPr lang="en-US" sz="1200" spc="-20" dirty="0" smtClean="0">
                <a:latin typeface="Arial"/>
                <a:cs typeface="Arial"/>
              </a:rPr>
              <a:t>like </a:t>
            </a:r>
            <a:r>
              <a:rPr lang="en-US" sz="1200" spc="-15" dirty="0" smtClean="0">
                <a:latin typeface="Arial"/>
                <a:cs typeface="Arial"/>
              </a:rPr>
              <a:t>Pig or </a:t>
            </a:r>
            <a:r>
              <a:rPr lang="en-US" sz="1200" spc="-25" dirty="0" smtClean="0">
                <a:latin typeface="Arial"/>
                <a:cs typeface="Arial"/>
              </a:rPr>
              <a:t>Cascading,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concepts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Trident will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very familiar </a:t>
            </a:r>
            <a:r>
              <a:rPr lang="en-US" sz="1200" dirty="0" smtClean="0">
                <a:latin typeface="Arial"/>
                <a:cs typeface="Arial"/>
              </a:rPr>
              <a:t>– </a:t>
            </a:r>
            <a:r>
              <a:rPr lang="en-US" sz="1200" spc="-25" dirty="0" smtClean="0">
                <a:latin typeface="Arial"/>
                <a:cs typeface="Arial"/>
              </a:rPr>
              <a:t>Trident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joins, aggregations,  grouping, functions,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filters.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addition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these, Trident adds primitives </a:t>
            </a:r>
            <a:r>
              <a:rPr lang="en-US" sz="1200" spc="-20" dirty="0" smtClean="0">
                <a:latin typeface="Arial"/>
                <a:cs typeface="Arial"/>
              </a:rPr>
              <a:t>for  doing </a:t>
            </a:r>
            <a:r>
              <a:rPr lang="en-US" sz="1200" spc="-25" dirty="0" err="1" smtClean="0">
                <a:latin typeface="Arial"/>
                <a:cs typeface="Arial"/>
              </a:rPr>
              <a:t>stateful</a:t>
            </a:r>
            <a:r>
              <a:rPr lang="en-US" sz="1200" spc="-25" dirty="0" smtClean="0">
                <a:latin typeface="Arial"/>
                <a:cs typeface="Arial"/>
              </a:rPr>
              <a:t>, incremental processing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15" dirty="0" smtClean="0">
                <a:latin typeface="Arial"/>
                <a:cs typeface="Arial"/>
              </a:rPr>
              <a:t>top of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database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persistence  store. Trident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consistent, exactly-once semantics, </a:t>
            </a:r>
            <a:r>
              <a:rPr lang="en-US" sz="1200" spc="-15" dirty="0" smtClean="0">
                <a:latin typeface="Arial"/>
                <a:cs typeface="Arial"/>
              </a:rPr>
              <a:t>so it </a:t>
            </a:r>
            <a:r>
              <a:rPr lang="en-US" sz="1200" spc="-20" dirty="0" smtClean="0">
                <a:latin typeface="Arial"/>
                <a:cs typeface="Arial"/>
              </a:rPr>
              <a:t>is easy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30" dirty="0" smtClean="0">
                <a:latin typeface="Arial"/>
                <a:cs typeface="Arial"/>
              </a:rPr>
              <a:t>reason </a:t>
            </a:r>
            <a:r>
              <a:rPr lang="fr-FR" sz="1200" spc="-20" dirty="0" smtClean="0">
                <a:latin typeface="Arial"/>
                <a:cs typeface="Arial"/>
              </a:rPr>
              <a:t>about </a:t>
            </a:r>
            <a:r>
              <a:rPr lang="fr-FR" sz="1200" spc="-25" dirty="0" smtClean="0">
                <a:latin typeface="Arial"/>
                <a:cs typeface="Arial"/>
              </a:rPr>
              <a:t>Trident</a:t>
            </a:r>
            <a:r>
              <a:rPr lang="fr-FR" sz="1200" spc="-8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topologies.</a:t>
            </a:r>
            <a:endParaRPr lang="fr-FR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ct val="96000"/>
              </a:lnSpc>
              <a:spcBef>
                <a:spcPts val="69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453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200"/>
              </a:lnSpc>
              <a:spcBef>
                <a:spcPts val="585"/>
              </a:spcBef>
            </a:pPr>
            <a:r>
              <a:rPr lang="en-US" sz="1200" spc="-20" dirty="0" smtClean="0">
                <a:latin typeface="Arial"/>
                <a:cs typeface="Arial"/>
              </a:rPr>
              <a:t>Being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able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topologies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without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programming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worthwhile  </a:t>
            </a:r>
            <a:r>
              <a:rPr lang="en-US" sz="1200" spc="-25" dirty="0" smtClean="0">
                <a:latin typeface="Arial"/>
                <a:cs typeface="Arial"/>
              </a:rPr>
              <a:t>goal. This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something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possible </a:t>
            </a:r>
            <a:r>
              <a:rPr lang="en-US" sz="1200" i="1" spc="-30" dirty="0" smtClean="0">
                <a:latin typeface="Arial"/>
                <a:cs typeface="Arial"/>
              </a:rPr>
              <a:t>already </a:t>
            </a:r>
            <a:r>
              <a:rPr lang="en-US" sz="1200" spc="-20" dirty="0" smtClean="0">
                <a:latin typeface="Arial"/>
                <a:cs typeface="Arial"/>
              </a:rPr>
              <a:t>with IBM </a:t>
            </a:r>
            <a:r>
              <a:rPr lang="en-US" sz="1200" spc="-30" dirty="0" smtClean="0">
                <a:latin typeface="Arial"/>
                <a:cs typeface="Arial"/>
              </a:rPr>
              <a:t>Streams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35" dirty="0" smtClean="0">
                <a:latin typeface="Arial"/>
                <a:cs typeface="Arial"/>
              </a:rPr>
              <a:t>Streams  </a:t>
            </a:r>
            <a:r>
              <a:rPr lang="en-US" sz="1200" spc="-25" dirty="0" smtClean="0">
                <a:latin typeface="Arial"/>
                <a:cs typeface="Arial"/>
              </a:rPr>
              <a:t>Studio.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68580">
              <a:lnSpc>
                <a:spcPts val="1610"/>
              </a:lnSpc>
              <a:spcBef>
                <a:spcPts val="645"/>
              </a:spcBef>
            </a:pP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5" dirty="0" smtClean="0">
                <a:latin typeface="Arial"/>
                <a:cs typeface="Arial"/>
              </a:rPr>
              <a:t>Streams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complete, </a:t>
            </a:r>
            <a:r>
              <a:rPr lang="en-US" sz="1200" spc="-30" dirty="0" smtClean="0">
                <a:latin typeface="Arial"/>
                <a:cs typeface="Arial"/>
              </a:rPr>
              <a:t>off-the-shelf </a:t>
            </a:r>
            <a:r>
              <a:rPr lang="en-US" sz="1200" spc="-25" dirty="0" smtClean="0">
                <a:latin typeface="Arial"/>
                <a:cs typeface="Arial"/>
              </a:rPr>
              <a:t>Streaming Data Engine (SDE) that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ready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0" dirty="0" smtClean="0">
                <a:latin typeface="Arial"/>
                <a:cs typeface="Arial"/>
              </a:rPr>
              <a:t>run </a:t>
            </a:r>
            <a:r>
              <a:rPr lang="en-US" sz="1200" spc="-25" dirty="0" smtClean="0">
                <a:latin typeface="Arial"/>
                <a:cs typeface="Arial"/>
              </a:rPr>
              <a:t>immediately after installation.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addition, </a:t>
            </a:r>
            <a:r>
              <a:rPr lang="en-US" sz="1200" spc="-25" dirty="0" smtClean="0">
                <a:latin typeface="Arial"/>
                <a:cs typeface="Arial"/>
              </a:rPr>
              <a:t>you have </a:t>
            </a:r>
            <a:r>
              <a:rPr lang="en-US" sz="1200" spc="-20" dirty="0" smtClean="0">
                <a:latin typeface="Arial"/>
                <a:cs typeface="Arial"/>
              </a:rPr>
              <a:t>all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tools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develop </a:t>
            </a:r>
            <a:r>
              <a:rPr lang="en-US" sz="1200" spc="-20" dirty="0" smtClean="0">
                <a:latin typeface="Arial"/>
                <a:cs typeface="Arial"/>
              </a:rPr>
              <a:t>custom  </a:t>
            </a:r>
            <a:r>
              <a:rPr lang="en-US" sz="1200" spc="-25" dirty="0" smtClean="0">
                <a:latin typeface="Arial"/>
                <a:cs typeface="Arial"/>
              </a:rPr>
              <a:t>source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sink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87325">
              <a:lnSpc>
                <a:spcPct val="96300"/>
              </a:lnSpc>
              <a:spcBef>
                <a:spcPts val="555"/>
              </a:spcBef>
            </a:pPr>
            <a:r>
              <a:rPr lang="en-US" sz="1200" spc="-20" dirty="0" smtClean="0">
                <a:latin typeface="Arial"/>
                <a:cs typeface="Arial"/>
              </a:rPr>
              <a:t>PMML </a:t>
            </a:r>
            <a:r>
              <a:rPr lang="en-US" sz="1200" spc="-25" dirty="0" smtClean="0">
                <a:latin typeface="Arial"/>
                <a:cs typeface="Arial"/>
              </a:rPr>
              <a:t>stands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"Predictive Model Markup </a:t>
            </a:r>
            <a:r>
              <a:rPr lang="en-US" sz="1200" spc="-30" dirty="0" smtClean="0">
                <a:latin typeface="Arial"/>
                <a:cs typeface="Arial"/>
              </a:rPr>
              <a:t>Language."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15" dirty="0" smtClean="0">
                <a:latin typeface="Arial"/>
                <a:cs typeface="Arial"/>
              </a:rPr>
              <a:t>is the </a:t>
            </a:r>
            <a:r>
              <a:rPr lang="en-US" sz="1200" spc="-25" dirty="0" smtClean="0">
                <a:latin typeface="Arial"/>
                <a:cs typeface="Arial"/>
              </a:rPr>
              <a:t>de-facto standard </a:t>
            </a:r>
            <a:r>
              <a:rPr lang="en-US" sz="1200" spc="-20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represent predictive solutions.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PMML file may </a:t>
            </a:r>
            <a:r>
              <a:rPr lang="en-US" sz="1200" spc="-25" dirty="0" smtClean="0">
                <a:latin typeface="Arial"/>
                <a:cs typeface="Arial"/>
              </a:rPr>
              <a:t>contain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myriad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transformations (pre-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post-processing)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well </a:t>
            </a:r>
            <a:r>
              <a:rPr lang="en-US" sz="1200" spc="-20" dirty="0" smtClean="0">
                <a:latin typeface="Arial"/>
                <a:cs typeface="Arial"/>
              </a:rPr>
              <a:t>as one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0" dirty="0" smtClean="0">
                <a:latin typeface="Arial"/>
                <a:cs typeface="Arial"/>
              </a:rPr>
              <a:t>more </a:t>
            </a:r>
            <a:r>
              <a:rPr lang="en-US" sz="1200" spc="-30" dirty="0" smtClean="0">
                <a:latin typeface="Arial"/>
                <a:cs typeface="Arial"/>
              </a:rPr>
              <a:t>predictive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models.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87985">
              <a:lnSpc>
                <a:spcPts val="1610"/>
              </a:lnSpc>
              <a:spcBef>
                <a:spcPts val="640"/>
              </a:spcBef>
            </a:pP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5" dirty="0" smtClean="0">
                <a:latin typeface="Arial"/>
                <a:cs typeface="Arial"/>
              </a:rPr>
              <a:t>Streams comes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ability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cross-integrate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IBM </a:t>
            </a:r>
            <a:r>
              <a:rPr lang="en-US" sz="1200" spc="-20" dirty="0" smtClean="0">
                <a:latin typeface="Arial"/>
                <a:cs typeface="Arial"/>
              </a:rPr>
              <a:t>SPSS </a:t>
            </a:r>
            <a:r>
              <a:rPr lang="en-US" sz="1200" spc="-25" dirty="0" smtClean="0">
                <a:latin typeface="Arial"/>
                <a:cs typeface="Arial"/>
              </a:rPr>
              <a:t>Statistics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provide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PMML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capability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R,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statistical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package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that  </a:t>
            </a:r>
            <a:r>
              <a:rPr lang="en-US" sz="1200" spc="-25" dirty="0" smtClean="0">
                <a:latin typeface="Arial"/>
                <a:cs typeface="Arial"/>
              </a:rPr>
              <a:t>supports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PMML.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495"/>
              </a:spcBef>
            </a:pPr>
            <a:r>
              <a:rPr lang="en-US" sz="1200" spc="-20" dirty="0" smtClean="0">
                <a:latin typeface="Arial"/>
                <a:cs typeface="Arial"/>
              </a:rPr>
              <a:t>What is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PMML?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www.ibm.com/developerworks/library/ba-ind-PMML1/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855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What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if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wanted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add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fraud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detection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cycle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before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authorizing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transaction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committing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database? Fraud detection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happen </a:t>
            </a:r>
            <a:r>
              <a:rPr lang="en-US" sz="1200" b="1" spc="-20" dirty="0" smtClean="0">
                <a:latin typeface="Arial"/>
                <a:cs typeface="Arial"/>
              </a:rPr>
              <a:t>in  </a:t>
            </a:r>
            <a:r>
              <a:rPr lang="en-US" sz="1200" b="1" spc="-25" dirty="0" smtClean="0">
                <a:latin typeface="Arial"/>
                <a:cs typeface="Arial"/>
              </a:rPr>
              <a:t>real-time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order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truly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benefit.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instead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taking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 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directly </a:t>
            </a:r>
            <a:r>
              <a:rPr lang="en-US" sz="1200" spc="-15" dirty="0" smtClean="0">
                <a:latin typeface="Arial"/>
                <a:cs typeface="Arial"/>
              </a:rPr>
              <a:t>into the </a:t>
            </a:r>
            <a:r>
              <a:rPr lang="en-US" sz="1200" spc="-30" dirty="0" smtClean="0">
                <a:latin typeface="Arial"/>
                <a:cs typeface="Arial"/>
              </a:rPr>
              <a:t>authorization </a:t>
            </a:r>
            <a:r>
              <a:rPr lang="en-US" sz="1200" dirty="0" smtClean="0">
                <a:latin typeface="Arial"/>
                <a:cs typeface="Arial"/>
              </a:rPr>
              <a:t>/ </a:t>
            </a:r>
            <a:r>
              <a:rPr lang="en-US" sz="1200" spc="-25" dirty="0" smtClean="0">
                <a:latin typeface="Arial"/>
                <a:cs typeface="Arial"/>
              </a:rPr>
              <a:t>OLTP process, </a:t>
            </a:r>
            <a:r>
              <a:rPr lang="en-US" sz="1200" spc="-20" dirty="0" smtClean="0">
                <a:latin typeface="Arial"/>
                <a:cs typeface="Arial"/>
              </a:rPr>
              <a:t>we </a:t>
            </a:r>
            <a:r>
              <a:rPr lang="en-US" sz="1200" spc="-25" dirty="0" smtClean="0">
                <a:latin typeface="Arial"/>
                <a:cs typeface="Arial"/>
              </a:rPr>
              <a:t>process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0" dirty="0" smtClean="0">
                <a:latin typeface="Arial"/>
                <a:cs typeface="Arial"/>
              </a:rPr>
              <a:t>as it </a:t>
            </a:r>
            <a:r>
              <a:rPr lang="en-US" sz="1200" b="1" spc="-25" dirty="0" smtClean="0">
                <a:latin typeface="Arial"/>
                <a:cs typeface="Arial"/>
              </a:rPr>
              <a:t>streaming data  </a:t>
            </a:r>
            <a:r>
              <a:rPr lang="en-US" sz="1200" b="1" spc="-20" dirty="0" smtClean="0">
                <a:latin typeface="Arial"/>
                <a:cs typeface="Arial"/>
              </a:rPr>
              <a:t>using IBM </a:t>
            </a:r>
            <a:r>
              <a:rPr lang="en-US" sz="1200" b="1" spc="-25" dirty="0" smtClean="0">
                <a:latin typeface="Arial"/>
                <a:cs typeface="Arial"/>
              </a:rPr>
              <a:t>Streams</a:t>
            </a:r>
            <a:r>
              <a:rPr lang="en-US" sz="1200" spc="-25" dirty="0" smtClean="0">
                <a:latin typeface="Arial"/>
                <a:cs typeface="Arial"/>
              </a:rPr>
              <a:t>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results </a:t>
            </a:r>
            <a:r>
              <a:rPr lang="en-US" sz="1200" spc="-20" dirty="0" smtClean="0">
                <a:latin typeface="Arial"/>
                <a:cs typeface="Arial"/>
              </a:rPr>
              <a:t>of this </a:t>
            </a:r>
            <a:r>
              <a:rPr lang="en-US" sz="1200" spc="-25" dirty="0" smtClean="0">
                <a:latin typeface="Arial"/>
                <a:cs typeface="Arial"/>
              </a:rPr>
              <a:t>process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directed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our transactional  </a:t>
            </a:r>
            <a:r>
              <a:rPr lang="en-US" sz="1200" spc="-20" dirty="0" smtClean="0">
                <a:latin typeface="Arial"/>
                <a:cs typeface="Arial"/>
              </a:rPr>
              <a:t>system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warehouse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Lake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storage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(e.g.,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HDFS).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3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7620">
              <a:lnSpc>
                <a:spcPts val="1620"/>
              </a:lnSpc>
              <a:spcBef>
                <a:spcPts val="625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graphic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represents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some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situations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IBM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applied 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perform real-time analytics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05"/>
              </a:spcBef>
            </a:pPr>
            <a:r>
              <a:rPr lang="en-US" sz="1200" spc="-25" dirty="0" smtClean="0">
                <a:latin typeface="Arial"/>
                <a:cs typeface="Arial"/>
              </a:rPr>
              <a:t>Today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organizations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only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tapping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small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fraction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them.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challenge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figuring out </a:t>
            </a:r>
            <a:r>
              <a:rPr lang="en-US" sz="1200" spc="-20" dirty="0" smtClean="0">
                <a:latin typeface="Arial"/>
                <a:cs typeface="Arial"/>
              </a:rPr>
              <a:t>how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analyze </a:t>
            </a:r>
            <a:r>
              <a:rPr lang="en-US" sz="1200" spc="-20" dirty="0" smtClean="0">
                <a:latin typeface="Arial"/>
                <a:cs typeface="Arial"/>
              </a:rPr>
              <a:t>ALL of the </a:t>
            </a:r>
            <a:r>
              <a:rPr lang="en-US" sz="1200" spc="-25" dirty="0" smtClean="0">
                <a:latin typeface="Arial"/>
                <a:cs typeface="Arial"/>
              </a:rPr>
              <a:t>data, </a:t>
            </a:r>
            <a:r>
              <a:rPr lang="en-US" sz="1200" spc="-20" dirty="0" smtClean="0">
                <a:latin typeface="Arial"/>
                <a:cs typeface="Arial"/>
              </a:rPr>
              <a:t>and find </a:t>
            </a:r>
            <a:r>
              <a:rPr lang="en-US" sz="1200" spc="-25" dirty="0" smtClean="0">
                <a:latin typeface="Arial"/>
                <a:cs typeface="Arial"/>
              </a:rPr>
              <a:t>insights </a:t>
            </a:r>
            <a:r>
              <a:rPr lang="en-US" sz="1200" spc="-20" dirty="0" smtClean="0">
                <a:latin typeface="Arial"/>
                <a:cs typeface="Arial"/>
              </a:rPr>
              <a:t>in  these new and </a:t>
            </a:r>
            <a:r>
              <a:rPr lang="en-US" sz="1200" spc="-30" dirty="0" smtClean="0">
                <a:latin typeface="Arial"/>
                <a:cs typeface="Arial"/>
              </a:rPr>
              <a:t>unconventional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types. Imagine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could </a:t>
            </a:r>
            <a:r>
              <a:rPr lang="en-US" sz="1200" spc="-25" dirty="0" smtClean="0">
                <a:latin typeface="Arial"/>
                <a:cs typeface="Arial"/>
              </a:rPr>
              <a:t>analyze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dirty="0" smtClean="0">
                <a:latin typeface="Arial"/>
                <a:cs typeface="Arial"/>
              </a:rPr>
              <a:t>7 </a:t>
            </a:r>
            <a:r>
              <a:rPr lang="en-US" sz="1200" spc="-30" dirty="0" smtClean="0">
                <a:latin typeface="Arial"/>
                <a:cs typeface="Arial"/>
              </a:rPr>
              <a:t>terabytes 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tweets </a:t>
            </a:r>
            <a:r>
              <a:rPr lang="en-US" sz="1200" spc="-20" dirty="0" smtClean="0">
                <a:latin typeface="Arial"/>
                <a:cs typeface="Arial"/>
              </a:rPr>
              <a:t>being </a:t>
            </a:r>
            <a:r>
              <a:rPr lang="en-US" sz="1200" spc="-25" dirty="0" smtClean="0">
                <a:latin typeface="Arial"/>
                <a:cs typeface="Arial"/>
              </a:rPr>
              <a:t>created </a:t>
            </a:r>
            <a:r>
              <a:rPr lang="en-US" sz="1200" spc="-20" dirty="0" smtClean="0">
                <a:latin typeface="Arial"/>
                <a:cs typeface="Arial"/>
              </a:rPr>
              <a:t>each day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figure out what people are saying about </a:t>
            </a:r>
            <a:r>
              <a:rPr lang="en-US" sz="1200" spc="-35" dirty="0" smtClean="0">
                <a:latin typeface="Arial"/>
                <a:cs typeface="Arial"/>
              </a:rPr>
              <a:t>your  </a:t>
            </a:r>
            <a:r>
              <a:rPr lang="en-US" sz="1200" spc="-25" dirty="0" smtClean="0">
                <a:latin typeface="Arial"/>
                <a:cs typeface="Arial"/>
              </a:rPr>
              <a:t>products,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figure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key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influencers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target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demographics.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570"/>
              </a:lnSpc>
            </a:pP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imagine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identify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market</a:t>
            </a:r>
            <a:r>
              <a:rPr lang="en-US" sz="1200" spc="-30" dirty="0" smtClean="0">
                <a:latin typeface="Arial"/>
                <a:cs typeface="Arial"/>
              </a:rPr>
              <a:t> opportunities?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3340">
              <a:lnSpc>
                <a:spcPts val="1610"/>
              </a:lnSpc>
              <a:spcBef>
                <a:spcPts val="660"/>
              </a:spcBef>
            </a:pPr>
            <a:r>
              <a:rPr lang="en-US" sz="1200" spc="-20" dirty="0" smtClean="0">
                <a:latin typeface="Arial"/>
                <a:cs typeface="Arial"/>
              </a:rPr>
              <a:t>What if </a:t>
            </a:r>
            <a:r>
              <a:rPr lang="en-US" sz="1200" spc="-25" dirty="0" smtClean="0">
                <a:latin typeface="Arial"/>
                <a:cs typeface="Arial"/>
              </a:rPr>
              <a:t>hospitals </a:t>
            </a:r>
            <a:r>
              <a:rPr lang="en-US" sz="1200" spc="-20" dirty="0" smtClean="0">
                <a:latin typeface="Arial"/>
                <a:cs typeface="Arial"/>
              </a:rPr>
              <a:t>could take the </a:t>
            </a:r>
            <a:r>
              <a:rPr lang="en-US" sz="1200" spc="-25" dirty="0" smtClean="0">
                <a:latin typeface="Arial"/>
                <a:cs typeface="Arial"/>
              </a:rPr>
              <a:t>thousands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sensor </a:t>
            </a:r>
            <a:r>
              <a:rPr lang="en-US" sz="1200" spc="-30" dirty="0" smtClean="0">
                <a:latin typeface="Arial"/>
                <a:cs typeface="Arial"/>
              </a:rPr>
              <a:t>readings </a:t>
            </a:r>
            <a:r>
              <a:rPr lang="en-US" sz="1200" spc="-25" dirty="0" smtClean="0">
                <a:latin typeface="Arial"/>
                <a:cs typeface="Arial"/>
              </a:rPr>
              <a:t>collected every hour per  patients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ICUs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identify subtle </a:t>
            </a:r>
            <a:r>
              <a:rPr lang="en-US" sz="1200" spc="-30" dirty="0" smtClean="0">
                <a:latin typeface="Arial"/>
                <a:cs typeface="Arial"/>
              </a:rPr>
              <a:t>indications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patient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becoming unwell, days  earlier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allowed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traditional techniques? Imagine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green energy company  </a:t>
            </a:r>
            <a:r>
              <a:rPr lang="en-US" sz="1200" spc="-20" dirty="0" smtClean="0">
                <a:latin typeface="Arial"/>
                <a:cs typeface="Arial"/>
              </a:rPr>
              <a:t>could use </a:t>
            </a:r>
            <a:r>
              <a:rPr lang="en-US" sz="1200" spc="-30" dirty="0" smtClean="0">
                <a:latin typeface="Arial"/>
                <a:cs typeface="Arial"/>
              </a:rPr>
              <a:t>petabytes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weather data along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massive volumes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operational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optimize asset location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utilization, </a:t>
            </a:r>
            <a:r>
              <a:rPr lang="en-US" sz="1200" spc="-20" dirty="0" smtClean="0">
                <a:latin typeface="Arial"/>
                <a:cs typeface="Arial"/>
              </a:rPr>
              <a:t>making these </a:t>
            </a:r>
            <a:r>
              <a:rPr lang="en-US" sz="1200" spc="-25" dirty="0" smtClean="0">
                <a:latin typeface="Arial"/>
                <a:cs typeface="Arial"/>
              </a:rPr>
              <a:t>environmentally friendly </a:t>
            </a:r>
            <a:r>
              <a:rPr lang="en-US" sz="1200" spc="-30" dirty="0" smtClean="0">
                <a:latin typeface="Arial"/>
                <a:cs typeface="Arial"/>
              </a:rPr>
              <a:t>energy  </a:t>
            </a:r>
            <a:r>
              <a:rPr lang="en-US" sz="1200" spc="-25" dirty="0" smtClean="0">
                <a:latin typeface="Arial"/>
                <a:cs typeface="Arial"/>
              </a:rPr>
              <a:t>sources </a:t>
            </a:r>
            <a:r>
              <a:rPr lang="en-US" sz="1200" spc="-20" dirty="0" smtClean="0">
                <a:latin typeface="Arial"/>
                <a:cs typeface="Arial"/>
              </a:rPr>
              <a:t>more cost </a:t>
            </a:r>
            <a:r>
              <a:rPr lang="en-US" sz="1200" spc="-25" dirty="0" smtClean="0">
                <a:latin typeface="Arial"/>
                <a:cs typeface="Arial"/>
              </a:rPr>
              <a:t>competitive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traditional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1755">
              <a:lnSpc>
                <a:spcPct val="95900"/>
              </a:lnSpc>
              <a:spcBef>
                <a:spcPts val="570"/>
              </a:spcBef>
            </a:pPr>
            <a:r>
              <a:rPr lang="en-US" sz="1200" spc="-20" dirty="0" smtClean="0">
                <a:latin typeface="Arial"/>
                <a:cs typeface="Arial"/>
              </a:rPr>
              <a:t>What if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could make </a:t>
            </a:r>
            <a:r>
              <a:rPr lang="en-US" sz="1200" spc="-25" dirty="0" smtClean="0">
                <a:latin typeface="Arial"/>
                <a:cs typeface="Arial"/>
              </a:rPr>
              <a:t>risk decisions, </a:t>
            </a:r>
            <a:r>
              <a:rPr lang="en-US" sz="1200" spc="-20" dirty="0" smtClean="0">
                <a:latin typeface="Arial"/>
                <a:cs typeface="Arial"/>
              </a:rPr>
              <a:t>such as </a:t>
            </a:r>
            <a:r>
              <a:rPr lang="en-US" sz="1200" spc="-25" dirty="0" smtClean="0">
                <a:latin typeface="Arial"/>
                <a:cs typeface="Arial"/>
              </a:rPr>
              <a:t>whether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not someone </a:t>
            </a:r>
            <a:r>
              <a:rPr lang="en-US" sz="1200" spc="-30" dirty="0" smtClean="0">
                <a:latin typeface="Arial"/>
                <a:cs typeface="Arial"/>
              </a:rPr>
              <a:t>qualifies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mortgage,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minutes,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analyzing many sources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data, </a:t>
            </a:r>
            <a:r>
              <a:rPr lang="en-US" sz="1200" spc="-30" dirty="0" smtClean="0">
                <a:latin typeface="Arial"/>
                <a:cs typeface="Arial"/>
              </a:rPr>
              <a:t>including </a:t>
            </a:r>
            <a:r>
              <a:rPr lang="en-US" sz="1200" spc="-20" dirty="0" smtClean="0">
                <a:latin typeface="Arial"/>
                <a:cs typeface="Arial"/>
              </a:rPr>
              <a:t>real-time  </a:t>
            </a:r>
            <a:r>
              <a:rPr lang="en-US" sz="1200" spc="-25" dirty="0" smtClean="0">
                <a:latin typeface="Arial"/>
                <a:cs typeface="Arial"/>
              </a:rPr>
              <a:t>transactional data, while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client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still </a:t>
            </a:r>
            <a:r>
              <a:rPr lang="en-US" sz="1200" spc="-15" dirty="0" smtClean="0">
                <a:latin typeface="Arial"/>
                <a:cs typeface="Arial"/>
              </a:rPr>
              <a:t>on the </a:t>
            </a:r>
            <a:r>
              <a:rPr lang="en-US" sz="1200" spc="-25" dirty="0" smtClean="0">
                <a:latin typeface="Arial"/>
                <a:cs typeface="Arial"/>
              </a:rPr>
              <a:t>phone </a:t>
            </a:r>
            <a:r>
              <a:rPr lang="en-US" sz="1200" spc="-20" dirty="0" smtClean="0">
                <a:latin typeface="Arial"/>
                <a:cs typeface="Arial"/>
              </a:rPr>
              <a:t>or in the office? </a:t>
            </a:r>
            <a:r>
              <a:rPr lang="en-US" sz="1200" spc="-10" dirty="0" smtClean="0">
                <a:latin typeface="Arial"/>
                <a:cs typeface="Arial"/>
              </a:rPr>
              <a:t>Or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law  enforcement </a:t>
            </a:r>
            <a:r>
              <a:rPr lang="en-US" sz="1200" spc="-30" dirty="0" smtClean="0">
                <a:latin typeface="Arial"/>
                <a:cs typeface="Arial"/>
              </a:rPr>
              <a:t>agencies </a:t>
            </a:r>
            <a:r>
              <a:rPr lang="en-US" sz="1200" spc="-20" dirty="0" smtClean="0">
                <a:latin typeface="Arial"/>
                <a:cs typeface="Arial"/>
              </a:rPr>
              <a:t>could </a:t>
            </a:r>
            <a:r>
              <a:rPr lang="en-US" sz="1200" spc="-25" dirty="0" smtClean="0">
                <a:latin typeface="Arial"/>
                <a:cs typeface="Arial"/>
              </a:rPr>
              <a:t>analyze audio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video feeds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real-time without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human  intervention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identify suspicious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activity?</a:t>
            </a:r>
            <a:endParaRPr lang="en-US" sz="1200" dirty="0" smtClean="0"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continue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grow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volume,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variety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velocity,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so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does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potential </a:t>
            </a:r>
            <a:r>
              <a:rPr lang="en-US" sz="1200" spc="-20" dirty="0" smtClean="0">
                <a:latin typeface="Arial"/>
                <a:cs typeface="Arial"/>
              </a:rPr>
              <a:t>of this data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revolutionize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decision-making processes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every  industry.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18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200" spc="-25" dirty="0" smtClean="0">
                <a:latin typeface="Arial"/>
                <a:cs typeface="Arial"/>
              </a:rPr>
              <a:t>Reading: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535"/>
              </a:spcBef>
            </a:pPr>
            <a:r>
              <a:rPr lang="en-US" sz="1200" spc="-20" dirty="0" smtClean="0">
                <a:latin typeface="Arial"/>
                <a:cs typeface="Arial"/>
              </a:rPr>
              <a:t>What is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Data?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lang="en-US" sz="1200" spc="-25" dirty="0" smtClean="0">
                <a:latin typeface="Arial"/>
                <a:cs typeface="Arial"/>
              </a:rPr>
              <a:t>(excellent article written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perspective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Amazon’s AWS, but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general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spc="-30" dirty="0" smtClean="0">
                <a:latin typeface="Arial"/>
                <a:cs typeface="Arial"/>
              </a:rPr>
              <a:t>applicability)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https://aws.amazon.com/streaming-data/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Benefits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Streaming Data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Examples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Comparison between Batch Process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Stream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Challenged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Working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74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2700">
              <a:lnSpc>
                <a:spcPct val="96100"/>
              </a:lnSpc>
              <a:spcBef>
                <a:spcPts val="590"/>
              </a:spcBef>
            </a:pPr>
            <a:r>
              <a:rPr lang="en-US" sz="1200" spc="-25" dirty="0" smtClean="0">
                <a:latin typeface="Arial"/>
                <a:cs typeface="Arial"/>
              </a:rPr>
              <a:t>Applications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developed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IBM Streams Studio </a:t>
            </a:r>
            <a:r>
              <a:rPr lang="en-US" sz="1200" spc="-20" dirty="0" smtClean="0">
                <a:latin typeface="Arial"/>
                <a:cs typeface="Arial"/>
              </a:rPr>
              <a:t>by using </a:t>
            </a: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5" dirty="0" smtClean="0">
                <a:latin typeface="Arial"/>
                <a:cs typeface="Arial"/>
              </a:rPr>
              <a:t>Streams  Processing Language (SPL),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declarative </a:t>
            </a:r>
            <a:r>
              <a:rPr lang="en-US" sz="1200" spc="-25" dirty="0" smtClean="0">
                <a:latin typeface="Arial"/>
                <a:cs typeface="Arial"/>
              </a:rPr>
              <a:t>language that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customized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stream  </a:t>
            </a:r>
            <a:r>
              <a:rPr lang="en-US" sz="1200" spc="-25" dirty="0" smtClean="0">
                <a:latin typeface="Arial"/>
                <a:cs typeface="Arial"/>
              </a:rPr>
              <a:t>computing. </a:t>
            </a:r>
            <a:r>
              <a:rPr lang="en-US" sz="1200" spc="-30" dirty="0" smtClean="0">
                <a:latin typeface="Arial"/>
                <a:cs typeface="Arial"/>
              </a:rPr>
              <a:t>Applications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latest release are, </a:t>
            </a:r>
            <a:r>
              <a:rPr lang="en-US" sz="1200" spc="-30" dirty="0" smtClean="0">
                <a:latin typeface="Arial"/>
                <a:cs typeface="Arial"/>
              </a:rPr>
              <a:t>however, </a:t>
            </a:r>
            <a:r>
              <a:rPr lang="en-US" sz="1200" spc="-25" dirty="0" smtClean="0">
                <a:latin typeface="Arial"/>
                <a:cs typeface="Arial"/>
              </a:rPr>
              <a:t>generally developed </a:t>
            </a:r>
            <a:r>
              <a:rPr lang="en-US" sz="1200" spc="-20" dirty="0" smtClean="0">
                <a:latin typeface="Arial"/>
                <a:cs typeface="Arial"/>
              </a:rPr>
              <a:t>using 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drag-and-drop graphical</a:t>
            </a:r>
            <a:r>
              <a:rPr lang="en-US" sz="1200" spc="-1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approach.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85115">
              <a:lnSpc>
                <a:spcPts val="1610"/>
              </a:lnSpc>
              <a:spcBef>
                <a:spcPts val="645"/>
              </a:spcBef>
            </a:pPr>
            <a:r>
              <a:rPr lang="en-US" sz="1200" spc="-20" dirty="0" smtClean="0">
                <a:latin typeface="Arial"/>
                <a:cs typeface="Arial"/>
              </a:rPr>
              <a:t>After the </a:t>
            </a:r>
            <a:r>
              <a:rPr lang="en-US" sz="1200" spc="-25" dirty="0" smtClean="0">
                <a:latin typeface="Arial"/>
                <a:cs typeface="Arial"/>
              </a:rPr>
              <a:t>applications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30" dirty="0" smtClean="0">
                <a:latin typeface="Arial"/>
                <a:cs typeface="Arial"/>
              </a:rPr>
              <a:t>developed, </a:t>
            </a:r>
            <a:r>
              <a:rPr lang="en-US" sz="1200" spc="-20" dirty="0" smtClean="0">
                <a:latin typeface="Arial"/>
                <a:cs typeface="Arial"/>
              </a:rPr>
              <a:t>they are </a:t>
            </a:r>
            <a:r>
              <a:rPr lang="en-US" sz="1200" spc="-30" dirty="0" smtClean="0">
                <a:latin typeface="Arial"/>
                <a:cs typeface="Arial"/>
              </a:rPr>
              <a:t>deployed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Streams </a:t>
            </a:r>
            <a:r>
              <a:rPr lang="en-US" sz="1200" spc="-20" dirty="0" smtClean="0">
                <a:latin typeface="Arial"/>
                <a:cs typeface="Arial"/>
              </a:rPr>
              <a:t>Runtime  </a:t>
            </a:r>
            <a:r>
              <a:rPr lang="en-US" sz="1200" spc="-30" dirty="0" smtClean="0">
                <a:latin typeface="Arial"/>
                <a:cs typeface="Arial"/>
              </a:rPr>
              <a:t>environment. </a:t>
            </a:r>
            <a:r>
              <a:rPr lang="en-US" sz="1200" spc="-10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using Streams Live Graph, you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monitor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performance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runtime cluster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perspective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individual </a:t>
            </a:r>
            <a:r>
              <a:rPr lang="en-US" sz="1200" spc="-25" dirty="0" smtClean="0">
                <a:latin typeface="Arial"/>
                <a:cs typeface="Arial"/>
              </a:rPr>
              <a:t>machines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communications  between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them.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20"/>
              </a:spcBef>
            </a:pPr>
            <a:r>
              <a:rPr lang="en-US" sz="1200" spc="-25" dirty="0" smtClean="0">
                <a:latin typeface="Arial"/>
                <a:cs typeface="Arial"/>
              </a:rPr>
              <a:t>Virtually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device, sensor,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application </a:t>
            </a:r>
            <a:r>
              <a:rPr lang="en-US" sz="1200" spc="-20" dirty="0" smtClean="0">
                <a:latin typeface="Arial"/>
                <a:cs typeface="Arial"/>
              </a:rPr>
              <a:t>system 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defined </a:t>
            </a:r>
            <a:r>
              <a:rPr lang="en-US" sz="1200" spc="-15" dirty="0" smtClean="0">
                <a:latin typeface="Arial"/>
                <a:cs typeface="Arial"/>
              </a:rPr>
              <a:t>by using the  </a:t>
            </a:r>
            <a:r>
              <a:rPr lang="en-US" sz="1200" spc="-25" dirty="0" smtClean="0">
                <a:latin typeface="Arial"/>
                <a:cs typeface="Arial"/>
              </a:rPr>
              <a:t>language.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But,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predefined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output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adapters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further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simplify  application </a:t>
            </a:r>
            <a:r>
              <a:rPr lang="en-US" sz="1200" spc="-30" dirty="0" smtClean="0">
                <a:latin typeface="Arial"/>
                <a:cs typeface="Arial"/>
              </a:rPr>
              <a:t>development. </a:t>
            </a:r>
            <a:r>
              <a:rPr lang="en-US" sz="1200" spc="-1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examples, </a:t>
            </a: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5" dirty="0" smtClean="0">
                <a:latin typeface="Arial"/>
                <a:cs typeface="Arial"/>
              </a:rPr>
              <a:t>delivers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following </a:t>
            </a:r>
            <a:r>
              <a:rPr lang="en-US" sz="1200" spc="-25" dirty="0" smtClean="0">
                <a:latin typeface="Arial"/>
                <a:cs typeface="Arial"/>
              </a:rPr>
              <a:t>adapters, </a:t>
            </a:r>
            <a:r>
              <a:rPr lang="en-US" sz="1200" spc="-30" dirty="0" smtClean="0">
                <a:latin typeface="Arial"/>
                <a:cs typeface="Arial"/>
              </a:rPr>
              <a:t>among  </a:t>
            </a:r>
            <a:r>
              <a:rPr lang="en-US" sz="1200" spc="-20" dirty="0" smtClean="0">
                <a:latin typeface="Arial"/>
                <a:cs typeface="Arial"/>
              </a:rPr>
              <a:t>many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others: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TCP/IP, UDP/IP,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1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files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48590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5" dirty="0" smtClean="0">
                <a:latin typeface="Arial"/>
                <a:cs typeface="Arial"/>
              </a:rPr>
              <a:t>WebSphere Front Office, which delivers stock feeds </a:t>
            </a:r>
            <a:r>
              <a:rPr lang="en-US" sz="1200" spc="-20" dirty="0" smtClean="0">
                <a:latin typeface="Arial"/>
                <a:cs typeface="Arial"/>
              </a:rPr>
              <a:t>from major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exchanges  worldwide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294640" indent="-229235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solidDB</a:t>
            </a:r>
            <a:r>
              <a:rPr lang="en-US" sz="1200" spc="-25" dirty="0" smtClean="0">
                <a:latin typeface="Arial"/>
                <a:cs typeface="Arial"/>
              </a:rPr>
              <a:t>®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in-memory,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persistent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database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Solid  Accelerator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API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ts val="1610"/>
              </a:lnSpc>
              <a:spcBef>
                <a:spcPts val="21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Relational databases, which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30" dirty="0" smtClean="0">
                <a:latin typeface="Arial"/>
                <a:cs typeface="Arial"/>
              </a:rPr>
              <a:t>supported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25" dirty="0" smtClean="0">
                <a:latin typeface="Arial"/>
                <a:cs typeface="Arial"/>
              </a:rPr>
              <a:t>industry standard </a:t>
            </a:r>
            <a:r>
              <a:rPr lang="en-US" sz="1200" spc="-20" dirty="0" smtClean="0">
                <a:latin typeface="Arial"/>
                <a:cs typeface="Arial"/>
              </a:rPr>
              <a:t>ODBC  </a:t>
            </a:r>
            <a:r>
              <a:rPr lang="en-US" sz="1200" spc="-25" dirty="0" smtClean="0">
                <a:latin typeface="Arial"/>
                <a:cs typeface="Arial"/>
              </a:rPr>
              <a:t>Applications, </a:t>
            </a:r>
            <a:r>
              <a:rPr lang="en-US" sz="1200" spc="-20" dirty="0" smtClean="0">
                <a:latin typeface="Arial"/>
                <a:cs typeface="Arial"/>
              </a:rPr>
              <a:t>such as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one </a:t>
            </a:r>
            <a:r>
              <a:rPr lang="en-US" sz="1200" spc="-25" dirty="0" smtClean="0">
                <a:latin typeface="Arial"/>
                <a:cs typeface="Arial"/>
              </a:rPr>
              <a:t>shown </a:t>
            </a:r>
            <a:r>
              <a:rPr lang="en-US" sz="1200" spc="-30" dirty="0" smtClean="0">
                <a:latin typeface="Arial"/>
                <a:cs typeface="Arial"/>
              </a:rPr>
              <a:t>above, </a:t>
            </a:r>
            <a:r>
              <a:rPr lang="en-US" sz="1200" spc="-25" dirty="0" smtClean="0">
                <a:latin typeface="Arial"/>
                <a:cs typeface="Arial"/>
              </a:rPr>
              <a:t>almost </a:t>
            </a:r>
            <a:r>
              <a:rPr lang="en-US" sz="1200" spc="-30" dirty="0" smtClean="0">
                <a:latin typeface="Arial"/>
                <a:cs typeface="Arial"/>
              </a:rPr>
              <a:t>always </a:t>
            </a:r>
            <a:r>
              <a:rPr lang="en-US" sz="1200" spc="-25" dirty="0" smtClean="0">
                <a:latin typeface="Arial"/>
                <a:cs typeface="Arial"/>
              </a:rPr>
              <a:t>feature multiple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steps.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69850">
              <a:lnSpc>
                <a:spcPct val="96000"/>
              </a:lnSpc>
              <a:spcBef>
                <a:spcPts val="560"/>
              </a:spcBef>
            </a:pP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some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utilities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began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paying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customers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sign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particular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usage  </a:t>
            </a:r>
            <a:r>
              <a:rPr lang="en-US" sz="1200" spc="-20" dirty="0" smtClean="0">
                <a:latin typeface="Arial"/>
                <a:cs typeface="Arial"/>
              </a:rPr>
              <a:t>plan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spc="-20" dirty="0" smtClean="0">
                <a:latin typeface="Arial"/>
                <a:cs typeface="Arial"/>
              </a:rPr>
              <a:t>their </a:t>
            </a:r>
            <a:r>
              <a:rPr lang="en-US" sz="1200" spc="-25" dirty="0" smtClean="0">
                <a:latin typeface="Arial"/>
                <a:cs typeface="Arial"/>
              </a:rPr>
              <a:t>air conditioning units turned </a:t>
            </a:r>
            <a:r>
              <a:rPr lang="en-US" sz="1200" spc="-20" dirty="0" smtClean="0">
                <a:latin typeface="Arial"/>
                <a:cs typeface="Arial"/>
              </a:rPr>
              <a:t>off for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short time, allowing the  temperature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changed. </a:t>
            </a:r>
            <a:r>
              <a:rPr lang="en-US" sz="1200" spc="-10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application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implement this </a:t>
            </a:r>
            <a:r>
              <a:rPr lang="en-US" sz="1200" spc="-20" dirty="0" smtClean="0">
                <a:latin typeface="Arial"/>
                <a:cs typeface="Arial"/>
              </a:rPr>
              <a:t>plan </a:t>
            </a:r>
            <a:r>
              <a:rPr lang="en-US" sz="1200" spc="-25" dirty="0" smtClean="0">
                <a:latin typeface="Arial"/>
                <a:cs typeface="Arial"/>
              </a:rPr>
              <a:t>collects </a:t>
            </a:r>
            <a:r>
              <a:rPr lang="en-US" sz="1200" b="1" spc="-25" dirty="0" smtClean="0">
                <a:latin typeface="Arial"/>
                <a:cs typeface="Arial"/>
              </a:rPr>
              <a:t>data </a:t>
            </a:r>
            <a:r>
              <a:rPr lang="en-US" sz="1200" b="1" spc="-30" dirty="0" smtClean="0">
                <a:latin typeface="Arial"/>
                <a:cs typeface="Arial"/>
              </a:rPr>
              <a:t>from  </a:t>
            </a:r>
            <a:r>
              <a:rPr lang="en-US" sz="1200" b="1" spc="-20" dirty="0" smtClean="0">
                <a:latin typeface="Arial"/>
                <a:cs typeface="Arial"/>
              </a:rPr>
              <a:t>meters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might apply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filter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monitor only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those customers who selected </a:t>
            </a:r>
            <a:r>
              <a:rPr lang="en-US" sz="1200" spc="-20" dirty="0" smtClean="0">
                <a:latin typeface="Arial"/>
                <a:cs typeface="Arial"/>
              </a:rPr>
              <a:t>this  </a:t>
            </a:r>
            <a:r>
              <a:rPr lang="en-US" sz="1200" spc="-25" dirty="0" smtClean="0">
                <a:latin typeface="Arial"/>
                <a:cs typeface="Arial"/>
              </a:rPr>
              <a:t>service.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usage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must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applied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selected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company.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Up-  </a:t>
            </a:r>
            <a:r>
              <a:rPr lang="en-US" sz="1200" spc="-20" dirty="0" smtClean="0">
                <a:latin typeface="Arial"/>
                <a:cs typeface="Arial"/>
              </a:rPr>
              <a:t>to-date </a:t>
            </a:r>
            <a:r>
              <a:rPr lang="en-US" sz="1200" b="1" spc="-25" dirty="0" smtClean="0">
                <a:latin typeface="Arial"/>
                <a:cs typeface="Arial"/>
              </a:rPr>
              <a:t>usage contracts </a:t>
            </a:r>
            <a:r>
              <a:rPr lang="en-US" sz="1200" spc="-20" dirty="0" smtClean="0">
                <a:latin typeface="Arial"/>
                <a:cs typeface="Arial"/>
              </a:rPr>
              <a:t>then need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applied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retrieving them, extracting text,  filtering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15" dirty="0" smtClean="0">
                <a:latin typeface="Arial"/>
                <a:cs typeface="Arial"/>
              </a:rPr>
              <a:t>key </a:t>
            </a:r>
            <a:r>
              <a:rPr lang="en-US" sz="1200" spc="-25" dirty="0" smtClean="0">
                <a:latin typeface="Arial"/>
                <a:cs typeface="Arial"/>
              </a:rPr>
              <a:t>words,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possibly </a:t>
            </a:r>
            <a:r>
              <a:rPr lang="en-US" sz="1200" spc="-30" dirty="0" smtClean="0">
                <a:latin typeface="Arial"/>
                <a:cs typeface="Arial"/>
              </a:rPr>
              <a:t>applying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seasonal </a:t>
            </a:r>
            <a:r>
              <a:rPr lang="en-US" sz="1200" spc="-30" dirty="0" smtClean="0">
                <a:latin typeface="Arial"/>
                <a:cs typeface="Arial"/>
              </a:rPr>
              <a:t>adjustment. </a:t>
            </a:r>
            <a:r>
              <a:rPr lang="en-US" sz="1200" spc="-25" dirty="0" smtClean="0">
                <a:latin typeface="Arial"/>
                <a:cs typeface="Arial"/>
              </a:rPr>
              <a:t>Current weather  information </a:t>
            </a:r>
            <a:r>
              <a:rPr lang="en-US" sz="1200" spc="-20" dirty="0" smtClean="0">
                <a:latin typeface="Arial"/>
                <a:cs typeface="Arial"/>
              </a:rPr>
              <a:t>can be </a:t>
            </a:r>
            <a:r>
              <a:rPr lang="en-US" sz="1200" spc="-25" dirty="0" smtClean="0">
                <a:latin typeface="Arial"/>
                <a:cs typeface="Arial"/>
              </a:rPr>
              <a:t>collected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parsed </a:t>
            </a:r>
            <a:r>
              <a:rPr lang="en-US" sz="1200" spc="-20" dirty="0" smtClean="0">
                <a:latin typeface="Arial"/>
                <a:cs typeface="Arial"/>
              </a:rPr>
              <a:t>from the </a:t>
            </a:r>
            <a:r>
              <a:rPr lang="en-US" sz="1200" b="1" spc="-15" dirty="0" smtClean="0">
                <a:latin typeface="Arial"/>
                <a:cs typeface="Arial"/>
              </a:rPr>
              <a:t>US </a:t>
            </a:r>
            <a:r>
              <a:rPr lang="en-US" sz="1200" b="1" spc="-25" dirty="0" smtClean="0">
                <a:latin typeface="Arial"/>
                <a:cs typeface="Arial"/>
              </a:rPr>
              <a:t>National Oceanic </a:t>
            </a:r>
            <a:r>
              <a:rPr lang="en-US" sz="1200" b="1" dirty="0" smtClean="0">
                <a:latin typeface="Arial"/>
                <a:cs typeface="Arial"/>
              </a:rPr>
              <a:t>&amp;  </a:t>
            </a:r>
            <a:r>
              <a:rPr lang="en-US" sz="1200" b="1" spc="-25" dirty="0" smtClean="0">
                <a:latin typeface="Arial"/>
                <a:cs typeface="Arial"/>
              </a:rPr>
              <a:t>Atmospheric </a:t>
            </a:r>
            <a:r>
              <a:rPr lang="en-US" sz="1200" b="1" spc="-30" dirty="0" smtClean="0">
                <a:latin typeface="Arial"/>
                <a:cs typeface="Arial"/>
              </a:rPr>
              <a:t>Administration </a:t>
            </a:r>
            <a:r>
              <a:rPr lang="en-US" sz="1200" b="1" spc="-25" dirty="0" smtClean="0">
                <a:latin typeface="Arial"/>
                <a:cs typeface="Arial"/>
              </a:rPr>
              <a:t>(NOAA)</a:t>
            </a:r>
            <a:r>
              <a:rPr lang="en-US" sz="1200" spc="-25" dirty="0" smtClean="0">
                <a:latin typeface="Arial"/>
                <a:cs typeface="Arial"/>
              </a:rPr>
              <a:t>, which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weather stations </a:t>
            </a:r>
            <a:r>
              <a:rPr lang="en-US" sz="1200" spc="-20" dirty="0" smtClean="0">
                <a:latin typeface="Arial"/>
                <a:cs typeface="Arial"/>
              </a:rPr>
              <a:t>across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United  States. After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correct location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30" dirty="0" smtClean="0">
                <a:latin typeface="Arial"/>
                <a:cs typeface="Arial"/>
              </a:rPr>
              <a:t>parsed </a:t>
            </a:r>
            <a:r>
              <a:rPr lang="en-US" sz="1200" spc="-25" dirty="0" smtClean="0">
                <a:latin typeface="Arial"/>
                <a:cs typeface="Arial"/>
              </a:rPr>
              <a:t>for, text </a:t>
            </a:r>
            <a:r>
              <a:rPr lang="en-US" sz="1200" spc="-20" dirty="0" smtClean="0">
                <a:latin typeface="Arial"/>
                <a:cs typeface="Arial"/>
              </a:rPr>
              <a:t>can be </a:t>
            </a:r>
            <a:r>
              <a:rPr lang="en-US" sz="1200" spc="-25" dirty="0" smtClean="0">
                <a:latin typeface="Arial"/>
                <a:cs typeface="Arial"/>
              </a:rPr>
              <a:t>extracted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temperature  </a:t>
            </a:r>
            <a:r>
              <a:rPr lang="en-US" sz="1200" spc="-25" dirty="0" smtClean="0">
                <a:latin typeface="Arial"/>
                <a:cs typeface="Arial"/>
              </a:rPr>
              <a:t>history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read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database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compared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historical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information.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5" dirty="0" smtClean="0">
                <a:latin typeface="Arial"/>
                <a:cs typeface="Arial"/>
              </a:rPr>
              <a:t>Optionally,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latest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temperature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history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could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stored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warehouse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future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51484">
              <a:lnSpc>
                <a:spcPts val="1610"/>
              </a:lnSpc>
              <a:spcBef>
                <a:spcPts val="640"/>
              </a:spcBef>
            </a:pPr>
            <a:r>
              <a:rPr lang="en-US" sz="1200" spc="-25" dirty="0" smtClean="0">
                <a:latin typeface="Arial"/>
                <a:cs typeface="Arial"/>
              </a:rPr>
              <a:t>Finally,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three streams (meter information, usage contract,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current</a:t>
            </a:r>
            <a:r>
              <a:rPr lang="en-US" sz="1200" spc="-2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weather  comparison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historical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weather)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take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actions.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6670">
              <a:lnSpc>
                <a:spcPct val="96200"/>
              </a:lnSpc>
              <a:spcBef>
                <a:spcPts val="555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taken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from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free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RedBook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(PDF):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Ebbers,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M.,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Abdel-</a:t>
            </a:r>
            <a:r>
              <a:rPr lang="en-US" sz="1200" spc="-25" dirty="0" err="1" smtClean="0">
                <a:latin typeface="Arial"/>
                <a:cs typeface="Arial"/>
              </a:rPr>
              <a:t>Gayed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A.,  </a:t>
            </a:r>
            <a:r>
              <a:rPr lang="en-US" sz="1200" spc="-25" dirty="0" err="1" smtClean="0">
                <a:latin typeface="Arial"/>
                <a:cs typeface="Arial"/>
              </a:rPr>
              <a:t>Budhi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10" dirty="0" smtClean="0">
                <a:latin typeface="Arial"/>
                <a:cs typeface="Arial"/>
              </a:rPr>
              <a:t>V. </a:t>
            </a:r>
            <a:r>
              <a:rPr lang="en-US" sz="1200" spc="-25" dirty="0" smtClean="0">
                <a:latin typeface="Arial"/>
                <a:cs typeface="Arial"/>
              </a:rPr>
              <a:t>B., Dolot, </a:t>
            </a:r>
            <a:r>
              <a:rPr lang="en-US" sz="1200" spc="-15" dirty="0" smtClean="0">
                <a:latin typeface="Arial"/>
                <a:cs typeface="Arial"/>
              </a:rPr>
              <a:t>F., </a:t>
            </a:r>
            <a:r>
              <a:rPr lang="en-US" sz="1200" spc="-25" dirty="0" err="1" smtClean="0">
                <a:latin typeface="Arial"/>
                <a:cs typeface="Arial"/>
              </a:rPr>
              <a:t>Kamat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20" dirty="0" smtClean="0">
                <a:latin typeface="Arial"/>
                <a:cs typeface="Arial"/>
              </a:rPr>
              <a:t>V., </a:t>
            </a:r>
            <a:r>
              <a:rPr lang="en-US" sz="1200" spc="-25" dirty="0" err="1" smtClean="0">
                <a:latin typeface="Arial"/>
                <a:cs typeface="Arial"/>
              </a:rPr>
              <a:t>Picone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20" dirty="0" smtClean="0">
                <a:latin typeface="Arial"/>
                <a:cs typeface="Arial"/>
              </a:rPr>
              <a:t>R., </a:t>
            </a:r>
            <a:r>
              <a:rPr lang="en-US" sz="1200" dirty="0" smtClean="0">
                <a:latin typeface="Arial"/>
                <a:cs typeface="Arial"/>
              </a:rPr>
              <a:t>&amp; </a:t>
            </a:r>
            <a:r>
              <a:rPr lang="en-US" sz="1200" spc="-30" dirty="0" err="1" smtClean="0">
                <a:latin typeface="Arial"/>
                <a:cs typeface="Arial"/>
              </a:rPr>
              <a:t>Trevelin</a:t>
            </a:r>
            <a:r>
              <a:rPr lang="en-US" sz="1200" spc="-30" dirty="0" smtClean="0">
                <a:latin typeface="Arial"/>
                <a:cs typeface="Arial"/>
              </a:rPr>
              <a:t>, </a:t>
            </a:r>
            <a:r>
              <a:rPr lang="en-US" sz="1200" spc="-15" dirty="0" smtClean="0">
                <a:latin typeface="Arial"/>
                <a:cs typeface="Arial"/>
              </a:rPr>
              <a:t>J. </a:t>
            </a:r>
            <a:r>
              <a:rPr lang="en-US" sz="1200" spc="-30" dirty="0" smtClean="0">
                <a:latin typeface="Arial"/>
                <a:cs typeface="Arial"/>
              </a:rPr>
              <a:t>(2013). </a:t>
            </a:r>
            <a:r>
              <a:rPr lang="en-US" sz="1200" spc="-25" dirty="0" smtClean="0">
                <a:latin typeface="Arial"/>
                <a:cs typeface="Arial"/>
              </a:rPr>
              <a:t>Addressing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Volume, </a:t>
            </a:r>
            <a:r>
              <a:rPr lang="en-US" sz="1200" spc="-30" dirty="0" smtClean="0">
                <a:latin typeface="Arial"/>
                <a:cs typeface="Arial"/>
              </a:rPr>
              <a:t>Velocity,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Variety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5" dirty="0" err="1" smtClean="0">
                <a:latin typeface="Arial"/>
                <a:cs typeface="Arial"/>
              </a:rPr>
              <a:t>InfoSphere</a:t>
            </a:r>
            <a:r>
              <a:rPr lang="en-US" sz="1200" spc="-25" dirty="0" smtClean="0">
                <a:latin typeface="Arial"/>
                <a:cs typeface="Arial"/>
              </a:rPr>
              <a:t> Streams </a:t>
            </a:r>
            <a:r>
              <a:rPr lang="en-US" sz="1200" spc="-20" dirty="0" smtClean="0">
                <a:latin typeface="Arial"/>
                <a:cs typeface="Arial"/>
              </a:rPr>
              <a:t>V3.0. </a:t>
            </a:r>
            <a:r>
              <a:rPr lang="en-US" sz="1200" spc="-25" dirty="0" smtClean="0">
                <a:latin typeface="Arial"/>
                <a:cs typeface="Arial"/>
              </a:rPr>
              <a:t>Raleigh, </a:t>
            </a:r>
            <a:r>
              <a:rPr lang="en-US" sz="1200" spc="-20" dirty="0" smtClean="0">
                <a:latin typeface="Arial"/>
                <a:cs typeface="Arial"/>
              </a:rPr>
              <a:t>NC: </a:t>
            </a:r>
            <a:r>
              <a:rPr lang="en-US" sz="1200" spc="-25" dirty="0" smtClean="0">
                <a:latin typeface="Arial"/>
                <a:cs typeface="Arial"/>
              </a:rPr>
              <a:t>IBM  International Technical Support Organization (ITSO), </a:t>
            </a:r>
            <a:r>
              <a:rPr lang="en-US" sz="1200" spc="-20" dirty="0" smtClean="0">
                <a:latin typeface="Arial"/>
                <a:cs typeface="Arial"/>
              </a:rPr>
              <a:t>p.</a:t>
            </a:r>
            <a:r>
              <a:rPr lang="en-US" sz="1200" spc="-19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31.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178050">
              <a:lnSpc>
                <a:spcPts val="1610"/>
              </a:lnSpc>
              <a:spcBef>
                <a:spcPts val="645"/>
              </a:spcBef>
            </a:pP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err="1" smtClean="0">
                <a:latin typeface="Arial"/>
                <a:cs typeface="Arial"/>
              </a:rPr>
              <a:t>RedBook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available from: 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http://www.redbooks.ibm.com/redbooks/pdfs/sg248108.pdf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245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Example exploration: </a:t>
            </a:r>
            <a:r>
              <a:rPr lang="en-US" sz="1200" spc="-20" dirty="0" smtClean="0">
                <a:latin typeface="Arial"/>
                <a:cs typeface="Arial"/>
              </a:rPr>
              <a:t>How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capture data streams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analyze </a:t>
            </a:r>
            <a:r>
              <a:rPr lang="en-US" sz="1200" spc="-20" dirty="0" smtClean="0">
                <a:latin typeface="Arial"/>
                <a:cs typeface="Arial"/>
              </a:rPr>
              <a:t>them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faster </a:t>
            </a:r>
            <a:r>
              <a:rPr lang="en-US" sz="1200" spc="-20" dirty="0" smtClean="0">
                <a:latin typeface="Arial"/>
                <a:cs typeface="Arial"/>
              </a:rPr>
              <a:t>with  </a:t>
            </a: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YouTube </a:t>
            </a:r>
            <a:r>
              <a:rPr lang="en-US" sz="1200" spc="-20" dirty="0" smtClean="0">
                <a:latin typeface="Arial"/>
                <a:cs typeface="Arial"/>
              </a:rPr>
              <a:t>URL: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www.youtube.com/watch?v=HLHGRy7Hif4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556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video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overview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Designer,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part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Watson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Platform.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495"/>
              </a:spcBef>
            </a:pPr>
            <a:r>
              <a:rPr lang="en-US" sz="1200" spc="-20" dirty="0" smtClean="0">
                <a:latin typeface="Arial"/>
                <a:cs typeface="Arial"/>
              </a:rPr>
              <a:t>Find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videos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IBM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Designer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Learning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Center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at: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spc="-30" dirty="0" smtClean="0">
                <a:latin typeface="Arial"/>
                <a:cs typeface="Arial"/>
                <a:hlinkClick r:id="rId3"/>
              </a:rPr>
              <a:t>http://ibm.biz/streams-designer-learning.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38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200" spc="-30" dirty="0" smtClean="0">
                <a:latin typeface="Arial"/>
                <a:cs typeface="Arial"/>
              </a:rPr>
              <a:t>References: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34925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Stream </a:t>
            </a:r>
            <a:r>
              <a:rPr lang="en-US" sz="1200" spc="-25" dirty="0" smtClean="0">
                <a:latin typeface="Arial"/>
                <a:cs typeface="Arial"/>
              </a:rPr>
              <a:t>Computing Platforms, Applications,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Analytics (Tab </a:t>
            </a:r>
            <a:r>
              <a:rPr lang="en-US" sz="1200" spc="-20" dirty="0" smtClean="0">
                <a:latin typeface="Arial"/>
                <a:cs typeface="Arial"/>
              </a:rPr>
              <a:t>4: System </a:t>
            </a:r>
            <a:r>
              <a:rPr lang="en-US" sz="1200" spc="-25" dirty="0" smtClean="0">
                <a:latin typeface="Arial"/>
                <a:cs typeface="Arial"/>
              </a:rPr>
              <a:t>S)  </a:t>
            </a:r>
            <a:r>
              <a:rPr lang="en-US" sz="1200" spc="-30" dirty="0" smtClean="0">
                <a:latin typeface="Arial"/>
                <a:cs typeface="Arial"/>
              </a:rPr>
              <a:t>https://researcher.watson.ibm.com/researcher/view_group_subpage.php?id=253  </a:t>
            </a:r>
            <a:r>
              <a:rPr lang="en-US" sz="1200" spc="-20" dirty="0" smtClean="0">
                <a:latin typeface="Arial"/>
                <a:cs typeface="Arial"/>
              </a:rPr>
              <a:t>4&amp;t=4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3340">
              <a:lnSpc>
                <a:spcPct val="96100"/>
              </a:lnSpc>
              <a:spcBef>
                <a:spcPts val="560"/>
              </a:spcBef>
            </a:pPr>
            <a:r>
              <a:rPr lang="en-US" sz="1200" spc="-20" dirty="0" smtClean="0">
                <a:latin typeface="Arial"/>
                <a:cs typeface="Arial"/>
              </a:rPr>
              <a:t>System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S: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While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IBM,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Dr.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Codd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invented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relational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database.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defining  </a:t>
            </a: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5" dirty="0" smtClean="0">
                <a:latin typeface="Arial"/>
                <a:cs typeface="Arial"/>
              </a:rPr>
              <a:t>Research project,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was referred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System </a:t>
            </a:r>
            <a:r>
              <a:rPr lang="en-US" sz="1200" spc="-15" dirty="0" smtClean="0">
                <a:latin typeface="Arial"/>
                <a:cs typeface="Arial"/>
              </a:rPr>
              <a:t>R,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stood for </a:t>
            </a:r>
            <a:r>
              <a:rPr lang="en-US" sz="1200" spc="-30" dirty="0" smtClean="0">
                <a:latin typeface="Arial"/>
                <a:cs typeface="Arial"/>
              </a:rPr>
              <a:t>Relational.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relational database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foundation </a:t>
            </a:r>
            <a:r>
              <a:rPr lang="en-US" sz="1200" spc="-20" dirty="0" smtClean="0">
                <a:latin typeface="Arial"/>
                <a:cs typeface="Arial"/>
              </a:rPr>
              <a:t>for data </a:t>
            </a:r>
            <a:r>
              <a:rPr lang="en-US" sz="1200" spc="-25" dirty="0" smtClean="0">
                <a:latin typeface="Arial"/>
                <a:cs typeface="Arial"/>
              </a:rPr>
              <a:t>warehousing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launched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highly  successful </a:t>
            </a:r>
            <a:r>
              <a:rPr lang="en-US" sz="1200" spc="-30" dirty="0" smtClean="0">
                <a:latin typeface="Arial"/>
                <a:cs typeface="Arial"/>
              </a:rPr>
              <a:t>Client/Server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On-Demand informational eras. </a:t>
            </a:r>
            <a:r>
              <a:rPr lang="en-US" sz="1200" spc="-15" dirty="0" smtClean="0">
                <a:latin typeface="Arial"/>
                <a:cs typeface="Arial"/>
              </a:rPr>
              <a:t>One </a:t>
            </a:r>
            <a:r>
              <a:rPr lang="en-US" sz="1200" spc="-20" dirty="0" smtClean="0">
                <a:latin typeface="Arial"/>
                <a:cs typeface="Arial"/>
              </a:rPr>
              <a:t>of the </a:t>
            </a:r>
            <a:r>
              <a:rPr lang="en-US" sz="1200" spc="-30" dirty="0" smtClean="0">
                <a:latin typeface="Arial"/>
                <a:cs typeface="Arial"/>
              </a:rPr>
              <a:t>cornerstones 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success was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capability </a:t>
            </a:r>
            <a:r>
              <a:rPr lang="en-US" sz="1200" spc="-20" dirty="0" smtClean="0">
                <a:latin typeface="Arial"/>
                <a:cs typeface="Arial"/>
              </a:rPr>
              <a:t>of OLAP </a:t>
            </a:r>
            <a:r>
              <a:rPr lang="en-US" sz="1200" spc="-25" dirty="0" smtClean="0">
                <a:latin typeface="Arial"/>
                <a:cs typeface="Arial"/>
              </a:rPr>
              <a:t>products </a:t>
            </a:r>
            <a:r>
              <a:rPr lang="en-US" sz="1200" spc="-20" dirty="0" smtClean="0">
                <a:latin typeface="Arial"/>
                <a:cs typeface="Arial"/>
              </a:rPr>
              <a:t>that are </a:t>
            </a:r>
            <a:r>
              <a:rPr lang="en-US" sz="1200" spc="-25" dirty="0" smtClean="0">
                <a:latin typeface="Arial"/>
                <a:cs typeface="Arial"/>
              </a:rPr>
              <a:t>still used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critical  </a:t>
            </a:r>
            <a:r>
              <a:rPr lang="en-US" sz="1200" spc="-25" dirty="0" smtClean="0">
                <a:latin typeface="Arial"/>
                <a:cs typeface="Arial"/>
              </a:rPr>
              <a:t>business processes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today.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600"/>
              </a:spcBef>
            </a:pPr>
            <a:r>
              <a:rPr lang="en-US" sz="1200" spc="-20" dirty="0" smtClean="0">
                <a:latin typeface="Arial"/>
                <a:cs typeface="Arial"/>
              </a:rPr>
              <a:t>When </a:t>
            </a:r>
            <a:r>
              <a:rPr lang="en-US" sz="1200" spc="-15" dirty="0" smtClean="0">
                <a:latin typeface="Arial"/>
                <a:cs typeface="Arial"/>
              </a:rPr>
              <a:t>the IBM </a:t>
            </a:r>
            <a:r>
              <a:rPr lang="en-US" sz="1200" spc="-25" dirty="0" smtClean="0">
                <a:latin typeface="Arial"/>
                <a:cs typeface="Arial"/>
              </a:rPr>
              <a:t>Research division again </a:t>
            </a:r>
            <a:r>
              <a:rPr lang="en-US" sz="1200" spc="-20" dirty="0" smtClean="0">
                <a:latin typeface="Arial"/>
                <a:cs typeface="Arial"/>
              </a:rPr>
              <a:t>set its sights on </a:t>
            </a:r>
            <a:r>
              <a:rPr lang="en-US" sz="1200" spc="-30" dirty="0" smtClean="0">
                <a:latin typeface="Arial"/>
                <a:cs typeface="Arial"/>
              </a:rPr>
              <a:t>developing </a:t>
            </a:r>
            <a:r>
              <a:rPr lang="en-US" sz="1200" spc="-25" dirty="0" smtClean="0">
                <a:latin typeface="Arial"/>
                <a:cs typeface="Arial"/>
              </a:rPr>
              <a:t>something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address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next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evolution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analysis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(RTAP)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Smarter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Planet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evolution,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set  </a:t>
            </a:r>
            <a:r>
              <a:rPr lang="en-US" sz="1200" spc="-20" dirty="0" smtClean="0">
                <a:latin typeface="Arial"/>
                <a:cs typeface="Arial"/>
              </a:rPr>
              <a:t>their </a:t>
            </a:r>
            <a:r>
              <a:rPr lang="en-US" sz="1200" spc="-25" dirty="0" smtClean="0">
                <a:latin typeface="Arial"/>
                <a:cs typeface="Arial"/>
              </a:rPr>
              <a:t>sights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developing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platform with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same </a:t>
            </a:r>
            <a:r>
              <a:rPr lang="en-US" sz="1200" spc="-30" dirty="0" smtClean="0">
                <a:latin typeface="Arial"/>
                <a:cs typeface="Arial"/>
              </a:rPr>
              <a:t>level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world-changing success,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decided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call their effort </a:t>
            </a:r>
            <a:r>
              <a:rPr lang="en-US" sz="1200" spc="-20" dirty="0" smtClean="0">
                <a:latin typeface="Arial"/>
                <a:cs typeface="Arial"/>
              </a:rPr>
              <a:t>System S,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stood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Streams. </a:t>
            </a:r>
            <a:r>
              <a:rPr lang="en-US" sz="1200" spc="-20" dirty="0" smtClean="0">
                <a:latin typeface="Arial"/>
                <a:cs typeface="Arial"/>
              </a:rPr>
              <a:t>Like </a:t>
            </a:r>
            <a:r>
              <a:rPr lang="en-US" sz="1200" spc="-25" dirty="0" smtClean="0">
                <a:latin typeface="Arial"/>
                <a:cs typeface="Arial"/>
              </a:rPr>
              <a:t>System </a:t>
            </a:r>
            <a:r>
              <a:rPr lang="en-US" sz="1200" spc="-20" dirty="0" smtClean="0">
                <a:latin typeface="Arial"/>
                <a:cs typeface="Arial"/>
              </a:rPr>
              <a:t>R,  System </a:t>
            </a:r>
            <a:r>
              <a:rPr lang="en-US" sz="1200" dirty="0" smtClean="0">
                <a:latin typeface="Arial"/>
                <a:cs typeface="Arial"/>
              </a:rPr>
              <a:t>S </a:t>
            </a:r>
            <a:r>
              <a:rPr lang="en-US" sz="1200" spc="-25" dirty="0" smtClean="0">
                <a:latin typeface="Arial"/>
                <a:cs typeface="Arial"/>
              </a:rPr>
              <a:t>was founded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promise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revolutionary change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analytic  paradigm.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research </a:t>
            </a:r>
            <a:r>
              <a:rPr lang="en-US" sz="1200" spc="-20" dirty="0" smtClean="0">
                <a:latin typeface="Arial"/>
                <a:cs typeface="Arial"/>
              </a:rPr>
              <a:t>of the </a:t>
            </a:r>
            <a:r>
              <a:rPr lang="en-US" sz="1200" spc="-25" dirty="0" smtClean="0">
                <a:latin typeface="Arial"/>
                <a:cs typeface="Arial"/>
              </a:rPr>
              <a:t>Exploratory </a:t>
            </a:r>
            <a:r>
              <a:rPr lang="en-US" sz="1200" spc="-20" dirty="0" smtClean="0">
                <a:latin typeface="Arial"/>
                <a:cs typeface="Arial"/>
              </a:rPr>
              <a:t>Stream </a:t>
            </a:r>
            <a:r>
              <a:rPr lang="en-US" sz="1200" spc="-25" dirty="0" smtClean="0">
                <a:latin typeface="Arial"/>
                <a:cs typeface="Arial"/>
              </a:rPr>
              <a:t>Processing Systems </a:t>
            </a:r>
            <a:r>
              <a:rPr lang="en-US" sz="1200" spc="-20" dirty="0" smtClean="0">
                <a:latin typeface="Arial"/>
                <a:cs typeface="Arial"/>
              </a:rPr>
              <a:t>team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T.J.  Watson Research Center, which was </a:t>
            </a: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advanced topics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highly scalable stream-  processing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applications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System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heart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soul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28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243840">
              <a:lnSpc>
                <a:spcPts val="1610"/>
              </a:lnSpc>
            </a:pPr>
            <a:r>
              <a:rPr lang="en-US" sz="1400" spc="-20" dirty="0" smtClean="0">
                <a:latin typeface="Arial"/>
                <a:cs typeface="Arial"/>
              </a:rPr>
              <a:t>The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terminology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used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here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is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that</a:t>
            </a:r>
            <a:r>
              <a:rPr lang="en-US" sz="1400" spc="-35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of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IBM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Streams,</a:t>
            </a:r>
            <a:r>
              <a:rPr lang="en-US" sz="1400" spc="-3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but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similar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terminology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applies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to  </a:t>
            </a:r>
            <a:r>
              <a:rPr lang="en-US" sz="1400" spc="-20" dirty="0" smtClean="0">
                <a:latin typeface="Arial"/>
                <a:cs typeface="Arial"/>
              </a:rPr>
              <a:t>other </a:t>
            </a:r>
            <a:r>
              <a:rPr lang="en-US" sz="1400" spc="-25" dirty="0" smtClean="0">
                <a:latin typeface="Arial"/>
                <a:cs typeface="Arial"/>
              </a:rPr>
              <a:t>Streams Processing Engines</a:t>
            </a:r>
            <a:r>
              <a:rPr lang="en-US" sz="1400" spc="-14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(SPE).</a:t>
            </a:r>
            <a:endParaRPr lang="en-US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400" spc="-30" dirty="0" smtClean="0">
                <a:latin typeface="Arial"/>
                <a:cs typeface="Arial"/>
              </a:rPr>
              <a:t>References:</a:t>
            </a:r>
            <a:endParaRPr lang="en-US" sz="1400" dirty="0" smtClean="0">
              <a:latin typeface="Arial"/>
              <a:cs typeface="Arial"/>
            </a:endParaRPr>
          </a:p>
          <a:p>
            <a:pPr marL="470534" marR="5080" indent="-229235" algn="just">
              <a:lnSpc>
                <a:spcPct val="96200"/>
              </a:lnSpc>
              <a:spcBef>
                <a:spcPts val="695"/>
              </a:spcBef>
              <a:buFont typeface="Symbol"/>
              <a:buChar char=""/>
              <a:tabLst>
                <a:tab pos="471170" algn="l"/>
              </a:tabLst>
            </a:pPr>
            <a:r>
              <a:rPr lang="en-US" sz="1400" spc="-25" dirty="0" smtClean="0">
                <a:latin typeface="Arial"/>
                <a:cs typeface="Arial"/>
              </a:rPr>
              <a:t>Glossary </a:t>
            </a:r>
            <a:r>
              <a:rPr lang="en-US" sz="1400" spc="-15" dirty="0" smtClean="0">
                <a:latin typeface="Arial"/>
                <a:cs typeface="Arial"/>
              </a:rPr>
              <a:t>of </a:t>
            </a:r>
            <a:r>
              <a:rPr lang="en-US" sz="1400" spc="-20" dirty="0" smtClean="0">
                <a:latin typeface="Arial"/>
                <a:cs typeface="Arial"/>
              </a:rPr>
              <a:t>terms for </a:t>
            </a:r>
            <a:r>
              <a:rPr lang="en-US" sz="1400" spc="-15" dirty="0" smtClean="0">
                <a:latin typeface="Arial"/>
                <a:cs typeface="Arial"/>
              </a:rPr>
              <a:t>IBM </a:t>
            </a:r>
            <a:r>
              <a:rPr lang="en-US" sz="1400" spc="-25" dirty="0" smtClean="0">
                <a:latin typeface="Arial"/>
                <a:cs typeface="Arial"/>
              </a:rPr>
              <a:t>Streams (formerly known </a:t>
            </a:r>
            <a:r>
              <a:rPr lang="en-US" sz="1400" spc="-20" dirty="0" smtClean="0">
                <a:latin typeface="Arial"/>
                <a:cs typeface="Arial"/>
              </a:rPr>
              <a:t>as </a:t>
            </a:r>
            <a:r>
              <a:rPr lang="en-US" sz="1400" spc="-15" dirty="0" smtClean="0">
                <a:latin typeface="Arial"/>
                <a:cs typeface="Arial"/>
              </a:rPr>
              <a:t>IBM </a:t>
            </a:r>
            <a:r>
              <a:rPr lang="en-US" sz="1400" spc="-25" dirty="0" err="1" smtClean="0">
                <a:latin typeface="Arial"/>
                <a:cs typeface="Arial"/>
              </a:rPr>
              <a:t>InfoSphere</a:t>
            </a:r>
            <a:r>
              <a:rPr lang="en-US" sz="1400" spc="-25" dirty="0" smtClean="0">
                <a:latin typeface="Arial"/>
                <a:cs typeface="Arial"/>
              </a:rPr>
              <a:t> Streams)  </a:t>
            </a:r>
            <a:r>
              <a:rPr lang="en-US" sz="1400" spc="-30" dirty="0" smtClean="0">
                <a:latin typeface="Arial"/>
                <a:cs typeface="Arial"/>
              </a:rPr>
              <a:t>https://</a:t>
            </a:r>
            <a:r>
              <a:rPr lang="en-US" sz="1400" spc="-30" dirty="0" smtClean="0">
                <a:latin typeface="Arial"/>
                <a:cs typeface="Arial"/>
                <a:hlinkClick r:id="rId3"/>
              </a:rPr>
              <a:t>www.ibm.com/support/knowledgecenter/en/SSCRJU_4.2.1/com.ibm.strea </a:t>
            </a:r>
            <a:r>
              <a:rPr lang="en-US" sz="1400" spc="-30" dirty="0" smtClean="0">
                <a:latin typeface="Arial"/>
                <a:cs typeface="Arial"/>
              </a:rPr>
              <a:t> ms.glossary.doc/doc/glossary_streams.html</a:t>
            </a:r>
            <a:endParaRPr lang="en-US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400" spc="-25" dirty="0" smtClean="0">
                <a:latin typeface="Arial"/>
                <a:cs typeface="Arial"/>
              </a:rPr>
              <a:t>Examples </a:t>
            </a:r>
            <a:r>
              <a:rPr lang="en-US" sz="1400" spc="-20" dirty="0" smtClean="0">
                <a:latin typeface="Arial"/>
                <a:cs typeface="Arial"/>
              </a:rPr>
              <a:t>of </a:t>
            </a:r>
            <a:r>
              <a:rPr lang="en-US" sz="1400" spc="-25" dirty="0" smtClean="0">
                <a:latin typeface="Arial"/>
                <a:cs typeface="Arial"/>
              </a:rPr>
              <a:t>other</a:t>
            </a:r>
            <a:r>
              <a:rPr lang="en-US" sz="1400" spc="-10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terminology:</a:t>
            </a:r>
            <a:endParaRPr lang="en-US" sz="14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400" spc="-25" dirty="0" smtClean="0">
                <a:latin typeface="Arial"/>
                <a:cs typeface="Arial"/>
              </a:rPr>
              <a:t>Apache Storm: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  <a:hlinkClick r:id="rId4"/>
              </a:rPr>
              <a:t>http://storm.apache.org/releases/current/Concepts.html</a:t>
            </a:r>
            <a:endParaRPr lang="en-US" sz="1400" dirty="0" smtClean="0">
              <a:latin typeface="Arial"/>
              <a:cs typeface="Arial"/>
            </a:endParaRPr>
          </a:p>
          <a:p>
            <a:pPr marL="928369" marR="306705" lvl="1" indent="-228600">
              <a:lnSpc>
                <a:spcPts val="1610"/>
              </a:lnSpc>
              <a:spcBef>
                <a:spcPts val="645"/>
              </a:spcBef>
              <a:buFont typeface="Courier New"/>
              <a:buChar char="o"/>
              <a:tabLst>
                <a:tab pos="929005" algn="l"/>
              </a:tabLst>
            </a:pPr>
            <a:r>
              <a:rPr lang="en-US" sz="1400" dirty="0" smtClean="0">
                <a:latin typeface="Arial"/>
                <a:cs typeface="Arial"/>
              </a:rPr>
              <a:t>A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spout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is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a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source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of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streams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in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a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topology.</a:t>
            </a:r>
            <a:r>
              <a:rPr lang="en-US" sz="1400" spc="-25" dirty="0" smtClean="0">
                <a:latin typeface="Arial"/>
                <a:cs typeface="Arial"/>
              </a:rPr>
              <a:t> Generally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spouts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will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read  tuples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from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an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external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source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and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emit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them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into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the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topology.</a:t>
            </a:r>
            <a:endParaRPr lang="en-US" sz="1400" dirty="0" smtClean="0">
              <a:latin typeface="Arial"/>
              <a:cs typeface="Arial"/>
            </a:endParaRPr>
          </a:p>
          <a:p>
            <a:pPr marL="928369" marR="301625" lvl="1" indent="-228600">
              <a:lnSpc>
                <a:spcPts val="1610"/>
              </a:lnSpc>
              <a:spcBef>
                <a:spcPts val="605"/>
              </a:spcBef>
              <a:buFont typeface="Courier New"/>
              <a:buChar char="o"/>
              <a:tabLst>
                <a:tab pos="929005" algn="l"/>
              </a:tabLst>
            </a:pPr>
            <a:r>
              <a:rPr lang="en-US" sz="1400" spc="-15" dirty="0" smtClean="0">
                <a:latin typeface="Arial"/>
                <a:cs typeface="Arial"/>
              </a:rPr>
              <a:t>All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processing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in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topologies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is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done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in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bolts.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Bolts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can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do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anything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from  </a:t>
            </a:r>
            <a:r>
              <a:rPr lang="en-US" sz="1400" spc="-25" dirty="0" smtClean="0">
                <a:latin typeface="Arial"/>
                <a:cs typeface="Arial"/>
              </a:rPr>
              <a:t>filtering, functions, </a:t>
            </a:r>
            <a:r>
              <a:rPr lang="en-US" sz="1400" spc="-30" dirty="0" smtClean="0">
                <a:latin typeface="Arial"/>
                <a:cs typeface="Arial"/>
              </a:rPr>
              <a:t>aggregations, </a:t>
            </a:r>
            <a:r>
              <a:rPr lang="en-US" sz="1400" spc="-25" dirty="0" smtClean="0">
                <a:latin typeface="Arial"/>
                <a:cs typeface="Arial"/>
              </a:rPr>
              <a:t>joins, talking </a:t>
            </a:r>
            <a:r>
              <a:rPr lang="en-US" sz="1400" spc="-10" dirty="0" smtClean="0">
                <a:latin typeface="Arial"/>
                <a:cs typeface="Arial"/>
              </a:rPr>
              <a:t>to </a:t>
            </a:r>
            <a:r>
              <a:rPr lang="en-US" sz="1400" spc="-25" dirty="0" smtClean="0">
                <a:latin typeface="Arial"/>
                <a:cs typeface="Arial"/>
              </a:rPr>
              <a:t>databases, </a:t>
            </a:r>
            <a:r>
              <a:rPr lang="en-US" sz="1400" spc="-20" dirty="0" smtClean="0">
                <a:latin typeface="Arial"/>
                <a:cs typeface="Arial"/>
              </a:rPr>
              <a:t>and</a:t>
            </a:r>
            <a:r>
              <a:rPr lang="en-US" sz="1400" spc="-21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72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2275840">
              <a:lnSpc>
                <a:spcPts val="1610"/>
              </a:lnSpc>
              <a:spcBef>
                <a:spcPts val="5"/>
              </a:spcBef>
            </a:pPr>
            <a:r>
              <a:rPr lang="en-US" sz="1200" spc="-25" dirty="0" smtClean="0">
                <a:latin typeface="Arial"/>
                <a:cs typeface="Arial"/>
              </a:rPr>
              <a:t>Reliability,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example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Apache </a:t>
            </a:r>
            <a:r>
              <a:rPr lang="en-US" sz="1200" spc="-20" dirty="0" smtClean="0">
                <a:latin typeface="Arial"/>
                <a:cs typeface="Arial"/>
              </a:rPr>
              <a:t>Storm  </a:t>
            </a:r>
            <a:r>
              <a:rPr lang="en-US" sz="1200" spc="-30" dirty="0" smtClean="0">
                <a:latin typeface="Arial"/>
                <a:cs typeface="Arial"/>
              </a:rPr>
              <a:t>(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http://storm.apache.org/releases/current/Concepts.html):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555"/>
              </a:spcBef>
            </a:pPr>
            <a:r>
              <a:rPr lang="en-US" sz="1200" b="1" spc="-20" dirty="0" smtClean="0">
                <a:latin typeface="Arial"/>
                <a:cs typeface="Arial"/>
              </a:rPr>
              <a:t>Storm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guarantees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every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spout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tuple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fully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topology.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does 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tracking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tree of </a:t>
            </a:r>
            <a:r>
              <a:rPr lang="en-US" sz="1200" spc="-25" dirty="0" smtClean="0">
                <a:latin typeface="Arial"/>
                <a:cs typeface="Arial"/>
              </a:rPr>
              <a:t>tuples </a:t>
            </a:r>
            <a:r>
              <a:rPr lang="en-US" sz="1200" spc="-30" dirty="0" smtClean="0">
                <a:latin typeface="Arial"/>
                <a:cs typeface="Arial"/>
              </a:rPr>
              <a:t>triggered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every </a:t>
            </a:r>
            <a:r>
              <a:rPr lang="en-US" sz="1200" spc="-20" dirty="0" smtClean="0">
                <a:latin typeface="Arial"/>
                <a:cs typeface="Arial"/>
              </a:rPr>
              <a:t>spout </a:t>
            </a:r>
            <a:r>
              <a:rPr lang="en-US" sz="1200" spc="-25" dirty="0" smtClean="0">
                <a:latin typeface="Arial"/>
                <a:cs typeface="Arial"/>
              </a:rPr>
              <a:t>tuple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determining when  </a:t>
            </a:r>
            <a:r>
              <a:rPr lang="en-US" sz="1200" spc="-20" dirty="0" smtClean="0">
                <a:latin typeface="Arial"/>
                <a:cs typeface="Arial"/>
              </a:rPr>
              <a:t>that tree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tuples </a:t>
            </a:r>
            <a:r>
              <a:rPr lang="en-US" sz="1200" spc="-20" dirty="0" smtClean="0">
                <a:latin typeface="Arial"/>
                <a:cs typeface="Arial"/>
              </a:rPr>
              <a:t>has been </a:t>
            </a:r>
            <a:r>
              <a:rPr lang="en-US" sz="1200" spc="-25" dirty="0" smtClean="0">
                <a:latin typeface="Arial"/>
                <a:cs typeface="Arial"/>
              </a:rPr>
              <a:t>successfully completed. Every topology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"message  timeout" associated </a:t>
            </a:r>
            <a:r>
              <a:rPr lang="en-US" sz="1200" spc="-20" dirty="0" smtClean="0">
                <a:latin typeface="Arial"/>
                <a:cs typeface="Arial"/>
              </a:rPr>
              <a:t>with it. If Storm </a:t>
            </a:r>
            <a:r>
              <a:rPr lang="en-US" sz="1200" spc="-25" dirty="0" smtClean="0">
                <a:latin typeface="Arial"/>
                <a:cs typeface="Arial"/>
              </a:rPr>
              <a:t>fails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detect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spout tuple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been  completed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within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timeout,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fails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tuple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replays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later.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62890">
              <a:lnSpc>
                <a:spcPct val="96100"/>
              </a:lnSpc>
              <a:spcBef>
                <a:spcPts val="595"/>
              </a:spcBef>
            </a:pP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take </a:t>
            </a:r>
            <a:r>
              <a:rPr lang="en-US" sz="1200" spc="-25" dirty="0" smtClean="0">
                <a:latin typeface="Arial"/>
                <a:cs typeface="Arial"/>
              </a:rPr>
              <a:t>advantage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Storm's reliability capabilities, you </a:t>
            </a:r>
            <a:r>
              <a:rPr lang="en-US" sz="1200" spc="-20" dirty="0" smtClean="0">
                <a:latin typeface="Arial"/>
                <a:cs typeface="Arial"/>
              </a:rPr>
              <a:t>must tell Storm </a:t>
            </a:r>
            <a:r>
              <a:rPr lang="en-US" sz="1200" spc="-25" dirty="0" smtClean="0">
                <a:latin typeface="Arial"/>
                <a:cs typeface="Arial"/>
              </a:rPr>
              <a:t>when </a:t>
            </a:r>
            <a:r>
              <a:rPr lang="en-US" sz="1200" spc="-20" dirty="0" smtClean="0">
                <a:latin typeface="Arial"/>
                <a:cs typeface="Arial"/>
              </a:rPr>
              <a:t>new  </a:t>
            </a:r>
            <a:r>
              <a:rPr lang="en-US" sz="1200" spc="-25" dirty="0" smtClean="0">
                <a:latin typeface="Arial"/>
                <a:cs typeface="Arial"/>
              </a:rPr>
              <a:t>edges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tuple tree are </a:t>
            </a:r>
            <a:r>
              <a:rPr lang="en-US" sz="1200" spc="-25" dirty="0" smtClean="0">
                <a:latin typeface="Arial"/>
                <a:cs typeface="Arial"/>
              </a:rPr>
              <a:t>being created </a:t>
            </a:r>
            <a:r>
              <a:rPr lang="en-US" sz="1200" spc="-20" dirty="0" smtClean="0">
                <a:latin typeface="Arial"/>
                <a:cs typeface="Arial"/>
              </a:rPr>
              <a:t>and tell Storm </a:t>
            </a:r>
            <a:r>
              <a:rPr lang="en-US" sz="1200" spc="-30" dirty="0" smtClean="0">
                <a:latin typeface="Arial"/>
                <a:cs typeface="Arial"/>
              </a:rPr>
              <a:t>whenever you've </a:t>
            </a:r>
            <a:r>
              <a:rPr lang="en-US" sz="1200" spc="-25" dirty="0" smtClean="0">
                <a:latin typeface="Arial"/>
                <a:cs typeface="Arial"/>
              </a:rPr>
              <a:t>finished  processing </a:t>
            </a:r>
            <a:r>
              <a:rPr lang="en-US" sz="1200" spc="-20" dirty="0" smtClean="0">
                <a:latin typeface="Arial"/>
                <a:cs typeface="Arial"/>
              </a:rPr>
              <a:t>an </a:t>
            </a:r>
            <a:r>
              <a:rPr lang="en-US" sz="1200" spc="-30" dirty="0" smtClean="0">
                <a:latin typeface="Arial"/>
                <a:cs typeface="Arial"/>
              </a:rPr>
              <a:t>individual </a:t>
            </a:r>
            <a:r>
              <a:rPr lang="en-US" sz="1200" spc="-25" dirty="0" smtClean="0">
                <a:latin typeface="Arial"/>
                <a:cs typeface="Arial"/>
              </a:rPr>
              <a:t>tuple. These are done using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OutputCollector</a:t>
            </a:r>
            <a:r>
              <a:rPr lang="en-US" sz="1200" spc="-25" dirty="0" smtClean="0">
                <a:latin typeface="Arial"/>
                <a:cs typeface="Arial"/>
              </a:rPr>
              <a:t> object </a:t>
            </a:r>
            <a:r>
              <a:rPr lang="en-US" sz="1200" spc="-30" dirty="0" smtClean="0">
                <a:latin typeface="Arial"/>
                <a:cs typeface="Arial"/>
              </a:rPr>
              <a:t>that  </a:t>
            </a:r>
            <a:r>
              <a:rPr lang="en-US" sz="1200" spc="-25" dirty="0" smtClean="0">
                <a:latin typeface="Arial"/>
                <a:cs typeface="Arial"/>
              </a:rPr>
              <a:t>bolts </a:t>
            </a:r>
            <a:r>
              <a:rPr lang="en-US" sz="1200" spc="-20" dirty="0" smtClean="0">
                <a:latin typeface="Arial"/>
                <a:cs typeface="Arial"/>
              </a:rPr>
              <a:t>use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emit tuples. Anchoring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done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emit </a:t>
            </a:r>
            <a:r>
              <a:rPr lang="en-US" sz="1200" spc="-30" dirty="0" smtClean="0">
                <a:latin typeface="Arial"/>
                <a:cs typeface="Arial"/>
              </a:rPr>
              <a:t>method,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you declare that  you're finished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tuple using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b="1" spc="-20" dirty="0" err="1" smtClean="0">
                <a:latin typeface="Arial"/>
                <a:cs typeface="Arial"/>
              </a:rPr>
              <a:t>ack</a:t>
            </a:r>
            <a:r>
              <a:rPr lang="en-US" sz="1200" b="1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method.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56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65785">
              <a:lnSpc>
                <a:spcPts val="1610"/>
              </a:lnSpc>
              <a:spcBef>
                <a:spcPts val="635"/>
              </a:spcBef>
            </a:pPr>
            <a:r>
              <a:rPr lang="en-US" sz="1200" spc="-10" dirty="0" smtClean="0">
                <a:latin typeface="Arial"/>
                <a:cs typeface="Arial"/>
              </a:rPr>
              <a:t>We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familiar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operations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classic batch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SQL.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batch  processing,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present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time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statement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processed.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200"/>
              </a:lnSpc>
              <a:spcBef>
                <a:spcPts val="555"/>
              </a:spcBef>
            </a:pPr>
            <a:r>
              <a:rPr lang="en-US" sz="1200" spc="-20" dirty="0" smtClean="0">
                <a:latin typeface="Arial"/>
                <a:cs typeface="Arial"/>
              </a:rPr>
              <a:t>But,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constantly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flowing</a:t>
            </a:r>
            <a:r>
              <a:rPr lang="en-US" sz="1200" spc="-1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thus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techniques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need 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performed. With streaming data, operations will </a:t>
            </a:r>
            <a:r>
              <a:rPr lang="en-US" sz="1200" spc="-20" dirty="0" smtClean="0">
                <a:latin typeface="Arial"/>
                <a:cs typeface="Arial"/>
              </a:rPr>
              <a:t>be </a:t>
            </a:r>
            <a:r>
              <a:rPr lang="en-US" sz="1200" spc="-30" dirty="0" smtClean="0">
                <a:latin typeface="Arial"/>
                <a:cs typeface="Arial"/>
              </a:rPr>
              <a:t>performed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b="1" spc="-20" dirty="0" smtClean="0">
                <a:latin typeface="Arial"/>
                <a:cs typeface="Arial"/>
              </a:rPr>
              <a:t>windows </a:t>
            </a:r>
            <a:r>
              <a:rPr lang="en-US" sz="1200" spc="-3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4604">
              <a:lnSpc>
                <a:spcPct val="96000"/>
              </a:lnSpc>
              <a:spcBef>
                <a:spcPts val="595"/>
              </a:spcBef>
            </a:pPr>
            <a:r>
              <a:rPr lang="en-US" sz="1200" spc="-25" dirty="0" smtClean="0">
                <a:latin typeface="Arial"/>
                <a:cs typeface="Arial"/>
              </a:rPr>
              <a:t>Sometimes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stream processing </a:t>
            </a:r>
            <a:r>
              <a:rPr lang="en-US" sz="1200" spc="-20" dirty="0" smtClean="0">
                <a:latin typeface="Arial"/>
                <a:cs typeface="Arial"/>
              </a:rPr>
              <a:t>job </a:t>
            </a:r>
            <a:r>
              <a:rPr lang="en-US" sz="1200" spc="-25" dirty="0" smtClean="0">
                <a:latin typeface="Arial"/>
                <a:cs typeface="Arial"/>
              </a:rPr>
              <a:t>needs </a:t>
            </a:r>
            <a:r>
              <a:rPr lang="en-US" sz="1200" spc="-15" dirty="0" smtClean="0">
                <a:latin typeface="Arial"/>
                <a:cs typeface="Arial"/>
              </a:rPr>
              <a:t>to do </a:t>
            </a:r>
            <a:r>
              <a:rPr lang="en-US" sz="1200" spc="-25" dirty="0" smtClean="0">
                <a:latin typeface="Arial"/>
                <a:cs typeface="Arial"/>
              </a:rPr>
              <a:t>something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regular </a:t>
            </a:r>
            <a:r>
              <a:rPr lang="en-US" sz="1200" spc="-20" dirty="0" smtClean="0">
                <a:latin typeface="Arial"/>
                <a:cs typeface="Arial"/>
              </a:rPr>
              <a:t>time </a:t>
            </a:r>
            <a:r>
              <a:rPr lang="en-US" sz="1200" spc="-30" dirty="0" smtClean="0">
                <a:latin typeface="Arial"/>
                <a:cs typeface="Arial"/>
              </a:rPr>
              <a:t>intervals,  </a:t>
            </a:r>
            <a:r>
              <a:rPr lang="en-US" sz="1200" spc="-25" dirty="0" smtClean="0">
                <a:latin typeface="Arial"/>
                <a:cs typeface="Arial"/>
              </a:rPr>
              <a:t>regardless </a:t>
            </a:r>
            <a:r>
              <a:rPr lang="en-US" sz="1200" spc="-20" dirty="0" smtClean="0">
                <a:latin typeface="Arial"/>
                <a:cs typeface="Arial"/>
              </a:rPr>
              <a:t>of how many </a:t>
            </a:r>
            <a:r>
              <a:rPr lang="en-US" sz="1200" spc="-25" dirty="0" smtClean="0">
                <a:latin typeface="Arial"/>
                <a:cs typeface="Arial"/>
              </a:rPr>
              <a:t>incoming messages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job is </a:t>
            </a:r>
            <a:r>
              <a:rPr lang="en-US" sz="1200" spc="-25" dirty="0" smtClean="0">
                <a:latin typeface="Arial"/>
                <a:cs typeface="Arial"/>
              </a:rPr>
              <a:t>processing.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example, </a:t>
            </a:r>
            <a:r>
              <a:rPr lang="en-US" sz="1200" spc="-15" dirty="0" smtClean="0">
                <a:latin typeface="Arial"/>
                <a:cs typeface="Arial"/>
              </a:rPr>
              <a:t>say  </a:t>
            </a:r>
            <a:r>
              <a:rPr lang="en-US" sz="1200" spc="-25" dirty="0" smtClean="0">
                <a:latin typeface="Arial"/>
                <a:cs typeface="Arial"/>
              </a:rPr>
              <a:t>you want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report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number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page views </a:t>
            </a:r>
            <a:r>
              <a:rPr lang="en-US" sz="1200" spc="-20" dirty="0" smtClean="0">
                <a:latin typeface="Arial"/>
                <a:cs typeface="Arial"/>
              </a:rPr>
              <a:t>per </a:t>
            </a:r>
            <a:r>
              <a:rPr lang="en-US" sz="1200" spc="-25" dirty="0" smtClean="0">
                <a:latin typeface="Arial"/>
                <a:cs typeface="Arial"/>
              </a:rPr>
              <a:t>minute. </a:t>
            </a:r>
            <a:r>
              <a:rPr lang="en-US" sz="1200" spc="-15" dirty="0" smtClean="0">
                <a:latin typeface="Arial"/>
                <a:cs typeface="Arial"/>
              </a:rPr>
              <a:t>To do </a:t>
            </a:r>
            <a:r>
              <a:rPr lang="en-US" sz="1200" spc="-20" dirty="0" smtClean="0">
                <a:latin typeface="Arial"/>
                <a:cs typeface="Arial"/>
              </a:rPr>
              <a:t>this,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30" dirty="0" smtClean="0">
                <a:latin typeface="Arial"/>
                <a:cs typeface="Arial"/>
              </a:rPr>
              <a:t>increment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counter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every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time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see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page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event.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per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minute,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current  counter value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output stream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reset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counter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zero. This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b="1" spc="-25" dirty="0" smtClean="0">
                <a:latin typeface="Arial"/>
                <a:cs typeface="Arial"/>
              </a:rPr>
              <a:t>fixed </a:t>
            </a:r>
            <a:r>
              <a:rPr lang="en-US" sz="1200" b="1" spc="-20" dirty="0" smtClean="0">
                <a:latin typeface="Arial"/>
                <a:cs typeface="Arial"/>
              </a:rPr>
              <a:t>time  </a:t>
            </a:r>
            <a:r>
              <a:rPr lang="en-US" sz="1200" b="1" spc="-25" dirty="0" smtClean="0">
                <a:latin typeface="Arial"/>
                <a:cs typeface="Arial"/>
              </a:rPr>
              <a:t>window </a:t>
            </a:r>
            <a:r>
              <a:rPr lang="en-US" sz="1200" spc="-20" dirty="0" smtClean="0">
                <a:latin typeface="Arial"/>
                <a:cs typeface="Arial"/>
              </a:rPr>
              <a:t>and is </a:t>
            </a:r>
            <a:r>
              <a:rPr lang="en-US" sz="1200" spc="-25" dirty="0" smtClean="0">
                <a:latin typeface="Arial"/>
                <a:cs typeface="Arial"/>
              </a:rPr>
              <a:t>useful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reporting,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instance, sales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occurred during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clock-  </a:t>
            </a:r>
            <a:r>
              <a:rPr lang="en-US" sz="1200" spc="-25" dirty="0" smtClean="0">
                <a:latin typeface="Arial"/>
                <a:cs typeface="Arial"/>
              </a:rPr>
              <a:t>hour.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82905">
              <a:lnSpc>
                <a:spcPts val="1610"/>
              </a:lnSpc>
              <a:spcBef>
                <a:spcPts val="640"/>
              </a:spcBef>
            </a:pPr>
            <a:r>
              <a:rPr lang="en-US" sz="1200" spc="-20" dirty="0" smtClean="0">
                <a:latin typeface="Arial"/>
                <a:cs typeface="Arial"/>
              </a:rPr>
              <a:t>Other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methods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windowing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sliding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window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session  window (both illustrated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above).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560"/>
              </a:spcBef>
            </a:pPr>
            <a:r>
              <a:rPr lang="en-US" sz="1200" spc="-25" dirty="0" smtClean="0">
                <a:latin typeface="Arial"/>
                <a:cs typeface="Arial"/>
              </a:rPr>
              <a:t>Microsoft Azure offers </a:t>
            </a:r>
            <a:r>
              <a:rPr lang="en-US" sz="1200" b="1" spc="-25" dirty="0" smtClean="0">
                <a:latin typeface="Arial"/>
                <a:cs typeface="Arial"/>
              </a:rPr>
              <a:t>tumbling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b="1" spc="-25" dirty="0" smtClean="0">
                <a:latin typeface="Arial"/>
                <a:cs typeface="Arial"/>
              </a:rPr>
              <a:t>hopping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b="1" spc="-25" dirty="0" smtClean="0">
                <a:latin typeface="Arial"/>
                <a:cs typeface="Arial"/>
              </a:rPr>
              <a:t>sliding </a:t>
            </a:r>
            <a:r>
              <a:rPr lang="en-US" sz="1200" b="1" spc="-20" dirty="0" smtClean="0">
                <a:latin typeface="Arial"/>
                <a:cs typeface="Arial"/>
              </a:rPr>
              <a:t>windows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perform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temporal  operations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streaming data. </a:t>
            </a:r>
            <a:r>
              <a:rPr lang="en-US" sz="1200" spc="-15" dirty="0" smtClean="0">
                <a:latin typeface="Arial"/>
                <a:cs typeface="Arial"/>
              </a:rPr>
              <a:t>See </a:t>
            </a:r>
            <a:r>
              <a:rPr lang="en-US" sz="1200" spc="-25" dirty="0" smtClean="0">
                <a:latin typeface="Arial"/>
                <a:cs typeface="Arial"/>
              </a:rPr>
              <a:t>Microsoft’s article: </a:t>
            </a:r>
            <a:r>
              <a:rPr lang="en-US" sz="1200" b="1" spc="-25" dirty="0" smtClean="0">
                <a:latin typeface="Arial"/>
                <a:cs typeface="Arial"/>
              </a:rPr>
              <a:t>Introduction </a:t>
            </a:r>
            <a:r>
              <a:rPr lang="en-US" sz="1200" b="1" spc="-10" dirty="0" smtClean="0">
                <a:latin typeface="Arial"/>
                <a:cs typeface="Arial"/>
              </a:rPr>
              <a:t>to </a:t>
            </a:r>
            <a:r>
              <a:rPr lang="en-US" sz="1200" b="1" spc="-25" dirty="0" smtClean="0">
                <a:latin typeface="Arial"/>
                <a:cs typeface="Arial"/>
              </a:rPr>
              <a:t>Stream  Analytics Window functions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30" dirty="0" smtClean="0">
                <a:latin typeface="Arial"/>
                <a:cs typeface="Arial"/>
              </a:rPr>
              <a:t>https://docs.microsoft.com/en-us/azure/stream-  analytics/stream-analytics-window-functions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29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99390">
              <a:lnSpc>
                <a:spcPts val="1610"/>
              </a:lnSpc>
              <a:spcBef>
                <a:spcPts val="635"/>
              </a:spcBef>
            </a:pP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work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streaming analytics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30" dirty="0" smtClean="0">
                <a:latin typeface="Arial"/>
                <a:cs typeface="Arial"/>
              </a:rPr>
              <a:t>important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understand what </a:t>
            </a:r>
            <a:r>
              <a:rPr lang="en-US" sz="1200" spc="-20" dirty="0" smtClean="0">
                <a:latin typeface="Arial"/>
                <a:cs typeface="Arial"/>
              </a:rPr>
              <a:t>are the </a:t>
            </a:r>
            <a:r>
              <a:rPr lang="en-US" sz="1200" spc="-25" dirty="0" smtClean="0">
                <a:latin typeface="Arial"/>
                <a:cs typeface="Arial"/>
              </a:rPr>
              <a:t>various  available components </a:t>
            </a:r>
            <a:r>
              <a:rPr lang="en-US" sz="1200" spc="-20" dirty="0" smtClean="0">
                <a:latin typeface="Arial"/>
                <a:cs typeface="Arial"/>
              </a:rPr>
              <a:t>are and how they </a:t>
            </a:r>
            <a:r>
              <a:rPr lang="en-US" sz="1200" spc="-25" dirty="0" smtClean="0">
                <a:latin typeface="Arial"/>
                <a:cs typeface="Arial"/>
              </a:rPr>
              <a:t>relate.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topic itself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quite complex </a:t>
            </a:r>
            <a:r>
              <a:rPr lang="en-US" sz="1200" spc="-3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deserving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full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workshop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itself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thus, here,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only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introduction.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full </a:t>
            </a:r>
            <a:r>
              <a:rPr lang="en-US" sz="1200" b="1" spc="-20" dirty="0" smtClean="0">
                <a:latin typeface="Arial"/>
                <a:cs typeface="Arial"/>
              </a:rPr>
              <a:t>data </a:t>
            </a:r>
            <a:r>
              <a:rPr lang="en-US" sz="1200" b="1" spc="-25" dirty="0" smtClean="0">
                <a:latin typeface="Arial"/>
                <a:cs typeface="Arial"/>
              </a:rPr>
              <a:t>pipeline </a:t>
            </a:r>
            <a:r>
              <a:rPr lang="en-US" sz="1200" spc="-25" dirty="0" smtClean="0">
                <a:latin typeface="Arial"/>
                <a:cs typeface="Arial"/>
              </a:rPr>
              <a:t>(i.e., Streaming </a:t>
            </a:r>
            <a:r>
              <a:rPr lang="en-US" sz="1200" spc="-30" dirty="0" smtClean="0">
                <a:latin typeface="Arial"/>
                <a:cs typeface="Arial"/>
              </a:rPr>
              <a:t>Application)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involves: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ts val="1610"/>
              </a:lnSpc>
              <a:spcBef>
                <a:spcPts val="75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Accessing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(“source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operator”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components)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Kafka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used  </a:t>
            </a:r>
            <a:r>
              <a:rPr lang="en-US" sz="1200" spc="-20" dirty="0" smtClean="0">
                <a:latin typeface="Arial"/>
                <a:cs typeface="Arial"/>
              </a:rPr>
              <a:t>here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76200" indent="-229235">
              <a:lnSpc>
                <a:spcPct val="95900"/>
              </a:lnSpc>
              <a:spcBef>
                <a:spcPts val="65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Processing data (serializing data, </a:t>
            </a:r>
            <a:r>
              <a:rPr lang="en-US" sz="1200" spc="-30" dirty="0" smtClean="0">
                <a:latin typeface="Arial"/>
                <a:cs typeface="Arial"/>
              </a:rPr>
              <a:t>merging </a:t>
            </a:r>
            <a:r>
              <a:rPr lang="en-US" sz="1200" dirty="0" smtClean="0">
                <a:latin typeface="Arial"/>
                <a:cs typeface="Arial"/>
              </a:rPr>
              <a:t>&amp; </a:t>
            </a:r>
            <a:r>
              <a:rPr lang="en-US" sz="1200" spc="-25" dirty="0" smtClean="0">
                <a:latin typeface="Arial"/>
                <a:cs typeface="Arial"/>
              </a:rPr>
              <a:t>joining </a:t>
            </a:r>
            <a:r>
              <a:rPr lang="en-US" sz="1200" spc="-30" dirty="0" smtClean="0">
                <a:latin typeface="Arial"/>
                <a:cs typeface="Arial"/>
              </a:rPr>
              <a:t>individual </a:t>
            </a:r>
            <a:r>
              <a:rPr lang="en-US" sz="1200" spc="-25" dirty="0" smtClean="0">
                <a:latin typeface="Arial"/>
                <a:cs typeface="Arial"/>
              </a:rPr>
              <a:t>streams,  referencing static </a:t>
            </a:r>
            <a:r>
              <a:rPr lang="en-US" sz="1200" spc="-20" dirty="0" smtClean="0">
                <a:latin typeface="Arial"/>
                <a:cs typeface="Arial"/>
              </a:rPr>
              <a:t>data from </a:t>
            </a:r>
            <a:r>
              <a:rPr lang="en-US" sz="1200" spc="-25" dirty="0" smtClean="0">
                <a:latin typeface="Arial"/>
                <a:cs typeface="Arial"/>
              </a:rPr>
              <a:t>in-memory stores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databases, transforming</a:t>
            </a:r>
            <a:r>
              <a:rPr lang="en-US" sz="1200" spc="-2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data,  </a:t>
            </a:r>
            <a:r>
              <a:rPr lang="en-US" sz="1200" spc="-25" dirty="0" smtClean="0">
                <a:latin typeface="Arial"/>
                <a:cs typeface="Arial"/>
              </a:rPr>
              <a:t>performing </a:t>
            </a:r>
            <a:r>
              <a:rPr lang="en-US" sz="1200" spc="-30" dirty="0" smtClean="0">
                <a:latin typeface="Arial"/>
                <a:cs typeface="Arial"/>
              </a:rPr>
              <a:t>aggregation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analytics, </a:t>
            </a:r>
            <a:r>
              <a:rPr lang="en-US" sz="1200" spc="5" dirty="0" smtClean="0">
                <a:latin typeface="Arial"/>
                <a:cs typeface="Arial"/>
              </a:rPr>
              <a:t>… </a:t>
            </a:r>
            <a:r>
              <a:rPr lang="en-US" sz="1200" dirty="0" smtClean="0">
                <a:latin typeface="Arial"/>
                <a:cs typeface="Arial"/>
              </a:rPr>
              <a:t>) - </a:t>
            </a:r>
            <a:r>
              <a:rPr lang="en-US" sz="1200" spc="-20" dirty="0" smtClean="0">
                <a:latin typeface="Arial"/>
                <a:cs typeface="Arial"/>
              </a:rPr>
              <a:t>Storm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component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is  sometimes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here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ts val="1645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Delivering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long-term </a:t>
            </a:r>
            <a:r>
              <a:rPr lang="en-US" sz="1200" spc="-30" dirty="0" smtClean="0">
                <a:latin typeface="Arial"/>
                <a:cs typeface="Arial"/>
              </a:rPr>
              <a:t>persistence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on-the-fly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visualization</a:t>
            </a:r>
            <a:endParaRPr lang="en-US" sz="1200" dirty="0" smtClean="0">
              <a:latin typeface="Arial"/>
              <a:cs typeface="Arial"/>
            </a:endParaRPr>
          </a:p>
          <a:p>
            <a:pPr marL="470534">
              <a:lnSpc>
                <a:spcPts val="1645"/>
              </a:lnSpc>
            </a:pPr>
            <a:r>
              <a:rPr lang="en-US" sz="1200" spc="-25" dirty="0" smtClean="0">
                <a:latin typeface="Arial"/>
                <a:cs typeface="Arial"/>
              </a:rPr>
              <a:t>(“sink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operators”)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87020">
              <a:lnSpc>
                <a:spcPct val="96200"/>
              </a:lnSpc>
              <a:spcBef>
                <a:spcPts val="595"/>
              </a:spcBef>
            </a:pPr>
            <a:r>
              <a:rPr lang="en-US" sz="1200" b="1" spc="-20" dirty="0" smtClean="0">
                <a:latin typeface="Arial"/>
                <a:cs typeface="Arial"/>
              </a:rPr>
              <a:t>IBM</a:t>
            </a:r>
            <a:r>
              <a:rPr lang="en-US" sz="1200" b="1" spc="-3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Streams</a:t>
            </a:r>
            <a:r>
              <a:rPr lang="en-US" sz="1200" b="1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handle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standard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custom-build  operators </a:t>
            </a:r>
            <a:r>
              <a:rPr lang="en-US" sz="1200" spc="-20" dirty="0" smtClean="0">
                <a:latin typeface="Arial"/>
                <a:cs typeface="Arial"/>
              </a:rPr>
              <a:t>and is thus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full </a:t>
            </a:r>
            <a:r>
              <a:rPr lang="en-US" sz="1200" spc="-25" dirty="0" smtClean="0">
                <a:latin typeface="Arial"/>
                <a:cs typeface="Arial"/>
              </a:rPr>
              <a:t>Streaming Data Engine (SDE), but </a:t>
            </a:r>
            <a:r>
              <a:rPr lang="en-US" sz="1200" spc="-20" dirty="0" smtClean="0">
                <a:latin typeface="Arial"/>
                <a:cs typeface="Arial"/>
              </a:rPr>
              <a:t>open </a:t>
            </a:r>
            <a:r>
              <a:rPr lang="en-US" sz="1200" spc="-25" dirty="0" smtClean="0">
                <a:latin typeface="Arial"/>
                <a:cs typeface="Arial"/>
              </a:rPr>
              <a:t>source  components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build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somewhat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equivalent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65430">
              <a:lnSpc>
                <a:spcPts val="1610"/>
              </a:lnSpc>
              <a:spcBef>
                <a:spcPts val="645"/>
              </a:spcBef>
            </a:pPr>
            <a:r>
              <a:rPr lang="en-US" sz="1200" spc="-10" dirty="0" smtClean="0">
                <a:latin typeface="Arial"/>
                <a:cs typeface="Arial"/>
              </a:rPr>
              <a:t>We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only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going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look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HDF</a:t>
            </a:r>
            <a:r>
              <a:rPr lang="en-US" sz="1200" b="1" spc="-55" dirty="0" smtClean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/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NiFi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IBM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Streams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(data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pipeline)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detail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separately; </a:t>
            </a:r>
            <a:r>
              <a:rPr lang="en-US" sz="1200" spc="-20" dirty="0" smtClean="0">
                <a:latin typeface="Arial"/>
                <a:cs typeface="Arial"/>
              </a:rPr>
              <a:t>they are </a:t>
            </a:r>
            <a:r>
              <a:rPr lang="en-US" sz="1200" spc="-25" dirty="0" smtClean="0">
                <a:latin typeface="Arial"/>
                <a:cs typeface="Arial"/>
              </a:rPr>
              <a:t>bolded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list above.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39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Hortonworks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DataFlow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(HDF)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products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movement,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streaming  analytics,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management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governance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streaming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59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Flow </a:t>
            </a:r>
            <a:r>
              <a:rPr lang="en-US" sz="1200" spc="-25" dirty="0" smtClean="0">
                <a:latin typeface="Arial"/>
                <a:cs typeface="Arial"/>
              </a:rPr>
              <a:t>management: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NiFi</a:t>
            </a:r>
            <a:r>
              <a:rPr lang="en-US" sz="1200" spc="-25" dirty="0" smtClean="0">
                <a:latin typeface="Arial"/>
                <a:cs typeface="Arial"/>
              </a:rPr>
              <a:t>/</a:t>
            </a:r>
            <a:r>
              <a:rPr lang="en-US" sz="1200" spc="-25" dirty="0" err="1" smtClean="0">
                <a:latin typeface="Arial"/>
                <a:cs typeface="Arial"/>
              </a:rPr>
              <a:t>MiNiFi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Stream </a:t>
            </a:r>
            <a:r>
              <a:rPr lang="en-US" sz="1200" spc="-25" dirty="0" smtClean="0">
                <a:latin typeface="Arial"/>
                <a:cs typeface="Arial"/>
              </a:rPr>
              <a:t>processing: Storm, Kafka, Streaming Analytics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Manager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Enterprise services: </a:t>
            </a:r>
            <a:r>
              <a:rPr lang="en-US" sz="1200" spc="-20" dirty="0" smtClean="0">
                <a:latin typeface="Arial"/>
                <a:cs typeface="Arial"/>
              </a:rPr>
              <a:t>Schema </a:t>
            </a:r>
            <a:r>
              <a:rPr lang="en-US" sz="1200" spc="-25" dirty="0" smtClean="0">
                <a:latin typeface="Arial"/>
                <a:cs typeface="Arial"/>
              </a:rPr>
              <a:t>Registry, Apache </a:t>
            </a:r>
            <a:r>
              <a:rPr lang="en-US" sz="1200" spc="-30" dirty="0" smtClean="0">
                <a:latin typeface="Arial"/>
                <a:cs typeface="Arial"/>
              </a:rPr>
              <a:t>Ranger,</a:t>
            </a:r>
            <a:r>
              <a:rPr lang="en-US" sz="1200" spc="-195" dirty="0" smtClean="0">
                <a:latin typeface="Arial"/>
                <a:cs typeface="Arial"/>
              </a:rPr>
              <a:t> </a:t>
            </a:r>
            <a:r>
              <a:rPr lang="en-US" sz="1200" spc="-30" dirty="0" err="1" smtClean="0">
                <a:latin typeface="Arial"/>
                <a:cs typeface="Arial"/>
              </a:rPr>
              <a:t>Ambari</a:t>
            </a:r>
            <a:endParaRPr lang="en-US"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 marR="815340">
              <a:lnSpc>
                <a:spcPts val="1620"/>
              </a:lnSpc>
              <a:spcBef>
                <a:spcPts val="5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element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competes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  </a:t>
            </a: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Streams.</a:t>
            </a:r>
            <a:endParaRPr lang="en-US"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spcBef>
                <a:spcPts val="975"/>
              </a:spcBef>
            </a:pPr>
            <a:r>
              <a:rPr lang="en-US" sz="1200" spc="-20" dirty="0" smtClean="0">
                <a:latin typeface="Arial"/>
                <a:cs typeface="Arial"/>
              </a:rPr>
              <a:t>There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more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complete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competitive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presentation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but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we’ll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cover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basics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here.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3D58-9BB0-4875-B9CA-E92B54DBD1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5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ms-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462337" y="1472184"/>
            <a:ext cx="5541264" cy="584751"/>
          </a:xfrm>
        </p:spPr>
        <p:txBody>
          <a:bodyPr/>
          <a:lstStyle/>
          <a:p>
            <a:r>
              <a:rPr lang="fr-FR" sz="3200" spc="-5" dirty="0">
                <a:latin typeface="Arial"/>
                <a:cs typeface="Arial"/>
              </a:rPr>
              <a:t>Stream</a:t>
            </a:r>
            <a:r>
              <a:rPr lang="fr-FR" sz="3200" spc="-70" dirty="0">
                <a:latin typeface="Arial"/>
                <a:cs typeface="Arial"/>
              </a:rPr>
              <a:t> </a:t>
            </a:r>
            <a:r>
              <a:rPr lang="fr-FR" sz="3200" dirty="0" err="1" smtClean="0">
                <a:latin typeface="Arial"/>
                <a:cs typeface="Arial"/>
              </a:rPr>
              <a:t>Computing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2400" spc="15" dirty="0">
                <a:latin typeface="Arial"/>
                <a:cs typeface="Arial"/>
              </a:rPr>
              <a:t>Data Science</a:t>
            </a:r>
            <a:r>
              <a:rPr lang="fr-FR" sz="2400" spc="-55" dirty="0">
                <a:latin typeface="Arial"/>
                <a:cs typeface="Arial"/>
              </a:rPr>
              <a:t> </a:t>
            </a:r>
            <a:r>
              <a:rPr lang="fr-FR" sz="2400" spc="10" dirty="0" err="1" smtClean="0">
                <a:latin typeface="Arial"/>
                <a:cs typeface="Arial"/>
              </a:rPr>
              <a:t>Foundations</a:t>
            </a:r>
            <a:endParaRPr lang="fr-F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56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Streaming data - </a:t>
            </a:r>
            <a:r>
              <a:rPr lang="en-US" dirty="0">
                <a:latin typeface="Arial"/>
                <a:cs typeface="Arial"/>
              </a:rPr>
              <a:t>concepts </a:t>
            </a:r>
            <a:r>
              <a:rPr lang="en-US" spc="-5" dirty="0">
                <a:latin typeface="Arial"/>
                <a:cs typeface="Arial"/>
              </a:rPr>
              <a:t>&amp; terminology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(4</a:t>
            </a:r>
            <a:r>
              <a:rPr lang="en-US" spc="-20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b="1" spc="5" dirty="0">
                <a:latin typeface="Arial"/>
                <a:cs typeface="Arial"/>
              </a:rPr>
              <a:t>Topologies</a:t>
            </a:r>
            <a:endParaRPr lang="en-US" sz="1800" b="1" dirty="0">
              <a:latin typeface="Arial"/>
              <a:cs typeface="Arial"/>
            </a:endParaRPr>
          </a:p>
          <a:p>
            <a:pPr marL="29908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Generally </a:t>
            </a:r>
            <a:r>
              <a:rPr lang="en-US" sz="1800" spc="-5" dirty="0">
                <a:latin typeface="Arial"/>
                <a:cs typeface="Arial"/>
              </a:rPr>
              <a:t>defined in </a:t>
            </a:r>
            <a:r>
              <a:rPr lang="en-US" sz="1800" spc="-10" dirty="0">
                <a:latin typeface="Arial"/>
                <a:cs typeface="Arial"/>
              </a:rPr>
              <a:t>terms </a:t>
            </a:r>
            <a:r>
              <a:rPr lang="en-US" sz="1800" spc="-5" dirty="0">
                <a:latin typeface="Arial"/>
                <a:cs typeface="Arial"/>
              </a:rPr>
              <a:t>of a </a:t>
            </a:r>
            <a:r>
              <a:rPr lang="en-US" sz="1800" spc="-10" dirty="0">
                <a:latin typeface="Arial"/>
                <a:cs typeface="Arial"/>
              </a:rPr>
              <a:t>Directed </a:t>
            </a:r>
            <a:r>
              <a:rPr lang="en-US" sz="1800" spc="-5" dirty="0">
                <a:latin typeface="Arial"/>
                <a:cs typeface="Arial"/>
              </a:rPr>
              <a:t>Acyclic </a:t>
            </a:r>
            <a:r>
              <a:rPr lang="en-US" sz="1800" spc="-10" dirty="0">
                <a:latin typeface="Arial"/>
                <a:cs typeface="Arial"/>
              </a:rPr>
              <a:t>Graph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(DAG)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en-US" sz="1800" b="1" dirty="0">
                <a:latin typeface="Arial"/>
                <a:cs typeface="Arial"/>
              </a:rPr>
              <a:t>Reliability</a:t>
            </a:r>
          </a:p>
          <a:p>
            <a:pPr marL="29908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Different </a:t>
            </a:r>
            <a:r>
              <a:rPr lang="en-US" sz="1800" spc="20" dirty="0">
                <a:latin typeface="Arial"/>
                <a:cs typeface="Arial"/>
              </a:rPr>
              <a:t>Stream Processing Engines (SPE) </a:t>
            </a:r>
            <a:r>
              <a:rPr lang="en-US" sz="1800" spc="15" dirty="0">
                <a:latin typeface="Arial"/>
                <a:cs typeface="Arial"/>
              </a:rPr>
              <a:t>provide reliability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differently:</a:t>
            </a:r>
            <a:endParaRPr lang="en-US" sz="1800" dirty="0">
              <a:latin typeface="Arial"/>
              <a:cs typeface="Arial"/>
            </a:endParaRPr>
          </a:p>
          <a:p>
            <a:pPr marL="437515" lvl="2" indent="-101600">
              <a:spcBef>
                <a:spcPts val="409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10" dirty="0">
                <a:latin typeface="Arial"/>
                <a:cs typeface="Arial"/>
              </a:rPr>
              <a:t>Some take </a:t>
            </a:r>
            <a:r>
              <a:rPr lang="en-US" sz="1800" spc="5" dirty="0">
                <a:latin typeface="Arial"/>
                <a:cs typeface="Arial"/>
              </a:rPr>
              <a:t>full responsibility </a:t>
            </a:r>
            <a:r>
              <a:rPr lang="en-US" sz="1800" spc="10" dirty="0">
                <a:latin typeface="Arial"/>
                <a:cs typeface="Arial"/>
              </a:rPr>
              <a:t>for </a:t>
            </a:r>
            <a:r>
              <a:rPr lang="en-US" sz="1800" spc="5" dirty="0">
                <a:latin typeface="Arial"/>
                <a:cs typeface="Arial"/>
              </a:rPr>
              <a:t>guaranteeing that </a:t>
            </a:r>
            <a:r>
              <a:rPr lang="en-US" sz="1800" spc="10" dirty="0">
                <a:latin typeface="Arial"/>
                <a:cs typeface="Arial"/>
              </a:rPr>
              <a:t>no </a:t>
            </a:r>
            <a:r>
              <a:rPr lang="en-US" sz="1800" spc="5" dirty="0">
                <a:latin typeface="Arial"/>
                <a:cs typeface="Arial"/>
              </a:rPr>
              <a:t>tuple is lost (but that</a:t>
            </a:r>
            <a:r>
              <a:rPr lang="en-US" sz="1800" spc="170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can slow </a:t>
            </a:r>
            <a:r>
              <a:rPr lang="en-US" sz="1800" spc="5" dirty="0">
                <a:latin typeface="Arial"/>
                <a:cs typeface="Arial"/>
              </a:rPr>
              <a:t>the engine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down)</a:t>
            </a:r>
            <a:endParaRPr lang="en-US" sz="1800" dirty="0">
              <a:latin typeface="Arial"/>
              <a:cs typeface="Arial"/>
            </a:endParaRPr>
          </a:p>
          <a:p>
            <a:pPr marL="437515" marR="381000" lvl="2" indent="-101600">
              <a:lnSpc>
                <a:spcPct val="102099"/>
              </a:lnSpc>
              <a:spcBef>
                <a:spcPts val="360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10" dirty="0">
                <a:latin typeface="Arial"/>
                <a:cs typeface="Arial"/>
              </a:rPr>
              <a:t>Some </a:t>
            </a:r>
            <a:r>
              <a:rPr lang="en-US" sz="1800" spc="5" dirty="0">
                <a:latin typeface="Arial"/>
                <a:cs typeface="Arial"/>
              </a:rPr>
              <a:t>require that the developer program for reliability using, for example,  redundant </a:t>
            </a:r>
            <a:r>
              <a:rPr lang="en-US" sz="1800" spc="10" dirty="0">
                <a:latin typeface="Arial"/>
                <a:cs typeface="Arial"/>
              </a:rPr>
              <a:t>processing streams in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parallel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Operators / Software </a:t>
            </a:r>
            <a:r>
              <a:rPr lang="en-US" sz="1800" spc="10" dirty="0">
                <a:latin typeface="Arial"/>
                <a:cs typeface="Arial"/>
              </a:rPr>
              <a:t>Nodes </a:t>
            </a:r>
            <a:r>
              <a:rPr lang="en-US" sz="1800" spc="5" dirty="0">
                <a:latin typeface="Arial"/>
                <a:cs typeface="Arial"/>
              </a:rPr>
              <a:t>/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Workers</a:t>
            </a:r>
            <a:endParaRPr lang="en-US" sz="1800" dirty="0">
              <a:latin typeface="Arial"/>
              <a:cs typeface="Arial"/>
            </a:endParaRPr>
          </a:p>
          <a:p>
            <a:pPr marL="299085" marR="14604" lvl="1" indent="-100965">
              <a:lnSpc>
                <a:spcPct val="103800"/>
              </a:lnSpc>
              <a:spcBef>
                <a:spcPts val="405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20" dirty="0">
                <a:latin typeface="Arial"/>
                <a:cs typeface="Arial"/>
              </a:rPr>
              <a:t>To </a:t>
            </a:r>
            <a:r>
              <a:rPr lang="en-US" sz="1800" spc="15" dirty="0">
                <a:latin typeface="Arial"/>
                <a:cs typeface="Arial"/>
              </a:rPr>
              <a:t>handle volume </a:t>
            </a:r>
            <a:r>
              <a:rPr lang="en-US" sz="1800" spc="20" dirty="0">
                <a:latin typeface="Arial"/>
                <a:cs typeface="Arial"/>
              </a:rPr>
              <a:t>and </a:t>
            </a:r>
            <a:r>
              <a:rPr lang="en-US" sz="1800" spc="15" dirty="0">
                <a:latin typeface="Arial"/>
                <a:cs typeface="Arial"/>
              </a:rPr>
              <a:t>velocity of data, </a:t>
            </a:r>
            <a:r>
              <a:rPr lang="en-US" sz="1800" spc="20" dirty="0">
                <a:latin typeface="Arial"/>
                <a:cs typeface="Arial"/>
              </a:rPr>
              <a:t>most </a:t>
            </a:r>
            <a:r>
              <a:rPr lang="en-US" sz="1800" spc="25" dirty="0">
                <a:latin typeface="Arial"/>
                <a:cs typeface="Arial"/>
              </a:rPr>
              <a:t>SPEs </a:t>
            </a:r>
            <a:r>
              <a:rPr lang="en-US" sz="1800" spc="15" dirty="0">
                <a:latin typeface="Arial"/>
                <a:cs typeface="Arial"/>
              </a:rPr>
              <a:t>divide the </a:t>
            </a:r>
            <a:r>
              <a:rPr lang="en-US" sz="1800" spc="20" dirty="0">
                <a:latin typeface="Arial"/>
                <a:cs typeface="Arial"/>
              </a:rPr>
              <a:t>work among  </a:t>
            </a:r>
            <a:r>
              <a:rPr lang="en-US" sz="1800" spc="15" dirty="0">
                <a:latin typeface="Arial"/>
                <a:cs typeface="Arial"/>
              </a:rPr>
              <a:t>multiple </a:t>
            </a:r>
            <a:r>
              <a:rPr lang="en-US" sz="1800" spc="20" dirty="0">
                <a:latin typeface="Arial"/>
                <a:cs typeface="Arial"/>
              </a:rPr>
              <a:t>software </a:t>
            </a:r>
            <a:r>
              <a:rPr lang="en-US" sz="1800" spc="15" dirty="0">
                <a:latin typeface="Arial"/>
                <a:cs typeface="Arial"/>
              </a:rPr>
              <a:t>operators (= typically </a:t>
            </a:r>
            <a:r>
              <a:rPr lang="en-US" sz="1800" spc="30" dirty="0">
                <a:latin typeface="Arial"/>
                <a:cs typeface="Arial"/>
              </a:rPr>
              <a:t>JVM </a:t>
            </a:r>
            <a:r>
              <a:rPr lang="en-US" sz="1800" spc="20" dirty="0">
                <a:latin typeface="Arial"/>
                <a:cs typeface="Arial"/>
              </a:rPr>
              <a:t>tasks) </a:t>
            </a:r>
            <a:r>
              <a:rPr lang="en-US" sz="1800" spc="15" dirty="0">
                <a:latin typeface="Arial"/>
                <a:cs typeface="Arial"/>
              </a:rPr>
              <a:t>that work in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parallel</a:t>
            </a:r>
            <a:endParaRPr lang="en-US" sz="1800" dirty="0">
              <a:latin typeface="Arial"/>
              <a:cs typeface="Arial"/>
            </a:endParaRPr>
          </a:p>
          <a:p>
            <a:pPr marL="299085" marR="5080" lvl="1" indent="-100965">
              <a:lnSpc>
                <a:spcPct val="103800"/>
              </a:lnSpc>
              <a:spcBef>
                <a:spcPts val="42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20" dirty="0">
                <a:latin typeface="Arial"/>
                <a:cs typeface="Arial"/>
              </a:rPr>
              <a:t>The software </a:t>
            </a:r>
            <a:r>
              <a:rPr lang="en-US" sz="1800" spc="15" dirty="0">
                <a:latin typeface="Arial"/>
                <a:cs typeface="Arial"/>
              </a:rPr>
              <a:t>operators are </a:t>
            </a:r>
            <a:r>
              <a:rPr lang="en-US" sz="1800" spc="20" dirty="0">
                <a:latin typeface="Arial"/>
                <a:cs typeface="Arial"/>
              </a:rPr>
              <a:t>often </a:t>
            </a:r>
            <a:r>
              <a:rPr lang="en-US" sz="1800" spc="15" dirty="0">
                <a:latin typeface="Arial"/>
                <a:cs typeface="Arial"/>
              </a:rPr>
              <a:t>spread over multiple Hardware </a:t>
            </a:r>
            <a:r>
              <a:rPr lang="en-US" sz="1800" spc="20" dirty="0">
                <a:latin typeface="Arial"/>
                <a:cs typeface="Arial"/>
              </a:rPr>
              <a:t>Nodes </a:t>
            </a:r>
            <a:r>
              <a:rPr lang="en-US" sz="1800" spc="15" dirty="0">
                <a:latin typeface="Arial"/>
                <a:cs typeface="Arial"/>
              </a:rPr>
              <a:t>in  </a:t>
            </a:r>
            <a:r>
              <a:rPr lang="en-US" sz="1800" spc="20" dirty="0">
                <a:latin typeface="Arial"/>
                <a:cs typeface="Arial"/>
              </a:rPr>
              <a:t>a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cluster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6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Batch </a:t>
            </a:r>
            <a:r>
              <a:rPr lang="fr-FR" spc="-5" dirty="0" err="1">
                <a:latin typeface="Arial"/>
                <a:cs typeface="Arial"/>
              </a:rPr>
              <a:t>processing</a:t>
            </a:r>
            <a:r>
              <a:rPr lang="fr-FR" spc="-5" dirty="0">
                <a:latin typeface="Arial"/>
                <a:cs typeface="Arial"/>
              </a:rPr>
              <a:t> - </a:t>
            </a:r>
            <a:r>
              <a:rPr lang="fr-FR" spc="-5" dirty="0" err="1">
                <a:latin typeface="Arial"/>
                <a:cs typeface="Arial"/>
              </a:rPr>
              <a:t>classic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With </a:t>
            </a:r>
            <a:r>
              <a:rPr lang="en-US" sz="1800" spc="5" dirty="0">
                <a:latin typeface="Arial"/>
                <a:cs typeface="Arial"/>
              </a:rPr>
              <a:t>batch </a:t>
            </a:r>
            <a:r>
              <a:rPr lang="en-US" sz="1800" dirty="0">
                <a:latin typeface="Arial"/>
                <a:cs typeface="Arial"/>
              </a:rPr>
              <a:t>processing, </a:t>
            </a:r>
            <a:r>
              <a:rPr lang="en-US" sz="1800" spc="5" dirty="0">
                <a:latin typeface="Arial"/>
                <a:cs typeface="Arial"/>
              </a:rPr>
              <a:t>the data is stationary (“at </a:t>
            </a:r>
            <a:r>
              <a:rPr lang="en-US" sz="1800" dirty="0">
                <a:latin typeface="Arial"/>
                <a:cs typeface="Arial"/>
              </a:rPr>
              <a:t>rest”)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database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or </a:t>
            </a:r>
            <a:r>
              <a:rPr lang="en-US" sz="1800" spc="10" dirty="0" smtClean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application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store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Operations are performed over </a:t>
            </a:r>
            <a:r>
              <a:rPr lang="en-US" sz="1800" b="1" dirty="0">
                <a:latin typeface="Arial"/>
                <a:cs typeface="Arial"/>
              </a:rPr>
              <a:t>all </a:t>
            </a:r>
            <a:r>
              <a:rPr lang="en-US" sz="1800" spc="10" dirty="0">
                <a:latin typeface="Arial"/>
                <a:cs typeface="Arial"/>
              </a:rPr>
              <a:t>the data </a:t>
            </a:r>
            <a:r>
              <a:rPr lang="en-US" sz="1800" spc="5" dirty="0">
                <a:latin typeface="Arial"/>
                <a:cs typeface="Arial"/>
              </a:rPr>
              <a:t>that </a:t>
            </a:r>
            <a:r>
              <a:rPr lang="en-US" sz="1800" spc="10" dirty="0">
                <a:latin typeface="Arial"/>
                <a:cs typeface="Arial"/>
              </a:rPr>
              <a:t>is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stored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430210" y="2803118"/>
            <a:ext cx="6670182" cy="2642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2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Stream processing - </a:t>
            </a:r>
            <a:r>
              <a:rPr lang="en-US" i="1" spc="-30" dirty="0">
                <a:latin typeface="Arial"/>
                <a:cs typeface="Arial"/>
              </a:rPr>
              <a:t>the </a:t>
            </a:r>
            <a:r>
              <a:rPr lang="en-US" i="1" spc="-25" dirty="0">
                <a:latin typeface="Arial"/>
                <a:cs typeface="Arial"/>
              </a:rPr>
              <a:t>real-time </a:t>
            </a:r>
            <a:r>
              <a:rPr lang="en-US" i="1" spc="-30" dirty="0">
                <a:latin typeface="Arial"/>
                <a:cs typeface="Arial"/>
              </a:rPr>
              <a:t>data</a:t>
            </a:r>
            <a:r>
              <a:rPr lang="en-US" i="1" spc="-35" dirty="0">
                <a:latin typeface="Arial"/>
                <a:cs typeface="Arial"/>
              </a:rPr>
              <a:t> </a:t>
            </a:r>
            <a:r>
              <a:rPr lang="en-US" i="1" spc="-30" dirty="0" smtClean="0">
                <a:latin typeface="Arial"/>
                <a:cs typeface="Arial"/>
              </a:rPr>
              <a:t>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marR="5080" indent="-139700">
              <a:lnSpc>
                <a:spcPct val="101000"/>
              </a:lnSpc>
              <a:spcBef>
                <a:spcPts val="129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Moving </a:t>
            </a:r>
            <a:r>
              <a:rPr lang="en-US" sz="1800" spc="10" dirty="0">
                <a:latin typeface="Arial"/>
                <a:cs typeface="Arial"/>
              </a:rPr>
              <a:t>from a </a:t>
            </a:r>
            <a:r>
              <a:rPr lang="en-US" sz="1800" dirty="0">
                <a:latin typeface="Arial"/>
                <a:cs typeface="Arial"/>
              </a:rPr>
              <a:t>multi</a:t>
            </a:r>
            <a:r>
              <a:rPr lang="en-US" sz="1800" dirty="0">
                <a:latin typeface="Trebuchet MS"/>
                <a:cs typeface="Trebuchet MS"/>
              </a:rPr>
              <a:t>‐</a:t>
            </a:r>
            <a:r>
              <a:rPr lang="en-US" sz="1800" dirty="0">
                <a:latin typeface="Arial"/>
                <a:cs typeface="Arial"/>
              </a:rPr>
              <a:t>threaded </a:t>
            </a:r>
            <a:r>
              <a:rPr lang="en-US" sz="1800" spc="5" dirty="0">
                <a:latin typeface="Arial"/>
                <a:cs typeface="Arial"/>
              </a:rPr>
              <a:t>program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one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takes advantage </a:t>
            </a:r>
            <a:r>
              <a:rPr lang="en-US" sz="1800" dirty="0">
                <a:latin typeface="Arial"/>
                <a:cs typeface="Arial"/>
              </a:rPr>
              <a:t>of  </a:t>
            </a:r>
            <a:r>
              <a:rPr lang="en-US" sz="1800" spc="5" dirty="0">
                <a:latin typeface="Arial"/>
                <a:cs typeface="Arial"/>
              </a:rPr>
              <a:t>multiple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nodes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major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rewrite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of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application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25" dirty="0">
                <a:latin typeface="Arial"/>
                <a:cs typeface="Arial"/>
              </a:rPr>
              <a:t>We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are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now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dealing  with multiple </a:t>
            </a:r>
            <a:r>
              <a:rPr lang="en-US" sz="1800" dirty="0">
                <a:latin typeface="Arial"/>
                <a:cs typeface="Arial"/>
              </a:rPr>
              <a:t>processes </a:t>
            </a:r>
            <a:r>
              <a:rPr lang="en-US" sz="1800" spc="5" dirty="0">
                <a:latin typeface="Arial"/>
                <a:cs typeface="Arial"/>
              </a:rPr>
              <a:t>as well as the communication between them -  </a:t>
            </a:r>
            <a:r>
              <a:rPr lang="en-US" sz="1800" spc="10" dirty="0">
                <a:latin typeface="Arial"/>
                <a:cs typeface="Arial"/>
              </a:rPr>
              <a:t>aka </a:t>
            </a:r>
            <a:r>
              <a:rPr lang="en-US" sz="1800" b="1" spc="10" dirty="0">
                <a:latin typeface="Arial"/>
                <a:cs typeface="Arial"/>
              </a:rPr>
              <a:t>message queues </a:t>
            </a:r>
            <a:r>
              <a:rPr lang="en-US" sz="1800" spc="10" dirty="0">
                <a:latin typeface="Arial"/>
                <a:cs typeface="Arial"/>
              </a:rPr>
              <a:t>move </a:t>
            </a:r>
            <a:r>
              <a:rPr lang="en-US" sz="1800" spc="5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= </a:t>
            </a:r>
            <a:r>
              <a:rPr lang="en-US" sz="1800" b="1" spc="5" dirty="0">
                <a:latin typeface="Arial"/>
                <a:cs typeface="Arial"/>
              </a:rPr>
              <a:t>multiple</a:t>
            </a:r>
            <a:r>
              <a:rPr lang="en-US" sz="1800" b="1" spc="-180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streams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Instead of all data, only </a:t>
            </a:r>
            <a:r>
              <a:rPr lang="en-US" sz="1800" b="1" spc="15" dirty="0">
                <a:latin typeface="Arial"/>
                <a:cs typeface="Arial"/>
              </a:rPr>
              <a:t>windows </a:t>
            </a:r>
            <a:r>
              <a:rPr lang="en-US" sz="1800" b="1" spc="10" dirty="0">
                <a:latin typeface="Arial"/>
                <a:cs typeface="Arial"/>
              </a:rPr>
              <a:t>of data </a:t>
            </a:r>
            <a:r>
              <a:rPr lang="en-US" sz="1800" spc="5" dirty="0">
                <a:latin typeface="Arial"/>
                <a:cs typeface="Arial"/>
              </a:rPr>
              <a:t>are visible for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processing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259632" y="2996952"/>
            <a:ext cx="6912768" cy="2618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Streaming components &amp; Streaming </a:t>
            </a:r>
            <a:r>
              <a:rPr lang="en-US" spc="-10" dirty="0">
                <a:latin typeface="Arial"/>
                <a:cs typeface="Arial"/>
              </a:rPr>
              <a:t>Data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Engines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9710" indent="-207010">
              <a:spcBef>
                <a:spcPts val="28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lang="fr-FR" sz="1800" spc="5" dirty="0">
                <a:latin typeface="Arial"/>
                <a:cs typeface="Arial"/>
              </a:rPr>
              <a:t>Open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5" dirty="0" smtClean="0">
                <a:latin typeface="Arial"/>
                <a:cs typeface="Arial"/>
              </a:rPr>
              <a:t>Source:</a:t>
            </a:r>
          </a:p>
          <a:p>
            <a:pPr marL="523875" lvl="1" indent="-285750">
              <a:spcBef>
                <a:spcPts val="285"/>
              </a:spcBef>
              <a:tabLst>
                <a:tab pos="219710" algn="l"/>
                <a:tab pos="220345" algn="l"/>
              </a:tabLst>
            </a:pPr>
            <a:r>
              <a:rPr lang="fr-FR" sz="1800" b="1" spc="10" dirty="0" err="1" smtClean="0">
                <a:latin typeface="Arial"/>
                <a:cs typeface="Arial"/>
              </a:rPr>
              <a:t>Hortonworks</a:t>
            </a:r>
            <a:r>
              <a:rPr lang="fr-FR" sz="1800" b="1" spc="10" dirty="0" smtClean="0">
                <a:latin typeface="Arial"/>
                <a:cs typeface="Arial"/>
              </a:rPr>
              <a:t> </a:t>
            </a:r>
            <a:r>
              <a:rPr lang="fr-FR" sz="1800" b="1" spc="15" dirty="0">
                <a:latin typeface="Arial"/>
                <a:cs typeface="Arial"/>
              </a:rPr>
              <a:t>HDF </a:t>
            </a:r>
            <a:r>
              <a:rPr lang="fr-FR" sz="1800" b="1" spc="5" dirty="0">
                <a:latin typeface="Arial"/>
                <a:cs typeface="Arial"/>
              </a:rPr>
              <a:t>/</a:t>
            </a:r>
            <a:r>
              <a:rPr lang="fr-FR" sz="1800" b="1" spc="-130" dirty="0">
                <a:latin typeface="Arial"/>
                <a:cs typeface="Arial"/>
              </a:rPr>
              <a:t> </a:t>
            </a:r>
            <a:r>
              <a:rPr lang="fr-FR" sz="1800" b="1" spc="5" dirty="0" err="1">
                <a:latin typeface="Arial"/>
                <a:cs typeface="Arial"/>
              </a:rPr>
              <a:t>NiFi</a:t>
            </a:r>
            <a:endParaRPr lang="fr-FR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464"/>
              </a:spcBef>
              <a:tabLst>
                <a:tab pos="219710" algn="l"/>
                <a:tab pos="220345" algn="l"/>
              </a:tabLst>
            </a:pPr>
            <a:r>
              <a:rPr lang="fr-FR" sz="1800" spc="5" dirty="0">
                <a:latin typeface="Arial"/>
                <a:cs typeface="Arial"/>
              </a:rPr>
              <a:t>Apache</a:t>
            </a:r>
            <a:r>
              <a:rPr lang="fr-FR" sz="1800" spc="-5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Storm</a:t>
            </a:r>
            <a:endParaRPr lang="fr-FR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475"/>
              </a:spcBef>
              <a:tabLst>
                <a:tab pos="219710" algn="l"/>
                <a:tab pos="220345" algn="l"/>
              </a:tabLst>
            </a:pPr>
            <a:r>
              <a:rPr lang="fr-FR" sz="1800" spc="5" dirty="0">
                <a:latin typeface="Arial"/>
                <a:cs typeface="Arial"/>
              </a:rPr>
              <a:t>Apache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Flink</a:t>
            </a:r>
            <a:endParaRPr lang="fr-FR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459"/>
              </a:spcBef>
              <a:tabLst>
                <a:tab pos="219710" algn="l"/>
                <a:tab pos="220345" algn="l"/>
              </a:tabLst>
            </a:pPr>
            <a:r>
              <a:rPr lang="fr-FR" sz="1800" spc="10" dirty="0">
                <a:latin typeface="Arial"/>
                <a:cs typeface="Arial"/>
              </a:rPr>
              <a:t>Apache</a:t>
            </a:r>
            <a:r>
              <a:rPr lang="fr-FR" sz="1800" spc="-50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Kafka</a:t>
            </a:r>
            <a:endParaRPr lang="fr-FR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480"/>
              </a:spcBef>
              <a:tabLst>
                <a:tab pos="219710" algn="l"/>
                <a:tab pos="220345" algn="l"/>
              </a:tabLst>
            </a:pPr>
            <a:r>
              <a:rPr lang="fr-FR" sz="1800" spc="5" dirty="0">
                <a:latin typeface="Arial"/>
                <a:cs typeface="Arial"/>
              </a:rPr>
              <a:t>Apache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Samza</a:t>
            </a:r>
            <a:endParaRPr lang="fr-FR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459"/>
              </a:spcBef>
              <a:tabLst>
                <a:tab pos="219710" algn="l"/>
                <a:tab pos="220345" algn="l"/>
              </a:tabLst>
            </a:pPr>
            <a:r>
              <a:rPr lang="fr-FR" sz="1800" spc="5" dirty="0">
                <a:latin typeface="Arial"/>
                <a:cs typeface="Arial"/>
              </a:rPr>
              <a:t>Apache </a:t>
            </a:r>
            <a:r>
              <a:rPr lang="fr-FR" sz="1800" spc="10" dirty="0" err="1">
                <a:latin typeface="Arial"/>
                <a:cs typeface="Arial"/>
              </a:rPr>
              <a:t>Beam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(an</a:t>
            </a:r>
            <a:r>
              <a:rPr lang="fr-FR" sz="1800" spc="-114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SDK)</a:t>
            </a:r>
            <a:endParaRPr lang="fr-FR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475"/>
              </a:spcBef>
              <a:tabLst>
                <a:tab pos="219710" algn="l"/>
                <a:tab pos="220345" algn="l"/>
              </a:tabLst>
            </a:pPr>
            <a:r>
              <a:rPr lang="fr-FR" sz="1800" spc="10" dirty="0">
                <a:latin typeface="Arial"/>
                <a:cs typeface="Arial"/>
              </a:rPr>
              <a:t>Apache </a:t>
            </a:r>
            <a:r>
              <a:rPr lang="fr-FR" sz="1800" spc="10" dirty="0" err="1">
                <a:latin typeface="Arial"/>
                <a:cs typeface="Arial"/>
              </a:rPr>
              <a:t>Spark</a:t>
            </a:r>
            <a:r>
              <a:rPr lang="fr-FR" sz="1800" spc="-100" dirty="0">
                <a:latin typeface="Arial"/>
                <a:cs typeface="Arial"/>
              </a:rPr>
              <a:t> </a:t>
            </a:r>
            <a:r>
              <a:rPr lang="fr-FR" sz="1800" spc="5" dirty="0" smtClean="0">
                <a:latin typeface="Arial"/>
                <a:cs typeface="Arial"/>
              </a:rPr>
              <a:t>Streaming</a:t>
            </a:r>
          </a:p>
          <a:p>
            <a:pPr marL="523875" lvl="1" indent="-285750">
              <a:spcBef>
                <a:spcPts val="475"/>
              </a:spcBef>
              <a:tabLst>
                <a:tab pos="219710" algn="l"/>
                <a:tab pos="220345" algn="l"/>
              </a:tabLst>
            </a:pPr>
            <a:endParaRPr lang="fr-FR" sz="1800" dirty="0">
              <a:latin typeface="Arial"/>
              <a:cs typeface="Arial"/>
            </a:endParaRPr>
          </a:p>
          <a:p>
            <a:r>
              <a:rPr lang="fr-FR" sz="1800" spc="10" dirty="0" err="1">
                <a:latin typeface="Arial"/>
                <a:cs typeface="Arial"/>
              </a:rPr>
              <a:t>Proprietary</a:t>
            </a:r>
            <a:r>
              <a:rPr lang="fr-FR" sz="1800" spc="10" dirty="0">
                <a:latin typeface="Arial"/>
                <a:cs typeface="Arial"/>
              </a:rPr>
              <a:t>:</a:t>
            </a:r>
            <a:endParaRPr lang="fr-FR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285"/>
              </a:spcBef>
              <a:tabLst>
                <a:tab pos="220345" algn="l"/>
                <a:tab pos="220979" algn="l"/>
              </a:tabLst>
            </a:pPr>
            <a:r>
              <a:rPr lang="en-US" sz="1800" b="1" spc="10" dirty="0">
                <a:latin typeface="Arial"/>
                <a:cs typeface="Arial"/>
              </a:rPr>
              <a:t>IBM Streams </a:t>
            </a:r>
            <a:r>
              <a:rPr lang="en-US" sz="1800" b="1" dirty="0">
                <a:latin typeface="Arial"/>
                <a:cs typeface="Arial"/>
              </a:rPr>
              <a:t>(full</a:t>
            </a:r>
            <a:r>
              <a:rPr lang="en-US" sz="1800" b="1" spc="-70" dirty="0">
                <a:latin typeface="Arial"/>
                <a:cs typeface="Arial"/>
              </a:rPr>
              <a:t> </a:t>
            </a:r>
            <a:r>
              <a:rPr lang="en-US" sz="1800" b="1" spc="15" dirty="0">
                <a:latin typeface="Arial"/>
                <a:cs typeface="Arial"/>
              </a:rPr>
              <a:t>SDE)</a:t>
            </a:r>
            <a:endParaRPr lang="en-US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464"/>
              </a:spcBef>
              <a:tabLst>
                <a:tab pos="220345" algn="l"/>
                <a:tab pos="220979" algn="l"/>
              </a:tabLst>
            </a:pPr>
            <a:r>
              <a:rPr lang="en-US" sz="1800" spc="10" dirty="0">
                <a:latin typeface="Arial"/>
                <a:cs typeface="Arial"/>
              </a:rPr>
              <a:t>Amazon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Kinesis</a:t>
            </a:r>
            <a:endParaRPr lang="en-US" sz="1800" dirty="0">
              <a:latin typeface="Arial"/>
              <a:cs typeface="Arial"/>
            </a:endParaRPr>
          </a:p>
          <a:p>
            <a:pPr marL="523875" lvl="1" indent="-285750">
              <a:spcBef>
                <a:spcPts val="475"/>
              </a:spcBef>
              <a:tabLst>
                <a:tab pos="220345" algn="l"/>
                <a:tab pos="220979" algn="l"/>
              </a:tabLst>
            </a:pPr>
            <a:r>
              <a:rPr lang="en-US" sz="1800" spc="5" dirty="0">
                <a:latin typeface="Arial"/>
                <a:cs typeface="Arial"/>
              </a:rPr>
              <a:t>Microsoft Azure Stream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Analytics</a:t>
            </a:r>
            <a:endParaRPr lang="en-US" sz="18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167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fr-FR" spc="-5" dirty="0" err="1">
                <a:latin typeface="Arial"/>
                <a:cs typeface="Arial"/>
              </a:rPr>
              <a:t>Hortonworks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HDF </a:t>
            </a:r>
            <a:r>
              <a:rPr lang="fr-FR" spc="-5" dirty="0">
                <a:latin typeface="Arial"/>
                <a:cs typeface="Arial"/>
              </a:rPr>
              <a:t>/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spc="-10" dirty="0" err="1">
                <a:latin typeface="Arial"/>
                <a:cs typeface="Arial"/>
              </a:rPr>
              <a:t>NiFi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marR="5080" indent="-139700">
              <a:lnSpc>
                <a:spcPct val="101000"/>
              </a:lnSpc>
              <a:spcBef>
                <a:spcPts val="130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Hortonworks </a:t>
            </a:r>
            <a:r>
              <a:rPr lang="en-US" sz="1800" spc="5" dirty="0" err="1">
                <a:latin typeface="Arial"/>
                <a:cs typeface="Arial"/>
              </a:rPr>
              <a:t>DataFlow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(HDF) </a:t>
            </a:r>
            <a:r>
              <a:rPr lang="en-US" sz="1800" spc="5" dirty="0">
                <a:latin typeface="Arial"/>
                <a:cs typeface="Arial"/>
              </a:rPr>
              <a:t>provides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only end-to-end platform  that collects, curates, analyzes,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acts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5" dirty="0">
                <a:latin typeface="Arial"/>
                <a:cs typeface="Arial"/>
              </a:rPr>
              <a:t>real-time, </a:t>
            </a:r>
            <a:r>
              <a:rPr lang="en-US" sz="1800" spc="10" dirty="0">
                <a:latin typeface="Arial"/>
                <a:cs typeface="Arial"/>
              </a:rPr>
              <a:t>on-  </a:t>
            </a:r>
            <a:r>
              <a:rPr lang="en-US" sz="1800" spc="5" dirty="0">
                <a:latin typeface="Arial"/>
                <a:cs typeface="Arial"/>
              </a:rPr>
              <a:t>premises or in the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cloud</a:t>
            </a:r>
            <a:endParaRPr lang="en-US" sz="1800" dirty="0">
              <a:latin typeface="Arial"/>
              <a:cs typeface="Arial"/>
            </a:endParaRPr>
          </a:p>
          <a:p>
            <a:pPr marL="163195" marR="349885" indent="-139700">
              <a:lnSpc>
                <a:spcPct val="100899"/>
              </a:lnSpc>
              <a:spcBef>
                <a:spcPts val="459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With </a:t>
            </a:r>
            <a:r>
              <a:rPr lang="en-US" sz="1800" spc="5" dirty="0">
                <a:latin typeface="Arial"/>
                <a:cs typeface="Arial"/>
              </a:rPr>
              <a:t>version 3.x, </a:t>
            </a:r>
            <a:r>
              <a:rPr lang="en-US" sz="1800" spc="15" dirty="0">
                <a:latin typeface="Arial"/>
                <a:cs typeface="Arial"/>
              </a:rPr>
              <a:t>HDF </a:t>
            </a:r>
            <a:r>
              <a:rPr lang="en-US" sz="1800" spc="5" dirty="0">
                <a:latin typeface="Arial"/>
                <a:cs typeface="Arial"/>
              </a:rPr>
              <a:t>has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available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drag-and-drop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visual  interface</a:t>
            </a:r>
            <a:endParaRPr lang="en-US" sz="1800" dirty="0">
              <a:latin typeface="Arial"/>
              <a:cs typeface="Arial"/>
            </a:endParaRPr>
          </a:p>
          <a:p>
            <a:pPr marL="163195" marR="57150" indent="-139700">
              <a:lnSpc>
                <a:spcPct val="100899"/>
              </a:lnSpc>
              <a:spcBef>
                <a:spcPts val="450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HDF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integrated solution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uses Apache </a:t>
            </a:r>
            <a:r>
              <a:rPr lang="en-US" sz="1800" spc="5" dirty="0" err="1">
                <a:latin typeface="Arial"/>
                <a:cs typeface="Arial"/>
              </a:rPr>
              <a:t>Nifi</a:t>
            </a:r>
            <a:r>
              <a:rPr lang="en-US" sz="1800" spc="5" dirty="0">
                <a:latin typeface="Arial"/>
                <a:cs typeface="Arial"/>
              </a:rPr>
              <a:t>/</a:t>
            </a:r>
            <a:r>
              <a:rPr lang="en-US" sz="1800" spc="5" dirty="0" err="1">
                <a:latin typeface="Arial"/>
                <a:cs typeface="Arial"/>
              </a:rPr>
              <a:t>MiNifi</a:t>
            </a:r>
            <a:r>
              <a:rPr lang="en-US" sz="1800" spc="5" dirty="0">
                <a:latin typeface="Arial"/>
                <a:cs typeface="Arial"/>
              </a:rPr>
              <a:t>, Apache  </a:t>
            </a:r>
            <a:r>
              <a:rPr lang="en-US" sz="1800" spc="10" dirty="0">
                <a:latin typeface="Arial"/>
                <a:cs typeface="Arial"/>
              </a:rPr>
              <a:t>Kafka, </a:t>
            </a:r>
            <a:r>
              <a:rPr lang="en-US" sz="1800" spc="5" dirty="0">
                <a:latin typeface="Arial"/>
                <a:cs typeface="Arial"/>
              </a:rPr>
              <a:t>Apache Storm, Superset, and </a:t>
            </a:r>
            <a:r>
              <a:rPr lang="en-US" sz="1800" spc="10" dirty="0">
                <a:latin typeface="Arial"/>
                <a:cs typeface="Arial"/>
              </a:rPr>
              <a:t>Druid </a:t>
            </a:r>
            <a:r>
              <a:rPr lang="en-US" sz="1800" spc="5" dirty="0">
                <a:latin typeface="Arial"/>
                <a:cs typeface="Arial"/>
              </a:rPr>
              <a:t>components where  </a:t>
            </a:r>
            <a:r>
              <a:rPr lang="en-US" sz="1800" dirty="0">
                <a:latin typeface="Arial"/>
                <a:cs typeface="Arial"/>
              </a:rPr>
              <a:t>appropriate</a:t>
            </a:r>
          </a:p>
          <a:p>
            <a:pPr marL="163195" marR="33655" indent="-139700">
              <a:lnSpc>
                <a:spcPct val="101000"/>
              </a:lnSpc>
              <a:spcBef>
                <a:spcPts val="459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The HDF</a:t>
            </a:r>
            <a:r>
              <a:rPr lang="en-US" sz="1800" spc="-2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streaming real-time data analytics platform includes Data  </a:t>
            </a:r>
            <a:r>
              <a:rPr lang="en-US" sz="1800" spc="10" dirty="0">
                <a:latin typeface="Arial"/>
                <a:cs typeface="Arial"/>
              </a:rPr>
              <a:t>Flow </a:t>
            </a:r>
            <a:r>
              <a:rPr lang="en-US" sz="1800" spc="5" dirty="0">
                <a:latin typeface="Arial"/>
                <a:cs typeface="Arial"/>
              </a:rPr>
              <a:t>Management Systems, Stream Processing, and Enterprise  Services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4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The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newest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additions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HDF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include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Schema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Repository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3598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What is Hortonworks </a:t>
            </a:r>
            <a:r>
              <a:rPr lang="en-US" spc="-5" dirty="0" err="1">
                <a:latin typeface="Arial"/>
                <a:cs typeface="Arial"/>
              </a:rPr>
              <a:t>DataFlow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(HDF</a:t>
            </a:r>
            <a:r>
              <a:rPr lang="en-US" spc="-10" dirty="0" smtClean="0">
                <a:latin typeface="Arial"/>
                <a:cs typeface="Arial"/>
              </a:rPr>
              <a:t>)?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HDF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collection of products for data movement,</a:t>
            </a:r>
            <a:r>
              <a:rPr lang="en-US" sz="1800" spc="-21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streaming analytics</a:t>
            </a:r>
            <a:r>
              <a:rPr lang="en-US" sz="1800" spc="5" dirty="0">
                <a:latin typeface="Arial"/>
                <a:cs typeface="Arial"/>
              </a:rPr>
              <a:t>,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the management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governance of streaming</a:t>
            </a:r>
            <a:r>
              <a:rPr lang="en-US" sz="1800" spc="-25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460347" y="2382342"/>
            <a:ext cx="6712053" cy="3638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0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Components </a:t>
            </a:r>
            <a:r>
              <a:rPr lang="en-US" spc="-5" dirty="0">
                <a:latin typeface="Arial"/>
                <a:cs typeface="Arial"/>
              </a:rPr>
              <a:t>of the </a:t>
            </a:r>
            <a:r>
              <a:rPr lang="en-US" spc="-10" dirty="0">
                <a:latin typeface="Arial"/>
                <a:cs typeface="Arial"/>
              </a:rPr>
              <a:t>HDF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Platform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NiFi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&amp;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MiNiFi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5" dirty="0" err="1">
                <a:latin typeface="Arial"/>
                <a:cs typeface="Arial"/>
              </a:rPr>
              <a:t>NiFi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b="1" spc="5" dirty="0">
                <a:latin typeface="Arial"/>
                <a:cs typeface="Arial"/>
              </a:rPr>
              <a:t>disk-based</a:t>
            </a:r>
            <a:r>
              <a:rPr lang="en-US" sz="1800" spc="5" dirty="0">
                <a:latin typeface="Arial"/>
                <a:cs typeface="Arial"/>
              </a:rPr>
              <a:t>, </a:t>
            </a:r>
            <a:r>
              <a:rPr lang="en-US" sz="1800" spc="5" dirty="0" err="1">
                <a:latin typeface="Arial"/>
                <a:cs typeface="Arial"/>
              </a:rPr>
              <a:t>microbatch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ETL </a:t>
            </a:r>
            <a:r>
              <a:rPr lang="en-US" sz="1800" dirty="0">
                <a:latin typeface="Arial"/>
                <a:cs typeface="Arial"/>
              </a:rPr>
              <a:t>tool that </a:t>
            </a:r>
            <a:r>
              <a:rPr lang="en-US" sz="1800" spc="10" dirty="0">
                <a:latin typeface="Arial"/>
                <a:cs typeface="Arial"/>
              </a:rPr>
              <a:t>can</a:t>
            </a:r>
            <a:r>
              <a:rPr lang="en-US" sz="1800" spc="-14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duplicate the </a:t>
            </a:r>
            <a:r>
              <a:rPr lang="en-US" sz="1800" b="1" spc="10" dirty="0">
                <a:latin typeface="Arial"/>
                <a:cs typeface="Arial"/>
              </a:rPr>
              <a:t>same </a:t>
            </a:r>
            <a:r>
              <a:rPr lang="en-US" sz="1800" spc="5" dirty="0">
                <a:latin typeface="Arial"/>
                <a:cs typeface="Arial"/>
              </a:rPr>
              <a:t>processing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multiple hosts </a:t>
            </a:r>
            <a:r>
              <a:rPr lang="en-US" sz="1800" spc="10" dirty="0">
                <a:latin typeface="Arial"/>
                <a:cs typeface="Arial"/>
              </a:rPr>
              <a:t>for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scalability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25" dirty="0">
                <a:latin typeface="Arial"/>
                <a:cs typeface="Arial"/>
              </a:rPr>
              <a:t>Web-based </a:t>
            </a:r>
            <a:r>
              <a:rPr lang="en-US" sz="1800" spc="15" dirty="0">
                <a:latin typeface="Arial"/>
                <a:cs typeface="Arial"/>
              </a:rPr>
              <a:t>user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interface</a:t>
            </a:r>
            <a:endParaRPr lang="en-US" sz="1800" dirty="0">
              <a:latin typeface="Arial"/>
              <a:cs typeface="Arial"/>
            </a:endParaRPr>
          </a:p>
          <a:p>
            <a:pPr marL="299085" marR="119380" lvl="1" indent="-100965">
              <a:lnSpc>
                <a:spcPct val="103800"/>
              </a:lnSpc>
              <a:spcBef>
                <a:spcPts val="42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Highly configurable </a:t>
            </a:r>
            <a:r>
              <a:rPr lang="en-US" sz="1800" spc="10" dirty="0">
                <a:latin typeface="Arial"/>
                <a:cs typeface="Arial"/>
              </a:rPr>
              <a:t>/ </a:t>
            </a:r>
            <a:r>
              <a:rPr lang="en-US" sz="1800" spc="20" dirty="0">
                <a:latin typeface="Arial"/>
                <a:cs typeface="Arial"/>
              </a:rPr>
              <a:t>Loss </a:t>
            </a:r>
            <a:r>
              <a:rPr lang="en-US" sz="1800" spc="15" dirty="0">
                <a:latin typeface="Arial"/>
                <a:cs typeface="Arial"/>
              </a:rPr>
              <a:t>tolerant vs guaranteed delivery </a:t>
            </a:r>
            <a:r>
              <a:rPr lang="en-US" sz="1800" spc="10" dirty="0">
                <a:latin typeface="Arial"/>
                <a:cs typeface="Arial"/>
              </a:rPr>
              <a:t>/ </a:t>
            </a:r>
            <a:r>
              <a:rPr lang="en-US" sz="1800" spc="20" dirty="0">
                <a:latin typeface="Arial"/>
                <a:cs typeface="Arial"/>
              </a:rPr>
              <a:t>Low </a:t>
            </a:r>
            <a:r>
              <a:rPr lang="en-US" sz="1800" spc="15" dirty="0">
                <a:latin typeface="Arial"/>
                <a:cs typeface="Arial"/>
              </a:rPr>
              <a:t>latency vs  high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throughput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Tracks </a:t>
            </a:r>
            <a:r>
              <a:rPr lang="en-US" sz="1800" spc="-5" dirty="0">
                <a:latin typeface="Arial"/>
                <a:cs typeface="Arial"/>
              </a:rPr>
              <a:t>dataflow from </a:t>
            </a:r>
            <a:r>
              <a:rPr lang="en-US" sz="1800" spc="-10" dirty="0">
                <a:latin typeface="Arial"/>
                <a:cs typeface="Arial"/>
              </a:rPr>
              <a:t>beginning </a:t>
            </a:r>
            <a:r>
              <a:rPr lang="en-US" sz="1800" spc="-5" dirty="0">
                <a:latin typeface="Arial"/>
                <a:cs typeface="Arial"/>
              </a:rPr>
              <a:t>to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end</a:t>
            </a: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1000"/>
              </a:lnSpc>
              <a:spcBef>
                <a:spcPts val="455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10" dirty="0" err="1">
                <a:latin typeface="Arial"/>
                <a:cs typeface="Arial"/>
              </a:rPr>
              <a:t>MiNiFi</a:t>
            </a:r>
            <a:r>
              <a:rPr lang="en-US" sz="1800" spc="10" dirty="0">
                <a:latin typeface="Arial"/>
                <a:cs typeface="Arial"/>
              </a:rPr>
              <a:t>-a </a:t>
            </a:r>
            <a:r>
              <a:rPr lang="en-US" sz="1800" spc="5" dirty="0">
                <a:latin typeface="Arial"/>
                <a:cs typeface="Arial"/>
              </a:rPr>
              <a:t>subproject of Apache </a:t>
            </a:r>
            <a:r>
              <a:rPr lang="en-US" sz="1800" spc="5" dirty="0" err="1">
                <a:latin typeface="Arial"/>
                <a:cs typeface="Arial"/>
              </a:rPr>
              <a:t>NiFi</a:t>
            </a:r>
            <a:r>
              <a:rPr lang="en-US" sz="1800" spc="5" dirty="0">
                <a:latin typeface="Arial"/>
                <a:cs typeface="Arial"/>
              </a:rPr>
              <a:t>-is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complementary data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collection  approach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supplements the </a:t>
            </a:r>
            <a:r>
              <a:rPr lang="en-US" sz="1800" spc="10" dirty="0">
                <a:latin typeface="Arial"/>
                <a:cs typeface="Arial"/>
              </a:rPr>
              <a:t>core </a:t>
            </a:r>
            <a:r>
              <a:rPr lang="en-US" sz="1800" spc="5" dirty="0">
                <a:latin typeface="Arial"/>
                <a:cs typeface="Arial"/>
              </a:rPr>
              <a:t>tenets of </a:t>
            </a:r>
            <a:r>
              <a:rPr lang="en-US" sz="1800" spc="10" dirty="0" err="1">
                <a:latin typeface="Arial"/>
                <a:cs typeface="Arial"/>
              </a:rPr>
              <a:t>NiFi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 dataflow  management, focusing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the collection of data at the </a:t>
            </a:r>
            <a:r>
              <a:rPr lang="en-US" sz="1800" spc="10" dirty="0">
                <a:latin typeface="Arial"/>
                <a:cs typeface="Arial"/>
              </a:rPr>
              <a:t>source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its  </a:t>
            </a:r>
            <a:r>
              <a:rPr lang="en-US" sz="1800" spc="5" dirty="0">
                <a:latin typeface="Arial"/>
                <a:cs typeface="Arial"/>
              </a:rPr>
              <a:t>creation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Small size </a:t>
            </a:r>
            <a:r>
              <a:rPr lang="en-US" sz="1800" spc="20" dirty="0">
                <a:latin typeface="Arial"/>
                <a:cs typeface="Arial"/>
              </a:rPr>
              <a:t>and low </a:t>
            </a:r>
            <a:r>
              <a:rPr lang="en-US" sz="1800" spc="15" dirty="0">
                <a:latin typeface="Arial"/>
                <a:cs typeface="Arial"/>
              </a:rPr>
              <a:t>resource consumption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7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Central </a:t>
            </a:r>
            <a:r>
              <a:rPr lang="en-US" sz="1800" spc="20" dirty="0">
                <a:latin typeface="Arial"/>
                <a:cs typeface="Arial"/>
              </a:rPr>
              <a:t>management </a:t>
            </a:r>
            <a:r>
              <a:rPr lang="en-US" sz="1800" spc="15" dirty="0">
                <a:latin typeface="Arial"/>
                <a:cs typeface="Arial"/>
              </a:rPr>
              <a:t>of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agents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Generation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spc="-10" dirty="0">
                <a:latin typeface="Arial"/>
                <a:cs typeface="Arial"/>
              </a:rPr>
              <a:t>data provenance </a:t>
            </a:r>
            <a:r>
              <a:rPr lang="en-US" sz="1800" spc="-5" dirty="0">
                <a:latin typeface="Arial"/>
                <a:cs typeface="Arial"/>
              </a:rPr>
              <a:t>(full chain of custody of</a:t>
            </a:r>
            <a:r>
              <a:rPr lang="en-US" sz="1800" spc="10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information)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59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Integration with </a:t>
            </a:r>
            <a:r>
              <a:rPr lang="en-US" sz="1800" spc="15" dirty="0" err="1">
                <a:latin typeface="Arial"/>
                <a:cs typeface="Arial"/>
              </a:rPr>
              <a:t>NiFi</a:t>
            </a:r>
            <a:r>
              <a:rPr lang="en-US" sz="1800" spc="15" dirty="0">
                <a:latin typeface="Arial"/>
                <a:cs typeface="Arial"/>
              </a:rPr>
              <a:t> for follow-on </a:t>
            </a:r>
            <a:r>
              <a:rPr lang="en-US" sz="1800" spc="20" dirty="0">
                <a:latin typeface="Arial"/>
                <a:cs typeface="Arial"/>
              </a:rPr>
              <a:t>dataflow management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7429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Edge Intelligence for </a:t>
            </a:r>
            <a:r>
              <a:rPr lang="en-US" spc="-5" dirty="0" err="1">
                <a:latin typeface="Arial"/>
                <a:cs typeface="Arial"/>
              </a:rPr>
              <a:t>IoT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with </a:t>
            </a:r>
            <a:r>
              <a:rPr lang="en-US" spc="-15" dirty="0">
                <a:latin typeface="Arial"/>
                <a:cs typeface="Arial"/>
              </a:rPr>
              <a:t>Apache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MiNiFi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5" dirty="0">
                <a:latin typeface="Arial"/>
                <a:cs typeface="Arial"/>
              </a:rPr>
              <a:t>Since the first </a:t>
            </a:r>
            <a:r>
              <a:rPr lang="en-US" sz="1800" spc="10" dirty="0">
                <a:latin typeface="Arial"/>
                <a:cs typeface="Arial"/>
              </a:rPr>
              <a:t>mile </a:t>
            </a:r>
            <a:r>
              <a:rPr lang="en-US" sz="1800" spc="5" dirty="0">
                <a:latin typeface="Arial"/>
                <a:cs typeface="Arial"/>
              </a:rPr>
              <a:t>of data collection (the far edge), is </a:t>
            </a:r>
            <a:r>
              <a:rPr lang="en-US" sz="1800" dirty="0">
                <a:latin typeface="Arial"/>
                <a:cs typeface="Arial"/>
              </a:rPr>
              <a:t>very </a:t>
            </a:r>
            <a:r>
              <a:rPr lang="en-US" sz="1800" spc="5" dirty="0">
                <a:latin typeface="Arial"/>
                <a:cs typeface="Arial"/>
              </a:rPr>
              <a:t>distributed 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likely </a:t>
            </a:r>
            <a:r>
              <a:rPr lang="en-US" sz="1800" dirty="0">
                <a:latin typeface="Arial"/>
                <a:cs typeface="Arial"/>
              </a:rPr>
              <a:t>involves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very </a:t>
            </a:r>
            <a:r>
              <a:rPr lang="en-US" sz="1800" spc="5" dirty="0">
                <a:latin typeface="Arial"/>
                <a:cs typeface="Arial"/>
              </a:rPr>
              <a:t>large </a:t>
            </a:r>
            <a:r>
              <a:rPr lang="en-US" sz="1800" spc="10" dirty="0">
                <a:latin typeface="Arial"/>
                <a:cs typeface="Arial"/>
              </a:rPr>
              <a:t>number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spc="10" dirty="0">
                <a:latin typeface="Arial"/>
                <a:cs typeface="Arial"/>
              </a:rPr>
              <a:t>end </a:t>
            </a:r>
            <a:r>
              <a:rPr lang="en-US" sz="1800" spc="5" dirty="0">
                <a:latin typeface="Arial"/>
                <a:cs typeface="Arial"/>
              </a:rPr>
              <a:t>devices </a:t>
            </a:r>
            <a:r>
              <a:rPr lang="en-US" sz="1800" spc="10" dirty="0">
                <a:latin typeface="Arial"/>
                <a:cs typeface="Arial"/>
              </a:rPr>
              <a:t>(</a:t>
            </a:r>
            <a:r>
              <a:rPr lang="en-US" sz="1800" spc="10" dirty="0" err="1">
                <a:latin typeface="Arial"/>
                <a:cs typeface="Arial"/>
              </a:rPr>
              <a:t>ie</a:t>
            </a:r>
            <a:r>
              <a:rPr lang="en-US" sz="1800" spc="10" dirty="0">
                <a:latin typeface="Arial"/>
                <a:cs typeface="Arial"/>
              </a:rPr>
              <a:t>.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5" dirty="0" err="1">
                <a:latin typeface="Arial"/>
                <a:cs typeface="Arial"/>
              </a:rPr>
              <a:t>IoT</a:t>
            </a:r>
            <a:r>
              <a:rPr lang="en-US" sz="1800" spc="5" dirty="0">
                <a:latin typeface="Arial"/>
                <a:cs typeface="Arial"/>
              </a:rPr>
              <a:t>), </a:t>
            </a:r>
            <a:r>
              <a:rPr lang="en-US" sz="1800" spc="10" dirty="0" err="1">
                <a:latin typeface="Arial"/>
                <a:cs typeface="Arial"/>
              </a:rPr>
              <a:t>MiNiFi</a:t>
            </a:r>
            <a:r>
              <a:rPr lang="en-US" sz="1800" spc="10" dirty="0">
                <a:latin typeface="Arial"/>
                <a:cs typeface="Arial"/>
              </a:rPr>
              <a:t>  </a:t>
            </a:r>
            <a:r>
              <a:rPr lang="en-US" sz="1800" spc="5" dirty="0">
                <a:latin typeface="Arial"/>
                <a:cs typeface="Arial"/>
              </a:rPr>
              <a:t>carries over all the </a:t>
            </a:r>
            <a:r>
              <a:rPr lang="en-US" sz="1800" spc="10" dirty="0">
                <a:latin typeface="Arial"/>
                <a:cs typeface="Arial"/>
              </a:rPr>
              <a:t>main </a:t>
            </a:r>
            <a:r>
              <a:rPr lang="en-US" sz="1800" spc="5" dirty="0">
                <a:latin typeface="Arial"/>
                <a:cs typeface="Arial"/>
              </a:rPr>
              <a:t>capabilities of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10" dirty="0" err="1">
                <a:latin typeface="Arial"/>
                <a:cs typeface="Arial"/>
              </a:rPr>
              <a:t>NiFi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2123728" y="2564904"/>
            <a:ext cx="6480720" cy="3049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2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HDP </a:t>
            </a:r>
            <a:r>
              <a:rPr lang="fr-FR" spc="-5" dirty="0" err="1">
                <a:latin typeface="Arial"/>
                <a:cs typeface="Arial"/>
              </a:rPr>
              <a:t>dashboard</a:t>
            </a:r>
            <a:r>
              <a:rPr lang="fr-FR" spc="-5" dirty="0">
                <a:latin typeface="Arial"/>
                <a:cs typeface="Arial"/>
              </a:rPr>
              <a:t> -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4262248" cy="5358384"/>
          </a:xfrm>
        </p:spPr>
        <p:txBody>
          <a:bodyPr/>
          <a:lstStyle/>
          <a:p>
            <a:pPr marL="163195" marR="39370" indent="-139700">
              <a:lnSpc>
                <a:spcPct val="101000"/>
              </a:lnSpc>
              <a:spcBef>
                <a:spcPts val="130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Hortonworks provides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full  </a:t>
            </a:r>
            <a:r>
              <a:rPr lang="en-US" sz="1800" dirty="0">
                <a:latin typeface="Arial"/>
                <a:cs typeface="Arial"/>
              </a:rPr>
              <a:t>tutorial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b="1" spc="10" dirty="0">
                <a:latin typeface="Arial"/>
                <a:cs typeface="Arial"/>
              </a:rPr>
              <a:t>Trucking </a:t>
            </a:r>
            <a:r>
              <a:rPr lang="en-US" sz="1800" b="1" spc="10" dirty="0" err="1">
                <a:latin typeface="Arial"/>
                <a:cs typeface="Arial"/>
              </a:rPr>
              <a:t>IoT</a:t>
            </a:r>
            <a:r>
              <a:rPr lang="en-US" sz="1800" b="1" spc="10" dirty="0">
                <a:latin typeface="Arial"/>
                <a:cs typeface="Arial"/>
              </a:rPr>
              <a:t> </a:t>
            </a:r>
            <a:r>
              <a:rPr lang="en-US" sz="1800" b="1" spc="15" dirty="0">
                <a:latin typeface="Arial"/>
                <a:cs typeface="Arial"/>
              </a:rPr>
              <a:t>on HDF</a:t>
            </a:r>
            <a:r>
              <a:rPr lang="en-US" sz="1800" b="1" spc="-1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- 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covers the </a:t>
            </a:r>
            <a:r>
              <a:rPr lang="en-US" sz="1800" spc="10" dirty="0">
                <a:latin typeface="Arial"/>
                <a:cs typeface="Arial"/>
              </a:rPr>
              <a:t>core concepts </a:t>
            </a:r>
            <a:r>
              <a:rPr lang="en-US" sz="1800" dirty="0">
                <a:latin typeface="Arial"/>
                <a:cs typeface="Arial"/>
              </a:rPr>
              <a:t>of  </a:t>
            </a:r>
            <a:r>
              <a:rPr lang="en-US" sz="1800" spc="5" dirty="0">
                <a:latin typeface="Arial"/>
                <a:cs typeface="Arial"/>
              </a:rPr>
              <a:t>Storm and the role it plays in an  environment where real-time,  low-latency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distributed data  processing are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important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Continuous </a:t>
            </a:r>
            <a:r>
              <a:rPr lang="en-US" sz="1800" spc="20" dirty="0" err="1">
                <a:latin typeface="Arial"/>
                <a:cs typeface="Arial"/>
              </a:rPr>
              <a:t>IoT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data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(Kafka)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7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Real-time </a:t>
            </a:r>
            <a:r>
              <a:rPr lang="en-US" sz="1800" spc="20" dirty="0">
                <a:latin typeface="Arial"/>
                <a:cs typeface="Arial"/>
              </a:rPr>
              <a:t>stream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processing</a:t>
            </a:r>
            <a:endParaRPr lang="en-US"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lang="en-US" sz="1800" spc="-10" dirty="0">
                <a:latin typeface="Arial"/>
                <a:cs typeface="Arial"/>
              </a:rPr>
              <a:t>(Storm)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45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Visualization </a:t>
            </a:r>
            <a:r>
              <a:rPr lang="en-US" sz="1800" spc="35" dirty="0">
                <a:latin typeface="Arial"/>
                <a:cs typeface="Arial"/>
              </a:rPr>
              <a:t>(Web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application)</a:t>
            </a: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0899"/>
              </a:lnSpc>
              <a:spcBef>
                <a:spcPts val="464"/>
              </a:spcBef>
              <a:tabLst>
                <a:tab pos="163830" algn="l"/>
              </a:tabLst>
            </a:pPr>
            <a:r>
              <a:rPr lang="en-US" sz="1800" u="sng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https://hortonworks.com/hadoop-  tutorial/trucking-</a:t>
            </a:r>
            <a:r>
              <a:rPr lang="en-US" sz="1800" u="sng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iot</a:t>
            </a:r>
            <a:r>
              <a:rPr lang="en-US" sz="1800" u="sng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-</a:t>
            </a:r>
            <a:r>
              <a:rPr lang="en-US" sz="1800" u="sng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hdf</a:t>
            </a:r>
            <a:r>
              <a:rPr lang="en-US" sz="1800" u="sng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/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4932040" y="1412776"/>
            <a:ext cx="3724755" cy="417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6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Unit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10" dirty="0" smtClean="0">
                <a:latin typeface="Arial"/>
                <a:cs typeface="Arial"/>
              </a:rPr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fr-FR" sz="1800" spc="10" dirty="0" err="1">
                <a:latin typeface="Arial"/>
                <a:cs typeface="Arial"/>
              </a:rPr>
              <a:t>Define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streaming</a:t>
            </a:r>
            <a:r>
              <a:rPr lang="fr-FR" sz="1800" spc="-7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data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Describe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IBM as a </a:t>
            </a:r>
            <a:r>
              <a:rPr lang="fr-FR" sz="1800" spc="5" dirty="0" err="1">
                <a:latin typeface="Arial"/>
                <a:cs typeface="Arial"/>
              </a:rPr>
              <a:t>pioneer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in </a:t>
            </a:r>
            <a:r>
              <a:rPr lang="fr-FR" sz="1800" spc="5" dirty="0">
                <a:latin typeface="Arial"/>
                <a:cs typeface="Arial"/>
              </a:rPr>
              <a:t>streaming data - </a:t>
            </a:r>
            <a:r>
              <a:rPr lang="fr-FR" sz="1800" spc="5" dirty="0" err="1">
                <a:latin typeface="Arial"/>
                <a:cs typeface="Arial"/>
              </a:rPr>
              <a:t>with</a:t>
            </a:r>
            <a:r>
              <a:rPr lang="fr-FR" sz="1800" spc="5" dirty="0">
                <a:latin typeface="Arial"/>
                <a:cs typeface="Arial"/>
              </a:rPr>
              <a:t> System </a:t>
            </a:r>
            <a:r>
              <a:rPr lang="fr-FR" sz="1800" spc="15" dirty="0">
                <a:latin typeface="Arial"/>
                <a:cs typeface="Arial"/>
              </a:rPr>
              <a:t>S</a:t>
            </a:r>
            <a:r>
              <a:rPr lang="fr-FR" sz="1800" spc="-215" dirty="0">
                <a:latin typeface="Arial"/>
                <a:cs typeface="Arial"/>
              </a:rPr>
              <a:t> </a:t>
            </a:r>
            <a:r>
              <a:rPr lang="fr-FR" sz="1800" spc="1689" dirty="0" smtClean="0">
                <a:latin typeface="Wingdings"/>
                <a:cs typeface="Wingdings"/>
              </a:rPr>
              <a:t>€</a:t>
            </a:r>
            <a:r>
              <a:rPr lang="fr-FR" sz="1800" spc="10" dirty="0" smtClean="0">
                <a:latin typeface="Arial"/>
                <a:cs typeface="Arial"/>
              </a:rPr>
              <a:t>IBM</a:t>
            </a:r>
            <a:r>
              <a:rPr lang="fr-FR" sz="1800" spc="-30" dirty="0" smtClean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Streams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59"/>
              </a:spcBef>
              <a:tabLst>
                <a:tab pos="163830" algn="l"/>
              </a:tabLst>
            </a:pPr>
            <a:r>
              <a:rPr lang="fr-FR" sz="1800" spc="10" dirty="0" err="1">
                <a:latin typeface="Arial"/>
                <a:cs typeface="Arial"/>
              </a:rPr>
              <a:t>Explain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streaming data - </a:t>
            </a:r>
            <a:r>
              <a:rPr lang="fr-FR" sz="1800" spc="10" dirty="0">
                <a:latin typeface="Arial"/>
                <a:cs typeface="Arial"/>
              </a:rPr>
              <a:t>concepts </a:t>
            </a:r>
            <a:r>
              <a:rPr lang="fr-FR" sz="1800" spc="15" dirty="0">
                <a:latin typeface="Arial"/>
                <a:cs typeface="Arial"/>
              </a:rPr>
              <a:t>&amp;</a:t>
            </a:r>
            <a:r>
              <a:rPr lang="fr-FR" sz="1800" spc="-17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terminology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Compare and </a:t>
            </a:r>
            <a:r>
              <a:rPr lang="fr-FR" sz="1800" spc="5" dirty="0" err="1">
                <a:latin typeface="Arial"/>
                <a:cs typeface="Arial"/>
              </a:rPr>
              <a:t>contrast</a:t>
            </a:r>
            <a:r>
              <a:rPr lang="fr-FR" sz="1800" spc="5" dirty="0">
                <a:latin typeface="Arial"/>
                <a:cs typeface="Arial"/>
              </a:rPr>
              <a:t> batch data </a:t>
            </a:r>
            <a:r>
              <a:rPr lang="fr-FR" sz="1800" dirty="0">
                <a:latin typeface="Arial"/>
                <a:cs typeface="Arial"/>
              </a:rPr>
              <a:t>vs </a:t>
            </a:r>
            <a:r>
              <a:rPr lang="fr-FR" sz="1800" spc="5" dirty="0">
                <a:latin typeface="Arial"/>
                <a:cs typeface="Arial"/>
              </a:rPr>
              <a:t>streaming</a:t>
            </a:r>
            <a:r>
              <a:rPr lang="fr-FR" sz="1800" spc="-16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data</a:t>
            </a:r>
            <a:endParaRPr lang="fr-FR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0899"/>
              </a:lnSpc>
              <a:spcBef>
                <a:spcPts val="455"/>
              </a:spcBef>
              <a:tabLst>
                <a:tab pos="163830" algn="l"/>
              </a:tabLst>
            </a:pPr>
            <a:r>
              <a:rPr lang="fr-FR" sz="1800" spc="5" dirty="0">
                <a:latin typeface="Arial"/>
                <a:cs typeface="Arial"/>
              </a:rPr>
              <a:t>List and </a:t>
            </a:r>
            <a:r>
              <a:rPr lang="fr-FR" sz="1800" spc="5" dirty="0" err="1">
                <a:latin typeface="Arial"/>
                <a:cs typeface="Arial"/>
              </a:rPr>
              <a:t>explain</a:t>
            </a:r>
            <a:r>
              <a:rPr lang="fr-FR" sz="1800" spc="5" dirty="0">
                <a:latin typeface="Arial"/>
                <a:cs typeface="Arial"/>
              </a:rPr>
              <a:t> streaming components </a:t>
            </a:r>
            <a:r>
              <a:rPr lang="fr-FR" sz="1800" spc="15" dirty="0">
                <a:latin typeface="Arial"/>
                <a:cs typeface="Arial"/>
              </a:rPr>
              <a:t>&amp; </a:t>
            </a:r>
            <a:r>
              <a:rPr lang="fr-FR" sz="1800" spc="5" dirty="0">
                <a:latin typeface="Arial"/>
                <a:cs typeface="Arial"/>
              </a:rPr>
              <a:t>Streaming Data</a:t>
            </a:r>
            <a:r>
              <a:rPr lang="fr-FR" sz="1800" spc="-17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Engines</a:t>
            </a:r>
            <a:r>
              <a:rPr lang="fr-FR" sz="1800" spc="5" dirty="0">
                <a:latin typeface="Arial"/>
                <a:cs typeface="Arial"/>
              </a:rPr>
              <a:t>  </a:t>
            </a:r>
            <a:r>
              <a:rPr lang="fr-FR" sz="1800" spc="10" dirty="0">
                <a:latin typeface="Arial"/>
                <a:cs typeface="Arial"/>
              </a:rPr>
              <a:t>(</a:t>
            </a:r>
            <a:r>
              <a:rPr lang="fr-FR" sz="1800" spc="10" dirty="0" err="1">
                <a:latin typeface="Arial"/>
                <a:cs typeface="Arial"/>
              </a:rPr>
              <a:t>SDEs</a:t>
            </a:r>
            <a:r>
              <a:rPr lang="fr-FR" sz="1800" spc="10" dirty="0">
                <a:latin typeface="Arial"/>
                <a:cs typeface="Arial"/>
              </a:rPr>
              <a:t>)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7258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Controlling </a:t>
            </a:r>
            <a:r>
              <a:rPr lang="en-US" spc="25" dirty="0">
                <a:latin typeface="Arial"/>
                <a:cs typeface="Arial"/>
              </a:rPr>
              <a:t>HDF components from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15" dirty="0" err="1" smtClean="0">
                <a:latin typeface="Arial"/>
                <a:cs typeface="Arial"/>
              </a:rPr>
              <a:t>Ambari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spc="10" dirty="0" err="1">
                <a:latin typeface="Arial"/>
                <a:cs typeface="Arial"/>
              </a:rPr>
              <a:t>Example</a:t>
            </a:r>
            <a:r>
              <a:rPr lang="fr-FR" sz="2400" spc="10" dirty="0">
                <a:latin typeface="Arial"/>
                <a:cs typeface="Arial"/>
              </a:rPr>
              <a:t>:</a:t>
            </a:r>
            <a:r>
              <a:rPr lang="fr-FR" sz="2400" spc="-35" dirty="0">
                <a:latin typeface="Arial"/>
                <a:cs typeface="Arial"/>
              </a:rPr>
              <a:t> </a:t>
            </a:r>
            <a:r>
              <a:rPr lang="fr-FR" sz="2400" b="1" spc="10" dirty="0">
                <a:latin typeface="Arial"/>
                <a:cs typeface="Arial"/>
              </a:rPr>
              <a:t>Storm</a:t>
            </a:r>
            <a:endParaRPr lang="fr-FR" sz="24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8"/>
          <p:cNvSpPr/>
          <p:nvPr/>
        </p:nvSpPr>
        <p:spPr>
          <a:xfrm>
            <a:off x="179512" y="2276872"/>
            <a:ext cx="3910669" cy="2880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" name="object 10"/>
          <p:cNvSpPr/>
          <p:nvPr/>
        </p:nvSpPr>
        <p:spPr>
          <a:xfrm>
            <a:off x="4716016" y="2176868"/>
            <a:ext cx="4176464" cy="3844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18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lang="fr-FR" spc="25" dirty="0">
                <a:latin typeface="Arial"/>
                <a:cs typeface="Arial"/>
              </a:rPr>
              <a:t>IBM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spc="25" dirty="0" err="1">
                <a:latin typeface="Arial"/>
                <a:cs typeface="Arial"/>
              </a:rPr>
              <a:t>Streams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marR="288925" indent="-139700">
              <a:lnSpc>
                <a:spcPct val="100800"/>
              </a:lnSpc>
              <a:spcBef>
                <a:spcPts val="1305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10" dirty="0">
                <a:latin typeface="Arial"/>
                <a:cs typeface="Arial"/>
              </a:rPr>
              <a:t>IBM </a:t>
            </a:r>
            <a:r>
              <a:rPr lang="en-US" sz="1800" b="1" spc="5" dirty="0">
                <a:latin typeface="Arial"/>
                <a:cs typeface="Arial"/>
              </a:rPr>
              <a:t>Streams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advanced computing platform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allows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user-  </a:t>
            </a:r>
            <a:r>
              <a:rPr lang="en-US" sz="1800" spc="5" dirty="0">
                <a:latin typeface="Arial"/>
                <a:cs typeface="Arial"/>
              </a:rPr>
              <a:t>developed </a:t>
            </a:r>
            <a:r>
              <a:rPr lang="en-US" sz="1800" dirty="0">
                <a:latin typeface="Arial"/>
                <a:cs typeface="Arial"/>
              </a:rPr>
              <a:t>applications </a:t>
            </a:r>
            <a:r>
              <a:rPr lang="en-US" sz="1800" spc="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quickly </a:t>
            </a:r>
            <a:r>
              <a:rPr lang="en-US" sz="1800" spc="5" dirty="0">
                <a:latin typeface="Arial"/>
                <a:cs typeface="Arial"/>
              </a:rPr>
              <a:t>ingest, </a:t>
            </a:r>
            <a:r>
              <a:rPr lang="en-US" sz="1800" dirty="0">
                <a:latin typeface="Arial"/>
                <a:cs typeface="Arial"/>
              </a:rPr>
              <a:t>analyze,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correlate  information as it </a:t>
            </a:r>
            <a:r>
              <a:rPr lang="en-US" sz="1800" dirty="0">
                <a:latin typeface="Arial"/>
                <a:cs typeface="Arial"/>
              </a:rPr>
              <a:t>arrives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spc="5" dirty="0">
                <a:latin typeface="Arial"/>
                <a:cs typeface="Arial"/>
              </a:rPr>
              <a:t>thousands of </a:t>
            </a:r>
            <a:r>
              <a:rPr lang="en-US" sz="1800" spc="10" dirty="0">
                <a:latin typeface="Arial"/>
                <a:cs typeface="Arial"/>
              </a:rPr>
              <a:t>real-time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sources</a:t>
            </a:r>
            <a:endParaRPr lang="en-US" sz="1800" dirty="0">
              <a:latin typeface="Arial"/>
              <a:cs typeface="Arial"/>
            </a:endParaRPr>
          </a:p>
          <a:p>
            <a:pPr marL="163195" marR="14604" indent="-139700">
              <a:lnSpc>
                <a:spcPct val="100800"/>
              </a:lnSpc>
              <a:spcBef>
                <a:spcPts val="459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solution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spc="5" dirty="0">
                <a:latin typeface="Arial"/>
                <a:cs typeface="Arial"/>
              </a:rPr>
              <a:t>handle </a:t>
            </a:r>
            <a:r>
              <a:rPr lang="en-US" sz="1800" dirty="0">
                <a:latin typeface="Arial"/>
                <a:cs typeface="Arial"/>
              </a:rPr>
              <a:t>very </a:t>
            </a:r>
            <a:r>
              <a:rPr lang="en-US" sz="1800" spc="5" dirty="0">
                <a:latin typeface="Arial"/>
                <a:cs typeface="Arial"/>
              </a:rPr>
              <a:t>high data throughput </a:t>
            </a:r>
            <a:r>
              <a:rPr lang="en-US" sz="1800" dirty="0">
                <a:latin typeface="Arial"/>
                <a:cs typeface="Arial"/>
              </a:rPr>
              <a:t>rates, </a:t>
            </a:r>
            <a:r>
              <a:rPr lang="en-US" sz="1800" spc="10" dirty="0">
                <a:latin typeface="Arial"/>
                <a:cs typeface="Arial"/>
              </a:rPr>
              <a:t>up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millions  of </a:t>
            </a:r>
            <a:r>
              <a:rPr lang="en-US" sz="1800" dirty="0">
                <a:latin typeface="Arial"/>
                <a:cs typeface="Arial"/>
              </a:rPr>
              <a:t>events </a:t>
            </a:r>
            <a:r>
              <a:rPr lang="en-US" sz="1800" spc="5" dirty="0">
                <a:latin typeface="Arial"/>
                <a:cs typeface="Arial"/>
              </a:rPr>
              <a:t>or messages per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second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59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10" dirty="0">
                <a:latin typeface="Arial"/>
                <a:cs typeface="Arial"/>
              </a:rPr>
              <a:t>IBM </a:t>
            </a:r>
            <a:r>
              <a:rPr lang="en-US" sz="1800" b="1" spc="5" dirty="0">
                <a:latin typeface="Arial"/>
                <a:cs typeface="Arial"/>
              </a:rPr>
              <a:t>Streams</a:t>
            </a:r>
            <a:r>
              <a:rPr lang="en-US" sz="1800" b="1" spc="-8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provides:</a:t>
            </a:r>
          </a:p>
          <a:p>
            <a:pPr marL="299085" marR="5080" lvl="1" indent="-100965">
              <a:lnSpc>
                <a:spcPct val="103600"/>
              </a:lnSpc>
              <a:spcBef>
                <a:spcPts val="405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b="1" spc="15" dirty="0">
                <a:latin typeface="Arial"/>
                <a:cs typeface="Arial"/>
              </a:rPr>
              <a:t>Development support </a:t>
            </a:r>
            <a:r>
              <a:rPr lang="en-US" sz="1800" spc="10" dirty="0">
                <a:latin typeface="Arial"/>
                <a:cs typeface="Arial"/>
              </a:rPr>
              <a:t>- </a:t>
            </a:r>
            <a:r>
              <a:rPr lang="en-US" sz="1800" spc="20" dirty="0">
                <a:latin typeface="Arial"/>
                <a:cs typeface="Arial"/>
              </a:rPr>
              <a:t>Rich Eclipse-based, </a:t>
            </a:r>
            <a:r>
              <a:rPr lang="en-US" sz="1800" spc="15" dirty="0">
                <a:latin typeface="Arial"/>
                <a:cs typeface="Arial"/>
              </a:rPr>
              <a:t>visual </a:t>
            </a:r>
            <a:r>
              <a:rPr lang="en-US" sz="1800" spc="20" dirty="0">
                <a:latin typeface="Arial"/>
                <a:cs typeface="Arial"/>
              </a:rPr>
              <a:t>IDE </a:t>
            </a:r>
            <a:r>
              <a:rPr lang="en-US" sz="1800" spc="15" dirty="0">
                <a:latin typeface="Arial"/>
                <a:cs typeface="Arial"/>
              </a:rPr>
              <a:t>lets solution  architects visually build applications or </a:t>
            </a:r>
            <a:r>
              <a:rPr lang="en-US" sz="1800" spc="20" dirty="0">
                <a:latin typeface="Arial"/>
                <a:cs typeface="Arial"/>
              </a:rPr>
              <a:t>use </a:t>
            </a:r>
            <a:r>
              <a:rPr lang="en-US" sz="1800" spc="15" dirty="0">
                <a:latin typeface="Arial"/>
                <a:cs typeface="Arial"/>
              </a:rPr>
              <a:t>familiar programming languages  like Java, </a:t>
            </a:r>
            <a:r>
              <a:rPr lang="en-US" sz="1800" spc="20" dirty="0">
                <a:latin typeface="Arial"/>
                <a:cs typeface="Arial"/>
              </a:rPr>
              <a:t>Scala </a:t>
            </a:r>
            <a:r>
              <a:rPr lang="en-US" sz="1800" spc="15" dirty="0">
                <a:latin typeface="Arial"/>
                <a:cs typeface="Arial"/>
              </a:rPr>
              <a:t>or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Python</a:t>
            </a:r>
            <a:endParaRPr lang="en-US" sz="1800" dirty="0">
              <a:latin typeface="Arial"/>
              <a:cs typeface="Arial"/>
            </a:endParaRPr>
          </a:p>
          <a:p>
            <a:pPr marL="299085" marR="178435" lvl="1" indent="-100965">
              <a:lnSpc>
                <a:spcPct val="103600"/>
              </a:lnSpc>
              <a:spcBef>
                <a:spcPts val="42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b="1" spc="15" dirty="0">
                <a:latin typeface="Arial"/>
                <a:cs typeface="Arial"/>
              </a:rPr>
              <a:t>Rich data connections </a:t>
            </a:r>
            <a:r>
              <a:rPr lang="en-US" sz="1800" spc="10" dirty="0">
                <a:latin typeface="Arial"/>
                <a:cs typeface="Arial"/>
              </a:rPr>
              <a:t>- </a:t>
            </a:r>
            <a:r>
              <a:rPr lang="en-US" sz="1800" spc="20" dirty="0">
                <a:latin typeface="Arial"/>
                <a:cs typeface="Arial"/>
              </a:rPr>
              <a:t>Connect </a:t>
            </a:r>
            <a:r>
              <a:rPr lang="en-US" sz="1800" spc="15" dirty="0">
                <a:latin typeface="Arial"/>
                <a:cs typeface="Arial"/>
              </a:rPr>
              <a:t>with virtually any data source whether  structured, unstructured or streaming, </a:t>
            </a:r>
            <a:r>
              <a:rPr lang="en-US" sz="1800" spc="20" dirty="0">
                <a:latin typeface="Arial"/>
                <a:cs typeface="Arial"/>
              </a:rPr>
              <a:t>and </a:t>
            </a:r>
            <a:r>
              <a:rPr lang="en-US" sz="1800" spc="15" dirty="0">
                <a:latin typeface="Arial"/>
                <a:cs typeface="Arial"/>
              </a:rPr>
              <a:t>integrate with Hadoop, Spark  </a:t>
            </a:r>
            <a:r>
              <a:rPr lang="en-US" sz="1800" spc="20" dirty="0">
                <a:latin typeface="Arial"/>
                <a:cs typeface="Arial"/>
              </a:rPr>
              <a:t>and </a:t>
            </a:r>
            <a:r>
              <a:rPr lang="en-US" sz="1800" spc="15" dirty="0">
                <a:latin typeface="Arial"/>
                <a:cs typeface="Arial"/>
              </a:rPr>
              <a:t>other data infrastructures</a:t>
            </a:r>
            <a:endParaRPr lang="en-US" sz="1800" dirty="0">
              <a:latin typeface="Arial"/>
              <a:cs typeface="Arial"/>
            </a:endParaRPr>
          </a:p>
          <a:p>
            <a:pPr marL="299085" marR="48895" lvl="1" indent="-100965">
              <a:lnSpc>
                <a:spcPct val="103699"/>
              </a:lnSpc>
              <a:spcBef>
                <a:spcPts val="40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b="1" spc="10" dirty="0">
                <a:latin typeface="Arial"/>
                <a:cs typeface="Arial"/>
              </a:rPr>
              <a:t>Analysis </a:t>
            </a:r>
            <a:r>
              <a:rPr lang="en-US" sz="1800" b="1" spc="20" dirty="0">
                <a:latin typeface="Arial"/>
                <a:cs typeface="Arial"/>
              </a:rPr>
              <a:t>and </a:t>
            </a:r>
            <a:r>
              <a:rPr lang="en-US" sz="1800" b="1" spc="15" dirty="0">
                <a:latin typeface="Arial"/>
                <a:cs typeface="Arial"/>
              </a:rPr>
              <a:t>visualization </a:t>
            </a:r>
            <a:r>
              <a:rPr lang="en-US" sz="1800" b="1" spc="10" dirty="0">
                <a:latin typeface="Arial"/>
                <a:cs typeface="Arial"/>
              </a:rPr>
              <a:t>- </a:t>
            </a:r>
            <a:r>
              <a:rPr lang="en-US" sz="1800" spc="15" dirty="0">
                <a:latin typeface="Arial"/>
                <a:cs typeface="Arial"/>
              </a:rPr>
              <a:t>Integrate with </a:t>
            </a:r>
            <a:r>
              <a:rPr lang="en-US" sz="1800" spc="20" dirty="0">
                <a:latin typeface="Arial"/>
                <a:cs typeface="Arial"/>
              </a:rPr>
              <a:t>business </a:t>
            </a:r>
            <a:r>
              <a:rPr lang="en-US" sz="1800" spc="15" dirty="0">
                <a:latin typeface="Arial"/>
                <a:cs typeface="Arial"/>
              </a:rPr>
              <a:t>solutions. Built-in  </a:t>
            </a:r>
            <a:r>
              <a:rPr lang="en-US" sz="1800" spc="20" dirty="0">
                <a:latin typeface="Arial"/>
                <a:cs typeface="Arial"/>
              </a:rPr>
              <a:t>domain </a:t>
            </a:r>
            <a:r>
              <a:rPr lang="en-US" sz="1800" spc="15" dirty="0">
                <a:latin typeface="Arial"/>
                <a:cs typeface="Arial"/>
              </a:rPr>
              <a:t>analytics like </a:t>
            </a:r>
            <a:r>
              <a:rPr lang="en-US" sz="1800" spc="20" dirty="0">
                <a:latin typeface="Arial"/>
                <a:cs typeface="Arial"/>
              </a:rPr>
              <a:t>machine </a:t>
            </a:r>
            <a:r>
              <a:rPr lang="en-US" sz="1800" spc="15" dirty="0">
                <a:latin typeface="Arial"/>
                <a:cs typeface="Arial"/>
              </a:rPr>
              <a:t>learning, natural language, spatial-temporal,  text, acoustic, </a:t>
            </a:r>
            <a:r>
              <a:rPr lang="en-US" sz="1800" spc="20" dirty="0">
                <a:latin typeface="Arial"/>
                <a:cs typeface="Arial"/>
              </a:rPr>
              <a:t>and </a:t>
            </a:r>
            <a:r>
              <a:rPr lang="en-US" sz="1800" spc="15" dirty="0">
                <a:latin typeface="Arial"/>
                <a:cs typeface="Arial"/>
              </a:rPr>
              <a:t>more, to create adaptive streams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applications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013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" dirty="0">
                <a:latin typeface="Arial"/>
                <a:cs typeface="Arial"/>
              </a:rPr>
              <a:t>Comparison of </a:t>
            </a:r>
            <a:r>
              <a:rPr lang="en-US" spc="25" dirty="0">
                <a:latin typeface="Arial"/>
                <a:cs typeface="Arial"/>
              </a:rPr>
              <a:t>IBM Streams </a:t>
            </a:r>
            <a:r>
              <a:rPr lang="en-US" spc="10" dirty="0">
                <a:latin typeface="Arial"/>
                <a:cs typeface="Arial"/>
              </a:rPr>
              <a:t>vs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15" dirty="0" err="1" smtClean="0">
                <a:latin typeface="Arial"/>
                <a:cs typeface="Arial"/>
              </a:rPr>
              <a:t>NiFi</a:t>
            </a:r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323528" y="1268760"/>
            <a:ext cx="4176464" cy="503727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b="1" dirty="0">
                <a:latin typeface="Arial"/>
                <a:cs typeface="Arial"/>
              </a:rPr>
              <a:t>IBM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Streams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20" dirty="0">
                <a:latin typeface="Arial"/>
                <a:cs typeface="Arial"/>
              </a:rPr>
              <a:t>Stream </a:t>
            </a:r>
            <a:r>
              <a:rPr spc="15" dirty="0">
                <a:latin typeface="Arial"/>
                <a:cs typeface="Arial"/>
              </a:rPr>
              <a:t>Data Engine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(SDE)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15" dirty="0">
                <a:latin typeface="Arial"/>
                <a:cs typeface="Arial"/>
              </a:rPr>
              <a:t>Complete cluster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support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15" dirty="0">
                <a:latin typeface="Arial"/>
                <a:cs typeface="Arial"/>
              </a:rPr>
              <a:t>C++ engine </a:t>
            </a:r>
            <a:r>
              <a:rPr spc="10" dirty="0">
                <a:latin typeface="Arial"/>
                <a:cs typeface="Arial"/>
              </a:rPr>
              <a:t>- </a:t>
            </a:r>
            <a:r>
              <a:rPr spc="15" dirty="0">
                <a:latin typeface="Arial"/>
                <a:cs typeface="Arial"/>
              </a:rPr>
              <a:t>performance </a:t>
            </a:r>
            <a:r>
              <a:rPr spc="20" dirty="0">
                <a:latin typeface="Arial"/>
                <a:cs typeface="Arial"/>
              </a:rPr>
              <a:t>&amp;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scalability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42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10" dirty="0">
                <a:latin typeface="Arial"/>
                <a:cs typeface="Arial"/>
              </a:rPr>
              <a:t>Mature </a:t>
            </a:r>
            <a:r>
              <a:rPr spc="20" dirty="0">
                <a:latin typeface="Arial"/>
                <a:cs typeface="Arial"/>
              </a:rPr>
              <a:t>&amp; </a:t>
            </a:r>
            <a:r>
              <a:rPr spc="15" dirty="0">
                <a:latin typeface="Arial"/>
                <a:cs typeface="Arial"/>
              </a:rPr>
              <a:t>proven product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(v4.2)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43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15" dirty="0">
                <a:latin typeface="Arial"/>
                <a:cs typeface="Arial"/>
              </a:rPr>
              <a:t>Memory-based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15" dirty="0">
                <a:latin typeface="Arial"/>
                <a:cs typeface="Arial"/>
              </a:rPr>
              <a:t>Streaming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analytics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15" dirty="0">
                <a:latin typeface="Arial"/>
                <a:cs typeface="Arial"/>
              </a:rPr>
              <a:t>Many analytics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operators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42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15" dirty="0">
                <a:latin typeface="Arial"/>
                <a:cs typeface="Arial"/>
              </a:rPr>
              <a:t>Enterprise data source </a:t>
            </a:r>
            <a:r>
              <a:rPr spc="10" dirty="0">
                <a:latin typeface="Arial"/>
                <a:cs typeface="Arial"/>
              </a:rPr>
              <a:t>/ </a:t>
            </a:r>
            <a:r>
              <a:rPr spc="15" dirty="0">
                <a:latin typeface="Arial"/>
                <a:cs typeface="Arial"/>
              </a:rPr>
              <a:t>sink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support</a:t>
            </a:r>
            <a:endParaRPr dirty="0">
              <a:latin typeface="Arial"/>
              <a:cs typeface="Arial"/>
            </a:endParaRPr>
          </a:p>
          <a:p>
            <a:pPr marL="225425" indent="-106680">
              <a:lnSpc>
                <a:spcPct val="100000"/>
              </a:lnSpc>
              <a:spcBef>
                <a:spcPts val="38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20" dirty="0">
                <a:latin typeface="Arial"/>
                <a:cs typeface="Arial"/>
              </a:rPr>
              <a:t>Web-based, command-line </a:t>
            </a:r>
            <a:r>
              <a:rPr spc="15" dirty="0">
                <a:latin typeface="Arial"/>
                <a:cs typeface="Arial"/>
              </a:rPr>
              <a:t>based,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and</a:t>
            </a:r>
            <a:endParaRPr dirty="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pc="15" dirty="0">
                <a:latin typeface="Arial"/>
                <a:cs typeface="Arial"/>
              </a:rPr>
              <a:t>REST- </a:t>
            </a:r>
            <a:r>
              <a:rPr spc="20" dirty="0">
                <a:latin typeface="Arial"/>
                <a:cs typeface="Arial"/>
              </a:rPr>
              <a:t>based </a:t>
            </a:r>
            <a:r>
              <a:rPr spc="15" dirty="0">
                <a:latin typeface="Arial"/>
                <a:cs typeface="Arial"/>
              </a:rPr>
              <a:t>monitoring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tooling</a:t>
            </a:r>
            <a:endParaRPr dirty="0">
              <a:latin typeface="Arial"/>
              <a:cs typeface="Arial"/>
            </a:endParaRPr>
          </a:p>
          <a:p>
            <a:pPr marL="225425" marR="231140" indent="-106680">
              <a:lnSpc>
                <a:spcPct val="102899"/>
              </a:lnSpc>
              <a:spcBef>
                <a:spcPts val="38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060" algn="l"/>
              </a:tabLst>
            </a:pPr>
            <a:r>
              <a:rPr spc="15" dirty="0">
                <a:latin typeface="Arial"/>
                <a:cs typeface="Arial"/>
              </a:rPr>
              <a:t>Drag-and-drop development  environment </a:t>
            </a:r>
            <a:r>
              <a:rPr spc="20" dirty="0">
                <a:latin typeface="Arial"/>
                <a:cs typeface="Arial"/>
              </a:rPr>
              <a:t>+ Streams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Processing  Language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(SPL)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32040" y="1268760"/>
            <a:ext cx="3995936" cy="478656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b="1" dirty="0">
                <a:latin typeface="Arial"/>
                <a:cs typeface="Arial"/>
              </a:rPr>
              <a:t>NiFi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5" dirty="0">
                <a:latin typeface="Arial"/>
                <a:cs typeface="Arial"/>
              </a:rPr>
              <a:t>Microbatch</a:t>
            </a:r>
            <a:r>
              <a:rPr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engine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0" dirty="0">
                <a:latin typeface="Arial"/>
                <a:cs typeface="Arial"/>
              </a:rPr>
              <a:t>Master-slave, </a:t>
            </a:r>
            <a:r>
              <a:rPr spc="15" dirty="0">
                <a:latin typeface="Arial"/>
                <a:cs typeface="Arial"/>
              </a:rPr>
              <a:t>duplicate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processing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5" dirty="0">
                <a:latin typeface="Arial"/>
                <a:cs typeface="Arial"/>
              </a:rPr>
              <a:t>Java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engine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0" dirty="0">
                <a:latin typeface="Arial"/>
                <a:cs typeface="Arial"/>
              </a:rPr>
              <a:t>Evolving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product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3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5" dirty="0">
                <a:latin typeface="Arial"/>
                <a:cs typeface="Arial"/>
              </a:rPr>
              <a:t>Disk-based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5" dirty="0">
                <a:latin typeface="Arial"/>
                <a:cs typeface="Arial"/>
              </a:rPr>
              <a:t>Extract-Tranform-Load </a:t>
            </a:r>
            <a:r>
              <a:rPr spc="10" dirty="0">
                <a:latin typeface="Arial"/>
                <a:cs typeface="Arial"/>
              </a:rPr>
              <a:t>(ETL)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oriented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5" dirty="0">
                <a:latin typeface="Arial"/>
                <a:cs typeface="Arial"/>
              </a:rPr>
              <a:t>No analytics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Processors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5" dirty="0">
                <a:latin typeface="Arial"/>
                <a:cs typeface="Arial"/>
              </a:rPr>
              <a:t>Limited data source </a:t>
            </a:r>
            <a:r>
              <a:rPr spc="10" dirty="0">
                <a:latin typeface="Arial"/>
                <a:cs typeface="Arial"/>
              </a:rPr>
              <a:t>/ </a:t>
            </a:r>
            <a:r>
              <a:rPr spc="15" dirty="0">
                <a:latin typeface="Arial"/>
                <a:cs typeface="Arial"/>
              </a:rPr>
              <a:t>sink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support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3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20" dirty="0">
                <a:latin typeface="Arial"/>
                <a:cs typeface="Arial"/>
              </a:rPr>
              <a:t>Web-based </a:t>
            </a:r>
            <a:r>
              <a:rPr spc="15" dirty="0">
                <a:latin typeface="Arial"/>
                <a:cs typeface="Arial"/>
              </a:rPr>
              <a:t>monitoring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tooling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5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20" dirty="0">
                <a:latin typeface="Arial"/>
                <a:cs typeface="Arial"/>
              </a:rPr>
              <a:t>Web-based </a:t>
            </a:r>
            <a:r>
              <a:rPr spc="15" dirty="0">
                <a:latin typeface="Arial"/>
                <a:cs typeface="Arial"/>
              </a:rPr>
              <a:t>development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environment</a:t>
            </a:r>
            <a:endParaRPr dirty="0">
              <a:latin typeface="Arial"/>
              <a:cs typeface="Arial"/>
            </a:endParaRPr>
          </a:p>
          <a:p>
            <a:pPr marL="226060" indent="-106680">
              <a:lnSpc>
                <a:spcPct val="100000"/>
              </a:lnSpc>
              <a:spcBef>
                <a:spcPts val="420"/>
              </a:spcBef>
              <a:buClr>
                <a:srgbClr val="008ABF"/>
              </a:buClr>
              <a:buSzPct val="80952"/>
              <a:buFont typeface="Wingdings"/>
              <a:buChar char=""/>
              <a:tabLst>
                <a:tab pos="226695" algn="l"/>
              </a:tabLst>
            </a:pPr>
            <a:r>
              <a:rPr spc="15" dirty="0">
                <a:latin typeface="Arial"/>
                <a:cs typeface="Arial"/>
              </a:rPr>
              <a:t>Needs </a:t>
            </a:r>
            <a:r>
              <a:rPr b="1" spc="20" dirty="0">
                <a:latin typeface="Arial"/>
                <a:cs typeface="Arial"/>
              </a:rPr>
              <a:t>Storm </a:t>
            </a:r>
            <a:r>
              <a:rPr spc="15" dirty="0">
                <a:latin typeface="Arial"/>
                <a:cs typeface="Arial"/>
              </a:rPr>
              <a:t>or </a:t>
            </a:r>
            <a:r>
              <a:rPr b="1" spc="15" dirty="0">
                <a:latin typeface="Arial"/>
                <a:cs typeface="Arial"/>
              </a:rPr>
              <a:t>Spark </a:t>
            </a:r>
            <a:r>
              <a:rPr spc="10" dirty="0">
                <a:latin typeface="Arial"/>
                <a:cs typeface="Arial"/>
              </a:rPr>
              <a:t>to </a:t>
            </a:r>
            <a:r>
              <a:rPr spc="15" dirty="0">
                <a:latin typeface="Arial"/>
                <a:cs typeface="Arial"/>
              </a:rPr>
              <a:t>provide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15" dirty="0" smtClean="0">
                <a:latin typeface="Arial"/>
                <a:cs typeface="Arial"/>
              </a:rPr>
              <a:t>the</a:t>
            </a:r>
            <a:r>
              <a:rPr lang="fr-FR" spc="15" dirty="0" smtClean="0">
                <a:latin typeface="Arial"/>
                <a:cs typeface="Arial"/>
              </a:rPr>
              <a:t> </a:t>
            </a:r>
            <a:r>
              <a:rPr spc="10" dirty="0" smtClean="0">
                <a:latin typeface="Arial"/>
                <a:cs typeface="Arial"/>
              </a:rPr>
              <a:t>analytics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0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7800">
              <a:lnSpc>
                <a:spcPct val="100000"/>
              </a:lnSpc>
              <a:spcBef>
                <a:spcPts val="140"/>
              </a:spcBef>
            </a:pPr>
            <a:r>
              <a:rPr lang="en-US" spc="15" dirty="0">
                <a:latin typeface="Arial"/>
                <a:cs typeface="Arial"/>
              </a:rPr>
              <a:t>Advantages </a:t>
            </a:r>
            <a:r>
              <a:rPr lang="en-US" spc="20" dirty="0">
                <a:latin typeface="Arial"/>
                <a:cs typeface="Arial"/>
              </a:rPr>
              <a:t>of </a:t>
            </a:r>
            <a:r>
              <a:rPr lang="en-US" spc="25" dirty="0">
                <a:latin typeface="Arial"/>
                <a:cs typeface="Arial"/>
              </a:rPr>
              <a:t>IBM Streams </a:t>
            </a:r>
            <a:r>
              <a:rPr lang="en-US" spc="30" dirty="0">
                <a:latin typeface="Arial"/>
                <a:cs typeface="Arial"/>
              </a:rPr>
              <a:t>&amp; </a:t>
            </a:r>
            <a:r>
              <a:rPr lang="en-US" spc="25" dirty="0">
                <a:latin typeface="Arial"/>
                <a:cs typeface="Arial"/>
              </a:rPr>
              <a:t>Streams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Studio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554344" y="1238968"/>
            <a:ext cx="10454936" cy="5358384"/>
          </a:xfrm>
        </p:spPr>
        <p:txBody>
          <a:bodyPr/>
          <a:lstStyle/>
          <a:p>
            <a:pPr marL="775335" marR="1041400">
              <a:lnSpc>
                <a:spcPct val="100800"/>
              </a:lnSpc>
              <a:spcBef>
                <a:spcPts val="1305"/>
              </a:spcBef>
            </a:pPr>
            <a:r>
              <a:rPr lang="fr-FR" sz="1800" spc="10" dirty="0" err="1">
                <a:latin typeface="Arial"/>
                <a:cs typeface="Arial"/>
              </a:rPr>
              <a:t>Streams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Studio </a:t>
            </a:r>
            <a:r>
              <a:rPr lang="fr-FR" sz="1800" spc="5" dirty="0" err="1">
                <a:latin typeface="Arial"/>
                <a:cs typeface="Arial"/>
              </a:rPr>
              <a:t>provides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b="1" spc="5" dirty="0">
                <a:latin typeface="Arial"/>
                <a:cs typeface="Arial"/>
              </a:rPr>
              <a:t>the </a:t>
            </a:r>
            <a:r>
              <a:rPr lang="fr-FR" sz="1800" b="1" dirty="0" err="1">
                <a:latin typeface="Arial"/>
                <a:cs typeface="Arial"/>
              </a:rPr>
              <a:t>ability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spc="5" dirty="0">
                <a:latin typeface="Arial"/>
                <a:cs typeface="Arial"/>
              </a:rPr>
              <a:t>to </a:t>
            </a:r>
            <a:r>
              <a:rPr lang="fr-FR" sz="1800" b="1" spc="5" dirty="0" err="1">
                <a:latin typeface="Arial"/>
                <a:cs typeface="Arial"/>
              </a:rPr>
              <a:t>create</a:t>
            </a:r>
            <a:r>
              <a:rPr lang="fr-FR" sz="1800" b="1" spc="5" dirty="0">
                <a:latin typeface="Arial"/>
                <a:cs typeface="Arial"/>
              </a:rPr>
              <a:t> </a:t>
            </a:r>
            <a:r>
              <a:rPr lang="fr-FR" sz="1800" b="1" spc="5" dirty="0" err="1">
                <a:latin typeface="Arial"/>
                <a:cs typeface="Arial"/>
              </a:rPr>
              <a:t>stream</a:t>
            </a:r>
            <a:r>
              <a:rPr lang="fr-FR" sz="1800" b="1" spc="5" dirty="0">
                <a:latin typeface="Arial"/>
                <a:cs typeface="Arial"/>
              </a:rPr>
              <a:t> </a:t>
            </a:r>
            <a:r>
              <a:rPr lang="fr-FR" sz="1800" b="1" spc="5" dirty="0" err="1">
                <a:latin typeface="Arial"/>
                <a:cs typeface="Arial"/>
              </a:rPr>
              <a:t>processing</a:t>
            </a:r>
            <a:r>
              <a:rPr lang="fr-FR" sz="1800" b="1" spc="5" dirty="0">
                <a:latin typeface="Arial"/>
                <a:cs typeface="Arial"/>
              </a:rPr>
              <a:t>  </a:t>
            </a:r>
            <a:r>
              <a:rPr lang="fr-FR" sz="1800" b="1" spc="10" dirty="0">
                <a:latin typeface="Arial"/>
                <a:cs typeface="Arial"/>
              </a:rPr>
              <a:t>topologies </a:t>
            </a:r>
            <a:r>
              <a:rPr lang="fr-FR" sz="1800" b="1" spc="10" dirty="0" err="1">
                <a:latin typeface="Arial"/>
                <a:cs typeface="Arial"/>
              </a:rPr>
              <a:t>without</a:t>
            </a:r>
            <a:r>
              <a:rPr lang="fr-FR" sz="1800" b="1" spc="10" dirty="0">
                <a:latin typeface="Arial"/>
                <a:cs typeface="Arial"/>
              </a:rPr>
              <a:t> </a:t>
            </a:r>
            <a:r>
              <a:rPr lang="fr-FR" sz="1800" b="1" spc="10" dirty="0" err="1">
                <a:latin typeface="Arial"/>
                <a:cs typeface="Arial"/>
              </a:rPr>
              <a:t>programming</a:t>
            </a:r>
            <a:r>
              <a:rPr lang="fr-FR" sz="1800" b="1" spc="1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through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a </a:t>
            </a:r>
            <a:r>
              <a:rPr lang="fr-FR" sz="1800" spc="5" dirty="0" err="1">
                <a:latin typeface="Arial"/>
                <a:cs typeface="Arial"/>
              </a:rPr>
              <a:t>comprehensive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set</a:t>
            </a:r>
            <a:r>
              <a:rPr lang="fr-FR" sz="1800" spc="-229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of  </a:t>
            </a:r>
            <a:r>
              <a:rPr lang="fr-FR" sz="1800" spc="5" dirty="0" err="1">
                <a:latin typeface="Arial"/>
                <a:cs typeface="Arial"/>
              </a:rPr>
              <a:t>capabilities</a:t>
            </a:r>
            <a:r>
              <a:rPr lang="fr-FR" sz="1800" spc="5" dirty="0">
                <a:latin typeface="Arial"/>
                <a:cs typeface="Arial"/>
              </a:rPr>
              <a:t>:</a:t>
            </a:r>
            <a:endParaRPr lang="fr-FR" sz="1800" dirty="0">
              <a:latin typeface="Arial"/>
              <a:cs typeface="Arial"/>
            </a:endParaRPr>
          </a:p>
          <a:p>
            <a:pPr marL="915035" indent="-139700">
              <a:spcBef>
                <a:spcPts val="475"/>
              </a:spcBef>
              <a:tabLst>
                <a:tab pos="915669" algn="l"/>
              </a:tabLst>
            </a:pPr>
            <a:r>
              <a:rPr lang="fr-FR" sz="1800" spc="5" dirty="0" err="1">
                <a:latin typeface="Arial"/>
                <a:cs typeface="Arial"/>
              </a:rPr>
              <a:t>Pre-built</a:t>
            </a:r>
            <a:r>
              <a:rPr lang="fr-FR" sz="1800" spc="5" dirty="0">
                <a:latin typeface="Arial"/>
                <a:cs typeface="Arial"/>
              </a:rPr>
              <a:t> Sources </a:t>
            </a:r>
            <a:r>
              <a:rPr lang="fr-FR" sz="1800" dirty="0">
                <a:latin typeface="Arial"/>
                <a:cs typeface="Arial"/>
              </a:rPr>
              <a:t>(input): </a:t>
            </a:r>
            <a:r>
              <a:rPr lang="fr-FR" sz="1800" spc="10" dirty="0">
                <a:latin typeface="Arial"/>
                <a:cs typeface="Arial"/>
              </a:rPr>
              <a:t>Kafka, </a:t>
            </a:r>
            <a:r>
              <a:rPr lang="fr-FR" sz="1800" spc="5" dirty="0">
                <a:latin typeface="Arial"/>
                <a:cs typeface="Arial"/>
              </a:rPr>
              <a:t>Event Hubs,</a:t>
            </a:r>
            <a:r>
              <a:rPr lang="fr-FR" sz="1800" spc="-190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HDFS</a:t>
            </a:r>
            <a:endParaRPr lang="fr-FR" sz="1800" dirty="0">
              <a:latin typeface="Arial"/>
              <a:cs typeface="Arial"/>
            </a:endParaRPr>
          </a:p>
          <a:p>
            <a:pPr marL="915035" marR="1032510" indent="-139700">
              <a:lnSpc>
                <a:spcPct val="101000"/>
              </a:lnSpc>
              <a:spcBef>
                <a:spcPts val="440"/>
              </a:spcBef>
              <a:tabLst>
                <a:tab pos="915669" algn="l"/>
              </a:tabLst>
            </a:pPr>
            <a:r>
              <a:rPr lang="fr-FR" sz="1800" spc="5" dirty="0" err="1">
                <a:latin typeface="Arial"/>
                <a:cs typeface="Arial"/>
              </a:rPr>
              <a:t>Pre-built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Processing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(</a:t>
            </a:r>
            <a:r>
              <a:rPr lang="fr-FR" sz="1800" dirty="0" err="1">
                <a:latin typeface="Arial"/>
                <a:cs typeface="Arial"/>
              </a:rPr>
              <a:t>operators</a:t>
            </a:r>
            <a:r>
              <a:rPr lang="fr-FR" sz="1800" dirty="0">
                <a:latin typeface="Arial"/>
                <a:cs typeface="Arial"/>
              </a:rPr>
              <a:t>): </a:t>
            </a:r>
            <a:r>
              <a:rPr lang="fr-FR" sz="1800" spc="5" dirty="0" err="1">
                <a:latin typeface="Arial"/>
                <a:cs typeface="Arial"/>
              </a:rPr>
              <a:t>Aggregate</a:t>
            </a:r>
            <a:r>
              <a:rPr lang="fr-FR" sz="1800" spc="5" dirty="0">
                <a:latin typeface="Arial"/>
                <a:cs typeface="Arial"/>
              </a:rPr>
              <a:t>, Branch, </a:t>
            </a:r>
            <a:r>
              <a:rPr lang="fr-FR" sz="1800" spc="5" dirty="0" err="1">
                <a:latin typeface="Arial"/>
                <a:cs typeface="Arial"/>
              </a:rPr>
              <a:t>Join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spc="10" dirty="0">
                <a:latin typeface="Arial"/>
                <a:cs typeface="Arial"/>
              </a:rPr>
              <a:t>PMML,  </a:t>
            </a:r>
            <a:r>
              <a:rPr lang="fr-FR" sz="1800" spc="5" dirty="0">
                <a:latin typeface="Arial"/>
                <a:cs typeface="Arial"/>
              </a:rPr>
              <a:t>Projection </a:t>
            </a:r>
            <a:r>
              <a:rPr lang="fr-FR" sz="1800" dirty="0" err="1">
                <a:latin typeface="Arial"/>
                <a:cs typeface="Arial"/>
              </a:rPr>
              <a:t>Bolt</a:t>
            </a:r>
            <a:r>
              <a:rPr lang="fr-FR" sz="1800" dirty="0">
                <a:latin typeface="Arial"/>
                <a:cs typeface="Arial"/>
              </a:rPr>
              <a:t>,</a:t>
            </a:r>
            <a:r>
              <a:rPr lang="fr-FR" sz="1800" spc="-6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Rule</a:t>
            </a:r>
            <a:endParaRPr lang="fr-FR" sz="1800" dirty="0">
              <a:latin typeface="Arial"/>
              <a:cs typeface="Arial"/>
            </a:endParaRPr>
          </a:p>
          <a:p>
            <a:pPr marL="915035" marR="1259840" indent="-139700">
              <a:lnSpc>
                <a:spcPct val="100800"/>
              </a:lnSpc>
              <a:spcBef>
                <a:spcPts val="459"/>
              </a:spcBef>
              <a:tabLst>
                <a:tab pos="915669" algn="l"/>
              </a:tabLst>
            </a:pPr>
            <a:r>
              <a:rPr lang="fr-FR" sz="1800" spc="5" dirty="0" err="1">
                <a:latin typeface="Arial"/>
                <a:cs typeface="Arial"/>
              </a:rPr>
              <a:t>Pre-built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Sink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(output): </a:t>
            </a:r>
            <a:r>
              <a:rPr lang="fr-FR" sz="1800" spc="5" dirty="0">
                <a:latin typeface="Arial"/>
                <a:cs typeface="Arial"/>
              </a:rPr>
              <a:t>Cassandra, </a:t>
            </a:r>
            <a:r>
              <a:rPr lang="fr-FR" sz="1800" spc="5" dirty="0" err="1">
                <a:latin typeface="Arial"/>
                <a:cs typeface="Arial"/>
              </a:rPr>
              <a:t>Druid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spc="5" dirty="0" err="1">
                <a:latin typeface="Arial"/>
                <a:cs typeface="Arial"/>
              </a:rPr>
              <a:t>Hive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spc="10" dirty="0" err="1">
                <a:latin typeface="Arial"/>
                <a:cs typeface="Arial"/>
              </a:rPr>
              <a:t>HBase</a:t>
            </a:r>
            <a:r>
              <a:rPr lang="fr-FR" sz="1800" spc="10" dirty="0">
                <a:latin typeface="Arial"/>
                <a:cs typeface="Arial"/>
              </a:rPr>
              <a:t>, HDFS,  JDBC,</a:t>
            </a:r>
            <a:r>
              <a:rPr lang="fr-FR" sz="1800" spc="-4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Kafka</a:t>
            </a:r>
            <a:endParaRPr lang="fr-FR" sz="1800" dirty="0">
              <a:latin typeface="Arial"/>
              <a:cs typeface="Arial"/>
            </a:endParaRPr>
          </a:p>
          <a:p>
            <a:pPr marL="915035" indent="-139700">
              <a:spcBef>
                <a:spcPts val="455"/>
              </a:spcBef>
              <a:tabLst>
                <a:tab pos="915669" algn="l"/>
              </a:tabLst>
            </a:pPr>
            <a:r>
              <a:rPr lang="fr-FR" sz="1800" spc="5" dirty="0">
                <a:latin typeface="Arial"/>
                <a:cs typeface="Arial"/>
              </a:rPr>
              <a:t>Notification (email), </a:t>
            </a:r>
            <a:r>
              <a:rPr lang="fr-FR" sz="1800" spc="10" dirty="0">
                <a:latin typeface="Arial"/>
                <a:cs typeface="Arial"/>
              </a:rPr>
              <a:t>Open </a:t>
            </a:r>
            <a:r>
              <a:rPr lang="fr-FR" sz="1800" spc="15" dirty="0">
                <a:latin typeface="Arial"/>
                <a:cs typeface="Arial"/>
              </a:rPr>
              <a:t>TSDB,</a:t>
            </a:r>
            <a:r>
              <a:rPr lang="fr-FR" sz="1800" spc="-150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Solr</a:t>
            </a:r>
            <a:endParaRPr lang="fr-FR" sz="1800" dirty="0">
              <a:latin typeface="Arial"/>
              <a:cs typeface="Arial"/>
            </a:endParaRPr>
          </a:p>
          <a:p>
            <a:pPr marL="915035" marR="1003300" indent="-139700">
              <a:lnSpc>
                <a:spcPct val="100800"/>
              </a:lnSpc>
              <a:spcBef>
                <a:spcPts val="465"/>
              </a:spcBef>
              <a:tabLst>
                <a:tab pos="915669" algn="l"/>
              </a:tabLst>
            </a:pPr>
            <a:r>
              <a:rPr lang="fr-FR" sz="1800" spc="5" dirty="0" err="1">
                <a:latin typeface="Arial"/>
                <a:cs typeface="Arial"/>
              </a:rPr>
              <a:t>Pre-built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visualization</a:t>
            </a:r>
            <a:r>
              <a:rPr lang="fr-FR" sz="1800" spc="5" dirty="0">
                <a:latin typeface="Arial"/>
                <a:cs typeface="Arial"/>
              </a:rPr>
              <a:t>: </a:t>
            </a:r>
            <a:r>
              <a:rPr lang="fr-FR" sz="1800" spc="10" dirty="0">
                <a:latin typeface="Arial"/>
                <a:cs typeface="Arial"/>
              </a:rPr>
              <a:t>30+ </a:t>
            </a:r>
            <a:r>
              <a:rPr lang="fr-FR" sz="1800" spc="5" dirty="0">
                <a:latin typeface="Arial"/>
                <a:cs typeface="Arial"/>
              </a:rPr>
              <a:t>business </a:t>
            </a:r>
            <a:r>
              <a:rPr lang="fr-FR" sz="1800" spc="5" dirty="0" err="1">
                <a:latin typeface="Arial"/>
                <a:cs typeface="Arial"/>
              </a:rPr>
              <a:t>visualizations</a:t>
            </a:r>
            <a:r>
              <a:rPr lang="fr-FR" sz="1800" spc="5" dirty="0">
                <a:latin typeface="Arial"/>
                <a:cs typeface="Arial"/>
              </a:rPr>
              <a:t> - and </a:t>
            </a:r>
            <a:r>
              <a:rPr lang="fr-FR" sz="1800" spc="5" dirty="0" err="1">
                <a:latin typeface="Arial"/>
                <a:cs typeface="Arial"/>
              </a:rPr>
              <a:t>these</a:t>
            </a:r>
            <a:r>
              <a:rPr lang="fr-FR" sz="1800" spc="-229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can</a:t>
            </a:r>
            <a:r>
              <a:rPr lang="fr-FR" sz="1800" spc="10" dirty="0">
                <a:latin typeface="Arial"/>
                <a:cs typeface="Arial"/>
              </a:rPr>
              <a:t>  </a:t>
            </a:r>
            <a:r>
              <a:rPr lang="fr-FR" sz="1800" spc="10" dirty="0" err="1">
                <a:latin typeface="Arial"/>
                <a:cs typeface="Arial"/>
              </a:rPr>
              <a:t>be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organized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into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a</a:t>
            </a:r>
            <a:r>
              <a:rPr lang="fr-FR" sz="1800" spc="-8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dashboard</a:t>
            </a:r>
            <a:endParaRPr lang="fr-FR" sz="1800" dirty="0">
              <a:latin typeface="Arial"/>
              <a:cs typeface="Arial"/>
            </a:endParaRPr>
          </a:p>
          <a:p>
            <a:pPr marL="915035" marR="1542415" indent="-139700">
              <a:lnSpc>
                <a:spcPct val="100899"/>
              </a:lnSpc>
              <a:spcBef>
                <a:spcPts val="445"/>
              </a:spcBef>
              <a:tabLst>
                <a:tab pos="915669" algn="l"/>
              </a:tabLst>
            </a:pPr>
            <a:r>
              <a:rPr lang="fr-FR" sz="1800" spc="5" dirty="0">
                <a:latin typeface="Arial"/>
                <a:cs typeface="Arial"/>
              </a:rPr>
              <a:t>Extensible: </a:t>
            </a:r>
            <a:r>
              <a:rPr lang="fr-FR" sz="1800" spc="5" dirty="0" err="1">
                <a:latin typeface="Arial"/>
                <a:cs typeface="Arial"/>
              </a:rPr>
              <a:t>Ability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to </a:t>
            </a:r>
            <a:r>
              <a:rPr lang="fr-FR" sz="1800" spc="5" dirty="0" err="1">
                <a:latin typeface="Arial"/>
                <a:cs typeface="Arial"/>
              </a:rPr>
              <a:t>add</a:t>
            </a:r>
            <a:r>
              <a:rPr lang="fr-FR" sz="1800" spc="5" dirty="0">
                <a:latin typeface="Arial"/>
                <a:cs typeface="Arial"/>
              </a:rPr>
              <a:t> user-</a:t>
            </a:r>
            <a:r>
              <a:rPr lang="fr-FR" sz="1800" spc="5" dirty="0" err="1">
                <a:latin typeface="Arial"/>
                <a:cs typeface="Arial"/>
              </a:rPr>
              <a:t>defined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functions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(UDF)</a:t>
            </a:r>
            <a:r>
              <a:rPr lang="fr-FR" sz="1800" spc="-21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and  </a:t>
            </a:r>
            <a:r>
              <a:rPr lang="fr-FR" sz="1800" spc="5" dirty="0" err="1">
                <a:latin typeface="Arial"/>
                <a:cs typeface="Arial"/>
              </a:rPr>
              <a:t>aggregates</a:t>
            </a:r>
            <a:r>
              <a:rPr lang="fr-FR" sz="1800" spc="5" dirty="0">
                <a:latin typeface="Arial"/>
                <a:cs typeface="Arial"/>
              </a:rPr>
              <a:t> (UDA) </a:t>
            </a:r>
            <a:r>
              <a:rPr lang="fr-FR" sz="1800" spc="5" dirty="0" err="1">
                <a:latin typeface="Arial"/>
                <a:cs typeface="Arial"/>
              </a:rPr>
              <a:t>through</a:t>
            </a:r>
            <a:r>
              <a:rPr lang="fr-FR" sz="1800" spc="5" dirty="0">
                <a:latin typeface="Arial"/>
                <a:cs typeface="Arial"/>
              </a:rPr>
              <a:t> jar</a:t>
            </a:r>
            <a:r>
              <a:rPr lang="fr-FR" sz="1800" spc="-114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files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35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>
                <a:latin typeface="Arial"/>
                <a:cs typeface="Arial"/>
              </a:rPr>
              <a:t>Where does IBM Streams </a:t>
            </a:r>
            <a:r>
              <a:rPr lang="en-US" spc="10" dirty="0">
                <a:latin typeface="Arial"/>
                <a:cs typeface="Arial"/>
              </a:rPr>
              <a:t>fit </a:t>
            </a:r>
            <a:r>
              <a:rPr lang="en-US" spc="20" dirty="0">
                <a:latin typeface="Arial"/>
                <a:cs typeface="Arial"/>
              </a:rPr>
              <a:t>in the </a:t>
            </a:r>
            <a:r>
              <a:rPr lang="en-US" spc="25" dirty="0">
                <a:latin typeface="Arial"/>
                <a:cs typeface="Arial"/>
              </a:rPr>
              <a:t>processing</a:t>
            </a:r>
            <a:r>
              <a:rPr lang="en-US" spc="-150" dirty="0">
                <a:latin typeface="Arial"/>
                <a:cs typeface="Arial"/>
              </a:rPr>
              <a:t> </a:t>
            </a:r>
            <a:r>
              <a:rPr lang="en-US" spc="15" dirty="0">
                <a:latin typeface="Arial"/>
                <a:cs typeface="Arial"/>
              </a:rPr>
              <a:t>cycle</a:t>
            </a:r>
            <a:r>
              <a:rPr lang="en-US" spc="15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5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1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" dirty="0">
                <a:latin typeface="Arial"/>
                <a:cs typeface="Arial"/>
              </a:rPr>
              <a:t>Real-time </a:t>
            </a:r>
            <a:r>
              <a:rPr lang="en-US" spc="25" dirty="0">
                <a:latin typeface="Arial"/>
                <a:cs typeface="Arial"/>
              </a:rPr>
              <a:t>processing </a:t>
            </a:r>
            <a:r>
              <a:rPr lang="en-US" spc="20" dirty="0">
                <a:latin typeface="Arial"/>
                <a:cs typeface="Arial"/>
              </a:rPr>
              <a:t>to find </a:t>
            </a:r>
            <a:r>
              <a:rPr lang="en-US" spc="30" dirty="0">
                <a:latin typeface="Arial"/>
                <a:cs typeface="Arial"/>
              </a:rPr>
              <a:t>new</a:t>
            </a:r>
            <a:r>
              <a:rPr lang="en-US" spc="-130" dirty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insights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4" y="1339056"/>
            <a:ext cx="86963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5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fr-FR" spc="20" dirty="0">
                <a:latin typeface="Arial"/>
                <a:cs typeface="Arial"/>
              </a:rPr>
              <a:t>Components of </a:t>
            </a:r>
            <a:r>
              <a:rPr lang="fr-FR" spc="25" dirty="0">
                <a:latin typeface="Arial"/>
                <a:cs typeface="Arial"/>
              </a:rPr>
              <a:t>IBM</a:t>
            </a:r>
            <a:r>
              <a:rPr lang="fr-FR" spc="-60" dirty="0">
                <a:latin typeface="Arial"/>
                <a:cs typeface="Arial"/>
              </a:rPr>
              <a:t> </a:t>
            </a:r>
            <a:r>
              <a:rPr lang="fr-FR" spc="25" dirty="0" err="1">
                <a:latin typeface="Arial"/>
                <a:cs typeface="Arial"/>
              </a:rPr>
              <a:t>Streams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4" name="object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Application </a:t>
            </a:r>
            <a:r>
              <a:rPr lang="en-US" spc="25" dirty="0">
                <a:latin typeface="Arial"/>
                <a:cs typeface="Arial"/>
              </a:rPr>
              <a:t>graph </a:t>
            </a:r>
            <a:r>
              <a:rPr lang="en-US" spc="20" dirty="0">
                <a:latin typeface="Arial"/>
                <a:cs typeface="Arial"/>
              </a:rPr>
              <a:t>of </a:t>
            </a:r>
            <a:r>
              <a:rPr lang="en-US" spc="25" dirty="0">
                <a:latin typeface="Arial"/>
                <a:cs typeface="Arial"/>
              </a:rPr>
              <a:t>an IBM Streams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application</a:t>
            </a:r>
            <a:endParaRPr lang="fr-FR" dirty="0"/>
          </a:p>
        </p:txBody>
      </p:sp>
      <p:sp>
        <p:nvSpPr>
          <p:cNvPr id="4" name="object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6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Demo: </a:t>
            </a:r>
            <a:r>
              <a:rPr lang="en-US" spc="-5" dirty="0">
                <a:latin typeface="Arial"/>
                <a:cs typeface="Arial"/>
              </a:rPr>
              <a:t>“Learn IBM Streams in 5 minutes”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(5:53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spc="5" dirty="0" smtClean="0">
              <a:latin typeface="Tahoma"/>
              <a:cs typeface="Tahoma"/>
            </a:endParaRPr>
          </a:p>
          <a:p>
            <a:endParaRPr lang="en-US" sz="2400" spc="5" dirty="0">
              <a:latin typeface="Tahoma"/>
              <a:cs typeface="Tahoma"/>
            </a:endParaRPr>
          </a:p>
          <a:p>
            <a:endParaRPr lang="en-US" sz="2400" spc="5" dirty="0" smtClean="0">
              <a:latin typeface="Tahoma"/>
              <a:cs typeface="Tahoma"/>
            </a:endParaRPr>
          </a:p>
          <a:p>
            <a:endParaRPr lang="en-US" sz="2400" spc="5" dirty="0">
              <a:latin typeface="Tahoma"/>
              <a:cs typeface="Tahoma"/>
            </a:endParaRPr>
          </a:p>
          <a:p>
            <a:endParaRPr lang="en-US" sz="2400" spc="5" dirty="0" smtClean="0">
              <a:latin typeface="Tahoma"/>
              <a:cs typeface="Tahoma"/>
            </a:endParaRPr>
          </a:p>
          <a:p>
            <a:endParaRPr lang="en-US" sz="2400" spc="5" dirty="0" smtClean="0">
              <a:latin typeface="Tahoma"/>
              <a:cs typeface="Tahoma"/>
            </a:endParaRPr>
          </a:p>
          <a:p>
            <a:endParaRPr lang="en-US" sz="2400" spc="5" dirty="0">
              <a:latin typeface="Tahoma"/>
              <a:cs typeface="Tahoma"/>
            </a:endParaRPr>
          </a:p>
          <a:p>
            <a:pPr algn="ctr"/>
            <a:r>
              <a:rPr lang="en-US" sz="1800" spc="5" dirty="0" smtClean="0">
                <a:latin typeface="Tahoma"/>
                <a:cs typeface="Tahoma"/>
              </a:rPr>
              <a:t>Play </a:t>
            </a:r>
            <a:r>
              <a:rPr lang="en-US" sz="1800" spc="10" dirty="0">
                <a:latin typeface="Tahoma"/>
                <a:cs typeface="Tahoma"/>
              </a:rPr>
              <a:t>at full-screen, </a:t>
            </a:r>
            <a:r>
              <a:rPr lang="en-US" sz="1800" spc="15" dirty="0">
                <a:latin typeface="Tahoma"/>
                <a:cs typeface="Tahoma"/>
              </a:rPr>
              <a:t>the </a:t>
            </a:r>
            <a:r>
              <a:rPr lang="en-US" sz="1800" spc="-10" dirty="0">
                <a:latin typeface="Tahoma"/>
                <a:cs typeface="Tahoma"/>
              </a:rPr>
              <a:t>YouTube </a:t>
            </a:r>
            <a:r>
              <a:rPr lang="en-US" sz="1800" spc="15" dirty="0">
                <a:latin typeface="Tahoma"/>
                <a:cs typeface="Tahoma"/>
              </a:rPr>
              <a:t>Video:  </a:t>
            </a:r>
            <a:r>
              <a:rPr lang="en-US" sz="1800" b="1" u="heavy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Tahoma"/>
                <a:cs typeface="Tahoma"/>
              </a:rPr>
              <a:t>https://</a:t>
            </a:r>
            <a:r>
              <a:rPr lang="en-US" sz="1800" b="1" u="heavy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Tahoma"/>
                <a:cs typeface="Tahoma"/>
                <a:hlinkClick r:id="rId3"/>
              </a:rPr>
              <a:t>www.ibm.com/ms- </a:t>
            </a:r>
            <a:r>
              <a:rPr lang="en-US" sz="1800" b="1" spc="15" dirty="0">
                <a:solidFill>
                  <a:srgbClr val="00649D"/>
                </a:solidFill>
                <a:latin typeface="Tahoma"/>
                <a:cs typeface="Tahoma"/>
              </a:rPr>
              <a:t> </a:t>
            </a:r>
            <a:r>
              <a:rPr lang="en-US" sz="1800" b="1" u="heavy" spc="15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Tahoma"/>
                <a:cs typeface="Tahoma"/>
              </a:rPr>
              <a:t>en</a:t>
            </a:r>
            <a:r>
              <a:rPr lang="en-US" sz="1800" b="1" u="heavy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Tahoma"/>
                <a:cs typeface="Tahoma"/>
              </a:rPr>
              <a:t>/marketplace/stream-computing</a:t>
            </a:r>
            <a:endParaRPr lang="en-US" sz="1800" dirty="0">
              <a:latin typeface="Tahoma"/>
              <a:cs typeface="Tahoma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904060" y="1845716"/>
            <a:ext cx="3825786" cy="2138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1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Demo: </a:t>
            </a:r>
            <a:r>
              <a:rPr lang="en-US" spc="-5" dirty="0">
                <a:latin typeface="Arial"/>
                <a:cs typeface="Arial"/>
              </a:rPr>
              <a:t>“IBM Streams Designer Overview” </a:t>
            </a:r>
            <a:r>
              <a:rPr lang="en-US" dirty="0">
                <a:latin typeface="Arial"/>
                <a:cs typeface="Arial"/>
              </a:rPr>
              <a:t>(2:54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object 6"/>
          <p:cNvSpPr/>
          <p:nvPr/>
        </p:nvSpPr>
        <p:spPr>
          <a:xfrm>
            <a:off x="1893214" y="1829307"/>
            <a:ext cx="3847528" cy="2154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2551943" y="4161092"/>
            <a:ext cx="2372360" cy="356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050" spc="5" dirty="0">
                <a:latin typeface="Tahoma"/>
                <a:cs typeface="Tahoma"/>
              </a:rPr>
              <a:t>Play </a:t>
            </a:r>
            <a:r>
              <a:rPr sz="1050" spc="10" dirty="0">
                <a:latin typeface="Tahoma"/>
                <a:cs typeface="Tahoma"/>
              </a:rPr>
              <a:t>at full-screen, the </a:t>
            </a:r>
            <a:r>
              <a:rPr sz="1050" spc="-10" dirty="0">
                <a:latin typeface="Tahoma"/>
                <a:cs typeface="Tahoma"/>
              </a:rPr>
              <a:t>YouTube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10" dirty="0">
                <a:latin typeface="Tahoma"/>
                <a:cs typeface="Tahoma"/>
              </a:rPr>
              <a:t>Video:</a:t>
            </a:r>
            <a:endParaRPr sz="1050" dirty="0">
              <a:latin typeface="Tahoma"/>
              <a:cs typeface="Tahoma"/>
            </a:endParaRPr>
          </a:p>
          <a:p>
            <a:pPr marL="4445" algn="ctr">
              <a:lnSpc>
                <a:spcPct val="100000"/>
              </a:lnSpc>
              <a:spcBef>
                <a:spcPts val="40"/>
              </a:spcBef>
            </a:pPr>
            <a:r>
              <a:rPr sz="1050" b="1" u="heavy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Tahoma"/>
                <a:cs typeface="Tahoma"/>
              </a:rPr>
              <a:t>https://youtu.be/i6nBhFoXZqo</a:t>
            </a:r>
            <a:endParaRPr sz="1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745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Generations</a:t>
            </a:r>
            <a:r>
              <a:rPr lang="fr-FR" spc="-5" dirty="0">
                <a:latin typeface="Arial"/>
                <a:cs typeface="Arial"/>
              </a:rPr>
              <a:t> of </a:t>
            </a:r>
            <a:r>
              <a:rPr lang="fr-FR" spc="-5" dirty="0" err="1">
                <a:latin typeface="Arial"/>
                <a:cs typeface="Arial"/>
              </a:rPr>
              <a:t>analytics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spc="5" dirty="0">
                <a:latin typeface="Arial"/>
                <a:cs typeface="Arial"/>
              </a:rPr>
              <a:t>Relational </a:t>
            </a:r>
            <a:r>
              <a:rPr lang="en-US" sz="1800" dirty="0">
                <a:latin typeface="Arial"/>
                <a:cs typeface="Arial"/>
              </a:rPr>
              <a:t>Databases </a:t>
            </a:r>
            <a:r>
              <a:rPr lang="en-US" sz="1800" spc="5" dirty="0">
                <a:latin typeface="Arial"/>
                <a:cs typeface="Arial"/>
              </a:rPr>
              <a:t>(OLTP) </a:t>
            </a:r>
            <a:r>
              <a:rPr lang="en-US" sz="1800" spc="2470" dirty="0">
                <a:latin typeface="Wingdings"/>
                <a:cs typeface="Wingdings"/>
              </a:rPr>
              <a:t>€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 </a:t>
            </a:r>
            <a:r>
              <a:rPr lang="en-US" sz="1800" dirty="0">
                <a:latin typeface="Arial"/>
                <a:cs typeface="Arial"/>
              </a:rPr>
              <a:t>Warehouses (OLAP) </a:t>
            </a:r>
            <a:r>
              <a:rPr lang="en-US" sz="1800" spc="2475" dirty="0" smtClean="0">
                <a:latin typeface="Wingdings"/>
                <a:cs typeface="Wingdings"/>
              </a:rPr>
              <a:t>€</a:t>
            </a:r>
            <a:r>
              <a:rPr lang="en-US" sz="1800" spc="-15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Real-time </a:t>
            </a:r>
            <a:r>
              <a:rPr lang="en-US" sz="1800" dirty="0">
                <a:latin typeface="Arial"/>
                <a:cs typeface="Arial"/>
              </a:rPr>
              <a:t>Analytic </a:t>
            </a:r>
            <a:r>
              <a:rPr lang="en-US" sz="1800" spc="5" dirty="0">
                <a:latin typeface="Arial"/>
                <a:cs typeface="Arial"/>
              </a:rPr>
              <a:t>Processing </a:t>
            </a:r>
            <a:r>
              <a:rPr lang="en-US" sz="1800" spc="10" dirty="0">
                <a:latin typeface="Arial"/>
                <a:cs typeface="Arial"/>
              </a:rPr>
              <a:t>(RTAP) on </a:t>
            </a:r>
            <a:r>
              <a:rPr lang="en-US" sz="1800" spc="5" dirty="0">
                <a:latin typeface="Arial"/>
                <a:cs typeface="Arial"/>
              </a:rPr>
              <a:t>Streaming </a:t>
            </a:r>
            <a:r>
              <a:rPr lang="en-US" sz="1800" spc="10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8"/>
          <p:cNvSpPr/>
          <p:nvPr/>
        </p:nvSpPr>
        <p:spPr>
          <a:xfrm>
            <a:off x="1763688" y="2420888"/>
            <a:ext cx="5544616" cy="2592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7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5" dirty="0">
                <a:latin typeface="Arial"/>
                <a:cs typeface="Arial"/>
              </a:rPr>
              <a:t>Checkpoint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indent="-275590">
              <a:spcBef>
                <a:spcPts val="1065"/>
              </a:spcBef>
              <a:buSzPct val="120833"/>
              <a:buAutoNum type="arabicPeriod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-5" dirty="0">
                <a:latin typeface="Arial"/>
                <a:cs typeface="Arial"/>
              </a:rPr>
              <a:t>are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typical </a:t>
            </a:r>
            <a:r>
              <a:rPr lang="en-US" sz="1800" spc="-5" dirty="0">
                <a:latin typeface="Arial"/>
                <a:cs typeface="Arial"/>
              </a:rPr>
              <a:t>sources of </a:t>
            </a:r>
            <a:r>
              <a:rPr lang="en-US" sz="1800" dirty="0">
                <a:latin typeface="Arial"/>
                <a:cs typeface="Arial"/>
              </a:rPr>
              <a:t>streaming </a:t>
            </a:r>
            <a:r>
              <a:rPr lang="en-US" sz="1800" spc="-5" dirty="0">
                <a:latin typeface="Arial"/>
                <a:cs typeface="Arial"/>
              </a:rPr>
              <a:t>data?</a:t>
            </a:r>
            <a:endParaRPr lang="en-US" sz="1800" dirty="0">
              <a:latin typeface="Arial"/>
              <a:cs typeface="Arial"/>
            </a:endParaRPr>
          </a:p>
          <a:p>
            <a:pPr marL="299085" indent="-275590">
              <a:spcBef>
                <a:spcPts val="430"/>
              </a:spcBef>
              <a:buSzPct val="120833"/>
              <a:buAutoNum type="arabicPeriod"/>
              <a:tabLst>
                <a:tab pos="299720" algn="l"/>
              </a:tabLst>
            </a:pPr>
            <a:r>
              <a:rPr lang="en-US" sz="1800" spc="5" dirty="0">
                <a:latin typeface="Arial"/>
                <a:cs typeface="Arial"/>
              </a:rPr>
              <a:t>Name some </a:t>
            </a:r>
            <a:r>
              <a:rPr lang="en-US" sz="1800" spc="-5" dirty="0">
                <a:latin typeface="Arial"/>
                <a:cs typeface="Arial"/>
              </a:rPr>
              <a:t>of the </a:t>
            </a:r>
            <a:r>
              <a:rPr lang="en-US" sz="1800" dirty="0">
                <a:latin typeface="Arial"/>
                <a:cs typeface="Arial"/>
              </a:rPr>
              <a:t>components </a:t>
            </a:r>
            <a:r>
              <a:rPr lang="en-US" sz="1800" spc="-5" dirty="0">
                <a:latin typeface="Arial"/>
                <a:cs typeface="Arial"/>
              </a:rPr>
              <a:t>of Hortonworks </a:t>
            </a:r>
            <a:r>
              <a:rPr lang="en-US" sz="1800" spc="-5" dirty="0" err="1">
                <a:latin typeface="Arial"/>
                <a:cs typeface="Arial"/>
              </a:rPr>
              <a:t>DataFlow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(HDF)</a:t>
            </a:r>
            <a:endParaRPr lang="en-US" sz="1800" dirty="0">
              <a:latin typeface="Arial"/>
              <a:cs typeface="Arial"/>
            </a:endParaRPr>
          </a:p>
          <a:p>
            <a:pPr marL="299085" indent="-275590">
              <a:spcBef>
                <a:spcPts val="430"/>
              </a:spcBef>
              <a:buSzPct val="120833"/>
              <a:buAutoNum type="arabicPeriod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-5" dirty="0">
                <a:latin typeface="Arial"/>
                <a:cs typeface="Arial"/>
              </a:rPr>
              <a:t>are </a:t>
            </a:r>
            <a:r>
              <a:rPr lang="en-US" sz="1800" dirty="0">
                <a:latin typeface="Arial"/>
                <a:cs typeface="Arial"/>
              </a:rPr>
              <a:t>the primary </a:t>
            </a:r>
            <a:r>
              <a:rPr lang="en-US" sz="1800" spc="-5" dirty="0">
                <a:latin typeface="Arial"/>
                <a:cs typeface="Arial"/>
              </a:rPr>
              <a:t>differences between </a:t>
            </a:r>
            <a:r>
              <a:rPr lang="en-US" sz="1800" spc="-5" dirty="0" err="1">
                <a:latin typeface="Arial"/>
                <a:cs typeface="Arial"/>
              </a:rPr>
              <a:t>NiFI</a:t>
            </a:r>
            <a:r>
              <a:rPr lang="en-US" sz="1800" spc="-5" dirty="0">
                <a:latin typeface="Arial"/>
                <a:cs typeface="Arial"/>
              </a:rPr>
              <a:t> and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MiNiFi</a:t>
            </a:r>
            <a:r>
              <a:rPr lang="en-US" sz="1800" spc="-5" dirty="0">
                <a:latin typeface="Arial"/>
                <a:cs typeface="Arial"/>
              </a:rPr>
              <a:t>?</a:t>
            </a:r>
            <a:endParaRPr lang="en-US" sz="1800" dirty="0">
              <a:latin typeface="Arial"/>
              <a:cs typeface="Arial"/>
            </a:endParaRPr>
          </a:p>
          <a:p>
            <a:pPr marL="299085" indent="-275590">
              <a:spcBef>
                <a:spcPts val="425"/>
              </a:spcBef>
              <a:buSzPct val="120833"/>
              <a:buAutoNum type="arabicPeriod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dirty="0">
                <a:latin typeface="Arial"/>
                <a:cs typeface="Arial"/>
              </a:rPr>
              <a:t>main </a:t>
            </a:r>
            <a:r>
              <a:rPr lang="en-US" sz="1800" spc="-5" dirty="0">
                <a:latin typeface="Arial"/>
                <a:cs typeface="Arial"/>
              </a:rPr>
              <a:t>features does IBM </a:t>
            </a:r>
            <a:r>
              <a:rPr lang="en-US" sz="1800" dirty="0">
                <a:latin typeface="Arial"/>
                <a:cs typeface="Arial"/>
              </a:rPr>
              <a:t>Streams </a:t>
            </a:r>
            <a:r>
              <a:rPr lang="en-US" sz="1800" spc="-10" dirty="0">
                <a:latin typeface="Arial"/>
                <a:cs typeface="Arial"/>
              </a:rPr>
              <a:t>provide </a:t>
            </a:r>
            <a:r>
              <a:rPr lang="en-US" sz="1800" spc="-5" dirty="0">
                <a:latin typeface="Arial"/>
                <a:cs typeface="Arial"/>
              </a:rPr>
              <a:t>as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Streaming</a:t>
            </a:r>
            <a:r>
              <a:rPr lang="en-US" sz="1800" spc="60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Data </a:t>
            </a:r>
            <a:r>
              <a:rPr lang="en-US" sz="1800" dirty="0" smtClean="0">
                <a:latin typeface="Arial"/>
                <a:cs typeface="Arial"/>
              </a:rPr>
              <a:t>Platform</a:t>
            </a:r>
            <a:r>
              <a:rPr lang="en-US" sz="1800" dirty="0">
                <a:latin typeface="Arial"/>
                <a:cs typeface="Arial"/>
              </a:rPr>
              <a:t>?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221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lang="fr-FR" spc="20" dirty="0">
                <a:latin typeface="Arial"/>
                <a:cs typeface="Arial"/>
              </a:rPr>
              <a:t>Unit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25" dirty="0" err="1">
                <a:latin typeface="Arial"/>
                <a:cs typeface="Arial"/>
              </a:rPr>
              <a:t>summary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fr-FR" sz="1800" spc="10" dirty="0" err="1">
                <a:latin typeface="Arial"/>
                <a:cs typeface="Arial"/>
              </a:rPr>
              <a:t>Define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streaming</a:t>
            </a:r>
            <a:r>
              <a:rPr lang="fr-FR" sz="1800" spc="-7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data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Describe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IBM as a </a:t>
            </a:r>
            <a:r>
              <a:rPr lang="fr-FR" sz="1800" spc="5" dirty="0" err="1">
                <a:latin typeface="Arial"/>
                <a:cs typeface="Arial"/>
              </a:rPr>
              <a:t>pioneer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in </a:t>
            </a:r>
            <a:r>
              <a:rPr lang="fr-FR" sz="1800" spc="5" dirty="0">
                <a:latin typeface="Arial"/>
                <a:cs typeface="Arial"/>
              </a:rPr>
              <a:t>streaming data - </a:t>
            </a:r>
            <a:r>
              <a:rPr lang="fr-FR" sz="1800" spc="5" dirty="0" err="1">
                <a:latin typeface="Arial"/>
                <a:cs typeface="Arial"/>
              </a:rPr>
              <a:t>with</a:t>
            </a:r>
            <a:r>
              <a:rPr lang="fr-FR" sz="1800" spc="5" dirty="0">
                <a:latin typeface="Arial"/>
                <a:cs typeface="Arial"/>
              </a:rPr>
              <a:t> System </a:t>
            </a:r>
            <a:r>
              <a:rPr lang="fr-FR" sz="1800" spc="15" dirty="0">
                <a:latin typeface="Arial"/>
                <a:cs typeface="Arial"/>
              </a:rPr>
              <a:t>S</a:t>
            </a:r>
            <a:r>
              <a:rPr lang="fr-FR" sz="1800" spc="-215" dirty="0">
                <a:latin typeface="Arial"/>
                <a:cs typeface="Arial"/>
              </a:rPr>
              <a:t> </a:t>
            </a:r>
            <a:r>
              <a:rPr lang="fr-FR" sz="1800" spc="1689" dirty="0" smtClean="0">
                <a:latin typeface="Wingdings"/>
                <a:cs typeface="Wingdings"/>
              </a:rPr>
              <a:t>€</a:t>
            </a:r>
            <a:r>
              <a:rPr lang="fr-FR" sz="1800" spc="10" dirty="0" smtClean="0">
                <a:latin typeface="Arial"/>
                <a:cs typeface="Arial"/>
              </a:rPr>
              <a:t>IBM</a:t>
            </a:r>
            <a:r>
              <a:rPr lang="fr-FR" sz="1800" spc="-30" dirty="0" smtClean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Streams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55"/>
              </a:spcBef>
              <a:tabLst>
                <a:tab pos="163830" algn="l"/>
              </a:tabLst>
            </a:pPr>
            <a:r>
              <a:rPr lang="fr-FR" sz="1800" spc="10" dirty="0" err="1">
                <a:latin typeface="Arial"/>
                <a:cs typeface="Arial"/>
              </a:rPr>
              <a:t>Explain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streaming data - </a:t>
            </a:r>
            <a:r>
              <a:rPr lang="fr-FR" sz="1800" spc="10" dirty="0">
                <a:latin typeface="Arial"/>
                <a:cs typeface="Arial"/>
              </a:rPr>
              <a:t>concepts </a:t>
            </a:r>
            <a:r>
              <a:rPr lang="fr-FR" sz="1800" spc="15" dirty="0">
                <a:latin typeface="Arial"/>
                <a:cs typeface="Arial"/>
              </a:rPr>
              <a:t>&amp;</a:t>
            </a:r>
            <a:r>
              <a:rPr lang="fr-FR" sz="1800" spc="-17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terminology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Compare and </a:t>
            </a:r>
            <a:r>
              <a:rPr lang="fr-FR" sz="1800" spc="5" dirty="0" err="1">
                <a:latin typeface="Arial"/>
                <a:cs typeface="Arial"/>
              </a:rPr>
              <a:t>contrast</a:t>
            </a:r>
            <a:r>
              <a:rPr lang="fr-FR" sz="1800" spc="5" dirty="0">
                <a:latin typeface="Arial"/>
                <a:cs typeface="Arial"/>
              </a:rPr>
              <a:t> batch data </a:t>
            </a:r>
            <a:r>
              <a:rPr lang="fr-FR" sz="1800" dirty="0">
                <a:latin typeface="Arial"/>
                <a:cs typeface="Arial"/>
              </a:rPr>
              <a:t>vs </a:t>
            </a:r>
            <a:r>
              <a:rPr lang="fr-FR" sz="1800" spc="5" dirty="0">
                <a:latin typeface="Arial"/>
                <a:cs typeface="Arial"/>
              </a:rPr>
              <a:t>streaming</a:t>
            </a:r>
            <a:r>
              <a:rPr lang="fr-FR" sz="1800" spc="-16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data</a:t>
            </a:r>
            <a:endParaRPr lang="fr-FR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0800"/>
              </a:lnSpc>
              <a:spcBef>
                <a:spcPts val="445"/>
              </a:spcBef>
              <a:tabLst>
                <a:tab pos="163830" algn="l"/>
              </a:tabLst>
            </a:pPr>
            <a:r>
              <a:rPr lang="fr-FR" sz="1800" spc="5" dirty="0">
                <a:latin typeface="Arial"/>
                <a:cs typeface="Arial"/>
              </a:rPr>
              <a:t>List and </a:t>
            </a:r>
            <a:r>
              <a:rPr lang="fr-FR" sz="1800" spc="5" dirty="0" err="1">
                <a:latin typeface="Arial"/>
                <a:cs typeface="Arial"/>
              </a:rPr>
              <a:t>explain</a:t>
            </a:r>
            <a:r>
              <a:rPr lang="fr-FR" sz="1800" spc="5" dirty="0">
                <a:latin typeface="Arial"/>
                <a:cs typeface="Arial"/>
              </a:rPr>
              <a:t> streaming components </a:t>
            </a:r>
            <a:r>
              <a:rPr lang="fr-FR" sz="1800" spc="15" dirty="0">
                <a:latin typeface="Arial"/>
                <a:cs typeface="Arial"/>
              </a:rPr>
              <a:t>&amp; </a:t>
            </a:r>
            <a:r>
              <a:rPr lang="fr-FR" sz="1800" spc="5" dirty="0">
                <a:latin typeface="Arial"/>
                <a:cs typeface="Arial"/>
              </a:rPr>
              <a:t>Streaming Data</a:t>
            </a:r>
            <a:r>
              <a:rPr lang="fr-FR" sz="1800" spc="-17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Engines</a:t>
            </a:r>
            <a:r>
              <a:rPr lang="fr-FR" sz="1800" spc="5" dirty="0">
                <a:latin typeface="Arial"/>
                <a:cs typeface="Arial"/>
              </a:rPr>
              <a:t>  </a:t>
            </a:r>
            <a:r>
              <a:rPr lang="fr-FR" sz="1800" spc="10" dirty="0">
                <a:latin typeface="Arial"/>
                <a:cs typeface="Arial"/>
              </a:rPr>
              <a:t>(</a:t>
            </a:r>
            <a:r>
              <a:rPr lang="fr-FR" sz="1800" spc="10" dirty="0" err="1">
                <a:latin typeface="Arial"/>
                <a:cs typeface="Arial"/>
              </a:rPr>
              <a:t>SDEs</a:t>
            </a:r>
            <a:r>
              <a:rPr lang="fr-FR" sz="1800" spc="10" dirty="0">
                <a:latin typeface="Arial"/>
                <a:cs typeface="Arial"/>
              </a:rPr>
              <a:t>)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3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What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is</a:t>
            </a:r>
            <a:r>
              <a:rPr lang="fr-FR" spc="-5" dirty="0">
                <a:latin typeface="Arial"/>
                <a:cs typeface="Arial"/>
              </a:rPr>
              <a:t> streaming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data</a:t>
            </a:r>
            <a:r>
              <a:rPr lang="fr-FR" spc="-5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84584" y="1188720"/>
            <a:ext cx="9721080" cy="5358384"/>
          </a:xfrm>
        </p:spPr>
        <p:txBody>
          <a:bodyPr/>
          <a:lstStyle/>
          <a:p>
            <a:pPr marL="915035" indent="-139700">
              <a:spcBef>
                <a:spcPts val="1315"/>
              </a:spcBef>
              <a:tabLst>
                <a:tab pos="915669" algn="l"/>
              </a:tabLst>
            </a:pPr>
            <a:r>
              <a:rPr lang="en-US" sz="1800" spc="5" dirty="0">
                <a:latin typeface="Arial"/>
                <a:cs typeface="Arial"/>
              </a:rPr>
              <a:t>Applications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require on-the-fly processing, filtering, and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analysis of </a:t>
            </a:r>
            <a:r>
              <a:rPr lang="en-US" sz="1800" spc="5" dirty="0">
                <a:latin typeface="Arial"/>
                <a:cs typeface="Arial"/>
              </a:rPr>
              <a:t>streaming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15"/>
              </a:spcBef>
              <a:buSzPct val="81818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Sensors: environmental, industrial, surveillance video, </a:t>
            </a:r>
            <a:r>
              <a:rPr lang="en-US" sz="1800" spc="20" dirty="0">
                <a:latin typeface="Arial"/>
                <a:cs typeface="Arial"/>
              </a:rPr>
              <a:t>GPS,</a:t>
            </a:r>
            <a:r>
              <a:rPr lang="en-US" sz="1800" spc="85" dirty="0">
                <a:latin typeface="Arial"/>
                <a:cs typeface="Arial"/>
              </a:rPr>
              <a:t> </a:t>
            </a:r>
            <a:r>
              <a:rPr lang="en-US" sz="1800" spc="40" dirty="0">
                <a:latin typeface="Arial"/>
                <a:cs typeface="Arial"/>
              </a:rPr>
              <a:t>…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81818"/>
              <a:buFont typeface="Wingdings"/>
              <a:buChar char=""/>
              <a:tabLst>
                <a:tab pos="1051560" algn="l"/>
              </a:tabLst>
            </a:pPr>
            <a:r>
              <a:rPr lang="en-US" sz="1800" spc="20" dirty="0">
                <a:latin typeface="Arial"/>
                <a:cs typeface="Arial"/>
              </a:rPr>
              <a:t>“Data </a:t>
            </a:r>
            <a:r>
              <a:rPr lang="en-US" sz="1800" spc="15" dirty="0">
                <a:latin typeface="Arial"/>
                <a:cs typeface="Arial"/>
              </a:rPr>
              <a:t>exhaust”: network/system/webserver log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files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81818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High-rate transaction data: financial transactions, call detail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records</a:t>
            </a:r>
          </a:p>
          <a:p>
            <a:pPr marL="1050925" lvl="1" indent="-100965">
              <a:spcBef>
                <a:spcPts val="409"/>
              </a:spcBef>
              <a:buSzPct val="81818"/>
              <a:buFont typeface="Wingdings"/>
              <a:buChar char=""/>
              <a:tabLst>
                <a:tab pos="105156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80"/>
              </a:spcBef>
              <a:tabLst>
                <a:tab pos="915669" algn="l"/>
              </a:tabLst>
            </a:pPr>
            <a:r>
              <a:rPr lang="en-US" sz="1800" spc="5" dirty="0">
                <a:latin typeface="Arial"/>
                <a:cs typeface="Arial"/>
              </a:rPr>
              <a:t>Criteria: two or </a:t>
            </a:r>
            <a:r>
              <a:rPr lang="en-US" sz="1800" spc="10" dirty="0">
                <a:latin typeface="Arial"/>
                <a:cs typeface="Arial"/>
              </a:rPr>
              <a:t>more </a:t>
            </a:r>
            <a:r>
              <a:rPr lang="en-US" sz="1800" spc="5" dirty="0">
                <a:latin typeface="Arial"/>
                <a:cs typeface="Arial"/>
              </a:rPr>
              <a:t>of the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following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395"/>
              </a:spcBef>
              <a:buSzPct val="81818"/>
              <a:buFont typeface="Wingdings"/>
              <a:buChar char=""/>
              <a:tabLst>
                <a:tab pos="1051560" algn="l"/>
              </a:tabLst>
            </a:pPr>
            <a:r>
              <a:rPr lang="en-US" sz="1800" spc="20" dirty="0">
                <a:latin typeface="Arial"/>
                <a:cs typeface="Arial"/>
              </a:rPr>
              <a:t>Messages </a:t>
            </a:r>
            <a:r>
              <a:rPr lang="en-US" sz="1800" spc="15" dirty="0">
                <a:latin typeface="Arial"/>
                <a:cs typeface="Arial"/>
              </a:rPr>
              <a:t>are </a:t>
            </a:r>
            <a:r>
              <a:rPr lang="en-US" sz="1800" spc="20" dirty="0">
                <a:latin typeface="Arial"/>
                <a:cs typeface="Arial"/>
              </a:rPr>
              <a:t>processed </a:t>
            </a:r>
            <a:r>
              <a:rPr lang="en-US" sz="1800" spc="15" dirty="0">
                <a:latin typeface="Arial"/>
                <a:cs typeface="Arial"/>
              </a:rPr>
              <a:t>in isolation or in limited data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windows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81818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Sources include non-traditional data (spatial, imagery, text,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spc="25" dirty="0">
                <a:latin typeface="Arial"/>
                <a:cs typeface="Arial"/>
              </a:rPr>
              <a:t>…)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36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Sources </a:t>
            </a:r>
            <a:r>
              <a:rPr lang="en-US" sz="1800" spc="-10" dirty="0">
                <a:latin typeface="Arial"/>
                <a:cs typeface="Arial"/>
              </a:rPr>
              <a:t>vary </a:t>
            </a:r>
            <a:r>
              <a:rPr lang="en-US" sz="1800" spc="-5" dirty="0">
                <a:latin typeface="Arial"/>
                <a:cs typeface="Arial"/>
              </a:rPr>
              <a:t>in connection </a:t>
            </a:r>
            <a:r>
              <a:rPr lang="en-US" sz="1800" spc="-10" dirty="0">
                <a:latin typeface="Arial"/>
                <a:cs typeface="Arial"/>
              </a:rPr>
              <a:t>methods, data rates, and</a:t>
            </a:r>
            <a:r>
              <a:rPr lang="en-US" sz="1800" spc="95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processing </a:t>
            </a:r>
            <a:r>
              <a:rPr lang="en-US" sz="1800" spc="15" dirty="0" smtClean="0">
                <a:latin typeface="Arial"/>
                <a:cs typeface="Arial"/>
              </a:rPr>
              <a:t>requirements</a:t>
            </a:r>
            <a:r>
              <a:rPr lang="en-US" sz="1800" spc="15" dirty="0">
                <a:latin typeface="Arial"/>
                <a:cs typeface="Arial"/>
              </a:rPr>
              <a:t>, that present integration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challenges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81818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Data rates </a:t>
            </a:r>
            <a:r>
              <a:rPr lang="en-US" sz="1800" spc="10" dirty="0">
                <a:latin typeface="Arial"/>
                <a:cs typeface="Arial"/>
              </a:rPr>
              <a:t>/ </a:t>
            </a:r>
            <a:r>
              <a:rPr lang="en-US" sz="1800" spc="15" dirty="0">
                <a:latin typeface="Arial"/>
                <a:cs typeface="Arial"/>
              </a:rPr>
              <a:t>volumes require the resources of multiple processing</a:t>
            </a:r>
            <a:r>
              <a:rPr lang="en-US" sz="1800" spc="12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nodes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81818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Analysis </a:t>
            </a:r>
            <a:r>
              <a:rPr lang="en-US" sz="1800" spc="20" dirty="0">
                <a:latin typeface="Arial"/>
                <a:cs typeface="Arial"/>
              </a:rPr>
              <a:t>and response </a:t>
            </a:r>
            <a:r>
              <a:rPr lang="en-US" sz="1800" spc="15" dirty="0">
                <a:latin typeface="Arial"/>
                <a:cs typeface="Arial"/>
              </a:rPr>
              <a:t>are </a:t>
            </a:r>
            <a:r>
              <a:rPr lang="en-US" sz="1800" spc="20" dirty="0">
                <a:latin typeface="Arial"/>
                <a:cs typeface="Arial"/>
              </a:rPr>
              <a:t>needed </a:t>
            </a:r>
            <a:r>
              <a:rPr lang="en-US" sz="1800" spc="15" dirty="0">
                <a:latin typeface="Arial"/>
                <a:cs typeface="Arial"/>
              </a:rPr>
              <a:t>with </a:t>
            </a:r>
            <a:r>
              <a:rPr lang="en-US" sz="1800" spc="20" dirty="0">
                <a:latin typeface="Arial"/>
                <a:cs typeface="Arial"/>
              </a:rPr>
              <a:t>sub-millisecond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latency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36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Data rates and volumes are </a:t>
            </a:r>
            <a:r>
              <a:rPr lang="en-US" sz="1800" spc="-5" dirty="0">
                <a:latin typeface="Arial"/>
                <a:cs typeface="Arial"/>
              </a:rPr>
              <a:t>too </a:t>
            </a:r>
            <a:r>
              <a:rPr lang="en-US" sz="1800" spc="-10" dirty="0">
                <a:latin typeface="Arial"/>
                <a:cs typeface="Arial"/>
              </a:rPr>
              <a:t>great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store-and-mine</a:t>
            </a:r>
            <a:r>
              <a:rPr lang="en-US" sz="1800" spc="18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approaches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0363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IBM is a pioneer in streaming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analytics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Book: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35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Roy, </a:t>
            </a:r>
            <a:r>
              <a:rPr lang="en-US" sz="1800" spc="-5" dirty="0">
                <a:latin typeface="Arial"/>
                <a:cs typeface="Arial"/>
              </a:rPr>
              <a:t>J. </a:t>
            </a:r>
            <a:r>
              <a:rPr lang="en-US" sz="1800" spc="-10" dirty="0">
                <a:latin typeface="Arial"/>
                <a:cs typeface="Arial"/>
              </a:rPr>
              <a:t>(2016). </a:t>
            </a:r>
            <a:r>
              <a:rPr lang="en-US" sz="1800" i="1" spc="-35" dirty="0">
                <a:latin typeface="Arial"/>
                <a:cs typeface="Arial"/>
              </a:rPr>
              <a:t>Streaming </a:t>
            </a:r>
            <a:r>
              <a:rPr lang="en-US" sz="1800" i="1" spc="-30" dirty="0">
                <a:latin typeface="Arial"/>
                <a:cs typeface="Arial"/>
              </a:rPr>
              <a:t>analytics with </a:t>
            </a:r>
            <a:r>
              <a:rPr lang="en-US" sz="1800" i="1" spc="-35" dirty="0">
                <a:latin typeface="Arial"/>
                <a:cs typeface="Arial"/>
              </a:rPr>
              <a:t>IBM Streams: </a:t>
            </a:r>
            <a:r>
              <a:rPr lang="en-US" sz="1800" i="1" spc="-30" dirty="0">
                <a:latin typeface="Arial"/>
                <a:cs typeface="Arial"/>
              </a:rPr>
              <a:t>Analyze </a:t>
            </a:r>
            <a:r>
              <a:rPr lang="en-US" sz="1800" i="1" spc="-35" dirty="0">
                <a:latin typeface="Arial"/>
                <a:cs typeface="Arial"/>
              </a:rPr>
              <a:t>more,</a:t>
            </a:r>
            <a:r>
              <a:rPr lang="en-US" sz="1800" i="1" spc="235" dirty="0">
                <a:latin typeface="Arial"/>
                <a:cs typeface="Arial"/>
              </a:rPr>
              <a:t> </a:t>
            </a:r>
            <a:r>
              <a:rPr lang="en-US" sz="1800" i="1" spc="-30" dirty="0" smtClean="0">
                <a:latin typeface="Arial"/>
                <a:cs typeface="Arial"/>
              </a:rPr>
              <a:t>act </a:t>
            </a:r>
            <a:r>
              <a:rPr lang="en-US" sz="1800" i="1" spc="-25" dirty="0" smtClean="0">
                <a:latin typeface="Arial"/>
                <a:cs typeface="Arial"/>
              </a:rPr>
              <a:t>faster</a:t>
            </a:r>
            <a:r>
              <a:rPr lang="en-US" sz="1800" i="1" spc="-25" dirty="0">
                <a:latin typeface="Arial"/>
                <a:cs typeface="Arial"/>
              </a:rPr>
              <a:t>, </a:t>
            </a:r>
            <a:r>
              <a:rPr lang="en-US" sz="1800" i="1" spc="-40" dirty="0">
                <a:latin typeface="Arial"/>
                <a:cs typeface="Arial"/>
              </a:rPr>
              <a:t>and </a:t>
            </a:r>
            <a:r>
              <a:rPr lang="en-US" sz="1800" i="1" spc="-30" dirty="0">
                <a:latin typeface="Arial"/>
                <a:cs typeface="Arial"/>
              </a:rPr>
              <a:t>get continuous </a:t>
            </a:r>
            <a:r>
              <a:rPr lang="en-US" sz="1800" i="1" spc="-20" dirty="0">
                <a:latin typeface="Arial"/>
                <a:cs typeface="Arial"/>
              </a:rPr>
              <a:t>insights</a:t>
            </a:r>
            <a:r>
              <a:rPr lang="en-US" sz="1800" spc="-20" dirty="0">
                <a:latin typeface="Arial"/>
                <a:cs typeface="Arial"/>
              </a:rPr>
              <a:t>. </a:t>
            </a:r>
            <a:r>
              <a:rPr lang="en-US" sz="1800" spc="15" dirty="0">
                <a:latin typeface="Arial"/>
                <a:cs typeface="Arial"/>
              </a:rPr>
              <a:t>Indianapolis, IN:</a:t>
            </a:r>
            <a:r>
              <a:rPr lang="en-US" sz="1800" spc="8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Wiley.</a:t>
            </a:r>
            <a:endParaRPr lang="en-US" sz="1800" dirty="0">
              <a:latin typeface="Arial"/>
              <a:cs typeface="Arial"/>
            </a:endParaRPr>
          </a:p>
          <a:p>
            <a:pPr marL="299085" marR="1475105" lvl="1" indent="-100965">
              <a:spcBef>
                <a:spcPts val="400"/>
              </a:spcBef>
              <a:buSzPct val="81818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Available </a:t>
            </a:r>
            <a:r>
              <a:rPr lang="en-US" sz="1800" spc="20" dirty="0">
                <a:latin typeface="Arial"/>
                <a:cs typeface="Arial"/>
              </a:rPr>
              <a:t>as a </a:t>
            </a:r>
            <a:r>
              <a:rPr lang="en-US" sz="1800" spc="15" dirty="0">
                <a:latin typeface="Arial"/>
                <a:cs typeface="Arial"/>
              </a:rPr>
              <a:t>free </a:t>
            </a:r>
            <a:r>
              <a:rPr lang="en-US" sz="1800" spc="25" dirty="0">
                <a:latin typeface="Arial"/>
                <a:cs typeface="Arial"/>
              </a:rPr>
              <a:t>PDF </a:t>
            </a:r>
            <a:r>
              <a:rPr lang="en-US" sz="1800" spc="15" dirty="0">
                <a:latin typeface="Arial"/>
                <a:cs typeface="Arial"/>
              </a:rPr>
              <a:t>download </a:t>
            </a:r>
            <a:r>
              <a:rPr lang="en-US" sz="1800" spc="20" dirty="0">
                <a:latin typeface="Arial"/>
                <a:cs typeface="Arial"/>
              </a:rPr>
              <a:t>from </a:t>
            </a:r>
            <a:r>
              <a:rPr lang="en-US" sz="1800" spc="25" dirty="0">
                <a:latin typeface="Arial"/>
                <a:cs typeface="Arial"/>
              </a:rPr>
              <a:t>IBM </a:t>
            </a:r>
            <a:r>
              <a:rPr lang="en-US" sz="1800" spc="10" dirty="0">
                <a:latin typeface="Arial"/>
                <a:cs typeface="Arial"/>
              </a:rPr>
              <a:t>at: </a:t>
            </a:r>
            <a:r>
              <a:rPr lang="en-US" sz="1800" u="sng" spc="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</a:t>
            </a:r>
            <a:r>
              <a:rPr lang="en-US" sz="1800" u="sng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https://www-01.ibm.com/common/ssi/cgi-bin/ssialias?</a:t>
            </a:r>
            <a:endParaRPr lang="en-US" sz="1800" dirty="0">
              <a:latin typeface="Arial"/>
              <a:cs typeface="Arial"/>
            </a:endParaRPr>
          </a:p>
          <a:p>
            <a:pPr marL="299085"/>
            <a:r>
              <a:rPr lang="en-US" sz="1800" u="sng" spc="-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htmlfid=IMM14184USEN&amp;attachment=IMM14184USEN.PDF</a:t>
            </a: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spcBef>
                <a:spcPts val="45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IBM </a:t>
            </a:r>
            <a:r>
              <a:rPr lang="en-US" sz="1800" spc="5" dirty="0">
                <a:latin typeface="Arial"/>
                <a:cs typeface="Arial"/>
              </a:rPr>
              <a:t>researchers </a:t>
            </a:r>
            <a:r>
              <a:rPr lang="en-US" sz="1800" spc="10" dirty="0">
                <a:latin typeface="Arial"/>
                <a:cs typeface="Arial"/>
              </a:rPr>
              <a:t>spent a </a:t>
            </a:r>
            <a:r>
              <a:rPr lang="en-US" sz="1800" spc="5" dirty="0">
                <a:latin typeface="Arial"/>
                <a:cs typeface="Arial"/>
              </a:rPr>
              <a:t>decade transforming the vision of stream  computing into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product - </a:t>
            </a:r>
            <a:r>
              <a:rPr lang="en-US" sz="1800" spc="10" dirty="0">
                <a:latin typeface="Arial"/>
                <a:cs typeface="Arial"/>
              </a:rPr>
              <a:t>a new </a:t>
            </a:r>
            <a:r>
              <a:rPr lang="en-US" sz="1800" spc="5" dirty="0">
                <a:latin typeface="Arial"/>
                <a:cs typeface="Arial"/>
              </a:rPr>
              <a:t>programming language, </a:t>
            </a:r>
            <a:r>
              <a:rPr lang="en-US" sz="1800" spc="10" dirty="0">
                <a:latin typeface="Arial"/>
                <a:cs typeface="Arial"/>
              </a:rPr>
              <a:t>IBM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Streams  </a:t>
            </a:r>
            <a:r>
              <a:rPr lang="en-US" sz="1800" spc="5" dirty="0">
                <a:latin typeface="Arial"/>
                <a:cs typeface="Arial"/>
              </a:rPr>
              <a:t>Processing Language (SPL), was even built just for streaming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systems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256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IBM </a:t>
            </a:r>
            <a:r>
              <a:rPr lang="fr-FR" spc="-10" dirty="0">
                <a:latin typeface="Arial"/>
                <a:cs typeface="Arial"/>
              </a:rPr>
              <a:t>System</a:t>
            </a:r>
            <a:r>
              <a:rPr lang="fr-FR" spc="2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12576" y="1188720"/>
            <a:ext cx="9217024" cy="5358384"/>
          </a:xfrm>
        </p:spPr>
        <p:txBody>
          <a:bodyPr/>
          <a:lstStyle/>
          <a:p>
            <a:pPr marL="913130" marR="3009265" indent="-100965">
              <a:lnSpc>
                <a:spcPct val="102699"/>
              </a:lnSpc>
              <a:spcBef>
                <a:spcPts val="1315"/>
              </a:spcBef>
              <a:buClr>
                <a:srgbClr val="008ABF"/>
              </a:buClr>
              <a:buSzPct val="81818"/>
              <a:buFont typeface="Wingdings"/>
              <a:buChar char=""/>
              <a:tabLst>
                <a:tab pos="913765" algn="l"/>
              </a:tabLst>
            </a:pPr>
            <a:r>
              <a:rPr lang="en-US" sz="1800" spc="20" dirty="0">
                <a:latin typeface="Arial"/>
                <a:cs typeface="Arial"/>
              </a:rPr>
              <a:t>System </a:t>
            </a:r>
            <a:r>
              <a:rPr lang="en-US" sz="1800" spc="25" dirty="0">
                <a:latin typeface="Arial"/>
                <a:cs typeface="Arial"/>
              </a:rPr>
              <a:t>S </a:t>
            </a:r>
            <a:r>
              <a:rPr lang="en-US" sz="1800" spc="15" dirty="0">
                <a:latin typeface="Arial"/>
                <a:cs typeface="Arial"/>
              </a:rPr>
              <a:t>provides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5" dirty="0">
                <a:latin typeface="Arial"/>
                <a:cs typeface="Arial"/>
              </a:rPr>
              <a:t>programming model 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an execution platform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user-  </a:t>
            </a:r>
            <a:r>
              <a:rPr lang="en-US" sz="1800" spc="15" dirty="0">
                <a:latin typeface="Arial"/>
                <a:cs typeface="Arial"/>
              </a:rPr>
              <a:t>developed applications that ingest, filter,  analyze, </a:t>
            </a:r>
            <a:r>
              <a:rPr lang="en-US" sz="1800" spc="20" dirty="0">
                <a:latin typeface="Arial"/>
                <a:cs typeface="Arial"/>
              </a:rPr>
              <a:t>and </a:t>
            </a:r>
            <a:r>
              <a:rPr lang="en-US" sz="1800" spc="15" dirty="0">
                <a:latin typeface="Arial"/>
                <a:cs typeface="Arial"/>
              </a:rPr>
              <a:t>correlate potentially </a:t>
            </a:r>
            <a:r>
              <a:rPr lang="en-US" sz="1800" spc="20" dirty="0">
                <a:latin typeface="Arial"/>
                <a:cs typeface="Arial"/>
              </a:rPr>
              <a:t>massive  </a:t>
            </a:r>
            <a:r>
              <a:rPr lang="en-US" sz="1800" spc="15" dirty="0">
                <a:latin typeface="Arial"/>
                <a:cs typeface="Arial"/>
              </a:rPr>
              <a:t>volumes of continuous data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streams</a:t>
            </a:r>
            <a:endParaRPr lang="en-US" sz="1800" dirty="0">
              <a:latin typeface="Arial"/>
              <a:cs typeface="Arial"/>
            </a:endParaRPr>
          </a:p>
          <a:p>
            <a:pPr marL="913130" marR="2985135" indent="-100965">
              <a:lnSpc>
                <a:spcPct val="103899"/>
              </a:lnSpc>
              <a:spcBef>
                <a:spcPts val="400"/>
              </a:spcBef>
              <a:buClr>
                <a:srgbClr val="008ABF"/>
              </a:buClr>
              <a:buSzPct val="81818"/>
              <a:buFont typeface="Wingdings"/>
              <a:buChar char=""/>
              <a:tabLst>
                <a:tab pos="913765" algn="l"/>
              </a:tabLst>
            </a:pPr>
            <a:r>
              <a:rPr lang="en-US" sz="1800" b="1" spc="20" dirty="0">
                <a:latin typeface="Arial"/>
                <a:cs typeface="Arial"/>
              </a:rPr>
              <a:t>Source </a:t>
            </a:r>
            <a:r>
              <a:rPr lang="en-US" sz="1800" b="1" spc="15" dirty="0">
                <a:latin typeface="Arial"/>
                <a:cs typeface="Arial"/>
              </a:rPr>
              <a:t>Adapters </a:t>
            </a:r>
            <a:r>
              <a:rPr lang="en-US" sz="1800" spc="25" dirty="0">
                <a:latin typeface="Arial"/>
                <a:cs typeface="Arial"/>
              </a:rPr>
              <a:t>= </a:t>
            </a:r>
            <a:r>
              <a:rPr lang="en-US" sz="1800" spc="20" dirty="0">
                <a:latin typeface="Arial"/>
                <a:cs typeface="Arial"/>
              </a:rPr>
              <a:t>an </a:t>
            </a:r>
            <a:r>
              <a:rPr lang="en-US" sz="1800" spc="15" dirty="0">
                <a:latin typeface="Arial"/>
                <a:cs typeface="Arial"/>
              </a:rPr>
              <a:t>operator that  </a:t>
            </a:r>
            <a:r>
              <a:rPr lang="en-US" sz="1800" spc="20" dirty="0">
                <a:latin typeface="Arial"/>
                <a:cs typeface="Arial"/>
              </a:rPr>
              <a:t>connects </a:t>
            </a:r>
            <a:r>
              <a:rPr lang="en-US" sz="1800" spc="15" dirty="0">
                <a:latin typeface="Arial"/>
                <a:cs typeface="Arial"/>
              </a:rPr>
              <a:t>to </a:t>
            </a:r>
            <a:r>
              <a:rPr lang="en-US" sz="1800" spc="20" dirty="0">
                <a:latin typeface="Arial"/>
                <a:cs typeface="Arial"/>
              </a:rPr>
              <a:t>a specific </a:t>
            </a:r>
            <a:r>
              <a:rPr lang="en-US" sz="1800" spc="15" dirty="0">
                <a:latin typeface="Arial"/>
                <a:cs typeface="Arial"/>
              </a:rPr>
              <a:t>type of input </a:t>
            </a:r>
            <a:r>
              <a:rPr lang="en-US" sz="1800" spc="10" dirty="0">
                <a:latin typeface="Arial"/>
                <a:cs typeface="Arial"/>
              </a:rPr>
              <a:t>(e.g.,  </a:t>
            </a:r>
            <a:r>
              <a:rPr lang="en-US" sz="1800" spc="20" dirty="0">
                <a:latin typeface="Arial"/>
                <a:cs typeface="Arial"/>
              </a:rPr>
              <a:t>Stock Exchange, Weather, </a:t>
            </a:r>
            <a:r>
              <a:rPr lang="en-US" sz="1800" spc="15" dirty="0">
                <a:latin typeface="Arial"/>
                <a:cs typeface="Arial"/>
              </a:rPr>
              <a:t>file system,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25" dirty="0">
                <a:latin typeface="Arial"/>
                <a:cs typeface="Arial"/>
              </a:rPr>
              <a:t>…)</a:t>
            </a:r>
            <a:endParaRPr lang="en-US" sz="1800" dirty="0">
              <a:latin typeface="Arial"/>
              <a:cs typeface="Arial"/>
            </a:endParaRPr>
          </a:p>
          <a:p>
            <a:pPr marL="913130" marR="2914650" indent="-100965">
              <a:lnSpc>
                <a:spcPct val="101899"/>
              </a:lnSpc>
              <a:spcBef>
                <a:spcPts val="445"/>
              </a:spcBef>
              <a:buClr>
                <a:srgbClr val="008ABF"/>
              </a:buClr>
              <a:buSzPct val="81818"/>
              <a:buFont typeface="Wingdings"/>
              <a:buChar char=""/>
              <a:tabLst>
                <a:tab pos="913765" algn="l"/>
              </a:tabLst>
            </a:pPr>
            <a:r>
              <a:rPr lang="en-US" sz="1800" b="1" spc="20" dirty="0">
                <a:latin typeface="Arial"/>
                <a:cs typeface="Arial"/>
              </a:rPr>
              <a:t>Sink </a:t>
            </a:r>
            <a:r>
              <a:rPr lang="en-US" sz="1800" b="1" spc="15" dirty="0">
                <a:latin typeface="Arial"/>
                <a:cs typeface="Arial"/>
              </a:rPr>
              <a:t>Adapters </a:t>
            </a:r>
            <a:r>
              <a:rPr lang="en-US" sz="1800" spc="25" dirty="0">
                <a:latin typeface="Arial"/>
                <a:cs typeface="Arial"/>
              </a:rPr>
              <a:t>= </a:t>
            </a:r>
            <a:r>
              <a:rPr lang="en-US" sz="1800" spc="20" dirty="0">
                <a:latin typeface="Arial"/>
                <a:cs typeface="Arial"/>
              </a:rPr>
              <a:t>an </a:t>
            </a:r>
            <a:r>
              <a:rPr lang="en-US" sz="1800" spc="15" dirty="0">
                <a:latin typeface="Arial"/>
                <a:cs typeface="Arial"/>
              </a:rPr>
              <a:t>operator that </a:t>
            </a:r>
            <a:r>
              <a:rPr lang="en-US" sz="1800" spc="20" dirty="0">
                <a:latin typeface="Arial"/>
                <a:cs typeface="Arial"/>
              </a:rPr>
              <a:t>connects  </a:t>
            </a:r>
            <a:r>
              <a:rPr lang="en-US" sz="1800" spc="15" dirty="0">
                <a:latin typeface="Arial"/>
                <a:cs typeface="Arial"/>
              </a:rPr>
              <a:t>to </a:t>
            </a:r>
            <a:r>
              <a:rPr lang="en-US" sz="1800" spc="20" dirty="0">
                <a:latin typeface="Arial"/>
                <a:cs typeface="Arial"/>
              </a:rPr>
              <a:t>a specific </a:t>
            </a:r>
            <a:r>
              <a:rPr lang="en-US" sz="1800" spc="15" dirty="0">
                <a:latin typeface="Arial"/>
                <a:cs typeface="Arial"/>
              </a:rPr>
              <a:t>type of output external to the  </a:t>
            </a:r>
            <a:r>
              <a:rPr lang="en-US" sz="1800" spc="-10" dirty="0">
                <a:latin typeface="Arial"/>
                <a:cs typeface="Arial"/>
              </a:rPr>
              <a:t>streams </a:t>
            </a:r>
            <a:r>
              <a:rPr lang="en-US" sz="1800" spc="-5" dirty="0">
                <a:latin typeface="Arial"/>
                <a:cs typeface="Arial"/>
              </a:rPr>
              <a:t>processing system </a:t>
            </a:r>
            <a:r>
              <a:rPr lang="en-US" sz="1800" spc="-10" dirty="0">
                <a:latin typeface="Arial"/>
                <a:cs typeface="Arial"/>
              </a:rPr>
              <a:t>(RDBMS, </a:t>
            </a:r>
            <a:r>
              <a:rPr lang="en-US" sz="1800" spc="-5" dirty="0">
                <a:latin typeface="Arial"/>
                <a:cs typeface="Arial"/>
              </a:rPr>
              <a:t>,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…)</a:t>
            </a:r>
            <a:endParaRPr lang="en-US" sz="1800" dirty="0">
              <a:latin typeface="Arial"/>
              <a:cs typeface="Arial"/>
            </a:endParaRPr>
          </a:p>
          <a:p>
            <a:pPr marL="913130" indent="-100965">
              <a:lnSpc>
                <a:spcPct val="100000"/>
              </a:lnSpc>
              <a:spcBef>
                <a:spcPts val="445"/>
              </a:spcBef>
              <a:buClr>
                <a:srgbClr val="008ABF"/>
              </a:buClr>
              <a:buSzPct val="81818"/>
              <a:buFont typeface="Wingdings"/>
              <a:buChar char=""/>
              <a:tabLst>
                <a:tab pos="913765" algn="l"/>
              </a:tabLst>
            </a:pPr>
            <a:r>
              <a:rPr lang="en-US" sz="1800" b="1" spc="15" dirty="0">
                <a:latin typeface="Arial"/>
                <a:cs typeface="Arial"/>
              </a:rPr>
              <a:t>Operator </a:t>
            </a:r>
            <a:r>
              <a:rPr lang="en-US" sz="1800" spc="25" dirty="0">
                <a:latin typeface="Arial"/>
                <a:cs typeface="Arial"/>
              </a:rPr>
              <a:t>= </a:t>
            </a:r>
            <a:r>
              <a:rPr lang="en-US" sz="1800" spc="20" dirty="0">
                <a:latin typeface="Arial"/>
                <a:cs typeface="Arial"/>
              </a:rPr>
              <a:t>software processing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unit</a:t>
            </a:r>
            <a:endParaRPr lang="en-US" sz="1800" dirty="0">
              <a:latin typeface="Arial"/>
              <a:cs typeface="Arial"/>
            </a:endParaRPr>
          </a:p>
          <a:p>
            <a:pPr marL="913130" marR="3007995" indent="-100965">
              <a:lnSpc>
                <a:spcPct val="103899"/>
              </a:lnSpc>
              <a:spcBef>
                <a:spcPts val="420"/>
              </a:spcBef>
              <a:buClr>
                <a:srgbClr val="008ABF"/>
              </a:buClr>
              <a:buSzPct val="81818"/>
              <a:buFont typeface="Wingdings"/>
              <a:buChar char=""/>
              <a:tabLst>
                <a:tab pos="913765" algn="l"/>
              </a:tabLst>
            </a:pPr>
            <a:r>
              <a:rPr lang="en-US" sz="1800" b="1" spc="20" dirty="0">
                <a:latin typeface="Arial"/>
                <a:cs typeface="Arial"/>
              </a:rPr>
              <a:t>Stream </a:t>
            </a:r>
            <a:r>
              <a:rPr lang="en-US" sz="1800" spc="25" dirty="0">
                <a:latin typeface="Arial"/>
                <a:cs typeface="Arial"/>
              </a:rPr>
              <a:t>= </a:t>
            </a:r>
            <a:r>
              <a:rPr lang="en-US" sz="1800" spc="20" dirty="0">
                <a:latin typeface="Arial"/>
                <a:cs typeface="Arial"/>
              </a:rPr>
              <a:t>flow </a:t>
            </a:r>
            <a:r>
              <a:rPr lang="en-US" sz="1800" spc="15" dirty="0">
                <a:latin typeface="Arial"/>
                <a:cs typeface="Arial"/>
              </a:rPr>
              <a:t>of tuples </a:t>
            </a:r>
            <a:r>
              <a:rPr lang="en-US" sz="1800" spc="20" dirty="0">
                <a:latin typeface="Arial"/>
                <a:cs typeface="Arial"/>
              </a:rPr>
              <a:t>from one </a:t>
            </a:r>
            <a:r>
              <a:rPr lang="en-US" sz="1800" spc="15" dirty="0">
                <a:latin typeface="Arial"/>
                <a:cs typeface="Arial"/>
              </a:rPr>
              <a:t>operator  to the </a:t>
            </a:r>
            <a:r>
              <a:rPr lang="en-US" sz="1800" spc="20" dirty="0">
                <a:latin typeface="Arial"/>
                <a:cs typeface="Arial"/>
              </a:rPr>
              <a:t>next operator </a:t>
            </a:r>
            <a:r>
              <a:rPr lang="en-US" sz="1800" spc="15" dirty="0">
                <a:latin typeface="Arial"/>
                <a:cs typeface="Arial"/>
              </a:rPr>
              <a:t>(they </a:t>
            </a:r>
            <a:r>
              <a:rPr lang="en-US" sz="1800" spc="20" dirty="0">
                <a:latin typeface="Arial"/>
                <a:cs typeface="Arial"/>
              </a:rPr>
              <a:t>do </a:t>
            </a:r>
            <a:r>
              <a:rPr lang="en-US" sz="1800" spc="15" dirty="0">
                <a:latin typeface="Arial"/>
                <a:cs typeface="Arial"/>
              </a:rPr>
              <a:t>not traverse  operators)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5" name="object 5"/>
          <p:cNvSpPr/>
          <p:nvPr/>
        </p:nvSpPr>
        <p:spPr>
          <a:xfrm>
            <a:off x="6156176" y="1556792"/>
            <a:ext cx="2664296" cy="381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Streaming data - </a:t>
            </a:r>
            <a:r>
              <a:rPr lang="en-US" dirty="0">
                <a:latin typeface="Arial"/>
                <a:cs typeface="Arial"/>
              </a:rPr>
              <a:t>concepts </a:t>
            </a:r>
            <a:r>
              <a:rPr lang="en-US" spc="-5" dirty="0">
                <a:latin typeface="Arial"/>
                <a:cs typeface="Arial"/>
              </a:rPr>
              <a:t>&amp; terminology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(1</a:t>
            </a:r>
            <a:r>
              <a:rPr lang="en-US" spc="-20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Streaming data - </a:t>
            </a:r>
            <a:r>
              <a:rPr lang="en-US" dirty="0">
                <a:latin typeface="Arial"/>
                <a:cs typeface="Arial"/>
              </a:rPr>
              <a:t>concepts </a:t>
            </a:r>
            <a:r>
              <a:rPr lang="en-US" spc="-5" dirty="0">
                <a:latin typeface="Arial"/>
                <a:cs typeface="Arial"/>
              </a:rPr>
              <a:t>&amp; terminology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(2</a:t>
            </a:r>
            <a:r>
              <a:rPr lang="en-US" spc="-20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5" dirty="0">
                <a:latin typeface="Arial"/>
                <a:cs typeface="Arial"/>
              </a:rPr>
              <a:t>Directed </a:t>
            </a:r>
            <a:r>
              <a:rPr lang="en-US" sz="1800" b="1" spc="-5" dirty="0">
                <a:latin typeface="Arial"/>
                <a:cs typeface="Arial"/>
              </a:rPr>
              <a:t>Acyclic </a:t>
            </a:r>
            <a:r>
              <a:rPr lang="en-US" sz="1800" b="1" spc="5" dirty="0">
                <a:latin typeface="Arial"/>
                <a:cs typeface="Arial"/>
              </a:rPr>
              <a:t>Graph </a:t>
            </a:r>
            <a:r>
              <a:rPr lang="en-US" sz="1800" b="1" dirty="0">
                <a:latin typeface="Arial"/>
                <a:cs typeface="Arial"/>
              </a:rPr>
              <a:t>(DAG)</a:t>
            </a:r>
            <a:r>
              <a:rPr lang="en-US" sz="1800" b="1" spc="3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- </a:t>
            </a:r>
            <a:r>
              <a:rPr lang="en-US" sz="1800" spc="10" dirty="0" smtClean="0">
                <a:latin typeface="Arial"/>
                <a:cs typeface="Arial"/>
              </a:rPr>
              <a:t>a</a:t>
            </a:r>
            <a:r>
              <a:rPr lang="en-US" sz="1800" spc="-5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directed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acyclic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graph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(DAG)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directed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graph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contains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no cycles</a:t>
            </a:r>
            <a:endParaRPr lang="en-US" sz="1800" dirty="0">
              <a:latin typeface="Arial"/>
              <a:cs typeface="Arial"/>
            </a:endParaRPr>
          </a:p>
          <a:p>
            <a:pPr marL="163195" marR="146685" indent="-139700">
              <a:lnSpc>
                <a:spcPct val="100899"/>
              </a:lnSpc>
              <a:spcBef>
                <a:spcPts val="459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5" dirty="0">
                <a:latin typeface="Arial"/>
                <a:cs typeface="Arial"/>
              </a:rPr>
              <a:t>Hardware </a:t>
            </a:r>
            <a:r>
              <a:rPr lang="en-US" sz="1800" b="1" spc="15" dirty="0">
                <a:latin typeface="Arial"/>
                <a:cs typeface="Arial"/>
              </a:rPr>
              <a:t>Node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spc="10" dirty="0">
                <a:latin typeface="Arial"/>
                <a:cs typeface="Arial"/>
              </a:rPr>
              <a:t>one computer in a cluster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spc="10" dirty="0">
                <a:latin typeface="Arial"/>
                <a:cs typeface="Arial"/>
              </a:rPr>
              <a:t>computers </a:t>
            </a:r>
            <a:r>
              <a:rPr lang="en-US" sz="1800" spc="5" dirty="0">
                <a:latin typeface="Arial"/>
                <a:cs typeface="Arial"/>
              </a:rPr>
              <a:t>that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can  </a:t>
            </a:r>
            <a:r>
              <a:rPr lang="en-US" sz="1800" spc="5" dirty="0">
                <a:latin typeface="Arial"/>
                <a:cs typeface="Arial"/>
              </a:rPr>
              <a:t>work as </a:t>
            </a:r>
            <a:r>
              <a:rPr lang="en-US" sz="1800" spc="10" dirty="0">
                <a:latin typeface="Arial"/>
                <a:cs typeface="Arial"/>
              </a:rPr>
              <a:t>a single </a:t>
            </a:r>
            <a:r>
              <a:rPr lang="en-US" sz="1800" spc="5" dirty="0">
                <a:latin typeface="Arial"/>
                <a:cs typeface="Arial"/>
              </a:rPr>
              <a:t>processing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unit</a:t>
            </a:r>
          </a:p>
          <a:p>
            <a:pPr marL="163195" marR="218440" indent="-139700">
              <a:lnSpc>
                <a:spcPct val="100899"/>
              </a:lnSpc>
              <a:spcBef>
                <a:spcPts val="450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5" dirty="0">
                <a:latin typeface="Arial"/>
                <a:cs typeface="Arial"/>
              </a:rPr>
              <a:t>Operator </a:t>
            </a:r>
            <a:r>
              <a:rPr lang="en-US" sz="1800" spc="5" dirty="0">
                <a:latin typeface="Arial"/>
                <a:cs typeface="Arial"/>
              </a:rPr>
              <a:t>(or </a:t>
            </a:r>
            <a:r>
              <a:rPr lang="en-US" sz="1800" b="1" spc="10" dirty="0">
                <a:latin typeface="Arial"/>
                <a:cs typeface="Arial"/>
              </a:rPr>
              <a:t>Software Node </a:t>
            </a:r>
            <a:r>
              <a:rPr lang="en-US" sz="1800" spc="5" dirty="0">
                <a:latin typeface="Arial"/>
                <a:cs typeface="Arial"/>
              </a:rPr>
              <a:t>) -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software process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handles  one unit of the processing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needs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be </a:t>
            </a:r>
            <a:r>
              <a:rPr lang="en-US" sz="1800" spc="5" dirty="0">
                <a:latin typeface="Arial"/>
                <a:cs typeface="Arial"/>
              </a:rPr>
              <a:t>performed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10" dirty="0">
                <a:latin typeface="Arial"/>
                <a:cs typeface="Arial"/>
              </a:rPr>
              <a:t>Tuple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ordered </a:t>
            </a:r>
            <a:r>
              <a:rPr lang="en-US" sz="1800" spc="10" dirty="0">
                <a:latin typeface="Arial"/>
                <a:cs typeface="Arial"/>
              </a:rPr>
              <a:t>set </a:t>
            </a:r>
            <a:r>
              <a:rPr lang="en-US" sz="1800" spc="5" dirty="0">
                <a:latin typeface="Arial"/>
                <a:cs typeface="Arial"/>
              </a:rPr>
              <a:t>of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elements </a:t>
            </a:r>
            <a:r>
              <a:rPr lang="en-US" sz="1800" dirty="0" smtClean="0">
                <a:latin typeface="Arial"/>
                <a:cs typeface="Arial"/>
              </a:rPr>
              <a:t>(equivalent </a:t>
            </a:r>
            <a:r>
              <a:rPr lang="en-US" sz="1800" spc="5" dirty="0">
                <a:latin typeface="Arial"/>
                <a:cs typeface="Arial"/>
              </a:rPr>
              <a:t>to the </a:t>
            </a:r>
            <a:r>
              <a:rPr lang="en-US" sz="1800" spc="10" dirty="0">
                <a:latin typeface="Arial"/>
                <a:cs typeface="Arial"/>
              </a:rPr>
              <a:t>concept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record</a:t>
            </a:r>
            <a:r>
              <a:rPr lang="en-US" sz="1800" spc="5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10" dirty="0">
                <a:latin typeface="Arial"/>
                <a:cs typeface="Arial"/>
              </a:rPr>
              <a:t>Source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operator where tuples are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ingested</a:t>
            </a: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0899"/>
              </a:lnSpc>
              <a:spcBef>
                <a:spcPts val="459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5" dirty="0">
                <a:latin typeface="Arial"/>
                <a:cs typeface="Arial"/>
              </a:rPr>
              <a:t>Target </a:t>
            </a:r>
            <a:r>
              <a:rPr lang="en-US" sz="1800" spc="5" dirty="0">
                <a:latin typeface="Arial"/>
                <a:cs typeface="Arial"/>
              </a:rPr>
              <a:t>(or </a:t>
            </a:r>
            <a:r>
              <a:rPr lang="en-US" sz="1800" b="1" spc="10" dirty="0">
                <a:latin typeface="Arial"/>
                <a:cs typeface="Arial"/>
              </a:rPr>
              <a:t>Sink</a:t>
            </a:r>
            <a:r>
              <a:rPr lang="en-US" sz="1800" spc="10" dirty="0">
                <a:latin typeface="Arial"/>
                <a:cs typeface="Arial"/>
              </a:rPr>
              <a:t>)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spc="10" dirty="0">
                <a:latin typeface="Arial"/>
                <a:cs typeface="Arial"/>
              </a:rPr>
              <a:t>an operator where tuples are consumed </a:t>
            </a:r>
            <a:r>
              <a:rPr lang="en-US" sz="1800" spc="5" dirty="0">
                <a:latin typeface="Arial"/>
                <a:cs typeface="Arial"/>
              </a:rPr>
              <a:t>(and  usually </a:t>
            </a:r>
            <a:r>
              <a:rPr lang="en-US" sz="1800" spc="10" dirty="0">
                <a:latin typeface="Arial"/>
                <a:cs typeface="Arial"/>
              </a:rPr>
              <a:t>made </a:t>
            </a:r>
            <a:r>
              <a:rPr lang="en-US" sz="1800" spc="5" dirty="0">
                <a:latin typeface="Arial"/>
                <a:cs typeface="Arial"/>
              </a:rPr>
              <a:t>available outside the streams processing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environment)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3623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Streaming data - </a:t>
            </a:r>
            <a:r>
              <a:rPr lang="en-US" dirty="0">
                <a:latin typeface="Arial"/>
                <a:cs typeface="Arial"/>
              </a:rPr>
              <a:t>concepts </a:t>
            </a:r>
            <a:r>
              <a:rPr lang="en-US" spc="-5" dirty="0">
                <a:latin typeface="Arial"/>
                <a:cs typeface="Arial"/>
              </a:rPr>
              <a:t>&amp; terminology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(3</a:t>
            </a:r>
            <a:r>
              <a:rPr lang="en-US" spc="-20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540568" y="1188720"/>
            <a:ext cx="9649072" cy="5358384"/>
          </a:xfrm>
        </p:spPr>
        <p:txBody>
          <a:bodyPr/>
          <a:lstStyle/>
          <a:p>
            <a:pPr marL="775335">
              <a:lnSpc>
                <a:spcPct val="100000"/>
              </a:lnSpc>
              <a:spcBef>
                <a:spcPts val="1315"/>
              </a:spcBef>
            </a:pPr>
            <a:r>
              <a:rPr lang="en-US" sz="1800" spc="5" dirty="0">
                <a:latin typeface="Arial"/>
                <a:cs typeface="Arial"/>
              </a:rPr>
              <a:t>Types of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Operators:</a:t>
            </a:r>
            <a:endParaRPr lang="en-US" sz="1800" dirty="0">
              <a:latin typeface="Arial"/>
              <a:cs typeface="Arial"/>
            </a:endParaRPr>
          </a:p>
          <a:p>
            <a:pPr marL="1089660" indent="-138430">
              <a:spcBef>
                <a:spcPts val="20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10" dirty="0">
                <a:latin typeface="Arial"/>
                <a:cs typeface="Arial"/>
              </a:rPr>
              <a:t>Source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spc="10" dirty="0">
                <a:latin typeface="Arial"/>
                <a:cs typeface="Arial"/>
              </a:rPr>
              <a:t>Reads </a:t>
            </a:r>
            <a:r>
              <a:rPr lang="en-US" sz="1800" spc="5" dirty="0">
                <a:latin typeface="Arial"/>
                <a:cs typeface="Arial"/>
              </a:rPr>
              <a:t>the input data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form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of streams.</a:t>
            </a:r>
            <a:endParaRPr lang="en-US" sz="1800" dirty="0">
              <a:latin typeface="Arial"/>
              <a:cs typeface="Arial"/>
            </a:endParaRPr>
          </a:p>
          <a:p>
            <a:pPr marL="1089660" marR="835660" indent="-138430">
              <a:lnSpc>
                <a:spcPct val="100899"/>
              </a:lnSpc>
              <a:spcBef>
                <a:spcPts val="18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10" dirty="0">
                <a:latin typeface="Arial"/>
                <a:cs typeface="Arial"/>
              </a:rPr>
              <a:t>Sink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spc="15" dirty="0">
                <a:latin typeface="Arial"/>
                <a:cs typeface="Arial"/>
              </a:rPr>
              <a:t>Writes</a:t>
            </a:r>
            <a:r>
              <a:rPr lang="en-US" sz="1800" spc="-2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 data of the output streams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external storage or  </a:t>
            </a:r>
            <a:r>
              <a:rPr lang="en-US" sz="1800" spc="10" dirty="0">
                <a:latin typeface="Arial"/>
                <a:cs typeface="Arial"/>
              </a:rPr>
              <a:t>systems.</a:t>
            </a:r>
            <a:endParaRPr lang="en-US" sz="1800" dirty="0">
              <a:latin typeface="Arial"/>
              <a:cs typeface="Arial"/>
            </a:endParaRPr>
          </a:p>
          <a:p>
            <a:pPr marL="1089660" indent="-138430">
              <a:spcBef>
                <a:spcPts val="20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10" dirty="0" err="1">
                <a:latin typeface="Arial"/>
                <a:cs typeface="Arial"/>
              </a:rPr>
              <a:t>Functor</a:t>
            </a:r>
            <a:r>
              <a:rPr lang="en-US" sz="1800" b="1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operator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filters, transforms, and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performs </a:t>
            </a:r>
            <a:r>
              <a:rPr lang="en-US" sz="1800" spc="10" dirty="0" smtClean="0">
                <a:latin typeface="Arial"/>
                <a:cs typeface="Arial"/>
              </a:rPr>
              <a:t>functions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data </a:t>
            </a:r>
            <a:r>
              <a:rPr lang="en-US" sz="1800" spc="5" dirty="0">
                <a:latin typeface="Arial"/>
                <a:cs typeface="Arial"/>
              </a:rPr>
              <a:t>of the </a:t>
            </a:r>
            <a:r>
              <a:rPr lang="en-US" sz="1800" spc="10" dirty="0">
                <a:latin typeface="Arial"/>
                <a:cs typeface="Arial"/>
              </a:rPr>
              <a:t>input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stream.</a:t>
            </a:r>
            <a:endParaRPr lang="en-US" sz="1800" dirty="0">
              <a:latin typeface="Arial"/>
              <a:cs typeface="Arial"/>
            </a:endParaRPr>
          </a:p>
          <a:p>
            <a:pPr marL="1089660" indent="-138430">
              <a:spcBef>
                <a:spcPts val="19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10" dirty="0">
                <a:latin typeface="Arial"/>
                <a:cs typeface="Arial"/>
              </a:rPr>
              <a:t>Sort </a:t>
            </a:r>
            <a:r>
              <a:rPr lang="en-US" sz="1800" spc="5" dirty="0">
                <a:latin typeface="Arial"/>
                <a:cs typeface="Arial"/>
              </a:rPr>
              <a:t>- Sorts streams data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defined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keys.</a:t>
            </a:r>
            <a:endParaRPr lang="en-US" sz="1800" dirty="0">
              <a:latin typeface="Arial"/>
              <a:cs typeface="Arial"/>
            </a:endParaRPr>
          </a:p>
          <a:p>
            <a:pPr marL="1089660" indent="-138430">
              <a:spcBef>
                <a:spcPts val="20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5" dirty="0">
                <a:latin typeface="Arial"/>
                <a:cs typeface="Arial"/>
              </a:rPr>
              <a:t>Split</a:t>
            </a:r>
            <a:r>
              <a:rPr lang="en-US" sz="1800" spc="5" dirty="0">
                <a:latin typeface="Arial"/>
                <a:cs typeface="Arial"/>
              </a:rPr>
              <a:t>- Splits the input streams data into multiple </a:t>
            </a:r>
            <a:r>
              <a:rPr lang="en-US" sz="1800" dirty="0">
                <a:latin typeface="Arial"/>
                <a:cs typeface="Arial"/>
              </a:rPr>
              <a:t>output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streams.</a:t>
            </a:r>
            <a:endParaRPr lang="en-US" sz="1800" dirty="0">
              <a:latin typeface="Arial"/>
              <a:cs typeface="Arial"/>
            </a:endParaRPr>
          </a:p>
          <a:p>
            <a:pPr marL="1089660" indent="-138430">
              <a:spcBef>
                <a:spcPts val="19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10" dirty="0">
                <a:latin typeface="Arial"/>
                <a:cs typeface="Arial"/>
              </a:rPr>
              <a:t>Join </a:t>
            </a:r>
            <a:r>
              <a:rPr lang="en-US" sz="1800" spc="5" dirty="0">
                <a:latin typeface="Arial"/>
                <a:cs typeface="Arial"/>
              </a:rPr>
              <a:t>- </a:t>
            </a:r>
            <a:r>
              <a:rPr lang="en-US" sz="1800" spc="10" dirty="0">
                <a:latin typeface="Arial"/>
                <a:cs typeface="Arial"/>
              </a:rPr>
              <a:t>Joins </a:t>
            </a:r>
            <a:r>
              <a:rPr lang="en-US" sz="1800" spc="5" dirty="0">
                <a:latin typeface="Arial"/>
                <a:cs typeface="Arial"/>
              </a:rPr>
              <a:t>the input streams data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defined</a:t>
            </a:r>
            <a:r>
              <a:rPr lang="en-US" sz="1800" spc="-20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keys.</a:t>
            </a:r>
            <a:endParaRPr lang="en-US" sz="1800" dirty="0">
              <a:latin typeface="Arial"/>
              <a:cs typeface="Arial"/>
            </a:endParaRPr>
          </a:p>
          <a:p>
            <a:pPr marL="1089660" indent="-138430">
              <a:spcBef>
                <a:spcPts val="20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5" dirty="0">
                <a:latin typeface="Arial"/>
                <a:cs typeface="Arial"/>
              </a:rPr>
              <a:t>Aggregate </a:t>
            </a:r>
            <a:r>
              <a:rPr lang="en-US" sz="1800" spc="5" dirty="0">
                <a:latin typeface="Arial"/>
                <a:cs typeface="Arial"/>
              </a:rPr>
              <a:t>- Aggregates streams data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defined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keys.</a:t>
            </a:r>
            <a:endParaRPr lang="en-US" sz="1800" dirty="0">
              <a:latin typeface="Arial"/>
              <a:cs typeface="Arial"/>
            </a:endParaRPr>
          </a:p>
          <a:p>
            <a:pPr marL="1089660" indent="-138430">
              <a:spcBef>
                <a:spcPts val="19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5" dirty="0">
                <a:latin typeface="Arial"/>
                <a:cs typeface="Arial"/>
              </a:rPr>
              <a:t>Barrier </a:t>
            </a:r>
            <a:r>
              <a:rPr lang="en-US" sz="1800" spc="5" dirty="0">
                <a:latin typeface="Arial"/>
                <a:cs typeface="Arial"/>
              </a:rPr>
              <a:t>- Combines and coordinates streams</a:t>
            </a:r>
            <a:r>
              <a:rPr lang="en-US" sz="1800" spc="-17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data.</a:t>
            </a:r>
          </a:p>
          <a:p>
            <a:pPr marL="1089660" indent="-138430">
              <a:spcBef>
                <a:spcPts val="20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10" dirty="0">
                <a:latin typeface="Arial"/>
                <a:cs typeface="Arial"/>
              </a:rPr>
              <a:t>Delay </a:t>
            </a:r>
            <a:r>
              <a:rPr lang="en-US" sz="1800" spc="5" dirty="0">
                <a:latin typeface="Arial"/>
                <a:cs typeface="Arial"/>
              </a:rPr>
              <a:t>- Delays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stream data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flow.</a:t>
            </a:r>
            <a:endParaRPr lang="en-US" sz="1800" dirty="0">
              <a:latin typeface="Arial"/>
              <a:cs typeface="Arial"/>
            </a:endParaRPr>
          </a:p>
          <a:p>
            <a:pPr marL="1089660" indent="-138430">
              <a:spcBef>
                <a:spcPts val="190"/>
              </a:spcBef>
              <a:buFont typeface="Arial"/>
              <a:buChar char="•"/>
              <a:tabLst>
                <a:tab pos="1089660" algn="l"/>
              </a:tabLst>
            </a:pPr>
            <a:r>
              <a:rPr lang="en-US" sz="1800" b="1" spc="10" dirty="0" err="1">
                <a:latin typeface="Arial"/>
                <a:cs typeface="Arial"/>
              </a:rPr>
              <a:t>Punctor</a:t>
            </a:r>
            <a:r>
              <a:rPr lang="en-US" sz="1800" b="1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- Identifies groups of data that </a:t>
            </a:r>
            <a:r>
              <a:rPr lang="en-US" sz="1800" spc="10" dirty="0">
                <a:latin typeface="Arial"/>
                <a:cs typeface="Arial"/>
              </a:rPr>
              <a:t>should be</a:t>
            </a:r>
            <a:r>
              <a:rPr lang="en-US" sz="1800" spc="-229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processed </a:t>
            </a:r>
            <a:r>
              <a:rPr lang="en-US" sz="1800" spc="10" dirty="0" smtClean="0">
                <a:latin typeface="Arial"/>
                <a:cs typeface="Arial"/>
              </a:rPr>
              <a:t>together</a:t>
            </a:r>
            <a:r>
              <a:rPr lang="en-US" sz="1800" spc="10" dirty="0">
                <a:latin typeface="Arial"/>
                <a:cs typeface="Arial"/>
              </a:rPr>
              <a:t>.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0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IBM_Analytics_Cloud_Education_Template_V2.potm" id="{B63C468E-1E6C-4864-8AF4-856C544AAB5A}" vid="{D1016376-05C2-4182-BD39-BA15DCE26E5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Analytics Ed Colors">
    <a:dk1>
      <a:srgbClr val="000000"/>
    </a:dk1>
    <a:lt1>
      <a:srgbClr val="FFFFFF"/>
    </a:lt1>
    <a:dk2>
      <a:srgbClr val="FFFFFF"/>
    </a:dk2>
    <a:lt2>
      <a:srgbClr val="FFFFFF"/>
    </a:lt2>
    <a:accent1>
      <a:srgbClr val="DD731C"/>
    </a:accent1>
    <a:accent2>
      <a:srgbClr val="00649D"/>
    </a:accent2>
    <a:accent3>
      <a:srgbClr val="008ABF"/>
    </a:accent3>
    <a:accent4>
      <a:srgbClr val="FECE00"/>
    </a:accent4>
    <a:accent5>
      <a:srgbClr val="008A52"/>
    </a:accent5>
    <a:accent6>
      <a:srgbClr val="7F1C7D"/>
    </a:accent6>
    <a:hlink>
      <a:srgbClr val="00649D"/>
    </a:hlink>
    <a:folHlink>
      <a:srgbClr val="008A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5914</Words>
  <Application>Microsoft Office PowerPoint</Application>
  <PresentationFormat>Affichage à l'écran (4:3)</PresentationFormat>
  <Paragraphs>347</Paragraphs>
  <Slides>31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Title and Content</vt:lpstr>
      <vt:lpstr>Stream Computing</vt:lpstr>
      <vt:lpstr>Unit objectives</vt:lpstr>
      <vt:lpstr>Generations of analytics processing</vt:lpstr>
      <vt:lpstr>What is streaming data?</vt:lpstr>
      <vt:lpstr>IBM is a pioneer in streaming analytics</vt:lpstr>
      <vt:lpstr>IBM System S</vt:lpstr>
      <vt:lpstr>Streaming data - concepts &amp; terminology (1)</vt:lpstr>
      <vt:lpstr>Streaming data - concepts &amp; terminology (2)</vt:lpstr>
      <vt:lpstr>Streaming data - concepts &amp; terminology (3)</vt:lpstr>
      <vt:lpstr>Streaming data - concepts &amp; terminology (4)</vt:lpstr>
      <vt:lpstr>Batch processing - classic approach</vt:lpstr>
      <vt:lpstr>Stream processing - the real-time data approach</vt:lpstr>
      <vt:lpstr>Streaming components &amp; Streaming Data Engines</vt:lpstr>
      <vt:lpstr>Hortonworks HDF / NiFi</vt:lpstr>
      <vt:lpstr>What is Hortonworks DataFlow (HDF)?</vt:lpstr>
      <vt:lpstr>Components of the HDF Platform</vt:lpstr>
      <vt:lpstr>NiFi &amp; MiNiFi</vt:lpstr>
      <vt:lpstr>Edge Intelligence for IoT with Apache MiNiFi</vt:lpstr>
      <vt:lpstr>HDP dashboard - example</vt:lpstr>
      <vt:lpstr>Controlling HDF components from Ambari</vt:lpstr>
      <vt:lpstr>IBM Streams</vt:lpstr>
      <vt:lpstr>Comparison of IBM Streams vs NiFi</vt:lpstr>
      <vt:lpstr>Advantages of IBM Streams &amp; Streams Studio</vt:lpstr>
      <vt:lpstr>Where does IBM Streams fit in the processing cycle?</vt:lpstr>
      <vt:lpstr>Real-time processing to find new insights</vt:lpstr>
      <vt:lpstr>Components of IBM Streams</vt:lpstr>
      <vt:lpstr>Application graph of an IBM Streams application</vt:lpstr>
      <vt:lpstr>Demo: “Learn IBM Streams in 5 minutes” (5:53)</vt:lpstr>
      <vt:lpstr>Demo: “IBM Streams Designer Overview” (2:54)</vt:lpstr>
      <vt:lpstr>Checkpoint</vt:lpstr>
      <vt:lpstr>Unit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Computing</dc:title>
  <dc:creator>nouha</dc:creator>
  <cp:lastModifiedBy>nouha</cp:lastModifiedBy>
  <cp:revision>21</cp:revision>
  <dcterms:created xsi:type="dcterms:W3CDTF">2019-02-22T16:27:44Z</dcterms:created>
  <dcterms:modified xsi:type="dcterms:W3CDTF">2019-03-04T09:14:46Z</dcterms:modified>
</cp:coreProperties>
</file>