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119"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7600" y="2131200"/>
            <a:ext cx="11059200" cy="1468800"/>
          </a:xfrm>
          <a:prstGeom prst="rect">
            <a:avLst/>
          </a:prstGeom>
          <a:noFill/>
        </p:spPr>
        <p:txBody>
          <a:bodyPr wrap="none" anchor="ctr">
            <a:spAutoFit/>
          </a:bodyPr>
          <a:lstStyle/>
          <a:p>
            <a:pPr>
              <a:defRPr sz="4000">
                <a:solidFill>
                  <a:srgbClr val="156082"/>
                </a:solidFill>
                <a:latin typeface="Arial Nova"/>
              </a:defRPr>
            </a:pPr>
            <a:r>
              <a:t>CIS Assessment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70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709200"/>
            <a:ext cx="413999" cy="277200"/>
          </a:xfrm>
          <a:prstGeom prst="rect">
            <a:avLst/>
          </a:prstGeom>
          <a:noFill/>
        </p:spPr>
        <p:txBody>
          <a:bodyPr wrap="none">
            <a:spAutoFit/>
          </a:bodyPr>
          <a:lstStyle/>
          <a:p>
            <a:pPr>
              <a:defRPr sz="1200" b="1">
                <a:solidFill>
                  <a:srgbClr val="156082"/>
                </a:solidFill>
                <a:latin typeface="Arial Nova Cond"/>
              </a:defRPr>
            </a:pPr>
            <a:r>
              <a:t>4.4</a:t>
            </a:r>
          </a:p>
        </p:txBody>
      </p:sp>
      <p:sp>
        <p:nvSpPr>
          <p:cNvPr id="5" name="TextBox 4"/>
          <p:cNvSpPr txBox="1"/>
          <p:nvPr/>
        </p:nvSpPr>
        <p:spPr>
          <a:xfrm>
            <a:off x="1080000" y="709200"/>
            <a:ext cx="6094800" cy="309600"/>
          </a:xfrm>
          <a:prstGeom prst="rect">
            <a:avLst/>
          </a:prstGeom>
          <a:noFill/>
        </p:spPr>
        <p:txBody>
          <a:bodyPr wrap="none">
            <a:spAutoFit/>
          </a:bodyPr>
          <a:lstStyle/>
          <a:p>
            <a:pPr>
              <a:defRPr sz="1200" b="1">
                <a:solidFill>
                  <a:srgbClr val="000000"/>
                </a:solidFill>
                <a:latin typeface="Arial Nova"/>
              </a:defRPr>
            </a:pPr>
            <a:r>
              <a:t>Implement and Manage a Firewall on Servers</a:t>
            </a:r>
          </a:p>
        </p:txBody>
      </p:sp>
      <p:sp>
        <p:nvSpPr>
          <p:cNvPr id="6" name="TextBox 5"/>
          <p:cNvSpPr txBox="1"/>
          <p:nvPr/>
        </p:nvSpPr>
        <p:spPr>
          <a:xfrm>
            <a:off x="1080000" y="1054800"/>
            <a:ext cx="10713600" cy="152400"/>
          </a:xfrm>
          <a:prstGeom prst="rect">
            <a:avLst/>
          </a:prstGeom>
          <a:noFill/>
        </p:spPr>
        <p:txBody>
          <a:bodyPr wrap="square" anchor="t">
            <a:spAutoFit/>
          </a:bodyPr>
          <a:lstStyle/>
          <a:p>
            <a:pPr>
              <a:defRPr sz="1200">
                <a:latin typeface="Arial Nova Light "/>
              </a:defRPr>
            </a:pPr>
            <a:r>
              <a:t>Finding: Firewall on servers are not configured.</a:t>
            </a:r>
          </a:p>
        </p:txBody>
      </p:sp>
      <p:sp>
        <p:nvSpPr>
          <p:cNvPr id="7" name="TextBox 6"/>
          <p:cNvSpPr txBox="1"/>
          <p:nvPr/>
        </p:nvSpPr>
        <p:spPr>
          <a:xfrm>
            <a:off x="1080000" y="1243200"/>
            <a:ext cx="10713600" cy="152400"/>
          </a:xfrm>
          <a:prstGeom prst="rect">
            <a:avLst/>
          </a:prstGeom>
          <a:noFill/>
        </p:spPr>
        <p:txBody>
          <a:bodyPr wrap="square" anchor="t">
            <a:spAutoFit/>
          </a:bodyPr>
          <a:lstStyle/>
          <a:p>
            <a:pPr>
              <a:defRPr sz="1200">
                <a:latin typeface="Arial Nova Light "/>
              </a:defRPr>
            </a:pPr>
            <a:r>
              <a:t>Impact: vulnerability to unauthorized access, malware, and network-based attacks on servers .</a:t>
            </a:r>
          </a:p>
        </p:txBody>
      </p:sp>
      <p:sp>
        <p:nvSpPr>
          <p:cNvPr id="8" name="TextBox 7"/>
          <p:cNvSpPr txBox="1"/>
          <p:nvPr/>
        </p:nvSpPr>
        <p:spPr>
          <a:xfrm>
            <a:off x="1080000" y="1575600"/>
            <a:ext cx="10713600" cy="304800"/>
          </a:xfrm>
          <a:prstGeom prst="rect">
            <a:avLst/>
          </a:prstGeom>
          <a:noFill/>
        </p:spPr>
        <p:txBody>
          <a:bodyPr wrap="square" anchor="t">
            <a:spAutoFit/>
          </a:bodyPr>
          <a:lstStyle/>
          <a:p>
            <a:pPr>
              <a:defRPr sz="1000">
                <a:latin typeface="Arial Nova Light "/>
              </a:defRPr>
            </a:pPr>
            <a:r>
              <a:t>Recommendation: Implement and manage a firewall on servers, where supported. Example implementations include a virtual firewall, operating system firewall, or a third-party firewall agent.</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4.5</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Implement and Manage a Firewall on End-User Devices</a:t>
            </a:r>
          </a:p>
        </p:txBody>
      </p:sp>
      <p:sp>
        <p:nvSpPr>
          <p:cNvPr id="13" name="TextBox 12"/>
          <p:cNvSpPr txBox="1"/>
          <p:nvPr/>
        </p:nvSpPr>
        <p:spPr>
          <a:xfrm>
            <a:off x="1080000" y="2442000"/>
            <a:ext cx="10713600" cy="152400"/>
          </a:xfrm>
          <a:prstGeom prst="rect">
            <a:avLst/>
          </a:prstGeom>
          <a:noFill/>
        </p:spPr>
        <p:txBody>
          <a:bodyPr wrap="square" anchor="t">
            <a:spAutoFit/>
          </a:bodyPr>
          <a:lstStyle/>
          <a:p>
            <a:pPr>
              <a:defRPr sz="1200">
                <a:latin typeface="Arial Nova Light "/>
              </a:defRPr>
            </a:pPr>
            <a:r>
              <a:t>Finding: Firewall on End-User devices are not configured.</a:t>
            </a:r>
          </a:p>
        </p:txBody>
      </p:sp>
      <p:sp>
        <p:nvSpPr>
          <p:cNvPr id="14" name="TextBox 13"/>
          <p:cNvSpPr txBox="1"/>
          <p:nvPr/>
        </p:nvSpPr>
        <p:spPr>
          <a:xfrm>
            <a:off x="1080000" y="2630400"/>
            <a:ext cx="10713600" cy="152400"/>
          </a:xfrm>
          <a:prstGeom prst="rect">
            <a:avLst/>
          </a:prstGeom>
          <a:noFill/>
        </p:spPr>
        <p:txBody>
          <a:bodyPr wrap="square" anchor="t">
            <a:spAutoFit/>
          </a:bodyPr>
          <a:lstStyle/>
          <a:p>
            <a:pPr>
              <a:defRPr sz="1200">
                <a:latin typeface="Arial Nova Light "/>
              </a:defRPr>
            </a:pPr>
            <a:r>
              <a:t>Impact: vulnerability to unauthorized access, malware, and network-based attacks on User-End devices .</a:t>
            </a:r>
          </a:p>
        </p:txBody>
      </p:sp>
      <p:sp>
        <p:nvSpPr>
          <p:cNvPr id="15" name="TextBox 14"/>
          <p:cNvSpPr txBox="1"/>
          <p:nvPr/>
        </p:nvSpPr>
        <p:spPr>
          <a:xfrm>
            <a:off x="1080000" y="2962800"/>
            <a:ext cx="10713600" cy="304800"/>
          </a:xfrm>
          <a:prstGeom prst="rect">
            <a:avLst/>
          </a:prstGeom>
          <a:noFill/>
        </p:spPr>
        <p:txBody>
          <a:bodyPr wrap="square" anchor="t">
            <a:spAutoFit/>
          </a:bodyPr>
          <a:lstStyle/>
          <a:p>
            <a:pPr>
              <a:defRPr sz="1000">
                <a:latin typeface="Arial Nova Light "/>
              </a:defRPr>
            </a:pPr>
            <a:r>
              <a:t>Recommendation: Implement and manage a host-based firewall or port-filtering tool on end-user devices, with a default-deny rule that drops all traffic except those services and ports that are explicitly allowed.</a:t>
            </a:r>
          </a:p>
        </p:txBody>
      </p:sp>
      <p:cxnSp>
        <p:nvCxnSpPr>
          <p:cNvPr id="16" name="Connector 15"/>
          <p:cNvCxnSpPr/>
          <p:nvPr/>
        </p:nvCxnSpPr>
        <p:spPr>
          <a:xfrm>
            <a:off x="720000" y="348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48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3483600"/>
            <a:ext cx="413999" cy="277200"/>
          </a:xfrm>
          <a:prstGeom prst="rect">
            <a:avLst/>
          </a:prstGeom>
          <a:noFill/>
        </p:spPr>
        <p:txBody>
          <a:bodyPr wrap="none">
            <a:spAutoFit/>
          </a:bodyPr>
          <a:lstStyle/>
          <a:p>
            <a:pPr>
              <a:defRPr sz="1200" b="1">
                <a:solidFill>
                  <a:srgbClr val="156082"/>
                </a:solidFill>
                <a:latin typeface="Arial Nova Cond"/>
              </a:defRPr>
            </a:pPr>
            <a:r>
              <a:t>4.6</a:t>
            </a:r>
          </a:p>
        </p:txBody>
      </p:sp>
      <p:sp>
        <p:nvSpPr>
          <p:cNvPr id="19" name="TextBox 18"/>
          <p:cNvSpPr txBox="1"/>
          <p:nvPr/>
        </p:nvSpPr>
        <p:spPr>
          <a:xfrm>
            <a:off x="1080000" y="3483600"/>
            <a:ext cx="6094800" cy="309600"/>
          </a:xfrm>
          <a:prstGeom prst="rect">
            <a:avLst/>
          </a:prstGeom>
          <a:noFill/>
        </p:spPr>
        <p:txBody>
          <a:bodyPr wrap="none">
            <a:spAutoFit/>
          </a:bodyPr>
          <a:lstStyle/>
          <a:p>
            <a:pPr>
              <a:defRPr sz="1200" b="1">
                <a:solidFill>
                  <a:srgbClr val="000000"/>
                </a:solidFill>
                <a:latin typeface="Arial Nova"/>
              </a:defRPr>
            </a:pPr>
            <a:r>
              <a:t>Securely Manage Enterprise Assets and Software</a:t>
            </a:r>
          </a:p>
        </p:txBody>
      </p:sp>
      <p:sp>
        <p:nvSpPr>
          <p:cNvPr id="20" name="TextBox 19"/>
          <p:cNvSpPr txBox="1"/>
          <p:nvPr/>
        </p:nvSpPr>
        <p:spPr>
          <a:xfrm>
            <a:off x="1080000" y="3829200"/>
            <a:ext cx="10713600" cy="152400"/>
          </a:xfrm>
          <a:prstGeom prst="rect">
            <a:avLst/>
          </a:prstGeom>
          <a:noFill/>
        </p:spPr>
        <p:txBody>
          <a:bodyPr wrap="square" anchor="t">
            <a:spAutoFit/>
          </a:bodyPr>
          <a:lstStyle/>
          <a:p>
            <a:pPr>
              <a:defRPr sz="1200">
                <a:latin typeface="Arial Nova Light "/>
              </a:defRPr>
            </a:pPr>
            <a:r>
              <a:t>Finding: Administrative access over secure network protocols is not configured.</a:t>
            </a:r>
          </a:p>
        </p:txBody>
      </p:sp>
      <p:sp>
        <p:nvSpPr>
          <p:cNvPr id="21" name="TextBox 20"/>
          <p:cNvSpPr txBox="1"/>
          <p:nvPr/>
        </p:nvSpPr>
        <p:spPr>
          <a:xfrm>
            <a:off x="1080000" y="4017600"/>
            <a:ext cx="10713600" cy="152400"/>
          </a:xfrm>
          <a:prstGeom prst="rect">
            <a:avLst/>
          </a:prstGeom>
          <a:noFill/>
        </p:spPr>
        <p:txBody>
          <a:bodyPr wrap="square" anchor="t">
            <a:spAutoFit/>
          </a:bodyPr>
          <a:lstStyle/>
          <a:p>
            <a:pPr>
              <a:defRPr sz="1200">
                <a:latin typeface="Arial Nova Light "/>
              </a:defRPr>
            </a:pPr>
            <a:r>
              <a:t>Impact: vulnerability to unauthorized access, malware, and network-based attacks on servers .</a:t>
            </a:r>
          </a:p>
        </p:txBody>
      </p:sp>
      <p:sp>
        <p:nvSpPr>
          <p:cNvPr id="22" name="TextBox 21"/>
          <p:cNvSpPr txBox="1"/>
          <p:nvPr/>
        </p:nvSpPr>
        <p:spPr>
          <a:xfrm>
            <a:off x="1080000" y="4350000"/>
            <a:ext cx="10713600" cy="762000"/>
          </a:xfrm>
          <a:prstGeom prst="rect">
            <a:avLst/>
          </a:prstGeom>
          <a:noFill/>
        </p:spPr>
        <p:txBody>
          <a:bodyPr wrap="square" anchor="t">
            <a:spAutoFit/>
          </a:bodyPr>
          <a:lstStyle/>
          <a:p>
            <a:pPr>
              <a:defRPr sz="1000">
                <a:latin typeface="Arial Nova Light "/>
              </a:defRPr>
            </a:pPr>
            <a:r>
              <a:t>Recommendation: Securely manage enterprise assets and software. Example implementations include managing configuration through version-controlled-infrastructure-as-code and accessing administrative interfaces over secure network protocols, such as Secure Shell (SSH) and Hypertext Transfer Protocol Secure (HTTPS). Do not use insecure management protocols, such as Telnet (Teletype Network) and HTTP, unless operationally essential.</a:t>
            </a:r>
          </a:p>
        </p:txBody>
      </p:sp>
      <p:cxnSp>
        <p:nvCxnSpPr>
          <p:cNvPr id="23" name="Connector 22"/>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32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5" name="TextBox 24"/>
          <p:cNvSpPr txBox="1"/>
          <p:nvPr/>
        </p:nvSpPr>
        <p:spPr>
          <a:xfrm>
            <a:off x="648000" y="5328000"/>
            <a:ext cx="413999" cy="277200"/>
          </a:xfrm>
          <a:prstGeom prst="rect">
            <a:avLst/>
          </a:prstGeom>
          <a:noFill/>
        </p:spPr>
        <p:txBody>
          <a:bodyPr wrap="none">
            <a:spAutoFit/>
          </a:bodyPr>
          <a:lstStyle/>
          <a:p>
            <a:pPr>
              <a:defRPr sz="1200" b="1">
                <a:solidFill>
                  <a:srgbClr val="156082"/>
                </a:solidFill>
                <a:latin typeface="Arial Nova Cond"/>
              </a:defRPr>
            </a:pPr>
            <a:r>
              <a:t>4.7</a:t>
            </a:r>
          </a:p>
        </p:txBody>
      </p:sp>
      <p:sp>
        <p:nvSpPr>
          <p:cNvPr id="26" name="TextBox 25"/>
          <p:cNvSpPr txBox="1"/>
          <p:nvPr/>
        </p:nvSpPr>
        <p:spPr>
          <a:xfrm>
            <a:off x="1080000" y="5328000"/>
            <a:ext cx="6094800" cy="309600"/>
          </a:xfrm>
          <a:prstGeom prst="rect">
            <a:avLst/>
          </a:prstGeom>
          <a:noFill/>
        </p:spPr>
        <p:txBody>
          <a:bodyPr wrap="none">
            <a:spAutoFit/>
          </a:bodyPr>
          <a:lstStyle/>
          <a:p>
            <a:pPr>
              <a:defRPr sz="1200" b="1">
                <a:solidFill>
                  <a:srgbClr val="000000"/>
                </a:solidFill>
                <a:latin typeface="Arial Nova"/>
              </a:defRPr>
            </a:pPr>
            <a:r>
              <a:t>Manage Default Accounts on Enterprise Assets and Software</a:t>
            </a:r>
          </a:p>
        </p:txBody>
      </p:sp>
      <p:sp>
        <p:nvSpPr>
          <p:cNvPr id="27" name="TextBox 26"/>
          <p:cNvSpPr txBox="1"/>
          <p:nvPr/>
        </p:nvSpPr>
        <p:spPr>
          <a:xfrm>
            <a:off x="1080000" y="5673600"/>
            <a:ext cx="10713600" cy="152400"/>
          </a:xfrm>
          <a:prstGeom prst="rect">
            <a:avLst/>
          </a:prstGeom>
          <a:noFill/>
        </p:spPr>
        <p:txBody>
          <a:bodyPr wrap="square" anchor="t">
            <a:spAutoFit/>
          </a:bodyPr>
          <a:lstStyle/>
          <a:p>
            <a:pPr>
              <a:defRPr sz="1200">
                <a:latin typeface="Arial Nova Light "/>
              </a:defRPr>
            </a:pPr>
            <a:r>
              <a:t>Finding: Default Accounts used when installing have not been disabled.</a:t>
            </a:r>
          </a:p>
        </p:txBody>
      </p:sp>
      <p:sp>
        <p:nvSpPr>
          <p:cNvPr id="28" name="TextBox 27"/>
          <p:cNvSpPr txBox="1"/>
          <p:nvPr/>
        </p:nvSpPr>
        <p:spPr>
          <a:xfrm>
            <a:off x="1080000" y="5862000"/>
            <a:ext cx="10713600" cy="152400"/>
          </a:xfrm>
          <a:prstGeom prst="rect">
            <a:avLst/>
          </a:prstGeom>
          <a:noFill/>
        </p:spPr>
        <p:txBody>
          <a:bodyPr wrap="square" anchor="t">
            <a:spAutoFit/>
          </a:bodyPr>
          <a:lstStyle/>
          <a:p>
            <a:pPr>
              <a:defRPr sz="1200">
                <a:latin typeface="Arial Nova Light "/>
              </a:defRPr>
            </a:pPr>
            <a:r>
              <a:t>Impact: unauthorized access by using Default accounts.</a:t>
            </a:r>
          </a:p>
        </p:txBody>
      </p:sp>
      <p:sp>
        <p:nvSpPr>
          <p:cNvPr id="29" name="TextBox 28"/>
          <p:cNvSpPr txBox="1"/>
          <p:nvPr/>
        </p:nvSpPr>
        <p:spPr>
          <a:xfrm>
            <a:off x="1080000" y="6194400"/>
            <a:ext cx="10713600" cy="457200"/>
          </a:xfrm>
          <a:prstGeom prst="rect">
            <a:avLst/>
          </a:prstGeom>
          <a:noFill/>
        </p:spPr>
        <p:txBody>
          <a:bodyPr wrap="square" anchor="t">
            <a:spAutoFit/>
          </a:bodyPr>
          <a:lstStyle/>
          <a:p>
            <a:pPr>
              <a:defRPr sz="1000">
                <a:latin typeface="Arial Nova Light "/>
              </a:defRPr>
            </a:pPr>
            <a:r>
              <a:t>Recommendation: Manage default accounts on enterprise assets and software, such as root, administrator, and other pre-configured vendor accounts. Example implementations can include: disabling default accounts or making them unusable.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70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709200"/>
            <a:ext cx="413999" cy="277200"/>
          </a:xfrm>
          <a:prstGeom prst="rect">
            <a:avLst/>
          </a:prstGeom>
          <a:noFill/>
        </p:spPr>
        <p:txBody>
          <a:bodyPr wrap="none">
            <a:spAutoFit/>
          </a:bodyPr>
          <a:lstStyle/>
          <a:p>
            <a:pPr>
              <a:defRPr sz="1200" b="1">
                <a:solidFill>
                  <a:srgbClr val="156082"/>
                </a:solidFill>
                <a:latin typeface="Arial Nova Cond"/>
              </a:defRPr>
            </a:pPr>
            <a:r>
              <a:t>4.8</a:t>
            </a:r>
          </a:p>
        </p:txBody>
      </p:sp>
      <p:sp>
        <p:nvSpPr>
          <p:cNvPr id="5" name="TextBox 4"/>
          <p:cNvSpPr txBox="1"/>
          <p:nvPr/>
        </p:nvSpPr>
        <p:spPr>
          <a:xfrm>
            <a:off x="1080000" y="709200"/>
            <a:ext cx="6094800" cy="309600"/>
          </a:xfrm>
          <a:prstGeom prst="rect">
            <a:avLst/>
          </a:prstGeom>
          <a:noFill/>
        </p:spPr>
        <p:txBody>
          <a:bodyPr wrap="none">
            <a:spAutoFit/>
          </a:bodyPr>
          <a:lstStyle/>
          <a:p>
            <a:pPr>
              <a:defRPr sz="1200" b="1">
                <a:solidFill>
                  <a:srgbClr val="000000"/>
                </a:solidFill>
                <a:latin typeface="Arial Nova"/>
              </a:defRPr>
            </a:pPr>
            <a:r>
              <a:t>Uninstall or Disable Unnecessary Services on Enterprise Assets and Software</a:t>
            </a:r>
          </a:p>
        </p:txBody>
      </p:sp>
      <p:sp>
        <p:nvSpPr>
          <p:cNvPr id="6" name="TextBox 5"/>
          <p:cNvSpPr txBox="1"/>
          <p:nvPr/>
        </p:nvSpPr>
        <p:spPr>
          <a:xfrm>
            <a:off x="1080000" y="1054800"/>
            <a:ext cx="10713600" cy="152400"/>
          </a:xfrm>
          <a:prstGeom prst="rect">
            <a:avLst/>
          </a:prstGeom>
          <a:noFill/>
        </p:spPr>
        <p:txBody>
          <a:bodyPr wrap="square" anchor="t">
            <a:spAutoFit/>
          </a:bodyPr>
          <a:lstStyle/>
          <a:p>
            <a:pPr>
              <a:defRPr sz="1200">
                <a:latin typeface="Arial Nova Light "/>
              </a:defRPr>
            </a:pPr>
            <a:r>
              <a:t>Finding: Unnecessary Services have not been deactivated.</a:t>
            </a:r>
          </a:p>
        </p:txBody>
      </p:sp>
      <p:sp>
        <p:nvSpPr>
          <p:cNvPr id="7" name="TextBox 6"/>
          <p:cNvSpPr txBox="1"/>
          <p:nvPr/>
        </p:nvSpPr>
        <p:spPr>
          <a:xfrm>
            <a:off x="1080000" y="1243200"/>
            <a:ext cx="10713600" cy="152400"/>
          </a:xfrm>
          <a:prstGeom prst="rect">
            <a:avLst/>
          </a:prstGeom>
          <a:noFill/>
        </p:spPr>
        <p:txBody>
          <a:bodyPr wrap="square" anchor="t">
            <a:spAutoFit/>
          </a:bodyPr>
          <a:lstStyle/>
          <a:p>
            <a:pPr>
              <a:defRPr sz="1200">
                <a:latin typeface="Arial Nova Light "/>
              </a:defRPr>
            </a:pPr>
            <a:r>
              <a:t>Impact: unauthorized access by using unnecessary services.</a:t>
            </a:r>
          </a:p>
        </p:txBody>
      </p:sp>
      <p:sp>
        <p:nvSpPr>
          <p:cNvPr id="8" name="TextBox 7"/>
          <p:cNvSpPr txBox="1"/>
          <p:nvPr/>
        </p:nvSpPr>
        <p:spPr>
          <a:xfrm>
            <a:off x="1080000" y="1575600"/>
            <a:ext cx="10713600" cy="304800"/>
          </a:xfrm>
          <a:prstGeom prst="rect">
            <a:avLst/>
          </a:prstGeom>
          <a:noFill/>
        </p:spPr>
        <p:txBody>
          <a:bodyPr wrap="square" anchor="t">
            <a:spAutoFit/>
          </a:bodyPr>
          <a:lstStyle/>
          <a:p>
            <a:pPr>
              <a:defRPr sz="1000">
                <a:latin typeface="Arial Nova Light "/>
              </a:defRPr>
            </a:pPr>
            <a:r>
              <a:t>Recommendation: Uninstall or disable unnecessary services on enterprise assets and software, such as an unused file sharing service, web application module, or service function.</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4.9</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Configure Trusted DNS Servers on Enterprise Assets</a:t>
            </a:r>
          </a:p>
        </p:txBody>
      </p:sp>
      <p:sp>
        <p:nvSpPr>
          <p:cNvPr id="13" name="TextBox 12"/>
          <p:cNvSpPr txBox="1"/>
          <p:nvPr/>
        </p:nvSpPr>
        <p:spPr>
          <a:xfrm>
            <a:off x="1080000" y="2442000"/>
            <a:ext cx="10713600" cy="152400"/>
          </a:xfrm>
          <a:prstGeom prst="rect">
            <a:avLst/>
          </a:prstGeom>
          <a:noFill/>
        </p:spPr>
        <p:txBody>
          <a:bodyPr wrap="square" anchor="t">
            <a:spAutoFit/>
          </a:bodyPr>
          <a:lstStyle/>
          <a:p>
            <a:pPr>
              <a:defRPr sz="1200">
                <a:latin typeface="Arial Nova Light "/>
              </a:defRPr>
            </a:pPr>
            <a:r>
              <a:t>Finding: Trusted DNS Servers have not been configured.</a:t>
            </a:r>
          </a:p>
        </p:txBody>
      </p:sp>
      <p:sp>
        <p:nvSpPr>
          <p:cNvPr id="14" name="TextBox 13"/>
          <p:cNvSpPr txBox="1"/>
          <p:nvPr/>
        </p:nvSpPr>
        <p:spPr>
          <a:xfrm>
            <a:off x="1080000" y="2630400"/>
            <a:ext cx="10713600" cy="0"/>
          </a:xfrm>
          <a:prstGeom prst="rect">
            <a:avLst/>
          </a:prstGeom>
          <a:noFill/>
        </p:spPr>
        <p:txBody>
          <a:bodyPr wrap="square" anchor="t">
            <a:spAutoFit/>
          </a:bodyPr>
          <a:lstStyle/>
          <a:p>
            <a:pPr>
              <a:defRPr sz="1200">
                <a:latin typeface="Arial Nova Light "/>
              </a:defRPr>
            </a:pPr>
            <a:r>
              <a:t>Impact: Allow access to known malicious domains.</a:t>
            </a:r>
          </a:p>
        </p:txBody>
      </p:sp>
      <p:sp>
        <p:nvSpPr>
          <p:cNvPr id="15" name="TextBox 14"/>
          <p:cNvSpPr txBox="1"/>
          <p:nvPr/>
        </p:nvSpPr>
        <p:spPr>
          <a:xfrm>
            <a:off x="1080000" y="2810400"/>
            <a:ext cx="10713600" cy="304800"/>
          </a:xfrm>
          <a:prstGeom prst="rect">
            <a:avLst/>
          </a:prstGeom>
          <a:noFill/>
        </p:spPr>
        <p:txBody>
          <a:bodyPr wrap="square" anchor="t">
            <a:spAutoFit/>
          </a:bodyPr>
          <a:lstStyle/>
          <a:p>
            <a:pPr>
              <a:defRPr sz="1000">
                <a:latin typeface="Arial Nova Light "/>
              </a:defRPr>
            </a:pPr>
            <a:r>
              <a:t>Recommendation: Configure trusted DNS servers on enterprise assets. Example implementations include: configuring assets to use enterprise-controlled DNS servers and/or reputable externally accessible DNS servers. </a:t>
            </a:r>
          </a:p>
        </p:txBody>
      </p:sp>
      <p:cxnSp>
        <p:nvCxnSpPr>
          <p:cNvPr id="16" name="Connector 15"/>
          <p:cNvCxnSpPr/>
          <p:nvPr/>
        </p:nvCxnSpPr>
        <p:spPr>
          <a:xfrm>
            <a:off x="720000" y="333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33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8" name="TextBox 17"/>
          <p:cNvSpPr txBox="1"/>
          <p:nvPr/>
        </p:nvSpPr>
        <p:spPr>
          <a:xfrm>
            <a:off x="648000" y="3331200"/>
            <a:ext cx="413999" cy="277200"/>
          </a:xfrm>
          <a:prstGeom prst="rect">
            <a:avLst/>
          </a:prstGeom>
          <a:noFill/>
        </p:spPr>
        <p:txBody>
          <a:bodyPr wrap="none">
            <a:spAutoFit/>
          </a:bodyPr>
          <a:lstStyle/>
          <a:p>
            <a:pPr>
              <a:defRPr sz="1200" b="1">
                <a:solidFill>
                  <a:srgbClr val="156082"/>
                </a:solidFill>
                <a:latin typeface="Arial Nova Cond"/>
              </a:defRPr>
            </a:pPr>
            <a:r>
              <a:t>4.1</a:t>
            </a:r>
          </a:p>
        </p:txBody>
      </p:sp>
      <p:sp>
        <p:nvSpPr>
          <p:cNvPr id="19" name="TextBox 18"/>
          <p:cNvSpPr txBox="1"/>
          <p:nvPr/>
        </p:nvSpPr>
        <p:spPr>
          <a:xfrm>
            <a:off x="1080000" y="3331200"/>
            <a:ext cx="6094800" cy="309600"/>
          </a:xfrm>
          <a:prstGeom prst="rect">
            <a:avLst/>
          </a:prstGeom>
          <a:noFill/>
        </p:spPr>
        <p:txBody>
          <a:bodyPr wrap="none">
            <a:spAutoFit/>
          </a:bodyPr>
          <a:lstStyle/>
          <a:p>
            <a:pPr>
              <a:defRPr sz="1200" b="1">
                <a:solidFill>
                  <a:srgbClr val="000000"/>
                </a:solidFill>
                <a:latin typeface="Arial Nova"/>
              </a:defRPr>
            </a:pPr>
            <a:r>
              <a:t>Enforce Automatic Device Lockout on Portable End-User Devices</a:t>
            </a:r>
          </a:p>
        </p:txBody>
      </p:sp>
      <p:sp>
        <p:nvSpPr>
          <p:cNvPr id="20" name="TextBox 19"/>
          <p:cNvSpPr txBox="1"/>
          <p:nvPr/>
        </p:nvSpPr>
        <p:spPr>
          <a:xfrm>
            <a:off x="1080000" y="3676800"/>
            <a:ext cx="10713600" cy="152400"/>
          </a:xfrm>
          <a:prstGeom prst="rect">
            <a:avLst/>
          </a:prstGeom>
          <a:noFill/>
        </p:spPr>
        <p:txBody>
          <a:bodyPr wrap="square" anchor="t">
            <a:spAutoFit/>
          </a:bodyPr>
          <a:lstStyle/>
          <a:p>
            <a:pPr>
              <a:defRPr sz="1200">
                <a:latin typeface="Arial Nova Light "/>
              </a:defRPr>
            </a:pPr>
            <a:r>
              <a:t>Finding: Portable End-User_Device Automatic Lock Sessions After Inactivity is not configured.</a:t>
            </a:r>
          </a:p>
        </p:txBody>
      </p:sp>
      <p:sp>
        <p:nvSpPr>
          <p:cNvPr id="21" name="TextBox 20"/>
          <p:cNvSpPr txBox="1"/>
          <p:nvPr/>
        </p:nvSpPr>
        <p:spPr>
          <a:xfrm>
            <a:off x="1080000" y="3865200"/>
            <a:ext cx="10713600" cy="304800"/>
          </a:xfrm>
          <a:prstGeom prst="rect">
            <a:avLst/>
          </a:prstGeom>
          <a:noFill/>
        </p:spPr>
        <p:txBody>
          <a:bodyPr wrap="square" anchor="t">
            <a:spAutoFit/>
          </a:bodyPr>
          <a:lstStyle/>
          <a:p>
            <a:pPr>
              <a:defRPr sz="1200">
                <a:latin typeface="Arial Nova Light "/>
              </a:defRPr>
            </a:pPr>
            <a:r>
              <a:t>Impact: lack of automatic session locking on unattended End-User portable  devices exposes to unauthorized access or data breaches.</a:t>
            </a:r>
          </a:p>
        </p:txBody>
      </p:sp>
      <p:sp>
        <p:nvSpPr>
          <p:cNvPr id="22" name="TextBox 21"/>
          <p:cNvSpPr txBox="1"/>
          <p:nvPr/>
        </p:nvSpPr>
        <p:spPr>
          <a:xfrm>
            <a:off x="1080000" y="4350000"/>
            <a:ext cx="10713600" cy="762000"/>
          </a:xfrm>
          <a:prstGeom prst="rect">
            <a:avLst/>
          </a:prstGeom>
          <a:noFill/>
        </p:spPr>
        <p:txBody>
          <a:bodyPr wrap="square" anchor="t">
            <a:spAutoFit/>
          </a:bodyPr>
          <a:lstStyle/>
          <a:p>
            <a:pPr>
              <a:defRPr sz="1000">
                <a:latin typeface="Arial Nova Light "/>
              </a:defRPr>
            </a:pPr>
            <a:r>
              <a:t>Recommendation: Enforce automatic device lockout following a predetermined threshold of local failed authentication attempts on portable end-user devices, where supported. For laptops, do not allow more than 20 failed authentication attempts; for tablets and smartphones, no more than 10 failed authentication attempts. Example implementations include Microsoft® InTune Device Lock and Apple® Configuration Profile maxFailedAttempts.</a:t>
            </a:r>
          </a:p>
        </p:txBody>
      </p:sp>
      <p:cxnSp>
        <p:nvCxnSpPr>
          <p:cNvPr id="23" name="Connector 22"/>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32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5" name="TextBox 24"/>
          <p:cNvSpPr txBox="1"/>
          <p:nvPr/>
        </p:nvSpPr>
        <p:spPr>
          <a:xfrm>
            <a:off x="648000" y="5328000"/>
            <a:ext cx="413999" cy="277200"/>
          </a:xfrm>
          <a:prstGeom prst="rect">
            <a:avLst/>
          </a:prstGeom>
          <a:noFill/>
        </p:spPr>
        <p:txBody>
          <a:bodyPr wrap="none">
            <a:spAutoFit/>
          </a:bodyPr>
          <a:lstStyle/>
          <a:p>
            <a:pPr>
              <a:defRPr sz="1200" b="1">
                <a:solidFill>
                  <a:srgbClr val="156082"/>
                </a:solidFill>
                <a:latin typeface="Arial Nova Cond"/>
              </a:defRPr>
            </a:pPr>
            <a:r>
              <a:t>4.11</a:t>
            </a:r>
          </a:p>
        </p:txBody>
      </p:sp>
      <p:sp>
        <p:nvSpPr>
          <p:cNvPr id="26" name="TextBox 25"/>
          <p:cNvSpPr txBox="1"/>
          <p:nvPr/>
        </p:nvSpPr>
        <p:spPr>
          <a:xfrm>
            <a:off x="1080000" y="5328000"/>
            <a:ext cx="6094800" cy="309600"/>
          </a:xfrm>
          <a:prstGeom prst="rect">
            <a:avLst/>
          </a:prstGeom>
          <a:noFill/>
        </p:spPr>
        <p:txBody>
          <a:bodyPr wrap="none">
            <a:spAutoFit/>
          </a:bodyPr>
          <a:lstStyle/>
          <a:p>
            <a:pPr>
              <a:defRPr sz="1200" b="1">
                <a:solidFill>
                  <a:srgbClr val="000000"/>
                </a:solidFill>
                <a:latin typeface="Arial Nova"/>
              </a:defRPr>
            </a:pPr>
            <a:r>
              <a:t>Enforce Remote Wipe Capability on Portable End-User Devices</a:t>
            </a:r>
          </a:p>
        </p:txBody>
      </p:sp>
      <p:sp>
        <p:nvSpPr>
          <p:cNvPr id="27" name="TextBox 26"/>
          <p:cNvSpPr txBox="1"/>
          <p:nvPr/>
        </p:nvSpPr>
        <p:spPr>
          <a:xfrm>
            <a:off x="1080000" y="5673600"/>
            <a:ext cx="10713600" cy="152400"/>
          </a:xfrm>
          <a:prstGeom prst="rect">
            <a:avLst/>
          </a:prstGeom>
          <a:noFill/>
        </p:spPr>
        <p:txBody>
          <a:bodyPr wrap="square" anchor="t">
            <a:spAutoFit/>
          </a:bodyPr>
          <a:lstStyle/>
          <a:p>
            <a:pPr>
              <a:defRPr sz="1200">
                <a:latin typeface="Arial Nova Light "/>
              </a:defRPr>
            </a:pPr>
            <a:r>
              <a:t>Finding: Portable End-User_Device remote wipe of data capability is not configured.</a:t>
            </a:r>
          </a:p>
        </p:txBody>
      </p:sp>
      <p:sp>
        <p:nvSpPr>
          <p:cNvPr id="28" name="TextBox 27"/>
          <p:cNvSpPr txBox="1"/>
          <p:nvPr/>
        </p:nvSpPr>
        <p:spPr>
          <a:xfrm>
            <a:off x="1080000" y="5862000"/>
            <a:ext cx="10713600" cy="304800"/>
          </a:xfrm>
          <a:prstGeom prst="rect">
            <a:avLst/>
          </a:prstGeom>
          <a:noFill/>
        </p:spPr>
        <p:txBody>
          <a:bodyPr wrap="square" anchor="t">
            <a:spAutoFit/>
          </a:bodyPr>
          <a:lstStyle/>
          <a:p>
            <a:pPr>
              <a:defRPr sz="1200">
                <a:latin typeface="Arial Nova Light "/>
              </a:defRPr>
            </a:pPr>
            <a:r>
              <a:t>Impact: lack of remote wipe data capability on End-User portable  devices exposes to data loss if device lost of stolen.</a:t>
            </a:r>
          </a:p>
        </p:txBody>
      </p:sp>
      <p:sp>
        <p:nvSpPr>
          <p:cNvPr id="29" name="TextBox 28"/>
          <p:cNvSpPr txBox="1"/>
          <p:nvPr/>
        </p:nvSpPr>
        <p:spPr>
          <a:xfrm>
            <a:off x="1080000" y="6346800"/>
            <a:ext cx="10713600" cy="304800"/>
          </a:xfrm>
          <a:prstGeom prst="rect">
            <a:avLst/>
          </a:prstGeom>
          <a:noFill/>
        </p:spPr>
        <p:txBody>
          <a:bodyPr wrap="square" anchor="t">
            <a:spAutoFit/>
          </a:bodyPr>
          <a:lstStyle/>
          <a:p>
            <a:pPr>
              <a:defRPr sz="1000">
                <a:latin typeface="Arial Nova Light "/>
              </a:defRPr>
            </a:pPr>
            <a:r>
              <a:t>Recommendation: Remotely wipe enterprise data from enterprise-owned portable end-user devices when deemed appropriate such as lost or stolen devices, or when an individual no longer supports the enterprise.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4.12</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Separate Enterprise Workspaces on Mobile End-User Devices</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Workspaces on Mobile End-User Devices is not configured.</a:t>
            </a:r>
          </a:p>
        </p:txBody>
      </p:sp>
      <p:sp>
        <p:nvSpPr>
          <p:cNvPr id="7" name="TextBox 6"/>
          <p:cNvSpPr txBox="1"/>
          <p:nvPr/>
        </p:nvSpPr>
        <p:spPr>
          <a:xfrm>
            <a:off x="1080000" y="1090800"/>
            <a:ext cx="10713600" cy="152400"/>
          </a:xfrm>
          <a:prstGeom prst="rect">
            <a:avLst/>
          </a:prstGeom>
          <a:noFill/>
        </p:spPr>
        <p:txBody>
          <a:bodyPr wrap="square" anchor="t">
            <a:spAutoFit/>
          </a:bodyPr>
          <a:lstStyle/>
          <a:p>
            <a:pPr>
              <a:defRPr sz="1200">
                <a:latin typeface="Arial Nova Light "/>
              </a:defRPr>
            </a:pPr>
            <a:r>
              <a:t>Impact: loss of data whether non enterprise application accesses sensitive data.</a:t>
            </a:r>
          </a:p>
        </p:txBody>
      </p:sp>
      <p:sp>
        <p:nvSpPr>
          <p:cNvPr id="8" name="TextBox 7"/>
          <p:cNvSpPr txBox="1"/>
          <p:nvPr/>
        </p:nvSpPr>
        <p:spPr>
          <a:xfrm>
            <a:off x="1080000" y="1423200"/>
            <a:ext cx="10713600" cy="457200"/>
          </a:xfrm>
          <a:prstGeom prst="rect">
            <a:avLst/>
          </a:prstGeom>
          <a:noFill/>
        </p:spPr>
        <p:txBody>
          <a:bodyPr wrap="square" anchor="t">
            <a:spAutoFit/>
          </a:bodyPr>
          <a:lstStyle/>
          <a:p>
            <a:pPr>
              <a:defRPr sz="1000">
                <a:latin typeface="Arial Nova Light "/>
              </a:defRPr>
            </a:pPr>
            <a:r>
              <a:t>Recommendation: Ensure separate enterprise workspaces are used on mobile end-user devices, where supported. Example implementations include using an Apple® Configuration Profile or Android™ Work Profile to separate enterprise applications and data from personal applications and data.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5 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Account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Use processes and tools to assign and manage authorization to credentials for user accounts, including administrator accounts, as well as service accounts, to enterprise assets and software.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5.1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Accounts</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Comprehensive inventory and validation process for active accounts is not in place.</a:t>
            </a:r>
          </a:p>
        </p:txBody>
      </p:sp>
      <p:sp>
        <p:nvSpPr>
          <p:cNvPr id="11" name="TextBox 10"/>
          <p:cNvSpPr txBox="1"/>
          <p:nvPr/>
        </p:nvSpPr>
        <p:spPr>
          <a:xfrm>
            <a:off x="1080000" y="1706400"/>
            <a:ext cx="10713600" cy="152400"/>
          </a:xfrm>
          <a:prstGeom prst="rect">
            <a:avLst/>
          </a:prstGeom>
          <a:noFill/>
        </p:spPr>
        <p:txBody>
          <a:bodyPr wrap="square" anchor="t">
            <a:spAutoFit/>
          </a:bodyPr>
          <a:lstStyle/>
          <a:p>
            <a:pPr>
              <a:defRPr sz="1200">
                <a:latin typeface="Arial Nova Light "/>
              </a:defRPr>
            </a:pPr>
            <a:r>
              <a:t>Impact: lack of oversight of user and administrator accounts, potentially leading to unauthorized access,</a:t>
            </a:r>
          </a:p>
        </p:txBody>
      </p:sp>
      <p:sp>
        <p:nvSpPr>
          <p:cNvPr id="12" name="TextBox 11"/>
          <p:cNvSpPr txBox="1"/>
          <p:nvPr/>
        </p:nvSpPr>
        <p:spPr>
          <a:xfrm>
            <a:off x="1080000" y="2038800"/>
            <a:ext cx="10713600" cy="609600"/>
          </a:xfrm>
          <a:prstGeom prst="rect">
            <a:avLst/>
          </a:prstGeom>
          <a:noFill/>
        </p:spPr>
        <p:txBody>
          <a:bodyPr wrap="square" anchor="t">
            <a:spAutoFit/>
          </a:bodyPr>
          <a:lstStyle/>
          <a:p>
            <a:pPr>
              <a:defRPr sz="1000">
                <a:latin typeface="Arial Nova Light "/>
              </a:defRPr>
            </a:pPr>
            <a:r>
              <a:t>Recommendation: Establish and maintain an inventory of all accounts managed in the enterprise. The inventory must include both user and administrator accounts. The inventory, at a minimum, should contain the person’s name, username, start/stop dates, and department. Validate that all active accounts are authorized, on a recurring schedule at a minimum quarterly, or more frequently.</a:t>
            </a:r>
          </a:p>
        </p:txBody>
      </p:sp>
      <p:cxnSp>
        <p:nvCxnSpPr>
          <p:cNvPr id="13" name="Connector 12"/>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86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5" name="TextBox 14"/>
          <p:cNvSpPr txBox="1"/>
          <p:nvPr/>
        </p:nvSpPr>
        <p:spPr>
          <a:xfrm>
            <a:off x="648000" y="2864400"/>
            <a:ext cx="413999" cy="277200"/>
          </a:xfrm>
          <a:prstGeom prst="rect">
            <a:avLst/>
          </a:prstGeom>
          <a:noFill/>
        </p:spPr>
        <p:txBody>
          <a:bodyPr wrap="none">
            <a:spAutoFit/>
          </a:bodyPr>
          <a:lstStyle/>
          <a:p>
            <a:pPr>
              <a:defRPr sz="1200" b="1">
                <a:solidFill>
                  <a:srgbClr val="156082"/>
                </a:solidFill>
                <a:latin typeface="Arial Nova Cond"/>
              </a:defRPr>
            </a:pPr>
            <a:r>
              <a:t>5.2</a:t>
            </a:r>
          </a:p>
        </p:txBody>
      </p:sp>
      <p:sp>
        <p:nvSpPr>
          <p:cNvPr id="16" name="TextBox 15"/>
          <p:cNvSpPr txBox="1"/>
          <p:nvPr/>
        </p:nvSpPr>
        <p:spPr>
          <a:xfrm>
            <a:off x="1080000" y="2864400"/>
            <a:ext cx="6094800" cy="309600"/>
          </a:xfrm>
          <a:prstGeom prst="rect">
            <a:avLst/>
          </a:prstGeom>
          <a:noFill/>
        </p:spPr>
        <p:txBody>
          <a:bodyPr wrap="none">
            <a:spAutoFit/>
          </a:bodyPr>
          <a:lstStyle/>
          <a:p>
            <a:pPr>
              <a:defRPr sz="1200" b="1">
                <a:solidFill>
                  <a:srgbClr val="000000"/>
                </a:solidFill>
                <a:latin typeface="Arial Nova"/>
              </a:defRPr>
            </a:pPr>
            <a:r>
              <a:t>Use Unique Passwords</a:t>
            </a:r>
          </a:p>
        </p:txBody>
      </p:sp>
      <p:sp>
        <p:nvSpPr>
          <p:cNvPr id="17" name="TextBox 16"/>
          <p:cNvSpPr txBox="1"/>
          <p:nvPr/>
        </p:nvSpPr>
        <p:spPr>
          <a:xfrm>
            <a:off x="1080000" y="3210000"/>
            <a:ext cx="10713600" cy="152400"/>
          </a:xfrm>
          <a:prstGeom prst="rect">
            <a:avLst/>
          </a:prstGeom>
          <a:noFill/>
        </p:spPr>
        <p:txBody>
          <a:bodyPr wrap="square" anchor="t">
            <a:spAutoFit/>
          </a:bodyPr>
          <a:lstStyle/>
          <a:p>
            <a:pPr>
              <a:defRPr sz="1200">
                <a:latin typeface="Arial Nova Light "/>
              </a:defRPr>
            </a:pPr>
            <a:r>
              <a:t>Finding: Unique passwords accros entreprise assets have not been configured.</a:t>
            </a:r>
          </a:p>
        </p:txBody>
      </p:sp>
      <p:sp>
        <p:nvSpPr>
          <p:cNvPr id="18" name="TextBox 17"/>
          <p:cNvSpPr txBox="1"/>
          <p:nvPr/>
        </p:nvSpPr>
        <p:spPr>
          <a:xfrm>
            <a:off x="1080000" y="3398400"/>
            <a:ext cx="10713600" cy="304800"/>
          </a:xfrm>
          <a:prstGeom prst="rect">
            <a:avLst/>
          </a:prstGeom>
          <a:noFill/>
        </p:spPr>
        <p:txBody>
          <a:bodyPr wrap="square" anchor="t">
            <a:spAutoFit/>
          </a:bodyPr>
          <a:lstStyle/>
          <a:p>
            <a:pPr>
              <a:defRPr sz="1200">
                <a:latin typeface="Arial Nova Light "/>
              </a:defRPr>
            </a:pPr>
            <a:r>
              <a:t>Impact: weak or duplicate passwords would be heightened risk of unauthorized access, security breaches, data loss,</a:t>
            </a:r>
          </a:p>
        </p:txBody>
      </p:sp>
      <p:sp>
        <p:nvSpPr>
          <p:cNvPr id="19" name="TextBox 18"/>
          <p:cNvSpPr txBox="1"/>
          <p:nvPr/>
        </p:nvSpPr>
        <p:spPr>
          <a:xfrm>
            <a:off x="1080000" y="3883200"/>
            <a:ext cx="10713600" cy="457200"/>
          </a:xfrm>
          <a:prstGeom prst="rect">
            <a:avLst/>
          </a:prstGeom>
          <a:noFill/>
        </p:spPr>
        <p:txBody>
          <a:bodyPr wrap="square" anchor="t">
            <a:spAutoFit/>
          </a:bodyPr>
          <a:lstStyle/>
          <a:p>
            <a:pPr>
              <a:defRPr sz="1000">
                <a:latin typeface="Arial Nova Light "/>
              </a:defRPr>
            </a:pPr>
            <a:r>
              <a:t>Recommendation: Use unique passwords for all enterprise assets. Best practice implementation includes, at a minimum, an 8-character password for accounts using MFA and a 14-character password for accounts not using MFA. </a:t>
            </a:r>
          </a:p>
        </p:txBody>
      </p:sp>
      <p:cxnSp>
        <p:nvCxnSpPr>
          <p:cNvPr id="20" name="Connector 19"/>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55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556400"/>
            <a:ext cx="413999" cy="277200"/>
          </a:xfrm>
          <a:prstGeom prst="rect">
            <a:avLst/>
          </a:prstGeom>
          <a:noFill/>
        </p:spPr>
        <p:txBody>
          <a:bodyPr wrap="none">
            <a:spAutoFit/>
          </a:bodyPr>
          <a:lstStyle/>
          <a:p>
            <a:pPr>
              <a:defRPr sz="1200" b="1">
                <a:solidFill>
                  <a:srgbClr val="156082"/>
                </a:solidFill>
                <a:latin typeface="Arial Nova Cond"/>
              </a:defRPr>
            </a:pPr>
            <a:r>
              <a:t>5.3</a:t>
            </a:r>
          </a:p>
        </p:txBody>
      </p:sp>
      <p:sp>
        <p:nvSpPr>
          <p:cNvPr id="23" name="TextBox 22"/>
          <p:cNvSpPr txBox="1"/>
          <p:nvPr/>
        </p:nvSpPr>
        <p:spPr>
          <a:xfrm>
            <a:off x="1080000" y="4556400"/>
            <a:ext cx="6094800" cy="309600"/>
          </a:xfrm>
          <a:prstGeom prst="rect">
            <a:avLst/>
          </a:prstGeom>
          <a:noFill/>
        </p:spPr>
        <p:txBody>
          <a:bodyPr wrap="none">
            <a:spAutoFit/>
          </a:bodyPr>
          <a:lstStyle/>
          <a:p>
            <a:pPr>
              <a:defRPr sz="1200" b="1">
                <a:solidFill>
                  <a:srgbClr val="000000"/>
                </a:solidFill>
                <a:latin typeface="Arial Nova"/>
              </a:defRPr>
            </a:pPr>
            <a:r>
              <a:t>Disable Dormant Accounts</a:t>
            </a:r>
          </a:p>
        </p:txBody>
      </p:sp>
      <p:sp>
        <p:nvSpPr>
          <p:cNvPr id="24" name="TextBox 23"/>
          <p:cNvSpPr txBox="1"/>
          <p:nvPr/>
        </p:nvSpPr>
        <p:spPr>
          <a:xfrm>
            <a:off x="1080000" y="4902000"/>
            <a:ext cx="10713600" cy="152400"/>
          </a:xfrm>
          <a:prstGeom prst="rect">
            <a:avLst/>
          </a:prstGeom>
          <a:noFill/>
        </p:spPr>
        <p:txBody>
          <a:bodyPr wrap="square" anchor="t">
            <a:spAutoFit/>
          </a:bodyPr>
          <a:lstStyle/>
          <a:p>
            <a:pPr>
              <a:defRPr sz="1200">
                <a:latin typeface="Arial Nova Light "/>
              </a:defRPr>
            </a:pPr>
            <a:r>
              <a:t>Finding: Automatically disablement of dormant accounts after a set period of inactivity is not configured.</a:t>
            </a:r>
          </a:p>
        </p:txBody>
      </p:sp>
      <p:sp>
        <p:nvSpPr>
          <p:cNvPr id="25" name="TextBox 24"/>
          <p:cNvSpPr txBox="1"/>
          <p:nvPr/>
        </p:nvSpPr>
        <p:spPr>
          <a:xfrm>
            <a:off x="1080000" y="5090400"/>
            <a:ext cx="10713600" cy="152400"/>
          </a:xfrm>
          <a:prstGeom prst="rect">
            <a:avLst/>
          </a:prstGeom>
          <a:noFill/>
        </p:spPr>
        <p:txBody>
          <a:bodyPr wrap="square" anchor="t">
            <a:spAutoFit/>
          </a:bodyPr>
          <a:lstStyle/>
          <a:p>
            <a:pPr>
              <a:defRPr sz="1200">
                <a:latin typeface="Arial Nova Light "/>
              </a:defRPr>
            </a:pPr>
            <a:r>
              <a:t>Impact: leading to misuse or exploitation of these accounts for malicious purposes.</a:t>
            </a:r>
          </a:p>
        </p:txBody>
      </p:sp>
      <p:sp>
        <p:nvSpPr>
          <p:cNvPr id="26" name="TextBox 25"/>
          <p:cNvSpPr txBox="1"/>
          <p:nvPr/>
        </p:nvSpPr>
        <p:spPr>
          <a:xfrm>
            <a:off x="1080000" y="5422800"/>
            <a:ext cx="10713600" cy="152400"/>
          </a:xfrm>
          <a:prstGeom prst="rect">
            <a:avLst/>
          </a:prstGeom>
          <a:noFill/>
        </p:spPr>
        <p:txBody>
          <a:bodyPr wrap="square" anchor="t">
            <a:spAutoFit/>
          </a:bodyPr>
          <a:lstStyle/>
          <a:p>
            <a:pPr>
              <a:defRPr sz="1000">
                <a:latin typeface="Arial Nova Light "/>
              </a:defRPr>
            </a:pPr>
            <a:r>
              <a:t>Recommendation: Delete or disable any dormant accounts after a period of 45 days of inactivity, where supported.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5.4</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Restrict Administrator Privileges to Dedicated Administrator Accounts</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Limited administrator privileges to dedicated accounts is not configured.</a:t>
            </a:r>
          </a:p>
        </p:txBody>
      </p:sp>
      <p:sp>
        <p:nvSpPr>
          <p:cNvPr id="7" name="TextBox 6"/>
          <p:cNvSpPr txBox="1"/>
          <p:nvPr/>
        </p:nvSpPr>
        <p:spPr>
          <a:xfrm>
            <a:off x="1080000" y="938400"/>
            <a:ext cx="10713600" cy="609600"/>
          </a:xfrm>
          <a:prstGeom prst="rect">
            <a:avLst/>
          </a:prstGeom>
          <a:noFill/>
        </p:spPr>
        <p:txBody>
          <a:bodyPr wrap="square" anchor="t">
            <a:spAutoFit/>
          </a:bodyPr>
          <a:lstStyle/>
          <a:p>
            <a:pPr>
              <a:defRPr sz="1200">
                <a:latin typeface="Arial Nova Light "/>
              </a:defRPr>
            </a:pPr>
            <a:r>
              <a:t>Impact: Attackers frequently exploit weaknesses in privileged accounts during human operated ransomware attacks and targeted data theft. Privileged access accounts and workstations are so attractive to attackers because these targets allow them to rapidly gain broad access to the business assets in the enterprise, often resulting in rapid and significant business impact.</a:t>
            </a:r>
          </a:p>
        </p:txBody>
      </p:sp>
      <p:sp>
        <p:nvSpPr>
          <p:cNvPr id="8" name="TextBox 7"/>
          <p:cNvSpPr txBox="1"/>
          <p:nvPr/>
        </p:nvSpPr>
        <p:spPr>
          <a:xfrm>
            <a:off x="1080000" y="1728000"/>
            <a:ext cx="10713600" cy="304800"/>
          </a:xfrm>
          <a:prstGeom prst="rect">
            <a:avLst/>
          </a:prstGeom>
          <a:noFill/>
        </p:spPr>
        <p:txBody>
          <a:bodyPr wrap="square" anchor="t">
            <a:spAutoFit/>
          </a:bodyPr>
          <a:lstStyle/>
          <a:p>
            <a:pPr>
              <a:defRPr sz="1000">
                <a:latin typeface="Arial Nova Light "/>
              </a:defRPr>
            </a:pPr>
            <a:r>
              <a:t>Recommendation: Restrict administrator privileges to dedicated administrator accounts on enterprise assets. Conduct general computing activities, such as internet browsing, email, and productivity suite use, from the user’s primary, non-privileged account.</a:t>
            </a:r>
          </a:p>
        </p:txBody>
      </p:sp>
      <p:cxnSp>
        <p:nvCxnSpPr>
          <p:cNvPr id="9" name="Connector 8"/>
          <p:cNvCxnSpPr/>
          <p:nvPr/>
        </p:nvCxnSpPr>
        <p:spPr>
          <a:xfrm>
            <a:off x="720000" y="2248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248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1" name="TextBox 10"/>
          <p:cNvSpPr txBox="1"/>
          <p:nvPr/>
        </p:nvSpPr>
        <p:spPr>
          <a:xfrm>
            <a:off x="648000" y="2248800"/>
            <a:ext cx="413999" cy="277200"/>
          </a:xfrm>
          <a:prstGeom prst="rect">
            <a:avLst/>
          </a:prstGeom>
          <a:noFill/>
        </p:spPr>
        <p:txBody>
          <a:bodyPr wrap="none">
            <a:spAutoFit/>
          </a:bodyPr>
          <a:lstStyle/>
          <a:p>
            <a:pPr>
              <a:defRPr sz="1200" b="1">
                <a:solidFill>
                  <a:srgbClr val="156082"/>
                </a:solidFill>
                <a:latin typeface="Arial Nova Cond"/>
              </a:defRPr>
            </a:pPr>
            <a:r>
              <a:t>5.5</a:t>
            </a:r>
          </a:p>
        </p:txBody>
      </p:sp>
      <p:sp>
        <p:nvSpPr>
          <p:cNvPr id="12" name="TextBox 11"/>
          <p:cNvSpPr txBox="1"/>
          <p:nvPr/>
        </p:nvSpPr>
        <p:spPr>
          <a:xfrm>
            <a:off x="1080000" y="22488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Service Accounts</a:t>
            </a:r>
          </a:p>
        </p:txBody>
      </p:sp>
      <p:sp>
        <p:nvSpPr>
          <p:cNvPr id="13" name="TextBox 12"/>
          <p:cNvSpPr txBox="1"/>
          <p:nvPr/>
        </p:nvSpPr>
        <p:spPr>
          <a:xfrm>
            <a:off x="1080000" y="2594400"/>
            <a:ext cx="10713600" cy="152400"/>
          </a:xfrm>
          <a:prstGeom prst="rect">
            <a:avLst/>
          </a:prstGeom>
          <a:noFill/>
        </p:spPr>
        <p:txBody>
          <a:bodyPr wrap="square" anchor="t">
            <a:spAutoFit/>
          </a:bodyPr>
          <a:lstStyle/>
          <a:p>
            <a:pPr>
              <a:defRPr sz="1200">
                <a:latin typeface="Arial Nova Light "/>
              </a:defRPr>
            </a:pPr>
            <a:r>
              <a:t>Finding: Comprehensive inventory and validation process for service accounts is not in place.</a:t>
            </a:r>
          </a:p>
        </p:txBody>
      </p:sp>
      <p:sp>
        <p:nvSpPr>
          <p:cNvPr id="14" name="TextBox 13"/>
          <p:cNvSpPr txBox="1"/>
          <p:nvPr/>
        </p:nvSpPr>
        <p:spPr>
          <a:xfrm>
            <a:off x="1080000" y="2782800"/>
            <a:ext cx="10713600" cy="152400"/>
          </a:xfrm>
          <a:prstGeom prst="rect">
            <a:avLst/>
          </a:prstGeom>
          <a:noFill/>
        </p:spPr>
        <p:txBody>
          <a:bodyPr wrap="square" anchor="t">
            <a:spAutoFit/>
          </a:bodyPr>
          <a:lstStyle/>
          <a:p>
            <a:pPr>
              <a:defRPr sz="1200">
                <a:latin typeface="Arial Nova Light "/>
              </a:defRPr>
            </a:pPr>
            <a:r>
              <a:t>Impact: lack of oversight of service accounts, potentially leading to unauthorized access,</a:t>
            </a:r>
          </a:p>
        </p:txBody>
      </p:sp>
      <p:sp>
        <p:nvSpPr>
          <p:cNvPr id="15" name="TextBox 14"/>
          <p:cNvSpPr txBox="1"/>
          <p:nvPr/>
        </p:nvSpPr>
        <p:spPr>
          <a:xfrm>
            <a:off x="1080000" y="3115200"/>
            <a:ext cx="10713600" cy="457200"/>
          </a:xfrm>
          <a:prstGeom prst="rect">
            <a:avLst/>
          </a:prstGeom>
          <a:noFill/>
        </p:spPr>
        <p:txBody>
          <a:bodyPr wrap="square" anchor="t">
            <a:spAutoFit/>
          </a:bodyPr>
          <a:lstStyle/>
          <a:p>
            <a:pPr>
              <a:defRPr sz="1000">
                <a:latin typeface="Arial Nova Light "/>
              </a:defRPr>
            </a:pPr>
            <a:r>
              <a:t>Recommendation: Establish and maintain an inventory of service accounts. The inventory, at a minimum, must contain department owner, review date, and purpose. Perform service account reviews to validate that all active accounts are authorized, on a recurring schedule at a minimum quarterly, or more frequently.</a:t>
            </a:r>
          </a:p>
        </p:txBody>
      </p:sp>
      <p:cxnSp>
        <p:nvCxnSpPr>
          <p:cNvPr id="16" name="Connector 15"/>
          <p:cNvCxnSpPr/>
          <p:nvPr/>
        </p:nvCxnSpPr>
        <p:spPr>
          <a:xfrm>
            <a:off x="720000" y="378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78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3788400"/>
            <a:ext cx="413999" cy="277200"/>
          </a:xfrm>
          <a:prstGeom prst="rect">
            <a:avLst/>
          </a:prstGeom>
          <a:noFill/>
        </p:spPr>
        <p:txBody>
          <a:bodyPr wrap="none">
            <a:spAutoFit/>
          </a:bodyPr>
          <a:lstStyle/>
          <a:p>
            <a:pPr>
              <a:defRPr sz="1200" b="1">
                <a:solidFill>
                  <a:srgbClr val="156082"/>
                </a:solidFill>
                <a:latin typeface="Arial Nova Cond"/>
              </a:defRPr>
            </a:pPr>
            <a:r>
              <a:t>5.6</a:t>
            </a:r>
          </a:p>
        </p:txBody>
      </p:sp>
      <p:sp>
        <p:nvSpPr>
          <p:cNvPr id="19" name="TextBox 18"/>
          <p:cNvSpPr txBox="1"/>
          <p:nvPr/>
        </p:nvSpPr>
        <p:spPr>
          <a:xfrm>
            <a:off x="1080000" y="3788400"/>
            <a:ext cx="6094800" cy="309600"/>
          </a:xfrm>
          <a:prstGeom prst="rect">
            <a:avLst/>
          </a:prstGeom>
          <a:noFill/>
        </p:spPr>
        <p:txBody>
          <a:bodyPr wrap="none">
            <a:spAutoFit/>
          </a:bodyPr>
          <a:lstStyle/>
          <a:p>
            <a:pPr>
              <a:defRPr sz="1200" b="1">
                <a:solidFill>
                  <a:srgbClr val="000000"/>
                </a:solidFill>
                <a:latin typeface="Arial Nova"/>
              </a:defRPr>
            </a:pPr>
            <a:r>
              <a:t>Centralize Account Management</a:t>
            </a:r>
          </a:p>
        </p:txBody>
      </p:sp>
      <p:sp>
        <p:nvSpPr>
          <p:cNvPr id="20" name="TextBox 19"/>
          <p:cNvSpPr txBox="1"/>
          <p:nvPr/>
        </p:nvSpPr>
        <p:spPr>
          <a:xfrm>
            <a:off x="1080000" y="4134000"/>
            <a:ext cx="10713600" cy="152400"/>
          </a:xfrm>
          <a:prstGeom prst="rect">
            <a:avLst/>
          </a:prstGeom>
          <a:noFill/>
        </p:spPr>
        <p:txBody>
          <a:bodyPr wrap="square" anchor="t">
            <a:spAutoFit/>
          </a:bodyPr>
          <a:lstStyle/>
          <a:p>
            <a:pPr>
              <a:defRPr sz="1200">
                <a:latin typeface="Arial Nova Light "/>
              </a:defRPr>
            </a:pPr>
            <a:r>
              <a:t>Finding: centralized account management system through a directory or identity service not present.</a:t>
            </a:r>
          </a:p>
        </p:txBody>
      </p:sp>
      <p:sp>
        <p:nvSpPr>
          <p:cNvPr id="21" name="TextBox 20"/>
          <p:cNvSpPr txBox="1"/>
          <p:nvPr/>
        </p:nvSpPr>
        <p:spPr>
          <a:xfrm>
            <a:off x="1080000" y="4322400"/>
            <a:ext cx="10713600" cy="304800"/>
          </a:xfrm>
          <a:prstGeom prst="rect">
            <a:avLst/>
          </a:prstGeom>
          <a:noFill/>
        </p:spPr>
        <p:txBody>
          <a:bodyPr wrap="square" anchor="t">
            <a:spAutoFit/>
          </a:bodyPr>
          <a:lstStyle/>
          <a:p>
            <a:pPr>
              <a:defRPr sz="1200">
                <a:latin typeface="Arial Nova Light "/>
              </a:defRPr>
            </a:pPr>
            <a:r>
              <a:t>Impact: Decentralized user accounts and permissions are harder to monitor and secure, increasing the risk of unauthorized access, data breaches, and insider threats</a:t>
            </a:r>
          </a:p>
        </p:txBody>
      </p:sp>
      <p:sp>
        <p:nvSpPr>
          <p:cNvPr id="22" name="TextBox 21"/>
          <p:cNvSpPr txBox="1"/>
          <p:nvPr/>
        </p:nvSpPr>
        <p:spPr>
          <a:xfrm>
            <a:off x="1080000" y="4807200"/>
            <a:ext cx="10713600" cy="152400"/>
          </a:xfrm>
          <a:prstGeom prst="rect">
            <a:avLst/>
          </a:prstGeom>
          <a:noFill/>
        </p:spPr>
        <p:txBody>
          <a:bodyPr wrap="square" anchor="t">
            <a:spAutoFit/>
          </a:bodyPr>
          <a:lstStyle/>
          <a:p>
            <a:pPr>
              <a:defRPr sz="1000">
                <a:latin typeface="Arial Nova Light "/>
              </a:defRPr>
            </a:pPr>
            <a:r>
              <a:t>Recommendation: Centralize account management through a directory or identity service.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6</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Access Control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Use processes and tools to create, assign, manage, and revoke access credentials and privileges for user, administrator, and service accounts for enterprise assets and software.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6.1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 Access Granting Process</a:t>
            </a:r>
          </a:p>
        </p:txBody>
      </p:sp>
      <p:sp>
        <p:nvSpPr>
          <p:cNvPr id="10" name="TextBox 9"/>
          <p:cNvSpPr txBox="1"/>
          <p:nvPr/>
        </p:nvSpPr>
        <p:spPr>
          <a:xfrm>
            <a:off x="1080000" y="1518000"/>
            <a:ext cx="10713600" cy="0"/>
          </a:xfrm>
          <a:prstGeom prst="rect">
            <a:avLst/>
          </a:prstGeom>
          <a:noFill/>
        </p:spPr>
        <p:txBody>
          <a:bodyPr wrap="square" anchor="t">
            <a:spAutoFit/>
          </a:bodyPr>
          <a:lstStyle/>
          <a:p>
            <a:pPr>
              <a:defRPr sz="1200">
                <a:latin typeface="Arial Nova Light "/>
              </a:defRPr>
            </a:pPr>
            <a:r>
              <a:t>Finding: Access granting process is not in place.</a:t>
            </a:r>
          </a:p>
        </p:txBody>
      </p:sp>
      <p:sp>
        <p:nvSpPr>
          <p:cNvPr id="11" name="TextBox 10"/>
          <p:cNvSpPr txBox="1"/>
          <p:nvPr/>
        </p:nvSpPr>
        <p:spPr>
          <a:xfrm>
            <a:off x="1080000" y="1554000"/>
            <a:ext cx="10713600" cy="152400"/>
          </a:xfrm>
          <a:prstGeom prst="rect">
            <a:avLst/>
          </a:prstGeom>
          <a:noFill/>
        </p:spPr>
        <p:txBody>
          <a:bodyPr wrap="square" anchor="t">
            <a:spAutoFit/>
          </a:bodyPr>
          <a:lstStyle/>
          <a:p>
            <a:pPr>
              <a:defRPr sz="1200">
                <a:latin typeface="Arial Nova Light "/>
              </a:defRPr>
            </a:pPr>
            <a:r>
              <a:t>Impact: Unauthorized access, security breaches, and data exposure due to the absence of a formal process.</a:t>
            </a:r>
          </a:p>
        </p:txBody>
      </p:sp>
      <p:sp>
        <p:nvSpPr>
          <p:cNvPr id="12" name="TextBox 11"/>
          <p:cNvSpPr txBox="1"/>
          <p:nvPr/>
        </p:nvSpPr>
        <p:spPr>
          <a:xfrm>
            <a:off x="1080000" y="1886400"/>
            <a:ext cx="10713600" cy="304800"/>
          </a:xfrm>
          <a:prstGeom prst="rect">
            <a:avLst/>
          </a:prstGeom>
          <a:noFill/>
        </p:spPr>
        <p:txBody>
          <a:bodyPr wrap="square" anchor="t">
            <a:spAutoFit/>
          </a:bodyPr>
          <a:lstStyle/>
          <a:p>
            <a:pPr>
              <a:defRPr sz="1000">
                <a:latin typeface="Arial Nova Light "/>
              </a:defRPr>
            </a:pPr>
            <a:r>
              <a:t>Recommendation: Establish and follow a process, preferably automated, for granting access to enterprise assets upon new hire, rights grant, or role change of a user.</a:t>
            </a:r>
          </a:p>
        </p:txBody>
      </p:sp>
      <p:cxnSp>
        <p:nvCxnSpPr>
          <p:cNvPr id="13" name="Connector 12"/>
          <p:cNvCxnSpPr/>
          <p:nvPr/>
        </p:nvCxnSpPr>
        <p:spPr>
          <a:xfrm>
            <a:off x="720000" y="240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407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5" name="TextBox 14"/>
          <p:cNvSpPr txBox="1"/>
          <p:nvPr/>
        </p:nvSpPr>
        <p:spPr>
          <a:xfrm>
            <a:off x="648000" y="2407200"/>
            <a:ext cx="413999" cy="277200"/>
          </a:xfrm>
          <a:prstGeom prst="rect">
            <a:avLst/>
          </a:prstGeom>
          <a:noFill/>
        </p:spPr>
        <p:txBody>
          <a:bodyPr wrap="none">
            <a:spAutoFit/>
          </a:bodyPr>
          <a:lstStyle/>
          <a:p>
            <a:pPr>
              <a:defRPr sz="1200" b="1">
                <a:solidFill>
                  <a:srgbClr val="156082"/>
                </a:solidFill>
                <a:latin typeface="Arial Nova Cond"/>
              </a:defRPr>
            </a:pPr>
            <a:r>
              <a:t>6.2</a:t>
            </a:r>
          </a:p>
        </p:txBody>
      </p:sp>
      <p:sp>
        <p:nvSpPr>
          <p:cNvPr id="16" name="TextBox 15"/>
          <p:cNvSpPr txBox="1"/>
          <p:nvPr/>
        </p:nvSpPr>
        <p:spPr>
          <a:xfrm>
            <a:off x="1080000" y="2407200"/>
            <a:ext cx="6094800" cy="309600"/>
          </a:xfrm>
          <a:prstGeom prst="rect">
            <a:avLst/>
          </a:prstGeom>
          <a:noFill/>
        </p:spPr>
        <p:txBody>
          <a:bodyPr wrap="none">
            <a:spAutoFit/>
          </a:bodyPr>
          <a:lstStyle/>
          <a:p>
            <a:pPr>
              <a:defRPr sz="1200" b="1">
                <a:solidFill>
                  <a:srgbClr val="000000"/>
                </a:solidFill>
                <a:latin typeface="Arial Nova"/>
              </a:defRPr>
            </a:pPr>
            <a:r>
              <a:t>Establish an Access Revoking Process</a:t>
            </a:r>
          </a:p>
        </p:txBody>
      </p:sp>
      <p:sp>
        <p:nvSpPr>
          <p:cNvPr id="17" name="TextBox 16"/>
          <p:cNvSpPr txBox="1"/>
          <p:nvPr/>
        </p:nvSpPr>
        <p:spPr>
          <a:xfrm>
            <a:off x="1080000" y="2752800"/>
            <a:ext cx="10713600" cy="0"/>
          </a:xfrm>
          <a:prstGeom prst="rect">
            <a:avLst/>
          </a:prstGeom>
          <a:noFill/>
        </p:spPr>
        <p:txBody>
          <a:bodyPr wrap="square" anchor="t">
            <a:spAutoFit/>
          </a:bodyPr>
          <a:lstStyle/>
          <a:p>
            <a:pPr>
              <a:defRPr sz="1200">
                <a:latin typeface="Arial Nova Light "/>
              </a:defRPr>
            </a:pPr>
            <a:r>
              <a:t>Finding: Access Revoking process is not in place.</a:t>
            </a:r>
          </a:p>
        </p:txBody>
      </p:sp>
      <p:sp>
        <p:nvSpPr>
          <p:cNvPr id="18" name="TextBox 17"/>
          <p:cNvSpPr txBox="1"/>
          <p:nvPr/>
        </p:nvSpPr>
        <p:spPr>
          <a:xfrm>
            <a:off x="1080000" y="2788800"/>
            <a:ext cx="10713600" cy="152400"/>
          </a:xfrm>
          <a:prstGeom prst="rect">
            <a:avLst/>
          </a:prstGeom>
          <a:noFill/>
        </p:spPr>
        <p:txBody>
          <a:bodyPr wrap="square" anchor="t">
            <a:spAutoFit/>
          </a:bodyPr>
          <a:lstStyle/>
          <a:p>
            <a:pPr>
              <a:defRPr sz="1200">
                <a:latin typeface="Arial Nova Light "/>
              </a:defRPr>
            </a:pPr>
            <a:r>
              <a:t>Impact: Unauthorized access, security breaches, and data exposure due to the absence of a formal process.</a:t>
            </a:r>
          </a:p>
        </p:txBody>
      </p:sp>
      <p:sp>
        <p:nvSpPr>
          <p:cNvPr id="19" name="TextBox 18"/>
          <p:cNvSpPr txBox="1"/>
          <p:nvPr/>
        </p:nvSpPr>
        <p:spPr>
          <a:xfrm>
            <a:off x="1080000" y="3121200"/>
            <a:ext cx="10713600" cy="457200"/>
          </a:xfrm>
          <a:prstGeom prst="rect">
            <a:avLst/>
          </a:prstGeom>
          <a:noFill/>
        </p:spPr>
        <p:txBody>
          <a:bodyPr wrap="square" anchor="t">
            <a:spAutoFit/>
          </a:bodyPr>
          <a:lstStyle/>
          <a:p>
            <a:pPr>
              <a:defRPr sz="1000">
                <a:latin typeface="Arial Nova Light "/>
              </a:defRPr>
            </a:pPr>
            <a:r>
              <a:t>Recommendation: Establish and follow a process, preferably automated, for revoking access to enterprise assets, through disabling accounts immediately upon termination, rights revocation, or role change of a user. Disabling accounts, instead of deleting accounts, may be necessary to preserve audit trails.</a:t>
            </a:r>
          </a:p>
        </p:txBody>
      </p:sp>
      <p:cxnSp>
        <p:nvCxnSpPr>
          <p:cNvPr id="20" name="Connector 19"/>
          <p:cNvCxnSpPr/>
          <p:nvPr/>
        </p:nvCxnSpPr>
        <p:spPr>
          <a:xfrm>
            <a:off x="720000" y="379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379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2" name="TextBox 21"/>
          <p:cNvSpPr txBox="1"/>
          <p:nvPr/>
        </p:nvSpPr>
        <p:spPr>
          <a:xfrm>
            <a:off x="648000" y="3794400"/>
            <a:ext cx="413999" cy="277200"/>
          </a:xfrm>
          <a:prstGeom prst="rect">
            <a:avLst/>
          </a:prstGeom>
          <a:noFill/>
        </p:spPr>
        <p:txBody>
          <a:bodyPr wrap="none">
            <a:spAutoFit/>
          </a:bodyPr>
          <a:lstStyle/>
          <a:p>
            <a:pPr>
              <a:defRPr sz="1200" b="1">
                <a:solidFill>
                  <a:srgbClr val="156082"/>
                </a:solidFill>
                <a:latin typeface="Arial Nova Cond"/>
              </a:defRPr>
            </a:pPr>
            <a:r>
              <a:t>6.3</a:t>
            </a:r>
          </a:p>
        </p:txBody>
      </p:sp>
      <p:sp>
        <p:nvSpPr>
          <p:cNvPr id="23" name="TextBox 22"/>
          <p:cNvSpPr txBox="1"/>
          <p:nvPr/>
        </p:nvSpPr>
        <p:spPr>
          <a:xfrm>
            <a:off x="1080000" y="3794400"/>
            <a:ext cx="6094800" cy="309600"/>
          </a:xfrm>
          <a:prstGeom prst="rect">
            <a:avLst/>
          </a:prstGeom>
          <a:noFill/>
        </p:spPr>
        <p:txBody>
          <a:bodyPr wrap="none">
            <a:spAutoFit/>
          </a:bodyPr>
          <a:lstStyle/>
          <a:p>
            <a:pPr>
              <a:defRPr sz="1200" b="1">
                <a:solidFill>
                  <a:srgbClr val="000000"/>
                </a:solidFill>
                <a:latin typeface="Arial Nova"/>
              </a:defRPr>
            </a:pPr>
            <a:r>
              <a:t>Require MFA for Externally-Exposed Applications</a:t>
            </a:r>
          </a:p>
        </p:txBody>
      </p:sp>
      <p:sp>
        <p:nvSpPr>
          <p:cNvPr id="24" name="TextBox 23"/>
          <p:cNvSpPr txBox="1"/>
          <p:nvPr/>
        </p:nvSpPr>
        <p:spPr>
          <a:xfrm>
            <a:off x="1080000" y="4140000"/>
            <a:ext cx="10713600" cy="152400"/>
          </a:xfrm>
          <a:prstGeom prst="rect">
            <a:avLst/>
          </a:prstGeom>
          <a:noFill/>
        </p:spPr>
        <p:txBody>
          <a:bodyPr wrap="square" anchor="t">
            <a:spAutoFit/>
          </a:bodyPr>
          <a:lstStyle/>
          <a:p>
            <a:pPr>
              <a:defRPr sz="1200">
                <a:latin typeface="Arial Nova Light "/>
              </a:defRPr>
            </a:pPr>
            <a:r>
              <a:t>Finding: MFA for Externally-Exposed Appications is not configured.</a:t>
            </a:r>
          </a:p>
        </p:txBody>
      </p:sp>
      <p:sp>
        <p:nvSpPr>
          <p:cNvPr id="25" name="TextBox 24"/>
          <p:cNvSpPr txBox="1"/>
          <p:nvPr/>
        </p:nvSpPr>
        <p:spPr>
          <a:xfrm>
            <a:off x="1080000" y="4328400"/>
            <a:ext cx="10713600" cy="304800"/>
          </a:xfrm>
          <a:prstGeom prst="rect">
            <a:avLst/>
          </a:prstGeom>
          <a:noFill/>
        </p:spPr>
        <p:txBody>
          <a:bodyPr wrap="square" anchor="t">
            <a:spAutoFit/>
          </a:bodyPr>
          <a:lstStyle/>
          <a:p>
            <a:pPr>
              <a:defRPr sz="1200">
                <a:latin typeface="Arial Nova Light "/>
              </a:defRPr>
            </a:pPr>
            <a:r>
              <a:t>Impact: Absence of multi-factor authentication (MFA), potentially leading to unauthorized access, data breaches, and compromised system integrity.</a:t>
            </a:r>
          </a:p>
        </p:txBody>
      </p:sp>
      <p:sp>
        <p:nvSpPr>
          <p:cNvPr id="26" name="TextBox 25"/>
          <p:cNvSpPr txBox="1"/>
          <p:nvPr/>
        </p:nvSpPr>
        <p:spPr>
          <a:xfrm>
            <a:off x="1080000" y="4813200"/>
            <a:ext cx="10713600" cy="457200"/>
          </a:xfrm>
          <a:prstGeom prst="rect">
            <a:avLst/>
          </a:prstGeom>
          <a:noFill/>
        </p:spPr>
        <p:txBody>
          <a:bodyPr wrap="square" anchor="t">
            <a:spAutoFit/>
          </a:bodyPr>
          <a:lstStyle/>
          <a:p>
            <a:pPr>
              <a:defRPr sz="1000">
                <a:latin typeface="Arial Nova Light "/>
              </a:defRPr>
            </a:pPr>
            <a:r>
              <a:t>Recommendation: Require all externally-exposed enterprise or third-party applications to enforce MFA, where supported. Enforcing MFA through a directory service or SSO provider is a satisfactory implementation of this Safeguard.</a:t>
            </a:r>
          </a:p>
        </p:txBody>
      </p:sp>
      <p:cxnSp>
        <p:nvCxnSpPr>
          <p:cNvPr id="27" name="Connector 26"/>
          <p:cNvCxnSpPr/>
          <p:nvPr/>
        </p:nvCxnSpPr>
        <p:spPr>
          <a:xfrm>
            <a:off x="720000" y="548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8341200" y="548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9" name="TextBox 28"/>
          <p:cNvSpPr txBox="1"/>
          <p:nvPr/>
        </p:nvSpPr>
        <p:spPr>
          <a:xfrm>
            <a:off x="648000" y="5486400"/>
            <a:ext cx="413999" cy="277200"/>
          </a:xfrm>
          <a:prstGeom prst="rect">
            <a:avLst/>
          </a:prstGeom>
          <a:noFill/>
        </p:spPr>
        <p:txBody>
          <a:bodyPr wrap="none">
            <a:spAutoFit/>
          </a:bodyPr>
          <a:lstStyle/>
          <a:p>
            <a:pPr>
              <a:defRPr sz="1200" b="1">
                <a:solidFill>
                  <a:srgbClr val="156082"/>
                </a:solidFill>
                <a:latin typeface="Arial Nova Cond"/>
              </a:defRPr>
            </a:pPr>
            <a:r>
              <a:t>6.4</a:t>
            </a:r>
          </a:p>
        </p:txBody>
      </p:sp>
      <p:sp>
        <p:nvSpPr>
          <p:cNvPr id="30" name="TextBox 29"/>
          <p:cNvSpPr txBox="1"/>
          <p:nvPr/>
        </p:nvSpPr>
        <p:spPr>
          <a:xfrm>
            <a:off x="1080000" y="5486400"/>
            <a:ext cx="6094800" cy="309600"/>
          </a:xfrm>
          <a:prstGeom prst="rect">
            <a:avLst/>
          </a:prstGeom>
          <a:noFill/>
        </p:spPr>
        <p:txBody>
          <a:bodyPr wrap="none">
            <a:spAutoFit/>
          </a:bodyPr>
          <a:lstStyle/>
          <a:p>
            <a:pPr>
              <a:defRPr sz="1200" b="1">
                <a:solidFill>
                  <a:srgbClr val="000000"/>
                </a:solidFill>
                <a:latin typeface="Arial Nova"/>
              </a:defRPr>
            </a:pPr>
            <a:r>
              <a:t>Require MFA for Remote Network Access</a:t>
            </a:r>
          </a:p>
        </p:txBody>
      </p:sp>
      <p:sp>
        <p:nvSpPr>
          <p:cNvPr id="31" name="TextBox 30"/>
          <p:cNvSpPr txBox="1"/>
          <p:nvPr/>
        </p:nvSpPr>
        <p:spPr>
          <a:xfrm>
            <a:off x="1080000" y="5832000"/>
            <a:ext cx="10713600" cy="152400"/>
          </a:xfrm>
          <a:prstGeom prst="rect">
            <a:avLst/>
          </a:prstGeom>
          <a:noFill/>
        </p:spPr>
        <p:txBody>
          <a:bodyPr wrap="square" anchor="t">
            <a:spAutoFit/>
          </a:bodyPr>
          <a:lstStyle/>
          <a:p>
            <a:pPr>
              <a:defRPr sz="1200">
                <a:latin typeface="Arial Nova Light "/>
              </a:defRPr>
            </a:pPr>
            <a:r>
              <a:t>Finding: MFA for Remote Network Acess is not configured.</a:t>
            </a:r>
          </a:p>
        </p:txBody>
      </p:sp>
      <p:sp>
        <p:nvSpPr>
          <p:cNvPr id="32" name="TextBox 31"/>
          <p:cNvSpPr txBox="1"/>
          <p:nvPr/>
        </p:nvSpPr>
        <p:spPr>
          <a:xfrm>
            <a:off x="1080000" y="6020400"/>
            <a:ext cx="10713600" cy="304800"/>
          </a:xfrm>
          <a:prstGeom prst="rect">
            <a:avLst/>
          </a:prstGeom>
          <a:noFill/>
        </p:spPr>
        <p:txBody>
          <a:bodyPr wrap="square" anchor="t">
            <a:spAutoFit/>
          </a:bodyPr>
          <a:lstStyle/>
          <a:p>
            <a:pPr>
              <a:defRPr sz="1200">
                <a:latin typeface="Arial Nova Light "/>
              </a:defRPr>
            </a:pPr>
            <a:r>
              <a:t>Impact: Absence of multi-factor authentication (MFA), potentially leading to unauthorized access, data breaches, and compromised system integrity.</a:t>
            </a:r>
          </a:p>
        </p:txBody>
      </p:sp>
      <p:sp>
        <p:nvSpPr>
          <p:cNvPr id="33" name="TextBox 32"/>
          <p:cNvSpPr txBox="1"/>
          <p:nvPr/>
        </p:nvSpPr>
        <p:spPr>
          <a:xfrm>
            <a:off x="1080000" y="6505200"/>
            <a:ext cx="10713600" cy="152400"/>
          </a:xfrm>
          <a:prstGeom prst="rect">
            <a:avLst/>
          </a:prstGeom>
          <a:noFill/>
        </p:spPr>
        <p:txBody>
          <a:bodyPr wrap="square" anchor="t">
            <a:spAutoFit/>
          </a:bodyPr>
          <a:lstStyle/>
          <a:p>
            <a:pPr>
              <a:defRPr sz="1000">
                <a:latin typeface="Arial Nova Light "/>
              </a:defRPr>
            </a:pPr>
            <a:r>
              <a:t>Recommendation: Require MFA for remote network access.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6.5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Require MFA for Administrative Access</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MFA for Administrative Access is not configured.</a:t>
            </a:r>
          </a:p>
        </p:txBody>
      </p:sp>
      <p:sp>
        <p:nvSpPr>
          <p:cNvPr id="7" name="TextBox 6"/>
          <p:cNvSpPr txBox="1"/>
          <p:nvPr/>
        </p:nvSpPr>
        <p:spPr>
          <a:xfrm>
            <a:off x="1080000" y="938400"/>
            <a:ext cx="10713600" cy="304800"/>
          </a:xfrm>
          <a:prstGeom prst="rect">
            <a:avLst/>
          </a:prstGeom>
          <a:noFill/>
        </p:spPr>
        <p:txBody>
          <a:bodyPr wrap="square" anchor="t">
            <a:spAutoFit/>
          </a:bodyPr>
          <a:lstStyle/>
          <a:p>
            <a:pPr>
              <a:defRPr sz="1200">
                <a:latin typeface="Arial Nova Light "/>
              </a:defRPr>
            </a:pPr>
            <a:r>
              <a:t>Impact: Absence of multi-factor authentication (MFA), potentially leading to unauthorized access, data breaches, and compromised system integrity.</a:t>
            </a:r>
          </a:p>
        </p:txBody>
      </p:sp>
      <p:sp>
        <p:nvSpPr>
          <p:cNvPr id="8" name="TextBox 7"/>
          <p:cNvSpPr txBox="1"/>
          <p:nvPr/>
        </p:nvSpPr>
        <p:spPr>
          <a:xfrm>
            <a:off x="1080000" y="1423200"/>
            <a:ext cx="10713600" cy="304800"/>
          </a:xfrm>
          <a:prstGeom prst="rect">
            <a:avLst/>
          </a:prstGeom>
          <a:noFill/>
        </p:spPr>
        <p:txBody>
          <a:bodyPr wrap="square" anchor="t">
            <a:spAutoFit/>
          </a:bodyPr>
          <a:lstStyle/>
          <a:p>
            <a:pPr>
              <a:defRPr sz="1000">
                <a:latin typeface="Arial Nova Light "/>
              </a:defRPr>
            </a:pPr>
            <a:r>
              <a:t>Recommendation: Require MFA for all administrative access accounts, where supported, on all enterprise assets, whether managed on-site or through a third-party provider.</a:t>
            </a:r>
          </a:p>
        </p:txBody>
      </p:sp>
      <p:cxnSp>
        <p:nvCxnSpPr>
          <p:cNvPr id="9" name="Connector 8"/>
          <p:cNvCxnSpPr/>
          <p:nvPr/>
        </p:nvCxnSpPr>
        <p:spPr>
          <a:xfrm>
            <a:off x="720000" y="194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194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1944000"/>
            <a:ext cx="413999" cy="277200"/>
          </a:xfrm>
          <a:prstGeom prst="rect">
            <a:avLst/>
          </a:prstGeom>
          <a:noFill/>
        </p:spPr>
        <p:txBody>
          <a:bodyPr wrap="none">
            <a:spAutoFit/>
          </a:bodyPr>
          <a:lstStyle/>
          <a:p>
            <a:pPr>
              <a:defRPr sz="1200" b="1">
                <a:solidFill>
                  <a:srgbClr val="156082"/>
                </a:solidFill>
                <a:latin typeface="Arial Nova Cond"/>
              </a:defRPr>
            </a:pPr>
            <a:r>
              <a:t>6.6</a:t>
            </a:r>
          </a:p>
        </p:txBody>
      </p:sp>
      <p:sp>
        <p:nvSpPr>
          <p:cNvPr id="12" name="TextBox 11"/>
          <p:cNvSpPr txBox="1"/>
          <p:nvPr/>
        </p:nvSpPr>
        <p:spPr>
          <a:xfrm>
            <a:off x="1080000" y="19440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Authentication and Authorization Systems</a:t>
            </a:r>
          </a:p>
        </p:txBody>
      </p:sp>
      <p:sp>
        <p:nvSpPr>
          <p:cNvPr id="13" name="TextBox 12"/>
          <p:cNvSpPr txBox="1"/>
          <p:nvPr/>
        </p:nvSpPr>
        <p:spPr>
          <a:xfrm>
            <a:off x="1080000" y="2289600"/>
            <a:ext cx="10713600" cy="152400"/>
          </a:xfrm>
          <a:prstGeom prst="rect">
            <a:avLst/>
          </a:prstGeom>
          <a:noFill/>
        </p:spPr>
        <p:txBody>
          <a:bodyPr wrap="square" anchor="t">
            <a:spAutoFit/>
          </a:bodyPr>
          <a:lstStyle/>
          <a:p>
            <a:pPr>
              <a:defRPr sz="1200">
                <a:latin typeface="Arial Nova Light "/>
              </a:defRPr>
            </a:pPr>
            <a:r>
              <a:t>Finding: Comprehensive inventory of Authentication and Authorization Systems is not in place.</a:t>
            </a:r>
          </a:p>
        </p:txBody>
      </p:sp>
      <p:sp>
        <p:nvSpPr>
          <p:cNvPr id="14" name="TextBox 13"/>
          <p:cNvSpPr txBox="1"/>
          <p:nvPr/>
        </p:nvSpPr>
        <p:spPr>
          <a:xfrm>
            <a:off x="1080000" y="2478000"/>
            <a:ext cx="10713600" cy="152400"/>
          </a:xfrm>
          <a:prstGeom prst="rect">
            <a:avLst/>
          </a:prstGeom>
          <a:noFill/>
        </p:spPr>
        <p:txBody>
          <a:bodyPr wrap="square" anchor="t">
            <a:spAutoFit/>
          </a:bodyPr>
          <a:lstStyle/>
          <a:p>
            <a:pPr>
              <a:defRPr sz="1200">
                <a:latin typeface="Arial Nova Light "/>
              </a:defRPr>
            </a:pPr>
            <a:r>
              <a:t>Impact: lack of oversight of user and administrator accounts, potentially leading to unauthorized access,</a:t>
            </a:r>
          </a:p>
        </p:txBody>
      </p:sp>
      <p:sp>
        <p:nvSpPr>
          <p:cNvPr id="15" name="TextBox 14"/>
          <p:cNvSpPr txBox="1"/>
          <p:nvPr/>
        </p:nvSpPr>
        <p:spPr>
          <a:xfrm>
            <a:off x="1080000" y="2810400"/>
            <a:ext cx="10713600" cy="457200"/>
          </a:xfrm>
          <a:prstGeom prst="rect">
            <a:avLst/>
          </a:prstGeom>
          <a:noFill/>
        </p:spPr>
        <p:txBody>
          <a:bodyPr wrap="square" anchor="t">
            <a:spAutoFit/>
          </a:bodyPr>
          <a:lstStyle/>
          <a:p>
            <a:pPr>
              <a:defRPr sz="1000">
                <a:latin typeface="Arial Nova Light "/>
              </a:defRPr>
            </a:pPr>
            <a:r>
              <a:t>Recommendation: Establish and maintain an inventory of the enterprise’s authentication and authorization systems, including those hosted on-site or at a remote service provider. Review and update the inventory, at a minimum, annually, or more frequently.</a:t>
            </a:r>
          </a:p>
        </p:txBody>
      </p:sp>
      <p:cxnSp>
        <p:nvCxnSpPr>
          <p:cNvPr id="16" name="Connector 15"/>
          <p:cNvCxnSpPr/>
          <p:nvPr/>
        </p:nvCxnSpPr>
        <p:spPr>
          <a:xfrm>
            <a:off x="720000" y="348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48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3483600"/>
            <a:ext cx="413999" cy="277200"/>
          </a:xfrm>
          <a:prstGeom prst="rect">
            <a:avLst/>
          </a:prstGeom>
          <a:noFill/>
        </p:spPr>
        <p:txBody>
          <a:bodyPr wrap="none">
            <a:spAutoFit/>
          </a:bodyPr>
          <a:lstStyle/>
          <a:p>
            <a:pPr>
              <a:defRPr sz="1200" b="1">
                <a:solidFill>
                  <a:srgbClr val="156082"/>
                </a:solidFill>
                <a:latin typeface="Arial Nova Cond"/>
              </a:defRPr>
            </a:pPr>
            <a:r>
              <a:t>6.7</a:t>
            </a:r>
          </a:p>
        </p:txBody>
      </p:sp>
      <p:sp>
        <p:nvSpPr>
          <p:cNvPr id="19" name="TextBox 18"/>
          <p:cNvSpPr txBox="1"/>
          <p:nvPr/>
        </p:nvSpPr>
        <p:spPr>
          <a:xfrm>
            <a:off x="1080000" y="3483600"/>
            <a:ext cx="6094800" cy="309600"/>
          </a:xfrm>
          <a:prstGeom prst="rect">
            <a:avLst/>
          </a:prstGeom>
          <a:noFill/>
        </p:spPr>
        <p:txBody>
          <a:bodyPr wrap="none">
            <a:spAutoFit/>
          </a:bodyPr>
          <a:lstStyle/>
          <a:p>
            <a:pPr>
              <a:defRPr sz="1200" b="1">
                <a:solidFill>
                  <a:srgbClr val="000000"/>
                </a:solidFill>
                <a:latin typeface="Arial Nova"/>
              </a:defRPr>
            </a:pPr>
            <a:r>
              <a:t>Centralize Access Control</a:t>
            </a:r>
          </a:p>
        </p:txBody>
      </p:sp>
      <p:sp>
        <p:nvSpPr>
          <p:cNvPr id="20" name="TextBox 19"/>
          <p:cNvSpPr txBox="1"/>
          <p:nvPr/>
        </p:nvSpPr>
        <p:spPr>
          <a:xfrm>
            <a:off x="1080000" y="3829200"/>
            <a:ext cx="10713600" cy="152400"/>
          </a:xfrm>
          <a:prstGeom prst="rect">
            <a:avLst/>
          </a:prstGeom>
          <a:noFill/>
        </p:spPr>
        <p:txBody>
          <a:bodyPr wrap="square" anchor="t">
            <a:spAutoFit/>
          </a:bodyPr>
          <a:lstStyle/>
          <a:p>
            <a:pPr>
              <a:defRPr sz="1200">
                <a:latin typeface="Arial Nova Light "/>
              </a:defRPr>
            </a:pPr>
            <a:r>
              <a:t>Finding: Centralized Access Control not present.</a:t>
            </a:r>
          </a:p>
        </p:txBody>
      </p:sp>
      <p:sp>
        <p:nvSpPr>
          <p:cNvPr id="21" name="TextBox 20"/>
          <p:cNvSpPr txBox="1"/>
          <p:nvPr/>
        </p:nvSpPr>
        <p:spPr>
          <a:xfrm>
            <a:off x="1080000" y="4017600"/>
            <a:ext cx="10713600" cy="152400"/>
          </a:xfrm>
          <a:prstGeom prst="rect">
            <a:avLst/>
          </a:prstGeom>
          <a:noFill/>
        </p:spPr>
        <p:txBody>
          <a:bodyPr wrap="square" anchor="t">
            <a:spAutoFit/>
          </a:bodyPr>
          <a:lstStyle/>
          <a:p>
            <a:pPr>
              <a:defRPr sz="1200">
                <a:latin typeface="Arial Nova Light "/>
              </a:defRPr>
            </a:pPr>
            <a:r>
              <a:t>Impact: Decentralized Access Control is harder to monitor and secure, increasing the risk of unauthorized access, data breaches, and insider threats</a:t>
            </a:r>
          </a:p>
        </p:txBody>
      </p:sp>
      <p:sp>
        <p:nvSpPr>
          <p:cNvPr id="22" name="TextBox 21"/>
          <p:cNvSpPr txBox="1"/>
          <p:nvPr/>
        </p:nvSpPr>
        <p:spPr>
          <a:xfrm>
            <a:off x="1080000" y="4350000"/>
            <a:ext cx="10713600" cy="304800"/>
          </a:xfrm>
          <a:prstGeom prst="rect">
            <a:avLst/>
          </a:prstGeom>
          <a:noFill/>
        </p:spPr>
        <p:txBody>
          <a:bodyPr wrap="square" anchor="t">
            <a:spAutoFit/>
          </a:bodyPr>
          <a:lstStyle/>
          <a:p>
            <a:pPr>
              <a:defRPr sz="1000">
                <a:latin typeface="Arial Nova Light "/>
              </a:defRPr>
            </a:pPr>
            <a:r>
              <a:t>Recommendation: Centralize access control for all enterprise assets through a directory service or SSO provider, where supported.</a:t>
            </a:r>
          </a:p>
        </p:txBody>
      </p:sp>
      <p:cxnSp>
        <p:nvCxnSpPr>
          <p:cNvPr id="23" name="Connector 22"/>
          <p:cNvCxnSpPr/>
          <p:nvPr/>
        </p:nvCxnSpPr>
        <p:spPr>
          <a:xfrm>
            <a:off x="720000" y="487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487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5" name="TextBox 24"/>
          <p:cNvSpPr txBox="1"/>
          <p:nvPr/>
        </p:nvSpPr>
        <p:spPr>
          <a:xfrm>
            <a:off x="648000" y="4870800"/>
            <a:ext cx="413999" cy="277200"/>
          </a:xfrm>
          <a:prstGeom prst="rect">
            <a:avLst/>
          </a:prstGeom>
          <a:noFill/>
        </p:spPr>
        <p:txBody>
          <a:bodyPr wrap="none">
            <a:spAutoFit/>
          </a:bodyPr>
          <a:lstStyle/>
          <a:p>
            <a:pPr>
              <a:defRPr sz="1200" b="1">
                <a:solidFill>
                  <a:srgbClr val="156082"/>
                </a:solidFill>
                <a:latin typeface="Arial Nova Cond"/>
              </a:defRPr>
            </a:pPr>
            <a:r>
              <a:t>6.8</a:t>
            </a:r>
          </a:p>
        </p:txBody>
      </p:sp>
      <p:sp>
        <p:nvSpPr>
          <p:cNvPr id="26" name="TextBox 25"/>
          <p:cNvSpPr txBox="1"/>
          <p:nvPr/>
        </p:nvSpPr>
        <p:spPr>
          <a:xfrm>
            <a:off x="1080000" y="4870800"/>
            <a:ext cx="6094800" cy="309600"/>
          </a:xfrm>
          <a:prstGeom prst="rect">
            <a:avLst/>
          </a:prstGeom>
          <a:noFill/>
        </p:spPr>
        <p:txBody>
          <a:bodyPr wrap="none">
            <a:spAutoFit/>
          </a:bodyPr>
          <a:lstStyle/>
          <a:p>
            <a:pPr>
              <a:defRPr sz="1200" b="1">
                <a:solidFill>
                  <a:srgbClr val="000000"/>
                </a:solidFill>
                <a:latin typeface="Arial Nova"/>
              </a:defRPr>
            </a:pPr>
            <a:r>
              <a:t>Define and Maintain Role-Based Access Control</a:t>
            </a:r>
          </a:p>
        </p:txBody>
      </p:sp>
      <p:sp>
        <p:nvSpPr>
          <p:cNvPr id="27" name="TextBox 26"/>
          <p:cNvSpPr txBox="1"/>
          <p:nvPr/>
        </p:nvSpPr>
        <p:spPr>
          <a:xfrm>
            <a:off x="1080000" y="5216400"/>
            <a:ext cx="10713600" cy="152400"/>
          </a:xfrm>
          <a:prstGeom prst="rect">
            <a:avLst/>
          </a:prstGeom>
          <a:noFill/>
        </p:spPr>
        <p:txBody>
          <a:bodyPr wrap="square" anchor="t">
            <a:spAutoFit/>
          </a:bodyPr>
          <a:lstStyle/>
          <a:p>
            <a:pPr>
              <a:defRPr sz="1200">
                <a:latin typeface="Arial Nova Light "/>
              </a:defRPr>
            </a:pPr>
            <a:r>
              <a:t>Finding: Role-Based Access control is not in place.</a:t>
            </a:r>
          </a:p>
        </p:txBody>
      </p:sp>
      <p:sp>
        <p:nvSpPr>
          <p:cNvPr id="28" name="TextBox 27"/>
          <p:cNvSpPr txBox="1"/>
          <p:nvPr/>
        </p:nvSpPr>
        <p:spPr>
          <a:xfrm>
            <a:off x="1080000" y="5404800"/>
            <a:ext cx="10713600" cy="0"/>
          </a:xfrm>
          <a:prstGeom prst="rect">
            <a:avLst/>
          </a:prstGeom>
          <a:noFill/>
        </p:spPr>
        <p:txBody>
          <a:bodyPr wrap="square" anchor="t">
            <a:spAutoFit/>
          </a:bodyPr>
          <a:lstStyle/>
          <a:p>
            <a:pPr>
              <a:defRPr sz="1200">
                <a:latin typeface="Arial Nova Light "/>
              </a:defRPr>
            </a:pPr>
            <a:r>
              <a:t>Impact: unauthorized access to sensitive information and resources within the enterprise</a:t>
            </a:r>
          </a:p>
        </p:txBody>
      </p:sp>
      <p:sp>
        <p:nvSpPr>
          <p:cNvPr id="29" name="TextBox 28"/>
          <p:cNvSpPr txBox="1"/>
          <p:nvPr/>
        </p:nvSpPr>
        <p:spPr>
          <a:xfrm>
            <a:off x="1080000" y="5584800"/>
            <a:ext cx="10713600" cy="457200"/>
          </a:xfrm>
          <a:prstGeom prst="rect">
            <a:avLst/>
          </a:prstGeom>
          <a:noFill/>
        </p:spPr>
        <p:txBody>
          <a:bodyPr wrap="square" anchor="t">
            <a:spAutoFit/>
          </a:bodyPr>
          <a:lstStyle/>
          <a:p>
            <a:pPr>
              <a:defRPr sz="1000">
                <a:latin typeface="Arial Nova Light "/>
              </a:defRPr>
            </a:pPr>
            <a:r>
              <a:t>Recommendation: Define and maintain role-based access control, through determining and documenting the access rights necessary for each role within the enterprise to successfully carry out its assigned duties. Perform access control reviews of enterprise assets to validate that all privileges are authorized, on a recurring schedule at a minimum annually, or more frequently.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7</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Continuous Vulnerability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Develop a plan to continuously assess and track vulnerabilities on all enterprise assets within the enterprise’s infrastructure, in order to remediate, and minimize, the window of opportunity for attackers. Monitor public and private industry sources for new threat and vulnerability information.</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7.1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Vulnerability Management Process</a:t>
            </a:r>
          </a:p>
        </p:txBody>
      </p:sp>
      <p:sp>
        <p:nvSpPr>
          <p:cNvPr id="10" name="TextBox 9"/>
          <p:cNvSpPr txBox="1"/>
          <p:nvPr/>
        </p:nvSpPr>
        <p:spPr>
          <a:xfrm>
            <a:off x="1080000" y="1670400"/>
            <a:ext cx="10713600" cy="152400"/>
          </a:xfrm>
          <a:prstGeom prst="rect">
            <a:avLst/>
          </a:prstGeom>
          <a:noFill/>
        </p:spPr>
        <p:txBody>
          <a:bodyPr wrap="square" anchor="t">
            <a:spAutoFit/>
          </a:bodyPr>
          <a:lstStyle/>
          <a:p>
            <a:pPr>
              <a:defRPr sz="1200">
                <a:latin typeface="Arial Nova Light "/>
              </a:defRPr>
            </a:pPr>
            <a:r>
              <a:t>Finding: Vulnerability Management Process is not in place.</a:t>
            </a:r>
          </a:p>
        </p:txBody>
      </p:sp>
      <p:sp>
        <p:nvSpPr>
          <p:cNvPr id="11" name="TextBox 10"/>
          <p:cNvSpPr txBox="1"/>
          <p:nvPr/>
        </p:nvSpPr>
        <p:spPr>
          <a:xfrm>
            <a:off x="1080000" y="1858800"/>
            <a:ext cx="10713600" cy="152400"/>
          </a:xfrm>
          <a:prstGeom prst="rect">
            <a:avLst/>
          </a:prstGeom>
          <a:noFill/>
        </p:spPr>
        <p:txBody>
          <a:bodyPr wrap="square" anchor="t">
            <a:spAutoFit/>
          </a:bodyPr>
          <a:lstStyle/>
          <a:p>
            <a:pPr>
              <a:defRPr sz="1200">
                <a:latin typeface="Arial Nova Light "/>
              </a:defRPr>
            </a:pPr>
            <a:r>
              <a:t>Impact: Lack of visibility and difficulty to understand the process for vulnerability Management.</a:t>
            </a:r>
          </a:p>
        </p:txBody>
      </p:sp>
      <p:sp>
        <p:nvSpPr>
          <p:cNvPr id="12" name="TextBox 11"/>
          <p:cNvSpPr txBox="1"/>
          <p:nvPr/>
        </p:nvSpPr>
        <p:spPr>
          <a:xfrm>
            <a:off x="1080000" y="2191200"/>
            <a:ext cx="10713600" cy="457200"/>
          </a:xfrm>
          <a:prstGeom prst="rect">
            <a:avLst/>
          </a:prstGeom>
          <a:noFill/>
        </p:spPr>
        <p:txBody>
          <a:bodyPr wrap="square" anchor="t">
            <a:spAutoFit/>
          </a:bodyPr>
          <a:lstStyle/>
          <a:p>
            <a:pPr>
              <a:defRPr sz="1000">
                <a:latin typeface="Arial Nova Light "/>
              </a:defRPr>
            </a:pPr>
            <a:r>
              <a:t>Recommendation: Establish and maintain a documented vulnerability management process for enterprise assets. Review and update documentation annually, or when significant enterprise changes occur that could impact this Safeguard.</a:t>
            </a:r>
          </a:p>
        </p:txBody>
      </p:sp>
      <p:cxnSp>
        <p:nvCxnSpPr>
          <p:cNvPr id="13" name="Connector 12"/>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86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5" name="TextBox 14"/>
          <p:cNvSpPr txBox="1"/>
          <p:nvPr/>
        </p:nvSpPr>
        <p:spPr>
          <a:xfrm>
            <a:off x="648000" y="2864400"/>
            <a:ext cx="413999" cy="277200"/>
          </a:xfrm>
          <a:prstGeom prst="rect">
            <a:avLst/>
          </a:prstGeom>
          <a:noFill/>
        </p:spPr>
        <p:txBody>
          <a:bodyPr wrap="none">
            <a:spAutoFit/>
          </a:bodyPr>
          <a:lstStyle/>
          <a:p>
            <a:pPr>
              <a:defRPr sz="1200" b="1">
                <a:solidFill>
                  <a:srgbClr val="156082"/>
                </a:solidFill>
                <a:latin typeface="Arial Nova Cond"/>
              </a:defRPr>
            </a:pPr>
            <a:r>
              <a:t>7.2</a:t>
            </a:r>
          </a:p>
        </p:txBody>
      </p:sp>
      <p:sp>
        <p:nvSpPr>
          <p:cNvPr id="16" name="TextBox 15"/>
          <p:cNvSpPr txBox="1"/>
          <p:nvPr/>
        </p:nvSpPr>
        <p:spPr>
          <a:xfrm>
            <a:off x="1080000" y="2864400"/>
            <a:ext cx="6094800" cy="309600"/>
          </a:xfrm>
          <a:prstGeom prst="rect">
            <a:avLst/>
          </a:prstGeom>
          <a:noFill/>
        </p:spPr>
        <p:txBody>
          <a:bodyPr wrap="none">
            <a:spAutoFit/>
          </a:bodyPr>
          <a:lstStyle/>
          <a:p>
            <a:pPr>
              <a:defRPr sz="1200" b="1">
                <a:solidFill>
                  <a:srgbClr val="000000"/>
                </a:solidFill>
                <a:latin typeface="Arial Nova"/>
              </a:defRPr>
            </a:pPr>
            <a:r>
              <a:t>Establish and Maintain a Remediation Process</a:t>
            </a:r>
          </a:p>
        </p:txBody>
      </p:sp>
      <p:sp>
        <p:nvSpPr>
          <p:cNvPr id="17" name="TextBox 16"/>
          <p:cNvSpPr txBox="1"/>
          <p:nvPr/>
        </p:nvSpPr>
        <p:spPr>
          <a:xfrm>
            <a:off x="1080000" y="3210000"/>
            <a:ext cx="10713600" cy="152400"/>
          </a:xfrm>
          <a:prstGeom prst="rect">
            <a:avLst/>
          </a:prstGeom>
          <a:noFill/>
        </p:spPr>
        <p:txBody>
          <a:bodyPr wrap="square" anchor="t">
            <a:spAutoFit/>
          </a:bodyPr>
          <a:lstStyle/>
          <a:p>
            <a:pPr>
              <a:defRPr sz="1200">
                <a:latin typeface="Arial Nova Light "/>
              </a:defRPr>
            </a:pPr>
            <a:r>
              <a:t>Finding: Vulnerability Remediation Process is not in place.</a:t>
            </a:r>
          </a:p>
        </p:txBody>
      </p:sp>
      <p:sp>
        <p:nvSpPr>
          <p:cNvPr id="18" name="TextBox 17"/>
          <p:cNvSpPr txBox="1"/>
          <p:nvPr/>
        </p:nvSpPr>
        <p:spPr>
          <a:xfrm>
            <a:off x="1080000" y="3398400"/>
            <a:ext cx="10713600" cy="304800"/>
          </a:xfrm>
          <a:prstGeom prst="rect">
            <a:avLst/>
          </a:prstGeom>
          <a:noFill/>
        </p:spPr>
        <p:txBody>
          <a:bodyPr wrap="square" anchor="t">
            <a:spAutoFit/>
          </a:bodyPr>
          <a:lstStyle/>
          <a:p>
            <a:pPr>
              <a:defRPr sz="1200">
                <a:latin typeface="Arial Nova Light "/>
              </a:defRPr>
            </a:pPr>
            <a:r>
              <a:t>Impact: Lack of visibility and difficulty to understand the process for for remediating vulnerabilities identified.</a:t>
            </a:r>
          </a:p>
        </p:txBody>
      </p:sp>
      <p:sp>
        <p:nvSpPr>
          <p:cNvPr id="19" name="TextBox 18"/>
          <p:cNvSpPr txBox="1"/>
          <p:nvPr/>
        </p:nvSpPr>
        <p:spPr>
          <a:xfrm>
            <a:off x="1080000" y="3883200"/>
            <a:ext cx="10713600" cy="304800"/>
          </a:xfrm>
          <a:prstGeom prst="rect">
            <a:avLst/>
          </a:prstGeom>
          <a:noFill/>
        </p:spPr>
        <p:txBody>
          <a:bodyPr wrap="square" anchor="t">
            <a:spAutoFit/>
          </a:bodyPr>
          <a:lstStyle/>
          <a:p>
            <a:pPr>
              <a:defRPr sz="1000">
                <a:latin typeface="Arial Nova Light "/>
              </a:defRPr>
            </a:pPr>
            <a:r>
              <a:t>Recommendation: Establish and maintain a risk-based remediation strategy documented in a remediation process, with monthly, or more frequent, reviews.</a:t>
            </a:r>
          </a:p>
        </p:txBody>
      </p:sp>
      <p:cxnSp>
        <p:nvCxnSpPr>
          <p:cNvPr id="20" name="Connector 19"/>
          <p:cNvCxnSpPr/>
          <p:nvPr/>
        </p:nvCxnSpPr>
        <p:spPr>
          <a:xfrm>
            <a:off x="720000" y="440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40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404000"/>
            <a:ext cx="413999" cy="277200"/>
          </a:xfrm>
          <a:prstGeom prst="rect">
            <a:avLst/>
          </a:prstGeom>
          <a:noFill/>
        </p:spPr>
        <p:txBody>
          <a:bodyPr wrap="none">
            <a:spAutoFit/>
          </a:bodyPr>
          <a:lstStyle/>
          <a:p>
            <a:pPr>
              <a:defRPr sz="1200" b="1">
                <a:solidFill>
                  <a:srgbClr val="156082"/>
                </a:solidFill>
                <a:latin typeface="Arial Nova Cond"/>
              </a:defRPr>
            </a:pPr>
            <a:r>
              <a:t>7.3</a:t>
            </a:r>
          </a:p>
        </p:txBody>
      </p:sp>
      <p:sp>
        <p:nvSpPr>
          <p:cNvPr id="23" name="TextBox 22"/>
          <p:cNvSpPr txBox="1"/>
          <p:nvPr/>
        </p:nvSpPr>
        <p:spPr>
          <a:xfrm>
            <a:off x="1080000" y="4404000"/>
            <a:ext cx="6094800" cy="309600"/>
          </a:xfrm>
          <a:prstGeom prst="rect">
            <a:avLst/>
          </a:prstGeom>
          <a:noFill/>
        </p:spPr>
        <p:txBody>
          <a:bodyPr wrap="none">
            <a:spAutoFit/>
          </a:bodyPr>
          <a:lstStyle/>
          <a:p>
            <a:pPr>
              <a:defRPr sz="1200" b="1">
                <a:solidFill>
                  <a:srgbClr val="000000"/>
                </a:solidFill>
                <a:latin typeface="Arial Nova"/>
              </a:defRPr>
            </a:pPr>
            <a:r>
              <a:t>Perform Automated Operating System Patch Management</a:t>
            </a:r>
          </a:p>
        </p:txBody>
      </p:sp>
      <p:sp>
        <p:nvSpPr>
          <p:cNvPr id="24" name="TextBox 23"/>
          <p:cNvSpPr txBox="1"/>
          <p:nvPr/>
        </p:nvSpPr>
        <p:spPr>
          <a:xfrm>
            <a:off x="1080000" y="4749600"/>
            <a:ext cx="10713600" cy="152400"/>
          </a:xfrm>
          <a:prstGeom prst="rect">
            <a:avLst/>
          </a:prstGeom>
          <a:noFill/>
        </p:spPr>
        <p:txBody>
          <a:bodyPr wrap="square" anchor="t">
            <a:spAutoFit/>
          </a:bodyPr>
          <a:lstStyle/>
          <a:p>
            <a:pPr>
              <a:defRPr sz="1200">
                <a:latin typeface="Arial Nova Light "/>
              </a:defRPr>
            </a:pPr>
            <a:r>
              <a:t>Finding: Automated Operating Systems Patch Management have not been configured.</a:t>
            </a:r>
          </a:p>
        </p:txBody>
      </p:sp>
      <p:sp>
        <p:nvSpPr>
          <p:cNvPr id="25" name="TextBox 24"/>
          <p:cNvSpPr txBox="1"/>
          <p:nvPr/>
        </p:nvSpPr>
        <p:spPr>
          <a:xfrm>
            <a:off x="1080000" y="4938000"/>
            <a:ext cx="10713600" cy="304800"/>
          </a:xfrm>
          <a:prstGeom prst="rect">
            <a:avLst/>
          </a:prstGeom>
          <a:noFill/>
        </p:spPr>
        <p:txBody>
          <a:bodyPr wrap="square" anchor="t">
            <a:spAutoFit/>
          </a:bodyPr>
          <a:lstStyle/>
          <a:p>
            <a:pPr>
              <a:defRPr sz="1200">
                <a:latin typeface="Arial Nova Light "/>
              </a:defRPr>
            </a:pPr>
            <a:r>
              <a:t>Impact: potential exploitation of enterprise assets due to the absence of automated operating system patch management</a:t>
            </a:r>
          </a:p>
        </p:txBody>
      </p:sp>
      <p:sp>
        <p:nvSpPr>
          <p:cNvPr id="26" name="TextBox 25"/>
          <p:cNvSpPr txBox="1"/>
          <p:nvPr/>
        </p:nvSpPr>
        <p:spPr>
          <a:xfrm>
            <a:off x="1080000" y="5422800"/>
            <a:ext cx="10713600" cy="304800"/>
          </a:xfrm>
          <a:prstGeom prst="rect">
            <a:avLst/>
          </a:prstGeom>
          <a:noFill/>
        </p:spPr>
        <p:txBody>
          <a:bodyPr wrap="square" anchor="t">
            <a:spAutoFit/>
          </a:bodyPr>
          <a:lstStyle/>
          <a:p>
            <a:pPr>
              <a:defRPr sz="1000">
                <a:latin typeface="Arial Nova Light "/>
              </a:defRPr>
            </a:pPr>
            <a:r>
              <a:t>Recommendation: Perform operating system updates on enterprise assets through automated patch management on a monthly, or more frequent, basis.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7.4</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Perform Automated Application Patch Management</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Automated Application Patch Management have not been configured.</a:t>
            </a:r>
          </a:p>
        </p:txBody>
      </p:sp>
      <p:sp>
        <p:nvSpPr>
          <p:cNvPr id="7" name="TextBox 6"/>
          <p:cNvSpPr txBox="1"/>
          <p:nvPr/>
        </p:nvSpPr>
        <p:spPr>
          <a:xfrm>
            <a:off x="1080000" y="1090800"/>
            <a:ext cx="10713600" cy="304800"/>
          </a:xfrm>
          <a:prstGeom prst="rect">
            <a:avLst/>
          </a:prstGeom>
          <a:noFill/>
        </p:spPr>
        <p:txBody>
          <a:bodyPr wrap="square" anchor="t">
            <a:spAutoFit/>
          </a:bodyPr>
          <a:lstStyle/>
          <a:p>
            <a:pPr>
              <a:defRPr sz="1200">
                <a:latin typeface="Arial Nova Light "/>
              </a:defRPr>
            </a:pPr>
            <a:r>
              <a:t>Impact: potential exploitation of enterprise assets due to the absence of automated Application patch management</a:t>
            </a:r>
          </a:p>
        </p:txBody>
      </p:sp>
      <p:sp>
        <p:nvSpPr>
          <p:cNvPr id="8" name="TextBox 7"/>
          <p:cNvSpPr txBox="1"/>
          <p:nvPr/>
        </p:nvSpPr>
        <p:spPr>
          <a:xfrm>
            <a:off x="1080000" y="1575600"/>
            <a:ext cx="10713600" cy="304800"/>
          </a:xfrm>
          <a:prstGeom prst="rect">
            <a:avLst/>
          </a:prstGeom>
          <a:noFill/>
        </p:spPr>
        <p:txBody>
          <a:bodyPr wrap="square" anchor="t">
            <a:spAutoFit/>
          </a:bodyPr>
          <a:lstStyle/>
          <a:p>
            <a:pPr>
              <a:defRPr sz="1000">
                <a:latin typeface="Arial Nova Light "/>
              </a:defRPr>
            </a:pPr>
            <a:r>
              <a:t>Recommendation: Perform application updates on enterprise assets through automated patch management on a monthly, or more frequent, basis.</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7.5</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Perform Automated Vulnerability Scans of Internal Enterprise Assets</a:t>
            </a:r>
          </a:p>
        </p:txBody>
      </p:sp>
      <p:sp>
        <p:nvSpPr>
          <p:cNvPr id="13" name="TextBox 12"/>
          <p:cNvSpPr txBox="1"/>
          <p:nvPr/>
        </p:nvSpPr>
        <p:spPr>
          <a:xfrm>
            <a:off x="1080000" y="2442000"/>
            <a:ext cx="10713600" cy="152400"/>
          </a:xfrm>
          <a:prstGeom prst="rect">
            <a:avLst/>
          </a:prstGeom>
          <a:noFill/>
        </p:spPr>
        <p:txBody>
          <a:bodyPr wrap="square" anchor="t">
            <a:spAutoFit/>
          </a:bodyPr>
          <a:lstStyle/>
          <a:p>
            <a:pPr>
              <a:defRPr sz="1200">
                <a:latin typeface="Arial Nova Light "/>
              </a:defRPr>
            </a:pPr>
            <a:r>
              <a:t>Finding: Automated Vulnerability Scans of internal Enterprise Assets have not been configured.</a:t>
            </a:r>
          </a:p>
        </p:txBody>
      </p:sp>
      <p:sp>
        <p:nvSpPr>
          <p:cNvPr id="14" name="TextBox 13"/>
          <p:cNvSpPr txBox="1"/>
          <p:nvPr/>
        </p:nvSpPr>
        <p:spPr>
          <a:xfrm>
            <a:off x="1080000" y="2630400"/>
            <a:ext cx="10713600" cy="304800"/>
          </a:xfrm>
          <a:prstGeom prst="rect">
            <a:avLst/>
          </a:prstGeom>
          <a:noFill/>
        </p:spPr>
        <p:txBody>
          <a:bodyPr wrap="square" anchor="t">
            <a:spAutoFit/>
          </a:bodyPr>
          <a:lstStyle/>
          <a:p>
            <a:pPr>
              <a:defRPr sz="1200">
                <a:latin typeface="Arial Nova Light "/>
              </a:defRPr>
            </a:pPr>
            <a:r>
              <a:t>Impact: potential exploitation of enterprise assets due to the absence of automated Internal vulnerability scans.</a:t>
            </a:r>
          </a:p>
        </p:txBody>
      </p:sp>
      <p:sp>
        <p:nvSpPr>
          <p:cNvPr id="15" name="TextBox 14"/>
          <p:cNvSpPr txBox="1"/>
          <p:nvPr/>
        </p:nvSpPr>
        <p:spPr>
          <a:xfrm>
            <a:off x="1080000" y="3115200"/>
            <a:ext cx="10713600" cy="457200"/>
          </a:xfrm>
          <a:prstGeom prst="rect">
            <a:avLst/>
          </a:prstGeom>
          <a:noFill/>
        </p:spPr>
        <p:txBody>
          <a:bodyPr wrap="square" anchor="t">
            <a:spAutoFit/>
          </a:bodyPr>
          <a:lstStyle/>
          <a:p>
            <a:pPr>
              <a:defRPr sz="1000">
                <a:latin typeface="Arial Nova Light "/>
              </a:defRPr>
            </a:pPr>
            <a:r>
              <a:t>Recommendation: Perform automated vulnerability scans of internal enterprise assets on a quarterly, or more frequent, basis. Conduct both authenticated and unauthenticated scans, using a SCAP-compliant vulnerability scanning tool.</a:t>
            </a:r>
          </a:p>
        </p:txBody>
      </p:sp>
      <p:cxnSp>
        <p:nvCxnSpPr>
          <p:cNvPr id="16" name="Connector 15"/>
          <p:cNvCxnSpPr/>
          <p:nvPr/>
        </p:nvCxnSpPr>
        <p:spPr>
          <a:xfrm>
            <a:off x="720000" y="378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78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8" name="TextBox 17"/>
          <p:cNvSpPr txBox="1"/>
          <p:nvPr/>
        </p:nvSpPr>
        <p:spPr>
          <a:xfrm>
            <a:off x="648000" y="3788400"/>
            <a:ext cx="413999" cy="277200"/>
          </a:xfrm>
          <a:prstGeom prst="rect">
            <a:avLst/>
          </a:prstGeom>
          <a:noFill/>
        </p:spPr>
        <p:txBody>
          <a:bodyPr wrap="none">
            <a:spAutoFit/>
          </a:bodyPr>
          <a:lstStyle/>
          <a:p>
            <a:pPr>
              <a:defRPr sz="1200" b="1">
                <a:solidFill>
                  <a:srgbClr val="156082"/>
                </a:solidFill>
                <a:latin typeface="Arial Nova Cond"/>
              </a:defRPr>
            </a:pPr>
            <a:r>
              <a:t>7.6</a:t>
            </a:r>
          </a:p>
        </p:txBody>
      </p:sp>
      <p:sp>
        <p:nvSpPr>
          <p:cNvPr id="19" name="TextBox 18"/>
          <p:cNvSpPr txBox="1"/>
          <p:nvPr/>
        </p:nvSpPr>
        <p:spPr>
          <a:xfrm>
            <a:off x="1080000" y="3788400"/>
            <a:ext cx="6094800" cy="309600"/>
          </a:xfrm>
          <a:prstGeom prst="rect">
            <a:avLst/>
          </a:prstGeom>
          <a:noFill/>
        </p:spPr>
        <p:txBody>
          <a:bodyPr wrap="none">
            <a:spAutoFit/>
          </a:bodyPr>
          <a:lstStyle/>
          <a:p>
            <a:pPr>
              <a:defRPr sz="1200" b="1">
                <a:solidFill>
                  <a:srgbClr val="000000"/>
                </a:solidFill>
                <a:latin typeface="Arial Nova"/>
              </a:defRPr>
            </a:pPr>
            <a:r>
              <a:t>Perform Automated Vulnerability Scans of Externally-Exposed Enterprise Assets</a:t>
            </a:r>
          </a:p>
        </p:txBody>
      </p:sp>
      <p:sp>
        <p:nvSpPr>
          <p:cNvPr id="20" name="TextBox 19"/>
          <p:cNvSpPr txBox="1"/>
          <p:nvPr/>
        </p:nvSpPr>
        <p:spPr>
          <a:xfrm>
            <a:off x="1080000" y="4134000"/>
            <a:ext cx="10713600" cy="152400"/>
          </a:xfrm>
          <a:prstGeom prst="rect">
            <a:avLst/>
          </a:prstGeom>
          <a:noFill/>
        </p:spPr>
        <p:txBody>
          <a:bodyPr wrap="square" anchor="t">
            <a:spAutoFit/>
          </a:bodyPr>
          <a:lstStyle/>
          <a:p>
            <a:pPr>
              <a:defRPr sz="1200">
                <a:latin typeface="Arial Nova Light "/>
              </a:defRPr>
            </a:pPr>
            <a:r>
              <a:t>Finding: Automated Vulnerability Scans of external Enterprise Assets have not been configured.</a:t>
            </a:r>
          </a:p>
        </p:txBody>
      </p:sp>
      <p:sp>
        <p:nvSpPr>
          <p:cNvPr id="21" name="TextBox 20"/>
          <p:cNvSpPr txBox="1"/>
          <p:nvPr/>
        </p:nvSpPr>
        <p:spPr>
          <a:xfrm>
            <a:off x="1080000" y="4322400"/>
            <a:ext cx="10713600" cy="304800"/>
          </a:xfrm>
          <a:prstGeom prst="rect">
            <a:avLst/>
          </a:prstGeom>
          <a:noFill/>
        </p:spPr>
        <p:txBody>
          <a:bodyPr wrap="square" anchor="t">
            <a:spAutoFit/>
          </a:bodyPr>
          <a:lstStyle/>
          <a:p>
            <a:pPr>
              <a:defRPr sz="1200">
                <a:latin typeface="Arial Nova Light "/>
              </a:defRPr>
            </a:pPr>
            <a:r>
              <a:t>Impact: potential exploitation of enterprise assets due to the absence of automated External vulnerability scans.</a:t>
            </a:r>
          </a:p>
        </p:txBody>
      </p:sp>
      <p:sp>
        <p:nvSpPr>
          <p:cNvPr id="22" name="TextBox 21"/>
          <p:cNvSpPr txBox="1"/>
          <p:nvPr/>
        </p:nvSpPr>
        <p:spPr>
          <a:xfrm>
            <a:off x="1080000" y="4807200"/>
            <a:ext cx="10713600" cy="304800"/>
          </a:xfrm>
          <a:prstGeom prst="rect">
            <a:avLst/>
          </a:prstGeom>
          <a:noFill/>
        </p:spPr>
        <p:txBody>
          <a:bodyPr wrap="square" anchor="t">
            <a:spAutoFit/>
          </a:bodyPr>
          <a:lstStyle/>
          <a:p>
            <a:pPr>
              <a:defRPr sz="1000">
                <a:latin typeface="Arial Nova Light "/>
              </a:defRPr>
            </a:pPr>
            <a:r>
              <a:t>Recommendation: Perform automated vulnerability scans of externally-exposed enterprise assets using a SCAP-compliant vulnerability scanning tool. Perform scans on a monthly, or more frequent, basis. </a:t>
            </a:r>
          </a:p>
        </p:txBody>
      </p:sp>
      <p:cxnSp>
        <p:nvCxnSpPr>
          <p:cNvPr id="23" name="Connector 22"/>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32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25" name="TextBox 24"/>
          <p:cNvSpPr txBox="1"/>
          <p:nvPr/>
        </p:nvSpPr>
        <p:spPr>
          <a:xfrm>
            <a:off x="648000" y="5328000"/>
            <a:ext cx="413999" cy="277200"/>
          </a:xfrm>
          <a:prstGeom prst="rect">
            <a:avLst/>
          </a:prstGeom>
          <a:noFill/>
        </p:spPr>
        <p:txBody>
          <a:bodyPr wrap="none">
            <a:spAutoFit/>
          </a:bodyPr>
          <a:lstStyle/>
          <a:p>
            <a:pPr>
              <a:defRPr sz="1200" b="1">
                <a:solidFill>
                  <a:srgbClr val="156082"/>
                </a:solidFill>
                <a:latin typeface="Arial Nova Cond"/>
              </a:defRPr>
            </a:pPr>
            <a:r>
              <a:t>7.7</a:t>
            </a:r>
          </a:p>
        </p:txBody>
      </p:sp>
      <p:sp>
        <p:nvSpPr>
          <p:cNvPr id="26" name="TextBox 25"/>
          <p:cNvSpPr txBox="1"/>
          <p:nvPr/>
        </p:nvSpPr>
        <p:spPr>
          <a:xfrm>
            <a:off x="1080000" y="5328000"/>
            <a:ext cx="6094800" cy="309600"/>
          </a:xfrm>
          <a:prstGeom prst="rect">
            <a:avLst/>
          </a:prstGeom>
          <a:noFill/>
        </p:spPr>
        <p:txBody>
          <a:bodyPr wrap="none">
            <a:spAutoFit/>
          </a:bodyPr>
          <a:lstStyle/>
          <a:p>
            <a:pPr>
              <a:defRPr sz="1200" b="1">
                <a:solidFill>
                  <a:srgbClr val="000000"/>
                </a:solidFill>
                <a:latin typeface="Arial Nova"/>
              </a:defRPr>
            </a:pPr>
            <a:r>
              <a:t>Remediate Detected Vulnerabilities</a:t>
            </a:r>
          </a:p>
        </p:txBody>
      </p:sp>
      <p:sp>
        <p:nvSpPr>
          <p:cNvPr id="27" name="TextBox 26"/>
          <p:cNvSpPr txBox="1"/>
          <p:nvPr/>
        </p:nvSpPr>
        <p:spPr>
          <a:xfrm>
            <a:off x="1080000" y="5673600"/>
            <a:ext cx="10713600" cy="152400"/>
          </a:xfrm>
          <a:prstGeom prst="rect">
            <a:avLst/>
          </a:prstGeom>
          <a:noFill/>
        </p:spPr>
        <p:txBody>
          <a:bodyPr wrap="square" anchor="t">
            <a:spAutoFit/>
          </a:bodyPr>
          <a:lstStyle/>
          <a:p>
            <a:pPr>
              <a:defRPr sz="1200">
                <a:latin typeface="Arial Nova Light "/>
              </a:defRPr>
            </a:pPr>
            <a:r>
              <a:t>Finding: Detected vulnerabilities are not remediated.</a:t>
            </a:r>
          </a:p>
        </p:txBody>
      </p:sp>
      <p:sp>
        <p:nvSpPr>
          <p:cNvPr id="28" name="TextBox 27"/>
          <p:cNvSpPr txBox="1"/>
          <p:nvPr/>
        </p:nvSpPr>
        <p:spPr>
          <a:xfrm>
            <a:off x="1080000" y="5862000"/>
            <a:ext cx="10713600" cy="152400"/>
          </a:xfrm>
          <a:prstGeom prst="rect">
            <a:avLst/>
          </a:prstGeom>
          <a:noFill/>
        </p:spPr>
        <p:txBody>
          <a:bodyPr wrap="square" anchor="t">
            <a:spAutoFit/>
          </a:bodyPr>
          <a:lstStyle/>
          <a:p>
            <a:pPr>
              <a:defRPr sz="1200">
                <a:latin typeface="Arial Nova Light "/>
              </a:defRPr>
            </a:pPr>
            <a:r>
              <a:t>Impact: exploitation of vulnerabilities in enterprise assets.</a:t>
            </a:r>
          </a:p>
        </p:txBody>
      </p:sp>
      <p:sp>
        <p:nvSpPr>
          <p:cNvPr id="29" name="TextBox 28"/>
          <p:cNvSpPr txBox="1"/>
          <p:nvPr/>
        </p:nvSpPr>
        <p:spPr>
          <a:xfrm>
            <a:off x="1080000" y="6194400"/>
            <a:ext cx="10713600" cy="304800"/>
          </a:xfrm>
          <a:prstGeom prst="rect">
            <a:avLst/>
          </a:prstGeom>
          <a:noFill/>
        </p:spPr>
        <p:txBody>
          <a:bodyPr wrap="square" anchor="t">
            <a:spAutoFit/>
          </a:bodyPr>
          <a:lstStyle/>
          <a:p>
            <a:pPr>
              <a:defRPr sz="1000">
                <a:latin typeface="Arial Nova Light "/>
              </a:defRPr>
            </a:pPr>
            <a:r>
              <a:t>Recommendation: Remediate detected vulnerabilities in software through processes and tooling on a monthly, or more frequent, basis, based on the remediation process.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8 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Audit Log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Collect, alert, review, and retain audit logs of events that could help detect, understand, or recover from an attack.</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8.1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an Audit Log Management Process</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Audit Log Management process is not in place.</a:t>
            </a:r>
          </a:p>
        </p:txBody>
      </p:sp>
      <p:sp>
        <p:nvSpPr>
          <p:cNvPr id="11" name="TextBox 10"/>
          <p:cNvSpPr txBox="1"/>
          <p:nvPr/>
        </p:nvSpPr>
        <p:spPr>
          <a:xfrm>
            <a:off x="1080000" y="1706400"/>
            <a:ext cx="10713600" cy="152400"/>
          </a:xfrm>
          <a:prstGeom prst="rect">
            <a:avLst/>
          </a:prstGeom>
          <a:noFill/>
        </p:spPr>
        <p:txBody>
          <a:bodyPr wrap="square" anchor="t">
            <a:spAutoFit/>
          </a:bodyPr>
          <a:lstStyle/>
          <a:p>
            <a:pPr>
              <a:defRPr sz="1200">
                <a:latin typeface="Arial Nova Light "/>
              </a:defRPr>
            </a:pPr>
            <a:r>
              <a:t>Impact: Lack of visibility and difficulty to understand the process about Audit Log management.</a:t>
            </a:r>
          </a:p>
        </p:txBody>
      </p:sp>
      <p:sp>
        <p:nvSpPr>
          <p:cNvPr id="12" name="TextBox 11"/>
          <p:cNvSpPr txBox="1"/>
          <p:nvPr/>
        </p:nvSpPr>
        <p:spPr>
          <a:xfrm>
            <a:off x="1080000" y="2038800"/>
            <a:ext cx="10713600" cy="609600"/>
          </a:xfrm>
          <a:prstGeom prst="rect">
            <a:avLst/>
          </a:prstGeom>
          <a:noFill/>
        </p:spPr>
        <p:txBody>
          <a:bodyPr wrap="square" anchor="t">
            <a:spAutoFit/>
          </a:bodyPr>
          <a:lstStyle/>
          <a:p>
            <a:pPr>
              <a:defRPr sz="1000">
                <a:latin typeface="Arial Nova Light "/>
              </a:defRPr>
            </a:pPr>
            <a:r>
              <a:t>Recommendation: Establish and maintain an audit log management process that defines the enterprise’s logging requirements. At a minimum, address the collection, review, and retention of audit logs for enterprise assets. Review and update documentation annually, or when significant enterprise changes occur that could impact this Safeguard.</a:t>
            </a:r>
          </a:p>
        </p:txBody>
      </p:sp>
      <p:cxnSp>
        <p:nvCxnSpPr>
          <p:cNvPr id="13" name="Connector 12"/>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86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5" name="TextBox 14"/>
          <p:cNvSpPr txBox="1"/>
          <p:nvPr/>
        </p:nvSpPr>
        <p:spPr>
          <a:xfrm>
            <a:off x="648000" y="2864400"/>
            <a:ext cx="413999" cy="277200"/>
          </a:xfrm>
          <a:prstGeom prst="rect">
            <a:avLst/>
          </a:prstGeom>
          <a:noFill/>
        </p:spPr>
        <p:txBody>
          <a:bodyPr wrap="none">
            <a:spAutoFit/>
          </a:bodyPr>
          <a:lstStyle/>
          <a:p>
            <a:pPr>
              <a:defRPr sz="1200" b="1">
                <a:solidFill>
                  <a:srgbClr val="156082"/>
                </a:solidFill>
                <a:latin typeface="Arial Nova Cond"/>
              </a:defRPr>
            </a:pPr>
            <a:r>
              <a:t>8.2</a:t>
            </a:r>
          </a:p>
        </p:txBody>
      </p:sp>
      <p:sp>
        <p:nvSpPr>
          <p:cNvPr id="16" name="TextBox 15"/>
          <p:cNvSpPr txBox="1"/>
          <p:nvPr/>
        </p:nvSpPr>
        <p:spPr>
          <a:xfrm>
            <a:off x="1080000" y="2864400"/>
            <a:ext cx="6094800" cy="309600"/>
          </a:xfrm>
          <a:prstGeom prst="rect">
            <a:avLst/>
          </a:prstGeom>
          <a:noFill/>
        </p:spPr>
        <p:txBody>
          <a:bodyPr wrap="none">
            <a:spAutoFit/>
          </a:bodyPr>
          <a:lstStyle/>
          <a:p>
            <a:pPr>
              <a:defRPr sz="1200" b="1">
                <a:solidFill>
                  <a:srgbClr val="000000"/>
                </a:solidFill>
                <a:latin typeface="Arial Nova"/>
              </a:defRPr>
            </a:pPr>
            <a:r>
              <a:t>Collect Audit Logs</a:t>
            </a:r>
          </a:p>
        </p:txBody>
      </p:sp>
      <p:sp>
        <p:nvSpPr>
          <p:cNvPr id="17" name="TextBox 16"/>
          <p:cNvSpPr txBox="1"/>
          <p:nvPr/>
        </p:nvSpPr>
        <p:spPr>
          <a:xfrm>
            <a:off x="1080000" y="3210000"/>
            <a:ext cx="10713600" cy="152400"/>
          </a:xfrm>
          <a:prstGeom prst="rect">
            <a:avLst/>
          </a:prstGeom>
          <a:noFill/>
        </p:spPr>
        <p:txBody>
          <a:bodyPr wrap="square" anchor="t">
            <a:spAutoFit/>
          </a:bodyPr>
          <a:lstStyle/>
          <a:p>
            <a:pPr>
              <a:defRPr sz="1200">
                <a:latin typeface="Arial Nova Light "/>
              </a:defRPr>
            </a:pPr>
            <a:r>
              <a:t>Finding: Audit logs are not being collected.</a:t>
            </a:r>
          </a:p>
        </p:txBody>
      </p:sp>
      <p:sp>
        <p:nvSpPr>
          <p:cNvPr id="18" name="TextBox 17"/>
          <p:cNvSpPr txBox="1"/>
          <p:nvPr/>
        </p:nvSpPr>
        <p:spPr>
          <a:xfrm>
            <a:off x="1080000" y="33984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19" name="TextBox 18"/>
          <p:cNvSpPr txBox="1"/>
          <p:nvPr/>
        </p:nvSpPr>
        <p:spPr>
          <a:xfrm>
            <a:off x="1080000" y="3883200"/>
            <a:ext cx="10713600" cy="304800"/>
          </a:xfrm>
          <a:prstGeom prst="rect">
            <a:avLst/>
          </a:prstGeom>
          <a:noFill/>
        </p:spPr>
        <p:txBody>
          <a:bodyPr wrap="square" anchor="t">
            <a:spAutoFit/>
          </a:bodyPr>
          <a:lstStyle/>
          <a:p>
            <a:pPr>
              <a:defRPr sz="1000">
                <a:latin typeface="Arial Nova Light "/>
              </a:defRPr>
            </a:pPr>
            <a:r>
              <a:t>Recommendation: Collect audit logs. Ensure that logging, per the enterprise’s audit log management process, has been enabled across enterprise assets.</a:t>
            </a:r>
          </a:p>
        </p:txBody>
      </p:sp>
      <p:cxnSp>
        <p:nvCxnSpPr>
          <p:cNvPr id="20" name="Connector 19"/>
          <p:cNvCxnSpPr/>
          <p:nvPr/>
        </p:nvCxnSpPr>
        <p:spPr>
          <a:xfrm>
            <a:off x="720000" y="440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40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404000"/>
            <a:ext cx="413999" cy="277200"/>
          </a:xfrm>
          <a:prstGeom prst="rect">
            <a:avLst/>
          </a:prstGeom>
          <a:noFill/>
        </p:spPr>
        <p:txBody>
          <a:bodyPr wrap="none">
            <a:spAutoFit/>
          </a:bodyPr>
          <a:lstStyle/>
          <a:p>
            <a:pPr>
              <a:defRPr sz="1200" b="1">
                <a:solidFill>
                  <a:srgbClr val="156082"/>
                </a:solidFill>
                <a:latin typeface="Arial Nova Cond"/>
              </a:defRPr>
            </a:pPr>
            <a:r>
              <a:t>8.3</a:t>
            </a:r>
          </a:p>
        </p:txBody>
      </p:sp>
      <p:sp>
        <p:nvSpPr>
          <p:cNvPr id="23" name="TextBox 22"/>
          <p:cNvSpPr txBox="1"/>
          <p:nvPr/>
        </p:nvSpPr>
        <p:spPr>
          <a:xfrm>
            <a:off x="1080000" y="4404000"/>
            <a:ext cx="6094800" cy="309600"/>
          </a:xfrm>
          <a:prstGeom prst="rect">
            <a:avLst/>
          </a:prstGeom>
          <a:noFill/>
        </p:spPr>
        <p:txBody>
          <a:bodyPr wrap="none">
            <a:spAutoFit/>
          </a:bodyPr>
          <a:lstStyle/>
          <a:p>
            <a:pPr>
              <a:defRPr sz="1200" b="1">
                <a:solidFill>
                  <a:srgbClr val="000000"/>
                </a:solidFill>
                <a:latin typeface="Arial Nova"/>
              </a:defRPr>
            </a:pPr>
            <a:r>
              <a:t>Ensure Adequate Audit Log Storage</a:t>
            </a:r>
          </a:p>
        </p:txBody>
      </p:sp>
      <p:sp>
        <p:nvSpPr>
          <p:cNvPr id="24" name="TextBox 23"/>
          <p:cNvSpPr txBox="1"/>
          <p:nvPr/>
        </p:nvSpPr>
        <p:spPr>
          <a:xfrm>
            <a:off x="1080000" y="4749600"/>
            <a:ext cx="10713600" cy="152400"/>
          </a:xfrm>
          <a:prstGeom prst="rect">
            <a:avLst/>
          </a:prstGeom>
          <a:noFill/>
        </p:spPr>
        <p:txBody>
          <a:bodyPr wrap="square" anchor="t">
            <a:spAutoFit/>
          </a:bodyPr>
          <a:lstStyle/>
          <a:p>
            <a:pPr>
              <a:defRPr sz="1200">
                <a:latin typeface="Arial Nova Light "/>
              </a:defRPr>
            </a:pPr>
            <a:r>
              <a:t>Finding: Audit log storage not considered.</a:t>
            </a:r>
          </a:p>
        </p:txBody>
      </p:sp>
      <p:sp>
        <p:nvSpPr>
          <p:cNvPr id="25" name="TextBox 24"/>
          <p:cNvSpPr txBox="1"/>
          <p:nvPr/>
        </p:nvSpPr>
        <p:spPr>
          <a:xfrm>
            <a:off x="1080000" y="49380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26" name="TextBox 25"/>
          <p:cNvSpPr txBox="1"/>
          <p:nvPr/>
        </p:nvSpPr>
        <p:spPr>
          <a:xfrm>
            <a:off x="1080000" y="5422800"/>
            <a:ext cx="10713600" cy="152400"/>
          </a:xfrm>
          <a:prstGeom prst="rect">
            <a:avLst/>
          </a:prstGeom>
          <a:noFill/>
        </p:spPr>
        <p:txBody>
          <a:bodyPr wrap="square" anchor="t">
            <a:spAutoFit/>
          </a:bodyPr>
          <a:lstStyle/>
          <a:p>
            <a:pPr>
              <a:defRPr sz="1000">
                <a:latin typeface="Arial Nova Light "/>
              </a:defRPr>
            </a:pPr>
            <a:r>
              <a:t>Recommendation: Ensure that logging destinations maintain adequate storage to comply with the enterprise’s audit log management process.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Inventory and Control of Enterprise Assets</a:t>
            </a:r>
          </a:p>
        </p:txBody>
      </p:sp>
      <p:sp>
        <p:nvSpPr>
          <p:cNvPr id="5" name="TextBox 4"/>
          <p:cNvSpPr txBox="1"/>
          <p:nvPr/>
        </p:nvSpPr>
        <p:spPr>
          <a:xfrm>
            <a:off x="720000" y="687600"/>
            <a:ext cx="11073600" cy="762000"/>
          </a:xfrm>
          <a:prstGeom prst="rect">
            <a:avLst/>
          </a:prstGeom>
          <a:noFill/>
        </p:spPr>
        <p:txBody>
          <a:bodyPr wrap="square" anchor="t">
            <a:spAutoFit/>
          </a:bodyPr>
          <a:lstStyle/>
          <a:p>
            <a:pPr>
              <a:defRPr sz="1200" b="0">
                <a:latin typeface="Arial Nova"/>
              </a:defRPr>
            </a:pPr>
            <a:r>
              <a:t>Actively manage (inventory, track, and correct) all enterprise assets (end-user devices, including portable and mobile; network devices; non-computing/Internet of Things (IoT) devices; and servers) connected to the infrastructure physically, virtually, remotely, and those within cloud environments, to accurately know the totality of assets that need to be monitored and protected within the enterprise. This will also support identifying unauthorized and unmanaged assets to remove or remediate.</a:t>
            </a:r>
          </a:p>
        </p:txBody>
      </p:sp>
      <p:cxnSp>
        <p:nvCxnSpPr>
          <p:cNvPr id="6" name="Connector 5"/>
          <p:cNvCxnSpPr/>
          <p:nvPr/>
        </p:nvCxnSpPr>
        <p:spPr>
          <a:xfrm>
            <a:off x="720000" y="1629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629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8" name="TextBox 7"/>
          <p:cNvSpPr txBox="1"/>
          <p:nvPr/>
        </p:nvSpPr>
        <p:spPr>
          <a:xfrm>
            <a:off x="648000" y="1629600"/>
            <a:ext cx="413999" cy="277200"/>
          </a:xfrm>
          <a:prstGeom prst="rect">
            <a:avLst/>
          </a:prstGeom>
          <a:noFill/>
        </p:spPr>
        <p:txBody>
          <a:bodyPr wrap="none">
            <a:spAutoFit/>
          </a:bodyPr>
          <a:lstStyle/>
          <a:p>
            <a:pPr>
              <a:defRPr sz="1200" b="1">
                <a:solidFill>
                  <a:srgbClr val="156082"/>
                </a:solidFill>
                <a:latin typeface="Arial Nova Cond"/>
              </a:defRPr>
            </a:pPr>
            <a:r>
              <a:t>1.5</a:t>
            </a:r>
          </a:p>
        </p:txBody>
      </p:sp>
      <p:sp>
        <p:nvSpPr>
          <p:cNvPr id="9" name="TextBox 8"/>
          <p:cNvSpPr txBox="1"/>
          <p:nvPr/>
        </p:nvSpPr>
        <p:spPr>
          <a:xfrm>
            <a:off x="1080000" y="1629600"/>
            <a:ext cx="6094800" cy="309600"/>
          </a:xfrm>
          <a:prstGeom prst="rect">
            <a:avLst/>
          </a:prstGeom>
          <a:noFill/>
        </p:spPr>
        <p:txBody>
          <a:bodyPr wrap="none">
            <a:spAutoFit/>
          </a:bodyPr>
          <a:lstStyle/>
          <a:p>
            <a:pPr>
              <a:defRPr sz="1200" b="1">
                <a:solidFill>
                  <a:srgbClr val="000000"/>
                </a:solidFill>
                <a:latin typeface="Arial Nova"/>
              </a:defRPr>
            </a:pPr>
            <a:r>
              <a:t>Use a Passive Asset Discovery Tool</a:t>
            </a:r>
          </a:p>
        </p:txBody>
      </p:sp>
      <p:sp>
        <p:nvSpPr>
          <p:cNvPr id="10" name="TextBox 9"/>
          <p:cNvSpPr txBox="1"/>
          <p:nvPr/>
        </p:nvSpPr>
        <p:spPr>
          <a:xfrm>
            <a:off x="1080000" y="1975200"/>
            <a:ext cx="10713600" cy="152400"/>
          </a:xfrm>
          <a:prstGeom prst="rect">
            <a:avLst/>
          </a:prstGeom>
          <a:noFill/>
        </p:spPr>
        <p:txBody>
          <a:bodyPr wrap="square" anchor="t">
            <a:spAutoFit/>
          </a:bodyPr>
          <a:lstStyle/>
          <a:p>
            <a:pPr>
              <a:defRPr sz="1200">
                <a:latin typeface="Arial Nova Light "/>
              </a:defRPr>
            </a:pPr>
            <a:r>
              <a:t>Finding: Passive discovery tools are not in place to identify assets connected to the enterprise's network.</a:t>
            </a:r>
          </a:p>
        </p:txBody>
      </p:sp>
      <p:sp>
        <p:nvSpPr>
          <p:cNvPr id="11" name="TextBox 10"/>
          <p:cNvSpPr txBox="1"/>
          <p:nvPr/>
        </p:nvSpPr>
        <p:spPr>
          <a:xfrm>
            <a:off x="1080000" y="2163600"/>
            <a:ext cx="10713600" cy="304800"/>
          </a:xfrm>
          <a:prstGeom prst="rect">
            <a:avLst/>
          </a:prstGeom>
          <a:noFill/>
        </p:spPr>
        <p:txBody>
          <a:bodyPr wrap="square" anchor="t">
            <a:spAutoFit/>
          </a:bodyPr>
          <a:lstStyle/>
          <a:p>
            <a:pPr>
              <a:defRPr sz="1200">
                <a:latin typeface="Arial Nova Light "/>
              </a:defRPr>
            </a:pPr>
            <a:r>
              <a:t>Impact: undetected unauthorized assets connecting to the network, thereby heightening the potential for breaches or data leaks.</a:t>
            </a:r>
          </a:p>
        </p:txBody>
      </p:sp>
      <p:sp>
        <p:nvSpPr>
          <p:cNvPr id="12" name="TextBox 11"/>
          <p:cNvSpPr txBox="1"/>
          <p:nvPr/>
        </p:nvSpPr>
        <p:spPr>
          <a:xfrm>
            <a:off x="1080000" y="2648400"/>
            <a:ext cx="10713600" cy="304800"/>
          </a:xfrm>
          <a:prstGeom prst="rect">
            <a:avLst/>
          </a:prstGeom>
          <a:noFill/>
        </p:spPr>
        <p:txBody>
          <a:bodyPr wrap="square" anchor="t">
            <a:spAutoFit/>
          </a:bodyPr>
          <a:lstStyle/>
          <a:p>
            <a:pPr>
              <a:defRPr sz="1000">
                <a:latin typeface="Arial Nova Light "/>
              </a:defRPr>
            </a:pPr>
            <a:r>
              <a:t>Recommendation: Use a passive discovery tool to identify assets connected to the enterprise’s network. Review and use scans to update the enterprise’s asset inventory at least weekly, or more frequently.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8.4</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Standardize Time Synchronization</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Time Synchronization is not Standarized</a:t>
            </a:r>
          </a:p>
        </p:txBody>
      </p:sp>
      <p:sp>
        <p:nvSpPr>
          <p:cNvPr id="7" name="TextBox 6"/>
          <p:cNvSpPr txBox="1"/>
          <p:nvPr/>
        </p:nvSpPr>
        <p:spPr>
          <a:xfrm>
            <a:off x="1080000" y="938400"/>
            <a:ext cx="10713600" cy="304800"/>
          </a:xfrm>
          <a:prstGeom prst="rect">
            <a:avLst/>
          </a:prstGeom>
          <a:noFill/>
        </p:spPr>
        <p:txBody>
          <a:bodyPr wrap="square" anchor="t">
            <a:spAutoFit/>
          </a:bodyPr>
          <a:lstStyle/>
          <a:p>
            <a:pPr>
              <a:defRPr sz="1200">
                <a:latin typeface="Arial Nova Light "/>
              </a:defRPr>
            </a:pPr>
            <a:r>
              <a:t>Impact: Inconsistencies in log entries, reduced accuracy in event correlation and challenges in forensic analysis.</a:t>
            </a:r>
          </a:p>
        </p:txBody>
      </p:sp>
      <p:sp>
        <p:nvSpPr>
          <p:cNvPr id="8" name="TextBox 7"/>
          <p:cNvSpPr txBox="1"/>
          <p:nvPr/>
        </p:nvSpPr>
        <p:spPr>
          <a:xfrm>
            <a:off x="1080000" y="1423200"/>
            <a:ext cx="10713600" cy="304800"/>
          </a:xfrm>
          <a:prstGeom prst="rect">
            <a:avLst/>
          </a:prstGeom>
          <a:noFill/>
        </p:spPr>
        <p:txBody>
          <a:bodyPr wrap="square" anchor="t">
            <a:spAutoFit/>
          </a:bodyPr>
          <a:lstStyle/>
          <a:p>
            <a:pPr>
              <a:defRPr sz="1000">
                <a:latin typeface="Arial Nova Light "/>
              </a:defRPr>
            </a:pPr>
            <a:r>
              <a:t>Recommendation: Standardize time synchronization. Configure at least two synchronized time sources across enterprise assets, where supported.</a:t>
            </a:r>
          </a:p>
        </p:txBody>
      </p:sp>
      <p:cxnSp>
        <p:nvCxnSpPr>
          <p:cNvPr id="9" name="Connector 8"/>
          <p:cNvCxnSpPr/>
          <p:nvPr/>
        </p:nvCxnSpPr>
        <p:spPr>
          <a:xfrm>
            <a:off x="720000" y="194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194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1" name="TextBox 10"/>
          <p:cNvSpPr txBox="1"/>
          <p:nvPr/>
        </p:nvSpPr>
        <p:spPr>
          <a:xfrm>
            <a:off x="648000" y="1944000"/>
            <a:ext cx="413999" cy="277200"/>
          </a:xfrm>
          <a:prstGeom prst="rect">
            <a:avLst/>
          </a:prstGeom>
          <a:noFill/>
        </p:spPr>
        <p:txBody>
          <a:bodyPr wrap="none">
            <a:spAutoFit/>
          </a:bodyPr>
          <a:lstStyle/>
          <a:p>
            <a:pPr>
              <a:defRPr sz="1200" b="1">
                <a:solidFill>
                  <a:srgbClr val="156082"/>
                </a:solidFill>
                <a:latin typeface="Arial Nova Cond"/>
              </a:defRPr>
            </a:pPr>
            <a:r>
              <a:t>8.5</a:t>
            </a:r>
          </a:p>
        </p:txBody>
      </p:sp>
      <p:sp>
        <p:nvSpPr>
          <p:cNvPr id="12" name="TextBox 11"/>
          <p:cNvSpPr txBox="1"/>
          <p:nvPr/>
        </p:nvSpPr>
        <p:spPr>
          <a:xfrm>
            <a:off x="1080000" y="1944000"/>
            <a:ext cx="6094800" cy="309600"/>
          </a:xfrm>
          <a:prstGeom prst="rect">
            <a:avLst/>
          </a:prstGeom>
          <a:noFill/>
        </p:spPr>
        <p:txBody>
          <a:bodyPr wrap="none">
            <a:spAutoFit/>
          </a:bodyPr>
          <a:lstStyle/>
          <a:p>
            <a:pPr>
              <a:defRPr sz="1200" b="1">
                <a:solidFill>
                  <a:srgbClr val="000000"/>
                </a:solidFill>
                <a:latin typeface="Arial Nova"/>
              </a:defRPr>
            </a:pPr>
            <a:r>
              <a:t>Collect Detailed Audit Logs</a:t>
            </a:r>
          </a:p>
        </p:txBody>
      </p:sp>
      <p:sp>
        <p:nvSpPr>
          <p:cNvPr id="13" name="TextBox 12"/>
          <p:cNvSpPr txBox="1"/>
          <p:nvPr/>
        </p:nvSpPr>
        <p:spPr>
          <a:xfrm>
            <a:off x="1080000" y="2289600"/>
            <a:ext cx="10713600" cy="152400"/>
          </a:xfrm>
          <a:prstGeom prst="rect">
            <a:avLst/>
          </a:prstGeom>
          <a:noFill/>
        </p:spPr>
        <p:txBody>
          <a:bodyPr wrap="square" anchor="t">
            <a:spAutoFit/>
          </a:bodyPr>
          <a:lstStyle/>
          <a:p>
            <a:pPr>
              <a:defRPr sz="1200">
                <a:latin typeface="Arial Nova Light "/>
              </a:defRPr>
            </a:pPr>
            <a:r>
              <a:t>Finding: Detailed Audit logs are not collected.</a:t>
            </a:r>
          </a:p>
        </p:txBody>
      </p:sp>
      <p:sp>
        <p:nvSpPr>
          <p:cNvPr id="14" name="TextBox 13"/>
          <p:cNvSpPr txBox="1"/>
          <p:nvPr/>
        </p:nvSpPr>
        <p:spPr>
          <a:xfrm>
            <a:off x="1080000" y="24780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15" name="TextBox 14"/>
          <p:cNvSpPr txBox="1"/>
          <p:nvPr/>
        </p:nvSpPr>
        <p:spPr>
          <a:xfrm>
            <a:off x="1080000" y="2962800"/>
            <a:ext cx="10713600" cy="457200"/>
          </a:xfrm>
          <a:prstGeom prst="rect">
            <a:avLst/>
          </a:prstGeom>
          <a:noFill/>
        </p:spPr>
        <p:txBody>
          <a:bodyPr wrap="square" anchor="t">
            <a:spAutoFit/>
          </a:bodyPr>
          <a:lstStyle/>
          <a:p>
            <a:pPr>
              <a:defRPr sz="1000">
                <a:latin typeface="Arial Nova Light "/>
              </a:defRPr>
            </a:pPr>
            <a:r>
              <a:t>Recommendation: Configure detailed audit logging for enterprise assets containing sensitive data. Include event source, date, username, timestamp, source addresses, destination addresses, and other useful elements that could assist in a forensic investigation.</a:t>
            </a:r>
          </a:p>
        </p:txBody>
      </p:sp>
      <p:cxnSp>
        <p:nvCxnSpPr>
          <p:cNvPr id="16" name="Connector 15"/>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63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3636000"/>
            <a:ext cx="413999" cy="277200"/>
          </a:xfrm>
          <a:prstGeom prst="rect">
            <a:avLst/>
          </a:prstGeom>
          <a:noFill/>
        </p:spPr>
        <p:txBody>
          <a:bodyPr wrap="none">
            <a:spAutoFit/>
          </a:bodyPr>
          <a:lstStyle/>
          <a:p>
            <a:pPr>
              <a:defRPr sz="1200" b="1">
                <a:solidFill>
                  <a:srgbClr val="156082"/>
                </a:solidFill>
                <a:latin typeface="Arial Nova Cond"/>
              </a:defRPr>
            </a:pPr>
            <a:r>
              <a:t>8.6</a:t>
            </a:r>
          </a:p>
        </p:txBody>
      </p:sp>
      <p:sp>
        <p:nvSpPr>
          <p:cNvPr id="19" name="TextBox 18"/>
          <p:cNvSpPr txBox="1"/>
          <p:nvPr/>
        </p:nvSpPr>
        <p:spPr>
          <a:xfrm>
            <a:off x="1080000" y="3636000"/>
            <a:ext cx="6094800" cy="309600"/>
          </a:xfrm>
          <a:prstGeom prst="rect">
            <a:avLst/>
          </a:prstGeom>
          <a:noFill/>
        </p:spPr>
        <p:txBody>
          <a:bodyPr wrap="none">
            <a:spAutoFit/>
          </a:bodyPr>
          <a:lstStyle/>
          <a:p>
            <a:pPr>
              <a:defRPr sz="1200" b="1">
                <a:solidFill>
                  <a:srgbClr val="000000"/>
                </a:solidFill>
                <a:latin typeface="Arial Nova"/>
              </a:defRPr>
            </a:pPr>
            <a:r>
              <a:t>Collect DNS Query Audit Logs</a:t>
            </a:r>
          </a:p>
        </p:txBody>
      </p:sp>
      <p:sp>
        <p:nvSpPr>
          <p:cNvPr id="20" name="TextBox 19"/>
          <p:cNvSpPr txBox="1"/>
          <p:nvPr/>
        </p:nvSpPr>
        <p:spPr>
          <a:xfrm>
            <a:off x="1080000" y="3981600"/>
            <a:ext cx="10713600" cy="152400"/>
          </a:xfrm>
          <a:prstGeom prst="rect">
            <a:avLst/>
          </a:prstGeom>
          <a:noFill/>
        </p:spPr>
        <p:txBody>
          <a:bodyPr wrap="square" anchor="t">
            <a:spAutoFit/>
          </a:bodyPr>
          <a:lstStyle/>
          <a:p>
            <a:pPr>
              <a:defRPr sz="1200">
                <a:latin typeface="Arial Nova Light "/>
              </a:defRPr>
            </a:pPr>
            <a:r>
              <a:t>Finding: DNS Query Audit logs are not collected.</a:t>
            </a:r>
          </a:p>
        </p:txBody>
      </p:sp>
      <p:sp>
        <p:nvSpPr>
          <p:cNvPr id="21" name="TextBox 20"/>
          <p:cNvSpPr txBox="1"/>
          <p:nvPr/>
        </p:nvSpPr>
        <p:spPr>
          <a:xfrm>
            <a:off x="1080000" y="41700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22" name="TextBox 21"/>
          <p:cNvSpPr txBox="1"/>
          <p:nvPr/>
        </p:nvSpPr>
        <p:spPr>
          <a:xfrm>
            <a:off x="1080000" y="4654800"/>
            <a:ext cx="10713600" cy="152400"/>
          </a:xfrm>
          <a:prstGeom prst="rect">
            <a:avLst/>
          </a:prstGeom>
          <a:noFill/>
        </p:spPr>
        <p:txBody>
          <a:bodyPr wrap="square" anchor="t">
            <a:spAutoFit/>
          </a:bodyPr>
          <a:lstStyle/>
          <a:p>
            <a:pPr>
              <a:defRPr sz="1000">
                <a:latin typeface="Arial Nova Light "/>
              </a:defRPr>
            </a:pPr>
            <a:r>
              <a:t>Recommendation: Collect DNS query audit logs on enterprise assets, where appropriate and supported.</a:t>
            </a:r>
          </a:p>
        </p:txBody>
      </p:sp>
      <p:cxnSp>
        <p:nvCxnSpPr>
          <p:cNvPr id="23" name="Connector 22"/>
          <p:cNvCxnSpPr/>
          <p:nvPr/>
        </p:nvCxnSpPr>
        <p:spPr>
          <a:xfrm>
            <a:off x="720000" y="502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02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5" name="TextBox 24"/>
          <p:cNvSpPr txBox="1"/>
          <p:nvPr/>
        </p:nvSpPr>
        <p:spPr>
          <a:xfrm>
            <a:off x="648000" y="5023200"/>
            <a:ext cx="413999" cy="277200"/>
          </a:xfrm>
          <a:prstGeom prst="rect">
            <a:avLst/>
          </a:prstGeom>
          <a:noFill/>
        </p:spPr>
        <p:txBody>
          <a:bodyPr wrap="none">
            <a:spAutoFit/>
          </a:bodyPr>
          <a:lstStyle/>
          <a:p>
            <a:pPr>
              <a:defRPr sz="1200" b="1">
                <a:solidFill>
                  <a:srgbClr val="156082"/>
                </a:solidFill>
                <a:latin typeface="Arial Nova Cond"/>
              </a:defRPr>
            </a:pPr>
            <a:r>
              <a:t>8.7</a:t>
            </a:r>
          </a:p>
        </p:txBody>
      </p:sp>
      <p:sp>
        <p:nvSpPr>
          <p:cNvPr id="26" name="TextBox 25"/>
          <p:cNvSpPr txBox="1"/>
          <p:nvPr/>
        </p:nvSpPr>
        <p:spPr>
          <a:xfrm>
            <a:off x="1080000" y="5023200"/>
            <a:ext cx="6094800" cy="309600"/>
          </a:xfrm>
          <a:prstGeom prst="rect">
            <a:avLst/>
          </a:prstGeom>
          <a:noFill/>
        </p:spPr>
        <p:txBody>
          <a:bodyPr wrap="none">
            <a:spAutoFit/>
          </a:bodyPr>
          <a:lstStyle/>
          <a:p>
            <a:pPr>
              <a:defRPr sz="1200" b="1">
                <a:solidFill>
                  <a:srgbClr val="000000"/>
                </a:solidFill>
                <a:latin typeface="Arial Nova"/>
              </a:defRPr>
            </a:pPr>
            <a:r>
              <a:t>Collect URL Request Audit Logs</a:t>
            </a:r>
          </a:p>
        </p:txBody>
      </p:sp>
      <p:sp>
        <p:nvSpPr>
          <p:cNvPr id="27" name="TextBox 26"/>
          <p:cNvSpPr txBox="1"/>
          <p:nvPr/>
        </p:nvSpPr>
        <p:spPr>
          <a:xfrm>
            <a:off x="1080000" y="5368800"/>
            <a:ext cx="10713600" cy="152400"/>
          </a:xfrm>
          <a:prstGeom prst="rect">
            <a:avLst/>
          </a:prstGeom>
          <a:noFill/>
        </p:spPr>
        <p:txBody>
          <a:bodyPr wrap="square" anchor="t">
            <a:spAutoFit/>
          </a:bodyPr>
          <a:lstStyle/>
          <a:p>
            <a:pPr>
              <a:defRPr sz="1200">
                <a:latin typeface="Arial Nova Light "/>
              </a:defRPr>
            </a:pPr>
            <a:r>
              <a:t>Finding: URL Request audit logs are not collected.</a:t>
            </a:r>
          </a:p>
        </p:txBody>
      </p:sp>
      <p:sp>
        <p:nvSpPr>
          <p:cNvPr id="28" name="TextBox 27"/>
          <p:cNvSpPr txBox="1"/>
          <p:nvPr/>
        </p:nvSpPr>
        <p:spPr>
          <a:xfrm>
            <a:off x="1080000" y="55572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29" name="TextBox 28"/>
          <p:cNvSpPr txBox="1"/>
          <p:nvPr/>
        </p:nvSpPr>
        <p:spPr>
          <a:xfrm>
            <a:off x="1080000" y="6042000"/>
            <a:ext cx="10713600" cy="152400"/>
          </a:xfrm>
          <a:prstGeom prst="rect">
            <a:avLst/>
          </a:prstGeom>
          <a:noFill/>
        </p:spPr>
        <p:txBody>
          <a:bodyPr wrap="square" anchor="t">
            <a:spAutoFit/>
          </a:bodyPr>
          <a:lstStyle/>
          <a:p>
            <a:pPr>
              <a:defRPr sz="1000">
                <a:latin typeface="Arial Nova Light "/>
              </a:defRPr>
            </a:pPr>
            <a:r>
              <a:t>Recommendation: Collect URL request audit logs on enterprise assets, where appropriate and supported.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8.8</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Collect Command-Line Audit Logs</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Command-Line Audit logs are not collected.</a:t>
            </a:r>
          </a:p>
        </p:txBody>
      </p:sp>
      <p:sp>
        <p:nvSpPr>
          <p:cNvPr id="7" name="TextBox 6"/>
          <p:cNvSpPr txBox="1"/>
          <p:nvPr/>
        </p:nvSpPr>
        <p:spPr>
          <a:xfrm>
            <a:off x="1080000" y="9384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8" name="TextBox 7"/>
          <p:cNvSpPr txBox="1"/>
          <p:nvPr/>
        </p:nvSpPr>
        <p:spPr>
          <a:xfrm>
            <a:off x="1080000" y="1423200"/>
            <a:ext cx="10713600" cy="304800"/>
          </a:xfrm>
          <a:prstGeom prst="rect">
            <a:avLst/>
          </a:prstGeom>
          <a:noFill/>
        </p:spPr>
        <p:txBody>
          <a:bodyPr wrap="square" anchor="t">
            <a:spAutoFit/>
          </a:bodyPr>
          <a:lstStyle/>
          <a:p>
            <a:pPr>
              <a:defRPr sz="1000">
                <a:latin typeface="Arial Nova Light "/>
              </a:defRPr>
            </a:pPr>
            <a:r>
              <a:t>Recommendation: Collect command-line audit logs. Example implementations include collecting audit logs from PowerShell®, BASH™, and remote administrative terminals.</a:t>
            </a:r>
          </a:p>
        </p:txBody>
      </p:sp>
      <p:cxnSp>
        <p:nvCxnSpPr>
          <p:cNvPr id="9" name="Connector 8"/>
          <p:cNvCxnSpPr/>
          <p:nvPr/>
        </p:nvCxnSpPr>
        <p:spPr>
          <a:xfrm>
            <a:off x="720000" y="194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194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1944000"/>
            <a:ext cx="413999" cy="277200"/>
          </a:xfrm>
          <a:prstGeom prst="rect">
            <a:avLst/>
          </a:prstGeom>
          <a:noFill/>
        </p:spPr>
        <p:txBody>
          <a:bodyPr wrap="none">
            <a:spAutoFit/>
          </a:bodyPr>
          <a:lstStyle/>
          <a:p>
            <a:pPr>
              <a:defRPr sz="1200" b="1">
                <a:solidFill>
                  <a:srgbClr val="156082"/>
                </a:solidFill>
                <a:latin typeface="Arial Nova Cond"/>
              </a:defRPr>
            </a:pPr>
            <a:r>
              <a:t>8.9</a:t>
            </a:r>
          </a:p>
        </p:txBody>
      </p:sp>
      <p:sp>
        <p:nvSpPr>
          <p:cNvPr id="12" name="TextBox 11"/>
          <p:cNvSpPr txBox="1"/>
          <p:nvPr/>
        </p:nvSpPr>
        <p:spPr>
          <a:xfrm>
            <a:off x="1080000" y="1944000"/>
            <a:ext cx="6094800" cy="309600"/>
          </a:xfrm>
          <a:prstGeom prst="rect">
            <a:avLst/>
          </a:prstGeom>
          <a:noFill/>
        </p:spPr>
        <p:txBody>
          <a:bodyPr wrap="none">
            <a:spAutoFit/>
          </a:bodyPr>
          <a:lstStyle/>
          <a:p>
            <a:pPr>
              <a:defRPr sz="1200" b="1">
                <a:solidFill>
                  <a:srgbClr val="000000"/>
                </a:solidFill>
                <a:latin typeface="Arial Nova"/>
              </a:defRPr>
            </a:pPr>
            <a:r>
              <a:t>Centralize Audit Logs</a:t>
            </a:r>
          </a:p>
        </p:txBody>
      </p:sp>
      <p:sp>
        <p:nvSpPr>
          <p:cNvPr id="13" name="TextBox 12"/>
          <p:cNvSpPr txBox="1"/>
          <p:nvPr/>
        </p:nvSpPr>
        <p:spPr>
          <a:xfrm>
            <a:off x="1080000" y="2289600"/>
            <a:ext cx="10713600" cy="152400"/>
          </a:xfrm>
          <a:prstGeom prst="rect">
            <a:avLst/>
          </a:prstGeom>
          <a:noFill/>
        </p:spPr>
        <p:txBody>
          <a:bodyPr wrap="square" anchor="t">
            <a:spAutoFit/>
          </a:bodyPr>
          <a:lstStyle/>
          <a:p>
            <a:pPr>
              <a:defRPr sz="1200">
                <a:latin typeface="Arial Nova Light "/>
              </a:defRPr>
            </a:pPr>
            <a:r>
              <a:t>Finding: Audit logs are not centralized.</a:t>
            </a:r>
          </a:p>
        </p:txBody>
      </p:sp>
      <p:sp>
        <p:nvSpPr>
          <p:cNvPr id="14" name="TextBox 13"/>
          <p:cNvSpPr txBox="1"/>
          <p:nvPr/>
        </p:nvSpPr>
        <p:spPr>
          <a:xfrm>
            <a:off x="1080000" y="24780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15" name="TextBox 14"/>
          <p:cNvSpPr txBox="1"/>
          <p:nvPr/>
        </p:nvSpPr>
        <p:spPr>
          <a:xfrm>
            <a:off x="1080000" y="2962800"/>
            <a:ext cx="10713600" cy="152400"/>
          </a:xfrm>
          <a:prstGeom prst="rect">
            <a:avLst/>
          </a:prstGeom>
          <a:noFill/>
        </p:spPr>
        <p:txBody>
          <a:bodyPr wrap="square" anchor="t">
            <a:spAutoFit/>
          </a:bodyPr>
          <a:lstStyle/>
          <a:p>
            <a:pPr>
              <a:defRPr sz="1000">
                <a:latin typeface="Arial Nova Light "/>
              </a:defRPr>
            </a:pPr>
            <a:r>
              <a:t>Recommendation: Centralize, to the extent possible, audit log collection and retention across enterprise assets.</a:t>
            </a:r>
          </a:p>
        </p:txBody>
      </p:sp>
      <p:cxnSp>
        <p:nvCxnSpPr>
          <p:cNvPr id="16" name="Connector 15"/>
          <p:cNvCxnSpPr/>
          <p:nvPr/>
        </p:nvCxnSpPr>
        <p:spPr>
          <a:xfrm>
            <a:off x="720000" y="333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33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3331200"/>
            <a:ext cx="413999" cy="277200"/>
          </a:xfrm>
          <a:prstGeom prst="rect">
            <a:avLst/>
          </a:prstGeom>
          <a:noFill/>
        </p:spPr>
        <p:txBody>
          <a:bodyPr wrap="none">
            <a:spAutoFit/>
          </a:bodyPr>
          <a:lstStyle/>
          <a:p>
            <a:pPr>
              <a:defRPr sz="1200" b="1">
                <a:solidFill>
                  <a:srgbClr val="156082"/>
                </a:solidFill>
                <a:latin typeface="Arial Nova Cond"/>
              </a:defRPr>
            </a:pPr>
            <a:r>
              <a:t>8.1</a:t>
            </a:r>
          </a:p>
        </p:txBody>
      </p:sp>
      <p:sp>
        <p:nvSpPr>
          <p:cNvPr id="19" name="TextBox 18"/>
          <p:cNvSpPr txBox="1"/>
          <p:nvPr/>
        </p:nvSpPr>
        <p:spPr>
          <a:xfrm>
            <a:off x="1080000" y="3331200"/>
            <a:ext cx="6094800" cy="309600"/>
          </a:xfrm>
          <a:prstGeom prst="rect">
            <a:avLst/>
          </a:prstGeom>
          <a:noFill/>
        </p:spPr>
        <p:txBody>
          <a:bodyPr wrap="none">
            <a:spAutoFit/>
          </a:bodyPr>
          <a:lstStyle/>
          <a:p>
            <a:pPr>
              <a:defRPr sz="1200" b="1">
                <a:solidFill>
                  <a:srgbClr val="000000"/>
                </a:solidFill>
                <a:latin typeface="Arial Nova"/>
              </a:defRPr>
            </a:pPr>
            <a:r>
              <a:t>Retain Audit Logs</a:t>
            </a:r>
          </a:p>
        </p:txBody>
      </p:sp>
      <p:sp>
        <p:nvSpPr>
          <p:cNvPr id="20" name="TextBox 19"/>
          <p:cNvSpPr txBox="1"/>
          <p:nvPr/>
        </p:nvSpPr>
        <p:spPr>
          <a:xfrm>
            <a:off x="1080000" y="3676800"/>
            <a:ext cx="10713600" cy="152400"/>
          </a:xfrm>
          <a:prstGeom prst="rect">
            <a:avLst/>
          </a:prstGeom>
          <a:noFill/>
        </p:spPr>
        <p:txBody>
          <a:bodyPr wrap="square" anchor="t">
            <a:spAutoFit/>
          </a:bodyPr>
          <a:lstStyle/>
          <a:p>
            <a:pPr>
              <a:defRPr sz="1200">
                <a:latin typeface="Arial Nova Light "/>
              </a:defRPr>
            </a:pPr>
            <a:r>
              <a:t>Finding: Audit logs are not being retained.</a:t>
            </a:r>
          </a:p>
        </p:txBody>
      </p:sp>
      <p:sp>
        <p:nvSpPr>
          <p:cNvPr id="21" name="TextBox 20"/>
          <p:cNvSpPr txBox="1"/>
          <p:nvPr/>
        </p:nvSpPr>
        <p:spPr>
          <a:xfrm>
            <a:off x="1080000" y="38652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22" name="TextBox 21"/>
          <p:cNvSpPr txBox="1"/>
          <p:nvPr/>
        </p:nvSpPr>
        <p:spPr>
          <a:xfrm>
            <a:off x="1080000" y="4350000"/>
            <a:ext cx="10713600" cy="152400"/>
          </a:xfrm>
          <a:prstGeom prst="rect">
            <a:avLst/>
          </a:prstGeom>
          <a:noFill/>
        </p:spPr>
        <p:txBody>
          <a:bodyPr wrap="square" anchor="t">
            <a:spAutoFit/>
          </a:bodyPr>
          <a:lstStyle/>
          <a:p>
            <a:pPr>
              <a:defRPr sz="1000">
                <a:latin typeface="Arial Nova Light "/>
              </a:defRPr>
            </a:pPr>
            <a:r>
              <a:t>Recommendation: Retain audit logs across enterprise assets for a minimum of 90 days.</a:t>
            </a:r>
          </a:p>
        </p:txBody>
      </p:sp>
      <p:cxnSp>
        <p:nvCxnSpPr>
          <p:cNvPr id="23" name="Connector 22"/>
          <p:cNvCxnSpPr/>
          <p:nvPr/>
        </p:nvCxnSpPr>
        <p:spPr>
          <a:xfrm>
            <a:off x="720000" y="471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471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5" name="TextBox 24"/>
          <p:cNvSpPr txBox="1"/>
          <p:nvPr/>
        </p:nvSpPr>
        <p:spPr>
          <a:xfrm>
            <a:off x="648000" y="4718400"/>
            <a:ext cx="413999" cy="277200"/>
          </a:xfrm>
          <a:prstGeom prst="rect">
            <a:avLst/>
          </a:prstGeom>
          <a:noFill/>
        </p:spPr>
        <p:txBody>
          <a:bodyPr wrap="none">
            <a:spAutoFit/>
          </a:bodyPr>
          <a:lstStyle/>
          <a:p>
            <a:pPr>
              <a:defRPr sz="1200" b="1">
                <a:solidFill>
                  <a:srgbClr val="156082"/>
                </a:solidFill>
                <a:latin typeface="Arial Nova Cond"/>
              </a:defRPr>
            </a:pPr>
            <a:r>
              <a:t>8.11</a:t>
            </a:r>
          </a:p>
        </p:txBody>
      </p:sp>
      <p:sp>
        <p:nvSpPr>
          <p:cNvPr id="26" name="TextBox 25"/>
          <p:cNvSpPr txBox="1"/>
          <p:nvPr/>
        </p:nvSpPr>
        <p:spPr>
          <a:xfrm>
            <a:off x="1080000" y="4718400"/>
            <a:ext cx="6094800" cy="309600"/>
          </a:xfrm>
          <a:prstGeom prst="rect">
            <a:avLst/>
          </a:prstGeom>
          <a:noFill/>
        </p:spPr>
        <p:txBody>
          <a:bodyPr wrap="none">
            <a:spAutoFit/>
          </a:bodyPr>
          <a:lstStyle/>
          <a:p>
            <a:pPr>
              <a:defRPr sz="1200" b="1">
                <a:solidFill>
                  <a:srgbClr val="000000"/>
                </a:solidFill>
                <a:latin typeface="Arial Nova"/>
              </a:defRPr>
            </a:pPr>
            <a:r>
              <a:t>Conduct Audit Log Reviews</a:t>
            </a:r>
          </a:p>
        </p:txBody>
      </p:sp>
      <p:sp>
        <p:nvSpPr>
          <p:cNvPr id="27" name="TextBox 26"/>
          <p:cNvSpPr txBox="1"/>
          <p:nvPr/>
        </p:nvSpPr>
        <p:spPr>
          <a:xfrm>
            <a:off x="1080000" y="5064000"/>
            <a:ext cx="10713600" cy="152400"/>
          </a:xfrm>
          <a:prstGeom prst="rect">
            <a:avLst/>
          </a:prstGeom>
          <a:noFill/>
        </p:spPr>
        <p:txBody>
          <a:bodyPr wrap="square" anchor="t">
            <a:spAutoFit/>
          </a:bodyPr>
          <a:lstStyle/>
          <a:p>
            <a:pPr>
              <a:defRPr sz="1200">
                <a:latin typeface="Arial Nova Light "/>
              </a:defRPr>
            </a:pPr>
            <a:r>
              <a:t>Finding: Audit logs are not reviewed.</a:t>
            </a:r>
          </a:p>
        </p:txBody>
      </p:sp>
      <p:sp>
        <p:nvSpPr>
          <p:cNvPr id="28" name="TextBox 27"/>
          <p:cNvSpPr txBox="1"/>
          <p:nvPr/>
        </p:nvSpPr>
        <p:spPr>
          <a:xfrm>
            <a:off x="1080000" y="52524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29" name="TextBox 28"/>
          <p:cNvSpPr txBox="1"/>
          <p:nvPr/>
        </p:nvSpPr>
        <p:spPr>
          <a:xfrm>
            <a:off x="1080000" y="5737200"/>
            <a:ext cx="10713600" cy="304800"/>
          </a:xfrm>
          <a:prstGeom prst="rect">
            <a:avLst/>
          </a:prstGeom>
          <a:noFill/>
        </p:spPr>
        <p:txBody>
          <a:bodyPr wrap="square" anchor="t">
            <a:spAutoFit/>
          </a:bodyPr>
          <a:lstStyle/>
          <a:p>
            <a:pPr>
              <a:defRPr sz="1000">
                <a:latin typeface="Arial Nova Light "/>
              </a:defRPr>
            </a:pPr>
            <a:r>
              <a:t>Recommendation: Conduct reviews of audit logs to detect anomalies or abnormal events that could indicate a potential threat. Conduct reviews on a weekly, or more frequent, basis.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8.12</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Collect Service Provider Logs</a:t>
            </a:r>
          </a:p>
        </p:txBody>
      </p:sp>
      <p:sp>
        <p:nvSpPr>
          <p:cNvPr id="6" name="TextBox 5"/>
          <p:cNvSpPr txBox="1"/>
          <p:nvPr/>
        </p:nvSpPr>
        <p:spPr>
          <a:xfrm>
            <a:off x="1080000" y="902400"/>
            <a:ext cx="10713600" cy="0"/>
          </a:xfrm>
          <a:prstGeom prst="rect">
            <a:avLst/>
          </a:prstGeom>
          <a:noFill/>
        </p:spPr>
        <p:txBody>
          <a:bodyPr wrap="square" anchor="t">
            <a:spAutoFit/>
          </a:bodyPr>
          <a:lstStyle/>
          <a:p>
            <a:pPr>
              <a:defRPr sz="1200">
                <a:latin typeface="Arial Nova Light "/>
              </a:defRPr>
            </a:pPr>
            <a:r>
              <a:t>Finding: Service Provider logs are not collected.</a:t>
            </a:r>
          </a:p>
        </p:txBody>
      </p:sp>
      <p:sp>
        <p:nvSpPr>
          <p:cNvPr id="7" name="TextBox 6"/>
          <p:cNvSpPr txBox="1"/>
          <p:nvPr/>
        </p:nvSpPr>
        <p:spPr>
          <a:xfrm>
            <a:off x="1080000" y="938400"/>
            <a:ext cx="10713600" cy="304800"/>
          </a:xfrm>
          <a:prstGeom prst="rect">
            <a:avLst/>
          </a:prstGeom>
          <a:noFill/>
        </p:spPr>
        <p:txBody>
          <a:bodyPr wrap="square" anchor="t">
            <a:spAutoFit/>
          </a:bodyPr>
          <a:lstStyle/>
          <a:p>
            <a:pPr>
              <a:defRPr sz="1200">
                <a:latin typeface="Arial Nova Light "/>
              </a:defRPr>
            </a:pPr>
            <a:r>
              <a:t>Impact: Difficulty in investigating security incidents,unauthorized access, data breaches, and insider threats.</a:t>
            </a:r>
          </a:p>
        </p:txBody>
      </p:sp>
      <p:sp>
        <p:nvSpPr>
          <p:cNvPr id="8" name="TextBox 7"/>
          <p:cNvSpPr txBox="1"/>
          <p:nvPr/>
        </p:nvSpPr>
        <p:spPr>
          <a:xfrm>
            <a:off x="1080000" y="1423200"/>
            <a:ext cx="10713600" cy="304800"/>
          </a:xfrm>
          <a:prstGeom prst="rect">
            <a:avLst/>
          </a:prstGeom>
          <a:noFill/>
        </p:spPr>
        <p:txBody>
          <a:bodyPr wrap="square" anchor="t">
            <a:spAutoFit/>
          </a:bodyPr>
          <a:lstStyle/>
          <a:p>
            <a:pPr>
              <a:defRPr sz="1000">
                <a:latin typeface="Arial Nova Light "/>
              </a:defRPr>
            </a:pPr>
            <a:r>
              <a:t>Recommendation: Collect service provider logs, where supported. Example implementations include collecting authentication and authorization events, data creation and disposal events, and user management events.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9 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Email and Web Browser Protections</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Improve protections and detections of threats from email and web vectors, as these are opportunities for attackers to manipulate human behavior through direct engagement.</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9.1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Ensure Use of Only Fully Supported Browsers and Email Clients</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Outdated or Unsupported Browsers and Email clientes.</a:t>
            </a:r>
          </a:p>
        </p:txBody>
      </p:sp>
      <p:sp>
        <p:nvSpPr>
          <p:cNvPr id="11" name="TextBox 10"/>
          <p:cNvSpPr txBox="1"/>
          <p:nvPr/>
        </p:nvSpPr>
        <p:spPr>
          <a:xfrm>
            <a:off x="1080000" y="1706400"/>
            <a:ext cx="10713600" cy="304800"/>
          </a:xfrm>
          <a:prstGeom prst="rect">
            <a:avLst/>
          </a:prstGeom>
          <a:noFill/>
        </p:spPr>
        <p:txBody>
          <a:bodyPr wrap="square" anchor="t">
            <a:spAutoFit/>
          </a:bodyPr>
          <a:lstStyle/>
          <a:p>
            <a:pPr>
              <a:defRPr sz="1200">
                <a:latin typeface="Arial Nova Light "/>
              </a:defRPr>
            </a:pPr>
            <a:r>
              <a:t>Impact: Compatibility issues, and potential exploits due to the use of outdated or unsupported software versions</a:t>
            </a:r>
          </a:p>
        </p:txBody>
      </p:sp>
      <p:sp>
        <p:nvSpPr>
          <p:cNvPr id="12" name="TextBox 11"/>
          <p:cNvSpPr txBox="1"/>
          <p:nvPr/>
        </p:nvSpPr>
        <p:spPr>
          <a:xfrm>
            <a:off x="1080000" y="2191200"/>
            <a:ext cx="10713600" cy="304800"/>
          </a:xfrm>
          <a:prstGeom prst="rect">
            <a:avLst/>
          </a:prstGeom>
          <a:noFill/>
        </p:spPr>
        <p:txBody>
          <a:bodyPr wrap="square" anchor="t">
            <a:spAutoFit/>
          </a:bodyPr>
          <a:lstStyle/>
          <a:p>
            <a:pPr>
              <a:defRPr sz="1000">
                <a:latin typeface="Arial Nova Light "/>
              </a:defRPr>
            </a:pPr>
            <a:r>
              <a:t>Recommendation: Ensure only fully supported browsers and email clients are allowed to execute in the enterprise, only using the latest version of browsers and email clients provided through the vendor.</a:t>
            </a:r>
          </a:p>
        </p:txBody>
      </p:sp>
      <p:cxnSp>
        <p:nvCxnSpPr>
          <p:cNvPr id="13" name="Connector 12"/>
          <p:cNvCxnSpPr/>
          <p:nvPr/>
        </p:nvCxnSpPr>
        <p:spPr>
          <a:xfrm>
            <a:off x="720000" y="271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712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5" name="TextBox 14"/>
          <p:cNvSpPr txBox="1"/>
          <p:nvPr/>
        </p:nvSpPr>
        <p:spPr>
          <a:xfrm>
            <a:off x="648000" y="2712000"/>
            <a:ext cx="413999" cy="277200"/>
          </a:xfrm>
          <a:prstGeom prst="rect">
            <a:avLst/>
          </a:prstGeom>
          <a:noFill/>
        </p:spPr>
        <p:txBody>
          <a:bodyPr wrap="none">
            <a:spAutoFit/>
          </a:bodyPr>
          <a:lstStyle/>
          <a:p>
            <a:pPr>
              <a:defRPr sz="1200" b="1">
                <a:solidFill>
                  <a:srgbClr val="156082"/>
                </a:solidFill>
                <a:latin typeface="Arial Nova Cond"/>
              </a:defRPr>
            </a:pPr>
            <a:r>
              <a:t>9.2</a:t>
            </a:r>
          </a:p>
        </p:txBody>
      </p:sp>
      <p:sp>
        <p:nvSpPr>
          <p:cNvPr id="16" name="TextBox 15"/>
          <p:cNvSpPr txBox="1"/>
          <p:nvPr/>
        </p:nvSpPr>
        <p:spPr>
          <a:xfrm>
            <a:off x="1080000" y="2712000"/>
            <a:ext cx="6094800" cy="309600"/>
          </a:xfrm>
          <a:prstGeom prst="rect">
            <a:avLst/>
          </a:prstGeom>
          <a:noFill/>
        </p:spPr>
        <p:txBody>
          <a:bodyPr wrap="none">
            <a:spAutoFit/>
          </a:bodyPr>
          <a:lstStyle/>
          <a:p>
            <a:pPr>
              <a:defRPr sz="1200" b="1">
                <a:solidFill>
                  <a:srgbClr val="000000"/>
                </a:solidFill>
                <a:latin typeface="Arial Nova"/>
              </a:defRPr>
            </a:pPr>
            <a:r>
              <a:t>Use DNS Filtering Services</a:t>
            </a:r>
          </a:p>
        </p:txBody>
      </p:sp>
      <p:sp>
        <p:nvSpPr>
          <p:cNvPr id="17" name="TextBox 16"/>
          <p:cNvSpPr txBox="1"/>
          <p:nvPr/>
        </p:nvSpPr>
        <p:spPr>
          <a:xfrm>
            <a:off x="1080000" y="3057600"/>
            <a:ext cx="10713600" cy="152400"/>
          </a:xfrm>
          <a:prstGeom prst="rect">
            <a:avLst/>
          </a:prstGeom>
          <a:noFill/>
        </p:spPr>
        <p:txBody>
          <a:bodyPr wrap="square" anchor="t">
            <a:spAutoFit/>
          </a:bodyPr>
          <a:lstStyle/>
          <a:p>
            <a:pPr>
              <a:defRPr sz="1200">
                <a:latin typeface="Arial Nova Light "/>
              </a:defRPr>
            </a:pPr>
            <a:r>
              <a:t>Finding: DNS Filetering Services are not active.</a:t>
            </a:r>
          </a:p>
        </p:txBody>
      </p:sp>
      <p:sp>
        <p:nvSpPr>
          <p:cNvPr id="18" name="TextBox 17"/>
          <p:cNvSpPr txBox="1"/>
          <p:nvPr/>
        </p:nvSpPr>
        <p:spPr>
          <a:xfrm>
            <a:off x="1080000" y="3246000"/>
            <a:ext cx="10713600" cy="304800"/>
          </a:xfrm>
          <a:prstGeom prst="rect">
            <a:avLst/>
          </a:prstGeom>
          <a:noFill/>
        </p:spPr>
        <p:txBody>
          <a:bodyPr wrap="square" anchor="t">
            <a:spAutoFit/>
          </a:bodyPr>
          <a:lstStyle/>
          <a:p>
            <a:pPr>
              <a:defRPr sz="1200">
                <a:latin typeface="Arial Nova Light "/>
              </a:defRPr>
            </a:pPr>
            <a:r>
              <a:t>Impact: Malware infections, phishing attacks, and other malicious activities originating from known malicious domains</a:t>
            </a:r>
          </a:p>
        </p:txBody>
      </p:sp>
      <p:sp>
        <p:nvSpPr>
          <p:cNvPr id="19" name="TextBox 18"/>
          <p:cNvSpPr txBox="1"/>
          <p:nvPr/>
        </p:nvSpPr>
        <p:spPr>
          <a:xfrm>
            <a:off x="1080000" y="3730800"/>
            <a:ext cx="10713600" cy="152400"/>
          </a:xfrm>
          <a:prstGeom prst="rect">
            <a:avLst/>
          </a:prstGeom>
          <a:noFill/>
        </p:spPr>
        <p:txBody>
          <a:bodyPr wrap="square" anchor="t">
            <a:spAutoFit/>
          </a:bodyPr>
          <a:lstStyle/>
          <a:p>
            <a:pPr>
              <a:defRPr sz="1000">
                <a:latin typeface="Arial Nova Light "/>
              </a:defRPr>
            </a:pPr>
            <a:r>
              <a:t>Recommendation: Use DNS filtering services on all enterprise assets to block access to known malicious domains.</a:t>
            </a:r>
          </a:p>
        </p:txBody>
      </p:sp>
      <p:cxnSp>
        <p:nvCxnSpPr>
          <p:cNvPr id="20" name="Connector 19"/>
          <p:cNvCxnSpPr/>
          <p:nvPr/>
        </p:nvCxnSpPr>
        <p:spPr>
          <a:xfrm>
            <a:off x="720000" y="409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09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099200"/>
            <a:ext cx="413999" cy="277200"/>
          </a:xfrm>
          <a:prstGeom prst="rect">
            <a:avLst/>
          </a:prstGeom>
          <a:noFill/>
        </p:spPr>
        <p:txBody>
          <a:bodyPr wrap="none">
            <a:spAutoFit/>
          </a:bodyPr>
          <a:lstStyle/>
          <a:p>
            <a:pPr>
              <a:defRPr sz="1200" b="1">
                <a:solidFill>
                  <a:srgbClr val="156082"/>
                </a:solidFill>
                <a:latin typeface="Arial Nova Cond"/>
              </a:defRPr>
            </a:pPr>
            <a:r>
              <a:t>9.3</a:t>
            </a:r>
          </a:p>
        </p:txBody>
      </p:sp>
      <p:sp>
        <p:nvSpPr>
          <p:cNvPr id="23" name="TextBox 22"/>
          <p:cNvSpPr txBox="1"/>
          <p:nvPr/>
        </p:nvSpPr>
        <p:spPr>
          <a:xfrm>
            <a:off x="1080000" y="4099200"/>
            <a:ext cx="6094800" cy="309600"/>
          </a:xfrm>
          <a:prstGeom prst="rect">
            <a:avLst/>
          </a:prstGeom>
          <a:noFill/>
        </p:spPr>
        <p:txBody>
          <a:bodyPr wrap="none">
            <a:spAutoFit/>
          </a:bodyPr>
          <a:lstStyle/>
          <a:p>
            <a:pPr>
              <a:defRPr sz="1200" b="1">
                <a:solidFill>
                  <a:srgbClr val="000000"/>
                </a:solidFill>
                <a:latin typeface="Arial Nova"/>
              </a:defRPr>
            </a:pPr>
            <a:r>
              <a:t>Maintain and Enforce Network-Based URL Filters</a:t>
            </a:r>
          </a:p>
        </p:txBody>
      </p:sp>
      <p:sp>
        <p:nvSpPr>
          <p:cNvPr id="24" name="TextBox 23"/>
          <p:cNvSpPr txBox="1"/>
          <p:nvPr/>
        </p:nvSpPr>
        <p:spPr>
          <a:xfrm>
            <a:off x="1080000" y="4444800"/>
            <a:ext cx="10713600" cy="152400"/>
          </a:xfrm>
          <a:prstGeom prst="rect">
            <a:avLst/>
          </a:prstGeom>
          <a:noFill/>
        </p:spPr>
        <p:txBody>
          <a:bodyPr wrap="square" anchor="t">
            <a:spAutoFit/>
          </a:bodyPr>
          <a:lstStyle/>
          <a:p>
            <a:pPr>
              <a:defRPr sz="1200">
                <a:latin typeface="Arial Nova Light "/>
              </a:defRPr>
            </a:pPr>
            <a:r>
              <a:t>Finding: Network-Based URL Filter are not in place.</a:t>
            </a:r>
          </a:p>
        </p:txBody>
      </p:sp>
      <p:sp>
        <p:nvSpPr>
          <p:cNvPr id="25" name="TextBox 24"/>
          <p:cNvSpPr txBox="1"/>
          <p:nvPr/>
        </p:nvSpPr>
        <p:spPr>
          <a:xfrm>
            <a:off x="1080000" y="4633200"/>
            <a:ext cx="10713600" cy="304800"/>
          </a:xfrm>
          <a:prstGeom prst="rect">
            <a:avLst/>
          </a:prstGeom>
          <a:noFill/>
        </p:spPr>
        <p:txBody>
          <a:bodyPr wrap="square" anchor="t">
            <a:spAutoFit/>
          </a:bodyPr>
          <a:lstStyle/>
          <a:p>
            <a:pPr>
              <a:defRPr sz="1200">
                <a:latin typeface="Arial Nova Light "/>
              </a:defRPr>
            </a:pPr>
            <a:r>
              <a:t>Impact: Malware infections, phishing attacks, and other malicious activities originating from known malicious domains</a:t>
            </a:r>
          </a:p>
        </p:txBody>
      </p:sp>
      <p:sp>
        <p:nvSpPr>
          <p:cNvPr id="26" name="TextBox 25"/>
          <p:cNvSpPr txBox="1"/>
          <p:nvPr/>
        </p:nvSpPr>
        <p:spPr>
          <a:xfrm>
            <a:off x="1080000" y="5118000"/>
            <a:ext cx="10713600" cy="609600"/>
          </a:xfrm>
          <a:prstGeom prst="rect">
            <a:avLst/>
          </a:prstGeom>
          <a:noFill/>
        </p:spPr>
        <p:txBody>
          <a:bodyPr wrap="square" anchor="t">
            <a:spAutoFit/>
          </a:bodyPr>
          <a:lstStyle/>
          <a:p>
            <a:pPr>
              <a:defRPr sz="1000">
                <a:latin typeface="Arial Nova Light "/>
              </a:defRPr>
            </a:pPr>
            <a:r>
              <a:t>Recommendation: Enforce and update network-based URL filters to limit an enterprise asset from connecting to potentially malicious or unapproved websites. Example implementations include category-based filtering, reputation-based filtering, or through the use of block lists. Enforce filters for all enterprise assets.</a:t>
            </a:r>
          </a:p>
        </p:txBody>
      </p:sp>
      <p:cxnSp>
        <p:nvCxnSpPr>
          <p:cNvPr id="27" name="Connector 26"/>
          <p:cNvCxnSpPr/>
          <p:nvPr/>
        </p:nvCxnSpPr>
        <p:spPr>
          <a:xfrm>
            <a:off x="720000" y="594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8341200" y="594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9" name="TextBox 28"/>
          <p:cNvSpPr txBox="1"/>
          <p:nvPr/>
        </p:nvSpPr>
        <p:spPr>
          <a:xfrm>
            <a:off x="648000" y="5943600"/>
            <a:ext cx="413999" cy="277200"/>
          </a:xfrm>
          <a:prstGeom prst="rect">
            <a:avLst/>
          </a:prstGeom>
          <a:noFill/>
        </p:spPr>
        <p:txBody>
          <a:bodyPr wrap="none">
            <a:spAutoFit/>
          </a:bodyPr>
          <a:lstStyle/>
          <a:p>
            <a:pPr>
              <a:defRPr sz="1200" b="1">
                <a:solidFill>
                  <a:srgbClr val="156082"/>
                </a:solidFill>
                <a:latin typeface="Arial Nova Cond"/>
              </a:defRPr>
            </a:pPr>
            <a:r>
              <a:t>9.4</a:t>
            </a:r>
          </a:p>
        </p:txBody>
      </p:sp>
      <p:sp>
        <p:nvSpPr>
          <p:cNvPr id="30" name="TextBox 29"/>
          <p:cNvSpPr txBox="1"/>
          <p:nvPr/>
        </p:nvSpPr>
        <p:spPr>
          <a:xfrm>
            <a:off x="1080000" y="5943600"/>
            <a:ext cx="6094800" cy="309600"/>
          </a:xfrm>
          <a:prstGeom prst="rect">
            <a:avLst/>
          </a:prstGeom>
          <a:noFill/>
        </p:spPr>
        <p:txBody>
          <a:bodyPr wrap="none">
            <a:spAutoFit/>
          </a:bodyPr>
          <a:lstStyle/>
          <a:p>
            <a:pPr>
              <a:defRPr sz="1200" b="1">
                <a:solidFill>
                  <a:srgbClr val="000000"/>
                </a:solidFill>
                <a:latin typeface="Arial Nova"/>
              </a:defRPr>
            </a:pPr>
            <a:r>
              <a:t>Restrict Unnecessary or Unauthorized Browser and Email Client Extensions</a:t>
            </a:r>
          </a:p>
        </p:txBody>
      </p:sp>
      <p:sp>
        <p:nvSpPr>
          <p:cNvPr id="31" name="TextBox 30"/>
          <p:cNvSpPr txBox="1"/>
          <p:nvPr/>
        </p:nvSpPr>
        <p:spPr>
          <a:xfrm>
            <a:off x="1080000" y="6289200"/>
            <a:ext cx="10713600" cy="152400"/>
          </a:xfrm>
          <a:prstGeom prst="rect">
            <a:avLst/>
          </a:prstGeom>
          <a:noFill/>
        </p:spPr>
        <p:txBody>
          <a:bodyPr wrap="square" anchor="t">
            <a:spAutoFit/>
          </a:bodyPr>
          <a:lstStyle/>
          <a:p>
            <a:pPr>
              <a:defRPr sz="1200">
                <a:latin typeface="Arial Nova Light "/>
              </a:defRPr>
            </a:pPr>
            <a:r>
              <a:t>Finding: Restriction of Unnecessary or Unauthorized Browser and Email Client Extensions are not enforced.</a:t>
            </a:r>
          </a:p>
        </p:txBody>
      </p:sp>
      <p:sp>
        <p:nvSpPr>
          <p:cNvPr id="32" name="TextBox 31"/>
          <p:cNvSpPr txBox="1"/>
          <p:nvPr/>
        </p:nvSpPr>
        <p:spPr>
          <a:xfrm>
            <a:off x="1080000" y="6477600"/>
            <a:ext cx="10713600" cy="152400"/>
          </a:xfrm>
          <a:prstGeom prst="rect">
            <a:avLst/>
          </a:prstGeom>
          <a:noFill/>
        </p:spPr>
        <p:txBody>
          <a:bodyPr wrap="square" anchor="t">
            <a:spAutoFit/>
          </a:bodyPr>
          <a:lstStyle/>
          <a:p>
            <a:pPr>
              <a:defRPr sz="1200">
                <a:latin typeface="Arial Nova Light "/>
              </a:defRPr>
            </a:pPr>
            <a:r>
              <a:t>Impact: malware infections, data breaches, and phishing attacks creating security breaches.</a:t>
            </a:r>
          </a:p>
        </p:txBody>
      </p:sp>
      <p:sp>
        <p:nvSpPr>
          <p:cNvPr id="33" name="TextBox 32"/>
          <p:cNvSpPr txBox="1"/>
          <p:nvPr/>
        </p:nvSpPr>
        <p:spPr>
          <a:xfrm>
            <a:off x="1080000" y="6810000"/>
            <a:ext cx="10713600" cy="304800"/>
          </a:xfrm>
          <a:prstGeom prst="rect">
            <a:avLst/>
          </a:prstGeom>
          <a:noFill/>
        </p:spPr>
        <p:txBody>
          <a:bodyPr wrap="square" anchor="t">
            <a:spAutoFit/>
          </a:bodyPr>
          <a:lstStyle/>
          <a:p>
            <a:pPr>
              <a:defRPr sz="1000">
                <a:latin typeface="Arial Nova Light "/>
              </a:defRPr>
            </a:pPr>
            <a:r>
              <a:t>Recommendation: Restrict, either through uninstalling or disabling, any unauthorized or unnecessary browser or email client plugins, extensions, and add-on applications.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9.5</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Implement DMARC</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DMARC have not implemented.</a:t>
            </a:r>
          </a:p>
        </p:txBody>
      </p:sp>
      <p:sp>
        <p:nvSpPr>
          <p:cNvPr id="7" name="TextBox 6"/>
          <p:cNvSpPr txBox="1"/>
          <p:nvPr/>
        </p:nvSpPr>
        <p:spPr>
          <a:xfrm>
            <a:off x="1080000" y="1090800"/>
            <a:ext cx="10713600" cy="457200"/>
          </a:xfrm>
          <a:prstGeom prst="rect">
            <a:avLst/>
          </a:prstGeom>
          <a:noFill/>
        </p:spPr>
        <p:txBody>
          <a:bodyPr wrap="square" anchor="t">
            <a:spAutoFit/>
          </a:bodyPr>
          <a:lstStyle/>
          <a:p>
            <a:pPr>
              <a:defRPr sz="1200">
                <a:latin typeface="Arial Nova Light "/>
              </a:defRPr>
            </a:pPr>
            <a:r>
              <a:t>Impact: DMARC (Domain-based Message Authentication, Reporting, and Conformance) includes increased susceptibility to email spoofing, phishing attacks, and email-based fraud, potentially leading to compromised security, data breaches, and reputational damage for the organization.</a:t>
            </a:r>
          </a:p>
        </p:txBody>
      </p:sp>
      <p:sp>
        <p:nvSpPr>
          <p:cNvPr id="8" name="TextBox 7"/>
          <p:cNvSpPr txBox="1"/>
          <p:nvPr/>
        </p:nvSpPr>
        <p:spPr>
          <a:xfrm>
            <a:off x="1080000" y="1728000"/>
            <a:ext cx="10713600" cy="457200"/>
          </a:xfrm>
          <a:prstGeom prst="rect">
            <a:avLst/>
          </a:prstGeom>
          <a:noFill/>
        </p:spPr>
        <p:txBody>
          <a:bodyPr wrap="square" anchor="t">
            <a:spAutoFit/>
          </a:bodyPr>
          <a:lstStyle/>
          <a:p>
            <a:pPr>
              <a:defRPr sz="1000">
                <a:latin typeface="Arial Nova Light "/>
              </a:defRPr>
            </a:pPr>
            <a:r>
              <a:t>Recommendation: To lower the chance of spoofed or modified emails from valid domains, implement DMARC policy and verification, starting with implementing the Sender Policy Framework (SPF) and the DomainKeys Identified Mail (DKIM) standards.</a:t>
            </a:r>
          </a:p>
        </p:txBody>
      </p:sp>
      <p:cxnSp>
        <p:nvCxnSpPr>
          <p:cNvPr id="9" name="Connector 8"/>
          <p:cNvCxnSpPr/>
          <p:nvPr/>
        </p:nvCxnSpPr>
        <p:spPr>
          <a:xfrm>
            <a:off x="720000" y="240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40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401200"/>
            <a:ext cx="413999" cy="277200"/>
          </a:xfrm>
          <a:prstGeom prst="rect">
            <a:avLst/>
          </a:prstGeom>
          <a:noFill/>
        </p:spPr>
        <p:txBody>
          <a:bodyPr wrap="none">
            <a:spAutoFit/>
          </a:bodyPr>
          <a:lstStyle/>
          <a:p>
            <a:pPr>
              <a:defRPr sz="1200" b="1">
                <a:solidFill>
                  <a:srgbClr val="156082"/>
                </a:solidFill>
                <a:latin typeface="Arial Nova Cond"/>
              </a:defRPr>
            </a:pPr>
            <a:r>
              <a:t>9.6</a:t>
            </a:r>
          </a:p>
        </p:txBody>
      </p:sp>
      <p:sp>
        <p:nvSpPr>
          <p:cNvPr id="12" name="TextBox 11"/>
          <p:cNvSpPr txBox="1"/>
          <p:nvPr/>
        </p:nvSpPr>
        <p:spPr>
          <a:xfrm>
            <a:off x="1080000" y="2401200"/>
            <a:ext cx="6094800" cy="309600"/>
          </a:xfrm>
          <a:prstGeom prst="rect">
            <a:avLst/>
          </a:prstGeom>
          <a:noFill/>
        </p:spPr>
        <p:txBody>
          <a:bodyPr wrap="none">
            <a:spAutoFit/>
          </a:bodyPr>
          <a:lstStyle/>
          <a:p>
            <a:pPr>
              <a:defRPr sz="1200" b="1">
                <a:solidFill>
                  <a:srgbClr val="000000"/>
                </a:solidFill>
                <a:latin typeface="Arial Nova"/>
              </a:defRPr>
            </a:pPr>
            <a:r>
              <a:t>Block Unnecessary File Types</a:t>
            </a:r>
          </a:p>
        </p:txBody>
      </p:sp>
      <p:sp>
        <p:nvSpPr>
          <p:cNvPr id="13" name="TextBox 12"/>
          <p:cNvSpPr txBox="1"/>
          <p:nvPr/>
        </p:nvSpPr>
        <p:spPr>
          <a:xfrm>
            <a:off x="1080000" y="2746800"/>
            <a:ext cx="10713600" cy="152400"/>
          </a:xfrm>
          <a:prstGeom prst="rect">
            <a:avLst/>
          </a:prstGeom>
          <a:noFill/>
        </p:spPr>
        <p:txBody>
          <a:bodyPr wrap="square" anchor="t">
            <a:spAutoFit/>
          </a:bodyPr>
          <a:lstStyle/>
          <a:p>
            <a:pPr>
              <a:defRPr sz="1200">
                <a:latin typeface="Arial Nova Light "/>
              </a:defRPr>
            </a:pPr>
            <a:r>
              <a:t>Finding: Unnecessary File Types have not been Blocked.</a:t>
            </a:r>
          </a:p>
        </p:txBody>
      </p:sp>
      <p:sp>
        <p:nvSpPr>
          <p:cNvPr id="14" name="TextBox 13"/>
          <p:cNvSpPr txBox="1"/>
          <p:nvPr/>
        </p:nvSpPr>
        <p:spPr>
          <a:xfrm>
            <a:off x="1080000" y="2935200"/>
            <a:ext cx="10713600" cy="304800"/>
          </a:xfrm>
          <a:prstGeom prst="rect">
            <a:avLst/>
          </a:prstGeom>
          <a:noFill/>
        </p:spPr>
        <p:txBody>
          <a:bodyPr wrap="square" anchor="t">
            <a:spAutoFit/>
          </a:bodyPr>
          <a:lstStyle/>
          <a:p>
            <a:pPr>
              <a:defRPr sz="1200">
                <a:latin typeface="Arial Nova Light "/>
              </a:defRPr>
            </a:pPr>
            <a:r>
              <a:t>Impact: Unnecessary file types at the email gateway includes increased susceptibility to malware infections, phishing attacks, and data breaches through malicious file attachments.</a:t>
            </a:r>
          </a:p>
        </p:txBody>
      </p:sp>
      <p:sp>
        <p:nvSpPr>
          <p:cNvPr id="15" name="TextBox 14"/>
          <p:cNvSpPr txBox="1"/>
          <p:nvPr/>
        </p:nvSpPr>
        <p:spPr>
          <a:xfrm>
            <a:off x="1080000" y="3420000"/>
            <a:ext cx="10713600" cy="0"/>
          </a:xfrm>
          <a:prstGeom prst="rect">
            <a:avLst/>
          </a:prstGeom>
          <a:noFill/>
        </p:spPr>
        <p:txBody>
          <a:bodyPr wrap="square" anchor="t">
            <a:spAutoFit/>
          </a:bodyPr>
          <a:lstStyle/>
          <a:p>
            <a:pPr>
              <a:defRPr sz="1000">
                <a:latin typeface="Arial Nova Light "/>
              </a:defRPr>
            </a:pPr>
            <a:r>
              <a:t>Recommendation: Block unnecessary file types attempting to enter the enterprise’s email gateway.</a:t>
            </a:r>
          </a:p>
        </p:txBody>
      </p:sp>
      <p:cxnSp>
        <p:nvCxnSpPr>
          <p:cNvPr id="16" name="Connector 15"/>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63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8" name="TextBox 17"/>
          <p:cNvSpPr txBox="1"/>
          <p:nvPr/>
        </p:nvSpPr>
        <p:spPr>
          <a:xfrm>
            <a:off x="648000" y="3636000"/>
            <a:ext cx="413999" cy="277200"/>
          </a:xfrm>
          <a:prstGeom prst="rect">
            <a:avLst/>
          </a:prstGeom>
          <a:noFill/>
        </p:spPr>
        <p:txBody>
          <a:bodyPr wrap="none">
            <a:spAutoFit/>
          </a:bodyPr>
          <a:lstStyle/>
          <a:p>
            <a:pPr>
              <a:defRPr sz="1200" b="1">
                <a:solidFill>
                  <a:srgbClr val="156082"/>
                </a:solidFill>
                <a:latin typeface="Arial Nova Cond"/>
              </a:defRPr>
            </a:pPr>
            <a:r>
              <a:t>9.7</a:t>
            </a:r>
          </a:p>
        </p:txBody>
      </p:sp>
      <p:sp>
        <p:nvSpPr>
          <p:cNvPr id="19" name="TextBox 18"/>
          <p:cNvSpPr txBox="1"/>
          <p:nvPr/>
        </p:nvSpPr>
        <p:spPr>
          <a:xfrm>
            <a:off x="1080000" y="3636000"/>
            <a:ext cx="6094800" cy="309600"/>
          </a:xfrm>
          <a:prstGeom prst="rect">
            <a:avLst/>
          </a:prstGeom>
          <a:noFill/>
        </p:spPr>
        <p:txBody>
          <a:bodyPr wrap="none">
            <a:spAutoFit/>
          </a:bodyPr>
          <a:lstStyle/>
          <a:p>
            <a:pPr>
              <a:defRPr sz="1200" b="1">
                <a:solidFill>
                  <a:srgbClr val="000000"/>
                </a:solidFill>
                <a:latin typeface="Arial Nova"/>
              </a:defRPr>
            </a:pPr>
            <a:r>
              <a:t>Deploy and Maintain Email Server Anti-Malware Protections</a:t>
            </a:r>
          </a:p>
        </p:txBody>
      </p:sp>
      <p:sp>
        <p:nvSpPr>
          <p:cNvPr id="20" name="TextBox 19"/>
          <p:cNvSpPr txBox="1"/>
          <p:nvPr/>
        </p:nvSpPr>
        <p:spPr>
          <a:xfrm>
            <a:off x="1080000" y="3981600"/>
            <a:ext cx="10713600" cy="152400"/>
          </a:xfrm>
          <a:prstGeom prst="rect">
            <a:avLst/>
          </a:prstGeom>
          <a:noFill/>
        </p:spPr>
        <p:txBody>
          <a:bodyPr wrap="square" anchor="t">
            <a:spAutoFit/>
          </a:bodyPr>
          <a:lstStyle/>
          <a:p>
            <a:pPr>
              <a:defRPr sz="1200">
                <a:latin typeface="Arial Nova Light "/>
              </a:defRPr>
            </a:pPr>
            <a:r>
              <a:t>Finding: Email Server Anti-Malware Protections are not active.</a:t>
            </a:r>
          </a:p>
        </p:txBody>
      </p:sp>
      <p:sp>
        <p:nvSpPr>
          <p:cNvPr id="21" name="TextBox 20"/>
          <p:cNvSpPr txBox="1"/>
          <p:nvPr/>
        </p:nvSpPr>
        <p:spPr>
          <a:xfrm>
            <a:off x="1080000" y="4170000"/>
            <a:ext cx="10713600" cy="152400"/>
          </a:xfrm>
          <a:prstGeom prst="rect">
            <a:avLst/>
          </a:prstGeom>
          <a:noFill/>
        </p:spPr>
        <p:txBody>
          <a:bodyPr wrap="square" anchor="t">
            <a:spAutoFit/>
          </a:bodyPr>
          <a:lstStyle/>
          <a:p>
            <a:pPr>
              <a:defRPr sz="1200">
                <a:latin typeface="Arial Nova Light "/>
              </a:defRPr>
            </a:pPr>
            <a:r>
              <a:t>Impact: Malware infections, phishing attacks, and malicious email attachments.</a:t>
            </a:r>
          </a:p>
        </p:txBody>
      </p:sp>
      <p:sp>
        <p:nvSpPr>
          <p:cNvPr id="22" name="TextBox 21"/>
          <p:cNvSpPr txBox="1"/>
          <p:nvPr/>
        </p:nvSpPr>
        <p:spPr>
          <a:xfrm>
            <a:off x="1080000" y="4502400"/>
            <a:ext cx="10713600" cy="304800"/>
          </a:xfrm>
          <a:prstGeom prst="rect">
            <a:avLst/>
          </a:prstGeom>
          <a:noFill/>
        </p:spPr>
        <p:txBody>
          <a:bodyPr wrap="square" anchor="t">
            <a:spAutoFit/>
          </a:bodyPr>
          <a:lstStyle/>
          <a:p>
            <a:pPr>
              <a:defRPr sz="1000">
                <a:latin typeface="Arial Nova Light "/>
              </a:defRPr>
            </a:pPr>
            <a:r>
              <a:t>Recommendation: Deploy and maintain email server anti-malware protections, such as attachment scanning and/or sandboxing.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10</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Malware Defenses</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Prevent or control the installation, spread, and execution of malicious applications, code, or scripts on enterprise assets.</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10.1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Deploy and Maintain Anti-Malware Software</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Anti-Malware Software has not been deployed.</a:t>
            </a:r>
          </a:p>
        </p:txBody>
      </p:sp>
      <p:sp>
        <p:nvSpPr>
          <p:cNvPr id="11" name="TextBox 10"/>
          <p:cNvSpPr txBox="1"/>
          <p:nvPr/>
        </p:nvSpPr>
        <p:spPr>
          <a:xfrm>
            <a:off x="1080000" y="1706400"/>
            <a:ext cx="10713600" cy="152400"/>
          </a:xfrm>
          <a:prstGeom prst="rect">
            <a:avLst/>
          </a:prstGeom>
          <a:noFill/>
        </p:spPr>
        <p:txBody>
          <a:bodyPr wrap="square" anchor="t">
            <a:spAutoFit/>
          </a:bodyPr>
          <a:lstStyle/>
          <a:p>
            <a:pPr>
              <a:defRPr sz="1200">
                <a:latin typeface="Arial Nova Light "/>
              </a:defRPr>
            </a:pPr>
            <a:r>
              <a:t>Impact: Malware infections, phishing attacks, and malicious email attachments.</a:t>
            </a:r>
          </a:p>
        </p:txBody>
      </p:sp>
      <p:sp>
        <p:nvSpPr>
          <p:cNvPr id="12" name="TextBox 11"/>
          <p:cNvSpPr txBox="1"/>
          <p:nvPr/>
        </p:nvSpPr>
        <p:spPr>
          <a:xfrm>
            <a:off x="1080000" y="2038800"/>
            <a:ext cx="10713600" cy="152400"/>
          </a:xfrm>
          <a:prstGeom prst="rect">
            <a:avLst/>
          </a:prstGeom>
          <a:noFill/>
        </p:spPr>
        <p:txBody>
          <a:bodyPr wrap="square" anchor="t">
            <a:spAutoFit/>
          </a:bodyPr>
          <a:lstStyle/>
          <a:p>
            <a:pPr>
              <a:defRPr sz="1000">
                <a:latin typeface="Arial Nova Light "/>
              </a:defRPr>
            </a:pPr>
            <a:r>
              <a:t>Recommendation: Deploy and maintain anti-malware software on all enterprise assets.</a:t>
            </a:r>
          </a:p>
        </p:txBody>
      </p:sp>
      <p:cxnSp>
        <p:nvCxnSpPr>
          <p:cNvPr id="13" name="Connector 12"/>
          <p:cNvCxnSpPr/>
          <p:nvPr/>
        </p:nvCxnSpPr>
        <p:spPr>
          <a:xfrm>
            <a:off x="720000" y="240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407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15" name="TextBox 14"/>
          <p:cNvSpPr txBox="1"/>
          <p:nvPr/>
        </p:nvSpPr>
        <p:spPr>
          <a:xfrm>
            <a:off x="648000" y="2407200"/>
            <a:ext cx="413999" cy="277200"/>
          </a:xfrm>
          <a:prstGeom prst="rect">
            <a:avLst/>
          </a:prstGeom>
          <a:noFill/>
        </p:spPr>
        <p:txBody>
          <a:bodyPr wrap="none">
            <a:spAutoFit/>
          </a:bodyPr>
          <a:lstStyle/>
          <a:p>
            <a:pPr>
              <a:defRPr sz="1200" b="1">
                <a:solidFill>
                  <a:srgbClr val="156082"/>
                </a:solidFill>
                <a:latin typeface="Arial Nova Cond"/>
              </a:defRPr>
            </a:pPr>
            <a:r>
              <a:t>10.2</a:t>
            </a:r>
          </a:p>
        </p:txBody>
      </p:sp>
      <p:sp>
        <p:nvSpPr>
          <p:cNvPr id="16" name="TextBox 15"/>
          <p:cNvSpPr txBox="1"/>
          <p:nvPr/>
        </p:nvSpPr>
        <p:spPr>
          <a:xfrm>
            <a:off x="1080000" y="2407200"/>
            <a:ext cx="6094800" cy="309600"/>
          </a:xfrm>
          <a:prstGeom prst="rect">
            <a:avLst/>
          </a:prstGeom>
          <a:noFill/>
        </p:spPr>
        <p:txBody>
          <a:bodyPr wrap="none">
            <a:spAutoFit/>
          </a:bodyPr>
          <a:lstStyle/>
          <a:p>
            <a:pPr>
              <a:defRPr sz="1200" b="1">
                <a:solidFill>
                  <a:srgbClr val="000000"/>
                </a:solidFill>
                <a:latin typeface="Arial Nova"/>
              </a:defRPr>
            </a:pPr>
            <a:r>
              <a:t>Configure Automatic Anti-Malware Signature Updates</a:t>
            </a:r>
          </a:p>
        </p:txBody>
      </p:sp>
      <p:sp>
        <p:nvSpPr>
          <p:cNvPr id="17" name="TextBox 16"/>
          <p:cNvSpPr txBox="1"/>
          <p:nvPr/>
        </p:nvSpPr>
        <p:spPr>
          <a:xfrm>
            <a:off x="1080000" y="2752800"/>
            <a:ext cx="10713600" cy="152400"/>
          </a:xfrm>
          <a:prstGeom prst="rect">
            <a:avLst/>
          </a:prstGeom>
          <a:noFill/>
        </p:spPr>
        <p:txBody>
          <a:bodyPr wrap="square" anchor="t">
            <a:spAutoFit/>
          </a:bodyPr>
          <a:lstStyle/>
          <a:p>
            <a:pPr>
              <a:defRPr sz="1200">
                <a:latin typeface="Arial Nova Light "/>
              </a:defRPr>
            </a:pPr>
            <a:r>
              <a:t>Finding: Anti-Malware Signature are not being updated.</a:t>
            </a:r>
          </a:p>
        </p:txBody>
      </p:sp>
      <p:sp>
        <p:nvSpPr>
          <p:cNvPr id="18" name="TextBox 17"/>
          <p:cNvSpPr txBox="1"/>
          <p:nvPr/>
        </p:nvSpPr>
        <p:spPr>
          <a:xfrm>
            <a:off x="1080000" y="2941200"/>
            <a:ext cx="10713600" cy="152400"/>
          </a:xfrm>
          <a:prstGeom prst="rect">
            <a:avLst/>
          </a:prstGeom>
          <a:noFill/>
        </p:spPr>
        <p:txBody>
          <a:bodyPr wrap="square" anchor="t">
            <a:spAutoFit/>
          </a:bodyPr>
          <a:lstStyle/>
          <a:p>
            <a:pPr>
              <a:defRPr sz="1200">
                <a:latin typeface="Arial Nova Light "/>
              </a:defRPr>
            </a:pPr>
            <a:r>
              <a:t>Impact: Malware infections, phishing attacks, and malicious email attachments.</a:t>
            </a:r>
          </a:p>
        </p:txBody>
      </p:sp>
      <p:sp>
        <p:nvSpPr>
          <p:cNvPr id="19" name="TextBox 18"/>
          <p:cNvSpPr txBox="1"/>
          <p:nvPr/>
        </p:nvSpPr>
        <p:spPr>
          <a:xfrm>
            <a:off x="1080000" y="3273600"/>
            <a:ext cx="10713600" cy="152400"/>
          </a:xfrm>
          <a:prstGeom prst="rect">
            <a:avLst/>
          </a:prstGeom>
          <a:noFill/>
        </p:spPr>
        <p:txBody>
          <a:bodyPr wrap="square" anchor="t">
            <a:spAutoFit/>
          </a:bodyPr>
          <a:lstStyle/>
          <a:p>
            <a:pPr>
              <a:defRPr sz="1000">
                <a:latin typeface="Arial Nova Light "/>
              </a:defRPr>
            </a:pPr>
            <a:r>
              <a:t>Recommendation: Configure automatic updates for anti-malware signature files on all enterprise assets.</a:t>
            </a:r>
          </a:p>
        </p:txBody>
      </p:sp>
      <p:cxnSp>
        <p:nvCxnSpPr>
          <p:cNvPr id="20" name="Connector 19"/>
          <p:cNvCxnSpPr/>
          <p:nvPr/>
        </p:nvCxnSpPr>
        <p:spPr>
          <a:xfrm>
            <a:off x="720000" y="364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3642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3642000"/>
            <a:ext cx="413999" cy="277200"/>
          </a:xfrm>
          <a:prstGeom prst="rect">
            <a:avLst/>
          </a:prstGeom>
          <a:noFill/>
        </p:spPr>
        <p:txBody>
          <a:bodyPr wrap="none">
            <a:spAutoFit/>
          </a:bodyPr>
          <a:lstStyle/>
          <a:p>
            <a:pPr>
              <a:defRPr sz="1200" b="1">
                <a:solidFill>
                  <a:srgbClr val="156082"/>
                </a:solidFill>
                <a:latin typeface="Arial Nova Cond"/>
              </a:defRPr>
            </a:pPr>
            <a:r>
              <a:t>10.3</a:t>
            </a:r>
          </a:p>
        </p:txBody>
      </p:sp>
      <p:sp>
        <p:nvSpPr>
          <p:cNvPr id="23" name="TextBox 22"/>
          <p:cNvSpPr txBox="1"/>
          <p:nvPr/>
        </p:nvSpPr>
        <p:spPr>
          <a:xfrm>
            <a:off x="1080000" y="3642000"/>
            <a:ext cx="6094800" cy="309600"/>
          </a:xfrm>
          <a:prstGeom prst="rect">
            <a:avLst/>
          </a:prstGeom>
          <a:noFill/>
        </p:spPr>
        <p:txBody>
          <a:bodyPr wrap="none">
            <a:spAutoFit/>
          </a:bodyPr>
          <a:lstStyle/>
          <a:p>
            <a:pPr>
              <a:defRPr sz="1200" b="1">
                <a:solidFill>
                  <a:srgbClr val="000000"/>
                </a:solidFill>
                <a:latin typeface="Arial Nova"/>
              </a:defRPr>
            </a:pPr>
            <a:r>
              <a:t>Disable Autorun and Autoplay for Removable Media</a:t>
            </a:r>
          </a:p>
        </p:txBody>
      </p:sp>
      <p:sp>
        <p:nvSpPr>
          <p:cNvPr id="24" name="TextBox 23"/>
          <p:cNvSpPr txBox="1"/>
          <p:nvPr/>
        </p:nvSpPr>
        <p:spPr>
          <a:xfrm>
            <a:off x="1080000" y="3987600"/>
            <a:ext cx="10713600" cy="152400"/>
          </a:xfrm>
          <a:prstGeom prst="rect">
            <a:avLst/>
          </a:prstGeom>
          <a:noFill/>
        </p:spPr>
        <p:txBody>
          <a:bodyPr wrap="square" anchor="t">
            <a:spAutoFit/>
          </a:bodyPr>
          <a:lstStyle/>
          <a:p>
            <a:pPr>
              <a:defRPr sz="1200">
                <a:latin typeface="Arial Nova Light "/>
              </a:defRPr>
            </a:pPr>
            <a:r>
              <a:t>Finding: Autorun and Autoplay for Removable Media have not been configured to disable.</a:t>
            </a:r>
          </a:p>
        </p:txBody>
      </p:sp>
      <p:sp>
        <p:nvSpPr>
          <p:cNvPr id="25" name="TextBox 24"/>
          <p:cNvSpPr txBox="1"/>
          <p:nvPr/>
        </p:nvSpPr>
        <p:spPr>
          <a:xfrm>
            <a:off x="1080000" y="4176000"/>
            <a:ext cx="10713600" cy="0"/>
          </a:xfrm>
          <a:prstGeom prst="rect">
            <a:avLst/>
          </a:prstGeom>
          <a:noFill/>
        </p:spPr>
        <p:txBody>
          <a:bodyPr wrap="square" anchor="t">
            <a:spAutoFit/>
          </a:bodyPr>
          <a:lstStyle/>
          <a:p>
            <a:pPr>
              <a:defRPr sz="1200">
                <a:latin typeface="Arial Nova Light "/>
              </a:defRPr>
            </a:pPr>
            <a:r>
              <a:t>Impact: Malware infections, unauthorized execution of malicious code</a:t>
            </a:r>
          </a:p>
        </p:txBody>
      </p:sp>
      <p:sp>
        <p:nvSpPr>
          <p:cNvPr id="26" name="TextBox 25"/>
          <p:cNvSpPr txBox="1"/>
          <p:nvPr/>
        </p:nvSpPr>
        <p:spPr>
          <a:xfrm>
            <a:off x="1080000" y="4356000"/>
            <a:ext cx="10713600" cy="152400"/>
          </a:xfrm>
          <a:prstGeom prst="rect">
            <a:avLst/>
          </a:prstGeom>
          <a:noFill/>
        </p:spPr>
        <p:txBody>
          <a:bodyPr wrap="square" anchor="t">
            <a:spAutoFit/>
          </a:bodyPr>
          <a:lstStyle/>
          <a:p>
            <a:pPr>
              <a:defRPr sz="1000">
                <a:latin typeface="Arial Nova Light "/>
              </a:defRPr>
            </a:pPr>
            <a:r>
              <a:t>Recommendation: Disable autorun and autoplay auto-execute functionality for removable media.</a:t>
            </a:r>
          </a:p>
        </p:txBody>
      </p:sp>
      <p:cxnSp>
        <p:nvCxnSpPr>
          <p:cNvPr id="27" name="Connector 26"/>
          <p:cNvCxnSpPr/>
          <p:nvPr/>
        </p:nvCxnSpPr>
        <p:spPr>
          <a:xfrm>
            <a:off x="720000" y="472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8341200" y="472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9" name="TextBox 28"/>
          <p:cNvSpPr txBox="1"/>
          <p:nvPr/>
        </p:nvSpPr>
        <p:spPr>
          <a:xfrm>
            <a:off x="648000" y="4724400"/>
            <a:ext cx="413999" cy="277200"/>
          </a:xfrm>
          <a:prstGeom prst="rect">
            <a:avLst/>
          </a:prstGeom>
          <a:noFill/>
        </p:spPr>
        <p:txBody>
          <a:bodyPr wrap="none">
            <a:spAutoFit/>
          </a:bodyPr>
          <a:lstStyle/>
          <a:p>
            <a:pPr>
              <a:defRPr sz="1200" b="1">
                <a:solidFill>
                  <a:srgbClr val="156082"/>
                </a:solidFill>
                <a:latin typeface="Arial Nova Cond"/>
              </a:defRPr>
            </a:pPr>
            <a:r>
              <a:t>10.4</a:t>
            </a:r>
          </a:p>
        </p:txBody>
      </p:sp>
      <p:sp>
        <p:nvSpPr>
          <p:cNvPr id="30" name="TextBox 29"/>
          <p:cNvSpPr txBox="1"/>
          <p:nvPr/>
        </p:nvSpPr>
        <p:spPr>
          <a:xfrm>
            <a:off x="1080000" y="4724400"/>
            <a:ext cx="6094800" cy="309600"/>
          </a:xfrm>
          <a:prstGeom prst="rect">
            <a:avLst/>
          </a:prstGeom>
          <a:noFill/>
        </p:spPr>
        <p:txBody>
          <a:bodyPr wrap="none">
            <a:spAutoFit/>
          </a:bodyPr>
          <a:lstStyle/>
          <a:p>
            <a:pPr>
              <a:defRPr sz="1200" b="1">
                <a:solidFill>
                  <a:srgbClr val="000000"/>
                </a:solidFill>
                <a:latin typeface="Arial Nova"/>
              </a:defRPr>
            </a:pPr>
            <a:r>
              <a:t>Configure Automatic Anti-Malware Scanning of Removable Media</a:t>
            </a:r>
          </a:p>
        </p:txBody>
      </p:sp>
      <p:sp>
        <p:nvSpPr>
          <p:cNvPr id="31" name="TextBox 30"/>
          <p:cNvSpPr txBox="1"/>
          <p:nvPr/>
        </p:nvSpPr>
        <p:spPr>
          <a:xfrm>
            <a:off x="1080000" y="5070000"/>
            <a:ext cx="10713600" cy="152400"/>
          </a:xfrm>
          <a:prstGeom prst="rect">
            <a:avLst/>
          </a:prstGeom>
          <a:noFill/>
        </p:spPr>
        <p:txBody>
          <a:bodyPr wrap="square" anchor="t">
            <a:spAutoFit/>
          </a:bodyPr>
          <a:lstStyle/>
          <a:p>
            <a:pPr>
              <a:defRPr sz="1200">
                <a:latin typeface="Arial Nova Light "/>
              </a:defRPr>
            </a:pPr>
            <a:r>
              <a:t>Finding: Automatic Anti-Malware Scanning of Removable Media is not configured.</a:t>
            </a:r>
          </a:p>
        </p:txBody>
      </p:sp>
      <p:sp>
        <p:nvSpPr>
          <p:cNvPr id="32" name="TextBox 31"/>
          <p:cNvSpPr txBox="1"/>
          <p:nvPr/>
        </p:nvSpPr>
        <p:spPr>
          <a:xfrm>
            <a:off x="1080000" y="5258400"/>
            <a:ext cx="10713600" cy="152400"/>
          </a:xfrm>
          <a:prstGeom prst="rect">
            <a:avLst/>
          </a:prstGeom>
          <a:noFill/>
        </p:spPr>
        <p:txBody>
          <a:bodyPr wrap="square" anchor="t">
            <a:spAutoFit/>
          </a:bodyPr>
          <a:lstStyle/>
          <a:p>
            <a:pPr>
              <a:defRPr sz="1200">
                <a:latin typeface="Arial Nova Light "/>
              </a:defRPr>
            </a:pPr>
            <a:r>
              <a:t>Impact: Malware infections and potential dissemination of malicious software throughout the network</a:t>
            </a:r>
          </a:p>
        </p:txBody>
      </p:sp>
      <p:sp>
        <p:nvSpPr>
          <p:cNvPr id="33" name="TextBox 32"/>
          <p:cNvSpPr txBox="1"/>
          <p:nvPr/>
        </p:nvSpPr>
        <p:spPr>
          <a:xfrm>
            <a:off x="1080000" y="5590800"/>
            <a:ext cx="10713600" cy="152400"/>
          </a:xfrm>
          <a:prstGeom prst="rect">
            <a:avLst/>
          </a:prstGeom>
          <a:noFill/>
        </p:spPr>
        <p:txBody>
          <a:bodyPr wrap="square" anchor="t">
            <a:spAutoFit/>
          </a:bodyPr>
          <a:lstStyle/>
          <a:p>
            <a:pPr>
              <a:defRPr sz="1000">
                <a:latin typeface="Arial Nova Light "/>
              </a:defRPr>
            </a:pPr>
            <a:r>
              <a:t>Recommendation: Configure anti-malware software to automatically scan removable media.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40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40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4" name="TextBox 3"/>
          <p:cNvSpPr txBox="1"/>
          <p:nvPr/>
        </p:nvSpPr>
        <p:spPr>
          <a:xfrm>
            <a:off x="648000" y="404400"/>
            <a:ext cx="413999" cy="277200"/>
          </a:xfrm>
          <a:prstGeom prst="rect">
            <a:avLst/>
          </a:prstGeom>
          <a:noFill/>
        </p:spPr>
        <p:txBody>
          <a:bodyPr wrap="none">
            <a:spAutoFit/>
          </a:bodyPr>
          <a:lstStyle/>
          <a:p>
            <a:pPr>
              <a:defRPr sz="1200" b="1">
                <a:solidFill>
                  <a:srgbClr val="156082"/>
                </a:solidFill>
                <a:latin typeface="Arial Nova Cond"/>
              </a:defRPr>
            </a:pPr>
            <a:r>
              <a:t>10.5</a:t>
            </a:r>
          </a:p>
        </p:txBody>
      </p:sp>
      <p:sp>
        <p:nvSpPr>
          <p:cNvPr id="5" name="TextBox 4"/>
          <p:cNvSpPr txBox="1"/>
          <p:nvPr/>
        </p:nvSpPr>
        <p:spPr>
          <a:xfrm>
            <a:off x="1080000" y="404400"/>
            <a:ext cx="6094800" cy="309600"/>
          </a:xfrm>
          <a:prstGeom prst="rect">
            <a:avLst/>
          </a:prstGeom>
          <a:noFill/>
        </p:spPr>
        <p:txBody>
          <a:bodyPr wrap="none">
            <a:spAutoFit/>
          </a:bodyPr>
          <a:lstStyle/>
          <a:p>
            <a:pPr>
              <a:defRPr sz="1200" b="1">
                <a:solidFill>
                  <a:srgbClr val="000000"/>
                </a:solidFill>
                <a:latin typeface="Arial Nova"/>
              </a:defRPr>
            </a:pPr>
            <a:r>
              <a:t>Enable Anti-Exploitation Features</a:t>
            </a:r>
          </a:p>
        </p:txBody>
      </p:sp>
      <p:sp>
        <p:nvSpPr>
          <p:cNvPr id="6" name="TextBox 5"/>
          <p:cNvSpPr txBox="1"/>
          <p:nvPr/>
        </p:nvSpPr>
        <p:spPr>
          <a:xfrm>
            <a:off x="1080000" y="750000"/>
            <a:ext cx="10713600" cy="152400"/>
          </a:xfrm>
          <a:prstGeom prst="rect">
            <a:avLst/>
          </a:prstGeom>
          <a:noFill/>
        </p:spPr>
        <p:txBody>
          <a:bodyPr wrap="square" anchor="t">
            <a:spAutoFit/>
          </a:bodyPr>
          <a:lstStyle/>
          <a:p>
            <a:pPr>
              <a:defRPr sz="1200">
                <a:latin typeface="Arial Nova Light "/>
              </a:defRPr>
            </a:pPr>
            <a:r>
              <a:t>Finding: Anti-exploitation Features has not been enabled.</a:t>
            </a:r>
          </a:p>
        </p:txBody>
      </p:sp>
      <p:sp>
        <p:nvSpPr>
          <p:cNvPr id="7" name="TextBox 6"/>
          <p:cNvSpPr txBox="1"/>
          <p:nvPr/>
        </p:nvSpPr>
        <p:spPr>
          <a:xfrm>
            <a:off x="1080000" y="938400"/>
            <a:ext cx="10713600" cy="0"/>
          </a:xfrm>
          <a:prstGeom prst="rect">
            <a:avLst/>
          </a:prstGeom>
          <a:noFill/>
        </p:spPr>
        <p:txBody>
          <a:bodyPr wrap="square" anchor="t">
            <a:spAutoFit/>
          </a:bodyPr>
          <a:lstStyle/>
          <a:p>
            <a:pPr>
              <a:defRPr sz="1200">
                <a:latin typeface="Arial Nova Light "/>
              </a:defRPr>
            </a:pPr>
            <a:r>
              <a:t>Impact: malware infections and potential spread of malicious software across the network</a:t>
            </a:r>
          </a:p>
        </p:txBody>
      </p:sp>
      <p:sp>
        <p:nvSpPr>
          <p:cNvPr id="8" name="TextBox 7"/>
          <p:cNvSpPr txBox="1"/>
          <p:nvPr/>
        </p:nvSpPr>
        <p:spPr>
          <a:xfrm>
            <a:off x="1080000" y="1118400"/>
            <a:ext cx="10713600" cy="457200"/>
          </a:xfrm>
          <a:prstGeom prst="rect">
            <a:avLst/>
          </a:prstGeom>
          <a:noFill/>
        </p:spPr>
        <p:txBody>
          <a:bodyPr wrap="square" anchor="t">
            <a:spAutoFit/>
          </a:bodyPr>
          <a:lstStyle/>
          <a:p>
            <a:pPr>
              <a:defRPr sz="1000">
                <a:latin typeface="Arial Nova Light "/>
              </a:defRPr>
            </a:pPr>
            <a:r>
              <a:t>Recommendation: Enable anti-exploitation features on enterprise assets and software, where possible, such as Microsoft® Data Execution Prevention (DEP), Windows® Defender Exploit Guard (WDEG), or Apple® System Integrity Protection (SIP) and Gatekeeper™.</a:t>
            </a:r>
          </a:p>
        </p:txBody>
      </p:sp>
      <p:cxnSp>
        <p:nvCxnSpPr>
          <p:cNvPr id="9" name="Connector 8"/>
          <p:cNvCxnSpPr/>
          <p:nvPr/>
        </p:nvCxnSpPr>
        <p:spPr>
          <a:xfrm>
            <a:off x="720000" y="179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179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1791600"/>
            <a:ext cx="413999" cy="277200"/>
          </a:xfrm>
          <a:prstGeom prst="rect">
            <a:avLst/>
          </a:prstGeom>
          <a:noFill/>
        </p:spPr>
        <p:txBody>
          <a:bodyPr wrap="none">
            <a:spAutoFit/>
          </a:bodyPr>
          <a:lstStyle/>
          <a:p>
            <a:pPr>
              <a:defRPr sz="1200" b="1">
                <a:solidFill>
                  <a:srgbClr val="156082"/>
                </a:solidFill>
                <a:latin typeface="Arial Nova Cond"/>
              </a:defRPr>
            </a:pPr>
            <a:r>
              <a:t>10.6</a:t>
            </a:r>
          </a:p>
        </p:txBody>
      </p:sp>
      <p:sp>
        <p:nvSpPr>
          <p:cNvPr id="12" name="TextBox 11"/>
          <p:cNvSpPr txBox="1"/>
          <p:nvPr/>
        </p:nvSpPr>
        <p:spPr>
          <a:xfrm>
            <a:off x="1080000" y="1791600"/>
            <a:ext cx="6094800" cy="309600"/>
          </a:xfrm>
          <a:prstGeom prst="rect">
            <a:avLst/>
          </a:prstGeom>
          <a:noFill/>
        </p:spPr>
        <p:txBody>
          <a:bodyPr wrap="none">
            <a:spAutoFit/>
          </a:bodyPr>
          <a:lstStyle/>
          <a:p>
            <a:pPr>
              <a:defRPr sz="1200" b="1">
                <a:solidFill>
                  <a:srgbClr val="000000"/>
                </a:solidFill>
                <a:latin typeface="Arial Nova"/>
              </a:defRPr>
            </a:pPr>
            <a:r>
              <a:t>Centrally Manage Anti-Malware Software</a:t>
            </a:r>
          </a:p>
        </p:txBody>
      </p:sp>
      <p:sp>
        <p:nvSpPr>
          <p:cNvPr id="13" name="TextBox 12"/>
          <p:cNvSpPr txBox="1"/>
          <p:nvPr/>
        </p:nvSpPr>
        <p:spPr>
          <a:xfrm>
            <a:off x="1080000" y="2137200"/>
            <a:ext cx="10713600" cy="152400"/>
          </a:xfrm>
          <a:prstGeom prst="rect">
            <a:avLst/>
          </a:prstGeom>
          <a:noFill/>
        </p:spPr>
        <p:txBody>
          <a:bodyPr wrap="square" anchor="t">
            <a:spAutoFit/>
          </a:bodyPr>
          <a:lstStyle/>
          <a:p>
            <a:pPr>
              <a:defRPr sz="1200">
                <a:latin typeface="Arial Nova Light "/>
              </a:defRPr>
            </a:pPr>
            <a:r>
              <a:t>Finding: Anti-Malware Software is not centrally managed.</a:t>
            </a:r>
          </a:p>
        </p:txBody>
      </p:sp>
      <p:sp>
        <p:nvSpPr>
          <p:cNvPr id="14" name="TextBox 13"/>
          <p:cNvSpPr txBox="1"/>
          <p:nvPr/>
        </p:nvSpPr>
        <p:spPr>
          <a:xfrm>
            <a:off x="1080000" y="2325600"/>
            <a:ext cx="10713600" cy="152400"/>
          </a:xfrm>
          <a:prstGeom prst="rect">
            <a:avLst/>
          </a:prstGeom>
          <a:noFill/>
        </p:spPr>
        <p:txBody>
          <a:bodyPr wrap="square" anchor="t">
            <a:spAutoFit/>
          </a:bodyPr>
          <a:lstStyle/>
          <a:p>
            <a:pPr>
              <a:defRPr sz="1200">
                <a:latin typeface="Arial Nova Light "/>
              </a:defRPr>
            </a:pPr>
            <a:r>
              <a:t>Impact: threat detection and response</a:t>
            </a:r>
          </a:p>
        </p:txBody>
      </p:sp>
      <p:sp>
        <p:nvSpPr>
          <p:cNvPr id="15" name="TextBox 14"/>
          <p:cNvSpPr txBox="1"/>
          <p:nvPr/>
        </p:nvSpPr>
        <p:spPr>
          <a:xfrm>
            <a:off x="1080000" y="2658000"/>
            <a:ext cx="10713600" cy="152400"/>
          </a:xfrm>
          <a:prstGeom prst="rect">
            <a:avLst/>
          </a:prstGeom>
          <a:noFill/>
        </p:spPr>
        <p:txBody>
          <a:bodyPr wrap="square" anchor="t">
            <a:spAutoFit/>
          </a:bodyPr>
          <a:lstStyle/>
          <a:p>
            <a:pPr>
              <a:defRPr sz="1000">
                <a:latin typeface="Arial Nova Light "/>
              </a:defRPr>
            </a:pPr>
            <a:r>
              <a:t>Recommendation: Centrally manage anti-malware software.</a:t>
            </a:r>
          </a:p>
        </p:txBody>
      </p:sp>
      <p:cxnSp>
        <p:nvCxnSpPr>
          <p:cNvPr id="16" name="Connector 15"/>
          <p:cNvCxnSpPr/>
          <p:nvPr/>
        </p:nvCxnSpPr>
        <p:spPr>
          <a:xfrm>
            <a:off x="720000" y="302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02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3026400"/>
            <a:ext cx="413999" cy="277200"/>
          </a:xfrm>
          <a:prstGeom prst="rect">
            <a:avLst/>
          </a:prstGeom>
          <a:noFill/>
        </p:spPr>
        <p:txBody>
          <a:bodyPr wrap="none">
            <a:spAutoFit/>
          </a:bodyPr>
          <a:lstStyle/>
          <a:p>
            <a:pPr>
              <a:defRPr sz="1200" b="1">
                <a:solidFill>
                  <a:srgbClr val="156082"/>
                </a:solidFill>
                <a:latin typeface="Arial Nova Cond"/>
              </a:defRPr>
            </a:pPr>
            <a:r>
              <a:t>10.7</a:t>
            </a:r>
          </a:p>
        </p:txBody>
      </p:sp>
      <p:sp>
        <p:nvSpPr>
          <p:cNvPr id="19" name="TextBox 18"/>
          <p:cNvSpPr txBox="1"/>
          <p:nvPr/>
        </p:nvSpPr>
        <p:spPr>
          <a:xfrm>
            <a:off x="1080000" y="3026400"/>
            <a:ext cx="6094800" cy="309600"/>
          </a:xfrm>
          <a:prstGeom prst="rect">
            <a:avLst/>
          </a:prstGeom>
          <a:noFill/>
        </p:spPr>
        <p:txBody>
          <a:bodyPr wrap="none">
            <a:spAutoFit/>
          </a:bodyPr>
          <a:lstStyle/>
          <a:p>
            <a:pPr>
              <a:defRPr sz="1200" b="1">
                <a:solidFill>
                  <a:srgbClr val="000000"/>
                </a:solidFill>
                <a:latin typeface="Arial Nova"/>
              </a:defRPr>
            </a:pPr>
            <a:r>
              <a:t>Use Behavior-Based Anti-Malware Software</a:t>
            </a:r>
          </a:p>
        </p:txBody>
      </p:sp>
      <p:sp>
        <p:nvSpPr>
          <p:cNvPr id="20" name="TextBox 19"/>
          <p:cNvSpPr txBox="1"/>
          <p:nvPr/>
        </p:nvSpPr>
        <p:spPr>
          <a:xfrm>
            <a:off x="1080000" y="3372000"/>
            <a:ext cx="10713600" cy="152400"/>
          </a:xfrm>
          <a:prstGeom prst="rect">
            <a:avLst/>
          </a:prstGeom>
          <a:noFill/>
        </p:spPr>
        <p:txBody>
          <a:bodyPr wrap="square" anchor="t">
            <a:spAutoFit/>
          </a:bodyPr>
          <a:lstStyle/>
          <a:p>
            <a:pPr>
              <a:defRPr sz="1200">
                <a:latin typeface="Arial Nova Light "/>
              </a:defRPr>
            </a:pPr>
            <a:r>
              <a:t>Finding: Anti-Malware Software Behavior-Based is not used.</a:t>
            </a:r>
          </a:p>
        </p:txBody>
      </p:sp>
      <p:sp>
        <p:nvSpPr>
          <p:cNvPr id="21" name="TextBox 20"/>
          <p:cNvSpPr txBox="1"/>
          <p:nvPr/>
        </p:nvSpPr>
        <p:spPr>
          <a:xfrm>
            <a:off x="1080000" y="3560400"/>
            <a:ext cx="10713600" cy="152400"/>
          </a:xfrm>
          <a:prstGeom prst="rect">
            <a:avLst/>
          </a:prstGeom>
          <a:noFill/>
        </p:spPr>
        <p:txBody>
          <a:bodyPr wrap="square" anchor="t">
            <a:spAutoFit/>
          </a:bodyPr>
          <a:lstStyle/>
          <a:p>
            <a:pPr>
              <a:defRPr sz="1200">
                <a:latin typeface="Arial Nova Light "/>
              </a:defRPr>
            </a:pPr>
            <a:r>
              <a:t>Impact: Imposibility to detect  and mitigate advanced threats based on suspicious behavior</a:t>
            </a:r>
          </a:p>
        </p:txBody>
      </p:sp>
      <p:sp>
        <p:nvSpPr>
          <p:cNvPr id="22" name="TextBox 21"/>
          <p:cNvSpPr txBox="1"/>
          <p:nvPr/>
        </p:nvSpPr>
        <p:spPr>
          <a:xfrm>
            <a:off x="1080000" y="3892800"/>
            <a:ext cx="10713600" cy="152400"/>
          </a:xfrm>
          <a:prstGeom prst="rect">
            <a:avLst/>
          </a:prstGeom>
          <a:noFill/>
        </p:spPr>
        <p:txBody>
          <a:bodyPr wrap="square" anchor="t">
            <a:spAutoFit/>
          </a:bodyPr>
          <a:lstStyle/>
          <a:p>
            <a:pPr>
              <a:defRPr sz="1000">
                <a:latin typeface="Arial Nova Light "/>
              </a:defRPr>
            </a:pPr>
            <a:r>
              <a:t>Recommendation: Use behavior-based anti-malware software.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 11</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Data Recovery</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Establish and maintain data recovery practices sufficient to restore in-scope enterprise assets to a pre-incident and trusted state.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11.1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Data Recovery Process </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Data Recovery Process is not in place</a:t>
            </a:r>
          </a:p>
        </p:txBody>
      </p:sp>
      <p:sp>
        <p:nvSpPr>
          <p:cNvPr id="11" name="TextBox 10"/>
          <p:cNvSpPr txBox="1"/>
          <p:nvPr/>
        </p:nvSpPr>
        <p:spPr>
          <a:xfrm>
            <a:off x="1080000" y="1706400"/>
            <a:ext cx="10713600" cy="152400"/>
          </a:xfrm>
          <a:prstGeom prst="rect">
            <a:avLst/>
          </a:prstGeom>
          <a:noFill/>
        </p:spPr>
        <p:txBody>
          <a:bodyPr wrap="square" anchor="t">
            <a:spAutoFit/>
          </a:bodyPr>
          <a:lstStyle/>
          <a:p>
            <a:pPr>
              <a:defRPr sz="1200">
                <a:latin typeface="Arial Nova Light "/>
              </a:defRPr>
            </a:pPr>
            <a:r>
              <a:t>Impact: Lack of visibility and difficulty to understand the Data Recover process.</a:t>
            </a:r>
          </a:p>
        </p:txBody>
      </p:sp>
      <p:sp>
        <p:nvSpPr>
          <p:cNvPr id="12" name="TextBox 11"/>
          <p:cNvSpPr txBox="1"/>
          <p:nvPr/>
        </p:nvSpPr>
        <p:spPr>
          <a:xfrm>
            <a:off x="1080000" y="2038800"/>
            <a:ext cx="10713600" cy="457200"/>
          </a:xfrm>
          <a:prstGeom prst="rect">
            <a:avLst/>
          </a:prstGeom>
          <a:noFill/>
        </p:spPr>
        <p:txBody>
          <a:bodyPr wrap="square" anchor="t">
            <a:spAutoFit/>
          </a:bodyPr>
          <a:lstStyle/>
          <a:p>
            <a:pPr>
              <a:defRPr sz="1000">
                <a:latin typeface="Arial Nova Light "/>
              </a:defRPr>
            </a:pPr>
            <a:r>
              <a:t>Recommendation: Establish and maintain a data recovery process. In the process, address the scope of data recovery activities, recovery prioritization, and the security of backup data. Review and update documentation annually, or when significant enterprise changes occur that could impact this Safeguard. </a:t>
            </a:r>
          </a:p>
        </p:txBody>
      </p:sp>
      <p:cxnSp>
        <p:nvCxnSpPr>
          <p:cNvPr id="13" name="Connector 12"/>
          <p:cNvCxnSpPr/>
          <p:nvPr/>
        </p:nvCxnSpPr>
        <p:spPr>
          <a:xfrm>
            <a:off x="720000" y="2712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712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5" name="TextBox 14"/>
          <p:cNvSpPr txBox="1"/>
          <p:nvPr/>
        </p:nvSpPr>
        <p:spPr>
          <a:xfrm>
            <a:off x="648000" y="2712000"/>
            <a:ext cx="413999" cy="277200"/>
          </a:xfrm>
          <a:prstGeom prst="rect">
            <a:avLst/>
          </a:prstGeom>
          <a:noFill/>
        </p:spPr>
        <p:txBody>
          <a:bodyPr wrap="none">
            <a:spAutoFit/>
          </a:bodyPr>
          <a:lstStyle/>
          <a:p>
            <a:pPr>
              <a:defRPr sz="1200" b="1">
                <a:solidFill>
                  <a:srgbClr val="156082"/>
                </a:solidFill>
                <a:latin typeface="Arial Nova Cond"/>
              </a:defRPr>
            </a:pPr>
            <a:r>
              <a:t>11.2</a:t>
            </a:r>
          </a:p>
        </p:txBody>
      </p:sp>
      <p:sp>
        <p:nvSpPr>
          <p:cNvPr id="16" name="TextBox 15"/>
          <p:cNvSpPr txBox="1"/>
          <p:nvPr/>
        </p:nvSpPr>
        <p:spPr>
          <a:xfrm>
            <a:off x="1080000" y="2712000"/>
            <a:ext cx="6094800" cy="309600"/>
          </a:xfrm>
          <a:prstGeom prst="rect">
            <a:avLst/>
          </a:prstGeom>
          <a:noFill/>
        </p:spPr>
        <p:txBody>
          <a:bodyPr wrap="none">
            <a:spAutoFit/>
          </a:bodyPr>
          <a:lstStyle/>
          <a:p>
            <a:pPr>
              <a:defRPr sz="1200" b="1">
                <a:solidFill>
                  <a:srgbClr val="000000"/>
                </a:solidFill>
                <a:latin typeface="Arial Nova"/>
              </a:defRPr>
            </a:pPr>
            <a:r>
              <a:t>Perform Automated Backups </a:t>
            </a:r>
          </a:p>
        </p:txBody>
      </p:sp>
      <p:sp>
        <p:nvSpPr>
          <p:cNvPr id="17" name="TextBox 16"/>
          <p:cNvSpPr txBox="1"/>
          <p:nvPr/>
        </p:nvSpPr>
        <p:spPr>
          <a:xfrm>
            <a:off x="1080000" y="3057600"/>
            <a:ext cx="10713600" cy="152400"/>
          </a:xfrm>
          <a:prstGeom prst="rect">
            <a:avLst/>
          </a:prstGeom>
          <a:noFill/>
        </p:spPr>
        <p:txBody>
          <a:bodyPr wrap="square" anchor="t">
            <a:spAutoFit/>
          </a:bodyPr>
          <a:lstStyle/>
          <a:p>
            <a:pPr>
              <a:defRPr sz="1200">
                <a:latin typeface="Arial Nova Light "/>
              </a:defRPr>
            </a:pPr>
            <a:r>
              <a:t>Finding: Automated Backups are not configured.</a:t>
            </a:r>
          </a:p>
        </p:txBody>
      </p:sp>
      <p:sp>
        <p:nvSpPr>
          <p:cNvPr id="18" name="TextBox 17"/>
          <p:cNvSpPr txBox="1"/>
          <p:nvPr/>
        </p:nvSpPr>
        <p:spPr>
          <a:xfrm>
            <a:off x="1080000" y="3246000"/>
            <a:ext cx="10713600" cy="152400"/>
          </a:xfrm>
          <a:prstGeom prst="rect">
            <a:avLst/>
          </a:prstGeom>
          <a:noFill/>
        </p:spPr>
        <p:txBody>
          <a:bodyPr wrap="square" anchor="t">
            <a:spAutoFit/>
          </a:bodyPr>
          <a:lstStyle/>
          <a:p>
            <a:pPr>
              <a:defRPr sz="1200">
                <a:latin typeface="Arial Nova Light "/>
              </a:defRPr>
            </a:pPr>
            <a:r>
              <a:t>Impact: No Automated bakcups which can lead to business disruptions</a:t>
            </a:r>
          </a:p>
        </p:txBody>
      </p:sp>
      <p:sp>
        <p:nvSpPr>
          <p:cNvPr id="19" name="TextBox 18"/>
          <p:cNvSpPr txBox="1"/>
          <p:nvPr/>
        </p:nvSpPr>
        <p:spPr>
          <a:xfrm>
            <a:off x="1080000" y="3578400"/>
            <a:ext cx="10713600" cy="304800"/>
          </a:xfrm>
          <a:prstGeom prst="rect">
            <a:avLst/>
          </a:prstGeom>
          <a:noFill/>
        </p:spPr>
        <p:txBody>
          <a:bodyPr wrap="square" anchor="t">
            <a:spAutoFit/>
          </a:bodyPr>
          <a:lstStyle/>
          <a:p>
            <a:pPr>
              <a:defRPr sz="1000">
                <a:latin typeface="Arial Nova Light "/>
              </a:defRPr>
            </a:pPr>
            <a:r>
              <a:t>Recommendation: Perform automated backups of in-scope enterprise assets. Run backups weekly, or more frequently, based on the sensitivity of the data.</a:t>
            </a:r>
          </a:p>
        </p:txBody>
      </p:sp>
      <p:cxnSp>
        <p:nvCxnSpPr>
          <p:cNvPr id="20" name="Connector 19"/>
          <p:cNvCxnSpPr/>
          <p:nvPr/>
        </p:nvCxnSpPr>
        <p:spPr>
          <a:xfrm>
            <a:off x="720000" y="409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09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099200"/>
            <a:ext cx="413999" cy="277200"/>
          </a:xfrm>
          <a:prstGeom prst="rect">
            <a:avLst/>
          </a:prstGeom>
          <a:noFill/>
        </p:spPr>
        <p:txBody>
          <a:bodyPr wrap="none">
            <a:spAutoFit/>
          </a:bodyPr>
          <a:lstStyle/>
          <a:p>
            <a:pPr>
              <a:defRPr sz="1200" b="1">
                <a:solidFill>
                  <a:srgbClr val="156082"/>
                </a:solidFill>
                <a:latin typeface="Arial Nova Cond"/>
              </a:defRPr>
            </a:pPr>
            <a:r>
              <a:t>11.3</a:t>
            </a:r>
          </a:p>
        </p:txBody>
      </p:sp>
      <p:sp>
        <p:nvSpPr>
          <p:cNvPr id="23" name="TextBox 22"/>
          <p:cNvSpPr txBox="1"/>
          <p:nvPr/>
        </p:nvSpPr>
        <p:spPr>
          <a:xfrm>
            <a:off x="1080000" y="4099200"/>
            <a:ext cx="6094800" cy="309600"/>
          </a:xfrm>
          <a:prstGeom prst="rect">
            <a:avLst/>
          </a:prstGeom>
          <a:noFill/>
        </p:spPr>
        <p:txBody>
          <a:bodyPr wrap="none">
            <a:spAutoFit/>
          </a:bodyPr>
          <a:lstStyle/>
          <a:p>
            <a:pPr>
              <a:defRPr sz="1200" b="1">
                <a:solidFill>
                  <a:srgbClr val="000000"/>
                </a:solidFill>
                <a:latin typeface="Arial Nova"/>
              </a:defRPr>
            </a:pPr>
            <a:r>
              <a:t>Protect Recovery Data</a:t>
            </a:r>
          </a:p>
        </p:txBody>
      </p:sp>
      <p:sp>
        <p:nvSpPr>
          <p:cNvPr id="24" name="TextBox 23"/>
          <p:cNvSpPr txBox="1"/>
          <p:nvPr/>
        </p:nvSpPr>
        <p:spPr>
          <a:xfrm>
            <a:off x="1080000" y="4444800"/>
            <a:ext cx="10713600" cy="152400"/>
          </a:xfrm>
          <a:prstGeom prst="rect">
            <a:avLst/>
          </a:prstGeom>
          <a:noFill/>
        </p:spPr>
        <p:txBody>
          <a:bodyPr wrap="square" anchor="t">
            <a:spAutoFit/>
          </a:bodyPr>
          <a:lstStyle/>
          <a:p>
            <a:pPr>
              <a:defRPr sz="1200">
                <a:latin typeface="Arial Nova Light "/>
              </a:defRPr>
            </a:pPr>
            <a:r>
              <a:t>Finding: Data Recovered is not protected.</a:t>
            </a:r>
          </a:p>
        </p:txBody>
      </p:sp>
      <p:sp>
        <p:nvSpPr>
          <p:cNvPr id="25" name="TextBox 24"/>
          <p:cNvSpPr txBox="1"/>
          <p:nvPr/>
        </p:nvSpPr>
        <p:spPr>
          <a:xfrm>
            <a:off x="1080000" y="4633200"/>
            <a:ext cx="10713600" cy="152400"/>
          </a:xfrm>
          <a:prstGeom prst="rect">
            <a:avLst/>
          </a:prstGeom>
          <a:noFill/>
        </p:spPr>
        <p:txBody>
          <a:bodyPr wrap="square" anchor="t">
            <a:spAutoFit/>
          </a:bodyPr>
          <a:lstStyle/>
          <a:p>
            <a:pPr>
              <a:defRPr sz="1200">
                <a:latin typeface="Arial Nova Light "/>
              </a:defRPr>
            </a:pPr>
            <a:r>
              <a:t>Impact: Data not protected can lead to data loss.</a:t>
            </a:r>
          </a:p>
        </p:txBody>
      </p:sp>
      <p:sp>
        <p:nvSpPr>
          <p:cNvPr id="26" name="TextBox 25"/>
          <p:cNvSpPr txBox="1"/>
          <p:nvPr/>
        </p:nvSpPr>
        <p:spPr>
          <a:xfrm>
            <a:off x="1080000" y="4965600"/>
            <a:ext cx="10713600" cy="304800"/>
          </a:xfrm>
          <a:prstGeom prst="rect">
            <a:avLst/>
          </a:prstGeom>
          <a:noFill/>
        </p:spPr>
        <p:txBody>
          <a:bodyPr wrap="square" anchor="t">
            <a:spAutoFit/>
          </a:bodyPr>
          <a:lstStyle/>
          <a:p>
            <a:pPr>
              <a:defRPr sz="1000">
                <a:latin typeface="Arial Nova Light "/>
              </a:defRPr>
            </a:pPr>
            <a:r>
              <a:t>Recommendation: Protect recovery data with equivalent controls to the original data. Reference encryption or data separation, based on requirements.</a:t>
            </a:r>
          </a:p>
        </p:txBody>
      </p:sp>
      <p:cxnSp>
        <p:nvCxnSpPr>
          <p:cNvPr id="27" name="Connector 26"/>
          <p:cNvCxnSpPr/>
          <p:nvPr/>
        </p:nvCxnSpPr>
        <p:spPr>
          <a:xfrm>
            <a:off x="720000" y="548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8341200" y="548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9" name="TextBox 28"/>
          <p:cNvSpPr txBox="1"/>
          <p:nvPr/>
        </p:nvSpPr>
        <p:spPr>
          <a:xfrm>
            <a:off x="648000" y="5486400"/>
            <a:ext cx="413999" cy="277200"/>
          </a:xfrm>
          <a:prstGeom prst="rect">
            <a:avLst/>
          </a:prstGeom>
          <a:noFill/>
        </p:spPr>
        <p:txBody>
          <a:bodyPr wrap="none">
            <a:spAutoFit/>
          </a:bodyPr>
          <a:lstStyle/>
          <a:p>
            <a:pPr>
              <a:defRPr sz="1200" b="1">
                <a:solidFill>
                  <a:srgbClr val="156082"/>
                </a:solidFill>
                <a:latin typeface="Arial Nova Cond"/>
              </a:defRPr>
            </a:pPr>
            <a:r>
              <a:t>11.4</a:t>
            </a:r>
          </a:p>
        </p:txBody>
      </p:sp>
      <p:sp>
        <p:nvSpPr>
          <p:cNvPr id="30" name="TextBox 29"/>
          <p:cNvSpPr txBox="1"/>
          <p:nvPr/>
        </p:nvSpPr>
        <p:spPr>
          <a:xfrm>
            <a:off x="1080000" y="5486400"/>
            <a:ext cx="6094800" cy="309600"/>
          </a:xfrm>
          <a:prstGeom prst="rect">
            <a:avLst/>
          </a:prstGeom>
          <a:noFill/>
        </p:spPr>
        <p:txBody>
          <a:bodyPr wrap="none">
            <a:spAutoFit/>
          </a:bodyPr>
          <a:lstStyle/>
          <a:p>
            <a:pPr>
              <a:defRPr sz="1200" b="1">
                <a:solidFill>
                  <a:srgbClr val="000000"/>
                </a:solidFill>
                <a:latin typeface="Arial Nova"/>
              </a:defRPr>
            </a:pPr>
            <a:r>
              <a:t>Establish and Maintain an Isolated Instance of Recovery Data </a:t>
            </a:r>
          </a:p>
        </p:txBody>
      </p:sp>
      <p:sp>
        <p:nvSpPr>
          <p:cNvPr id="31" name="TextBox 30"/>
          <p:cNvSpPr txBox="1"/>
          <p:nvPr/>
        </p:nvSpPr>
        <p:spPr>
          <a:xfrm>
            <a:off x="1080000" y="5832000"/>
            <a:ext cx="10713600" cy="152400"/>
          </a:xfrm>
          <a:prstGeom prst="rect">
            <a:avLst/>
          </a:prstGeom>
          <a:noFill/>
        </p:spPr>
        <p:txBody>
          <a:bodyPr wrap="square" anchor="t">
            <a:spAutoFit/>
          </a:bodyPr>
          <a:lstStyle/>
          <a:p>
            <a:pPr>
              <a:defRPr sz="1200">
                <a:latin typeface="Arial Nova Light "/>
              </a:defRPr>
            </a:pPr>
            <a:r>
              <a:t>Finding: Isolated instance for data recovery is not present.</a:t>
            </a:r>
          </a:p>
        </p:txBody>
      </p:sp>
      <p:sp>
        <p:nvSpPr>
          <p:cNvPr id="32" name="TextBox 31"/>
          <p:cNvSpPr txBox="1"/>
          <p:nvPr/>
        </p:nvSpPr>
        <p:spPr>
          <a:xfrm>
            <a:off x="1080000" y="6020400"/>
            <a:ext cx="10713600" cy="152400"/>
          </a:xfrm>
          <a:prstGeom prst="rect">
            <a:avLst/>
          </a:prstGeom>
          <a:noFill/>
        </p:spPr>
        <p:txBody>
          <a:bodyPr wrap="square" anchor="t">
            <a:spAutoFit/>
          </a:bodyPr>
          <a:lstStyle/>
          <a:p>
            <a:pPr>
              <a:defRPr sz="1200">
                <a:latin typeface="Arial Nova Light "/>
              </a:defRPr>
            </a:pPr>
            <a:r>
              <a:t>Impact: Instance not present which can lead to business disruptions</a:t>
            </a:r>
          </a:p>
        </p:txBody>
      </p:sp>
      <p:sp>
        <p:nvSpPr>
          <p:cNvPr id="33" name="TextBox 32"/>
          <p:cNvSpPr txBox="1"/>
          <p:nvPr/>
        </p:nvSpPr>
        <p:spPr>
          <a:xfrm>
            <a:off x="1080000" y="6352800"/>
            <a:ext cx="10713600" cy="304800"/>
          </a:xfrm>
          <a:prstGeom prst="rect">
            <a:avLst/>
          </a:prstGeom>
          <a:noFill/>
        </p:spPr>
        <p:txBody>
          <a:bodyPr wrap="square" anchor="t">
            <a:spAutoFit/>
          </a:bodyPr>
          <a:lstStyle/>
          <a:p>
            <a:pPr>
              <a:defRPr sz="1000">
                <a:latin typeface="Arial Nova Light "/>
              </a:defRPr>
            </a:pPr>
            <a:r>
              <a:t>Recommendation: Establish and maintain an isolated instance of recovery data. Example implementations include, version controlling backup destinations through offline, cloud, or off-site systems or services.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11.5</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Test Data Recovery</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Backup are not periodically tested.</a:t>
            </a:r>
          </a:p>
        </p:txBody>
      </p:sp>
      <p:sp>
        <p:nvSpPr>
          <p:cNvPr id="7" name="TextBox 6"/>
          <p:cNvSpPr txBox="1"/>
          <p:nvPr/>
        </p:nvSpPr>
        <p:spPr>
          <a:xfrm>
            <a:off x="1080000" y="1090800"/>
            <a:ext cx="10713600" cy="152400"/>
          </a:xfrm>
          <a:prstGeom prst="rect">
            <a:avLst/>
          </a:prstGeom>
          <a:noFill/>
        </p:spPr>
        <p:txBody>
          <a:bodyPr wrap="square" anchor="t">
            <a:spAutoFit/>
          </a:bodyPr>
          <a:lstStyle/>
          <a:p>
            <a:pPr>
              <a:defRPr sz="1200">
                <a:latin typeface="Arial Nova Light "/>
              </a:defRPr>
            </a:pPr>
            <a:r>
              <a:t>Impact: data loss, which can lead to business disruptions</a:t>
            </a:r>
          </a:p>
        </p:txBody>
      </p:sp>
      <p:sp>
        <p:nvSpPr>
          <p:cNvPr id="8" name="TextBox 7"/>
          <p:cNvSpPr txBox="1"/>
          <p:nvPr/>
        </p:nvSpPr>
        <p:spPr>
          <a:xfrm>
            <a:off x="1080000" y="1423200"/>
            <a:ext cx="10713600" cy="152400"/>
          </a:xfrm>
          <a:prstGeom prst="rect">
            <a:avLst/>
          </a:prstGeom>
          <a:noFill/>
        </p:spPr>
        <p:txBody>
          <a:bodyPr wrap="square" anchor="t">
            <a:spAutoFit/>
          </a:bodyPr>
          <a:lstStyle/>
          <a:p>
            <a:pPr>
              <a:defRPr sz="1000">
                <a:latin typeface="Arial Nova Light "/>
              </a:defRPr>
            </a:pPr>
            <a:r>
              <a:t>Recommendation: Test backup recovery quarterly, or more frequently, for a sampling of in-scope enterprise assets.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12</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Network Infrastructure Management</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Establish, implement, and actively manage (track, report, correct) network devices, in order to prevent attackers from exploiting vulnerable network services and access points.</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12.1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Ensure Network Infrastructure is Up-to-Date</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Network Infrastucture in not Kept up-to-date.</a:t>
            </a:r>
          </a:p>
        </p:txBody>
      </p:sp>
      <p:sp>
        <p:nvSpPr>
          <p:cNvPr id="11" name="TextBox 10"/>
          <p:cNvSpPr txBox="1"/>
          <p:nvPr/>
        </p:nvSpPr>
        <p:spPr>
          <a:xfrm>
            <a:off x="1080000" y="1706400"/>
            <a:ext cx="10713600" cy="304800"/>
          </a:xfrm>
          <a:prstGeom prst="rect">
            <a:avLst/>
          </a:prstGeom>
          <a:noFill/>
        </p:spPr>
        <p:txBody>
          <a:bodyPr wrap="square" anchor="t">
            <a:spAutoFit/>
          </a:bodyPr>
          <a:lstStyle/>
          <a:p>
            <a:pPr>
              <a:defRPr sz="1200">
                <a:latin typeface="Arial Nova Light "/>
              </a:defRPr>
            </a:pPr>
            <a:r>
              <a:t>Impact: Outdated and unpatched network devices and software leave the organization vulnerable to cyber attacks, data breaches, and malware infections.</a:t>
            </a:r>
          </a:p>
        </p:txBody>
      </p:sp>
      <p:sp>
        <p:nvSpPr>
          <p:cNvPr id="12" name="TextBox 11"/>
          <p:cNvSpPr txBox="1"/>
          <p:nvPr/>
        </p:nvSpPr>
        <p:spPr>
          <a:xfrm>
            <a:off x="1080000" y="2191200"/>
            <a:ext cx="10713600" cy="457200"/>
          </a:xfrm>
          <a:prstGeom prst="rect">
            <a:avLst/>
          </a:prstGeom>
          <a:noFill/>
        </p:spPr>
        <p:txBody>
          <a:bodyPr wrap="square" anchor="t">
            <a:spAutoFit/>
          </a:bodyPr>
          <a:lstStyle/>
          <a:p>
            <a:pPr>
              <a:defRPr sz="1000">
                <a:latin typeface="Arial Nova Light "/>
              </a:defRPr>
            </a:pPr>
            <a:r>
              <a:t>Recommendation: Ensure network infrastructure is kept up-to-date. Example implementations include running the latest stable release of software and/or using currently supported network-as-a-service (NaaS) offerings. Review software versions monthly, or more frequently, to verify software support.</a:t>
            </a:r>
          </a:p>
        </p:txBody>
      </p:sp>
      <p:cxnSp>
        <p:nvCxnSpPr>
          <p:cNvPr id="13" name="Connector 12"/>
          <p:cNvCxnSpPr/>
          <p:nvPr/>
        </p:nvCxnSpPr>
        <p:spPr>
          <a:xfrm>
            <a:off x="720000" y="2864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2864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5" name="TextBox 14"/>
          <p:cNvSpPr txBox="1"/>
          <p:nvPr/>
        </p:nvSpPr>
        <p:spPr>
          <a:xfrm>
            <a:off x="648000" y="2864400"/>
            <a:ext cx="413999" cy="277200"/>
          </a:xfrm>
          <a:prstGeom prst="rect">
            <a:avLst/>
          </a:prstGeom>
          <a:noFill/>
        </p:spPr>
        <p:txBody>
          <a:bodyPr wrap="none">
            <a:spAutoFit/>
          </a:bodyPr>
          <a:lstStyle/>
          <a:p>
            <a:pPr>
              <a:defRPr sz="1200" b="1">
                <a:solidFill>
                  <a:srgbClr val="156082"/>
                </a:solidFill>
                <a:latin typeface="Arial Nova Cond"/>
              </a:defRPr>
            </a:pPr>
            <a:r>
              <a:t>12.2</a:t>
            </a:r>
          </a:p>
        </p:txBody>
      </p:sp>
      <p:sp>
        <p:nvSpPr>
          <p:cNvPr id="16" name="TextBox 15"/>
          <p:cNvSpPr txBox="1"/>
          <p:nvPr/>
        </p:nvSpPr>
        <p:spPr>
          <a:xfrm>
            <a:off x="1080000" y="28644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Network Architecture</a:t>
            </a:r>
          </a:p>
        </p:txBody>
      </p:sp>
      <p:sp>
        <p:nvSpPr>
          <p:cNvPr id="17" name="TextBox 16"/>
          <p:cNvSpPr txBox="1"/>
          <p:nvPr/>
        </p:nvSpPr>
        <p:spPr>
          <a:xfrm>
            <a:off x="1080000" y="3210000"/>
            <a:ext cx="10713600" cy="152400"/>
          </a:xfrm>
          <a:prstGeom prst="rect">
            <a:avLst/>
          </a:prstGeom>
          <a:noFill/>
        </p:spPr>
        <p:txBody>
          <a:bodyPr wrap="square" anchor="t">
            <a:spAutoFit/>
          </a:bodyPr>
          <a:lstStyle/>
          <a:p>
            <a:pPr>
              <a:defRPr sz="1200">
                <a:latin typeface="Arial Nova Light "/>
              </a:defRPr>
            </a:pPr>
            <a:r>
              <a:t>Finding: Secure Network Architecture not established.</a:t>
            </a:r>
          </a:p>
        </p:txBody>
      </p:sp>
      <p:sp>
        <p:nvSpPr>
          <p:cNvPr id="18" name="TextBox 17"/>
          <p:cNvSpPr txBox="1"/>
          <p:nvPr/>
        </p:nvSpPr>
        <p:spPr>
          <a:xfrm>
            <a:off x="1080000" y="3398400"/>
            <a:ext cx="10713600" cy="457200"/>
          </a:xfrm>
          <a:prstGeom prst="rect">
            <a:avLst/>
          </a:prstGeom>
          <a:noFill/>
        </p:spPr>
        <p:txBody>
          <a:bodyPr wrap="square" anchor="t">
            <a:spAutoFit/>
          </a:bodyPr>
          <a:lstStyle/>
          <a:p>
            <a:pPr>
              <a:defRPr sz="1200">
                <a:latin typeface="Arial Nova Light "/>
              </a:defRPr>
            </a:pPr>
            <a:r>
              <a:t>Impact: Failure to establish and maintain a secure network architecture leaves the organization vulnerable to security breaches, unauthorized access, and service disruptions that can severely impact operations, compliance, and reputation.</a:t>
            </a:r>
          </a:p>
        </p:txBody>
      </p:sp>
      <p:sp>
        <p:nvSpPr>
          <p:cNvPr id="19" name="TextBox 18"/>
          <p:cNvSpPr txBox="1"/>
          <p:nvPr/>
        </p:nvSpPr>
        <p:spPr>
          <a:xfrm>
            <a:off x="1080000" y="4035600"/>
            <a:ext cx="10713600" cy="304800"/>
          </a:xfrm>
          <a:prstGeom prst="rect">
            <a:avLst/>
          </a:prstGeom>
          <a:noFill/>
        </p:spPr>
        <p:txBody>
          <a:bodyPr wrap="square" anchor="t">
            <a:spAutoFit/>
          </a:bodyPr>
          <a:lstStyle/>
          <a:p>
            <a:pPr>
              <a:defRPr sz="1000">
                <a:latin typeface="Arial Nova Light "/>
              </a:defRPr>
            </a:pPr>
            <a:r>
              <a:t>Recommendation: Establish and maintain a secure network architecture. A secure network architecture must address segmentation, least privilege, and availability, at a minimum.</a:t>
            </a:r>
          </a:p>
        </p:txBody>
      </p:sp>
      <p:cxnSp>
        <p:nvCxnSpPr>
          <p:cNvPr id="20" name="Connector 19"/>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55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2" name="TextBox 21"/>
          <p:cNvSpPr txBox="1"/>
          <p:nvPr/>
        </p:nvSpPr>
        <p:spPr>
          <a:xfrm>
            <a:off x="648000" y="4556400"/>
            <a:ext cx="413999" cy="277200"/>
          </a:xfrm>
          <a:prstGeom prst="rect">
            <a:avLst/>
          </a:prstGeom>
          <a:noFill/>
        </p:spPr>
        <p:txBody>
          <a:bodyPr wrap="none">
            <a:spAutoFit/>
          </a:bodyPr>
          <a:lstStyle/>
          <a:p>
            <a:pPr>
              <a:defRPr sz="1200" b="1">
                <a:solidFill>
                  <a:srgbClr val="156082"/>
                </a:solidFill>
                <a:latin typeface="Arial Nova Cond"/>
              </a:defRPr>
            </a:pPr>
            <a:r>
              <a:t>12.3</a:t>
            </a:r>
          </a:p>
        </p:txBody>
      </p:sp>
      <p:sp>
        <p:nvSpPr>
          <p:cNvPr id="23" name="TextBox 22"/>
          <p:cNvSpPr txBox="1"/>
          <p:nvPr/>
        </p:nvSpPr>
        <p:spPr>
          <a:xfrm>
            <a:off x="1080000" y="4556400"/>
            <a:ext cx="6094800" cy="309600"/>
          </a:xfrm>
          <a:prstGeom prst="rect">
            <a:avLst/>
          </a:prstGeom>
          <a:noFill/>
        </p:spPr>
        <p:txBody>
          <a:bodyPr wrap="none">
            <a:spAutoFit/>
          </a:bodyPr>
          <a:lstStyle/>
          <a:p>
            <a:pPr>
              <a:defRPr sz="1200" b="1">
                <a:solidFill>
                  <a:srgbClr val="000000"/>
                </a:solidFill>
                <a:latin typeface="Arial Nova"/>
              </a:defRPr>
            </a:pPr>
            <a:r>
              <a:t>Securely Manage Network Infrastructure</a:t>
            </a:r>
          </a:p>
        </p:txBody>
      </p:sp>
      <p:sp>
        <p:nvSpPr>
          <p:cNvPr id="24" name="TextBox 23"/>
          <p:cNvSpPr txBox="1"/>
          <p:nvPr/>
        </p:nvSpPr>
        <p:spPr>
          <a:xfrm>
            <a:off x="1080000" y="4902000"/>
            <a:ext cx="10713600" cy="152400"/>
          </a:xfrm>
          <a:prstGeom prst="rect">
            <a:avLst/>
          </a:prstGeom>
          <a:noFill/>
        </p:spPr>
        <p:txBody>
          <a:bodyPr wrap="square" anchor="t">
            <a:spAutoFit/>
          </a:bodyPr>
          <a:lstStyle/>
          <a:p>
            <a:pPr>
              <a:defRPr sz="1200">
                <a:latin typeface="Arial Nova Light "/>
              </a:defRPr>
            </a:pPr>
            <a:r>
              <a:t>Finding: Network Infrastucture in not secured.</a:t>
            </a:r>
          </a:p>
        </p:txBody>
      </p:sp>
      <p:sp>
        <p:nvSpPr>
          <p:cNvPr id="25" name="TextBox 24"/>
          <p:cNvSpPr txBox="1"/>
          <p:nvPr/>
        </p:nvSpPr>
        <p:spPr>
          <a:xfrm>
            <a:off x="1080000" y="5090400"/>
            <a:ext cx="10713600" cy="457200"/>
          </a:xfrm>
          <a:prstGeom prst="rect">
            <a:avLst/>
          </a:prstGeom>
          <a:noFill/>
        </p:spPr>
        <p:txBody>
          <a:bodyPr wrap="square" anchor="t">
            <a:spAutoFit/>
          </a:bodyPr>
          <a:lstStyle/>
          <a:p>
            <a:pPr>
              <a:defRPr sz="1200">
                <a:latin typeface="Arial Nova Light "/>
              </a:defRPr>
            </a:pPr>
            <a:r>
              <a:t>Impact: Lack of like version-controlled infrastructure-as-code and the use of secure network protocols exposes the organization to increased cybersecurity risks, operational disruptions, and compliance issues.</a:t>
            </a:r>
          </a:p>
        </p:txBody>
      </p:sp>
      <p:sp>
        <p:nvSpPr>
          <p:cNvPr id="26" name="TextBox 25"/>
          <p:cNvSpPr txBox="1"/>
          <p:nvPr/>
        </p:nvSpPr>
        <p:spPr>
          <a:xfrm>
            <a:off x="1080000" y="5727600"/>
            <a:ext cx="10713600" cy="304800"/>
          </a:xfrm>
          <a:prstGeom prst="rect">
            <a:avLst/>
          </a:prstGeom>
          <a:noFill/>
        </p:spPr>
        <p:txBody>
          <a:bodyPr wrap="square" anchor="t">
            <a:spAutoFit/>
          </a:bodyPr>
          <a:lstStyle/>
          <a:p>
            <a:pPr>
              <a:defRPr sz="1000">
                <a:latin typeface="Arial Nova Light "/>
              </a:defRPr>
            </a:pPr>
            <a:r>
              <a:t>Recommendation: Securely manage network infrastructure. Example implementations include version-controlled-infrastructure-as-code, and the use of secure network protocols, such as SSH and HTTPS.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2 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Inventory and Control of Software Assets</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Actively manage (inventory, track, and correct) all software (operating systems and applications) on the network so that only authorized software is installed and can execute, and that unauthorized and unmanaged software is found and prevented from installation or execution.</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2.1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Software Inventory</a:t>
            </a:r>
          </a:p>
        </p:txBody>
      </p:sp>
      <p:sp>
        <p:nvSpPr>
          <p:cNvPr id="10" name="TextBox 9"/>
          <p:cNvSpPr txBox="1"/>
          <p:nvPr/>
        </p:nvSpPr>
        <p:spPr>
          <a:xfrm>
            <a:off x="1080000" y="1670400"/>
            <a:ext cx="10713600" cy="304800"/>
          </a:xfrm>
          <a:prstGeom prst="rect">
            <a:avLst/>
          </a:prstGeom>
          <a:noFill/>
        </p:spPr>
        <p:txBody>
          <a:bodyPr wrap="square" anchor="t">
            <a:spAutoFit/>
          </a:bodyPr>
          <a:lstStyle/>
          <a:p>
            <a:pPr>
              <a:defRPr sz="1200">
                <a:latin typeface="Arial Nova Light "/>
              </a:defRPr>
            </a:pPr>
            <a:r>
              <a:t>Finding: Detailed and regularly updated inventory of all licensed software installed on enterprise assets is not present.</a:t>
            </a:r>
          </a:p>
        </p:txBody>
      </p:sp>
      <p:sp>
        <p:nvSpPr>
          <p:cNvPr id="11" name="TextBox 10"/>
          <p:cNvSpPr txBox="1"/>
          <p:nvPr/>
        </p:nvSpPr>
        <p:spPr>
          <a:xfrm>
            <a:off x="1080000" y="2011200"/>
            <a:ext cx="10713600" cy="304800"/>
          </a:xfrm>
          <a:prstGeom prst="rect">
            <a:avLst/>
          </a:prstGeom>
          <a:noFill/>
        </p:spPr>
        <p:txBody>
          <a:bodyPr wrap="square" anchor="t">
            <a:spAutoFit/>
          </a:bodyPr>
          <a:lstStyle/>
          <a:p>
            <a:pPr>
              <a:defRPr sz="1200">
                <a:latin typeface="Arial Nova Light "/>
              </a:defRPr>
            </a:pPr>
            <a:r>
              <a:t>Impact: lack of visibility and difficulty to ensure that appropriate software in installed on assets are in place to safeguard sensitive information.</a:t>
            </a:r>
          </a:p>
        </p:txBody>
      </p:sp>
      <p:sp>
        <p:nvSpPr>
          <p:cNvPr id="12" name="TextBox 11"/>
          <p:cNvSpPr txBox="1"/>
          <p:nvPr/>
        </p:nvSpPr>
        <p:spPr>
          <a:xfrm>
            <a:off x="1080000" y="2496000"/>
            <a:ext cx="10713600" cy="762000"/>
          </a:xfrm>
          <a:prstGeom prst="rect">
            <a:avLst/>
          </a:prstGeom>
          <a:noFill/>
        </p:spPr>
        <p:txBody>
          <a:bodyPr wrap="square" anchor="t">
            <a:spAutoFit/>
          </a:bodyPr>
          <a:lstStyle/>
          <a:p>
            <a:pPr>
              <a:defRPr sz="1000">
                <a:latin typeface="Arial Nova Light "/>
              </a:defRPr>
            </a:pPr>
            <a:r>
              <a:t>Recommendation: Establish and maintain a detailed inventory of all licensed software installed on enterprise assets. The software inventory must document the title, publisher, initial install/use date, and business purpose for each entry; where appropriate, include the Uniform Resource Locator (URL), app store(s), version(s), deployment mechanism, and decommission date. Review and update the software inventory bi-annually, or more frequently.</a:t>
            </a:r>
          </a:p>
        </p:txBody>
      </p:sp>
      <p:cxnSp>
        <p:nvCxnSpPr>
          <p:cNvPr id="13" name="Connector 12"/>
          <p:cNvCxnSpPr/>
          <p:nvPr/>
        </p:nvCxnSpPr>
        <p:spPr>
          <a:xfrm>
            <a:off x="720000" y="347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47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5" name="TextBox 14"/>
          <p:cNvSpPr txBox="1"/>
          <p:nvPr/>
        </p:nvSpPr>
        <p:spPr>
          <a:xfrm>
            <a:off x="648000" y="3474000"/>
            <a:ext cx="413999" cy="277200"/>
          </a:xfrm>
          <a:prstGeom prst="rect">
            <a:avLst/>
          </a:prstGeom>
          <a:noFill/>
        </p:spPr>
        <p:txBody>
          <a:bodyPr wrap="none">
            <a:spAutoFit/>
          </a:bodyPr>
          <a:lstStyle/>
          <a:p>
            <a:pPr>
              <a:defRPr sz="1200" b="1">
                <a:solidFill>
                  <a:srgbClr val="156082"/>
                </a:solidFill>
                <a:latin typeface="Arial Nova Cond"/>
              </a:defRPr>
            </a:pPr>
            <a:r>
              <a:t>2.2</a:t>
            </a:r>
          </a:p>
        </p:txBody>
      </p:sp>
      <p:sp>
        <p:nvSpPr>
          <p:cNvPr id="16" name="TextBox 15"/>
          <p:cNvSpPr txBox="1"/>
          <p:nvPr/>
        </p:nvSpPr>
        <p:spPr>
          <a:xfrm>
            <a:off x="1080000" y="3474000"/>
            <a:ext cx="6094800" cy="309600"/>
          </a:xfrm>
          <a:prstGeom prst="rect">
            <a:avLst/>
          </a:prstGeom>
          <a:noFill/>
        </p:spPr>
        <p:txBody>
          <a:bodyPr wrap="none">
            <a:spAutoFit/>
          </a:bodyPr>
          <a:lstStyle/>
          <a:p>
            <a:pPr>
              <a:defRPr sz="1200" b="1">
                <a:solidFill>
                  <a:srgbClr val="000000"/>
                </a:solidFill>
                <a:latin typeface="Arial Nova"/>
              </a:defRPr>
            </a:pPr>
            <a:r>
              <a:t>Ensure Authorized Software is Currently Supported </a:t>
            </a:r>
          </a:p>
        </p:txBody>
      </p:sp>
      <p:sp>
        <p:nvSpPr>
          <p:cNvPr id="17" name="TextBox 16"/>
          <p:cNvSpPr txBox="1"/>
          <p:nvPr/>
        </p:nvSpPr>
        <p:spPr>
          <a:xfrm>
            <a:off x="1080000" y="3819600"/>
            <a:ext cx="10713600" cy="457200"/>
          </a:xfrm>
          <a:prstGeom prst="rect">
            <a:avLst/>
          </a:prstGeom>
          <a:noFill/>
        </p:spPr>
        <p:txBody>
          <a:bodyPr wrap="square" anchor="t">
            <a:spAutoFit/>
          </a:bodyPr>
          <a:lstStyle/>
          <a:p>
            <a:pPr>
              <a:defRPr sz="1200">
                <a:latin typeface="Arial Nova Light "/>
              </a:defRPr>
            </a:pPr>
            <a:r>
              <a:t>Finding: Processes to proactively address unauthorized assets weekly, including removal, access denial, or quarantine measures, and to ensure only supported software is designated as authorized in the inventory with documented exceptions, are not implemented.</a:t>
            </a:r>
          </a:p>
        </p:txBody>
      </p:sp>
      <p:sp>
        <p:nvSpPr>
          <p:cNvPr id="18" name="TextBox 17"/>
          <p:cNvSpPr txBox="1"/>
          <p:nvPr/>
        </p:nvSpPr>
        <p:spPr>
          <a:xfrm>
            <a:off x="1080000" y="4312800"/>
            <a:ext cx="10713600" cy="457200"/>
          </a:xfrm>
          <a:prstGeom prst="rect">
            <a:avLst/>
          </a:prstGeom>
          <a:noFill/>
        </p:spPr>
        <p:txBody>
          <a:bodyPr wrap="square" anchor="t">
            <a:spAutoFit/>
          </a:bodyPr>
          <a:lstStyle/>
          <a:p>
            <a:pPr>
              <a:defRPr sz="1200">
                <a:latin typeface="Arial Nova Light "/>
              </a:defRPr>
            </a:pPr>
            <a:r>
              <a:t>Impact: The inability to inventory and remediate unmanaged or uncontrolled software installed in data-capable devices in a weekly basis significantly increases the risk of unauthorized access and data breaches.</a:t>
            </a:r>
          </a:p>
        </p:txBody>
      </p:sp>
      <p:sp>
        <p:nvSpPr>
          <p:cNvPr id="19" name="TextBox 18"/>
          <p:cNvSpPr txBox="1"/>
          <p:nvPr/>
        </p:nvSpPr>
        <p:spPr>
          <a:xfrm>
            <a:off x="1080000" y="4950000"/>
            <a:ext cx="10713600" cy="914400"/>
          </a:xfrm>
          <a:prstGeom prst="rect">
            <a:avLst/>
          </a:prstGeom>
          <a:noFill/>
        </p:spPr>
        <p:txBody>
          <a:bodyPr wrap="square" anchor="t">
            <a:spAutoFit/>
          </a:bodyPr>
          <a:lstStyle/>
          <a:p>
            <a:pPr>
              <a:defRPr sz="1000">
                <a:latin typeface="Arial Nova Light "/>
              </a:defRPr>
            </a:pPr>
            <a:r>
              <a:t>Recommendation: Implement a robust process to proactively address unauthorized assets on a weekly basis, including removal from the network, denial of remote access, or quarantine measures, to mitigate the risk of unauthorized access, data breaches, and other security incidents. Additionally, ensure that only currently supported software is designated as authorized in the software inventory, with thorough documentation of exceptions for unsupported software, to maintain security and compliance standards within the enterprise.</a:t>
            </a:r>
          </a:p>
        </p:txBody>
      </p:sp>
      <p:cxnSp>
        <p:nvCxnSpPr>
          <p:cNvPr id="20" name="Connector 19"/>
          <p:cNvCxnSpPr/>
          <p:nvPr/>
        </p:nvCxnSpPr>
        <p:spPr>
          <a:xfrm>
            <a:off x="720000" y="6080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6080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22" name="TextBox 21"/>
          <p:cNvSpPr txBox="1"/>
          <p:nvPr/>
        </p:nvSpPr>
        <p:spPr>
          <a:xfrm>
            <a:off x="648000" y="6080400"/>
            <a:ext cx="413999" cy="277200"/>
          </a:xfrm>
          <a:prstGeom prst="rect">
            <a:avLst/>
          </a:prstGeom>
          <a:noFill/>
        </p:spPr>
        <p:txBody>
          <a:bodyPr wrap="none">
            <a:spAutoFit/>
          </a:bodyPr>
          <a:lstStyle/>
          <a:p>
            <a:pPr>
              <a:defRPr sz="1200" b="1">
                <a:solidFill>
                  <a:srgbClr val="156082"/>
                </a:solidFill>
                <a:latin typeface="Arial Nova Cond"/>
              </a:defRPr>
            </a:pPr>
            <a:r>
              <a:t>2.3</a:t>
            </a:r>
          </a:p>
        </p:txBody>
      </p:sp>
      <p:sp>
        <p:nvSpPr>
          <p:cNvPr id="23" name="TextBox 22"/>
          <p:cNvSpPr txBox="1"/>
          <p:nvPr/>
        </p:nvSpPr>
        <p:spPr>
          <a:xfrm>
            <a:off x="1080000" y="6080400"/>
            <a:ext cx="6094800" cy="309600"/>
          </a:xfrm>
          <a:prstGeom prst="rect">
            <a:avLst/>
          </a:prstGeom>
          <a:noFill/>
        </p:spPr>
        <p:txBody>
          <a:bodyPr wrap="none">
            <a:spAutoFit/>
          </a:bodyPr>
          <a:lstStyle/>
          <a:p>
            <a:pPr>
              <a:defRPr sz="1200" b="1">
                <a:solidFill>
                  <a:srgbClr val="000000"/>
                </a:solidFill>
                <a:latin typeface="Arial Nova"/>
              </a:defRPr>
            </a:pPr>
            <a:r>
              <a:t>Address Unauthorized Software</a:t>
            </a:r>
          </a:p>
        </p:txBody>
      </p:sp>
      <p:sp>
        <p:nvSpPr>
          <p:cNvPr id="24" name="TextBox 23"/>
          <p:cNvSpPr txBox="1"/>
          <p:nvPr/>
        </p:nvSpPr>
        <p:spPr>
          <a:xfrm>
            <a:off x="1080000" y="6426000"/>
            <a:ext cx="10713600" cy="304800"/>
          </a:xfrm>
          <a:prstGeom prst="rect">
            <a:avLst/>
          </a:prstGeom>
          <a:noFill/>
        </p:spPr>
        <p:txBody>
          <a:bodyPr wrap="square" anchor="t">
            <a:spAutoFit/>
          </a:bodyPr>
          <a:lstStyle/>
          <a:p>
            <a:pPr>
              <a:defRPr sz="1200">
                <a:latin typeface="Arial Nova Light "/>
              </a:defRPr>
            </a:pPr>
            <a:r>
              <a:t>Finding: Unauthorized software is not consistently removed from enterprise assets or documented with exceptions.</a:t>
            </a:r>
          </a:p>
        </p:txBody>
      </p:sp>
      <p:sp>
        <p:nvSpPr>
          <p:cNvPr id="25" name="TextBox 24"/>
          <p:cNvSpPr txBox="1"/>
          <p:nvPr/>
        </p:nvSpPr>
        <p:spPr>
          <a:xfrm>
            <a:off x="1080000" y="6766800"/>
            <a:ext cx="10713600" cy="152400"/>
          </a:xfrm>
          <a:prstGeom prst="rect">
            <a:avLst/>
          </a:prstGeom>
          <a:noFill/>
        </p:spPr>
        <p:txBody>
          <a:bodyPr wrap="square" anchor="t">
            <a:spAutoFit/>
          </a:bodyPr>
          <a:lstStyle/>
          <a:p>
            <a:pPr>
              <a:defRPr sz="1200">
                <a:latin typeface="Arial Nova Light "/>
              </a:defRPr>
            </a:pPr>
            <a:r>
              <a:t>Impact: Inexistent reviews of unauthorized software leading to unauthorized access and data breaches.</a:t>
            </a:r>
          </a:p>
        </p:txBody>
      </p:sp>
      <p:sp>
        <p:nvSpPr>
          <p:cNvPr id="26" name="TextBox 25"/>
          <p:cNvSpPr txBox="1"/>
          <p:nvPr/>
        </p:nvSpPr>
        <p:spPr>
          <a:xfrm>
            <a:off x="1080000" y="7099200"/>
            <a:ext cx="10713600" cy="304800"/>
          </a:xfrm>
          <a:prstGeom prst="rect">
            <a:avLst/>
          </a:prstGeom>
          <a:noFill/>
        </p:spPr>
        <p:txBody>
          <a:bodyPr wrap="square" anchor="t">
            <a:spAutoFit/>
          </a:bodyPr>
          <a:lstStyle/>
          <a:p>
            <a:pPr>
              <a:defRPr sz="1000">
                <a:latin typeface="Arial Nova Light "/>
              </a:defRPr>
            </a:pPr>
            <a:r>
              <a:t>Recommendation: Ensure that unauthorized software is either removed from use on enterprise assets or receives a documented exception. Review monthly, or more frequently.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12.4</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Establish and Maintain Architecture Diagram(s)</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Architecture Diagram(s) has not been documented.</a:t>
            </a:r>
          </a:p>
        </p:txBody>
      </p:sp>
      <p:sp>
        <p:nvSpPr>
          <p:cNvPr id="7" name="TextBox 6"/>
          <p:cNvSpPr txBox="1"/>
          <p:nvPr/>
        </p:nvSpPr>
        <p:spPr>
          <a:xfrm>
            <a:off x="1080000" y="1090800"/>
            <a:ext cx="10713600" cy="152400"/>
          </a:xfrm>
          <a:prstGeom prst="rect">
            <a:avLst/>
          </a:prstGeom>
          <a:noFill/>
        </p:spPr>
        <p:txBody>
          <a:bodyPr wrap="square" anchor="t">
            <a:spAutoFit/>
          </a:bodyPr>
          <a:lstStyle/>
          <a:p>
            <a:pPr>
              <a:defRPr sz="1200">
                <a:latin typeface="Arial Nova Light "/>
              </a:defRPr>
            </a:pPr>
            <a:r>
              <a:t>Impact: prevents effective planning, management, and troubleshooting of the network infrastructure</a:t>
            </a:r>
          </a:p>
        </p:txBody>
      </p:sp>
      <p:sp>
        <p:nvSpPr>
          <p:cNvPr id="8" name="TextBox 7"/>
          <p:cNvSpPr txBox="1"/>
          <p:nvPr/>
        </p:nvSpPr>
        <p:spPr>
          <a:xfrm>
            <a:off x="1080000" y="1423200"/>
            <a:ext cx="10713600" cy="457200"/>
          </a:xfrm>
          <a:prstGeom prst="rect">
            <a:avLst/>
          </a:prstGeom>
          <a:noFill/>
        </p:spPr>
        <p:txBody>
          <a:bodyPr wrap="square" anchor="t">
            <a:spAutoFit/>
          </a:bodyPr>
          <a:lstStyle/>
          <a:p>
            <a:pPr>
              <a:defRPr sz="1000">
                <a:latin typeface="Arial Nova Light "/>
              </a:defRPr>
            </a:pPr>
            <a:r>
              <a:t>Recommendation: Establish and maintain architecture diagram(s) and/or other network system documentation. Review and update documentation annually, or when significant enterprise changes occur that could impact this Safeguard.</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12.5</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Centralize Network Authentication, Authorization, and Auditing (AAA)</a:t>
            </a:r>
          </a:p>
        </p:txBody>
      </p:sp>
      <p:sp>
        <p:nvSpPr>
          <p:cNvPr id="13" name="TextBox 12"/>
          <p:cNvSpPr txBox="1"/>
          <p:nvPr/>
        </p:nvSpPr>
        <p:spPr>
          <a:xfrm>
            <a:off x="1080000" y="2442000"/>
            <a:ext cx="10713600" cy="304800"/>
          </a:xfrm>
          <a:prstGeom prst="rect">
            <a:avLst/>
          </a:prstGeom>
          <a:noFill/>
        </p:spPr>
        <p:txBody>
          <a:bodyPr wrap="square" anchor="t">
            <a:spAutoFit/>
          </a:bodyPr>
          <a:lstStyle/>
          <a:p>
            <a:pPr>
              <a:defRPr sz="1200">
                <a:latin typeface="Arial Nova Light "/>
              </a:defRPr>
            </a:pPr>
            <a:r>
              <a:t>Finding: Centralize Centralize Network Authentication, Authorization, and Auditing (AAA) has not been implemented.</a:t>
            </a:r>
          </a:p>
        </p:txBody>
      </p:sp>
      <p:sp>
        <p:nvSpPr>
          <p:cNvPr id="14" name="TextBox 13"/>
          <p:cNvSpPr txBox="1"/>
          <p:nvPr/>
        </p:nvSpPr>
        <p:spPr>
          <a:xfrm>
            <a:off x="1080000" y="2782800"/>
            <a:ext cx="10713600" cy="304800"/>
          </a:xfrm>
          <a:prstGeom prst="rect">
            <a:avLst/>
          </a:prstGeom>
          <a:noFill/>
        </p:spPr>
        <p:txBody>
          <a:bodyPr wrap="square" anchor="t">
            <a:spAutoFit/>
          </a:bodyPr>
          <a:lstStyle/>
          <a:p>
            <a:pPr>
              <a:defRPr sz="1200">
                <a:latin typeface="Arial Nova Light "/>
              </a:defRPr>
            </a:pPr>
            <a:r>
              <a:t>Impact: inconsistent access controls, limited visibility, and increased difficulty in monitoring and securing the network infrastructure.</a:t>
            </a:r>
          </a:p>
        </p:txBody>
      </p:sp>
      <p:sp>
        <p:nvSpPr>
          <p:cNvPr id="15" name="TextBox 14"/>
          <p:cNvSpPr txBox="1"/>
          <p:nvPr/>
        </p:nvSpPr>
        <p:spPr>
          <a:xfrm>
            <a:off x="1080000" y="3267600"/>
            <a:ext cx="10713600" cy="152400"/>
          </a:xfrm>
          <a:prstGeom prst="rect">
            <a:avLst/>
          </a:prstGeom>
          <a:noFill/>
        </p:spPr>
        <p:txBody>
          <a:bodyPr wrap="square" anchor="t">
            <a:spAutoFit/>
          </a:bodyPr>
          <a:lstStyle/>
          <a:p>
            <a:pPr>
              <a:defRPr sz="1000">
                <a:latin typeface="Arial Nova Light "/>
              </a:defRPr>
            </a:pPr>
            <a:r>
              <a:t>Recommendation: Centralize network AAA.</a:t>
            </a:r>
          </a:p>
        </p:txBody>
      </p:sp>
      <p:cxnSp>
        <p:nvCxnSpPr>
          <p:cNvPr id="16" name="Connector 15"/>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63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3636000"/>
            <a:ext cx="413999" cy="277200"/>
          </a:xfrm>
          <a:prstGeom prst="rect">
            <a:avLst/>
          </a:prstGeom>
          <a:noFill/>
        </p:spPr>
        <p:txBody>
          <a:bodyPr wrap="none">
            <a:spAutoFit/>
          </a:bodyPr>
          <a:lstStyle/>
          <a:p>
            <a:pPr>
              <a:defRPr sz="1200" b="1">
                <a:solidFill>
                  <a:srgbClr val="156082"/>
                </a:solidFill>
                <a:latin typeface="Arial Nova Cond"/>
              </a:defRPr>
            </a:pPr>
            <a:r>
              <a:t>12.6</a:t>
            </a:r>
          </a:p>
        </p:txBody>
      </p:sp>
      <p:sp>
        <p:nvSpPr>
          <p:cNvPr id="19" name="TextBox 18"/>
          <p:cNvSpPr txBox="1"/>
          <p:nvPr/>
        </p:nvSpPr>
        <p:spPr>
          <a:xfrm>
            <a:off x="1080000" y="3636000"/>
            <a:ext cx="6094800" cy="309600"/>
          </a:xfrm>
          <a:prstGeom prst="rect">
            <a:avLst/>
          </a:prstGeom>
          <a:noFill/>
        </p:spPr>
        <p:txBody>
          <a:bodyPr wrap="none">
            <a:spAutoFit/>
          </a:bodyPr>
          <a:lstStyle/>
          <a:p>
            <a:pPr>
              <a:defRPr sz="1200" b="1">
                <a:solidFill>
                  <a:srgbClr val="000000"/>
                </a:solidFill>
                <a:latin typeface="Arial Nova"/>
              </a:defRPr>
            </a:pPr>
            <a:r>
              <a:t>Use of Secure Network Management and Communication Protocols </a:t>
            </a:r>
          </a:p>
        </p:txBody>
      </p:sp>
      <p:sp>
        <p:nvSpPr>
          <p:cNvPr id="20" name="TextBox 19"/>
          <p:cNvSpPr txBox="1"/>
          <p:nvPr/>
        </p:nvSpPr>
        <p:spPr>
          <a:xfrm>
            <a:off x="1080000" y="3981600"/>
            <a:ext cx="10713600" cy="152400"/>
          </a:xfrm>
          <a:prstGeom prst="rect">
            <a:avLst/>
          </a:prstGeom>
          <a:noFill/>
        </p:spPr>
        <p:txBody>
          <a:bodyPr wrap="square" anchor="t">
            <a:spAutoFit/>
          </a:bodyPr>
          <a:lstStyle/>
          <a:p>
            <a:pPr>
              <a:defRPr sz="1200">
                <a:latin typeface="Arial Nova Light "/>
              </a:defRPr>
            </a:pPr>
            <a:r>
              <a:t>Finding: Network Management and Communication Protocols are not secured.</a:t>
            </a:r>
          </a:p>
        </p:txBody>
      </p:sp>
      <p:sp>
        <p:nvSpPr>
          <p:cNvPr id="21" name="TextBox 20"/>
          <p:cNvSpPr txBox="1"/>
          <p:nvPr/>
        </p:nvSpPr>
        <p:spPr>
          <a:xfrm>
            <a:off x="1080000" y="4170000"/>
            <a:ext cx="10713600" cy="152400"/>
          </a:xfrm>
          <a:prstGeom prst="rect">
            <a:avLst/>
          </a:prstGeom>
          <a:noFill/>
        </p:spPr>
        <p:txBody>
          <a:bodyPr wrap="square" anchor="t">
            <a:spAutoFit/>
          </a:bodyPr>
          <a:lstStyle/>
          <a:p>
            <a:pPr>
              <a:defRPr sz="1200">
                <a:latin typeface="Arial Nova Light "/>
              </a:defRPr>
            </a:pPr>
            <a:r>
              <a:t>Impact: Network infrastructure vulnerable to unauthorized access and data interception.</a:t>
            </a:r>
          </a:p>
        </p:txBody>
      </p:sp>
      <p:sp>
        <p:nvSpPr>
          <p:cNvPr id="22" name="TextBox 21"/>
          <p:cNvSpPr txBox="1"/>
          <p:nvPr/>
        </p:nvSpPr>
        <p:spPr>
          <a:xfrm>
            <a:off x="1080000" y="4502400"/>
            <a:ext cx="10713600" cy="304800"/>
          </a:xfrm>
          <a:prstGeom prst="rect">
            <a:avLst/>
          </a:prstGeom>
          <a:noFill/>
        </p:spPr>
        <p:txBody>
          <a:bodyPr wrap="square" anchor="t">
            <a:spAutoFit/>
          </a:bodyPr>
          <a:lstStyle/>
          <a:p>
            <a:pPr>
              <a:defRPr sz="1000">
                <a:latin typeface="Arial Nova Light "/>
              </a:defRPr>
            </a:pPr>
            <a:r>
              <a:t>Recommendation: Use secure network management and communication protocols (e.g., 802.1X, Wi-Fi Protected Access 2 (WPA2) Enterprise or greater).</a:t>
            </a:r>
          </a:p>
        </p:txBody>
      </p:sp>
      <p:cxnSp>
        <p:nvCxnSpPr>
          <p:cNvPr id="23" name="Connector 22"/>
          <p:cNvCxnSpPr/>
          <p:nvPr/>
        </p:nvCxnSpPr>
        <p:spPr>
          <a:xfrm>
            <a:off x="720000" y="502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02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5" name="TextBox 24"/>
          <p:cNvSpPr txBox="1"/>
          <p:nvPr/>
        </p:nvSpPr>
        <p:spPr>
          <a:xfrm>
            <a:off x="648000" y="5023200"/>
            <a:ext cx="413999" cy="277200"/>
          </a:xfrm>
          <a:prstGeom prst="rect">
            <a:avLst/>
          </a:prstGeom>
          <a:noFill/>
        </p:spPr>
        <p:txBody>
          <a:bodyPr wrap="none">
            <a:spAutoFit/>
          </a:bodyPr>
          <a:lstStyle/>
          <a:p>
            <a:pPr>
              <a:defRPr sz="1200" b="1">
                <a:solidFill>
                  <a:srgbClr val="156082"/>
                </a:solidFill>
                <a:latin typeface="Arial Nova Cond"/>
              </a:defRPr>
            </a:pPr>
            <a:r>
              <a:t>12.7</a:t>
            </a:r>
          </a:p>
        </p:txBody>
      </p:sp>
      <p:sp>
        <p:nvSpPr>
          <p:cNvPr id="26" name="TextBox 25"/>
          <p:cNvSpPr txBox="1"/>
          <p:nvPr/>
        </p:nvSpPr>
        <p:spPr>
          <a:xfrm>
            <a:off x="1080000" y="5023200"/>
            <a:ext cx="6094800" cy="309600"/>
          </a:xfrm>
          <a:prstGeom prst="rect">
            <a:avLst/>
          </a:prstGeom>
          <a:noFill/>
        </p:spPr>
        <p:txBody>
          <a:bodyPr wrap="none">
            <a:spAutoFit/>
          </a:bodyPr>
          <a:lstStyle/>
          <a:p>
            <a:pPr>
              <a:defRPr sz="1200" b="1">
                <a:solidFill>
                  <a:srgbClr val="000000"/>
                </a:solidFill>
                <a:latin typeface="Arial Nova"/>
              </a:defRPr>
            </a:pPr>
            <a:r>
              <a:t>Ensure Remote Devices Utilize a VPN and are Connecting to an Enterprise’s AAA Infrastructure</a:t>
            </a:r>
          </a:p>
        </p:txBody>
      </p:sp>
      <p:sp>
        <p:nvSpPr>
          <p:cNvPr id="27" name="TextBox 26"/>
          <p:cNvSpPr txBox="1"/>
          <p:nvPr/>
        </p:nvSpPr>
        <p:spPr>
          <a:xfrm>
            <a:off x="1080000" y="5368800"/>
            <a:ext cx="10713600" cy="152400"/>
          </a:xfrm>
          <a:prstGeom prst="rect">
            <a:avLst/>
          </a:prstGeom>
          <a:noFill/>
        </p:spPr>
        <p:txBody>
          <a:bodyPr wrap="square" anchor="t">
            <a:spAutoFit/>
          </a:bodyPr>
          <a:lstStyle/>
          <a:p>
            <a:pPr>
              <a:defRPr sz="1200">
                <a:latin typeface="Arial Nova Light "/>
              </a:defRPr>
            </a:pPr>
            <a:r>
              <a:t>Finding: Remote devices do not use VPN</a:t>
            </a:r>
          </a:p>
        </p:txBody>
      </p:sp>
      <p:sp>
        <p:nvSpPr>
          <p:cNvPr id="28" name="TextBox 27"/>
          <p:cNvSpPr txBox="1"/>
          <p:nvPr/>
        </p:nvSpPr>
        <p:spPr>
          <a:xfrm>
            <a:off x="1080000" y="5557200"/>
            <a:ext cx="10713600" cy="304800"/>
          </a:xfrm>
          <a:prstGeom prst="rect">
            <a:avLst/>
          </a:prstGeom>
          <a:noFill/>
        </p:spPr>
        <p:txBody>
          <a:bodyPr wrap="square" anchor="t">
            <a:spAutoFit/>
          </a:bodyPr>
          <a:lstStyle/>
          <a:p>
            <a:pPr>
              <a:defRPr sz="1200">
                <a:latin typeface="Arial Nova Light "/>
              </a:defRPr>
            </a:pPr>
            <a:r>
              <a:t>Impact: increased security risks, such as unauthorized access, data leakage, and potential compromise of the entire network.</a:t>
            </a:r>
          </a:p>
        </p:txBody>
      </p:sp>
      <p:sp>
        <p:nvSpPr>
          <p:cNvPr id="29" name="TextBox 28"/>
          <p:cNvSpPr txBox="1"/>
          <p:nvPr/>
        </p:nvSpPr>
        <p:spPr>
          <a:xfrm>
            <a:off x="1080000" y="6042000"/>
            <a:ext cx="10713600" cy="304800"/>
          </a:xfrm>
          <a:prstGeom prst="rect">
            <a:avLst/>
          </a:prstGeom>
          <a:noFill/>
        </p:spPr>
        <p:txBody>
          <a:bodyPr wrap="square" anchor="t">
            <a:spAutoFit/>
          </a:bodyPr>
          <a:lstStyle/>
          <a:p>
            <a:pPr>
              <a:defRPr sz="1000">
                <a:latin typeface="Arial Nova Light "/>
              </a:defRPr>
            </a:pPr>
            <a:r>
              <a:t>Recommendation: Require users to authenticate to enterprise-managed VPN and authentication services prior to accessing enterprise resources on end-user devices.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12.8</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Establish and Maintain Dedicated Computing Resources for All Administrative Work</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Dedicated Computing Resources for All Administrative Work has not been considered.</a:t>
            </a:r>
          </a:p>
        </p:txBody>
      </p:sp>
      <p:sp>
        <p:nvSpPr>
          <p:cNvPr id="7" name="TextBox 6"/>
          <p:cNvSpPr txBox="1"/>
          <p:nvPr/>
        </p:nvSpPr>
        <p:spPr>
          <a:xfrm>
            <a:off x="1080000" y="1090800"/>
            <a:ext cx="10713600" cy="304800"/>
          </a:xfrm>
          <a:prstGeom prst="rect">
            <a:avLst/>
          </a:prstGeom>
          <a:noFill/>
        </p:spPr>
        <p:txBody>
          <a:bodyPr wrap="square" anchor="t">
            <a:spAutoFit/>
          </a:bodyPr>
          <a:lstStyle/>
          <a:p>
            <a:pPr>
              <a:defRPr sz="1200">
                <a:latin typeface="Arial Nova Light "/>
              </a:defRPr>
            </a:pPr>
            <a:r>
              <a:t>Impact: Administrative accounts and systems being compromised, leading to unauthorized access, Data breaches,</a:t>
            </a:r>
          </a:p>
        </p:txBody>
      </p:sp>
      <p:sp>
        <p:nvSpPr>
          <p:cNvPr id="8" name="TextBox 7"/>
          <p:cNvSpPr txBox="1"/>
          <p:nvPr/>
        </p:nvSpPr>
        <p:spPr>
          <a:xfrm>
            <a:off x="1080000" y="1575600"/>
            <a:ext cx="10713600" cy="457200"/>
          </a:xfrm>
          <a:prstGeom prst="rect">
            <a:avLst/>
          </a:prstGeom>
          <a:noFill/>
        </p:spPr>
        <p:txBody>
          <a:bodyPr wrap="square" anchor="t">
            <a:spAutoFit/>
          </a:bodyPr>
          <a:lstStyle/>
          <a:p>
            <a:pPr>
              <a:defRPr sz="1000">
                <a:latin typeface="Arial Nova Light "/>
              </a:defRPr>
            </a:pPr>
            <a:r>
              <a:t>Recommendation: Establish and maintain dedicated computing resources, either physically or logically separated, for all administrative tasks or tasks requiring administrative access. The computing resources should be segmented from the enterprise's primary network and not be allowed internet access.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13 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Network Monitoring and Defense</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Operate processes and tooling to establish and maintain comprehensive network monitoring and defense against security threats across the enterprise’s network infrastructure and user base.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13.1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Centralize Security Event Alerting</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Centralize Security Event Alerting has not been implemented</a:t>
            </a:r>
          </a:p>
        </p:txBody>
      </p:sp>
      <p:sp>
        <p:nvSpPr>
          <p:cNvPr id="11" name="TextBox 10"/>
          <p:cNvSpPr txBox="1"/>
          <p:nvPr/>
        </p:nvSpPr>
        <p:spPr>
          <a:xfrm>
            <a:off x="1080000" y="1706400"/>
            <a:ext cx="10713600" cy="304800"/>
          </a:xfrm>
          <a:prstGeom prst="rect">
            <a:avLst/>
          </a:prstGeom>
          <a:noFill/>
        </p:spPr>
        <p:txBody>
          <a:bodyPr wrap="square" anchor="t">
            <a:spAutoFit/>
          </a:bodyPr>
          <a:lstStyle/>
          <a:p>
            <a:pPr>
              <a:defRPr sz="1200">
                <a:latin typeface="Arial Nova Light "/>
              </a:defRPr>
            </a:pPr>
            <a:r>
              <a:t>Impact: Lack of visibility into potential security incidents, hindering the organization's ability to rapidly detect, investigate, and respond to threats.</a:t>
            </a:r>
          </a:p>
        </p:txBody>
      </p:sp>
      <p:sp>
        <p:nvSpPr>
          <p:cNvPr id="12" name="TextBox 11"/>
          <p:cNvSpPr txBox="1"/>
          <p:nvPr/>
        </p:nvSpPr>
        <p:spPr>
          <a:xfrm>
            <a:off x="1080000" y="2191200"/>
            <a:ext cx="10713600" cy="609600"/>
          </a:xfrm>
          <a:prstGeom prst="rect">
            <a:avLst/>
          </a:prstGeom>
          <a:noFill/>
        </p:spPr>
        <p:txBody>
          <a:bodyPr wrap="square" anchor="t">
            <a:spAutoFit/>
          </a:bodyPr>
          <a:lstStyle/>
          <a:p>
            <a:pPr>
              <a:defRPr sz="1000">
                <a:latin typeface="Arial Nova Light "/>
              </a:defRPr>
            </a:pPr>
            <a:r>
              <a:t>Recommendation: Centralize security event alerting across enterprise assets for log correlation and analysis. Best practice implementation requires the use of a SIEM, which includes vendor-defined event correlation alerts. A log analytics platform configured with security-relevant correlation alerts also satisfies this Safeguard.</a:t>
            </a:r>
          </a:p>
        </p:txBody>
      </p:sp>
      <p:cxnSp>
        <p:nvCxnSpPr>
          <p:cNvPr id="13" name="Connector 12"/>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01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5" name="TextBox 14"/>
          <p:cNvSpPr txBox="1"/>
          <p:nvPr/>
        </p:nvSpPr>
        <p:spPr>
          <a:xfrm>
            <a:off x="648000" y="3016800"/>
            <a:ext cx="413999" cy="277200"/>
          </a:xfrm>
          <a:prstGeom prst="rect">
            <a:avLst/>
          </a:prstGeom>
          <a:noFill/>
        </p:spPr>
        <p:txBody>
          <a:bodyPr wrap="none">
            <a:spAutoFit/>
          </a:bodyPr>
          <a:lstStyle/>
          <a:p>
            <a:pPr>
              <a:defRPr sz="1200" b="1">
                <a:solidFill>
                  <a:srgbClr val="156082"/>
                </a:solidFill>
                <a:latin typeface="Arial Nova Cond"/>
              </a:defRPr>
            </a:pPr>
            <a:r>
              <a:t>13.2</a:t>
            </a:r>
          </a:p>
        </p:txBody>
      </p:sp>
      <p:sp>
        <p:nvSpPr>
          <p:cNvPr id="16" name="TextBox 15"/>
          <p:cNvSpPr txBox="1"/>
          <p:nvPr/>
        </p:nvSpPr>
        <p:spPr>
          <a:xfrm>
            <a:off x="1080000" y="3016800"/>
            <a:ext cx="6094800" cy="309600"/>
          </a:xfrm>
          <a:prstGeom prst="rect">
            <a:avLst/>
          </a:prstGeom>
          <a:noFill/>
        </p:spPr>
        <p:txBody>
          <a:bodyPr wrap="none">
            <a:spAutoFit/>
          </a:bodyPr>
          <a:lstStyle/>
          <a:p>
            <a:pPr>
              <a:defRPr sz="1200" b="1">
                <a:solidFill>
                  <a:srgbClr val="000000"/>
                </a:solidFill>
                <a:latin typeface="Arial Nova"/>
              </a:defRPr>
            </a:pPr>
            <a:r>
              <a:t>Deploy a Host-Based Intrusion Detection Solution</a:t>
            </a:r>
          </a:p>
        </p:txBody>
      </p:sp>
      <p:sp>
        <p:nvSpPr>
          <p:cNvPr id="17" name="TextBox 16"/>
          <p:cNvSpPr txBox="1"/>
          <p:nvPr/>
        </p:nvSpPr>
        <p:spPr>
          <a:xfrm>
            <a:off x="1080000" y="3362400"/>
            <a:ext cx="10713600" cy="152400"/>
          </a:xfrm>
          <a:prstGeom prst="rect">
            <a:avLst/>
          </a:prstGeom>
          <a:noFill/>
        </p:spPr>
        <p:txBody>
          <a:bodyPr wrap="square" anchor="t">
            <a:spAutoFit/>
          </a:bodyPr>
          <a:lstStyle/>
          <a:p>
            <a:pPr>
              <a:defRPr sz="1200">
                <a:latin typeface="Arial Nova Light "/>
              </a:defRPr>
            </a:pPr>
            <a:r>
              <a:t>Finding: Host-based instrusion detection Solution is not in place.</a:t>
            </a:r>
          </a:p>
        </p:txBody>
      </p:sp>
      <p:sp>
        <p:nvSpPr>
          <p:cNvPr id="18" name="TextBox 17"/>
          <p:cNvSpPr txBox="1"/>
          <p:nvPr/>
        </p:nvSpPr>
        <p:spPr>
          <a:xfrm>
            <a:off x="1080000" y="3550800"/>
            <a:ext cx="10713600" cy="304800"/>
          </a:xfrm>
          <a:prstGeom prst="rect">
            <a:avLst/>
          </a:prstGeom>
          <a:noFill/>
        </p:spPr>
        <p:txBody>
          <a:bodyPr wrap="square" anchor="t">
            <a:spAutoFit/>
          </a:bodyPr>
          <a:lstStyle/>
          <a:p>
            <a:pPr>
              <a:defRPr sz="1200">
                <a:latin typeface="Arial Nova Light "/>
              </a:defRPr>
            </a:pPr>
            <a:r>
              <a:t>Impact: lead to unauthorized access, malware infections, and other security breaches that could go undetected</a:t>
            </a:r>
          </a:p>
        </p:txBody>
      </p:sp>
      <p:sp>
        <p:nvSpPr>
          <p:cNvPr id="19" name="TextBox 18"/>
          <p:cNvSpPr txBox="1"/>
          <p:nvPr/>
        </p:nvSpPr>
        <p:spPr>
          <a:xfrm>
            <a:off x="1080000" y="4035600"/>
            <a:ext cx="10713600" cy="304800"/>
          </a:xfrm>
          <a:prstGeom prst="rect">
            <a:avLst/>
          </a:prstGeom>
          <a:noFill/>
        </p:spPr>
        <p:txBody>
          <a:bodyPr wrap="square" anchor="t">
            <a:spAutoFit/>
          </a:bodyPr>
          <a:lstStyle/>
          <a:p>
            <a:pPr>
              <a:defRPr sz="1000">
                <a:latin typeface="Arial Nova Light "/>
              </a:defRPr>
            </a:pPr>
            <a:r>
              <a:t>Recommendation: Deploy a host-based intrusion detection solution on enterprise assets, where appropriate and/or supported.</a:t>
            </a:r>
          </a:p>
        </p:txBody>
      </p:sp>
      <p:cxnSp>
        <p:nvCxnSpPr>
          <p:cNvPr id="20" name="Connector 19"/>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55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556400"/>
            <a:ext cx="413999" cy="277200"/>
          </a:xfrm>
          <a:prstGeom prst="rect">
            <a:avLst/>
          </a:prstGeom>
          <a:noFill/>
        </p:spPr>
        <p:txBody>
          <a:bodyPr wrap="none">
            <a:spAutoFit/>
          </a:bodyPr>
          <a:lstStyle/>
          <a:p>
            <a:pPr>
              <a:defRPr sz="1200" b="1">
                <a:solidFill>
                  <a:srgbClr val="156082"/>
                </a:solidFill>
                <a:latin typeface="Arial Nova Cond"/>
              </a:defRPr>
            </a:pPr>
            <a:r>
              <a:t>13.3</a:t>
            </a:r>
          </a:p>
        </p:txBody>
      </p:sp>
      <p:sp>
        <p:nvSpPr>
          <p:cNvPr id="23" name="TextBox 22"/>
          <p:cNvSpPr txBox="1"/>
          <p:nvPr/>
        </p:nvSpPr>
        <p:spPr>
          <a:xfrm>
            <a:off x="1080000" y="4556400"/>
            <a:ext cx="6094800" cy="309600"/>
          </a:xfrm>
          <a:prstGeom prst="rect">
            <a:avLst/>
          </a:prstGeom>
          <a:noFill/>
        </p:spPr>
        <p:txBody>
          <a:bodyPr wrap="none">
            <a:spAutoFit/>
          </a:bodyPr>
          <a:lstStyle/>
          <a:p>
            <a:pPr>
              <a:defRPr sz="1200" b="1">
                <a:solidFill>
                  <a:srgbClr val="000000"/>
                </a:solidFill>
                <a:latin typeface="Arial Nova"/>
              </a:defRPr>
            </a:pPr>
            <a:r>
              <a:t>Deploy a Network Intrusion Detection Solution</a:t>
            </a:r>
          </a:p>
        </p:txBody>
      </p:sp>
      <p:sp>
        <p:nvSpPr>
          <p:cNvPr id="24" name="TextBox 23"/>
          <p:cNvSpPr txBox="1"/>
          <p:nvPr/>
        </p:nvSpPr>
        <p:spPr>
          <a:xfrm>
            <a:off x="1080000" y="4902000"/>
            <a:ext cx="10713600" cy="0"/>
          </a:xfrm>
          <a:prstGeom prst="rect">
            <a:avLst/>
          </a:prstGeom>
          <a:noFill/>
        </p:spPr>
        <p:txBody>
          <a:bodyPr wrap="square" anchor="t">
            <a:spAutoFit/>
          </a:bodyPr>
          <a:lstStyle/>
          <a:p>
            <a:pPr>
              <a:defRPr sz="1200">
                <a:latin typeface="Arial Nova Light "/>
              </a:defRPr>
            </a:pPr>
            <a:r>
              <a:t>Finding: Network-based instrusion detection Solution is not in place.</a:t>
            </a:r>
          </a:p>
        </p:txBody>
      </p:sp>
      <p:sp>
        <p:nvSpPr>
          <p:cNvPr id="25" name="TextBox 24"/>
          <p:cNvSpPr txBox="1"/>
          <p:nvPr/>
        </p:nvSpPr>
        <p:spPr>
          <a:xfrm>
            <a:off x="1080000" y="4938000"/>
            <a:ext cx="10713600" cy="304800"/>
          </a:xfrm>
          <a:prstGeom prst="rect">
            <a:avLst/>
          </a:prstGeom>
          <a:noFill/>
        </p:spPr>
        <p:txBody>
          <a:bodyPr wrap="square" anchor="t">
            <a:spAutoFit/>
          </a:bodyPr>
          <a:lstStyle/>
          <a:p>
            <a:pPr>
              <a:defRPr sz="1200">
                <a:latin typeface="Arial Nova Light "/>
              </a:defRPr>
            </a:pPr>
            <a:r>
              <a:t>Impact: Laves the organization's network vulnerable to undetected cyber threats, making it difficult to identify, investigate, and respond to security incidents in a timely manner</a:t>
            </a:r>
          </a:p>
        </p:txBody>
      </p:sp>
      <p:sp>
        <p:nvSpPr>
          <p:cNvPr id="26" name="TextBox 25"/>
          <p:cNvSpPr txBox="1"/>
          <p:nvPr/>
        </p:nvSpPr>
        <p:spPr>
          <a:xfrm>
            <a:off x="1080000" y="5422800"/>
            <a:ext cx="10713600" cy="457200"/>
          </a:xfrm>
          <a:prstGeom prst="rect">
            <a:avLst/>
          </a:prstGeom>
          <a:noFill/>
        </p:spPr>
        <p:txBody>
          <a:bodyPr wrap="square" anchor="t">
            <a:spAutoFit/>
          </a:bodyPr>
          <a:lstStyle/>
          <a:p>
            <a:pPr>
              <a:defRPr sz="1000">
                <a:latin typeface="Arial Nova Light "/>
              </a:defRPr>
            </a:pPr>
            <a:r>
              <a:t>Recommendation: Deploy a network intrusion detection solution on enterprise assets, where appropriate. Example implementations include the use of a Network Intrusion Detection System (NIDS) or equivalent cloud service provider (CSP) service.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70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709200"/>
            <a:ext cx="413999" cy="277200"/>
          </a:xfrm>
          <a:prstGeom prst="rect">
            <a:avLst/>
          </a:prstGeom>
          <a:noFill/>
        </p:spPr>
        <p:txBody>
          <a:bodyPr wrap="none">
            <a:spAutoFit/>
          </a:bodyPr>
          <a:lstStyle/>
          <a:p>
            <a:pPr>
              <a:defRPr sz="1200" b="1">
                <a:solidFill>
                  <a:srgbClr val="156082"/>
                </a:solidFill>
                <a:latin typeface="Arial Nova Cond"/>
              </a:defRPr>
            </a:pPr>
            <a:r>
              <a:t>13.4</a:t>
            </a:r>
          </a:p>
        </p:txBody>
      </p:sp>
      <p:sp>
        <p:nvSpPr>
          <p:cNvPr id="5" name="TextBox 4"/>
          <p:cNvSpPr txBox="1"/>
          <p:nvPr/>
        </p:nvSpPr>
        <p:spPr>
          <a:xfrm>
            <a:off x="1080000" y="709200"/>
            <a:ext cx="6094800" cy="309600"/>
          </a:xfrm>
          <a:prstGeom prst="rect">
            <a:avLst/>
          </a:prstGeom>
          <a:noFill/>
        </p:spPr>
        <p:txBody>
          <a:bodyPr wrap="none">
            <a:spAutoFit/>
          </a:bodyPr>
          <a:lstStyle/>
          <a:p>
            <a:pPr>
              <a:defRPr sz="1200" b="1">
                <a:solidFill>
                  <a:srgbClr val="000000"/>
                </a:solidFill>
                <a:latin typeface="Arial Nova"/>
              </a:defRPr>
            </a:pPr>
            <a:r>
              <a:t>Perform Traffic Filtering Between Network Segments</a:t>
            </a:r>
          </a:p>
        </p:txBody>
      </p:sp>
      <p:sp>
        <p:nvSpPr>
          <p:cNvPr id="6" name="TextBox 5"/>
          <p:cNvSpPr txBox="1"/>
          <p:nvPr/>
        </p:nvSpPr>
        <p:spPr>
          <a:xfrm>
            <a:off x="1080000" y="1054800"/>
            <a:ext cx="10713600" cy="152400"/>
          </a:xfrm>
          <a:prstGeom prst="rect">
            <a:avLst/>
          </a:prstGeom>
          <a:noFill/>
        </p:spPr>
        <p:txBody>
          <a:bodyPr wrap="square" anchor="t">
            <a:spAutoFit/>
          </a:bodyPr>
          <a:lstStyle/>
          <a:p>
            <a:pPr>
              <a:defRPr sz="1200">
                <a:latin typeface="Arial Nova Light "/>
              </a:defRPr>
            </a:pPr>
            <a:r>
              <a:t>Finding: Traffic Filtering Between Network Segments is not configured.</a:t>
            </a:r>
          </a:p>
        </p:txBody>
      </p:sp>
      <p:sp>
        <p:nvSpPr>
          <p:cNvPr id="7" name="TextBox 6"/>
          <p:cNvSpPr txBox="1"/>
          <p:nvPr/>
        </p:nvSpPr>
        <p:spPr>
          <a:xfrm>
            <a:off x="1080000" y="1243200"/>
            <a:ext cx="10713600" cy="304800"/>
          </a:xfrm>
          <a:prstGeom prst="rect">
            <a:avLst/>
          </a:prstGeom>
          <a:noFill/>
        </p:spPr>
        <p:txBody>
          <a:bodyPr wrap="square" anchor="t">
            <a:spAutoFit/>
          </a:bodyPr>
          <a:lstStyle/>
          <a:p>
            <a:pPr>
              <a:defRPr sz="1200">
                <a:latin typeface="Arial Nova Light "/>
              </a:defRPr>
            </a:pPr>
            <a:r>
              <a:t>Impact: Lack of traffic filtering between network segments results in increased risk of unauthorized access, data exfiltration, and the spread of malware</a:t>
            </a:r>
          </a:p>
        </p:txBody>
      </p:sp>
      <p:sp>
        <p:nvSpPr>
          <p:cNvPr id="8" name="TextBox 7"/>
          <p:cNvSpPr txBox="1"/>
          <p:nvPr/>
        </p:nvSpPr>
        <p:spPr>
          <a:xfrm>
            <a:off x="1080000" y="1728000"/>
            <a:ext cx="10713600" cy="152400"/>
          </a:xfrm>
          <a:prstGeom prst="rect">
            <a:avLst/>
          </a:prstGeom>
          <a:noFill/>
        </p:spPr>
        <p:txBody>
          <a:bodyPr wrap="square" anchor="t">
            <a:spAutoFit/>
          </a:bodyPr>
          <a:lstStyle/>
          <a:p>
            <a:pPr>
              <a:defRPr sz="1000">
                <a:latin typeface="Arial Nova Light "/>
              </a:defRPr>
            </a:pPr>
            <a:r>
              <a:t>Recommendation: Perform traffic filtering between network segments, where appropriate.</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13.5</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Manage Access Control for Remote Assets</a:t>
            </a:r>
          </a:p>
        </p:txBody>
      </p:sp>
      <p:sp>
        <p:nvSpPr>
          <p:cNvPr id="13" name="TextBox 12"/>
          <p:cNvSpPr txBox="1"/>
          <p:nvPr/>
        </p:nvSpPr>
        <p:spPr>
          <a:xfrm>
            <a:off x="1080000" y="2442000"/>
            <a:ext cx="10713600" cy="152400"/>
          </a:xfrm>
          <a:prstGeom prst="rect">
            <a:avLst/>
          </a:prstGeom>
          <a:noFill/>
        </p:spPr>
        <p:txBody>
          <a:bodyPr wrap="square" anchor="t">
            <a:spAutoFit/>
          </a:bodyPr>
          <a:lstStyle/>
          <a:p>
            <a:pPr>
              <a:defRPr sz="1200">
                <a:latin typeface="Arial Nova Light "/>
              </a:defRPr>
            </a:pPr>
            <a:r>
              <a:t>Finding: Manage access control for assets remotely has not been established.</a:t>
            </a:r>
          </a:p>
        </p:txBody>
      </p:sp>
      <p:sp>
        <p:nvSpPr>
          <p:cNvPr id="14" name="TextBox 13"/>
          <p:cNvSpPr txBox="1"/>
          <p:nvPr/>
        </p:nvSpPr>
        <p:spPr>
          <a:xfrm>
            <a:off x="1080000" y="2630400"/>
            <a:ext cx="10713600" cy="304800"/>
          </a:xfrm>
          <a:prstGeom prst="rect">
            <a:avLst/>
          </a:prstGeom>
          <a:noFill/>
        </p:spPr>
        <p:txBody>
          <a:bodyPr wrap="square" anchor="t">
            <a:spAutoFit/>
          </a:bodyPr>
          <a:lstStyle/>
          <a:p>
            <a:pPr>
              <a:defRPr sz="1200">
                <a:latin typeface="Arial Nova Light "/>
              </a:defRPr>
            </a:pPr>
            <a:r>
              <a:t>Impact: Failing to manage access control for assets remotely connecting to enterprise resources based on factors like anti-malware, configuration compliance, and software updates </a:t>
            </a:r>
          </a:p>
        </p:txBody>
      </p:sp>
      <p:sp>
        <p:nvSpPr>
          <p:cNvPr id="15" name="TextBox 14"/>
          <p:cNvSpPr txBox="1"/>
          <p:nvPr/>
        </p:nvSpPr>
        <p:spPr>
          <a:xfrm>
            <a:off x="1080000" y="3115200"/>
            <a:ext cx="10713600" cy="609600"/>
          </a:xfrm>
          <a:prstGeom prst="rect">
            <a:avLst/>
          </a:prstGeom>
          <a:noFill/>
        </p:spPr>
        <p:txBody>
          <a:bodyPr wrap="square" anchor="t">
            <a:spAutoFit/>
          </a:bodyPr>
          <a:lstStyle/>
          <a:p>
            <a:pPr>
              <a:defRPr sz="1000">
                <a:latin typeface="Arial Nova Light "/>
              </a:defRPr>
            </a:pPr>
            <a:r>
              <a:t>Recommendation: Manage access control for assets remotely connecting to enterprise resources. Determine amount of access to enterprise resources based on: up-to-date anti-malware software installed, configuration compliance with the enterprise’s secure configuration process, and ensuring the operating system and applications are up-to-date.	 </a:t>
            </a:r>
          </a:p>
        </p:txBody>
      </p:sp>
      <p:cxnSp>
        <p:nvCxnSpPr>
          <p:cNvPr id="16" name="Connector 15"/>
          <p:cNvCxnSpPr/>
          <p:nvPr/>
        </p:nvCxnSpPr>
        <p:spPr>
          <a:xfrm>
            <a:off x="720000" y="394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94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3940800"/>
            <a:ext cx="413999" cy="277200"/>
          </a:xfrm>
          <a:prstGeom prst="rect">
            <a:avLst/>
          </a:prstGeom>
          <a:noFill/>
        </p:spPr>
        <p:txBody>
          <a:bodyPr wrap="none">
            <a:spAutoFit/>
          </a:bodyPr>
          <a:lstStyle/>
          <a:p>
            <a:pPr>
              <a:defRPr sz="1200" b="1">
                <a:solidFill>
                  <a:srgbClr val="156082"/>
                </a:solidFill>
                <a:latin typeface="Arial Nova Cond"/>
              </a:defRPr>
            </a:pPr>
            <a:r>
              <a:t>13.6</a:t>
            </a:r>
          </a:p>
        </p:txBody>
      </p:sp>
      <p:sp>
        <p:nvSpPr>
          <p:cNvPr id="19" name="TextBox 18"/>
          <p:cNvSpPr txBox="1"/>
          <p:nvPr/>
        </p:nvSpPr>
        <p:spPr>
          <a:xfrm>
            <a:off x="1080000" y="3940800"/>
            <a:ext cx="6094800" cy="309600"/>
          </a:xfrm>
          <a:prstGeom prst="rect">
            <a:avLst/>
          </a:prstGeom>
          <a:noFill/>
        </p:spPr>
        <p:txBody>
          <a:bodyPr wrap="none">
            <a:spAutoFit/>
          </a:bodyPr>
          <a:lstStyle/>
          <a:p>
            <a:pPr>
              <a:defRPr sz="1200" b="1">
                <a:solidFill>
                  <a:srgbClr val="000000"/>
                </a:solidFill>
                <a:latin typeface="Arial Nova"/>
              </a:defRPr>
            </a:pPr>
            <a:r>
              <a:t>Collect Network Traffic Flow Logs </a:t>
            </a:r>
          </a:p>
        </p:txBody>
      </p:sp>
      <p:sp>
        <p:nvSpPr>
          <p:cNvPr id="20" name="TextBox 19"/>
          <p:cNvSpPr txBox="1"/>
          <p:nvPr/>
        </p:nvSpPr>
        <p:spPr>
          <a:xfrm>
            <a:off x="1080000" y="4286400"/>
            <a:ext cx="10713600" cy="152400"/>
          </a:xfrm>
          <a:prstGeom prst="rect">
            <a:avLst/>
          </a:prstGeom>
          <a:noFill/>
        </p:spPr>
        <p:txBody>
          <a:bodyPr wrap="square" anchor="t">
            <a:spAutoFit/>
          </a:bodyPr>
          <a:lstStyle/>
          <a:p>
            <a:pPr>
              <a:defRPr sz="1200">
                <a:latin typeface="Arial Nova Light "/>
              </a:defRPr>
            </a:pPr>
            <a:r>
              <a:t>Finding: Network Traffic Flow Logs  are not collected</a:t>
            </a:r>
          </a:p>
        </p:txBody>
      </p:sp>
      <p:sp>
        <p:nvSpPr>
          <p:cNvPr id="21" name="TextBox 20"/>
          <p:cNvSpPr txBox="1"/>
          <p:nvPr/>
        </p:nvSpPr>
        <p:spPr>
          <a:xfrm>
            <a:off x="1080000" y="4474800"/>
            <a:ext cx="10713600" cy="152400"/>
          </a:xfrm>
          <a:prstGeom prst="rect">
            <a:avLst/>
          </a:prstGeom>
          <a:noFill/>
        </p:spPr>
        <p:txBody>
          <a:bodyPr wrap="square" anchor="t">
            <a:spAutoFit/>
          </a:bodyPr>
          <a:lstStyle/>
          <a:p>
            <a:pPr>
              <a:defRPr sz="1200">
                <a:latin typeface="Arial Nova Light "/>
              </a:defRPr>
            </a:pPr>
            <a:r>
              <a:t>Impact: Lack of collecting and reviewing network traffic flow logs and data prevents the organization from effectively monitoring, detecting, and responding to suspicious network activity,</a:t>
            </a:r>
          </a:p>
        </p:txBody>
      </p:sp>
      <p:sp>
        <p:nvSpPr>
          <p:cNvPr id="22" name="TextBox 21"/>
          <p:cNvSpPr txBox="1"/>
          <p:nvPr/>
        </p:nvSpPr>
        <p:spPr>
          <a:xfrm>
            <a:off x="1080000" y="4807200"/>
            <a:ext cx="10713600" cy="304800"/>
          </a:xfrm>
          <a:prstGeom prst="rect">
            <a:avLst/>
          </a:prstGeom>
          <a:noFill/>
        </p:spPr>
        <p:txBody>
          <a:bodyPr wrap="square" anchor="t">
            <a:spAutoFit/>
          </a:bodyPr>
          <a:lstStyle/>
          <a:p>
            <a:pPr>
              <a:defRPr sz="1000">
                <a:latin typeface="Arial Nova Light "/>
              </a:defRPr>
            </a:pPr>
            <a:r>
              <a:t>Recommendation: Collect network traffic flow logs and/or network traffic to review and alert upon from network devices.</a:t>
            </a:r>
          </a:p>
        </p:txBody>
      </p:sp>
      <p:cxnSp>
        <p:nvCxnSpPr>
          <p:cNvPr id="23" name="Connector 22"/>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32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5" name="TextBox 24"/>
          <p:cNvSpPr txBox="1"/>
          <p:nvPr/>
        </p:nvSpPr>
        <p:spPr>
          <a:xfrm>
            <a:off x="648000" y="5328000"/>
            <a:ext cx="413999" cy="277200"/>
          </a:xfrm>
          <a:prstGeom prst="rect">
            <a:avLst/>
          </a:prstGeom>
          <a:noFill/>
        </p:spPr>
        <p:txBody>
          <a:bodyPr wrap="none">
            <a:spAutoFit/>
          </a:bodyPr>
          <a:lstStyle/>
          <a:p>
            <a:pPr>
              <a:defRPr sz="1200" b="1">
                <a:solidFill>
                  <a:srgbClr val="156082"/>
                </a:solidFill>
                <a:latin typeface="Arial Nova Cond"/>
              </a:defRPr>
            </a:pPr>
            <a:r>
              <a:t>13.7</a:t>
            </a:r>
          </a:p>
        </p:txBody>
      </p:sp>
      <p:sp>
        <p:nvSpPr>
          <p:cNvPr id="26" name="TextBox 25"/>
          <p:cNvSpPr txBox="1"/>
          <p:nvPr/>
        </p:nvSpPr>
        <p:spPr>
          <a:xfrm>
            <a:off x="1080000" y="5328000"/>
            <a:ext cx="6094800" cy="309600"/>
          </a:xfrm>
          <a:prstGeom prst="rect">
            <a:avLst/>
          </a:prstGeom>
          <a:noFill/>
        </p:spPr>
        <p:txBody>
          <a:bodyPr wrap="none">
            <a:spAutoFit/>
          </a:bodyPr>
          <a:lstStyle/>
          <a:p>
            <a:pPr>
              <a:defRPr sz="1200" b="1">
                <a:solidFill>
                  <a:srgbClr val="000000"/>
                </a:solidFill>
                <a:latin typeface="Arial Nova"/>
              </a:defRPr>
            </a:pPr>
            <a:r>
              <a:t>Deploy a Host-Based Intrusion Prevention Solution</a:t>
            </a:r>
          </a:p>
        </p:txBody>
      </p:sp>
      <p:sp>
        <p:nvSpPr>
          <p:cNvPr id="27" name="TextBox 26"/>
          <p:cNvSpPr txBox="1"/>
          <p:nvPr/>
        </p:nvSpPr>
        <p:spPr>
          <a:xfrm>
            <a:off x="1080000" y="5673600"/>
            <a:ext cx="10713600" cy="152400"/>
          </a:xfrm>
          <a:prstGeom prst="rect">
            <a:avLst/>
          </a:prstGeom>
          <a:noFill/>
        </p:spPr>
        <p:txBody>
          <a:bodyPr wrap="square" anchor="t">
            <a:spAutoFit/>
          </a:bodyPr>
          <a:lstStyle/>
          <a:p>
            <a:pPr>
              <a:defRPr sz="1200">
                <a:latin typeface="Arial Nova Light "/>
              </a:defRPr>
            </a:pPr>
            <a:r>
              <a:t>Finding: Host-based instrusion prevention Solution is not in place.</a:t>
            </a:r>
          </a:p>
        </p:txBody>
      </p:sp>
      <p:sp>
        <p:nvSpPr>
          <p:cNvPr id="28" name="TextBox 27"/>
          <p:cNvSpPr txBox="1"/>
          <p:nvPr/>
        </p:nvSpPr>
        <p:spPr>
          <a:xfrm>
            <a:off x="1080000" y="5862000"/>
            <a:ext cx="10713600" cy="304800"/>
          </a:xfrm>
          <a:prstGeom prst="rect">
            <a:avLst/>
          </a:prstGeom>
          <a:noFill/>
        </p:spPr>
        <p:txBody>
          <a:bodyPr wrap="square" anchor="t">
            <a:spAutoFit/>
          </a:bodyPr>
          <a:lstStyle/>
          <a:p>
            <a:pPr>
              <a:defRPr sz="1200">
                <a:latin typeface="Arial Nova Light "/>
              </a:defRPr>
            </a:pPr>
            <a:r>
              <a:t>Impact: leaves those systems vulnerable to successful exploitation and compromise, enabling potential unauthorized access, data breaches, and the spread of malware across the network</a:t>
            </a:r>
          </a:p>
        </p:txBody>
      </p:sp>
      <p:sp>
        <p:nvSpPr>
          <p:cNvPr id="29" name="TextBox 28"/>
          <p:cNvSpPr txBox="1"/>
          <p:nvPr/>
        </p:nvSpPr>
        <p:spPr>
          <a:xfrm>
            <a:off x="1080000" y="6346800"/>
            <a:ext cx="10713600" cy="304800"/>
          </a:xfrm>
          <a:prstGeom prst="rect">
            <a:avLst/>
          </a:prstGeom>
          <a:noFill/>
        </p:spPr>
        <p:txBody>
          <a:bodyPr wrap="square" anchor="t">
            <a:spAutoFit/>
          </a:bodyPr>
          <a:lstStyle/>
          <a:p>
            <a:pPr>
              <a:defRPr sz="1000">
                <a:latin typeface="Arial Nova Light "/>
              </a:defRPr>
            </a:pPr>
            <a:r>
              <a:t>Recommendation:  Deploy a host-based intrusion prevention solution on enterprise assets, where appropriate and/or supported. Example implementations include use of an Endpoint Detection and Response (EDR) client or host-based IPS agent.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13.8</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Deploy a Network Intrusion Prevention Solution</a:t>
            </a:r>
          </a:p>
        </p:txBody>
      </p:sp>
      <p:sp>
        <p:nvSpPr>
          <p:cNvPr id="6" name="TextBox 5"/>
          <p:cNvSpPr txBox="1"/>
          <p:nvPr/>
        </p:nvSpPr>
        <p:spPr>
          <a:xfrm>
            <a:off x="1080000" y="902400"/>
            <a:ext cx="10713600" cy="0"/>
          </a:xfrm>
          <a:prstGeom prst="rect">
            <a:avLst/>
          </a:prstGeom>
          <a:noFill/>
        </p:spPr>
        <p:txBody>
          <a:bodyPr wrap="square" anchor="t">
            <a:spAutoFit/>
          </a:bodyPr>
          <a:lstStyle/>
          <a:p>
            <a:pPr>
              <a:defRPr sz="1200">
                <a:latin typeface="Arial Nova Light "/>
              </a:defRPr>
            </a:pPr>
            <a:r>
              <a:t>Finding: Network Intrusion Prevention Solution has not been deployed.</a:t>
            </a:r>
          </a:p>
        </p:txBody>
      </p:sp>
      <p:sp>
        <p:nvSpPr>
          <p:cNvPr id="7" name="TextBox 6"/>
          <p:cNvSpPr txBox="1"/>
          <p:nvPr/>
        </p:nvSpPr>
        <p:spPr>
          <a:xfrm>
            <a:off x="1080000" y="938400"/>
            <a:ext cx="10713600" cy="457200"/>
          </a:xfrm>
          <a:prstGeom prst="rect">
            <a:avLst/>
          </a:prstGeom>
          <a:noFill/>
        </p:spPr>
        <p:txBody>
          <a:bodyPr wrap="square" anchor="t">
            <a:spAutoFit/>
          </a:bodyPr>
          <a:lstStyle/>
          <a:p>
            <a:pPr>
              <a:defRPr sz="1200">
                <a:latin typeface="Arial Nova Light "/>
              </a:defRPr>
            </a:pPr>
            <a:r>
              <a:t>Impact: Absence of a network intrusion prevention solution leaves the organization's network exposed to undetected and unmitigated cyber threats, increasing the risk of successful attacks, data breaches, and operational disruptions</a:t>
            </a:r>
          </a:p>
        </p:txBody>
      </p:sp>
      <p:sp>
        <p:nvSpPr>
          <p:cNvPr id="8" name="TextBox 7"/>
          <p:cNvSpPr txBox="1"/>
          <p:nvPr/>
        </p:nvSpPr>
        <p:spPr>
          <a:xfrm>
            <a:off x="1080000" y="1575600"/>
            <a:ext cx="10713600" cy="304800"/>
          </a:xfrm>
          <a:prstGeom prst="rect">
            <a:avLst/>
          </a:prstGeom>
          <a:noFill/>
        </p:spPr>
        <p:txBody>
          <a:bodyPr wrap="square" anchor="t">
            <a:spAutoFit/>
          </a:bodyPr>
          <a:lstStyle/>
          <a:p>
            <a:pPr>
              <a:defRPr sz="1000">
                <a:latin typeface="Arial Nova Light "/>
              </a:defRPr>
            </a:pPr>
            <a:r>
              <a:t>Recommendation: Deploy a network intrusion prevention solution, where appropriate. Example implementations include the use of a Network Intrusion Prevention System (NIPS) or equivalent CSP service.</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13.9</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Deploy Port-Level Access Control</a:t>
            </a:r>
          </a:p>
        </p:txBody>
      </p:sp>
      <p:sp>
        <p:nvSpPr>
          <p:cNvPr id="13" name="TextBox 12"/>
          <p:cNvSpPr txBox="1"/>
          <p:nvPr/>
        </p:nvSpPr>
        <p:spPr>
          <a:xfrm>
            <a:off x="1080000" y="2442000"/>
            <a:ext cx="10713600" cy="152400"/>
          </a:xfrm>
          <a:prstGeom prst="rect">
            <a:avLst/>
          </a:prstGeom>
          <a:noFill/>
        </p:spPr>
        <p:txBody>
          <a:bodyPr wrap="square" anchor="t">
            <a:spAutoFit/>
          </a:bodyPr>
          <a:lstStyle/>
          <a:p>
            <a:pPr>
              <a:defRPr sz="1200">
                <a:latin typeface="Arial Nova Light "/>
              </a:defRPr>
            </a:pPr>
            <a:r>
              <a:t>Finding: Port-level access control has not been deployed.</a:t>
            </a:r>
          </a:p>
        </p:txBody>
      </p:sp>
      <p:sp>
        <p:nvSpPr>
          <p:cNvPr id="14" name="TextBox 13"/>
          <p:cNvSpPr txBox="1"/>
          <p:nvPr/>
        </p:nvSpPr>
        <p:spPr>
          <a:xfrm>
            <a:off x="1080000" y="2630400"/>
            <a:ext cx="10713600" cy="304800"/>
          </a:xfrm>
          <a:prstGeom prst="rect">
            <a:avLst/>
          </a:prstGeom>
          <a:noFill/>
        </p:spPr>
        <p:txBody>
          <a:bodyPr wrap="square" anchor="t">
            <a:spAutoFit/>
          </a:bodyPr>
          <a:lstStyle/>
          <a:p>
            <a:pPr>
              <a:defRPr sz="1200">
                <a:latin typeface="Arial Nova Light "/>
              </a:defRPr>
            </a:pPr>
            <a:r>
              <a:t>Impact: weakens the organization's ability to enforce granular access privileges, enabling potential unauthorized access to network resources </a:t>
            </a:r>
          </a:p>
        </p:txBody>
      </p:sp>
      <p:sp>
        <p:nvSpPr>
          <p:cNvPr id="15" name="TextBox 14"/>
          <p:cNvSpPr txBox="1"/>
          <p:nvPr/>
        </p:nvSpPr>
        <p:spPr>
          <a:xfrm>
            <a:off x="1080000" y="3115200"/>
            <a:ext cx="10713600" cy="304800"/>
          </a:xfrm>
          <a:prstGeom prst="rect">
            <a:avLst/>
          </a:prstGeom>
          <a:noFill/>
        </p:spPr>
        <p:txBody>
          <a:bodyPr wrap="square" anchor="t">
            <a:spAutoFit/>
          </a:bodyPr>
          <a:lstStyle/>
          <a:p>
            <a:pPr>
              <a:defRPr sz="1000">
                <a:latin typeface="Arial Nova Light "/>
              </a:defRPr>
            </a:pPr>
            <a:r>
              <a:t>Recommendation: Deploy port-level access control. Port-level access control utilizes 802.1x, or similar network access control protocols, such as certificates, and may incorporate user and/or device authentication.</a:t>
            </a:r>
          </a:p>
        </p:txBody>
      </p:sp>
      <p:cxnSp>
        <p:nvCxnSpPr>
          <p:cNvPr id="16" name="Connector 15"/>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63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3636000"/>
            <a:ext cx="413999" cy="277200"/>
          </a:xfrm>
          <a:prstGeom prst="rect">
            <a:avLst/>
          </a:prstGeom>
          <a:noFill/>
        </p:spPr>
        <p:txBody>
          <a:bodyPr wrap="none">
            <a:spAutoFit/>
          </a:bodyPr>
          <a:lstStyle/>
          <a:p>
            <a:pPr>
              <a:defRPr sz="1200" b="1">
                <a:solidFill>
                  <a:srgbClr val="156082"/>
                </a:solidFill>
                <a:latin typeface="Arial Nova Cond"/>
              </a:defRPr>
            </a:pPr>
            <a:r>
              <a:t>13.1</a:t>
            </a:r>
          </a:p>
        </p:txBody>
      </p:sp>
      <p:sp>
        <p:nvSpPr>
          <p:cNvPr id="19" name="TextBox 18"/>
          <p:cNvSpPr txBox="1"/>
          <p:nvPr/>
        </p:nvSpPr>
        <p:spPr>
          <a:xfrm>
            <a:off x="1080000" y="3636000"/>
            <a:ext cx="6094800" cy="309600"/>
          </a:xfrm>
          <a:prstGeom prst="rect">
            <a:avLst/>
          </a:prstGeom>
          <a:noFill/>
        </p:spPr>
        <p:txBody>
          <a:bodyPr wrap="none">
            <a:spAutoFit/>
          </a:bodyPr>
          <a:lstStyle/>
          <a:p>
            <a:pPr>
              <a:defRPr sz="1200" b="1">
                <a:solidFill>
                  <a:srgbClr val="000000"/>
                </a:solidFill>
                <a:latin typeface="Arial Nova"/>
              </a:defRPr>
            </a:pPr>
            <a:r>
              <a:t>Perform Application Layer Filtering</a:t>
            </a:r>
          </a:p>
        </p:txBody>
      </p:sp>
      <p:sp>
        <p:nvSpPr>
          <p:cNvPr id="20" name="TextBox 19"/>
          <p:cNvSpPr txBox="1"/>
          <p:nvPr/>
        </p:nvSpPr>
        <p:spPr>
          <a:xfrm>
            <a:off x="1080000" y="3981600"/>
            <a:ext cx="10713600" cy="152400"/>
          </a:xfrm>
          <a:prstGeom prst="rect">
            <a:avLst/>
          </a:prstGeom>
          <a:noFill/>
        </p:spPr>
        <p:txBody>
          <a:bodyPr wrap="square" anchor="t">
            <a:spAutoFit/>
          </a:bodyPr>
          <a:lstStyle/>
          <a:p>
            <a:pPr>
              <a:defRPr sz="1200">
                <a:latin typeface="Arial Nova Light "/>
              </a:defRPr>
            </a:pPr>
            <a:r>
              <a:t>Finding: Application Layer Filtering has not been Performed</a:t>
            </a:r>
          </a:p>
        </p:txBody>
      </p:sp>
      <p:sp>
        <p:nvSpPr>
          <p:cNvPr id="21" name="TextBox 20"/>
          <p:cNvSpPr txBox="1"/>
          <p:nvPr/>
        </p:nvSpPr>
        <p:spPr>
          <a:xfrm>
            <a:off x="1080000" y="4170000"/>
            <a:ext cx="10713600" cy="304800"/>
          </a:xfrm>
          <a:prstGeom prst="rect">
            <a:avLst/>
          </a:prstGeom>
          <a:noFill/>
        </p:spPr>
        <p:txBody>
          <a:bodyPr wrap="square" anchor="t">
            <a:spAutoFit/>
          </a:bodyPr>
          <a:lstStyle/>
          <a:p>
            <a:pPr>
              <a:defRPr sz="1200">
                <a:latin typeface="Arial Nova Light "/>
              </a:defRPr>
            </a:pPr>
            <a:r>
              <a:t>Impact: leaves the organization vulnerable to application-level attacks, malware propagation, and unauthorized access to sensitive resources</a:t>
            </a:r>
          </a:p>
        </p:txBody>
      </p:sp>
      <p:sp>
        <p:nvSpPr>
          <p:cNvPr id="22" name="TextBox 21"/>
          <p:cNvSpPr txBox="1"/>
          <p:nvPr/>
        </p:nvSpPr>
        <p:spPr>
          <a:xfrm>
            <a:off x="1080000" y="4654800"/>
            <a:ext cx="10713600" cy="304800"/>
          </a:xfrm>
          <a:prstGeom prst="rect">
            <a:avLst/>
          </a:prstGeom>
          <a:noFill/>
        </p:spPr>
        <p:txBody>
          <a:bodyPr wrap="square" anchor="t">
            <a:spAutoFit/>
          </a:bodyPr>
          <a:lstStyle/>
          <a:p>
            <a:pPr>
              <a:defRPr sz="1000">
                <a:latin typeface="Arial Nova Light "/>
              </a:defRPr>
            </a:pPr>
            <a:r>
              <a:t>Recommendation: Perform application layer filtering. Example implementations include a filtering proxy, application layer firewall, or gateway.</a:t>
            </a:r>
          </a:p>
        </p:txBody>
      </p:sp>
      <p:cxnSp>
        <p:nvCxnSpPr>
          <p:cNvPr id="23" name="Connector 22"/>
          <p:cNvCxnSpPr/>
          <p:nvPr/>
        </p:nvCxnSpPr>
        <p:spPr>
          <a:xfrm>
            <a:off x="720000" y="517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17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5" name="TextBox 24"/>
          <p:cNvSpPr txBox="1"/>
          <p:nvPr/>
        </p:nvSpPr>
        <p:spPr>
          <a:xfrm>
            <a:off x="648000" y="5175600"/>
            <a:ext cx="413999" cy="277200"/>
          </a:xfrm>
          <a:prstGeom prst="rect">
            <a:avLst/>
          </a:prstGeom>
          <a:noFill/>
        </p:spPr>
        <p:txBody>
          <a:bodyPr wrap="none">
            <a:spAutoFit/>
          </a:bodyPr>
          <a:lstStyle/>
          <a:p>
            <a:pPr>
              <a:defRPr sz="1200" b="1">
                <a:solidFill>
                  <a:srgbClr val="156082"/>
                </a:solidFill>
                <a:latin typeface="Arial Nova Cond"/>
              </a:defRPr>
            </a:pPr>
            <a:r>
              <a:t>13.11</a:t>
            </a:r>
          </a:p>
        </p:txBody>
      </p:sp>
      <p:sp>
        <p:nvSpPr>
          <p:cNvPr id="26" name="TextBox 25"/>
          <p:cNvSpPr txBox="1"/>
          <p:nvPr/>
        </p:nvSpPr>
        <p:spPr>
          <a:xfrm>
            <a:off x="1080000" y="5175600"/>
            <a:ext cx="6094800" cy="309600"/>
          </a:xfrm>
          <a:prstGeom prst="rect">
            <a:avLst/>
          </a:prstGeom>
          <a:noFill/>
        </p:spPr>
        <p:txBody>
          <a:bodyPr wrap="none">
            <a:spAutoFit/>
          </a:bodyPr>
          <a:lstStyle/>
          <a:p>
            <a:pPr>
              <a:defRPr sz="1200" b="1">
                <a:solidFill>
                  <a:srgbClr val="000000"/>
                </a:solidFill>
                <a:latin typeface="Arial Nova"/>
              </a:defRPr>
            </a:pPr>
            <a:r>
              <a:t>Tune Security Event Alerting Thresholds</a:t>
            </a:r>
          </a:p>
        </p:txBody>
      </p:sp>
      <p:sp>
        <p:nvSpPr>
          <p:cNvPr id="27" name="TextBox 26"/>
          <p:cNvSpPr txBox="1"/>
          <p:nvPr/>
        </p:nvSpPr>
        <p:spPr>
          <a:xfrm>
            <a:off x="1080000" y="5521200"/>
            <a:ext cx="10713600" cy="152400"/>
          </a:xfrm>
          <a:prstGeom prst="rect">
            <a:avLst/>
          </a:prstGeom>
          <a:noFill/>
        </p:spPr>
        <p:txBody>
          <a:bodyPr wrap="square" anchor="t">
            <a:spAutoFit/>
          </a:bodyPr>
          <a:lstStyle/>
          <a:p>
            <a:pPr>
              <a:defRPr sz="1200">
                <a:latin typeface="Arial Nova Light "/>
              </a:defRPr>
            </a:pPr>
            <a:r>
              <a:t>Finding: Security Event Alerting Thresholds has not been tuned.</a:t>
            </a:r>
          </a:p>
        </p:txBody>
      </p:sp>
      <p:sp>
        <p:nvSpPr>
          <p:cNvPr id="28" name="TextBox 27"/>
          <p:cNvSpPr txBox="1"/>
          <p:nvPr/>
        </p:nvSpPr>
        <p:spPr>
          <a:xfrm>
            <a:off x="1080000" y="5709600"/>
            <a:ext cx="10713600" cy="457200"/>
          </a:xfrm>
          <a:prstGeom prst="rect">
            <a:avLst/>
          </a:prstGeom>
          <a:noFill/>
        </p:spPr>
        <p:txBody>
          <a:bodyPr wrap="square" anchor="t">
            <a:spAutoFit/>
          </a:bodyPr>
          <a:lstStyle/>
          <a:p>
            <a:pPr>
              <a:defRPr sz="1200">
                <a:latin typeface="Arial Nova Light "/>
              </a:defRPr>
            </a:pPr>
            <a:r>
              <a:t>Impact: Failure to regularly tune security event alerting thresholds can result in an ineffective security monitoring system, either generating too many false positive alerts or missing critical security events,</a:t>
            </a:r>
          </a:p>
        </p:txBody>
      </p:sp>
      <p:sp>
        <p:nvSpPr>
          <p:cNvPr id="29" name="TextBox 28"/>
          <p:cNvSpPr txBox="1"/>
          <p:nvPr/>
        </p:nvSpPr>
        <p:spPr>
          <a:xfrm>
            <a:off x="1080000" y="6346800"/>
            <a:ext cx="10713600" cy="152400"/>
          </a:xfrm>
          <a:prstGeom prst="rect">
            <a:avLst/>
          </a:prstGeom>
          <a:noFill/>
        </p:spPr>
        <p:txBody>
          <a:bodyPr wrap="square" anchor="t">
            <a:spAutoFit/>
          </a:bodyPr>
          <a:lstStyle/>
          <a:p>
            <a:pPr>
              <a:defRPr sz="1000">
                <a:latin typeface="Arial Nova Light "/>
              </a:defRPr>
            </a:pPr>
            <a:r>
              <a:t>Recommendation: Tune security event alerting thresholds monthly, or more frequently.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14</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Security Awareness and Skills Training</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Establish and maintain a security awareness program to influence behavior among the workforce to be security conscious and properly skilled to reduce cybersecurity risks to the enterprise.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14.1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Security Awareness Program</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Security Awareness Program has not been established.</a:t>
            </a:r>
          </a:p>
        </p:txBody>
      </p:sp>
      <p:sp>
        <p:nvSpPr>
          <p:cNvPr id="11" name="TextBox 10"/>
          <p:cNvSpPr txBox="1"/>
          <p:nvPr/>
        </p:nvSpPr>
        <p:spPr>
          <a:xfrm>
            <a:off x="1080000" y="1706400"/>
            <a:ext cx="10713600" cy="304800"/>
          </a:xfrm>
          <a:prstGeom prst="rect">
            <a:avLst/>
          </a:prstGeom>
          <a:noFill/>
        </p:spPr>
        <p:txBody>
          <a:bodyPr wrap="square" anchor="t">
            <a:spAutoFit/>
          </a:bodyPr>
          <a:lstStyle/>
          <a:p>
            <a:pPr>
              <a:defRPr sz="1200">
                <a:latin typeface="Arial Nova Light "/>
              </a:defRPr>
            </a:pPr>
            <a:r>
              <a:t>Impact: Lack of a security awareness program leaves the enterprise workforce uninformed on secure data and asset handling, increasing the risk of security breaches.</a:t>
            </a:r>
          </a:p>
        </p:txBody>
      </p:sp>
      <p:sp>
        <p:nvSpPr>
          <p:cNvPr id="12" name="TextBox 11"/>
          <p:cNvSpPr txBox="1"/>
          <p:nvPr/>
        </p:nvSpPr>
        <p:spPr>
          <a:xfrm>
            <a:off x="1080000" y="2191200"/>
            <a:ext cx="10713600" cy="609600"/>
          </a:xfrm>
          <a:prstGeom prst="rect">
            <a:avLst/>
          </a:prstGeom>
          <a:noFill/>
        </p:spPr>
        <p:txBody>
          <a:bodyPr wrap="square" anchor="t">
            <a:spAutoFit/>
          </a:bodyPr>
          <a:lstStyle/>
          <a:p>
            <a:pPr>
              <a:defRPr sz="1000">
                <a:latin typeface="Arial Nova Light "/>
              </a:defRPr>
            </a:pPr>
            <a:r>
              <a:t>Recommendation: Establish and maintain a security awareness program. The purpose of a security awareness program is to educate the enterprise’s workforce on how to interact with enterprise assets and data in a secure manner. Conduct training at hire and, at a minimum, annually. Review and update content annually, or when significant enterprise changes occur that could impact this Safeguard.</a:t>
            </a:r>
          </a:p>
        </p:txBody>
      </p:sp>
      <p:cxnSp>
        <p:nvCxnSpPr>
          <p:cNvPr id="13" name="Connector 12"/>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01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5" name="TextBox 14"/>
          <p:cNvSpPr txBox="1"/>
          <p:nvPr/>
        </p:nvSpPr>
        <p:spPr>
          <a:xfrm>
            <a:off x="648000" y="3016800"/>
            <a:ext cx="413999" cy="277200"/>
          </a:xfrm>
          <a:prstGeom prst="rect">
            <a:avLst/>
          </a:prstGeom>
          <a:noFill/>
        </p:spPr>
        <p:txBody>
          <a:bodyPr wrap="none">
            <a:spAutoFit/>
          </a:bodyPr>
          <a:lstStyle/>
          <a:p>
            <a:pPr>
              <a:defRPr sz="1200" b="1">
                <a:solidFill>
                  <a:srgbClr val="156082"/>
                </a:solidFill>
                <a:latin typeface="Arial Nova Cond"/>
              </a:defRPr>
            </a:pPr>
            <a:r>
              <a:t>14.2</a:t>
            </a:r>
          </a:p>
        </p:txBody>
      </p:sp>
      <p:sp>
        <p:nvSpPr>
          <p:cNvPr id="16" name="TextBox 15"/>
          <p:cNvSpPr txBox="1"/>
          <p:nvPr/>
        </p:nvSpPr>
        <p:spPr>
          <a:xfrm>
            <a:off x="1080000" y="3016800"/>
            <a:ext cx="6094800" cy="309600"/>
          </a:xfrm>
          <a:prstGeom prst="rect">
            <a:avLst/>
          </a:prstGeom>
          <a:noFill/>
        </p:spPr>
        <p:txBody>
          <a:bodyPr wrap="none">
            <a:spAutoFit/>
          </a:bodyPr>
          <a:lstStyle/>
          <a:p>
            <a:pPr>
              <a:defRPr sz="1200" b="1">
                <a:solidFill>
                  <a:srgbClr val="000000"/>
                </a:solidFill>
                <a:latin typeface="Arial Nova"/>
              </a:defRPr>
            </a:pPr>
            <a:r>
              <a:t>Train Workforce Members to Recognize Social Engineering Attacks</a:t>
            </a:r>
          </a:p>
        </p:txBody>
      </p:sp>
      <p:sp>
        <p:nvSpPr>
          <p:cNvPr id="17" name="TextBox 16"/>
          <p:cNvSpPr txBox="1"/>
          <p:nvPr/>
        </p:nvSpPr>
        <p:spPr>
          <a:xfrm>
            <a:off x="1080000" y="3362400"/>
            <a:ext cx="10713600" cy="152400"/>
          </a:xfrm>
          <a:prstGeom prst="rect">
            <a:avLst/>
          </a:prstGeom>
          <a:noFill/>
        </p:spPr>
        <p:txBody>
          <a:bodyPr wrap="square" anchor="t">
            <a:spAutoFit/>
          </a:bodyPr>
          <a:lstStyle/>
          <a:p>
            <a:pPr>
              <a:defRPr sz="1200">
                <a:latin typeface="Arial Nova Light "/>
              </a:defRPr>
            </a:pPr>
            <a:r>
              <a:t>Finding: Workforce training has not been developed.</a:t>
            </a:r>
          </a:p>
        </p:txBody>
      </p:sp>
      <p:sp>
        <p:nvSpPr>
          <p:cNvPr id="18" name="TextBox 17"/>
          <p:cNvSpPr txBox="1"/>
          <p:nvPr/>
        </p:nvSpPr>
        <p:spPr>
          <a:xfrm>
            <a:off x="1080000" y="3550800"/>
            <a:ext cx="10713600" cy="304800"/>
          </a:xfrm>
          <a:prstGeom prst="rect">
            <a:avLst/>
          </a:prstGeom>
          <a:noFill/>
        </p:spPr>
        <p:txBody>
          <a:bodyPr wrap="square" anchor="t">
            <a:spAutoFit/>
          </a:bodyPr>
          <a:lstStyle/>
          <a:p>
            <a:pPr>
              <a:defRPr sz="1200">
                <a:latin typeface="Arial Nova Light "/>
              </a:defRPr>
            </a:pPr>
            <a:r>
              <a:t>Impact: Untrained workforce vulnerable to social engineering attacks, exposing the enterprise to potential data breaches and security incidents</a:t>
            </a:r>
          </a:p>
        </p:txBody>
      </p:sp>
      <p:sp>
        <p:nvSpPr>
          <p:cNvPr id="19" name="TextBox 18"/>
          <p:cNvSpPr txBox="1"/>
          <p:nvPr/>
        </p:nvSpPr>
        <p:spPr>
          <a:xfrm>
            <a:off x="1080000" y="4035600"/>
            <a:ext cx="10713600" cy="304800"/>
          </a:xfrm>
          <a:prstGeom prst="rect">
            <a:avLst/>
          </a:prstGeom>
          <a:noFill/>
        </p:spPr>
        <p:txBody>
          <a:bodyPr wrap="square" anchor="t">
            <a:spAutoFit/>
          </a:bodyPr>
          <a:lstStyle/>
          <a:p>
            <a:pPr>
              <a:defRPr sz="1000">
                <a:latin typeface="Arial Nova Light "/>
              </a:defRPr>
            </a:pPr>
            <a:r>
              <a:t>Recommendation: Train workforce members to recognize social engineering attacks, such as phishing, pre-texting, and tailgating. </a:t>
            </a:r>
          </a:p>
        </p:txBody>
      </p:sp>
      <p:cxnSp>
        <p:nvCxnSpPr>
          <p:cNvPr id="20" name="Connector 19"/>
          <p:cNvCxnSpPr/>
          <p:nvPr/>
        </p:nvCxnSpPr>
        <p:spPr>
          <a:xfrm>
            <a:off x="720000" y="455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55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4556400"/>
            <a:ext cx="413999" cy="277200"/>
          </a:xfrm>
          <a:prstGeom prst="rect">
            <a:avLst/>
          </a:prstGeom>
          <a:noFill/>
        </p:spPr>
        <p:txBody>
          <a:bodyPr wrap="none">
            <a:spAutoFit/>
          </a:bodyPr>
          <a:lstStyle/>
          <a:p>
            <a:pPr>
              <a:defRPr sz="1200" b="1">
                <a:solidFill>
                  <a:srgbClr val="156082"/>
                </a:solidFill>
                <a:latin typeface="Arial Nova Cond"/>
              </a:defRPr>
            </a:pPr>
            <a:r>
              <a:t>14.3</a:t>
            </a:r>
          </a:p>
        </p:txBody>
      </p:sp>
      <p:sp>
        <p:nvSpPr>
          <p:cNvPr id="23" name="TextBox 22"/>
          <p:cNvSpPr txBox="1"/>
          <p:nvPr/>
        </p:nvSpPr>
        <p:spPr>
          <a:xfrm>
            <a:off x="1080000" y="4556400"/>
            <a:ext cx="6094800" cy="309600"/>
          </a:xfrm>
          <a:prstGeom prst="rect">
            <a:avLst/>
          </a:prstGeom>
          <a:noFill/>
        </p:spPr>
        <p:txBody>
          <a:bodyPr wrap="none">
            <a:spAutoFit/>
          </a:bodyPr>
          <a:lstStyle/>
          <a:p>
            <a:pPr>
              <a:defRPr sz="1200" b="1">
                <a:solidFill>
                  <a:srgbClr val="000000"/>
                </a:solidFill>
                <a:latin typeface="Arial Nova"/>
              </a:defRPr>
            </a:pPr>
            <a:r>
              <a:t>Train Workforce Members on Authentication Best Practices</a:t>
            </a:r>
          </a:p>
        </p:txBody>
      </p:sp>
      <p:sp>
        <p:nvSpPr>
          <p:cNvPr id="24" name="TextBox 23"/>
          <p:cNvSpPr txBox="1"/>
          <p:nvPr/>
        </p:nvSpPr>
        <p:spPr>
          <a:xfrm>
            <a:off x="1080000" y="4902000"/>
            <a:ext cx="10713600" cy="152400"/>
          </a:xfrm>
          <a:prstGeom prst="rect">
            <a:avLst/>
          </a:prstGeom>
          <a:noFill/>
        </p:spPr>
        <p:txBody>
          <a:bodyPr wrap="square" anchor="t">
            <a:spAutoFit/>
          </a:bodyPr>
          <a:lstStyle/>
          <a:p>
            <a:pPr>
              <a:defRPr sz="1200">
                <a:latin typeface="Arial Nova Light "/>
              </a:defRPr>
            </a:pPr>
            <a:r>
              <a:t>Finding: Workforce has not been trained on Authentication Best Practices.</a:t>
            </a:r>
          </a:p>
        </p:txBody>
      </p:sp>
      <p:sp>
        <p:nvSpPr>
          <p:cNvPr id="25" name="TextBox 24"/>
          <p:cNvSpPr txBox="1"/>
          <p:nvPr/>
        </p:nvSpPr>
        <p:spPr>
          <a:xfrm>
            <a:off x="1080000" y="5090400"/>
            <a:ext cx="10713600" cy="304800"/>
          </a:xfrm>
          <a:prstGeom prst="rect">
            <a:avLst/>
          </a:prstGeom>
          <a:noFill/>
        </p:spPr>
        <p:txBody>
          <a:bodyPr wrap="square" anchor="t">
            <a:spAutoFit/>
          </a:bodyPr>
          <a:lstStyle/>
          <a:p>
            <a:pPr>
              <a:defRPr sz="1200">
                <a:latin typeface="Arial Nova Light "/>
              </a:defRPr>
            </a:pPr>
            <a:r>
              <a:t>Impact: Failure to train workforce on authentication best practices leaves the enterprise open to compromised credentials and unauthorized access risks.</a:t>
            </a:r>
          </a:p>
        </p:txBody>
      </p:sp>
      <p:sp>
        <p:nvSpPr>
          <p:cNvPr id="26" name="TextBox 25"/>
          <p:cNvSpPr txBox="1"/>
          <p:nvPr/>
        </p:nvSpPr>
        <p:spPr>
          <a:xfrm>
            <a:off x="1080000" y="5575200"/>
            <a:ext cx="10713600" cy="304800"/>
          </a:xfrm>
          <a:prstGeom prst="rect">
            <a:avLst/>
          </a:prstGeom>
          <a:noFill/>
        </p:spPr>
        <p:txBody>
          <a:bodyPr wrap="square" anchor="t">
            <a:spAutoFit/>
          </a:bodyPr>
          <a:lstStyle/>
          <a:p>
            <a:pPr>
              <a:defRPr sz="1000">
                <a:latin typeface="Arial Nova Light "/>
              </a:defRPr>
            </a:pPr>
            <a:r>
              <a:t>Recommendation: Train workforce members on authentication best practices. Example topics include MFA, password composition, and credential management.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14.4</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Train Workforce on Data Handling Best Practices</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Workforce has not been trained on Data Handling Best Practices</a:t>
            </a:r>
          </a:p>
        </p:txBody>
      </p:sp>
      <p:sp>
        <p:nvSpPr>
          <p:cNvPr id="7" name="TextBox 6"/>
          <p:cNvSpPr txBox="1"/>
          <p:nvPr/>
        </p:nvSpPr>
        <p:spPr>
          <a:xfrm>
            <a:off x="1080000" y="1090800"/>
            <a:ext cx="10713600" cy="304800"/>
          </a:xfrm>
          <a:prstGeom prst="rect">
            <a:avLst/>
          </a:prstGeom>
          <a:noFill/>
        </p:spPr>
        <p:txBody>
          <a:bodyPr wrap="square" anchor="t">
            <a:spAutoFit/>
          </a:bodyPr>
          <a:lstStyle/>
          <a:p>
            <a:pPr>
              <a:defRPr sz="1200">
                <a:latin typeface="Arial Nova Light "/>
              </a:defRPr>
            </a:pPr>
            <a:r>
              <a:t>Impact: Untrained workforce poses data handling risks, leaving sensitive information vulnerable to exposure and improper storage, transfer, and disposal within the enterprise.</a:t>
            </a:r>
          </a:p>
        </p:txBody>
      </p:sp>
      <p:sp>
        <p:nvSpPr>
          <p:cNvPr id="8" name="TextBox 7"/>
          <p:cNvSpPr txBox="1"/>
          <p:nvPr/>
        </p:nvSpPr>
        <p:spPr>
          <a:xfrm>
            <a:off x="1080000" y="1575600"/>
            <a:ext cx="10713600" cy="609600"/>
          </a:xfrm>
          <a:prstGeom prst="rect">
            <a:avLst/>
          </a:prstGeom>
          <a:noFill/>
        </p:spPr>
        <p:txBody>
          <a:bodyPr wrap="square" anchor="t">
            <a:spAutoFit/>
          </a:bodyPr>
          <a:lstStyle/>
          <a:p>
            <a:pPr>
              <a:defRPr sz="1000">
                <a:latin typeface="Arial Nova Light "/>
              </a:defRPr>
            </a:pPr>
            <a:r>
              <a:t>Recommendation: Train workforce members on how to identify and properly store, transfer, archive, and destroy sensitive data. This also includes training workforce members on clear screen and desk best practices, such as locking their screen when they step away from their enterprise asset, erasing physical and virtual whiteboards at the end of meetings, and storing data and assets securely.</a:t>
            </a:r>
          </a:p>
        </p:txBody>
      </p:sp>
      <p:cxnSp>
        <p:nvCxnSpPr>
          <p:cNvPr id="9" name="Connector 8"/>
          <p:cNvCxnSpPr/>
          <p:nvPr/>
        </p:nvCxnSpPr>
        <p:spPr>
          <a:xfrm>
            <a:off x="720000" y="240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40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401200"/>
            <a:ext cx="413999" cy="277200"/>
          </a:xfrm>
          <a:prstGeom prst="rect">
            <a:avLst/>
          </a:prstGeom>
          <a:noFill/>
        </p:spPr>
        <p:txBody>
          <a:bodyPr wrap="none">
            <a:spAutoFit/>
          </a:bodyPr>
          <a:lstStyle/>
          <a:p>
            <a:pPr>
              <a:defRPr sz="1200" b="1">
                <a:solidFill>
                  <a:srgbClr val="156082"/>
                </a:solidFill>
                <a:latin typeface="Arial Nova Cond"/>
              </a:defRPr>
            </a:pPr>
            <a:r>
              <a:t>14.5</a:t>
            </a:r>
          </a:p>
        </p:txBody>
      </p:sp>
      <p:sp>
        <p:nvSpPr>
          <p:cNvPr id="12" name="TextBox 11"/>
          <p:cNvSpPr txBox="1"/>
          <p:nvPr/>
        </p:nvSpPr>
        <p:spPr>
          <a:xfrm>
            <a:off x="1080000" y="2401200"/>
            <a:ext cx="6094800" cy="309600"/>
          </a:xfrm>
          <a:prstGeom prst="rect">
            <a:avLst/>
          </a:prstGeom>
          <a:noFill/>
        </p:spPr>
        <p:txBody>
          <a:bodyPr wrap="none">
            <a:spAutoFit/>
          </a:bodyPr>
          <a:lstStyle/>
          <a:p>
            <a:pPr>
              <a:defRPr sz="1200" b="1">
                <a:solidFill>
                  <a:srgbClr val="000000"/>
                </a:solidFill>
                <a:latin typeface="Arial Nova"/>
              </a:defRPr>
            </a:pPr>
            <a:r>
              <a:t>Train Workforce Members on Causes of Unintentional Data Exposure</a:t>
            </a:r>
          </a:p>
        </p:txBody>
      </p:sp>
      <p:sp>
        <p:nvSpPr>
          <p:cNvPr id="13" name="TextBox 12"/>
          <p:cNvSpPr txBox="1"/>
          <p:nvPr/>
        </p:nvSpPr>
        <p:spPr>
          <a:xfrm>
            <a:off x="1080000" y="2746800"/>
            <a:ext cx="10713600" cy="152400"/>
          </a:xfrm>
          <a:prstGeom prst="rect">
            <a:avLst/>
          </a:prstGeom>
          <a:noFill/>
        </p:spPr>
        <p:txBody>
          <a:bodyPr wrap="square" anchor="t">
            <a:spAutoFit/>
          </a:bodyPr>
          <a:lstStyle/>
          <a:p>
            <a:pPr>
              <a:defRPr sz="1200">
                <a:latin typeface="Arial Nova Light "/>
              </a:defRPr>
            </a:pPr>
            <a:r>
              <a:t>Finding: Workforce has not been trained on Causes of Unintentional Data Exposure</a:t>
            </a:r>
          </a:p>
        </p:txBody>
      </p:sp>
      <p:sp>
        <p:nvSpPr>
          <p:cNvPr id="14" name="TextBox 13"/>
          <p:cNvSpPr txBox="1"/>
          <p:nvPr/>
        </p:nvSpPr>
        <p:spPr>
          <a:xfrm>
            <a:off x="1080000" y="2935200"/>
            <a:ext cx="10713600" cy="304800"/>
          </a:xfrm>
          <a:prstGeom prst="rect">
            <a:avLst/>
          </a:prstGeom>
          <a:noFill/>
        </p:spPr>
        <p:txBody>
          <a:bodyPr wrap="square" anchor="t">
            <a:spAutoFit/>
          </a:bodyPr>
          <a:lstStyle/>
          <a:p>
            <a:pPr>
              <a:defRPr sz="1200">
                <a:latin typeface="Arial Nova Light "/>
              </a:defRPr>
            </a:pPr>
            <a:r>
              <a:t>Impact: Lack of training on causes of unintentional data exposure leaves workforce unaware of risky behaviors, increasing the enterprise's vulnerability to data breaches and privacy incidents</a:t>
            </a:r>
          </a:p>
        </p:txBody>
      </p:sp>
      <p:sp>
        <p:nvSpPr>
          <p:cNvPr id="15" name="TextBox 14"/>
          <p:cNvSpPr txBox="1"/>
          <p:nvPr/>
        </p:nvSpPr>
        <p:spPr>
          <a:xfrm>
            <a:off x="1080000" y="3420000"/>
            <a:ext cx="10713600" cy="457200"/>
          </a:xfrm>
          <a:prstGeom prst="rect">
            <a:avLst/>
          </a:prstGeom>
          <a:noFill/>
        </p:spPr>
        <p:txBody>
          <a:bodyPr wrap="square" anchor="t">
            <a:spAutoFit/>
          </a:bodyPr>
          <a:lstStyle/>
          <a:p>
            <a:pPr>
              <a:defRPr sz="1000">
                <a:latin typeface="Arial Nova Light "/>
              </a:defRPr>
            </a:pPr>
            <a:r>
              <a:t>Recommendation: Train workforce members to be aware of causes for unintentional data exposure. Example topics include mis-delivery of sensitive data, losing a portable end-user device, or publishing data to unintended audiences.</a:t>
            </a:r>
          </a:p>
        </p:txBody>
      </p:sp>
      <p:cxnSp>
        <p:nvCxnSpPr>
          <p:cNvPr id="16" name="Connector 15"/>
          <p:cNvCxnSpPr/>
          <p:nvPr/>
        </p:nvCxnSpPr>
        <p:spPr>
          <a:xfrm>
            <a:off x="720000" y="409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409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4093200"/>
            <a:ext cx="413999" cy="277200"/>
          </a:xfrm>
          <a:prstGeom prst="rect">
            <a:avLst/>
          </a:prstGeom>
          <a:noFill/>
        </p:spPr>
        <p:txBody>
          <a:bodyPr wrap="none">
            <a:spAutoFit/>
          </a:bodyPr>
          <a:lstStyle/>
          <a:p>
            <a:pPr>
              <a:defRPr sz="1200" b="1">
                <a:solidFill>
                  <a:srgbClr val="156082"/>
                </a:solidFill>
                <a:latin typeface="Arial Nova Cond"/>
              </a:defRPr>
            </a:pPr>
            <a:r>
              <a:t>14.6</a:t>
            </a:r>
          </a:p>
        </p:txBody>
      </p:sp>
      <p:sp>
        <p:nvSpPr>
          <p:cNvPr id="19" name="TextBox 18"/>
          <p:cNvSpPr txBox="1"/>
          <p:nvPr/>
        </p:nvSpPr>
        <p:spPr>
          <a:xfrm>
            <a:off x="1080000" y="4093200"/>
            <a:ext cx="6094800" cy="309600"/>
          </a:xfrm>
          <a:prstGeom prst="rect">
            <a:avLst/>
          </a:prstGeom>
          <a:noFill/>
        </p:spPr>
        <p:txBody>
          <a:bodyPr wrap="none">
            <a:spAutoFit/>
          </a:bodyPr>
          <a:lstStyle/>
          <a:p>
            <a:pPr>
              <a:defRPr sz="1200" b="1">
                <a:solidFill>
                  <a:srgbClr val="000000"/>
                </a:solidFill>
                <a:latin typeface="Arial Nova"/>
              </a:defRPr>
            </a:pPr>
            <a:r>
              <a:t>Train Workforce Members on Recognizing and Reporting Security Incidents</a:t>
            </a:r>
          </a:p>
        </p:txBody>
      </p:sp>
      <p:sp>
        <p:nvSpPr>
          <p:cNvPr id="20" name="TextBox 19"/>
          <p:cNvSpPr txBox="1"/>
          <p:nvPr/>
        </p:nvSpPr>
        <p:spPr>
          <a:xfrm>
            <a:off x="1080000" y="4438800"/>
            <a:ext cx="10713600" cy="152400"/>
          </a:xfrm>
          <a:prstGeom prst="rect">
            <a:avLst/>
          </a:prstGeom>
          <a:noFill/>
        </p:spPr>
        <p:txBody>
          <a:bodyPr wrap="square" anchor="t">
            <a:spAutoFit/>
          </a:bodyPr>
          <a:lstStyle/>
          <a:p>
            <a:pPr>
              <a:defRPr sz="1200">
                <a:latin typeface="Arial Nova Light "/>
              </a:defRPr>
            </a:pPr>
            <a:r>
              <a:t>Finding: Workforce has not been trained on Recognizing and Reporting Security Incidents</a:t>
            </a:r>
          </a:p>
        </p:txBody>
      </p:sp>
      <p:sp>
        <p:nvSpPr>
          <p:cNvPr id="21" name="TextBox 20"/>
          <p:cNvSpPr txBox="1"/>
          <p:nvPr/>
        </p:nvSpPr>
        <p:spPr>
          <a:xfrm>
            <a:off x="1080000" y="4627200"/>
            <a:ext cx="10713600" cy="304800"/>
          </a:xfrm>
          <a:prstGeom prst="rect">
            <a:avLst/>
          </a:prstGeom>
          <a:noFill/>
        </p:spPr>
        <p:txBody>
          <a:bodyPr wrap="square" anchor="t">
            <a:spAutoFit/>
          </a:bodyPr>
          <a:lstStyle/>
          <a:p>
            <a:pPr>
              <a:defRPr sz="1200">
                <a:latin typeface="Arial Nova Light "/>
              </a:defRPr>
            </a:pPr>
            <a:r>
              <a:t>Impact: Untrained workforce unable to recognize and report security incidents, hindering the enterprise's ability to detect, respond to, and mitigate potential security threats in a timely manner</a:t>
            </a:r>
          </a:p>
        </p:txBody>
      </p:sp>
      <p:sp>
        <p:nvSpPr>
          <p:cNvPr id="22" name="TextBox 21"/>
          <p:cNvSpPr txBox="1"/>
          <p:nvPr/>
        </p:nvSpPr>
        <p:spPr>
          <a:xfrm>
            <a:off x="1080000" y="5112000"/>
            <a:ext cx="10713600" cy="304800"/>
          </a:xfrm>
          <a:prstGeom prst="rect">
            <a:avLst/>
          </a:prstGeom>
          <a:noFill/>
        </p:spPr>
        <p:txBody>
          <a:bodyPr wrap="square" anchor="t">
            <a:spAutoFit/>
          </a:bodyPr>
          <a:lstStyle/>
          <a:p>
            <a:pPr>
              <a:defRPr sz="1000">
                <a:latin typeface="Arial Nova Light "/>
              </a:defRPr>
            </a:pPr>
            <a:r>
              <a:t>Recommendation: Train workforce members to be able to recognize a potential incident and be able to report such an incident. </a:t>
            </a:r>
          </a:p>
        </p:txBody>
      </p:sp>
      <p:cxnSp>
        <p:nvCxnSpPr>
          <p:cNvPr id="23" name="Connector 22"/>
          <p:cNvCxnSpPr/>
          <p:nvPr/>
        </p:nvCxnSpPr>
        <p:spPr>
          <a:xfrm>
            <a:off x="720000" y="5632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632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5" name="TextBox 24"/>
          <p:cNvSpPr txBox="1"/>
          <p:nvPr/>
        </p:nvSpPr>
        <p:spPr>
          <a:xfrm>
            <a:off x="648000" y="5632800"/>
            <a:ext cx="413999" cy="277200"/>
          </a:xfrm>
          <a:prstGeom prst="rect">
            <a:avLst/>
          </a:prstGeom>
          <a:noFill/>
        </p:spPr>
        <p:txBody>
          <a:bodyPr wrap="none">
            <a:spAutoFit/>
          </a:bodyPr>
          <a:lstStyle/>
          <a:p>
            <a:pPr>
              <a:defRPr sz="1200" b="1">
                <a:solidFill>
                  <a:srgbClr val="156082"/>
                </a:solidFill>
                <a:latin typeface="Arial Nova Cond"/>
              </a:defRPr>
            </a:pPr>
            <a:r>
              <a:t>14.7</a:t>
            </a:r>
          </a:p>
        </p:txBody>
      </p:sp>
      <p:sp>
        <p:nvSpPr>
          <p:cNvPr id="26" name="TextBox 25"/>
          <p:cNvSpPr txBox="1"/>
          <p:nvPr/>
        </p:nvSpPr>
        <p:spPr>
          <a:xfrm>
            <a:off x="1080000" y="5632800"/>
            <a:ext cx="6094800" cy="309600"/>
          </a:xfrm>
          <a:prstGeom prst="rect">
            <a:avLst/>
          </a:prstGeom>
          <a:noFill/>
        </p:spPr>
        <p:txBody>
          <a:bodyPr wrap="none">
            <a:spAutoFit/>
          </a:bodyPr>
          <a:lstStyle/>
          <a:p>
            <a:pPr>
              <a:defRPr sz="1200" b="1">
                <a:solidFill>
                  <a:srgbClr val="000000"/>
                </a:solidFill>
                <a:latin typeface="Arial Nova"/>
              </a:defRPr>
            </a:pPr>
            <a:r>
              <a:t>Train Workforce on How to Identify and Report if Their Enterprise Assets are Missing Security Updates</a:t>
            </a:r>
          </a:p>
        </p:txBody>
      </p:sp>
      <p:sp>
        <p:nvSpPr>
          <p:cNvPr id="27" name="TextBox 26"/>
          <p:cNvSpPr txBox="1"/>
          <p:nvPr/>
        </p:nvSpPr>
        <p:spPr>
          <a:xfrm>
            <a:off x="1080000" y="5978400"/>
            <a:ext cx="10713600" cy="304800"/>
          </a:xfrm>
          <a:prstGeom prst="rect">
            <a:avLst/>
          </a:prstGeom>
          <a:noFill/>
        </p:spPr>
        <p:txBody>
          <a:bodyPr wrap="square" anchor="t">
            <a:spAutoFit/>
          </a:bodyPr>
          <a:lstStyle/>
          <a:p>
            <a:pPr>
              <a:defRPr sz="1200">
                <a:latin typeface="Arial Nova Light "/>
              </a:defRPr>
            </a:pPr>
            <a:r>
              <a:t>Finding: Workforce has not been trained on How to Identify and Report if Their Enterprise Assets are Missing Security Updates</a:t>
            </a:r>
          </a:p>
        </p:txBody>
      </p:sp>
      <p:sp>
        <p:nvSpPr>
          <p:cNvPr id="28" name="TextBox 27"/>
          <p:cNvSpPr txBox="1"/>
          <p:nvPr/>
        </p:nvSpPr>
        <p:spPr>
          <a:xfrm>
            <a:off x="1080000" y="6319200"/>
            <a:ext cx="10713600" cy="457200"/>
          </a:xfrm>
          <a:prstGeom prst="rect">
            <a:avLst/>
          </a:prstGeom>
          <a:noFill/>
        </p:spPr>
        <p:txBody>
          <a:bodyPr wrap="square" anchor="t">
            <a:spAutoFit/>
          </a:bodyPr>
          <a:lstStyle/>
          <a:p>
            <a:pPr>
              <a:defRPr sz="1200">
                <a:latin typeface="Arial Nova Light "/>
              </a:defRPr>
            </a:pPr>
            <a:r>
              <a:t>Impact: Failure to train workforce on identifying and reporting missing security updates leaves the enterprise vulnerable to known vulnerabilities, increasing the risk of successful cyberattacks and data breaches</a:t>
            </a:r>
          </a:p>
        </p:txBody>
      </p:sp>
      <p:sp>
        <p:nvSpPr>
          <p:cNvPr id="29" name="TextBox 28"/>
          <p:cNvSpPr txBox="1"/>
          <p:nvPr/>
        </p:nvSpPr>
        <p:spPr>
          <a:xfrm>
            <a:off x="1080000" y="6956400"/>
            <a:ext cx="10713600" cy="457200"/>
          </a:xfrm>
          <a:prstGeom prst="rect">
            <a:avLst/>
          </a:prstGeom>
          <a:noFill/>
        </p:spPr>
        <p:txBody>
          <a:bodyPr wrap="square" anchor="t">
            <a:spAutoFit/>
          </a:bodyPr>
          <a:lstStyle/>
          <a:p>
            <a:pPr>
              <a:defRPr sz="1000">
                <a:latin typeface="Arial Nova Light "/>
              </a:defRPr>
            </a:pPr>
            <a:r>
              <a:t>Recommendation: Train workforce to understand how to verify and report out-of-date software patches or any failures in automated processes and tools. Part of this training should include notifying IT personnel of any failures in automated processes and tools.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70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709200"/>
            <a:ext cx="413999" cy="277200"/>
          </a:xfrm>
          <a:prstGeom prst="rect">
            <a:avLst/>
          </a:prstGeom>
          <a:noFill/>
        </p:spPr>
        <p:txBody>
          <a:bodyPr wrap="none">
            <a:spAutoFit/>
          </a:bodyPr>
          <a:lstStyle/>
          <a:p>
            <a:pPr>
              <a:defRPr sz="1200" b="1">
                <a:solidFill>
                  <a:srgbClr val="156082"/>
                </a:solidFill>
                <a:latin typeface="Arial Nova Cond"/>
              </a:defRPr>
            </a:pPr>
            <a:r>
              <a:t>14.8</a:t>
            </a:r>
          </a:p>
        </p:txBody>
      </p:sp>
      <p:sp>
        <p:nvSpPr>
          <p:cNvPr id="5" name="TextBox 4"/>
          <p:cNvSpPr txBox="1"/>
          <p:nvPr/>
        </p:nvSpPr>
        <p:spPr>
          <a:xfrm>
            <a:off x="1080000" y="709200"/>
            <a:ext cx="6094800" cy="309600"/>
          </a:xfrm>
          <a:prstGeom prst="rect">
            <a:avLst/>
          </a:prstGeom>
          <a:noFill/>
        </p:spPr>
        <p:txBody>
          <a:bodyPr wrap="none">
            <a:spAutoFit/>
          </a:bodyPr>
          <a:lstStyle/>
          <a:p>
            <a:pPr>
              <a:defRPr sz="1200" b="1">
                <a:solidFill>
                  <a:srgbClr val="000000"/>
                </a:solidFill>
                <a:latin typeface="Arial Nova"/>
              </a:defRPr>
            </a:pPr>
            <a:r>
              <a:t>Train Workforce on the Dangers of Connecting to and Transmitting Enterprise Data Over Insecure Networks</a:t>
            </a:r>
          </a:p>
        </p:txBody>
      </p:sp>
      <p:sp>
        <p:nvSpPr>
          <p:cNvPr id="6" name="TextBox 5"/>
          <p:cNvSpPr txBox="1"/>
          <p:nvPr/>
        </p:nvSpPr>
        <p:spPr>
          <a:xfrm>
            <a:off x="1080000" y="1054800"/>
            <a:ext cx="10713600" cy="304800"/>
          </a:xfrm>
          <a:prstGeom prst="rect">
            <a:avLst/>
          </a:prstGeom>
          <a:noFill/>
        </p:spPr>
        <p:txBody>
          <a:bodyPr wrap="square" anchor="t">
            <a:spAutoFit/>
          </a:bodyPr>
          <a:lstStyle/>
          <a:p>
            <a:pPr>
              <a:defRPr sz="1200">
                <a:latin typeface="Arial Nova Light "/>
              </a:defRPr>
            </a:pPr>
            <a:r>
              <a:t>Finding: Workforce has not been trained on the Dangers of Connecting to and Transmitting Enterprise Data Over Insecure Networks.</a:t>
            </a:r>
          </a:p>
        </p:txBody>
      </p:sp>
      <p:sp>
        <p:nvSpPr>
          <p:cNvPr id="7" name="TextBox 6"/>
          <p:cNvSpPr txBox="1"/>
          <p:nvPr/>
        </p:nvSpPr>
        <p:spPr>
          <a:xfrm>
            <a:off x="1080000" y="1395600"/>
            <a:ext cx="10713600" cy="304800"/>
          </a:xfrm>
          <a:prstGeom prst="rect">
            <a:avLst/>
          </a:prstGeom>
          <a:noFill/>
        </p:spPr>
        <p:txBody>
          <a:bodyPr wrap="square" anchor="t">
            <a:spAutoFit/>
          </a:bodyPr>
          <a:lstStyle/>
          <a:p>
            <a:pPr>
              <a:defRPr sz="1200">
                <a:latin typeface="Arial Nova Light "/>
              </a:defRPr>
            </a:pPr>
            <a:r>
              <a:t>Impact: Untrained workforce risks exposing enterprise data to potential compromise by connecting to and transmitting over unsecured networks, jeopardizing data confidentiality and integrity</a:t>
            </a:r>
          </a:p>
        </p:txBody>
      </p:sp>
      <p:sp>
        <p:nvSpPr>
          <p:cNvPr id="8" name="TextBox 7"/>
          <p:cNvSpPr txBox="1"/>
          <p:nvPr/>
        </p:nvSpPr>
        <p:spPr>
          <a:xfrm>
            <a:off x="1080000" y="1880400"/>
            <a:ext cx="10713600" cy="457200"/>
          </a:xfrm>
          <a:prstGeom prst="rect">
            <a:avLst/>
          </a:prstGeom>
          <a:noFill/>
        </p:spPr>
        <p:txBody>
          <a:bodyPr wrap="square" anchor="t">
            <a:spAutoFit/>
          </a:bodyPr>
          <a:lstStyle/>
          <a:p>
            <a:pPr>
              <a:defRPr sz="1000">
                <a:latin typeface="Arial Nova Light "/>
              </a:defRPr>
            </a:pPr>
            <a:r>
              <a:t>Recommendation: Train workforce members on the dangers of connecting to, and transmitting data over, insecure networks for enterprise activities. If the enterprise has remote workers, training must include guidance to ensure that all users securely configure their home network infrastructure.</a:t>
            </a:r>
          </a:p>
        </p:txBody>
      </p:sp>
      <p:cxnSp>
        <p:nvCxnSpPr>
          <p:cNvPr id="9" name="Connector 8"/>
          <p:cNvCxnSpPr/>
          <p:nvPr/>
        </p:nvCxnSpPr>
        <p:spPr>
          <a:xfrm>
            <a:off x="720000" y="255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55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553600"/>
            <a:ext cx="413999" cy="277200"/>
          </a:xfrm>
          <a:prstGeom prst="rect">
            <a:avLst/>
          </a:prstGeom>
          <a:noFill/>
        </p:spPr>
        <p:txBody>
          <a:bodyPr wrap="none">
            <a:spAutoFit/>
          </a:bodyPr>
          <a:lstStyle/>
          <a:p>
            <a:pPr>
              <a:defRPr sz="1200" b="1">
                <a:solidFill>
                  <a:srgbClr val="156082"/>
                </a:solidFill>
                <a:latin typeface="Arial Nova Cond"/>
              </a:defRPr>
            </a:pPr>
            <a:r>
              <a:t>14.9</a:t>
            </a:r>
          </a:p>
        </p:txBody>
      </p:sp>
      <p:sp>
        <p:nvSpPr>
          <p:cNvPr id="12" name="TextBox 11"/>
          <p:cNvSpPr txBox="1"/>
          <p:nvPr/>
        </p:nvSpPr>
        <p:spPr>
          <a:xfrm>
            <a:off x="1080000" y="2553600"/>
            <a:ext cx="6094800" cy="309600"/>
          </a:xfrm>
          <a:prstGeom prst="rect">
            <a:avLst/>
          </a:prstGeom>
          <a:noFill/>
        </p:spPr>
        <p:txBody>
          <a:bodyPr wrap="none">
            <a:spAutoFit/>
          </a:bodyPr>
          <a:lstStyle/>
          <a:p>
            <a:pPr>
              <a:defRPr sz="1200" b="1">
                <a:solidFill>
                  <a:srgbClr val="000000"/>
                </a:solidFill>
                <a:latin typeface="Arial Nova"/>
              </a:defRPr>
            </a:pPr>
            <a:r>
              <a:t>Conduct Role-Specific Security Awareness and Skills Training</a:t>
            </a:r>
          </a:p>
        </p:txBody>
      </p:sp>
      <p:sp>
        <p:nvSpPr>
          <p:cNvPr id="13" name="TextBox 12"/>
          <p:cNvSpPr txBox="1"/>
          <p:nvPr/>
        </p:nvSpPr>
        <p:spPr>
          <a:xfrm>
            <a:off x="1080000" y="2899200"/>
            <a:ext cx="10713600" cy="152400"/>
          </a:xfrm>
          <a:prstGeom prst="rect">
            <a:avLst/>
          </a:prstGeom>
          <a:noFill/>
        </p:spPr>
        <p:txBody>
          <a:bodyPr wrap="square" anchor="t">
            <a:spAutoFit/>
          </a:bodyPr>
          <a:lstStyle/>
          <a:p>
            <a:pPr>
              <a:defRPr sz="1200">
                <a:latin typeface="Arial Nova Light "/>
              </a:defRPr>
            </a:pPr>
            <a:r>
              <a:t>Finding: Workforce has not been trained on Role-Specific Security Awarenes and skills.</a:t>
            </a:r>
          </a:p>
        </p:txBody>
      </p:sp>
      <p:sp>
        <p:nvSpPr>
          <p:cNvPr id="14" name="TextBox 13"/>
          <p:cNvSpPr txBox="1"/>
          <p:nvPr/>
        </p:nvSpPr>
        <p:spPr>
          <a:xfrm>
            <a:off x="1080000" y="3087600"/>
            <a:ext cx="10713600" cy="457200"/>
          </a:xfrm>
          <a:prstGeom prst="rect">
            <a:avLst/>
          </a:prstGeom>
          <a:noFill/>
        </p:spPr>
        <p:txBody>
          <a:bodyPr wrap="square" anchor="t">
            <a:spAutoFit/>
          </a:bodyPr>
          <a:lstStyle/>
          <a:p>
            <a:pPr>
              <a:defRPr sz="1200">
                <a:latin typeface="Arial Nova Light "/>
              </a:defRPr>
            </a:pPr>
            <a:r>
              <a:t>Impact: Lack of role-specific security awareness and skills training leaves the workforce ill-equipped to handle the unique security risks and responsibilities of their respective positions, increasing the enterprise's overall security vulnerability</a:t>
            </a:r>
          </a:p>
        </p:txBody>
      </p:sp>
      <p:sp>
        <p:nvSpPr>
          <p:cNvPr id="15" name="TextBox 14"/>
          <p:cNvSpPr txBox="1"/>
          <p:nvPr/>
        </p:nvSpPr>
        <p:spPr>
          <a:xfrm>
            <a:off x="1080000" y="3724800"/>
            <a:ext cx="10713600" cy="609600"/>
          </a:xfrm>
          <a:prstGeom prst="rect">
            <a:avLst/>
          </a:prstGeom>
          <a:noFill/>
        </p:spPr>
        <p:txBody>
          <a:bodyPr wrap="square" anchor="t">
            <a:spAutoFit/>
          </a:bodyPr>
          <a:lstStyle/>
          <a:p>
            <a:pPr>
              <a:defRPr sz="1000">
                <a:latin typeface="Arial Nova Light "/>
              </a:defRPr>
            </a:pPr>
            <a:r>
              <a:t>Recommendation: Conduct role-specific security awareness and skills training. Example implementations include secure system administration courses for IT professionals, OWASP® Top 10 vulnerability awareness and prevention training for web application developers, and advanced social engineering awareness training for high-profile roles.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15</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Service Provider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Develop a process to evaluate service providers who hold sensitive data, or are responsible for an enterprise’s critical IT platforms or processes, to ensure these providers are protecting those platforms and data appropriately.</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15.1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an Inventory of Service Providers</a:t>
            </a:r>
          </a:p>
        </p:txBody>
      </p:sp>
      <p:sp>
        <p:nvSpPr>
          <p:cNvPr id="10" name="TextBox 9"/>
          <p:cNvSpPr txBox="1"/>
          <p:nvPr/>
        </p:nvSpPr>
        <p:spPr>
          <a:xfrm>
            <a:off x="1080000" y="1670400"/>
            <a:ext cx="10713600" cy="152400"/>
          </a:xfrm>
          <a:prstGeom prst="rect">
            <a:avLst/>
          </a:prstGeom>
          <a:noFill/>
        </p:spPr>
        <p:txBody>
          <a:bodyPr wrap="square" anchor="t">
            <a:spAutoFit/>
          </a:bodyPr>
          <a:lstStyle/>
          <a:p>
            <a:pPr>
              <a:defRPr sz="1200">
                <a:latin typeface="Arial Nova Light "/>
              </a:defRPr>
            </a:pPr>
            <a:r>
              <a:t>Finding: Inventory of Service Providers has not been established</a:t>
            </a:r>
          </a:p>
        </p:txBody>
      </p:sp>
      <p:sp>
        <p:nvSpPr>
          <p:cNvPr id="11" name="TextBox 10"/>
          <p:cNvSpPr txBox="1"/>
          <p:nvPr/>
        </p:nvSpPr>
        <p:spPr>
          <a:xfrm>
            <a:off x="1080000" y="1858800"/>
            <a:ext cx="10713600" cy="304800"/>
          </a:xfrm>
          <a:prstGeom prst="rect">
            <a:avLst/>
          </a:prstGeom>
          <a:noFill/>
        </p:spPr>
        <p:txBody>
          <a:bodyPr wrap="square" anchor="t">
            <a:spAutoFit/>
          </a:bodyPr>
          <a:lstStyle/>
          <a:p>
            <a:pPr>
              <a:defRPr sz="1200">
                <a:latin typeface="Arial Nova Light "/>
              </a:defRPr>
            </a:pPr>
            <a:r>
              <a:t>Impact: Absence of a comprehensive service provider inventory leaves the enterprise unaware of all third-party connections and exposure points</a:t>
            </a:r>
          </a:p>
        </p:txBody>
      </p:sp>
      <p:sp>
        <p:nvSpPr>
          <p:cNvPr id="12" name="TextBox 11"/>
          <p:cNvSpPr txBox="1"/>
          <p:nvPr/>
        </p:nvSpPr>
        <p:spPr>
          <a:xfrm>
            <a:off x="1080000" y="2343600"/>
            <a:ext cx="10713600" cy="609600"/>
          </a:xfrm>
          <a:prstGeom prst="rect">
            <a:avLst/>
          </a:prstGeom>
          <a:noFill/>
        </p:spPr>
        <p:txBody>
          <a:bodyPr wrap="square" anchor="t">
            <a:spAutoFit/>
          </a:bodyPr>
          <a:lstStyle/>
          <a:p>
            <a:pPr>
              <a:defRPr sz="1000">
                <a:latin typeface="Arial Nova Light "/>
              </a:defRPr>
            </a:pPr>
            <a:r>
              <a:t>Recommendation: Establish and maintain an inventory of service providers. The inventory is to list all known service providers, include classification(s), and designate an enterprise contact for each service provider. Review and update the inventory annually, or when significant enterprise changes occur that could impact this Safeguard. </a:t>
            </a:r>
          </a:p>
        </p:txBody>
      </p:sp>
      <p:cxnSp>
        <p:nvCxnSpPr>
          <p:cNvPr id="13" name="Connector 12"/>
          <p:cNvCxnSpPr/>
          <p:nvPr/>
        </p:nvCxnSpPr>
        <p:spPr>
          <a:xfrm>
            <a:off x="720000" y="316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16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5" name="TextBox 14"/>
          <p:cNvSpPr txBox="1"/>
          <p:nvPr/>
        </p:nvSpPr>
        <p:spPr>
          <a:xfrm>
            <a:off x="648000" y="3169200"/>
            <a:ext cx="413999" cy="277200"/>
          </a:xfrm>
          <a:prstGeom prst="rect">
            <a:avLst/>
          </a:prstGeom>
          <a:noFill/>
        </p:spPr>
        <p:txBody>
          <a:bodyPr wrap="none">
            <a:spAutoFit/>
          </a:bodyPr>
          <a:lstStyle/>
          <a:p>
            <a:pPr>
              <a:defRPr sz="1200" b="1">
                <a:solidFill>
                  <a:srgbClr val="156082"/>
                </a:solidFill>
                <a:latin typeface="Arial Nova Cond"/>
              </a:defRPr>
            </a:pPr>
            <a:r>
              <a:t>15.2</a:t>
            </a:r>
          </a:p>
        </p:txBody>
      </p:sp>
      <p:sp>
        <p:nvSpPr>
          <p:cNvPr id="16" name="TextBox 15"/>
          <p:cNvSpPr txBox="1"/>
          <p:nvPr/>
        </p:nvSpPr>
        <p:spPr>
          <a:xfrm>
            <a:off x="1080000" y="3169200"/>
            <a:ext cx="6094800" cy="309600"/>
          </a:xfrm>
          <a:prstGeom prst="rect">
            <a:avLst/>
          </a:prstGeom>
          <a:noFill/>
        </p:spPr>
        <p:txBody>
          <a:bodyPr wrap="none">
            <a:spAutoFit/>
          </a:bodyPr>
          <a:lstStyle/>
          <a:p>
            <a:pPr>
              <a:defRPr sz="1200" b="1">
                <a:solidFill>
                  <a:srgbClr val="000000"/>
                </a:solidFill>
                <a:latin typeface="Arial Nova"/>
              </a:defRPr>
            </a:pPr>
            <a:r>
              <a:t>Establish and Maintain a Service Provider Management Policy</a:t>
            </a:r>
          </a:p>
        </p:txBody>
      </p:sp>
      <p:sp>
        <p:nvSpPr>
          <p:cNvPr id="17" name="TextBox 16"/>
          <p:cNvSpPr txBox="1"/>
          <p:nvPr/>
        </p:nvSpPr>
        <p:spPr>
          <a:xfrm>
            <a:off x="1080000" y="3514800"/>
            <a:ext cx="10713600" cy="152400"/>
          </a:xfrm>
          <a:prstGeom prst="rect">
            <a:avLst/>
          </a:prstGeom>
          <a:noFill/>
        </p:spPr>
        <p:txBody>
          <a:bodyPr wrap="square" anchor="t">
            <a:spAutoFit/>
          </a:bodyPr>
          <a:lstStyle/>
          <a:p>
            <a:pPr>
              <a:defRPr sz="1200">
                <a:latin typeface="Arial Nova Light "/>
              </a:defRPr>
            </a:pPr>
            <a:r>
              <a:t>Finding: Service provider Management Policy has not ben developed.</a:t>
            </a:r>
          </a:p>
        </p:txBody>
      </p:sp>
      <p:sp>
        <p:nvSpPr>
          <p:cNvPr id="18" name="TextBox 17"/>
          <p:cNvSpPr txBox="1"/>
          <p:nvPr/>
        </p:nvSpPr>
        <p:spPr>
          <a:xfrm>
            <a:off x="1080000" y="3703200"/>
            <a:ext cx="10713600" cy="304800"/>
          </a:xfrm>
          <a:prstGeom prst="rect">
            <a:avLst/>
          </a:prstGeom>
          <a:noFill/>
        </p:spPr>
        <p:txBody>
          <a:bodyPr wrap="square" anchor="t">
            <a:spAutoFit/>
          </a:bodyPr>
          <a:lstStyle/>
          <a:p>
            <a:pPr>
              <a:defRPr sz="1200">
                <a:latin typeface="Arial Nova Light "/>
              </a:defRPr>
            </a:pPr>
            <a:r>
              <a:t>Impact: The lack of a service provider management policy leaves the enterprise vulnerable to uncontrolled third-party access and  inadequate security oversight.</a:t>
            </a:r>
          </a:p>
        </p:txBody>
      </p:sp>
      <p:sp>
        <p:nvSpPr>
          <p:cNvPr id="19" name="TextBox 18"/>
          <p:cNvSpPr txBox="1"/>
          <p:nvPr/>
        </p:nvSpPr>
        <p:spPr>
          <a:xfrm>
            <a:off x="1080000" y="4188000"/>
            <a:ext cx="10713600" cy="609600"/>
          </a:xfrm>
          <a:prstGeom prst="rect">
            <a:avLst/>
          </a:prstGeom>
          <a:noFill/>
        </p:spPr>
        <p:txBody>
          <a:bodyPr wrap="square" anchor="t">
            <a:spAutoFit/>
          </a:bodyPr>
          <a:lstStyle/>
          <a:p>
            <a:pPr>
              <a:defRPr sz="1000">
                <a:latin typeface="Arial Nova Light "/>
              </a:defRPr>
            </a:pPr>
            <a:r>
              <a:t>Recommendation: Establish and maintain a service provider management policy. Ensure the policy addresses the classification, inventory, assessment, monitoring, and decommissioning of service providers. Review and update the policy annually, or when significant enterprise changes occur that could impact this Safeguard.</a:t>
            </a:r>
          </a:p>
        </p:txBody>
      </p:sp>
      <p:cxnSp>
        <p:nvCxnSpPr>
          <p:cNvPr id="20" name="Connector 19"/>
          <p:cNvCxnSpPr/>
          <p:nvPr/>
        </p:nvCxnSpPr>
        <p:spPr>
          <a:xfrm>
            <a:off x="720000" y="501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501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5013600"/>
            <a:ext cx="413999" cy="277200"/>
          </a:xfrm>
          <a:prstGeom prst="rect">
            <a:avLst/>
          </a:prstGeom>
          <a:noFill/>
        </p:spPr>
        <p:txBody>
          <a:bodyPr wrap="none">
            <a:spAutoFit/>
          </a:bodyPr>
          <a:lstStyle/>
          <a:p>
            <a:pPr>
              <a:defRPr sz="1200" b="1">
                <a:solidFill>
                  <a:srgbClr val="156082"/>
                </a:solidFill>
                <a:latin typeface="Arial Nova Cond"/>
              </a:defRPr>
            </a:pPr>
            <a:r>
              <a:t>15.3</a:t>
            </a:r>
          </a:p>
        </p:txBody>
      </p:sp>
      <p:sp>
        <p:nvSpPr>
          <p:cNvPr id="23" name="TextBox 22"/>
          <p:cNvSpPr txBox="1"/>
          <p:nvPr/>
        </p:nvSpPr>
        <p:spPr>
          <a:xfrm>
            <a:off x="1080000" y="5013600"/>
            <a:ext cx="6094800" cy="309600"/>
          </a:xfrm>
          <a:prstGeom prst="rect">
            <a:avLst/>
          </a:prstGeom>
          <a:noFill/>
        </p:spPr>
        <p:txBody>
          <a:bodyPr wrap="none">
            <a:spAutoFit/>
          </a:bodyPr>
          <a:lstStyle/>
          <a:p>
            <a:pPr>
              <a:defRPr sz="1200" b="1">
                <a:solidFill>
                  <a:srgbClr val="000000"/>
                </a:solidFill>
                <a:latin typeface="Arial Nova"/>
              </a:defRPr>
            </a:pPr>
            <a:r>
              <a:t>Classify Service Providers</a:t>
            </a:r>
          </a:p>
        </p:txBody>
      </p:sp>
      <p:sp>
        <p:nvSpPr>
          <p:cNvPr id="24" name="TextBox 23"/>
          <p:cNvSpPr txBox="1"/>
          <p:nvPr/>
        </p:nvSpPr>
        <p:spPr>
          <a:xfrm>
            <a:off x="1080000" y="5359200"/>
            <a:ext cx="10713600" cy="152400"/>
          </a:xfrm>
          <a:prstGeom prst="rect">
            <a:avLst/>
          </a:prstGeom>
          <a:noFill/>
        </p:spPr>
        <p:txBody>
          <a:bodyPr wrap="square" anchor="t">
            <a:spAutoFit/>
          </a:bodyPr>
          <a:lstStyle/>
          <a:p>
            <a:pPr>
              <a:defRPr sz="1200">
                <a:latin typeface="Arial Nova Light "/>
              </a:defRPr>
            </a:pPr>
            <a:r>
              <a:t>Finding: Service Providers have not been classified.</a:t>
            </a:r>
          </a:p>
        </p:txBody>
      </p:sp>
      <p:sp>
        <p:nvSpPr>
          <p:cNvPr id="25" name="TextBox 24"/>
          <p:cNvSpPr txBox="1"/>
          <p:nvPr/>
        </p:nvSpPr>
        <p:spPr>
          <a:xfrm>
            <a:off x="1080000" y="5547600"/>
            <a:ext cx="10713600" cy="304800"/>
          </a:xfrm>
          <a:prstGeom prst="rect">
            <a:avLst/>
          </a:prstGeom>
          <a:noFill/>
        </p:spPr>
        <p:txBody>
          <a:bodyPr wrap="square" anchor="t">
            <a:spAutoFit/>
          </a:bodyPr>
          <a:lstStyle/>
          <a:p>
            <a:pPr>
              <a:defRPr sz="1200">
                <a:latin typeface="Arial Nova Light "/>
              </a:defRPr>
            </a:pPr>
            <a:r>
              <a:t>Impact: Unclassified service providers prevent the enterprise from properly assessing, monitoring, and mitigating the varied security, compliance, and operational risks posed by third-party</a:t>
            </a:r>
          </a:p>
        </p:txBody>
      </p:sp>
      <p:sp>
        <p:nvSpPr>
          <p:cNvPr id="26" name="TextBox 25"/>
          <p:cNvSpPr txBox="1"/>
          <p:nvPr/>
        </p:nvSpPr>
        <p:spPr>
          <a:xfrm>
            <a:off x="1080000" y="6032400"/>
            <a:ext cx="10713600" cy="609600"/>
          </a:xfrm>
          <a:prstGeom prst="rect">
            <a:avLst/>
          </a:prstGeom>
          <a:noFill/>
        </p:spPr>
        <p:txBody>
          <a:bodyPr wrap="square" anchor="t">
            <a:spAutoFit/>
          </a:bodyPr>
          <a:lstStyle/>
          <a:p>
            <a:pPr>
              <a:defRPr sz="1000">
                <a:latin typeface="Arial Nova Light "/>
              </a:defRPr>
            </a:pPr>
            <a:r>
              <a:t>Recommendation: Classify service providers. Classification consideration may include one or more characteristics, such as data sensitivity, data volume, availability requirements, applicable regulations, inherent risk, and mitigated risk. Update and review classifications annually, or when significant enterprise changes occur that could impact this Safeguard.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86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861600"/>
            <a:ext cx="413999" cy="277200"/>
          </a:xfrm>
          <a:prstGeom prst="rect">
            <a:avLst/>
          </a:prstGeom>
          <a:noFill/>
        </p:spPr>
        <p:txBody>
          <a:bodyPr wrap="none">
            <a:spAutoFit/>
          </a:bodyPr>
          <a:lstStyle/>
          <a:p>
            <a:pPr>
              <a:defRPr sz="1200" b="1">
                <a:solidFill>
                  <a:srgbClr val="156082"/>
                </a:solidFill>
                <a:latin typeface="Arial Nova Cond"/>
              </a:defRPr>
            </a:pPr>
            <a:r>
              <a:t>15.4</a:t>
            </a:r>
          </a:p>
        </p:txBody>
      </p:sp>
      <p:sp>
        <p:nvSpPr>
          <p:cNvPr id="5" name="TextBox 4"/>
          <p:cNvSpPr txBox="1"/>
          <p:nvPr/>
        </p:nvSpPr>
        <p:spPr>
          <a:xfrm>
            <a:off x="1080000" y="861600"/>
            <a:ext cx="6094800" cy="309600"/>
          </a:xfrm>
          <a:prstGeom prst="rect">
            <a:avLst/>
          </a:prstGeom>
          <a:noFill/>
        </p:spPr>
        <p:txBody>
          <a:bodyPr wrap="none">
            <a:spAutoFit/>
          </a:bodyPr>
          <a:lstStyle/>
          <a:p>
            <a:pPr>
              <a:defRPr sz="1200" b="1">
                <a:solidFill>
                  <a:srgbClr val="000000"/>
                </a:solidFill>
                <a:latin typeface="Arial Nova"/>
              </a:defRPr>
            </a:pPr>
            <a:r>
              <a:t>Ensure Service Provider Contracts Include Security Requirements</a:t>
            </a:r>
          </a:p>
        </p:txBody>
      </p:sp>
      <p:sp>
        <p:nvSpPr>
          <p:cNvPr id="6" name="TextBox 5"/>
          <p:cNvSpPr txBox="1"/>
          <p:nvPr/>
        </p:nvSpPr>
        <p:spPr>
          <a:xfrm>
            <a:off x="1080000" y="1207200"/>
            <a:ext cx="10713600" cy="152400"/>
          </a:xfrm>
          <a:prstGeom prst="rect">
            <a:avLst/>
          </a:prstGeom>
          <a:noFill/>
        </p:spPr>
        <p:txBody>
          <a:bodyPr wrap="square" anchor="t">
            <a:spAutoFit/>
          </a:bodyPr>
          <a:lstStyle/>
          <a:p>
            <a:pPr>
              <a:defRPr sz="1200">
                <a:latin typeface="Arial Nova Light "/>
              </a:defRPr>
            </a:pPr>
            <a:r>
              <a:t>Finding: Service Providers contracts do not include Security Requirements.</a:t>
            </a:r>
          </a:p>
        </p:txBody>
      </p:sp>
      <p:sp>
        <p:nvSpPr>
          <p:cNvPr id="7" name="TextBox 6"/>
          <p:cNvSpPr txBox="1"/>
          <p:nvPr/>
        </p:nvSpPr>
        <p:spPr>
          <a:xfrm>
            <a:off x="1080000" y="1395600"/>
            <a:ext cx="10713600" cy="304800"/>
          </a:xfrm>
          <a:prstGeom prst="rect">
            <a:avLst/>
          </a:prstGeom>
          <a:noFill/>
        </p:spPr>
        <p:txBody>
          <a:bodyPr wrap="square" anchor="t">
            <a:spAutoFit/>
          </a:bodyPr>
          <a:lstStyle/>
          <a:p>
            <a:pPr>
              <a:defRPr sz="1200">
                <a:latin typeface="Arial Nova Light "/>
              </a:defRPr>
            </a:pPr>
            <a:r>
              <a:t>Impact: Service provider contracts lacking security requirements could lead to severe data breaches, extensive financial losses, legal liabilities, reputational damage, and regulatory penalties</a:t>
            </a:r>
          </a:p>
        </p:txBody>
      </p:sp>
      <p:sp>
        <p:nvSpPr>
          <p:cNvPr id="8" name="TextBox 7"/>
          <p:cNvSpPr txBox="1"/>
          <p:nvPr/>
        </p:nvSpPr>
        <p:spPr>
          <a:xfrm>
            <a:off x="1080000" y="1880400"/>
            <a:ext cx="10713600" cy="762000"/>
          </a:xfrm>
          <a:prstGeom prst="rect">
            <a:avLst/>
          </a:prstGeom>
          <a:noFill/>
        </p:spPr>
        <p:txBody>
          <a:bodyPr wrap="square" anchor="t">
            <a:spAutoFit/>
          </a:bodyPr>
          <a:lstStyle/>
          <a:p>
            <a:pPr>
              <a:defRPr sz="1000">
                <a:latin typeface="Arial Nova Light "/>
              </a:defRPr>
            </a:pPr>
            <a:r>
              <a:t>Recommendation: Ensure service provider contracts include security requirements. Example requirements may include minimum security program requirements, security incident and/or data breach notification and response, data encryption requirements, and data disposal commitments. These security requirements must be consistent with the enterprise’s service provider management policy. Review service provider contracts annually to ensure contracts are not missing security requirements.</a:t>
            </a:r>
          </a:p>
        </p:txBody>
      </p:sp>
      <p:cxnSp>
        <p:nvCxnSpPr>
          <p:cNvPr id="9" name="Connector 8"/>
          <p:cNvCxnSpPr/>
          <p:nvPr/>
        </p:nvCxnSpPr>
        <p:spPr>
          <a:xfrm>
            <a:off x="720000" y="285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85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858400"/>
            <a:ext cx="413999" cy="277200"/>
          </a:xfrm>
          <a:prstGeom prst="rect">
            <a:avLst/>
          </a:prstGeom>
          <a:noFill/>
        </p:spPr>
        <p:txBody>
          <a:bodyPr wrap="none">
            <a:spAutoFit/>
          </a:bodyPr>
          <a:lstStyle/>
          <a:p>
            <a:pPr>
              <a:defRPr sz="1200" b="1">
                <a:solidFill>
                  <a:srgbClr val="156082"/>
                </a:solidFill>
                <a:latin typeface="Arial Nova Cond"/>
              </a:defRPr>
            </a:pPr>
            <a:r>
              <a:t>15.5</a:t>
            </a:r>
          </a:p>
        </p:txBody>
      </p:sp>
      <p:sp>
        <p:nvSpPr>
          <p:cNvPr id="12" name="TextBox 11"/>
          <p:cNvSpPr txBox="1"/>
          <p:nvPr/>
        </p:nvSpPr>
        <p:spPr>
          <a:xfrm>
            <a:off x="1080000" y="2858400"/>
            <a:ext cx="6094800" cy="309600"/>
          </a:xfrm>
          <a:prstGeom prst="rect">
            <a:avLst/>
          </a:prstGeom>
          <a:noFill/>
        </p:spPr>
        <p:txBody>
          <a:bodyPr wrap="none">
            <a:spAutoFit/>
          </a:bodyPr>
          <a:lstStyle/>
          <a:p>
            <a:pPr>
              <a:defRPr sz="1200" b="1">
                <a:solidFill>
                  <a:srgbClr val="000000"/>
                </a:solidFill>
                <a:latin typeface="Arial Nova"/>
              </a:defRPr>
            </a:pPr>
            <a:r>
              <a:t>Assess Service Providers</a:t>
            </a:r>
          </a:p>
        </p:txBody>
      </p:sp>
      <p:sp>
        <p:nvSpPr>
          <p:cNvPr id="13" name="TextBox 12"/>
          <p:cNvSpPr txBox="1"/>
          <p:nvPr/>
        </p:nvSpPr>
        <p:spPr>
          <a:xfrm>
            <a:off x="1080000" y="3204000"/>
            <a:ext cx="10713600" cy="152400"/>
          </a:xfrm>
          <a:prstGeom prst="rect">
            <a:avLst/>
          </a:prstGeom>
          <a:noFill/>
        </p:spPr>
        <p:txBody>
          <a:bodyPr wrap="square" anchor="t">
            <a:spAutoFit/>
          </a:bodyPr>
          <a:lstStyle/>
          <a:p>
            <a:pPr>
              <a:defRPr sz="1200">
                <a:latin typeface="Arial Nova Light "/>
              </a:defRPr>
            </a:pPr>
            <a:r>
              <a:t>Finding: Service Providers are not assessed.</a:t>
            </a:r>
          </a:p>
        </p:txBody>
      </p:sp>
      <p:sp>
        <p:nvSpPr>
          <p:cNvPr id="14" name="TextBox 13"/>
          <p:cNvSpPr txBox="1"/>
          <p:nvPr/>
        </p:nvSpPr>
        <p:spPr>
          <a:xfrm>
            <a:off x="1080000" y="3392400"/>
            <a:ext cx="10713600" cy="152400"/>
          </a:xfrm>
          <a:prstGeom prst="rect">
            <a:avLst/>
          </a:prstGeom>
          <a:noFill/>
        </p:spPr>
        <p:txBody>
          <a:bodyPr wrap="square" anchor="t">
            <a:spAutoFit/>
          </a:bodyPr>
          <a:lstStyle/>
          <a:p>
            <a:pPr>
              <a:defRPr sz="1200">
                <a:latin typeface="Arial Nova Light "/>
              </a:defRPr>
            </a:pPr>
            <a:r>
              <a:t>Impact: </a:t>
            </a:r>
          </a:p>
          <a:p>
            <a:r>
              <a:t>Failure to assess service providers could result in reliance on unvetted partners.</a:t>
            </a:r>
          </a:p>
        </p:txBody>
      </p:sp>
      <p:sp>
        <p:nvSpPr>
          <p:cNvPr id="15" name="TextBox 14"/>
          <p:cNvSpPr txBox="1"/>
          <p:nvPr/>
        </p:nvSpPr>
        <p:spPr>
          <a:xfrm>
            <a:off x="1080000" y="3724800"/>
            <a:ext cx="10713600" cy="762000"/>
          </a:xfrm>
          <a:prstGeom prst="rect">
            <a:avLst/>
          </a:prstGeom>
          <a:noFill/>
        </p:spPr>
        <p:txBody>
          <a:bodyPr wrap="square" anchor="t">
            <a:spAutoFit/>
          </a:bodyPr>
          <a:lstStyle/>
          <a:p>
            <a:pPr>
              <a:defRPr sz="1000">
                <a:latin typeface="Arial Nova Light "/>
              </a:defRPr>
            </a:pPr>
            <a:r>
              <a:t>Recommendation: Assess service providers consistent with the enterprise’s service provider management policy. Assessment scope may vary based on classification(s), and may include review of standardized assessment reports, such as Service Organization Control 2 (SOC 2) and Payment Card Industry (PCI) Attestation of Compliance (AoC), customized questionnaires, or other appropriately rigorous processes. Reassess service providers annually, at a minimum, or with new and renewed contracts.</a:t>
            </a:r>
          </a:p>
        </p:txBody>
      </p:sp>
      <p:cxnSp>
        <p:nvCxnSpPr>
          <p:cNvPr id="16" name="Connector 15"/>
          <p:cNvCxnSpPr/>
          <p:nvPr/>
        </p:nvCxnSpPr>
        <p:spPr>
          <a:xfrm>
            <a:off x="720000" y="4702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4702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4702800"/>
            <a:ext cx="413999" cy="277200"/>
          </a:xfrm>
          <a:prstGeom prst="rect">
            <a:avLst/>
          </a:prstGeom>
          <a:noFill/>
        </p:spPr>
        <p:txBody>
          <a:bodyPr wrap="none">
            <a:spAutoFit/>
          </a:bodyPr>
          <a:lstStyle/>
          <a:p>
            <a:pPr>
              <a:defRPr sz="1200" b="1">
                <a:solidFill>
                  <a:srgbClr val="156082"/>
                </a:solidFill>
                <a:latin typeface="Arial Nova Cond"/>
              </a:defRPr>
            </a:pPr>
            <a:r>
              <a:t>15.6</a:t>
            </a:r>
          </a:p>
        </p:txBody>
      </p:sp>
      <p:sp>
        <p:nvSpPr>
          <p:cNvPr id="19" name="TextBox 18"/>
          <p:cNvSpPr txBox="1"/>
          <p:nvPr/>
        </p:nvSpPr>
        <p:spPr>
          <a:xfrm>
            <a:off x="1080000" y="4702800"/>
            <a:ext cx="6094800" cy="309600"/>
          </a:xfrm>
          <a:prstGeom prst="rect">
            <a:avLst/>
          </a:prstGeom>
          <a:noFill/>
        </p:spPr>
        <p:txBody>
          <a:bodyPr wrap="none">
            <a:spAutoFit/>
          </a:bodyPr>
          <a:lstStyle/>
          <a:p>
            <a:pPr>
              <a:defRPr sz="1200" b="1">
                <a:solidFill>
                  <a:srgbClr val="000000"/>
                </a:solidFill>
                <a:latin typeface="Arial Nova"/>
              </a:defRPr>
            </a:pPr>
            <a:r>
              <a:t>Monitor Service Providers</a:t>
            </a:r>
          </a:p>
        </p:txBody>
      </p:sp>
      <p:sp>
        <p:nvSpPr>
          <p:cNvPr id="20" name="TextBox 19"/>
          <p:cNvSpPr txBox="1"/>
          <p:nvPr/>
        </p:nvSpPr>
        <p:spPr>
          <a:xfrm>
            <a:off x="1080000" y="5048400"/>
            <a:ext cx="10713600" cy="152400"/>
          </a:xfrm>
          <a:prstGeom prst="rect">
            <a:avLst/>
          </a:prstGeom>
          <a:noFill/>
        </p:spPr>
        <p:txBody>
          <a:bodyPr wrap="square" anchor="t">
            <a:spAutoFit/>
          </a:bodyPr>
          <a:lstStyle/>
          <a:p>
            <a:pPr>
              <a:defRPr sz="1200">
                <a:latin typeface="Arial Nova Light "/>
              </a:defRPr>
            </a:pPr>
            <a:r>
              <a:t>Finding: Service Providers are not monitored</a:t>
            </a:r>
          </a:p>
        </p:txBody>
      </p:sp>
      <p:sp>
        <p:nvSpPr>
          <p:cNvPr id="21" name="TextBox 20"/>
          <p:cNvSpPr txBox="1"/>
          <p:nvPr/>
        </p:nvSpPr>
        <p:spPr>
          <a:xfrm>
            <a:off x="1080000" y="5236800"/>
            <a:ext cx="10713600" cy="304800"/>
          </a:xfrm>
          <a:prstGeom prst="rect">
            <a:avLst/>
          </a:prstGeom>
          <a:noFill/>
        </p:spPr>
        <p:txBody>
          <a:bodyPr wrap="square" anchor="t">
            <a:spAutoFit/>
          </a:bodyPr>
          <a:lstStyle/>
          <a:p>
            <a:pPr>
              <a:defRPr sz="1200">
                <a:latin typeface="Arial Nova Light "/>
              </a:defRPr>
            </a:pPr>
            <a:r>
              <a:t>Impact: Unmonitored service providers leads to potential security breaches, outages, compliance issues, and hidden costs.</a:t>
            </a:r>
          </a:p>
        </p:txBody>
      </p:sp>
      <p:sp>
        <p:nvSpPr>
          <p:cNvPr id="22" name="TextBox 21"/>
          <p:cNvSpPr txBox="1"/>
          <p:nvPr/>
        </p:nvSpPr>
        <p:spPr>
          <a:xfrm>
            <a:off x="1080000" y="5721600"/>
            <a:ext cx="10713600" cy="457200"/>
          </a:xfrm>
          <a:prstGeom prst="rect">
            <a:avLst/>
          </a:prstGeom>
          <a:noFill/>
        </p:spPr>
        <p:txBody>
          <a:bodyPr wrap="square" anchor="t">
            <a:spAutoFit/>
          </a:bodyPr>
          <a:lstStyle/>
          <a:p>
            <a:pPr>
              <a:defRPr sz="1000">
                <a:latin typeface="Arial Nova Light "/>
              </a:defRPr>
            </a:pPr>
            <a:r>
              <a:t>Recommendation: Monitor service providers consistent with the enterprise’s service provider management policy. Monitoring may include periodic reassessment of service provider compliance, monitoring service provider release notes, and dark web monitoring.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Detect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2.4</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Utilize Automated Software Inventory Tools</a:t>
            </a:r>
          </a:p>
        </p:txBody>
      </p:sp>
      <p:sp>
        <p:nvSpPr>
          <p:cNvPr id="6" name="TextBox 5"/>
          <p:cNvSpPr txBox="1"/>
          <p:nvPr/>
        </p:nvSpPr>
        <p:spPr>
          <a:xfrm>
            <a:off x="1080000" y="902400"/>
            <a:ext cx="10713600" cy="304800"/>
          </a:xfrm>
          <a:prstGeom prst="rect">
            <a:avLst/>
          </a:prstGeom>
          <a:noFill/>
        </p:spPr>
        <p:txBody>
          <a:bodyPr wrap="square" anchor="t">
            <a:spAutoFit/>
          </a:bodyPr>
          <a:lstStyle/>
          <a:p>
            <a:pPr>
              <a:defRPr sz="1200">
                <a:latin typeface="Arial Nova Light "/>
              </a:defRPr>
            </a:pPr>
            <a:r>
              <a:t>Finding: Software inventory tools are not utilized throughout the enterprise to automate the discovery and documentation of installed software.</a:t>
            </a:r>
          </a:p>
        </p:txBody>
      </p:sp>
      <p:sp>
        <p:nvSpPr>
          <p:cNvPr id="7" name="TextBox 6"/>
          <p:cNvSpPr txBox="1"/>
          <p:nvPr/>
        </p:nvSpPr>
        <p:spPr>
          <a:xfrm>
            <a:off x="1080000" y="1243200"/>
            <a:ext cx="10713600" cy="152400"/>
          </a:xfrm>
          <a:prstGeom prst="rect">
            <a:avLst/>
          </a:prstGeom>
          <a:noFill/>
        </p:spPr>
        <p:txBody>
          <a:bodyPr wrap="square" anchor="t">
            <a:spAutoFit/>
          </a:bodyPr>
          <a:lstStyle/>
          <a:p>
            <a:pPr>
              <a:defRPr sz="1200">
                <a:latin typeface="Arial Nova Light "/>
              </a:defRPr>
            </a:pPr>
            <a:r>
              <a:t>Impact: Inaccurate and incomplete software inventory, leading to security inefficient resource allocation.</a:t>
            </a:r>
          </a:p>
        </p:txBody>
      </p:sp>
      <p:sp>
        <p:nvSpPr>
          <p:cNvPr id="8" name="TextBox 7"/>
          <p:cNvSpPr txBox="1"/>
          <p:nvPr/>
        </p:nvSpPr>
        <p:spPr>
          <a:xfrm>
            <a:off x="1080000" y="1575600"/>
            <a:ext cx="10713600" cy="304800"/>
          </a:xfrm>
          <a:prstGeom prst="rect">
            <a:avLst/>
          </a:prstGeom>
          <a:noFill/>
        </p:spPr>
        <p:txBody>
          <a:bodyPr wrap="square" anchor="t">
            <a:spAutoFit/>
          </a:bodyPr>
          <a:lstStyle/>
          <a:p>
            <a:pPr>
              <a:defRPr sz="1000">
                <a:latin typeface="Arial Nova Light "/>
              </a:defRPr>
            </a:pPr>
            <a:r>
              <a:t>Recommendation: Utilize software inventory tools, when possible, throughout the enterprise to automate the discovery and documentation of installed software. </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2.5</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Allowlist Authorized Software</a:t>
            </a:r>
          </a:p>
        </p:txBody>
      </p:sp>
      <p:sp>
        <p:nvSpPr>
          <p:cNvPr id="13" name="TextBox 12"/>
          <p:cNvSpPr txBox="1"/>
          <p:nvPr/>
        </p:nvSpPr>
        <p:spPr>
          <a:xfrm>
            <a:off x="1080000" y="2442000"/>
            <a:ext cx="10713600" cy="304800"/>
          </a:xfrm>
          <a:prstGeom prst="rect">
            <a:avLst/>
          </a:prstGeom>
          <a:noFill/>
        </p:spPr>
        <p:txBody>
          <a:bodyPr wrap="square" anchor="t">
            <a:spAutoFit/>
          </a:bodyPr>
          <a:lstStyle/>
          <a:p>
            <a:pPr>
              <a:defRPr sz="1200">
                <a:latin typeface="Arial Nova Light "/>
              </a:defRPr>
            </a:pPr>
            <a:r>
              <a:t>Finding: Application allowlisting to restrict execution or access to only authorized software are not implemented.</a:t>
            </a:r>
          </a:p>
        </p:txBody>
      </p:sp>
      <p:sp>
        <p:nvSpPr>
          <p:cNvPr id="14" name="TextBox 13"/>
          <p:cNvSpPr txBox="1"/>
          <p:nvPr/>
        </p:nvSpPr>
        <p:spPr>
          <a:xfrm>
            <a:off x="1080000" y="2782800"/>
            <a:ext cx="10713600" cy="304800"/>
          </a:xfrm>
          <a:prstGeom prst="rect">
            <a:avLst/>
          </a:prstGeom>
          <a:noFill/>
        </p:spPr>
        <p:txBody>
          <a:bodyPr wrap="square" anchor="t">
            <a:spAutoFit/>
          </a:bodyPr>
          <a:lstStyle/>
          <a:p>
            <a:pPr>
              <a:defRPr sz="1200">
                <a:latin typeface="Arial Nova Light "/>
              </a:defRPr>
            </a:pPr>
            <a:r>
              <a:t>Impact: Unauthorized or malicious software being able to execute or gain access, potentially leading to security breaches and data loss.</a:t>
            </a:r>
          </a:p>
        </p:txBody>
      </p:sp>
      <p:sp>
        <p:nvSpPr>
          <p:cNvPr id="15" name="TextBox 14"/>
          <p:cNvSpPr txBox="1"/>
          <p:nvPr/>
        </p:nvSpPr>
        <p:spPr>
          <a:xfrm>
            <a:off x="1080000" y="3267600"/>
            <a:ext cx="10713600" cy="304800"/>
          </a:xfrm>
          <a:prstGeom prst="rect">
            <a:avLst/>
          </a:prstGeom>
          <a:noFill/>
        </p:spPr>
        <p:txBody>
          <a:bodyPr wrap="square" anchor="t">
            <a:spAutoFit/>
          </a:bodyPr>
          <a:lstStyle/>
          <a:p>
            <a:pPr>
              <a:defRPr sz="1000">
                <a:latin typeface="Arial Nova Light "/>
              </a:defRPr>
            </a:pPr>
            <a:r>
              <a:t>Recommendation: Use technical controls, such as application allowlisting, to ensure that only authorized software can execute or be accessed. Reassess bi-annually, or more frequently.</a:t>
            </a:r>
          </a:p>
        </p:txBody>
      </p:sp>
      <p:cxnSp>
        <p:nvCxnSpPr>
          <p:cNvPr id="16" name="Connector 15"/>
          <p:cNvCxnSpPr/>
          <p:nvPr/>
        </p:nvCxnSpPr>
        <p:spPr>
          <a:xfrm>
            <a:off x="720000" y="378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78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3788400"/>
            <a:ext cx="413999" cy="277200"/>
          </a:xfrm>
          <a:prstGeom prst="rect">
            <a:avLst/>
          </a:prstGeom>
          <a:noFill/>
        </p:spPr>
        <p:txBody>
          <a:bodyPr wrap="none">
            <a:spAutoFit/>
          </a:bodyPr>
          <a:lstStyle/>
          <a:p>
            <a:pPr>
              <a:defRPr sz="1200" b="1">
                <a:solidFill>
                  <a:srgbClr val="156082"/>
                </a:solidFill>
                <a:latin typeface="Arial Nova Cond"/>
              </a:defRPr>
            </a:pPr>
            <a:r>
              <a:t>2.6</a:t>
            </a:r>
          </a:p>
        </p:txBody>
      </p:sp>
      <p:sp>
        <p:nvSpPr>
          <p:cNvPr id="19" name="TextBox 18"/>
          <p:cNvSpPr txBox="1"/>
          <p:nvPr/>
        </p:nvSpPr>
        <p:spPr>
          <a:xfrm>
            <a:off x="1080000" y="3788400"/>
            <a:ext cx="6094800" cy="309600"/>
          </a:xfrm>
          <a:prstGeom prst="rect">
            <a:avLst/>
          </a:prstGeom>
          <a:noFill/>
        </p:spPr>
        <p:txBody>
          <a:bodyPr wrap="none">
            <a:spAutoFit/>
          </a:bodyPr>
          <a:lstStyle/>
          <a:p>
            <a:pPr>
              <a:defRPr sz="1200" b="1">
                <a:solidFill>
                  <a:srgbClr val="000000"/>
                </a:solidFill>
                <a:latin typeface="Arial Nova"/>
              </a:defRPr>
            </a:pPr>
            <a:r>
              <a:t>Allowlist Authorized Libraries</a:t>
            </a:r>
          </a:p>
        </p:txBody>
      </p:sp>
      <p:sp>
        <p:nvSpPr>
          <p:cNvPr id="20" name="TextBox 19"/>
          <p:cNvSpPr txBox="1"/>
          <p:nvPr/>
        </p:nvSpPr>
        <p:spPr>
          <a:xfrm>
            <a:off x="1080000" y="4134000"/>
            <a:ext cx="10713600" cy="304800"/>
          </a:xfrm>
          <a:prstGeom prst="rect">
            <a:avLst/>
          </a:prstGeom>
          <a:noFill/>
        </p:spPr>
        <p:txBody>
          <a:bodyPr wrap="square" anchor="t">
            <a:spAutoFit/>
          </a:bodyPr>
          <a:lstStyle/>
          <a:p>
            <a:pPr>
              <a:defRPr sz="1200">
                <a:latin typeface="Arial Nova Light "/>
              </a:defRPr>
            </a:pPr>
            <a:r>
              <a:t>Finding: Technical controls to allow only authorized software libraries to load into system processes, and to block unauthorized libraries are not implemented.</a:t>
            </a:r>
          </a:p>
        </p:txBody>
      </p:sp>
      <p:sp>
        <p:nvSpPr>
          <p:cNvPr id="21" name="TextBox 20"/>
          <p:cNvSpPr txBox="1"/>
          <p:nvPr/>
        </p:nvSpPr>
        <p:spPr>
          <a:xfrm>
            <a:off x="1080000" y="4474800"/>
            <a:ext cx="10713600" cy="304800"/>
          </a:xfrm>
          <a:prstGeom prst="rect">
            <a:avLst/>
          </a:prstGeom>
          <a:noFill/>
        </p:spPr>
        <p:txBody>
          <a:bodyPr wrap="square" anchor="t">
            <a:spAutoFit/>
          </a:bodyPr>
          <a:lstStyle/>
          <a:p>
            <a:pPr>
              <a:defRPr sz="1200">
                <a:latin typeface="Arial Nova Light "/>
              </a:defRPr>
            </a:pPr>
            <a:r>
              <a:t>Impact: Unauthorized or malicious libraries being able to execute code  potentially leading to security breaches and data loss.</a:t>
            </a:r>
          </a:p>
        </p:txBody>
      </p:sp>
      <p:sp>
        <p:nvSpPr>
          <p:cNvPr id="22" name="TextBox 21"/>
          <p:cNvSpPr txBox="1"/>
          <p:nvPr/>
        </p:nvSpPr>
        <p:spPr>
          <a:xfrm>
            <a:off x="1080000" y="4959600"/>
            <a:ext cx="10713600" cy="457200"/>
          </a:xfrm>
          <a:prstGeom prst="rect">
            <a:avLst/>
          </a:prstGeom>
          <a:noFill/>
        </p:spPr>
        <p:txBody>
          <a:bodyPr wrap="square" anchor="t">
            <a:spAutoFit/>
          </a:bodyPr>
          <a:lstStyle/>
          <a:p>
            <a:pPr>
              <a:defRPr sz="1000">
                <a:latin typeface="Arial Nova Light "/>
              </a:defRPr>
            </a:pPr>
            <a:r>
              <a:t>Recommendation:  Use technical controls to ensure that only authorized software libraries, such as specific .dll, .ocx, .so, etc., files, are allowed to load into a system process. Block unauthorized libraries from loading into a system process. Reassess bi-annually, or more frequently.</a:t>
            </a:r>
          </a:p>
        </p:txBody>
      </p:sp>
      <p:cxnSp>
        <p:nvCxnSpPr>
          <p:cNvPr id="23" name="Connector 22"/>
          <p:cNvCxnSpPr/>
          <p:nvPr/>
        </p:nvCxnSpPr>
        <p:spPr>
          <a:xfrm>
            <a:off x="720000" y="5632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632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5" name="TextBox 24"/>
          <p:cNvSpPr txBox="1"/>
          <p:nvPr/>
        </p:nvSpPr>
        <p:spPr>
          <a:xfrm>
            <a:off x="648000" y="5632800"/>
            <a:ext cx="413999" cy="277200"/>
          </a:xfrm>
          <a:prstGeom prst="rect">
            <a:avLst/>
          </a:prstGeom>
          <a:noFill/>
        </p:spPr>
        <p:txBody>
          <a:bodyPr wrap="none">
            <a:spAutoFit/>
          </a:bodyPr>
          <a:lstStyle/>
          <a:p>
            <a:pPr>
              <a:defRPr sz="1200" b="1">
                <a:solidFill>
                  <a:srgbClr val="156082"/>
                </a:solidFill>
                <a:latin typeface="Arial Nova Cond"/>
              </a:defRPr>
            </a:pPr>
            <a:r>
              <a:t>2.7</a:t>
            </a:r>
          </a:p>
        </p:txBody>
      </p:sp>
      <p:sp>
        <p:nvSpPr>
          <p:cNvPr id="26" name="TextBox 25"/>
          <p:cNvSpPr txBox="1"/>
          <p:nvPr/>
        </p:nvSpPr>
        <p:spPr>
          <a:xfrm>
            <a:off x="1080000" y="5632800"/>
            <a:ext cx="6094800" cy="309600"/>
          </a:xfrm>
          <a:prstGeom prst="rect">
            <a:avLst/>
          </a:prstGeom>
          <a:noFill/>
        </p:spPr>
        <p:txBody>
          <a:bodyPr wrap="none">
            <a:spAutoFit/>
          </a:bodyPr>
          <a:lstStyle/>
          <a:p>
            <a:pPr>
              <a:defRPr sz="1200" b="1">
                <a:solidFill>
                  <a:srgbClr val="000000"/>
                </a:solidFill>
                <a:latin typeface="Arial Nova"/>
              </a:defRPr>
            </a:pPr>
            <a:r>
              <a:t>Enforce Authorized Script Execution</a:t>
            </a:r>
          </a:p>
        </p:txBody>
      </p:sp>
      <p:sp>
        <p:nvSpPr>
          <p:cNvPr id="27" name="TextBox 26"/>
          <p:cNvSpPr txBox="1"/>
          <p:nvPr/>
        </p:nvSpPr>
        <p:spPr>
          <a:xfrm>
            <a:off x="1080000" y="5978400"/>
            <a:ext cx="10713600" cy="304800"/>
          </a:xfrm>
          <a:prstGeom prst="rect">
            <a:avLst/>
          </a:prstGeom>
          <a:noFill/>
        </p:spPr>
        <p:txBody>
          <a:bodyPr wrap="square" anchor="t">
            <a:spAutoFit/>
          </a:bodyPr>
          <a:lstStyle/>
          <a:p>
            <a:pPr>
              <a:defRPr sz="1200">
                <a:latin typeface="Arial Nova Light "/>
              </a:defRPr>
            </a:pPr>
            <a:r>
              <a:t>Finding: Technical controls such as digital signatures, version control, and execution restrictions for unauthorized scripts (e.g., .ps1, .py) are not implemented </a:t>
            </a:r>
          </a:p>
        </p:txBody>
      </p:sp>
      <p:sp>
        <p:nvSpPr>
          <p:cNvPr id="28" name="TextBox 27"/>
          <p:cNvSpPr txBox="1"/>
          <p:nvPr/>
        </p:nvSpPr>
        <p:spPr>
          <a:xfrm>
            <a:off x="1080000" y="6319200"/>
            <a:ext cx="10713600" cy="304800"/>
          </a:xfrm>
          <a:prstGeom prst="rect">
            <a:avLst/>
          </a:prstGeom>
          <a:noFill/>
        </p:spPr>
        <p:txBody>
          <a:bodyPr wrap="square" anchor="t">
            <a:spAutoFit/>
          </a:bodyPr>
          <a:lstStyle/>
          <a:p>
            <a:pPr>
              <a:defRPr sz="1200">
                <a:latin typeface="Arial Nova Light "/>
              </a:defRPr>
            </a:pPr>
            <a:r>
              <a:t>Impact: Unauthorized or malicious scripts being able to execute code  potentially leading to security breaches and data loss.</a:t>
            </a:r>
          </a:p>
        </p:txBody>
      </p:sp>
      <p:sp>
        <p:nvSpPr>
          <p:cNvPr id="29" name="TextBox 28"/>
          <p:cNvSpPr txBox="1"/>
          <p:nvPr/>
        </p:nvSpPr>
        <p:spPr>
          <a:xfrm>
            <a:off x="1080000" y="6804000"/>
            <a:ext cx="10713600" cy="457200"/>
          </a:xfrm>
          <a:prstGeom prst="rect">
            <a:avLst/>
          </a:prstGeom>
          <a:noFill/>
        </p:spPr>
        <p:txBody>
          <a:bodyPr wrap="square" anchor="t">
            <a:spAutoFit/>
          </a:bodyPr>
          <a:lstStyle/>
          <a:p>
            <a:pPr>
              <a:defRPr sz="1000">
                <a:latin typeface="Arial Nova Light "/>
              </a:defRPr>
            </a:pPr>
            <a:r>
              <a:t>Recommendation: Use technical controls, such as digital signatures and version control, to ensure that only authorized scripts, such as specific .ps1, .py, etc., files, are allowed to execute. Block unauthorized scripts from executing. Reassess bi-annually, or more frequently.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70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709200"/>
            <a:ext cx="413999" cy="277200"/>
          </a:xfrm>
          <a:prstGeom prst="rect">
            <a:avLst/>
          </a:prstGeom>
          <a:noFill/>
        </p:spPr>
        <p:txBody>
          <a:bodyPr wrap="none">
            <a:spAutoFit/>
          </a:bodyPr>
          <a:lstStyle/>
          <a:p>
            <a:pPr>
              <a:defRPr sz="1200" b="1">
                <a:solidFill>
                  <a:srgbClr val="156082"/>
                </a:solidFill>
                <a:latin typeface="Arial Nova Cond"/>
              </a:defRPr>
            </a:pPr>
            <a:r>
              <a:t>15.7</a:t>
            </a:r>
          </a:p>
        </p:txBody>
      </p:sp>
      <p:sp>
        <p:nvSpPr>
          <p:cNvPr id="5" name="TextBox 4"/>
          <p:cNvSpPr txBox="1"/>
          <p:nvPr/>
        </p:nvSpPr>
        <p:spPr>
          <a:xfrm>
            <a:off x="1080000" y="709200"/>
            <a:ext cx="6094800" cy="309600"/>
          </a:xfrm>
          <a:prstGeom prst="rect">
            <a:avLst/>
          </a:prstGeom>
          <a:noFill/>
        </p:spPr>
        <p:txBody>
          <a:bodyPr wrap="none">
            <a:spAutoFit/>
          </a:bodyPr>
          <a:lstStyle/>
          <a:p>
            <a:pPr>
              <a:defRPr sz="1200" b="1">
                <a:solidFill>
                  <a:srgbClr val="000000"/>
                </a:solidFill>
                <a:latin typeface="Arial Nova"/>
              </a:defRPr>
            </a:pPr>
            <a:r>
              <a:t>Securely Decommission Service Providers</a:t>
            </a:r>
          </a:p>
        </p:txBody>
      </p:sp>
      <p:sp>
        <p:nvSpPr>
          <p:cNvPr id="6" name="TextBox 5"/>
          <p:cNvSpPr txBox="1"/>
          <p:nvPr/>
        </p:nvSpPr>
        <p:spPr>
          <a:xfrm>
            <a:off x="1080000" y="1054800"/>
            <a:ext cx="10713600" cy="152400"/>
          </a:xfrm>
          <a:prstGeom prst="rect">
            <a:avLst/>
          </a:prstGeom>
          <a:noFill/>
        </p:spPr>
        <p:txBody>
          <a:bodyPr wrap="square" anchor="t">
            <a:spAutoFit/>
          </a:bodyPr>
          <a:lstStyle/>
          <a:p>
            <a:pPr>
              <a:defRPr sz="1200">
                <a:latin typeface="Arial Nova Light "/>
              </a:defRPr>
            </a:pPr>
            <a:r>
              <a:t>Finding: Service Providers are not securely decommissioned</a:t>
            </a:r>
          </a:p>
        </p:txBody>
      </p:sp>
      <p:sp>
        <p:nvSpPr>
          <p:cNvPr id="7" name="TextBox 6"/>
          <p:cNvSpPr txBox="1"/>
          <p:nvPr/>
        </p:nvSpPr>
        <p:spPr>
          <a:xfrm>
            <a:off x="1080000" y="1243200"/>
            <a:ext cx="10713600" cy="152400"/>
          </a:xfrm>
          <a:prstGeom prst="rect">
            <a:avLst/>
          </a:prstGeom>
          <a:noFill/>
        </p:spPr>
        <p:txBody>
          <a:bodyPr wrap="square" anchor="t">
            <a:spAutoFit/>
          </a:bodyPr>
          <a:lstStyle/>
          <a:p>
            <a:pPr>
              <a:defRPr sz="1200">
                <a:latin typeface="Arial Nova Light "/>
              </a:defRPr>
            </a:pPr>
            <a:r>
              <a:t>Impact: Service providers unsecure decommissioning can leave your data exposed and vulnerable.</a:t>
            </a:r>
          </a:p>
        </p:txBody>
      </p:sp>
      <p:sp>
        <p:nvSpPr>
          <p:cNvPr id="8" name="TextBox 7"/>
          <p:cNvSpPr txBox="1"/>
          <p:nvPr/>
        </p:nvSpPr>
        <p:spPr>
          <a:xfrm>
            <a:off x="1080000" y="1575600"/>
            <a:ext cx="10713600" cy="457200"/>
          </a:xfrm>
          <a:prstGeom prst="rect">
            <a:avLst/>
          </a:prstGeom>
          <a:noFill/>
        </p:spPr>
        <p:txBody>
          <a:bodyPr wrap="square" anchor="t">
            <a:spAutoFit/>
          </a:bodyPr>
          <a:lstStyle/>
          <a:p>
            <a:pPr>
              <a:defRPr sz="1000">
                <a:latin typeface="Arial Nova Light "/>
              </a:defRPr>
            </a:pPr>
            <a:r>
              <a:t>Recommendation: Securely decommission service providers. Example considerations include user and service account deactivation, termination of data flows, and secure disposal of enterprise data within service provider systems.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16 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Application Software Security</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Manage the security life cycle of in-house developed, hosted, or acquired software to prevent, detect, and remediate security weaknesses before they can impact the enterprise.</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16.1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Application Development Process</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Secure Application Development process has not been established.</a:t>
            </a:r>
          </a:p>
        </p:txBody>
      </p:sp>
      <p:sp>
        <p:nvSpPr>
          <p:cNvPr id="11" name="TextBox 10"/>
          <p:cNvSpPr txBox="1"/>
          <p:nvPr/>
        </p:nvSpPr>
        <p:spPr>
          <a:xfrm>
            <a:off x="1080000" y="1706400"/>
            <a:ext cx="10713600" cy="304800"/>
          </a:xfrm>
          <a:prstGeom prst="rect">
            <a:avLst/>
          </a:prstGeom>
          <a:noFill/>
        </p:spPr>
        <p:txBody>
          <a:bodyPr wrap="square" anchor="t">
            <a:spAutoFit/>
          </a:bodyPr>
          <a:lstStyle/>
          <a:p>
            <a:pPr>
              <a:defRPr sz="1200">
                <a:latin typeface="Arial Nova Light "/>
              </a:defRPr>
            </a:pPr>
            <a:r>
              <a:t>Impact: The lack of a secure application development process leaves the enterprise's software applications vulnerable to design flaws, insecure coding practices, and unmitigated vulnerabilities</a:t>
            </a:r>
          </a:p>
        </p:txBody>
      </p:sp>
      <p:sp>
        <p:nvSpPr>
          <p:cNvPr id="12" name="TextBox 11"/>
          <p:cNvSpPr txBox="1"/>
          <p:nvPr/>
        </p:nvSpPr>
        <p:spPr>
          <a:xfrm>
            <a:off x="1080000" y="2191200"/>
            <a:ext cx="10713600" cy="762000"/>
          </a:xfrm>
          <a:prstGeom prst="rect">
            <a:avLst/>
          </a:prstGeom>
          <a:noFill/>
        </p:spPr>
        <p:txBody>
          <a:bodyPr wrap="square" anchor="t">
            <a:spAutoFit/>
          </a:bodyPr>
          <a:lstStyle/>
          <a:p>
            <a:pPr>
              <a:defRPr sz="1000">
                <a:latin typeface="Arial Nova Light "/>
              </a:defRPr>
            </a:pPr>
            <a:r>
              <a:t>Recommendation: Establish and maintain a secure application development process. In the process, address such items as: secure application design standards, secure coding practices, developer training, vulnerability management, security of third-party code, and application security testing procedures. Review and update documentation annually, or when significant enterprise changes occur that could impact this Safeguard.</a:t>
            </a:r>
          </a:p>
        </p:txBody>
      </p:sp>
      <p:cxnSp>
        <p:nvCxnSpPr>
          <p:cNvPr id="13" name="Connector 12"/>
          <p:cNvCxnSpPr/>
          <p:nvPr/>
        </p:nvCxnSpPr>
        <p:spPr>
          <a:xfrm>
            <a:off x="720000" y="316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16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5" name="TextBox 14"/>
          <p:cNvSpPr txBox="1"/>
          <p:nvPr/>
        </p:nvSpPr>
        <p:spPr>
          <a:xfrm>
            <a:off x="648000" y="3169200"/>
            <a:ext cx="413999" cy="277200"/>
          </a:xfrm>
          <a:prstGeom prst="rect">
            <a:avLst/>
          </a:prstGeom>
          <a:noFill/>
        </p:spPr>
        <p:txBody>
          <a:bodyPr wrap="none">
            <a:spAutoFit/>
          </a:bodyPr>
          <a:lstStyle/>
          <a:p>
            <a:pPr>
              <a:defRPr sz="1200" b="1">
                <a:solidFill>
                  <a:srgbClr val="156082"/>
                </a:solidFill>
                <a:latin typeface="Arial Nova Cond"/>
              </a:defRPr>
            </a:pPr>
            <a:r>
              <a:t>16.2</a:t>
            </a:r>
          </a:p>
        </p:txBody>
      </p:sp>
      <p:sp>
        <p:nvSpPr>
          <p:cNvPr id="16" name="TextBox 15"/>
          <p:cNvSpPr txBox="1"/>
          <p:nvPr/>
        </p:nvSpPr>
        <p:spPr>
          <a:xfrm>
            <a:off x="1080000" y="3169200"/>
            <a:ext cx="6094800" cy="309600"/>
          </a:xfrm>
          <a:prstGeom prst="rect">
            <a:avLst/>
          </a:prstGeom>
          <a:noFill/>
        </p:spPr>
        <p:txBody>
          <a:bodyPr wrap="none">
            <a:spAutoFit/>
          </a:bodyPr>
          <a:lstStyle/>
          <a:p>
            <a:pPr>
              <a:defRPr sz="1200" b="1">
                <a:solidFill>
                  <a:srgbClr val="000000"/>
                </a:solidFill>
                <a:latin typeface="Arial Nova"/>
              </a:defRPr>
            </a:pPr>
            <a:r>
              <a:t>Establish and Maintain a Process to Accept and Address Software Vulnerabilities</a:t>
            </a:r>
          </a:p>
        </p:txBody>
      </p:sp>
      <p:sp>
        <p:nvSpPr>
          <p:cNvPr id="17" name="TextBox 16"/>
          <p:cNvSpPr txBox="1"/>
          <p:nvPr/>
        </p:nvSpPr>
        <p:spPr>
          <a:xfrm>
            <a:off x="1080000" y="3514800"/>
            <a:ext cx="10713600" cy="0"/>
          </a:xfrm>
          <a:prstGeom prst="rect">
            <a:avLst/>
          </a:prstGeom>
          <a:noFill/>
        </p:spPr>
        <p:txBody>
          <a:bodyPr wrap="square" anchor="t">
            <a:spAutoFit/>
          </a:bodyPr>
          <a:lstStyle/>
          <a:p>
            <a:pPr>
              <a:defRPr sz="1200">
                <a:latin typeface="Arial Nova Light "/>
              </a:defRPr>
            </a:pPr>
            <a:r>
              <a:t>Finding: Process to Accept and Address Software Vulnerabilities has not been established.</a:t>
            </a:r>
          </a:p>
        </p:txBody>
      </p:sp>
      <p:sp>
        <p:nvSpPr>
          <p:cNvPr id="18" name="TextBox 17"/>
          <p:cNvSpPr txBox="1"/>
          <p:nvPr/>
        </p:nvSpPr>
        <p:spPr>
          <a:xfrm>
            <a:off x="1080000" y="3550800"/>
            <a:ext cx="10713600" cy="457200"/>
          </a:xfrm>
          <a:prstGeom prst="rect">
            <a:avLst/>
          </a:prstGeom>
          <a:noFill/>
        </p:spPr>
        <p:txBody>
          <a:bodyPr wrap="square" anchor="t">
            <a:spAutoFit/>
          </a:bodyPr>
          <a:lstStyle/>
          <a:p>
            <a:pPr>
              <a:defRPr sz="1200">
                <a:latin typeface="Arial Nova Light "/>
              </a:defRPr>
            </a:pPr>
            <a:r>
              <a:t>Impact: Lack of a structured process to accept and address reported software vulnerabilities leaves the enterprise dangerously exposed to known security flaws, undermining the security of critical applications and systems</a:t>
            </a:r>
          </a:p>
        </p:txBody>
      </p:sp>
      <p:sp>
        <p:nvSpPr>
          <p:cNvPr id="19" name="TextBox 18"/>
          <p:cNvSpPr txBox="1"/>
          <p:nvPr/>
        </p:nvSpPr>
        <p:spPr>
          <a:xfrm>
            <a:off x="1080000" y="4188000"/>
            <a:ext cx="10713600" cy="1371600"/>
          </a:xfrm>
          <a:prstGeom prst="rect">
            <a:avLst/>
          </a:prstGeom>
          <a:noFill/>
        </p:spPr>
        <p:txBody>
          <a:bodyPr wrap="square" anchor="t">
            <a:spAutoFit/>
          </a:bodyPr>
          <a:lstStyle/>
          <a:p>
            <a:pPr>
              <a:defRPr sz="1000">
                <a:latin typeface="Arial Nova Light "/>
              </a:defRPr>
            </a:pPr>
            <a:r>
              <a:t>Recommendation: Establish and maintain a process to accept and address reports of software vulnerabilities, including providing a means for external entities to report. The process is to include such items as: a vulnerability handling policy that identifies reporting process, responsible party for handling vulnerability reports, and a process for intake, assignment, remediation, and remediation testing. As part of the process, use a vulnerability tracking system that includes severity ratings, and metrics for measuring timing for identification, analysis, and remediation of vulnerabilities. Review and update documentation annually, or when significant enterprise changes occur that could impact this Safeguard.</a:t>
            </a:r>
          </a:p>
          <a:p/>
          <a:p>
            <a:r>
              <a:t>Third-party application developers need to consider this an externally-facing policy that helps to set expectations for outside stakeholders. </a:t>
            </a:r>
          </a:p>
        </p:txBody>
      </p:sp>
      <p:cxnSp>
        <p:nvCxnSpPr>
          <p:cNvPr id="20" name="Connector 19"/>
          <p:cNvCxnSpPr/>
          <p:nvPr/>
        </p:nvCxnSpPr>
        <p:spPr>
          <a:xfrm>
            <a:off x="720000" y="577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577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5775600"/>
            <a:ext cx="413999" cy="277200"/>
          </a:xfrm>
          <a:prstGeom prst="rect">
            <a:avLst/>
          </a:prstGeom>
          <a:noFill/>
        </p:spPr>
        <p:txBody>
          <a:bodyPr wrap="none">
            <a:spAutoFit/>
          </a:bodyPr>
          <a:lstStyle/>
          <a:p>
            <a:pPr>
              <a:defRPr sz="1200" b="1">
                <a:solidFill>
                  <a:srgbClr val="156082"/>
                </a:solidFill>
                <a:latin typeface="Arial Nova Cond"/>
              </a:defRPr>
            </a:pPr>
            <a:r>
              <a:t>16.3</a:t>
            </a:r>
          </a:p>
        </p:txBody>
      </p:sp>
      <p:sp>
        <p:nvSpPr>
          <p:cNvPr id="23" name="TextBox 22"/>
          <p:cNvSpPr txBox="1"/>
          <p:nvPr/>
        </p:nvSpPr>
        <p:spPr>
          <a:xfrm>
            <a:off x="1080000" y="5775600"/>
            <a:ext cx="6094800" cy="309600"/>
          </a:xfrm>
          <a:prstGeom prst="rect">
            <a:avLst/>
          </a:prstGeom>
          <a:noFill/>
        </p:spPr>
        <p:txBody>
          <a:bodyPr wrap="none">
            <a:spAutoFit/>
          </a:bodyPr>
          <a:lstStyle/>
          <a:p>
            <a:pPr>
              <a:defRPr sz="1200" b="1">
                <a:solidFill>
                  <a:srgbClr val="000000"/>
                </a:solidFill>
                <a:latin typeface="Arial Nova"/>
              </a:defRPr>
            </a:pPr>
            <a:r>
              <a:t>Perform Root Cause Analysis on Security Vulnerabilities</a:t>
            </a:r>
          </a:p>
        </p:txBody>
      </p:sp>
      <p:sp>
        <p:nvSpPr>
          <p:cNvPr id="24" name="TextBox 23"/>
          <p:cNvSpPr txBox="1"/>
          <p:nvPr/>
        </p:nvSpPr>
        <p:spPr>
          <a:xfrm>
            <a:off x="1080000" y="6121200"/>
            <a:ext cx="10713600" cy="152400"/>
          </a:xfrm>
          <a:prstGeom prst="rect">
            <a:avLst/>
          </a:prstGeom>
          <a:noFill/>
        </p:spPr>
        <p:txBody>
          <a:bodyPr wrap="square" anchor="t">
            <a:spAutoFit/>
          </a:bodyPr>
          <a:lstStyle/>
          <a:p>
            <a:pPr>
              <a:defRPr sz="1200">
                <a:latin typeface="Arial Nova Light "/>
              </a:defRPr>
            </a:pPr>
            <a:r>
              <a:t>Finding: Root Cause Analysis on Security Vulnerabilities is not performed.</a:t>
            </a:r>
          </a:p>
        </p:txBody>
      </p:sp>
      <p:sp>
        <p:nvSpPr>
          <p:cNvPr id="25" name="TextBox 24"/>
          <p:cNvSpPr txBox="1"/>
          <p:nvPr/>
        </p:nvSpPr>
        <p:spPr>
          <a:xfrm>
            <a:off x="1080000" y="6309600"/>
            <a:ext cx="10713600" cy="304800"/>
          </a:xfrm>
          <a:prstGeom prst="rect">
            <a:avLst/>
          </a:prstGeom>
          <a:noFill/>
        </p:spPr>
        <p:txBody>
          <a:bodyPr wrap="square" anchor="t">
            <a:spAutoFit/>
          </a:bodyPr>
          <a:lstStyle/>
          <a:p>
            <a:pPr>
              <a:defRPr sz="1200">
                <a:latin typeface="Arial Nova Light "/>
              </a:defRPr>
            </a:pPr>
            <a:r>
              <a:t>Impact: Failure to perform root cause analysis on security vulnerabilities prevents the enterprise from identifying and remediating the systemic issues</a:t>
            </a:r>
          </a:p>
        </p:txBody>
      </p:sp>
      <p:sp>
        <p:nvSpPr>
          <p:cNvPr id="26" name="TextBox 25"/>
          <p:cNvSpPr txBox="1"/>
          <p:nvPr/>
        </p:nvSpPr>
        <p:spPr>
          <a:xfrm>
            <a:off x="1080000" y="6794400"/>
            <a:ext cx="10713600" cy="457200"/>
          </a:xfrm>
          <a:prstGeom prst="rect">
            <a:avLst/>
          </a:prstGeom>
          <a:noFill/>
        </p:spPr>
        <p:txBody>
          <a:bodyPr wrap="square" anchor="t">
            <a:spAutoFit/>
          </a:bodyPr>
          <a:lstStyle/>
          <a:p>
            <a:pPr>
              <a:defRPr sz="1000">
                <a:latin typeface="Arial Nova Light "/>
              </a:defRPr>
            </a:pPr>
            <a:r>
              <a:t>Recommendation: Perform root cause analysis on security vulnerabilities. When reviewing vulnerabilities, root cause analysis is the task of evaluating underlying issues that create vulnerabilities in code, and allows development teams to move beyond just fixing individual vulnerabilities as they arise.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709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709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709200"/>
            <a:ext cx="413999" cy="277200"/>
          </a:xfrm>
          <a:prstGeom prst="rect">
            <a:avLst/>
          </a:prstGeom>
          <a:noFill/>
        </p:spPr>
        <p:txBody>
          <a:bodyPr wrap="none">
            <a:spAutoFit/>
          </a:bodyPr>
          <a:lstStyle/>
          <a:p>
            <a:pPr>
              <a:defRPr sz="1200" b="1">
                <a:solidFill>
                  <a:srgbClr val="156082"/>
                </a:solidFill>
                <a:latin typeface="Arial Nova Cond"/>
              </a:defRPr>
            </a:pPr>
            <a:r>
              <a:t>16.4</a:t>
            </a:r>
          </a:p>
        </p:txBody>
      </p:sp>
      <p:sp>
        <p:nvSpPr>
          <p:cNvPr id="5" name="TextBox 4"/>
          <p:cNvSpPr txBox="1"/>
          <p:nvPr/>
        </p:nvSpPr>
        <p:spPr>
          <a:xfrm>
            <a:off x="1080000" y="709200"/>
            <a:ext cx="6094800" cy="309600"/>
          </a:xfrm>
          <a:prstGeom prst="rect">
            <a:avLst/>
          </a:prstGeom>
          <a:noFill/>
        </p:spPr>
        <p:txBody>
          <a:bodyPr wrap="none">
            <a:spAutoFit/>
          </a:bodyPr>
          <a:lstStyle/>
          <a:p>
            <a:pPr>
              <a:defRPr sz="1200" b="1">
                <a:solidFill>
                  <a:srgbClr val="000000"/>
                </a:solidFill>
                <a:latin typeface="Arial Nova"/>
              </a:defRPr>
            </a:pPr>
            <a:r>
              <a:t>Establish and Manage an Inventory of Third-Party Software Components</a:t>
            </a:r>
          </a:p>
        </p:txBody>
      </p:sp>
      <p:sp>
        <p:nvSpPr>
          <p:cNvPr id="6" name="TextBox 5"/>
          <p:cNvSpPr txBox="1"/>
          <p:nvPr/>
        </p:nvSpPr>
        <p:spPr>
          <a:xfrm>
            <a:off x="1080000" y="1054800"/>
            <a:ext cx="10713600" cy="152400"/>
          </a:xfrm>
          <a:prstGeom prst="rect">
            <a:avLst/>
          </a:prstGeom>
          <a:noFill/>
        </p:spPr>
        <p:txBody>
          <a:bodyPr wrap="square" anchor="t">
            <a:spAutoFit/>
          </a:bodyPr>
          <a:lstStyle/>
          <a:p>
            <a:pPr>
              <a:defRPr sz="1200">
                <a:latin typeface="Arial Nova Light "/>
              </a:defRPr>
            </a:pPr>
            <a:r>
              <a:t>Finding: Inventory of Third-Party Software Components has not been created. </a:t>
            </a:r>
          </a:p>
        </p:txBody>
      </p:sp>
      <p:sp>
        <p:nvSpPr>
          <p:cNvPr id="7" name="TextBox 6"/>
          <p:cNvSpPr txBox="1"/>
          <p:nvPr/>
        </p:nvSpPr>
        <p:spPr>
          <a:xfrm>
            <a:off x="1080000" y="1243200"/>
            <a:ext cx="10713600" cy="304800"/>
          </a:xfrm>
          <a:prstGeom prst="rect">
            <a:avLst/>
          </a:prstGeom>
          <a:noFill/>
        </p:spPr>
        <p:txBody>
          <a:bodyPr wrap="square" anchor="t">
            <a:spAutoFit/>
          </a:bodyPr>
          <a:lstStyle/>
          <a:p>
            <a:pPr>
              <a:defRPr sz="1200">
                <a:latin typeface="Arial Nova Light "/>
              </a:defRPr>
            </a:pPr>
            <a:r>
              <a:t>Impact: The absence of a comprehensive inventory of third-party software components blinds the enterprise to the extensive attack surface and inherent vulnerabilities introduced by unmanaged third-party code</a:t>
            </a:r>
          </a:p>
        </p:txBody>
      </p:sp>
      <p:sp>
        <p:nvSpPr>
          <p:cNvPr id="8" name="TextBox 7"/>
          <p:cNvSpPr txBox="1"/>
          <p:nvPr/>
        </p:nvSpPr>
        <p:spPr>
          <a:xfrm>
            <a:off x="1080000" y="1728000"/>
            <a:ext cx="10713600" cy="762000"/>
          </a:xfrm>
          <a:prstGeom prst="rect">
            <a:avLst/>
          </a:prstGeom>
          <a:noFill/>
        </p:spPr>
        <p:txBody>
          <a:bodyPr wrap="square" anchor="t">
            <a:spAutoFit/>
          </a:bodyPr>
          <a:lstStyle/>
          <a:p>
            <a:pPr>
              <a:defRPr sz="1000">
                <a:latin typeface="Arial Nova Light "/>
              </a:defRPr>
            </a:pPr>
            <a:r>
              <a:t>Recommendation: Establish and manage an updated inventory of third-party components used in development, often referred to as a “bill of materials,” as well as components slated for future use. This inventory is to include any risks that each third-party component could pose. Evaluate the list at least monthly to identify any changes or updates to these components, and validate that the component is still supported. </a:t>
            </a:r>
          </a:p>
        </p:txBody>
      </p:sp>
      <p:cxnSp>
        <p:nvCxnSpPr>
          <p:cNvPr id="9" name="Connector 8"/>
          <p:cNvCxnSpPr/>
          <p:nvPr/>
        </p:nvCxnSpPr>
        <p:spPr>
          <a:xfrm>
            <a:off x="720000" y="270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70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706000"/>
            <a:ext cx="413999" cy="277200"/>
          </a:xfrm>
          <a:prstGeom prst="rect">
            <a:avLst/>
          </a:prstGeom>
          <a:noFill/>
        </p:spPr>
        <p:txBody>
          <a:bodyPr wrap="none">
            <a:spAutoFit/>
          </a:bodyPr>
          <a:lstStyle/>
          <a:p>
            <a:pPr>
              <a:defRPr sz="1200" b="1">
                <a:solidFill>
                  <a:srgbClr val="156082"/>
                </a:solidFill>
                <a:latin typeface="Arial Nova Cond"/>
              </a:defRPr>
            </a:pPr>
            <a:r>
              <a:t>16.5</a:t>
            </a:r>
          </a:p>
        </p:txBody>
      </p:sp>
      <p:sp>
        <p:nvSpPr>
          <p:cNvPr id="12" name="TextBox 11"/>
          <p:cNvSpPr txBox="1"/>
          <p:nvPr/>
        </p:nvSpPr>
        <p:spPr>
          <a:xfrm>
            <a:off x="1080000" y="2706000"/>
            <a:ext cx="6094800" cy="309600"/>
          </a:xfrm>
          <a:prstGeom prst="rect">
            <a:avLst/>
          </a:prstGeom>
          <a:noFill/>
        </p:spPr>
        <p:txBody>
          <a:bodyPr wrap="none">
            <a:spAutoFit/>
          </a:bodyPr>
          <a:lstStyle/>
          <a:p>
            <a:pPr>
              <a:defRPr sz="1200" b="1">
                <a:solidFill>
                  <a:srgbClr val="000000"/>
                </a:solidFill>
                <a:latin typeface="Arial Nova"/>
              </a:defRPr>
            </a:pPr>
            <a:r>
              <a:t>Use Up-to-Date and Trusted Third-Party Software Components</a:t>
            </a:r>
          </a:p>
        </p:txBody>
      </p:sp>
      <p:sp>
        <p:nvSpPr>
          <p:cNvPr id="13" name="TextBox 12"/>
          <p:cNvSpPr txBox="1"/>
          <p:nvPr/>
        </p:nvSpPr>
        <p:spPr>
          <a:xfrm>
            <a:off x="1080000" y="3051600"/>
            <a:ext cx="10713600" cy="152400"/>
          </a:xfrm>
          <a:prstGeom prst="rect">
            <a:avLst/>
          </a:prstGeom>
          <a:noFill/>
        </p:spPr>
        <p:txBody>
          <a:bodyPr wrap="square" anchor="t">
            <a:spAutoFit/>
          </a:bodyPr>
          <a:lstStyle/>
          <a:p>
            <a:pPr>
              <a:defRPr sz="1200">
                <a:latin typeface="Arial Nova Light "/>
              </a:defRPr>
            </a:pPr>
            <a:r>
              <a:t>Finding: Usage of up-to-date and trusted Third-Party Software Component is not considered.</a:t>
            </a:r>
          </a:p>
        </p:txBody>
      </p:sp>
      <p:sp>
        <p:nvSpPr>
          <p:cNvPr id="14" name="TextBox 13"/>
          <p:cNvSpPr txBox="1"/>
          <p:nvPr/>
        </p:nvSpPr>
        <p:spPr>
          <a:xfrm>
            <a:off x="1080000" y="3240000"/>
            <a:ext cx="10713600" cy="304800"/>
          </a:xfrm>
          <a:prstGeom prst="rect">
            <a:avLst/>
          </a:prstGeom>
          <a:noFill/>
        </p:spPr>
        <p:txBody>
          <a:bodyPr wrap="square" anchor="t">
            <a:spAutoFit/>
          </a:bodyPr>
          <a:lstStyle/>
          <a:p>
            <a:pPr>
              <a:defRPr sz="1200">
                <a:latin typeface="Arial Nova Light "/>
              </a:defRPr>
            </a:pPr>
            <a:r>
              <a:t>Impact: Failure to use up-to-date and trusted third-party software components leaves the enterprise vulnerable to known security flaws and potential backdoors</a:t>
            </a:r>
          </a:p>
        </p:txBody>
      </p:sp>
      <p:sp>
        <p:nvSpPr>
          <p:cNvPr id="15" name="TextBox 14"/>
          <p:cNvSpPr txBox="1"/>
          <p:nvPr/>
        </p:nvSpPr>
        <p:spPr>
          <a:xfrm>
            <a:off x="1080000" y="3724800"/>
            <a:ext cx="10713600" cy="457200"/>
          </a:xfrm>
          <a:prstGeom prst="rect">
            <a:avLst/>
          </a:prstGeom>
          <a:noFill/>
        </p:spPr>
        <p:txBody>
          <a:bodyPr wrap="square" anchor="t">
            <a:spAutoFit/>
          </a:bodyPr>
          <a:lstStyle/>
          <a:p>
            <a:pPr>
              <a:defRPr sz="1000">
                <a:latin typeface="Arial Nova Light "/>
              </a:defRPr>
            </a:pPr>
            <a:r>
              <a:t>Recommendation: Use up-to-date and trusted third-party software components. When possible, choose established and proven frameworks and libraries that provide adequate security. Acquire these components from trusted sources or evaluate the software for vulnerabilities before use.</a:t>
            </a:r>
          </a:p>
        </p:txBody>
      </p:sp>
      <p:cxnSp>
        <p:nvCxnSpPr>
          <p:cNvPr id="16" name="Connector 15"/>
          <p:cNvCxnSpPr/>
          <p:nvPr/>
        </p:nvCxnSpPr>
        <p:spPr>
          <a:xfrm>
            <a:off x="720000" y="439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439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4398000"/>
            <a:ext cx="413999" cy="277200"/>
          </a:xfrm>
          <a:prstGeom prst="rect">
            <a:avLst/>
          </a:prstGeom>
          <a:noFill/>
        </p:spPr>
        <p:txBody>
          <a:bodyPr wrap="none">
            <a:spAutoFit/>
          </a:bodyPr>
          <a:lstStyle/>
          <a:p>
            <a:pPr>
              <a:defRPr sz="1200" b="1">
                <a:solidFill>
                  <a:srgbClr val="156082"/>
                </a:solidFill>
                <a:latin typeface="Arial Nova Cond"/>
              </a:defRPr>
            </a:pPr>
            <a:r>
              <a:t>16.6</a:t>
            </a:r>
          </a:p>
        </p:txBody>
      </p:sp>
      <p:sp>
        <p:nvSpPr>
          <p:cNvPr id="19" name="TextBox 18"/>
          <p:cNvSpPr txBox="1"/>
          <p:nvPr/>
        </p:nvSpPr>
        <p:spPr>
          <a:xfrm>
            <a:off x="1080000" y="4398000"/>
            <a:ext cx="6094800" cy="309600"/>
          </a:xfrm>
          <a:prstGeom prst="rect">
            <a:avLst/>
          </a:prstGeom>
          <a:noFill/>
        </p:spPr>
        <p:txBody>
          <a:bodyPr wrap="none">
            <a:spAutoFit/>
          </a:bodyPr>
          <a:lstStyle/>
          <a:p>
            <a:pPr>
              <a:defRPr sz="1200" b="1">
                <a:solidFill>
                  <a:srgbClr val="000000"/>
                </a:solidFill>
                <a:latin typeface="Arial Nova"/>
              </a:defRPr>
            </a:pPr>
            <a:r>
              <a:t>Establish and Maintain a Severity Rating System and Process for Application Vulnerabilities</a:t>
            </a:r>
          </a:p>
        </p:txBody>
      </p:sp>
      <p:sp>
        <p:nvSpPr>
          <p:cNvPr id="20" name="TextBox 19"/>
          <p:cNvSpPr txBox="1"/>
          <p:nvPr/>
        </p:nvSpPr>
        <p:spPr>
          <a:xfrm>
            <a:off x="1080000" y="4743600"/>
            <a:ext cx="10713600" cy="152400"/>
          </a:xfrm>
          <a:prstGeom prst="rect">
            <a:avLst/>
          </a:prstGeom>
          <a:noFill/>
        </p:spPr>
        <p:txBody>
          <a:bodyPr wrap="square" anchor="t">
            <a:spAutoFit/>
          </a:bodyPr>
          <a:lstStyle/>
          <a:p>
            <a:pPr>
              <a:defRPr sz="1200">
                <a:latin typeface="Arial Nova Light "/>
              </a:defRPr>
            </a:pPr>
            <a:r>
              <a:t>Finding: Severity Rating System and Process for Application Vulnerabilities has not been established.</a:t>
            </a:r>
          </a:p>
        </p:txBody>
      </p:sp>
      <p:sp>
        <p:nvSpPr>
          <p:cNvPr id="21" name="TextBox 20"/>
          <p:cNvSpPr txBox="1"/>
          <p:nvPr/>
        </p:nvSpPr>
        <p:spPr>
          <a:xfrm>
            <a:off x="1080000" y="4932000"/>
            <a:ext cx="10713600" cy="457200"/>
          </a:xfrm>
          <a:prstGeom prst="rect">
            <a:avLst/>
          </a:prstGeom>
          <a:noFill/>
        </p:spPr>
        <p:txBody>
          <a:bodyPr wrap="square" anchor="t">
            <a:spAutoFit/>
          </a:bodyPr>
          <a:lstStyle/>
          <a:p>
            <a:pPr>
              <a:defRPr sz="1200">
                <a:latin typeface="Arial Nova Light "/>
              </a:defRPr>
            </a:pPr>
            <a:r>
              <a:t>Impact: Without a defined severity rating system and vulnerability remediation process, the enterprise lacks a structured approach to prioritizing and addressing application security flaws, leaving critical systems and data exposed.</a:t>
            </a:r>
          </a:p>
        </p:txBody>
      </p:sp>
      <p:sp>
        <p:nvSpPr>
          <p:cNvPr id="22" name="TextBox 21"/>
          <p:cNvSpPr txBox="1"/>
          <p:nvPr/>
        </p:nvSpPr>
        <p:spPr>
          <a:xfrm>
            <a:off x="1080000" y="5569200"/>
            <a:ext cx="10713600" cy="762000"/>
          </a:xfrm>
          <a:prstGeom prst="rect">
            <a:avLst/>
          </a:prstGeom>
          <a:noFill/>
        </p:spPr>
        <p:txBody>
          <a:bodyPr wrap="square" anchor="t">
            <a:spAutoFit/>
          </a:bodyPr>
          <a:lstStyle/>
          <a:p>
            <a:pPr>
              <a:defRPr sz="1000">
                <a:latin typeface="Arial Nova Light "/>
              </a:defRPr>
            </a:pPr>
            <a:r>
              <a:t>Recommendation: Establish and maintain a severity rating system and process for application vulnerabilities that facilitates prioritizing the order in which discovered vulnerabilities are fixed. This process includes setting a minimum level of security acceptability for releasing code or applications. Severity ratings bring a systematic way of triaging vulnerabilities that improves risk management and helps ensure the most severe bugs are fixed first. Review and update the system and process annually.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101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101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1014000"/>
            <a:ext cx="413999" cy="277200"/>
          </a:xfrm>
          <a:prstGeom prst="rect">
            <a:avLst/>
          </a:prstGeom>
          <a:noFill/>
        </p:spPr>
        <p:txBody>
          <a:bodyPr wrap="none">
            <a:spAutoFit/>
          </a:bodyPr>
          <a:lstStyle/>
          <a:p>
            <a:pPr>
              <a:defRPr sz="1200" b="1">
                <a:solidFill>
                  <a:srgbClr val="156082"/>
                </a:solidFill>
                <a:latin typeface="Arial Nova Cond"/>
              </a:defRPr>
            </a:pPr>
            <a:r>
              <a:t>16.7</a:t>
            </a:r>
          </a:p>
        </p:txBody>
      </p:sp>
      <p:sp>
        <p:nvSpPr>
          <p:cNvPr id="5" name="TextBox 4"/>
          <p:cNvSpPr txBox="1"/>
          <p:nvPr/>
        </p:nvSpPr>
        <p:spPr>
          <a:xfrm>
            <a:off x="1080000" y="1014000"/>
            <a:ext cx="6094800" cy="309600"/>
          </a:xfrm>
          <a:prstGeom prst="rect">
            <a:avLst/>
          </a:prstGeom>
          <a:noFill/>
        </p:spPr>
        <p:txBody>
          <a:bodyPr wrap="none">
            <a:spAutoFit/>
          </a:bodyPr>
          <a:lstStyle/>
          <a:p>
            <a:pPr>
              <a:defRPr sz="1200" b="1">
                <a:solidFill>
                  <a:srgbClr val="000000"/>
                </a:solidFill>
                <a:latin typeface="Arial Nova"/>
              </a:defRPr>
            </a:pPr>
            <a:r>
              <a:t>Use Standard Hardening Configuration Templates for Application Infrastructure</a:t>
            </a:r>
          </a:p>
        </p:txBody>
      </p:sp>
      <p:sp>
        <p:nvSpPr>
          <p:cNvPr id="6" name="TextBox 5"/>
          <p:cNvSpPr txBox="1"/>
          <p:nvPr/>
        </p:nvSpPr>
        <p:spPr>
          <a:xfrm>
            <a:off x="1080000" y="1359600"/>
            <a:ext cx="10713600" cy="152400"/>
          </a:xfrm>
          <a:prstGeom prst="rect">
            <a:avLst/>
          </a:prstGeom>
          <a:noFill/>
        </p:spPr>
        <p:txBody>
          <a:bodyPr wrap="square" anchor="t">
            <a:spAutoFit/>
          </a:bodyPr>
          <a:lstStyle/>
          <a:p>
            <a:pPr>
              <a:defRPr sz="1200">
                <a:latin typeface="Arial Nova Light "/>
              </a:defRPr>
            </a:pPr>
            <a:r>
              <a:t>Finding: Standard Hardening Configuration Templates for Application Infrastructure</a:t>
            </a:r>
          </a:p>
        </p:txBody>
      </p:sp>
      <p:sp>
        <p:nvSpPr>
          <p:cNvPr id="7" name="TextBox 6"/>
          <p:cNvSpPr txBox="1"/>
          <p:nvPr/>
        </p:nvSpPr>
        <p:spPr>
          <a:xfrm>
            <a:off x="1080000" y="1548000"/>
            <a:ext cx="10713600" cy="304800"/>
          </a:xfrm>
          <a:prstGeom prst="rect">
            <a:avLst/>
          </a:prstGeom>
          <a:noFill/>
        </p:spPr>
        <p:txBody>
          <a:bodyPr wrap="square" anchor="t">
            <a:spAutoFit/>
          </a:bodyPr>
          <a:lstStyle/>
          <a:p>
            <a:pPr>
              <a:defRPr sz="1200">
                <a:latin typeface="Arial Nova Light "/>
              </a:defRPr>
            </a:pPr>
            <a:r>
              <a:t>Impact: Failure to implement standard hardening configuration templates for application infrastructure leaves critical systems and services vulnerable to known security weaknesses</a:t>
            </a:r>
          </a:p>
        </p:txBody>
      </p:sp>
      <p:sp>
        <p:nvSpPr>
          <p:cNvPr id="8" name="TextBox 7"/>
          <p:cNvSpPr txBox="1"/>
          <p:nvPr/>
        </p:nvSpPr>
        <p:spPr>
          <a:xfrm>
            <a:off x="1080000" y="2032800"/>
            <a:ext cx="10713600" cy="609600"/>
          </a:xfrm>
          <a:prstGeom prst="rect">
            <a:avLst/>
          </a:prstGeom>
          <a:noFill/>
        </p:spPr>
        <p:txBody>
          <a:bodyPr wrap="square" anchor="t">
            <a:spAutoFit/>
          </a:bodyPr>
          <a:lstStyle/>
          <a:p>
            <a:pPr>
              <a:defRPr sz="1000">
                <a:latin typeface="Arial Nova Light "/>
              </a:defRPr>
            </a:pPr>
            <a:r>
              <a:t>Recommendation: Use standard, industry-recommended hardening configuration templates for application infrastructure components. This includes underlying servers, databases, and web servers, and applies to cloud containers, Platform as a Service (PaaS) components, and SaaS components. Do not allow in-house developed software to weaken configuration hardening.</a:t>
            </a:r>
          </a:p>
        </p:txBody>
      </p:sp>
      <p:cxnSp>
        <p:nvCxnSpPr>
          <p:cNvPr id="9" name="Connector 8"/>
          <p:cNvCxnSpPr/>
          <p:nvPr/>
        </p:nvCxnSpPr>
        <p:spPr>
          <a:xfrm>
            <a:off x="720000" y="285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85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1" name="TextBox 10"/>
          <p:cNvSpPr txBox="1"/>
          <p:nvPr/>
        </p:nvSpPr>
        <p:spPr>
          <a:xfrm>
            <a:off x="648000" y="2858400"/>
            <a:ext cx="413999" cy="277200"/>
          </a:xfrm>
          <a:prstGeom prst="rect">
            <a:avLst/>
          </a:prstGeom>
          <a:noFill/>
        </p:spPr>
        <p:txBody>
          <a:bodyPr wrap="none">
            <a:spAutoFit/>
          </a:bodyPr>
          <a:lstStyle/>
          <a:p>
            <a:pPr>
              <a:defRPr sz="1200" b="1">
                <a:solidFill>
                  <a:srgbClr val="156082"/>
                </a:solidFill>
                <a:latin typeface="Arial Nova Cond"/>
              </a:defRPr>
            </a:pPr>
            <a:r>
              <a:t>16.8</a:t>
            </a:r>
          </a:p>
        </p:txBody>
      </p:sp>
      <p:sp>
        <p:nvSpPr>
          <p:cNvPr id="12" name="TextBox 11"/>
          <p:cNvSpPr txBox="1"/>
          <p:nvPr/>
        </p:nvSpPr>
        <p:spPr>
          <a:xfrm>
            <a:off x="1080000" y="2858400"/>
            <a:ext cx="6094800" cy="309600"/>
          </a:xfrm>
          <a:prstGeom prst="rect">
            <a:avLst/>
          </a:prstGeom>
          <a:noFill/>
        </p:spPr>
        <p:txBody>
          <a:bodyPr wrap="none">
            <a:spAutoFit/>
          </a:bodyPr>
          <a:lstStyle/>
          <a:p>
            <a:pPr>
              <a:defRPr sz="1200" b="1">
                <a:solidFill>
                  <a:srgbClr val="000000"/>
                </a:solidFill>
                <a:latin typeface="Arial Nova"/>
              </a:defRPr>
            </a:pPr>
            <a:r>
              <a:t>Separate Production and Non-Production Systems</a:t>
            </a:r>
          </a:p>
        </p:txBody>
      </p:sp>
      <p:sp>
        <p:nvSpPr>
          <p:cNvPr id="13" name="TextBox 12"/>
          <p:cNvSpPr txBox="1"/>
          <p:nvPr/>
        </p:nvSpPr>
        <p:spPr>
          <a:xfrm>
            <a:off x="1080000" y="3204000"/>
            <a:ext cx="10713600" cy="152400"/>
          </a:xfrm>
          <a:prstGeom prst="rect">
            <a:avLst/>
          </a:prstGeom>
          <a:noFill/>
        </p:spPr>
        <p:txBody>
          <a:bodyPr wrap="square" anchor="t">
            <a:spAutoFit/>
          </a:bodyPr>
          <a:lstStyle/>
          <a:p>
            <a:pPr>
              <a:defRPr sz="1200">
                <a:latin typeface="Arial Nova Light "/>
              </a:defRPr>
            </a:pPr>
            <a:r>
              <a:t>Finding: Production and Non-Production Systems are not separated.</a:t>
            </a:r>
          </a:p>
        </p:txBody>
      </p:sp>
      <p:sp>
        <p:nvSpPr>
          <p:cNvPr id="14" name="TextBox 13"/>
          <p:cNvSpPr txBox="1"/>
          <p:nvPr/>
        </p:nvSpPr>
        <p:spPr>
          <a:xfrm>
            <a:off x="1080000" y="3392400"/>
            <a:ext cx="10713600" cy="457200"/>
          </a:xfrm>
          <a:prstGeom prst="rect">
            <a:avLst/>
          </a:prstGeom>
          <a:noFill/>
        </p:spPr>
        <p:txBody>
          <a:bodyPr wrap="square" anchor="t">
            <a:spAutoFit/>
          </a:bodyPr>
          <a:lstStyle/>
          <a:p>
            <a:pPr>
              <a:defRPr sz="1200">
                <a:latin typeface="Arial Nova Light "/>
              </a:defRPr>
            </a:pPr>
            <a:r>
              <a:t>Impact: Failure to separate production and non-production systems exposes the enterprise's live, operational environment to unacceptable security risks, enabling potential data breaches, service disruptions, and other malicious activities</a:t>
            </a:r>
          </a:p>
        </p:txBody>
      </p:sp>
      <p:sp>
        <p:nvSpPr>
          <p:cNvPr id="15" name="TextBox 14"/>
          <p:cNvSpPr txBox="1"/>
          <p:nvPr/>
        </p:nvSpPr>
        <p:spPr>
          <a:xfrm>
            <a:off x="1080000" y="4029600"/>
            <a:ext cx="10713600" cy="152400"/>
          </a:xfrm>
          <a:prstGeom prst="rect">
            <a:avLst/>
          </a:prstGeom>
          <a:noFill/>
        </p:spPr>
        <p:txBody>
          <a:bodyPr wrap="square" anchor="t">
            <a:spAutoFit/>
          </a:bodyPr>
          <a:lstStyle/>
          <a:p>
            <a:pPr>
              <a:defRPr sz="1000">
                <a:latin typeface="Arial Nova Light "/>
              </a:defRPr>
            </a:pPr>
            <a:r>
              <a:t>Recommendation: Maintain separate environments for production and non-production systems.</a:t>
            </a:r>
          </a:p>
        </p:txBody>
      </p:sp>
      <p:cxnSp>
        <p:nvCxnSpPr>
          <p:cNvPr id="16" name="Connector 15"/>
          <p:cNvCxnSpPr/>
          <p:nvPr/>
        </p:nvCxnSpPr>
        <p:spPr>
          <a:xfrm>
            <a:off x="720000" y="439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439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4398000"/>
            <a:ext cx="413999" cy="277200"/>
          </a:xfrm>
          <a:prstGeom prst="rect">
            <a:avLst/>
          </a:prstGeom>
          <a:noFill/>
        </p:spPr>
        <p:txBody>
          <a:bodyPr wrap="none">
            <a:spAutoFit/>
          </a:bodyPr>
          <a:lstStyle/>
          <a:p>
            <a:pPr>
              <a:defRPr sz="1200" b="1">
                <a:solidFill>
                  <a:srgbClr val="156082"/>
                </a:solidFill>
                <a:latin typeface="Arial Nova Cond"/>
              </a:defRPr>
            </a:pPr>
            <a:r>
              <a:t>16.9</a:t>
            </a:r>
          </a:p>
        </p:txBody>
      </p:sp>
      <p:sp>
        <p:nvSpPr>
          <p:cNvPr id="19" name="TextBox 18"/>
          <p:cNvSpPr txBox="1"/>
          <p:nvPr/>
        </p:nvSpPr>
        <p:spPr>
          <a:xfrm>
            <a:off x="1080000" y="4398000"/>
            <a:ext cx="6094800" cy="309600"/>
          </a:xfrm>
          <a:prstGeom prst="rect">
            <a:avLst/>
          </a:prstGeom>
          <a:noFill/>
        </p:spPr>
        <p:txBody>
          <a:bodyPr wrap="none">
            <a:spAutoFit/>
          </a:bodyPr>
          <a:lstStyle/>
          <a:p>
            <a:pPr>
              <a:defRPr sz="1200" b="1">
                <a:solidFill>
                  <a:srgbClr val="000000"/>
                </a:solidFill>
                <a:latin typeface="Arial Nova"/>
              </a:defRPr>
            </a:pPr>
            <a:r>
              <a:t>Train Developers in Application Security Concepts and Secure Coding</a:t>
            </a:r>
          </a:p>
        </p:txBody>
      </p:sp>
      <p:sp>
        <p:nvSpPr>
          <p:cNvPr id="20" name="TextBox 19"/>
          <p:cNvSpPr txBox="1"/>
          <p:nvPr/>
        </p:nvSpPr>
        <p:spPr>
          <a:xfrm>
            <a:off x="1080000" y="4743600"/>
            <a:ext cx="10713600" cy="152400"/>
          </a:xfrm>
          <a:prstGeom prst="rect">
            <a:avLst/>
          </a:prstGeom>
          <a:noFill/>
        </p:spPr>
        <p:txBody>
          <a:bodyPr wrap="square" anchor="t">
            <a:spAutoFit/>
          </a:bodyPr>
          <a:lstStyle/>
          <a:p>
            <a:pPr>
              <a:defRPr sz="1200">
                <a:latin typeface="Arial Nova Light "/>
              </a:defRPr>
            </a:pPr>
            <a:r>
              <a:t>Finding: Developers in Application Security Concepts and Secure Coding are not trained</a:t>
            </a:r>
          </a:p>
        </p:txBody>
      </p:sp>
      <p:sp>
        <p:nvSpPr>
          <p:cNvPr id="21" name="TextBox 20"/>
          <p:cNvSpPr txBox="1"/>
          <p:nvPr/>
        </p:nvSpPr>
        <p:spPr>
          <a:xfrm>
            <a:off x="1080000" y="4932000"/>
            <a:ext cx="10713600" cy="457200"/>
          </a:xfrm>
          <a:prstGeom prst="rect">
            <a:avLst/>
          </a:prstGeom>
          <a:noFill/>
        </p:spPr>
        <p:txBody>
          <a:bodyPr wrap="square" anchor="t">
            <a:spAutoFit/>
          </a:bodyPr>
          <a:lstStyle/>
          <a:p>
            <a:pPr>
              <a:defRPr sz="1200">
                <a:latin typeface="Arial Nova Light "/>
              </a:defRPr>
            </a:pPr>
            <a:r>
              <a:t>Impact: Lack of secure coding training for software developers leaves applications riddled with vulnerabilities, dramatically increasing the enterprise's risk of cyberattacks, data breaches, and operational disruptions.</a:t>
            </a:r>
          </a:p>
        </p:txBody>
      </p:sp>
      <p:sp>
        <p:nvSpPr>
          <p:cNvPr id="22" name="TextBox 21"/>
          <p:cNvSpPr txBox="1"/>
          <p:nvPr/>
        </p:nvSpPr>
        <p:spPr>
          <a:xfrm>
            <a:off x="1080000" y="5569200"/>
            <a:ext cx="10713600" cy="762000"/>
          </a:xfrm>
          <a:prstGeom prst="rect">
            <a:avLst/>
          </a:prstGeom>
          <a:noFill/>
        </p:spPr>
        <p:txBody>
          <a:bodyPr wrap="square" anchor="t">
            <a:spAutoFit/>
          </a:bodyPr>
          <a:lstStyle/>
          <a:p>
            <a:pPr>
              <a:defRPr sz="1000">
                <a:latin typeface="Arial Nova Light "/>
              </a:defRPr>
            </a:pPr>
            <a:r>
              <a:t>Recommendation: Ensure that all software development personnel receive training in writing secure code for their specific development environment and responsibilities. Training can include general security principles and application security standard practices. Conduct training at least annually and design in a way to promote security within the development team, and build a culture of security among the developers.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101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101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1014000"/>
            <a:ext cx="413999" cy="277200"/>
          </a:xfrm>
          <a:prstGeom prst="rect">
            <a:avLst/>
          </a:prstGeom>
          <a:noFill/>
        </p:spPr>
        <p:txBody>
          <a:bodyPr wrap="none">
            <a:spAutoFit/>
          </a:bodyPr>
          <a:lstStyle/>
          <a:p>
            <a:pPr>
              <a:defRPr sz="1200" b="1">
                <a:solidFill>
                  <a:srgbClr val="156082"/>
                </a:solidFill>
                <a:latin typeface="Arial Nova Cond"/>
              </a:defRPr>
            </a:pPr>
            <a:r>
              <a:t>16.1</a:t>
            </a:r>
          </a:p>
        </p:txBody>
      </p:sp>
      <p:sp>
        <p:nvSpPr>
          <p:cNvPr id="5" name="TextBox 4"/>
          <p:cNvSpPr txBox="1"/>
          <p:nvPr/>
        </p:nvSpPr>
        <p:spPr>
          <a:xfrm>
            <a:off x="1080000" y="1014000"/>
            <a:ext cx="6094800" cy="309600"/>
          </a:xfrm>
          <a:prstGeom prst="rect">
            <a:avLst/>
          </a:prstGeom>
          <a:noFill/>
        </p:spPr>
        <p:txBody>
          <a:bodyPr wrap="none">
            <a:spAutoFit/>
          </a:bodyPr>
          <a:lstStyle/>
          <a:p>
            <a:pPr>
              <a:defRPr sz="1200" b="1">
                <a:solidFill>
                  <a:srgbClr val="000000"/>
                </a:solidFill>
                <a:latin typeface="Arial Nova"/>
              </a:defRPr>
            </a:pPr>
            <a:r>
              <a:t>Apply Secure Design Principles in Application Architectures</a:t>
            </a:r>
          </a:p>
        </p:txBody>
      </p:sp>
      <p:sp>
        <p:nvSpPr>
          <p:cNvPr id="6" name="TextBox 5"/>
          <p:cNvSpPr txBox="1"/>
          <p:nvPr/>
        </p:nvSpPr>
        <p:spPr>
          <a:xfrm>
            <a:off x="1080000" y="1359600"/>
            <a:ext cx="10713600" cy="152400"/>
          </a:xfrm>
          <a:prstGeom prst="rect">
            <a:avLst/>
          </a:prstGeom>
          <a:noFill/>
        </p:spPr>
        <p:txBody>
          <a:bodyPr wrap="square" anchor="t">
            <a:spAutoFit/>
          </a:bodyPr>
          <a:lstStyle/>
          <a:p>
            <a:pPr>
              <a:defRPr sz="1200">
                <a:latin typeface="Arial Nova Light "/>
              </a:defRPr>
            </a:pPr>
            <a:r>
              <a:t>Finding: Secure Design Principles in Application Architectures are not applied</a:t>
            </a:r>
          </a:p>
        </p:txBody>
      </p:sp>
      <p:sp>
        <p:nvSpPr>
          <p:cNvPr id="7" name="TextBox 6"/>
          <p:cNvSpPr txBox="1"/>
          <p:nvPr/>
        </p:nvSpPr>
        <p:spPr>
          <a:xfrm>
            <a:off x="1080000" y="1548000"/>
            <a:ext cx="10713600" cy="304800"/>
          </a:xfrm>
          <a:prstGeom prst="rect">
            <a:avLst/>
          </a:prstGeom>
          <a:noFill/>
        </p:spPr>
        <p:txBody>
          <a:bodyPr wrap="square" anchor="t">
            <a:spAutoFit/>
          </a:bodyPr>
          <a:lstStyle/>
          <a:p>
            <a:pPr>
              <a:defRPr sz="1200">
                <a:latin typeface="Arial Nova Light "/>
              </a:defRPr>
            </a:pPr>
            <a:r>
              <a:t>Impact: Failure to incorporate secure design principles in application architectures leaves critical systems and data vulnerable to exploitation</a:t>
            </a:r>
          </a:p>
        </p:txBody>
      </p:sp>
      <p:sp>
        <p:nvSpPr>
          <p:cNvPr id="8" name="TextBox 7"/>
          <p:cNvSpPr txBox="1"/>
          <p:nvPr/>
        </p:nvSpPr>
        <p:spPr>
          <a:xfrm>
            <a:off x="1080000" y="2032800"/>
            <a:ext cx="10713600" cy="1066800"/>
          </a:xfrm>
          <a:prstGeom prst="rect">
            <a:avLst/>
          </a:prstGeom>
          <a:noFill/>
        </p:spPr>
        <p:txBody>
          <a:bodyPr wrap="square" anchor="t">
            <a:spAutoFit/>
          </a:bodyPr>
          <a:lstStyle/>
          <a:p>
            <a:pPr>
              <a:defRPr sz="1000">
                <a:latin typeface="Arial Nova Light "/>
              </a:defRPr>
            </a:pPr>
            <a:r>
              <a:t>Recommendation: Apply secure design principles in application architectures. Secure design principles include the concept of least privilege and enforcing mediation to validate every operation that the user makes, promoting the concept of "never trust user input." Examples include ensuring that explicit error checking is performed and documented for all input, including for size, data type, and acceptable ranges or formats. Secure design also means minimizing the application infrastructure attack surface, such as turning off unprotected ports and services, removing unnecessary programs and files, and renaming or removing default accounts.</a:t>
            </a:r>
          </a:p>
        </p:txBody>
      </p:sp>
      <p:cxnSp>
        <p:nvCxnSpPr>
          <p:cNvPr id="9" name="Connector 8"/>
          <p:cNvCxnSpPr/>
          <p:nvPr/>
        </p:nvCxnSpPr>
        <p:spPr>
          <a:xfrm>
            <a:off x="720000" y="3315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3315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3315600"/>
            <a:ext cx="413999" cy="277200"/>
          </a:xfrm>
          <a:prstGeom prst="rect">
            <a:avLst/>
          </a:prstGeom>
          <a:noFill/>
        </p:spPr>
        <p:txBody>
          <a:bodyPr wrap="none">
            <a:spAutoFit/>
          </a:bodyPr>
          <a:lstStyle/>
          <a:p>
            <a:pPr>
              <a:defRPr sz="1200" b="1">
                <a:solidFill>
                  <a:srgbClr val="156082"/>
                </a:solidFill>
                <a:latin typeface="Arial Nova Cond"/>
              </a:defRPr>
            </a:pPr>
            <a:r>
              <a:t>16.11</a:t>
            </a:r>
          </a:p>
        </p:txBody>
      </p:sp>
      <p:sp>
        <p:nvSpPr>
          <p:cNvPr id="12" name="TextBox 11"/>
          <p:cNvSpPr txBox="1"/>
          <p:nvPr/>
        </p:nvSpPr>
        <p:spPr>
          <a:xfrm>
            <a:off x="1080000" y="3315600"/>
            <a:ext cx="6094800" cy="309600"/>
          </a:xfrm>
          <a:prstGeom prst="rect">
            <a:avLst/>
          </a:prstGeom>
          <a:noFill/>
        </p:spPr>
        <p:txBody>
          <a:bodyPr wrap="none">
            <a:spAutoFit/>
          </a:bodyPr>
          <a:lstStyle/>
          <a:p>
            <a:pPr>
              <a:defRPr sz="1200" b="1">
                <a:solidFill>
                  <a:srgbClr val="000000"/>
                </a:solidFill>
                <a:latin typeface="Arial Nova"/>
              </a:defRPr>
            </a:pPr>
            <a:r>
              <a:t>Leverage Vetted Modules or Services for Application Security Components</a:t>
            </a:r>
          </a:p>
        </p:txBody>
      </p:sp>
      <p:sp>
        <p:nvSpPr>
          <p:cNvPr id="13" name="TextBox 12"/>
          <p:cNvSpPr txBox="1"/>
          <p:nvPr/>
        </p:nvSpPr>
        <p:spPr>
          <a:xfrm>
            <a:off x="1080000" y="3661200"/>
            <a:ext cx="10713600" cy="152400"/>
          </a:xfrm>
          <a:prstGeom prst="rect">
            <a:avLst/>
          </a:prstGeom>
          <a:noFill/>
        </p:spPr>
        <p:txBody>
          <a:bodyPr wrap="square" anchor="t">
            <a:spAutoFit/>
          </a:bodyPr>
          <a:lstStyle/>
          <a:p>
            <a:pPr>
              <a:defRPr sz="1200">
                <a:latin typeface="Arial Nova Light "/>
              </a:defRPr>
            </a:pPr>
            <a:r>
              <a:t>Finding: Vetted Modules or Services for Application Security Components are not leveraged.</a:t>
            </a:r>
          </a:p>
        </p:txBody>
      </p:sp>
      <p:sp>
        <p:nvSpPr>
          <p:cNvPr id="14" name="TextBox 13"/>
          <p:cNvSpPr txBox="1"/>
          <p:nvPr/>
        </p:nvSpPr>
        <p:spPr>
          <a:xfrm>
            <a:off x="1080000" y="3849600"/>
            <a:ext cx="10713600" cy="304800"/>
          </a:xfrm>
          <a:prstGeom prst="rect">
            <a:avLst/>
          </a:prstGeom>
          <a:noFill/>
        </p:spPr>
        <p:txBody>
          <a:bodyPr wrap="square" anchor="t">
            <a:spAutoFit/>
          </a:bodyPr>
          <a:lstStyle/>
          <a:p>
            <a:pPr>
              <a:defRPr sz="1200">
                <a:latin typeface="Arial Nova Light "/>
              </a:defRPr>
            </a:pPr>
            <a:r>
              <a:t>Impact: Failure to leverage vetted, secure application security components leaves critical systems and data vulnerable to exploitation due to poorly designed or implemented security controls</a:t>
            </a:r>
          </a:p>
        </p:txBody>
      </p:sp>
      <p:sp>
        <p:nvSpPr>
          <p:cNvPr id="15" name="TextBox 14"/>
          <p:cNvSpPr txBox="1"/>
          <p:nvPr/>
        </p:nvSpPr>
        <p:spPr>
          <a:xfrm>
            <a:off x="1080000" y="4334400"/>
            <a:ext cx="10713600" cy="1066800"/>
          </a:xfrm>
          <a:prstGeom prst="rect">
            <a:avLst/>
          </a:prstGeom>
          <a:noFill/>
        </p:spPr>
        <p:txBody>
          <a:bodyPr wrap="square" anchor="t">
            <a:spAutoFit/>
          </a:bodyPr>
          <a:lstStyle/>
          <a:p>
            <a:pPr>
              <a:defRPr sz="1000">
                <a:latin typeface="Arial Nova Light "/>
              </a:defRPr>
            </a:pPr>
            <a:r>
              <a:t>Recommendation: Leverage vetted modules or services for application security components, such as identity management, encryption, and auditing and logging. Using platform features in critical security functions will reduce developers’ workload and minimize the likelihood of design or implementation errors. Modern operating systems provide effective mechanisms for identification, authentication, and authorization and make those mechanisms available to applications. Use only standardized, currently accepted, and extensively reviewed encryption algorithms. Operating systems also provide mechanisms to create and maintain secure audit logs.</a:t>
            </a:r>
          </a:p>
        </p:txBody>
      </p:sp>
      <p:cxnSp>
        <p:nvCxnSpPr>
          <p:cNvPr id="16" name="Connector 15"/>
          <p:cNvCxnSpPr/>
          <p:nvPr/>
        </p:nvCxnSpPr>
        <p:spPr>
          <a:xfrm>
            <a:off x="720000" y="5617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5617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5617200"/>
            <a:ext cx="413999" cy="277200"/>
          </a:xfrm>
          <a:prstGeom prst="rect">
            <a:avLst/>
          </a:prstGeom>
          <a:noFill/>
        </p:spPr>
        <p:txBody>
          <a:bodyPr wrap="none">
            <a:spAutoFit/>
          </a:bodyPr>
          <a:lstStyle/>
          <a:p>
            <a:pPr>
              <a:defRPr sz="1200" b="1">
                <a:solidFill>
                  <a:srgbClr val="156082"/>
                </a:solidFill>
                <a:latin typeface="Arial Nova Cond"/>
              </a:defRPr>
            </a:pPr>
            <a:r>
              <a:t>16.12</a:t>
            </a:r>
          </a:p>
        </p:txBody>
      </p:sp>
      <p:sp>
        <p:nvSpPr>
          <p:cNvPr id="19" name="TextBox 18"/>
          <p:cNvSpPr txBox="1"/>
          <p:nvPr/>
        </p:nvSpPr>
        <p:spPr>
          <a:xfrm>
            <a:off x="1080000" y="5617200"/>
            <a:ext cx="6094800" cy="309600"/>
          </a:xfrm>
          <a:prstGeom prst="rect">
            <a:avLst/>
          </a:prstGeom>
          <a:noFill/>
        </p:spPr>
        <p:txBody>
          <a:bodyPr wrap="none">
            <a:spAutoFit/>
          </a:bodyPr>
          <a:lstStyle/>
          <a:p>
            <a:pPr>
              <a:defRPr sz="1200" b="1">
                <a:solidFill>
                  <a:srgbClr val="000000"/>
                </a:solidFill>
                <a:latin typeface="Arial Nova"/>
              </a:defRPr>
            </a:pPr>
            <a:r>
              <a:t>Implement Code-Level Security Checks</a:t>
            </a:r>
          </a:p>
        </p:txBody>
      </p:sp>
      <p:sp>
        <p:nvSpPr>
          <p:cNvPr id="20" name="TextBox 19"/>
          <p:cNvSpPr txBox="1"/>
          <p:nvPr/>
        </p:nvSpPr>
        <p:spPr>
          <a:xfrm>
            <a:off x="1080000" y="5962800"/>
            <a:ext cx="10713600" cy="152400"/>
          </a:xfrm>
          <a:prstGeom prst="rect">
            <a:avLst/>
          </a:prstGeom>
          <a:noFill/>
        </p:spPr>
        <p:txBody>
          <a:bodyPr wrap="square" anchor="t">
            <a:spAutoFit/>
          </a:bodyPr>
          <a:lstStyle/>
          <a:p>
            <a:pPr>
              <a:defRPr sz="1200">
                <a:latin typeface="Arial Nova Light "/>
              </a:defRPr>
            </a:pPr>
            <a:r>
              <a:t>Finding: Code-Level Security Checks are not checked.</a:t>
            </a:r>
          </a:p>
        </p:txBody>
      </p:sp>
      <p:sp>
        <p:nvSpPr>
          <p:cNvPr id="21" name="TextBox 20"/>
          <p:cNvSpPr txBox="1"/>
          <p:nvPr/>
        </p:nvSpPr>
        <p:spPr>
          <a:xfrm>
            <a:off x="1080000" y="6151200"/>
            <a:ext cx="10713600" cy="304800"/>
          </a:xfrm>
          <a:prstGeom prst="rect">
            <a:avLst/>
          </a:prstGeom>
          <a:noFill/>
        </p:spPr>
        <p:txBody>
          <a:bodyPr wrap="square" anchor="t">
            <a:spAutoFit/>
          </a:bodyPr>
          <a:lstStyle/>
          <a:p>
            <a:pPr>
              <a:defRPr sz="1200">
                <a:latin typeface="Arial Nova Light "/>
              </a:defRPr>
            </a:pPr>
            <a:r>
              <a:t>Impact: Lack of code-level security checks through static and dynamic analysis enables vulnerabilities to persist undetected in application code</a:t>
            </a:r>
          </a:p>
        </p:txBody>
      </p:sp>
      <p:sp>
        <p:nvSpPr>
          <p:cNvPr id="22" name="TextBox 21"/>
          <p:cNvSpPr txBox="1"/>
          <p:nvPr/>
        </p:nvSpPr>
        <p:spPr>
          <a:xfrm>
            <a:off x="1080000" y="6636000"/>
            <a:ext cx="10713600" cy="304800"/>
          </a:xfrm>
          <a:prstGeom prst="rect">
            <a:avLst/>
          </a:prstGeom>
          <a:noFill/>
        </p:spPr>
        <p:txBody>
          <a:bodyPr wrap="square" anchor="t">
            <a:spAutoFit/>
          </a:bodyPr>
          <a:lstStyle/>
          <a:p>
            <a:pPr>
              <a:defRPr sz="1000">
                <a:latin typeface="Arial Nova Light "/>
              </a:defRPr>
            </a:pPr>
            <a:r>
              <a:t>Recommendation: Apply static and dynamic analysis tools within the application life cycle to verify that secure coding practices are being followed.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16.13</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Conduct Application Penetration Testing</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Application Penetration Testing are not conducted</a:t>
            </a:r>
          </a:p>
        </p:txBody>
      </p:sp>
      <p:sp>
        <p:nvSpPr>
          <p:cNvPr id="7" name="TextBox 6"/>
          <p:cNvSpPr txBox="1"/>
          <p:nvPr/>
        </p:nvSpPr>
        <p:spPr>
          <a:xfrm>
            <a:off x="1080000" y="1090800"/>
            <a:ext cx="10713600" cy="304800"/>
          </a:xfrm>
          <a:prstGeom prst="rect">
            <a:avLst/>
          </a:prstGeom>
          <a:noFill/>
        </p:spPr>
        <p:txBody>
          <a:bodyPr wrap="square" anchor="t">
            <a:spAutoFit/>
          </a:bodyPr>
          <a:lstStyle/>
          <a:p>
            <a:pPr>
              <a:defRPr sz="1200">
                <a:latin typeface="Arial Nova Light "/>
              </a:defRPr>
            </a:pPr>
            <a:r>
              <a:t>Impact: Failure to conduct comprehensive application penetration testing leaves critical systems and data vulnerable to exploitation, as unidentified security weaknesses can be leveraged by malicious actors</a:t>
            </a:r>
          </a:p>
        </p:txBody>
      </p:sp>
      <p:sp>
        <p:nvSpPr>
          <p:cNvPr id="8" name="TextBox 7"/>
          <p:cNvSpPr txBox="1"/>
          <p:nvPr/>
        </p:nvSpPr>
        <p:spPr>
          <a:xfrm>
            <a:off x="1080000" y="1575600"/>
            <a:ext cx="10713600" cy="609600"/>
          </a:xfrm>
          <a:prstGeom prst="rect">
            <a:avLst/>
          </a:prstGeom>
          <a:noFill/>
        </p:spPr>
        <p:txBody>
          <a:bodyPr wrap="square" anchor="t">
            <a:spAutoFit/>
          </a:bodyPr>
          <a:lstStyle/>
          <a:p>
            <a:pPr>
              <a:defRPr sz="1000">
                <a:latin typeface="Arial Nova Light "/>
              </a:defRPr>
            </a:pPr>
            <a:r>
              <a:t>Recommendation: Conduct application penetration testing. For critical applications, authenticated penetration testing is better suited to finding business logic vulnerabilities than code scanning and automated security testing. Penetration testing relies on the skill of the tester to manually manipulate an application as an authenticated and unauthenticated user. </a:t>
            </a:r>
          </a:p>
        </p:txBody>
      </p:sp>
      <p:cxnSp>
        <p:nvCxnSpPr>
          <p:cNvPr id="9" name="Connector 8"/>
          <p:cNvCxnSpPr/>
          <p:nvPr/>
        </p:nvCxnSpPr>
        <p:spPr>
          <a:xfrm>
            <a:off x="720000" y="240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40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1" name="TextBox 10"/>
          <p:cNvSpPr txBox="1"/>
          <p:nvPr/>
        </p:nvSpPr>
        <p:spPr>
          <a:xfrm>
            <a:off x="648000" y="2401200"/>
            <a:ext cx="413999" cy="277200"/>
          </a:xfrm>
          <a:prstGeom prst="rect">
            <a:avLst/>
          </a:prstGeom>
          <a:noFill/>
        </p:spPr>
        <p:txBody>
          <a:bodyPr wrap="none">
            <a:spAutoFit/>
          </a:bodyPr>
          <a:lstStyle/>
          <a:p>
            <a:pPr>
              <a:defRPr sz="1200" b="1">
                <a:solidFill>
                  <a:srgbClr val="156082"/>
                </a:solidFill>
                <a:latin typeface="Arial Nova Cond"/>
              </a:defRPr>
            </a:pPr>
            <a:r>
              <a:t>16.14</a:t>
            </a:r>
          </a:p>
        </p:txBody>
      </p:sp>
      <p:sp>
        <p:nvSpPr>
          <p:cNvPr id="12" name="TextBox 11"/>
          <p:cNvSpPr txBox="1"/>
          <p:nvPr/>
        </p:nvSpPr>
        <p:spPr>
          <a:xfrm>
            <a:off x="1080000" y="2401200"/>
            <a:ext cx="6094800" cy="309600"/>
          </a:xfrm>
          <a:prstGeom prst="rect">
            <a:avLst/>
          </a:prstGeom>
          <a:noFill/>
        </p:spPr>
        <p:txBody>
          <a:bodyPr wrap="none">
            <a:spAutoFit/>
          </a:bodyPr>
          <a:lstStyle/>
          <a:p>
            <a:pPr>
              <a:defRPr sz="1200" b="1">
                <a:solidFill>
                  <a:srgbClr val="000000"/>
                </a:solidFill>
                <a:latin typeface="Arial Nova"/>
              </a:defRPr>
            </a:pPr>
            <a:r>
              <a:t>Conduct Threat Modeling</a:t>
            </a:r>
          </a:p>
        </p:txBody>
      </p:sp>
      <p:sp>
        <p:nvSpPr>
          <p:cNvPr id="13" name="TextBox 12"/>
          <p:cNvSpPr txBox="1"/>
          <p:nvPr/>
        </p:nvSpPr>
        <p:spPr>
          <a:xfrm>
            <a:off x="1080000" y="2746800"/>
            <a:ext cx="10713600" cy="152400"/>
          </a:xfrm>
          <a:prstGeom prst="rect">
            <a:avLst/>
          </a:prstGeom>
          <a:noFill/>
        </p:spPr>
        <p:txBody>
          <a:bodyPr wrap="square" anchor="t">
            <a:spAutoFit/>
          </a:bodyPr>
          <a:lstStyle/>
          <a:p>
            <a:pPr>
              <a:defRPr sz="1200">
                <a:latin typeface="Arial Nova Light "/>
              </a:defRPr>
            </a:pPr>
            <a:r>
              <a:t>Finding: Threat Modeling is not conducted.</a:t>
            </a:r>
          </a:p>
        </p:txBody>
      </p:sp>
      <p:sp>
        <p:nvSpPr>
          <p:cNvPr id="14" name="TextBox 13"/>
          <p:cNvSpPr txBox="1"/>
          <p:nvPr/>
        </p:nvSpPr>
        <p:spPr>
          <a:xfrm>
            <a:off x="1080000" y="2935200"/>
            <a:ext cx="10713600" cy="304800"/>
          </a:xfrm>
          <a:prstGeom prst="rect">
            <a:avLst/>
          </a:prstGeom>
          <a:noFill/>
        </p:spPr>
        <p:txBody>
          <a:bodyPr wrap="square" anchor="t">
            <a:spAutoFit/>
          </a:bodyPr>
          <a:lstStyle/>
          <a:p>
            <a:pPr>
              <a:defRPr sz="1200">
                <a:latin typeface="Arial Nova Light "/>
              </a:defRPr>
            </a:pPr>
            <a:r>
              <a:t>Impact: Without conducting thorough threat modeling, the enterprise fails to proactively identify and mitigate critical security design flaws in applications</a:t>
            </a:r>
          </a:p>
        </p:txBody>
      </p:sp>
      <p:sp>
        <p:nvSpPr>
          <p:cNvPr id="15" name="TextBox 14"/>
          <p:cNvSpPr txBox="1"/>
          <p:nvPr/>
        </p:nvSpPr>
        <p:spPr>
          <a:xfrm>
            <a:off x="1080000" y="3420000"/>
            <a:ext cx="10713600" cy="762000"/>
          </a:xfrm>
          <a:prstGeom prst="rect">
            <a:avLst/>
          </a:prstGeom>
          <a:noFill/>
        </p:spPr>
        <p:txBody>
          <a:bodyPr wrap="square" anchor="t">
            <a:spAutoFit/>
          </a:bodyPr>
          <a:lstStyle/>
          <a:p>
            <a:pPr>
              <a:defRPr sz="1000">
                <a:latin typeface="Arial Nova Light "/>
              </a:defRPr>
            </a:pPr>
            <a:r>
              <a:t>Recommendation: Conduct threat modeling. Threat modeling is the process of identifying and addressing application security design flaws within a design, before code is created. It is conducted through specially trained individuals who evaluate the application design and gauge security risks for each entry point and access level. The goal is to map out the application, architecture, and infrastructure in a structured way to understand its weaknesses.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17</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Incident Response Management</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Establish a program to develop and maintain an incident response capability (e.g., policies, plans, procedures, defined roles, training, and communications) to prepare, detect, and quickly respond to an attack.</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17.1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Designate Personnel to Manage Incident Handling</a:t>
            </a:r>
          </a:p>
        </p:txBody>
      </p:sp>
      <p:sp>
        <p:nvSpPr>
          <p:cNvPr id="10" name="TextBox 9"/>
          <p:cNvSpPr txBox="1"/>
          <p:nvPr/>
        </p:nvSpPr>
        <p:spPr>
          <a:xfrm>
            <a:off x="1080000" y="1670400"/>
            <a:ext cx="10713600" cy="152400"/>
          </a:xfrm>
          <a:prstGeom prst="rect">
            <a:avLst/>
          </a:prstGeom>
          <a:noFill/>
        </p:spPr>
        <p:txBody>
          <a:bodyPr wrap="square" anchor="t">
            <a:spAutoFit/>
          </a:bodyPr>
          <a:lstStyle/>
          <a:p>
            <a:pPr>
              <a:defRPr sz="1200">
                <a:latin typeface="Arial Nova Light "/>
              </a:defRPr>
            </a:pPr>
            <a:r>
              <a:t>Finding: Personnel to Manage Incident Handling have not been designated.</a:t>
            </a:r>
          </a:p>
        </p:txBody>
      </p:sp>
      <p:sp>
        <p:nvSpPr>
          <p:cNvPr id="11" name="TextBox 10"/>
          <p:cNvSpPr txBox="1"/>
          <p:nvPr/>
        </p:nvSpPr>
        <p:spPr>
          <a:xfrm>
            <a:off x="1080000" y="1858800"/>
            <a:ext cx="10713600" cy="304800"/>
          </a:xfrm>
          <a:prstGeom prst="rect">
            <a:avLst/>
          </a:prstGeom>
          <a:noFill/>
        </p:spPr>
        <p:txBody>
          <a:bodyPr wrap="square" anchor="t">
            <a:spAutoFit/>
          </a:bodyPr>
          <a:lstStyle/>
          <a:p>
            <a:pPr>
              <a:defRPr sz="1200">
                <a:latin typeface="Arial Nova Light "/>
              </a:defRPr>
            </a:pPr>
            <a:r>
              <a:t>Impact: Failure to designate personnel to manage incident handling could lead to delayed, ineffective, and poorly documented incident response and recovery efforts.</a:t>
            </a:r>
          </a:p>
        </p:txBody>
      </p:sp>
      <p:sp>
        <p:nvSpPr>
          <p:cNvPr id="12" name="TextBox 11"/>
          <p:cNvSpPr txBox="1"/>
          <p:nvPr/>
        </p:nvSpPr>
        <p:spPr>
          <a:xfrm>
            <a:off x="1080000" y="2343600"/>
            <a:ext cx="10713600" cy="914400"/>
          </a:xfrm>
          <a:prstGeom prst="rect">
            <a:avLst/>
          </a:prstGeom>
          <a:noFill/>
        </p:spPr>
        <p:txBody>
          <a:bodyPr wrap="square" anchor="t">
            <a:spAutoFit/>
          </a:bodyPr>
          <a:lstStyle/>
          <a:p>
            <a:pPr>
              <a:defRPr sz="1000">
                <a:latin typeface="Arial Nova Light "/>
              </a:defRPr>
            </a:pPr>
            <a:r>
              <a:t>Recommendation: Designate one key person, and at least one backup, who will manage the enterprise’s incident handling process. Management personnel are responsible for the coordination and documentation of incident response and recovery efforts and can consist of employees internal to the enterprise, third-party vendors, or a hybrid approach. If using a third-party vendor, designate at least one person internal to the enterprise to oversee any third-party work. Review annually, or when significant enterprise changes occur that could impact this Safeguard.</a:t>
            </a:r>
          </a:p>
        </p:txBody>
      </p:sp>
      <p:cxnSp>
        <p:nvCxnSpPr>
          <p:cNvPr id="13" name="Connector 12"/>
          <p:cNvCxnSpPr/>
          <p:nvPr/>
        </p:nvCxnSpPr>
        <p:spPr>
          <a:xfrm>
            <a:off x="720000" y="347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47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5" name="TextBox 14"/>
          <p:cNvSpPr txBox="1"/>
          <p:nvPr/>
        </p:nvSpPr>
        <p:spPr>
          <a:xfrm>
            <a:off x="648000" y="3474000"/>
            <a:ext cx="413999" cy="277200"/>
          </a:xfrm>
          <a:prstGeom prst="rect">
            <a:avLst/>
          </a:prstGeom>
          <a:noFill/>
        </p:spPr>
        <p:txBody>
          <a:bodyPr wrap="none">
            <a:spAutoFit/>
          </a:bodyPr>
          <a:lstStyle/>
          <a:p>
            <a:pPr>
              <a:defRPr sz="1200" b="1">
                <a:solidFill>
                  <a:srgbClr val="156082"/>
                </a:solidFill>
                <a:latin typeface="Arial Nova Cond"/>
              </a:defRPr>
            </a:pPr>
            <a:r>
              <a:t>17.2</a:t>
            </a:r>
          </a:p>
        </p:txBody>
      </p:sp>
      <p:sp>
        <p:nvSpPr>
          <p:cNvPr id="16" name="TextBox 15"/>
          <p:cNvSpPr txBox="1"/>
          <p:nvPr/>
        </p:nvSpPr>
        <p:spPr>
          <a:xfrm>
            <a:off x="1080000" y="3474000"/>
            <a:ext cx="6094800" cy="309600"/>
          </a:xfrm>
          <a:prstGeom prst="rect">
            <a:avLst/>
          </a:prstGeom>
          <a:noFill/>
        </p:spPr>
        <p:txBody>
          <a:bodyPr wrap="none">
            <a:spAutoFit/>
          </a:bodyPr>
          <a:lstStyle/>
          <a:p>
            <a:pPr>
              <a:defRPr sz="1200" b="1">
                <a:solidFill>
                  <a:srgbClr val="000000"/>
                </a:solidFill>
                <a:latin typeface="Arial Nova"/>
              </a:defRPr>
            </a:pPr>
            <a:r>
              <a:t>Establish and Maintain Contact Information for Reporting Security Incidents</a:t>
            </a:r>
          </a:p>
        </p:txBody>
      </p:sp>
      <p:sp>
        <p:nvSpPr>
          <p:cNvPr id="17" name="TextBox 16"/>
          <p:cNvSpPr txBox="1"/>
          <p:nvPr/>
        </p:nvSpPr>
        <p:spPr>
          <a:xfrm>
            <a:off x="1080000" y="3819600"/>
            <a:ext cx="10713600" cy="152400"/>
          </a:xfrm>
          <a:prstGeom prst="rect">
            <a:avLst/>
          </a:prstGeom>
          <a:noFill/>
        </p:spPr>
        <p:txBody>
          <a:bodyPr wrap="square" anchor="t">
            <a:spAutoFit/>
          </a:bodyPr>
          <a:lstStyle/>
          <a:p>
            <a:pPr>
              <a:defRPr sz="1200">
                <a:latin typeface="Arial Nova Light "/>
              </a:defRPr>
            </a:pPr>
            <a:r>
              <a:t>Finding: Contact Information for Reporting Security Incidents have not been established</a:t>
            </a:r>
          </a:p>
        </p:txBody>
      </p:sp>
      <p:sp>
        <p:nvSpPr>
          <p:cNvPr id="18" name="TextBox 17"/>
          <p:cNvSpPr txBox="1"/>
          <p:nvPr/>
        </p:nvSpPr>
        <p:spPr>
          <a:xfrm>
            <a:off x="1080000" y="4008000"/>
            <a:ext cx="10713600" cy="304800"/>
          </a:xfrm>
          <a:prstGeom prst="rect">
            <a:avLst/>
          </a:prstGeom>
          <a:noFill/>
        </p:spPr>
        <p:txBody>
          <a:bodyPr wrap="square" anchor="t">
            <a:spAutoFit/>
          </a:bodyPr>
          <a:lstStyle/>
          <a:p>
            <a:pPr>
              <a:defRPr sz="1200">
                <a:latin typeface="Arial Nova Light "/>
              </a:defRPr>
            </a:pPr>
            <a:r>
              <a:t>Impact: Failure to establish and maintain up-to-date incident reporting contacts could hamper effective and timely response to security incidents.</a:t>
            </a:r>
          </a:p>
        </p:txBody>
      </p:sp>
      <p:sp>
        <p:nvSpPr>
          <p:cNvPr id="19" name="TextBox 18"/>
          <p:cNvSpPr txBox="1"/>
          <p:nvPr/>
        </p:nvSpPr>
        <p:spPr>
          <a:xfrm>
            <a:off x="1080000" y="4492800"/>
            <a:ext cx="10713600" cy="609600"/>
          </a:xfrm>
          <a:prstGeom prst="rect">
            <a:avLst/>
          </a:prstGeom>
          <a:noFill/>
        </p:spPr>
        <p:txBody>
          <a:bodyPr wrap="square" anchor="t">
            <a:spAutoFit/>
          </a:bodyPr>
          <a:lstStyle/>
          <a:p>
            <a:pPr>
              <a:defRPr sz="1000">
                <a:latin typeface="Arial Nova Light "/>
              </a:defRPr>
            </a:pPr>
            <a:r>
              <a:t>Recommendation: Establish and maintain contact information for parties that need to be informed of security incidents. Contacts may include internal staff, third-party vendors, law enforcement, cyber insurance providers, relevant government agencies, Information Sharing and Analysis Center (ISAC) partners, or other stakeholders. Verify contacts annually to ensure that information is up-to-date.</a:t>
            </a:r>
          </a:p>
        </p:txBody>
      </p:sp>
      <p:cxnSp>
        <p:nvCxnSpPr>
          <p:cNvPr id="20" name="Connector 19"/>
          <p:cNvCxnSpPr/>
          <p:nvPr/>
        </p:nvCxnSpPr>
        <p:spPr>
          <a:xfrm>
            <a:off x="720000" y="5318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5318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5318400"/>
            <a:ext cx="413999" cy="277200"/>
          </a:xfrm>
          <a:prstGeom prst="rect">
            <a:avLst/>
          </a:prstGeom>
          <a:noFill/>
        </p:spPr>
        <p:txBody>
          <a:bodyPr wrap="none">
            <a:spAutoFit/>
          </a:bodyPr>
          <a:lstStyle/>
          <a:p>
            <a:pPr>
              <a:defRPr sz="1200" b="1">
                <a:solidFill>
                  <a:srgbClr val="156082"/>
                </a:solidFill>
                <a:latin typeface="Arial Nova Cond"/>
              </a:defRPr>
            </a:pPr>
            <a:r>
              <a:t>17.3</a:t>
            </a:r>
          </a:p>
        </p:txBody>
      </p:sp>
      <p:sp>
        <p:nvSpPr>
          <p:cNvPr id="23" name="TextBox 22"/>
          <p:cNvSpPr txBox="1"/>
          <p:nvPr/>
        </p:nvSpPr>
        <p:spPr>
          <a:xfrm>
            <a:off x="1080000" y="5318400"/>
            <a:ext cx="6094800" cy="309600"/>
          </a:xfrm>
          <a:prstGeom prst="rect">
            <a:avLst/>
          </a:prstGeom>
          <a:noFill/>
        </p:spPr>
        <p:txBody>
          <a:bodyPr wrap="none">
            <a:spAutoFit/>
          </a:bodyPr>
          <a:lstStyle/>
          <a:p>
            <a:pPr>
              <a:defRPr sz="1200" b="1">
                <a:solidFill>
                  <a:srgbClr val="000000"/>
                </a:solidFill>
                <a:latin typeface="Arial Nova"/>
              </a:defRPr>
            </a:pPr>
            <a:r>
              <a:t>Establish and Maintain an Enterprise Process for Reporting Incidents</a:t>
            </a:r>
          </a:p>
        </p:txBody>
      </p:sp>
      <p:sp>
        <p:nvSpPr>
          <p:cNvPr id="24" name="TextBox 23"/>
          <p:cNvSpPr txBox="1"/>
          <p:nvPr/>
        </p:nvSpPr>
        <p:spPr>
          <a:xfrm>
            <a:off x="1080000" y="5664000"/>
            <a:ext cx="10713600" cy="152400"/>
          </a:xfrm>
          <a:prstGeom prst="rect">
            <a:avLst/>
          </a:prstGeom>
          <a:noFill/>
        </p:spPr>
        <p:txBody>
          <a:bodyPr wrap="square" anchor="t">
            <a:spAutoFit/>
          </a:bodyPr>
          <a:lstStyle/>
          <a:p>
            <a:pPr>
              <a:defRPr sz="1200">
                <a:latin typeface="Arial Nova Light "/>
              </a:defRPr>
            </a:pPr>
            <a:r>
              <a:t>Finding: Enterprise Process for Reporting Incidents have not been established</a:t>
            </a:r>
          </a:p>
        </p:txBody>
      </p:sp>
      <p:sp>
        <p:nvSpPr>
          <p:cNvPr id="25" name="TextBox 24"/>
          <p:cNvSpPr txBox="1"/>
          <p:nvPr/>
        </p:nvSpPr>
        <p:spPr>
          <a:xfrm>
            <a:off x="1080000" y="5852400"/>
            <a:ext cx="10713600" cy="304800"/>
          </a:xfrm>
          <a:prstGeom prst="rect">
            <a:avLst/>
          </a:prstGeom>
          <a:noFill/>
        </p:spPr>
        <p:txBody>
          <a:bodyPr wrap="square" anchor="t">
            <a:spAutoFit/>
          </a:bodyPr>
          <a:lstStyle/>
          <a:p>
            <a:pPr>
              <a:defRPr sz="1200">
                <a:latin typeface="Arial Nova Light "/>
              </a:defRPr>
            </a:pPr>
            <a:r>
              <a:t>Impact: Failure to establish a clear, well-communicated incident reporting process could delay the enterprise's ability to detect, respond to, and mitigate security incidents.</a:t>
            </a:r>
          </a:p>
        </p:txBody>
      </p:sp>
      <p:sp>
        <p:nvSpPr>
          <p:cNvPr id="26" name="TextBox 25"/>
          <p:cNvSpPr txBox="1"/>
          <p:nvPr/>
        </p:nvSpPr>
        <p:spPr>
          <a:xfrm>
            <a:off x="1080000" y="6337200"/>
            <a:ext cx="10713600" cy="609600"/>
          </a:xfrm>
          <a:prstGeom prst="rect">
            <a:avLst/>
          </a:prstGeom>
          <a:noFill/>
        </p:spPr>
        <p:txBody>
          <a:bodyPr wrap="square" anchor="t">
            <a:spAutoFit/>
          </a:bodyPr>
          <a:lstStyle/>
          <a:p>
            <a:pPr>
              <a:defRPr sz="1000">
                <a:latin typeface="Arial Nova Light "/>
              </a:defRPr>
            </a:pPr>
            <a:r>
              <a:t>Recommendation: Establish and maintain an enterprise process for the workforce to report security incidents. The process includes reporting timeframe, personnel to report to, mechanism for reporting, and the minimum information to be reported. Ensure the process is publicly available to all of the workforce. Review annually, or when significant enterprise changes occur that could impact this Safeguard.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86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4" name="TextBox 3"/>
          <p:cNvSpPr txBox="1"/>
          <p:nvPr/>
        </p:nvSpPr>
        <p:spPr>
          <a:xfrm>
            <a:off x="648000" y="861600"/>
            <a:ext cx="413999" cy="277200"/>
          </a:xfrm>
          <a:prstGeom prst="rect">
            <a:avLst/>
          </a:prstGeom>
          <a:noFill/>
        </p:spPr>
        <p:txBody>
          <a:bodyPr wrap="none">
            <a:spAutoFit/>
          </a:bodyPr>
          <a:lstStyle/>
          <a:p>
            <a:pPr>
              <a:defRPr sz="1200" b="1">
                <a:solidFill>
                  <a:srgbClr val="156082"/>
                </a:solidFill>
                <a:latin typeface="Arial Nova Cond"/>
              </a:defRPr>
            </a:pPr>
            <a:r>
              <a:t>17.4</a:t>
            </a:r>
          </a:p>
        </p:txBody>
      </p:sp>
      <p:sp>
        <p:nvSpPr>
          <p:cNvPr id="5" name="TextBox 4"/>
          <p:cNvSpPr txBox="1"/>
          <p:nvPr/>
        </p:nvSpPr>
        <p:spPr>
          <a:xfrm>
            <a:off x="1080000" y="861600"/>
            <a:ext cx="6094800" cy="309600"/>
          </a:xfrm>
          <a:prstGeom prst="rect">
            <a:avLst/>
          </a:prstGeom>
          <a:noFill/>
        </p:spPr>
        <p:txBody>
          <a:bodyPr wrap="none">
            <a:spAutoFit/>
          </a:bodyPr>
          <a:lstStyle/>
          <a:p>
            <a:pPr>
              <a:defRPr sz="1200" b="1">
                <a:solidFill>
                  <a:srgbClr val="000000"/>
                </a:solidFill>
                <a:latin typeface="Arial Nova"/>
              </a:defRPr>
            </a:pPr>
            <a:r>
              <a:t>Establish and Maintain an Incident Response Process</a:t>
            </a:r>
          </a:p>
        </p:txBody>
      </p:sp>
      <p:sp>
        <p:nvSpPr>
          <p:cNvPr id="6" name="TextBox 5"/>
          <p:cNvSpPr txBox="1"/>
          <p:nvPr/>
        </p:nvSpPr>
        <p:spPr>
          <a:xfrm>
            <a:off x="1080000" y="1207200"/>
            <a:ext cx="10713600" cy="152400"/>
          </a:xfrm>
          <a:prstGeom prst="rect">
            <a:avLst/>
          </a:prstGeom>
          <a:noFill/>
        </p:spPr>
        <p:txBody>
          <a:bodyPr wrap="square" anchor="t">
            <a:spAutoFit/>
          </a:bodyPr>
          <a:lstStyle/>
          <a:p>
            <a:pPr>
              <a:defRPr sz="1200">
                <a:latin typeface="Arial Nova Light "/>
              </a:defRPr>
            </a:pPr>
            <a:r>
              <a:t>Finding: Maintain an Incident Response Process have not been established.</a:t>
            </a:r>
          </a:p>
        </p:txBody>
      </p:sp>
      <p:sp>
        <p:nvSpPr>
          <p:cNvPr id="7" name="TextBox 6"/>
          <p:cNvSpPr txBox="1"/>
          <p:nvPr/>
        </p:nvSpPr>
        <p:spPr>
          <a:xfrm>
            <a:off x="1080000" y="1395600"/>
            <a:ext cx="10713600" cy="304800"/>
          </a:xfrm>
          <a:prstGeom prst="rect">
            <a:avLst/>
          </a:prstGeom>
          <a:noFill/>
        </p:spPr>
        <p:txBody>
          <a:bodyPr wrap="square" anchor="t">
            <a:spAutoFit/>
          </a:bodyPr>
          <a:lstStyle/>
          <a:p>
            <a:pPr>
              <a:defRPr sz="1200">
                <a:latin typeface="Arial Nova Light "/>
              </a:defRPr>
            </a:pPr>
            <a:r>
              <a:t>Impact: Lack of a documented, regularly reviewed incident response process can lead to inconsistent, ineffective, and poorly coordinated incident handling efforts.</a:t>
            </a:r>
          </a:p>
          <a:p/>
        </p:txBody>
      </p:sp>
      <p:sp>
        <p:nvSpPr>
          <p:cNvPr id="8" name="TextBox 7"/>
          <p:cNvSpPr txBox="1"/>
          <p:nvPr/>
        </p:nvSpPr>
        <p:spPr>
          <a:xfrm>
            <a:off x="1080000" y="1880400"/>
            <a:ext cx="10713600" cy="457200"/>
          </a:xfrm>
          <a:prstGeom prst="rect">
            <a:avLst/>
          </a:prstGeom>
          <a:noFill/>
        </p:spPr>
        <p:txBody>
          <a:bodyPr wrap="square" anchor="t">
            <a:spAutoFit/>
          </a:bodyPr>
          <a:lstStyle/>
          <a:p>
            <a:pPr>
              <a:defRPr sz="1000">
                <a:latin typeface="Arial Nova Light "/>
              </a:defRPr>
            </a:pPr>
            <a:r>
              <a:t>Recommendation: Establish and maintain an incident response process that addresses roles and responsibilities, compliance requirements, and a communication plan. Review annually, or when significant enterprise changes occur that could impact this Safeguard.</a:t>
            </a:r>
          </a:p>
        </p:txBody>
      </p:sp>
      <p:cxnSp>
        <p:nvCxnSpPr>
          <p:cNvPr id="9" name="Connector 8"/>
          <p:cNvCxnSpPr/>
          <p:nvPr/>
        </p:nvCxnSpPr>
        <p:spPr>
          <a:xfrm>
            <a:off x="720000" y="255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55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553600"/>
            <a:ext cx="413999" cy="277200"/>
          </a:xfrm>
          <a:prstGeom prst="rect">
            <a:avLst/>
          </a:prstGeom>
          <a:noFill/>
        </p:spPr>
        <p:txBody>
          <a:bodyPr wrap="none">
            <a:spAutoFit/>
          </a:bodyPr>
          <a:lstStyle/>
          <a:p>
            <a:pPr>
              <a:defRPr sz="1200" b="1">
                <a:solidFill>
                  <a:srgbClr val="156082"/>
                </a:solidFill>
                <a:latin typeface="Arial Nova Cond"/>
              </a:defRPr>
            </a:pPr>
            <a:r>
              <a:t>17.5</a:t>
            </a:r>
          </a:p>
        </p:txBody>
      </p:sp>
      <p:sp>
        <p:nvSpPr>
          <p:cNvPr id="12" name="TextBox 11"/>
          <p:cNvSpPr txBox="1"/>
          <p:nvPr/>
        </p:nvSpPr>
        <p:spPr>
          <a:xfrm>
            <a:off x="1080000" y="2553600"/>
            <a:ext cx="6094800" cy="309600"/>
          </a:xfrm>
          <a:prstGeom prst="rect">
            <a:avLst/>
          </a:prstGeom>
          <a:noFill/>
        </p:spPr>
        <p:txBody>
          <a:bodyPr wrap="none">
            <a:spAutoFit/>
          </a:bodyPr>
          <a:lstStyle/>
          <a:p>
            <a:pPr>
              <a:defRPr sz="1200" b="1">
                <a:solidFill>
                  <a:srgbClr val="000000"/>
                </a:solidFill>
                <a:latin typeface="Arial Nova"/>
              </a:defRPr>
            </a:pPr>
            <a:r>
              <a:t>Assign Key Roles and Responsibilities</a:t>
            </a:r>
          </a:p>
        </p:txBody>
      </p:sp>
      <p:sp>
        <p:nvSpPr>
          <p:cNvPr id="13" name="TextBox 12"/>
          <p:cNvSpPr txBox="1"/>
          <p:nvPr/>
        </p:nvSpPr>
        <p:spPr>
          <a:xfrm>
            <a:off x="1080000" y="2899200"/>
            <a:ext cx="10713600" cy="152400"/>
          </a:xfrm>
          <a:prstGeom prst="rect">
            <a:avLst/>
          </a:prstGeom>
          <a:noFill/>
        </p:spPr>
        <p:txBody>
          <a:bodyPr wrap="square" anchor="t">
            <a:spAutoFit/>
          </a:bodyPr>
          <a:lstStyle/>
          <a:p>
            <a:pPr>
              <a:defRPr sz="1200">
                <a:latin typeface="Arial Nova Light "/>
              </a:defRPr>
            </a:pPr>
            <a:r>
              <a:t>Finding: Key Roles and Responsibilities have not been assigned.</a:t>
            </a:r>
          </a:p>
        </p:txBody>
      </p:sp>
      <p:sp>
        <p:nvSpPr>
          <p:cNvPr id="14" name="TextBox 13"/>
          <p:cNvSpPr txBox="1"/>
          <p:nvPr/>
        </p:nvSpPr>
        <p:spPr>
          <a:xfrm>
            <a:off x="1080000" y="3087600"/>
            <a:ext cx="10713600" cy="304800"/>
          </a:xfrm>
          <a:prstGeom prst="rect">
            <a:avLst/>
          </a:prstGeom>
          <a:noFill/>
        </p:spPr>
        <p:txBody>
          <a:bodyPr wrap="square" anchor="t">
            <a:spAutoFit/>
          </a:bodyPr>
          <a:lstStyle/>
          <a:p>
            <a:pPr>
              <a:defRPr sz="1200">
                <a:latin typeface="Arial Nova Light "/>
              </a:defRPr>
            </a:pPr>
            <a:r>
              <a:t>Impact: Failure to assign clear roles and responsibilities for incident response can result in confusion, delays, and gaps in executing effective incident handling and recovery.</a:t>
            </a:r>
          </a:p>
        </p:txBody>
      </p:sp>
      <p:sp>
        <p:nvSpPr>
          <p:cNvPr id="15" name="TextBox 14"/>
          <p:cNvSpPr txBox="1"/>
          <p:nvPr/>
        </p:nvSpPr>
        <p:spPr>
          <a:xfrm>
            <a:off x="1080000" y="3572400"/>
            <a:ext cx="10713600" cy="609600"/>
          </a:xfrm>
          <a:prstGeom prst="rect">
            <a:avLst/>
          </a:prstGeom>
          <a:noFill/>
        </p:spPr>
        <p:txBody>
          <a:bodyPr wrap="square" anchor="t">
            <a:spAutoFit/>
          </a:bodyPr>
          <a:lstStyle/>
          <a:p>
            <a:pPr>
              <a:defRPr sz="1000">
                <a:latin typeface="Arial Nova Light "/>
              </a:defRPr>
            </a:pPr>
            <a:r>
              <a:t>Recommendation: Assign key roles and responsibilities for incident response, including staff from legal, IT, information security, facilities, public relations, human resources, incident responders, and analysts, as applicable. Review annually, or when significant enterprise changes occur that could impact this Safeguard.</a:t>
            </a:r>
          </a:p>
        </p:txBody>
      </p:sp>
      <p:cxnSp>
        <p:nvCxnSpPr>
          <p:cNvPr id="16" name="Connector 15"/>
          <p:cNvCxnSpPr/>
          <p:nvPr/>
        </p:nvCxnSpPr>
        <p:spPr>
          <a:xfrm>
            <a:off x="720000" y="439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439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Respond</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4398000"/>
            <a:ext cx="413999" cy="277200"/>
          </a:xfrm>
          <a:prstGeom prst="rect">
            <a:avLst/>
          </a:prstGeom>
          <a:noFill/>
        </p:spPr>
        <p:txBody>
          <a:bodyPr wrap="none">
            <a:spAutoFit/>
          </a:bodyPr>
          <a:lstStyle/>
          <a:p>
            <a:pPr>
              <a:defRPr sz="1200" b="1">
                <a:solidFill>
                  <a:srgbClr val="156082"/>
                </a:solidFill>
                <a:latin typeface="Arial Nova Cond"/>
              </a:defRPr>
            </a:pPr>
            <a:r>
              <a:t>17.6</a:t>
            </a:r>
          </a:p>
        </p:txBody>
      </p:sp>
      <p:sp>
        <p:nvSpPr>
          <p:cNvPr id="19" name="TextBox 18"/>
          <p:cNvSpPr txBox="1"/>
          <p:nvPr/>
        </p:nvSpPr>
        <p:spPr>
          <a:xfrm>
            <a:off x="1080000" y="4398000"/>
            <a:ext cx="6094800" cy="309600"/>
          </a:xfrm>
          <a:prstGeom prst="rect">
            <a:avLst/>
          </a:prstGeom>
          <a:noFill/>
        </p:spPr>
        <p:txBody>
          <a:bodyPr wrap="none">
            <a:spAutoFit/>
          </a:bodyPr>
          <a:lstStyle/>
          <a:p>
            <a:pPr>
              <a:defRPr sz="1200" b="1">
                <a:solidFill>
                  <a:srgbClr val="000000"/>
                </a:solidFill>
                <a:latin typeface="Arial Nova"/>
              </a:defRPr>
            </a:pPr>
            <a:r>
              <a:t>Define Mechanisms for Communicating During Incident Response</a:t>
            </a:r>
          </a:p>
        </p:txBody>
      </p:sp>
      <p:sp>
        <p:nvSpPr>
          <p:cNvPr id="20" name="TextBox 19"/>
          <p:cNvSpPr txBox="1"/>
          <p:nvPr/>
        </p:nvSpPr>
        <p:spPr>
          <a:xfrm>
            <a:off x="1080000" y="4743600"/>
            <a:ext cx="10713600" cy="152400"/>
          </a:xfrm>
          <a:prstGeom prst="rect">
            <a:avLst/>
          </a:prstGeom>
          <a:noFill/>
        </p:spPr>
        <p:txBody>
          <a:bodyPr wrap="square" anchor="t">
            <a:spAutoFit/>
          </a:bodyPr>
          <a:lstStyle/>
          <a:p>
            <a:pPr>
              <a:defRPr sz="1200">
                <a:latin typeface="Arial Nova Light "/>
              </a:defRPr>
            </a:pPr>
            <a:r>
              <a:t>Finding: Mechanisms for Communicating During Incident Response have not been defined.</a:t>
            </a:r>
          </a:p>
        </p:txBody>
      </p:sp>
      <p:sp>
        <p:nvSpPr>
          <p:cNvPr id="21" name="TextBox 20"/>
          <p:cNvSpPr txBox="1"/>
          <p:nvPr/>
        </p:nvSpPr>
        <p:spPr>
          <a:xfrm>
            <a:off x="1080000" y="4932000"/>
            <a:ext cx="10713600" cy="457200"/>
          </a:xfrm>
          <a:prstGeom prst="rect">
            <a:avLst/>
          </a:prstGeom>
          <a:noFill/>
        </p:spPr>
        <p:txBody>
          <a:bodyPr wrap="square" anchor="t">
            <a:spAutoFit/>
          </a:bodyPr>
          <a:lstStyle/>
          <a:p>
            <a:pPr>
              <a:defRPr sz="1200">
                <a:latin typeface="Arial Nova Light "/>
              </a:defRPr>
            </a:pPr>
            <a:r>
              <a:t>Impact: Lack of defined communication mechanisms for incident response can hinder timely information sharing and coordination, compromising the enterprise's ability to effectively manage and recover from security incidents.</a:t>
            </a:r>
          </a:p>
        </p:txBody>
      </p:sp>
      <p:sp>
        <p:nvSpPr>
          <p:cNvPr id="22" name="TextBox 21"/>
          <p:cNvSpPr txBox="1"/>
          <p:nvPr/>
        </p:nvSpPr>
        <p:spPr>
          <a:xfrm>
            <a:off x="1080000" y="5569200"/>
            <a:ext cx="10713600" cy="609600"/>
          </a:xfrm>
          <a:prstGeom prst="rect">
            <a:avLst/>
          </a:prstGeom>
          <a:noFill/>
        </p:spPr>
        <p:txBody>
          <a:bodyPr wrap="square" anchor="t">
            <a:spAutoFit/>
          </a:bodyPr>
          <a:lstStyle/>
          <a:p>
            <a:pPr>
              <a:defRPr sz="1000">
                <a:latin typeface="Arial Nova Light "/>
              </a:defRPr>
            </a:pPr>
            <a:r>
              <a:t>Recommendation: Determine which primary and secondary mechanisms will be used to communicate and report during a security incident. Mechanisms can include phone calls, emails, or letters. Keep in mind that certain mechanisms, such as emails, can be affected during a security incident. Review annually, or when significant enterprise changes occur that could impact this Safeguard.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86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861600"/>
            <a:ext cx="413999" cy="277200"/>
          </a:xfrm>
          <a:prstGeom prst="rect">
            <a:avLst/>
          </a:prstGeom>
          <a:noFill/>
        </p:spPr>
        <p:txBody>
          <a:bodyPr wrap="none">
            <a:spAutoFit/>
          </a:bodyPr>
          <a:lstStyle/>
          <a:p>
            <a:pPr>
              <a:defRPr sz="1200" b="1">
                <a:solidFill>
                  <a:srgbClr val="156082"/>
                </a:solidFill>
                <a:latin typeface="Arial Nova Cond"/>
              </a:defRPr>
            </a:pPr>
            <a:r>
              <a:t>17.7</a:t>
            </a:r>
          </a:p>
        </p:txBody>
      </p:sp>
      <p:sp>
        <p:nvSpPr>
          <p:cNvPr id="5" name="TextBox 4"/>
          <p:cNvSpPr txBox="1"/>
          <p:nvPr/>
        </p:nvSpPr>
        <p:spPr>
          <a:xfrm>
            <a:off x="1080000" y="861600"/>
            <a:ext cx="6094800" cy="309600"/>
          </a:xfrm>
          <a:prstGeom prst="rect">
            <a:avLst/>
          </a:prstGeom>
          <a:noFill/>
        </p:spPr>
        <p:txBody>
          <a:bodyPr wrap="none">
            <a:spAutoFit/>
          </a:bodyPr>
          <a:lstStyle/>
          <a:p>
            <a:pPr>
              <a:defRPr sz="1200" b="1">
                <a:solidFill>
                  <a:srgbClr val="000000"/>
                </a:solidFill>
                <a:latin typeface="Arial Nova"/>
              </a:defRPr>
            </a:pPr>
            <a:r>
              <a:t>Conduct Routine Incident Response Exercises</a:t>
            </a:r>
          </a:p>
        </p:txBody>
      </p:sp>
      <p:sp>
        <p:nvSpPr>
          <p:cNvPr id="6" name="TextBox 5"/>
          <p:cNvSpPr txBox="1"/>
          <p:nvPr/>
        </p:nvSpPr>
        <p:spPr>
          <a:xfrm>
            <a:off x="1080000" y="1207200"/>
            <a:ext cx="10713600" cy="0"/>
          </a:xfrm>
          <a:prstGeom prst="rect">
            <a:avLst/>
          </a:prstGeom>
          <a:noFill/>
        </p:spPr>
        <p:txBody>
          <a:bodyPr wrap="square" anchor="t">
            <a:spAutoFit/>
          </a:bodyPr>
          <a:lstStyle/>
          <a:p>
            <a:pPr>
              <a:defRPr sz="1200">
                <a:latin typeface="Arial Nova Light "/>
              </a:defRPr>
            </a:pPr>
            <a:r>
              <a:t>Finding: Routine Incident Response Exercises have not been conducted.</a:t>
            </a:r>
          </a:p>
        </p:txBody>
      </p:sp>
      <p:sp>
        <p:nvSpPr>
          <p:cNvPr id="7" name="TextBox 6"/>
          <p:cNvSpPr txBox="1"/>
          <p:nvPr/>
        </p:nvSpPr>
        <p:spPr>
          <a:xfrm>
            <a:off x="1080000" y="1243200"/>
            <a:ext cx="10713600" cy="304800"/>
          </a:xfrm>
          <a:prstGeom prst="rect">
            <a:avLst/>
          </a:prstGeom>
          <a:noFill/>
        </p:spPr>
        <p:txBody>
          <a:bodyPr wrap="square" anchor="t">
            <a:spAutoFit/>
          </a:bodyPr>
          <a:lstStyle/>
          <a:p>
            <a:pPr>
              <a:defRPr sz="1200">
                <a:latin typeface="Arial Nova Light "/>
              </a:defRPr>
            </a:pPr>
            <a:r>
              <a:t>Impact: Failure to conduct routine incident response exercises can leave the enterprise unprepared to effectively coordinate and execute the incident handling process during a real security incident.</a:t>
            </a:r>
          </a:p>
        </p:txBody>
      </p:sp>
      <p:sp>
        <p:nvSpPr>
          <p:cNvPr id="8" name="TextBox 7"/>
          <p:cNvSpPr txBox="1"/>
          <p:nvPr/>
        </p:nvSpPr>
        <p:spPr>
          <a:xfrm>
            <a:off x="1080000" y="1728000"/>
            <a:ext cx="10713600" cy="609600"/>
          </a:xfrm>
          <a:prstGeom prst="rect">
            <a:avLst/>
          </a:prstGeom>
          <a:noFill/>
        </p:spPr>
        <p:txBody>
          <a:bodyPr wrap="square" anchor="t">
            <a:spAutoFit/>
          </a:bodyPr>
          <a:lstStyle/>
          <a:p>
            <a:pPr>
              <a:defRPr sz="1000">
                <a:latin typeface="Arial Nova Light "/>
              </a:defRPr>
            </a:pPr>
            <a:r>
              <a:t>Recommendation: Plan and conduct routine incident response exercises and scenarios for key personnel involved in the incident response process to prepare for responding to real-world incidents. Exercises need to test communication channels, decision making, and workflows. Conduct testing on an annual basis, at a minimum.</a:t>
            </a:r>
          </a:p>
        </p:txBody>
      </p:sp>
      <p:cxnSp>
        <p:nvCxnSpPr>
          <p:cNvPr id="9" name="Connector 8"/>
          <p:cNvCxnSpPr/>
          <p:nvPr/>
        </p:nvCxnSpPr>
        <p:spPr>
          <a:xfrm>
            <a:off x="720000" y="2553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553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1" name="TextBox 10"/>
          <p:cNvSpPr txBox="1"/>
          <p:nvPr/>
        </p:nvSpPr>
        <p:spPr>
          <a:xfrm>
            <a:off x="648000" y="2553600"/>
            <a:ext cx="413999" cy="277200"/>
          </a:xfrm>
          <a:prstGeom prst="rect">
            <a:avLst/>
          </a:prstGeom>
          <a:noFill/>
        </p:spPr>
        <p:txBody>
          <a:bodyPr wrap="none">
            <a:spAutoFit/>
          </a:bodyPr>
          <a:lstStyle/>
          <a:p>
            <a:pPr>
              <a:defRPr sz="1200" b="1">
                <a:solidFill>
                  <a:srgbClr val="156082"/>
                </a:solidFill>
                <a:latin typeface="Arial Nova Cond"/>
              </a:defRPr>
            </a:pPr>
            <a:r>
              <a:t>17.8</a:t>
            </a:r>
          </a:p>
        </p:txBody>
      </p:sp>
      <p:sp>
        <p:nvSpPr>
          <p:cNvPr id="12" name="TextBox 11"/>
          <p:cNvSpPr txBox="1"/>
          <p:nvPr/>
        </p:nvSpPr>
        <p:spPr>
          <a:xfrm>
            <a:off x="1080000" y="2553600"/>
            <a:ext cx="6094800" cy="309600"/>
          </a:xfrm>
          <a:prstGeom prst="rect">
            <a:avLst/>
          </a:prstGeom>
          <a:noFill/>
        </p:spPr>
        <p:txBody>
          <a:bodyPr wrap="none">
            <a:spAutoFit/>
          </a:bodyPr>
          <a:lstStyle/>
          <a:p>
            <a:pPr>
              <a:defRPr sz="1200" b="1">
                <a:solidFill>
                  <a:srgbClr val="000000"/>
                </a:solidFill>
                <a:latin typeface="Arial Nova"/>
              </a:defRPr>
            </a:pPr>
            <a:r>
              <a:t>Conduct Post-Incident Reviews</a:t>
            </a:r>
          </a:p>
        </p:txBody>
      </p:sp>
      <p:sp>
        <p:nvSpPr>
          <p:cNvPr id="13" name="TextBox 12"/>
          <p:cNvSpPr txBox="1"/>
          <p:nvPr/>
        </p:nvSpPr>
        <p:spPr>
          <a:xfrm>
            <a:off x="1080000" y="2899200"/>
            <a:ext cx="10713600" cy="152400"/>
          </a:xfrm>
          <a:prstGeom prst="rect">
            <a:avLst/>
          </a:prstGeom>
          <a:noFill/>
        </p:spPr>
        <p:txBody>
          <a:bodyPr wrap="square" anchor="t">
            <a:spAutoFit/>
          </a:bodyPr>
          <a:lstStyle/>
          <a:p>
            <a:pPr>
              <a:defRPr sz="1200">
                <a:latin typeface="Arial Nova Light "/>
              </a:defRPr>
            </a:pPr>
            <a:r>
              <a:t>Finding: Post-Incident Reviews have not been conducted.</a:t>
            </a:r>
          </a:p>
        </p:txBody>
      </p:sp>
      <p:sp>
        <p:nvSpPr>
          <p:cNvPr id="14" name="TextBox 13"/>
          <p:cNvSpPr txBox="1"/>
          <p:nvPr/>
        </p:nvSpPr>
        <p:spPr>
          <a:xfrm>
            <a:off x="1080000" y="3087600"/>
            <a:ext cx="10713600" cy="304800"/>
          </a:xfrm>
          <a:prstGeom prst="rect">
            <a:avLst/>
          </a:prstGeom>
          <a:noFill/>
        </p:spPr>
        <p:txBody>
          <a:bodyPr wrap="square" anchor="t">
            <a:spAutoFit/>
          </a:bodyPr>
          <a:lstStyle/>
          <a:p>
            <a:pPr>
              <a:defRPr sz="1200">
                <a:latin typeface="Arial Nova Light "/>
              </a:defRPr>
            </a:pPr>
            <a:r>
              <a:t>Impact: Lack of conducting post-incident reviews prevents the enterprise from identifying lessons learned and taking necessary actions to prevent the recurrence of security incidents.</a:t>
            </a:r>
          </a:p>
        </p:txBody>
      </p:sp>
      <p:sp>
        <p:nvSpPr>
          <p:cNvPr id="15" name="TextBox 14"/>
          <p:cNvSpPr txBox="1"/>
          <p:nvPr/>
        </p:nvSpPr>
        <p:spPr>
          <a:xfrm>
            <a:off x="1080000" y="3572400"/>
            <a:ext cx="10713600" cy="304800"/>
          </a:xfrm>
          <a:prstGeom prst="rect">
            <a:avLst/>
          </a:prstGeom>
          <a:noFill/>
        </p:spPr>
        <p:txBody>
          <a:bodyPr wrap="square" anchor="t">
            <a:spAutoFit/>
          </a:bodyPr>
          <a:lstStyle/>
          <a:p>
            <a:pPr>
              <a:defRPr sz="1000">
                <a:latin typeface="Arial Nova Light "/>
              </a:defRPr>
            </a:pPr>
            <a:r>
              <a:t>Recommendation: Conduct post-incident reviews. Post-incident reviews help prevent incident recurrence through identifying lessons learned and follow-up action.</a:t>
            </a:r>
          </a:p>
        </p:txBody>
      </p:sp>
      <p:cxnSp>
        <p:nvCxnSpPr>
          <p:cNvPr id="16" name="Connector 15"/>
          <p:cNvCxnSpPr/>
          <p:nvPr/>
        </p:nvCxnSpPr>
        <p:spPr>
          <a:xfrm>
            <a:off x="720000" y="409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409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Recover</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8" name="TextBox 17"/>
          <p:cNvSpPr txBox="1"/>
          <p:nvPr/>
        </p:nvSpPr>
        <p:spPr>
          <a:xfrm>
            <a:off x="648000" y="4093200"/>
            <a:ext cx="413999" cy="277200"/>
          </a:xfrm>
          <a:prstGeom prst="rect">
            <a:avLst/>
          </a:prstGeom>
          <a:noFill/>
        </p:spPr>
        <p:txBody>
          <a:bodyPr wrap="none">
            <a:spAutoFit/>
          </a:bodyPr>
          <a:lstStyle/>
          <a:p>
            <a:pPr>
              <a:defRPr sz="1200" b="1">
                <a:solidFill>
                  <a:srgbClr val="156082"/>
                </a:solidFill>
                <a:latin typeface="Arial Nova Cond"/>
              </a:defRPr>
            </a:pPr>
            <a:r>
              <a:t>17.9</a:t>
            </a:r>
          </a:p>
        </p:txBody>
      </p:sp>
      <p:sp>
        <p:nvSpPr>
          <p:cNvPr id="19" name="TextBox 18"/>
          <p:cNvSpPr txBox="1"/>
          <p:nvPr/>
        </p:nvSpPr>
        <p:spPr>
          <a:xfrm>
            <a:off x="1080000" y="4093200"/>
            <a:ext cx="6094800" cy="309600"/>
          </a:xfrm>
          <a:prstGeom prst="rect">
            <a:avLst/>
          </a:prstGeom>
          <a:noFill/>
        </p:spPr>
        <p:txBody>
          <a:bodyPr wrap="none">
            <a:spAutoFit/>
          </a:bodyPr>
          <a:lstStyle/>
          <a:p>
            <a:pPr>
              <a:defRPr sz="1200" b="1">
                <a:solidFill>
                  <a:srgbClr val="000000"/>
                </a:solidFill>
                <a:latin typeface="Arial Nova"/>
              </a:defRPr>
            </a:pPr>
            <a:r>
              <a:t>Establish and Maintain Security Incident Thresholds</a:t>
            </a:r>
          </a:p>
        </p:txBody>
      </p:sp>
      <p:sp>
        <p:nvSpPr>
          <p:cNvPr id="20" name="TextBox 19"/>
          <p:cNvSpPr txBox="1"/>
          <p:nvPr/>
        </p:nvSpPr>
        <p:spPr>
          <a:xfrm>
            <a:off x="1080000" y="4438800"/>
            <a:ext cx="10713600" cy="152400"/>
          </a:xfrm>
          <a:prstGeom prst="rect">
            <a:avLst/>
          </a:prstGeom>
          <a:noFill/>
        </p:spPr>
        <p:txBody>
          <a:bodyPr wrap="square" anchor="t">
            <a:spAutoFit/>
          </a:bodyPr>
          <a:lstStyle/>
          <a:p>
            <a:pPr>
              <a:defRPr sz="1200">
                <a:latin typeface="Arial Nova Light "/>
              </a:defRPr>
            </a:pPr>
            <a:r>
              <a:t>Finding: Maintain Security Incident Thresholds have not been established.</a:t>
            </a:r>
          </a:p>
        </p:txBody>
      </p:sp>
      <p:sp>
        <p:nvSpPr>
          <p:cNvPr id="21" name="TextBox 20"/>
          <p:cNvSpPr txBox="1"/>
          <p:nvPr/>
        </p:nvSpPr>
        <p:spPr>
          <a:xfrm>
            <a:off x="1080000" y="4627200"/>
            <a:ext cx="10713600" cy="457200"/>
          </a:xfrm>
          <a:prstGeom prst="rect">
            <a:avLst/>
          </a:prstGeom>
          <a:noFill/>
        </p:spPr>
        <p:txBody>
          <a:bodyPr wrap="square" anchor="t">
            <a:spAutoFit/>
          </a:bodyPr>
          <a:lstStyle/>
          <a:p>
            <a:pPr>
              <a:defRPr sz="1200">
                <a:latin typeface="Arial Nova Light "/>
              </a:defRPr>
            </a:pPr>
            <a:r>
              <a:t>Impact: Failure to establish and maintain clear security incident thresholds can lead to inconsistent detection, classification, and response to security-related events, potentially allowing significant incidents to go unnoticed or unaddressed.</a:t>
            </a:r>
          </a:p>
        </p:txBody>
      </p:sp>
      <p:sp>
        <p:nvSpPr>
          <p:cNvPr id="22" name="TextBox 21"/>
          <p:cNvSpPr txBox="1"/>
          <p:nvPr/>
        </p:nvSpPr>
        <p:spPr>
          <a:xfrm>
            <a:off x="1080000" y="5264400"/>
            <a:ext cx="10713600" cy="609600"/>
          </a:xfrm>
          <a:prstGeom prst="rect">
            <a:avLst/>
          </a:prstGeom>
          <a:noFill/>
        </p:spPr>
        <p:txBody>
          <a:bodyPr wrap="square" anchor="t">
            <a:spAutoFit/>
          </a:bodyPr>
          <a:lstStyle/>
          <a:p>
            <a:pPr>
              <a:defRPr sz="1000">
                <a:latin typeface="Arial Nova Light "/>
              </a:defRPr>
            </a:pPr>
            <a:r>
              <a:t>Recommendation: Establish and maintain security incident thresholds, including, at a minimum, differentiating between an incident and an event. Examples can include: abnormal activity, security vulnerability, security weakness, data breach, privacy incident, etc. Review annually, or when significant enterprise changes occur that could impact this Safeguard.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18 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Penetration Testing</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Test the effectiveness and resiliency of enterprise assets through identifying and exploiting weaknesses in controls (people, processes, and technology), and simulating the objectives and actions of an attacker.</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18.1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Penetration Testing Program</a:t>
            </a:r>
          </a:p>
        </p:txBody>
      </p:sp>
      <p:sp>
        <p:nvSpPr>
          <p:cNvPr id="10" name="TextBox 9"/>
          <p:cNvSpPr txBox="1"/>
          <p:nvPr/>
        </p:nvSpPr>
        <p:spPr>
          <a:xfrm>
            <a:off x="1080000" y="1670400"/>
            <a:ext cx="10713600" cy="152400"/>
          </a:xfrm>
          <a:prstGeom prst="rect">
            <a:avLst/>
          </a:prstGeom>
          <a:noFill/>
        </p:spPr>
        <p:txBody>
          <a:bodyPr wrap="square" anchor="t">
            <a:spAutoFit/>
          </a:bodyPr>
          <a:lstStyle/>
          <a:p>
            <a:pPr>
              <a:defRPr sz="1200">
                <a:latin typeface="Arial Nova Light "/>
              </a:defRPr>
            </a:pPr>
            <a:r>
              <a:t>Finding: Maintain a Penetration Testing Program have not been established.</a:t>
            </a:r>
          </a:p>
        </p:txBody>
      </p:sp>
      <p:sp>
        <p:nvSpPr>
          <p:cNvPr id="11" name="TextBox 10"/>
          <p:cNvSpPr txBox="1"/>
          <p:nvPr/>
        </p:nvSpPr>
        <p:spPr>
          <a:xfrm>
            <a:off x="1080000" y="1858800"/>
            <a:ext cx="10713600" cy="457200"/>
          </a:xfrm>
          <a:prstGeom prst="rect">
            <a:avLst/>
          </a:prstGeom>
          <a:noFill/>
        </p:spPr>
        <p:txBody>
          <a:bodyPr wrap="square" anchor="t">
            <a:spAutoFit/>
          </a:bodyPr>
          <a:lstStyle/>
          <a:p>
            <a:pPr>
              <a:defRPr sz="1200">
                <a:latin typeface="Arial Nova Light "/>
              </a:defRPr>
            </a:pPr>
            <a:r>
              <a:t>Impact: Lack of an established and maintained penetration testing program prevents the enterprise from proactively identifying and addressing security vulnerabilities, leaving the organization exposed to potential exploitation and compromise.</a:t>
            </a:r>
          </a:p>
        </p:txBody>
      </p:sp>
      <p:sp>
        <p:nvSpPr>
          <p:cNvPr id="12" name="TextBox 11"/>
          <p:cNvSpPr txBox="1"/>
          <p:nvPr/>
        </p:nvSpPr>
        <p:spPr>
          <a:xfrm>
            <a:off x="1080000" y="2496000"/>
            <a:ext cx="10713600" cy="914400"/>
          </a:xfrm>
          <a:prstGeom prst="rect">
            <a:avLst/>
          </a:prstGeom>
          <a:noFill/>
        </p:spPr>
        <p:txBody>
          <a:bodyPr wrap="square" anchor="t">
            <a:spAutoFit/>
          </a:bodyPr>
          <a:lstStyle/>
          <a:p>
            <a:pPr>
              <a:defRPr sz="1000">
                <a:latin typeface="Arial Nova Light "/>
              </a:defRPr>
            </a:pPr>
            <a:r>
              <a:t>Recommendation: Establish and maintain a penetration testing program appropriate to the size, complexity, and maturity of the enterprise. Penetration testing program characteristics include scope, such as network, web application, Application Programming Interface (API), hosted services, and physical premise controls; frequency; limitations, such as acceptable hours, and excluded attack types; point of contact information; remediation, such as how findings will be routed internally; and retrospective requirements.</a:t>
            </a:r>
          </a:p>
        </p:txBody>
      </p:sp>
      <p:cxnSp>
        <p:nvCxnSpPr>
          <p:cNvPr id="13" name="Connector 12"/>
          <p:cNvCxnSpPr/>
          <p:nvPr/>
        </p:nvCxnSpPr>
        <p:spPr>
          <a:xfrm>
            <a:off x="720000" y="362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62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5" name="TextBox 14"/>
          <p:cNvSpPr txBox="1"/>
          <p:nvPr/>
        </p:nvSpPr>
        <p:spPr>
          <a:xfrm>
            <a:off x="648000" y="3626400"/>
            <a:ext cx="413999" cy="277200"/>
          </a:xfrm>
          <a:prstGeom prst="rect">
            <a:avLst/>
          </a:prstGeom>
          <a:noFill/>
        </p:spPr>
        <p:txBody>
          <a:bodyPr wrap="none">
            <a:spAutoFit/>
          </a:bodyPr>
          <a:lstStyle/>
          <a:p>
            <a:pPr>
              <a:defRPr sz="1200" b="1">
                <a:solidFill>
                  <a:srgbClr val="156082"/>
                </a:solidFill>
                <a:latin typeface="Arial Nova Cond"/>
              </a:defRPr>
            </a:pPr>
            <a:r>
              <a:t>18.2</a:t>
            </a:r>
          </a:p>
        </p:txBody>
      </p:sp>
      <p:sp>
        <p:nvSpPr>
          <p:cNvPr id="16" name="TextBox 15"/>
          <p:cNvSpPr txBox="1"/>
          <p:nvPr/>
        </p:nvSpPr>
        <p:spPr>
          <a:xfrm>
            <a:off x="1080000" y="3626400"/>
            <a:ext cx="6094800" cy="309600"/>
          </a:xfrm>
          <a:prstGeom prst="rect">
            <a:avLst/>
          </a:prstGeom>
          <a:noFill/>
        </p:spPr>
        <p:txBody>
          <a:bodyPr wrap="none">
            <a:spAutoFit/>
          </a:bodyPr>
          <a:lstStyle/>
          <a:p>
            <a:pPr>
              <a:defRPr sz="1200" b="1">
                <a:solidFill>
                  <a:srgbClr val="000000"/>
                </a:solidFill>
                <a:latin typeface="Arial Nova"/>
              </a:defRPr>
            </a:pPr>
            <a:r>
              <a:t>Perform Periodic External Penetration Tests</a:t>
            </a:r>
          </a:p>
        </p:txBody>
      </p:sp>
      <p:sp>
        <p:nvSpPr>
          <p:cNvPr id="17" name="TextBox 16"/>
          <p:cNvSpPr txBox="1"/>
          <p:nvPr/>
        </p:nvSpPr>
        <p:spPr>
          <a:xfrm>
            <a:off x="1080000" y="3972000"/>
            <a:ext cx="10713600" cy="0"/>
          </a:xfrm>
          <a:prstGeom prst="rect">
            <a:avLst/>
          </a:prstGeom>
          <a:noFill/>
        </p:spPr>
        <p:txBody>
          <a:bodyPr wrap="square" anchor="t">
            <a:spAutoFit/>
          </a:bodyPr>
          <a:lstStyle/>
          <a:p>
            <a:pPr>
              <a:defRPr sz="1200">
                <a:latin typeface="Arial Nova Light "/>
              </a:defRPr>
            </a:pPr>
            <a:r>
              <a:t>Finding: Periodic External Penetration Tests have not been performed.</a:t>
            </a:r>
          </a:p>
        </p:txBody>
      </p:sp>
      <p:sp>
        <p:nvSpPr>
          <p:cNvPr id="18" name="TextBox 17"/>
          <p:cNvSpPr txBox="1"/>
          <p:nvPr/>
        </p:nvSpPr>
        <p:spPr>
          <a:xfrm>
            <a:off x="1080000" y="4008000"/>
            <a:ext cx="10713600" cy="457200"/>
          </a:xfrm>
          <a:prstGeom prst="rect">
            <a:avLst/>
          </a:prstGeom>
          <a:noFill/>
        </p:spPr>
        <p:txBody>
          <a:bodyPr wrap="square" anchor="t">
            <a:spAutoFit/>
          </a:bodyPr>
          <a:lstStyle/>
          <a:p>
            <a:pPr>
              <a:defRPr sz="1200">
                <a:latin typeface="Arial Nova Light "/>
              </a:defRPr>
            </a:pPr>
            <a:r>
              <a:t>Impact: Failure to perform periodic external penetration testing leaves the enterprise vulnerable to undetected security weaknesses that could be exploited by external threat actors, potentially resulting in damaging security incidents.</a:t>
            </a:r>
          </a:p>
        </p:txBody>
      </p:sp>
      <p:sp>
        <p:nvSpPr>
          <p:cNvPr id="19" name="TextBox 18"/>
          <p:cNvSpPr txBox="1"/>
          <p:nvPr/>
        </p:nvSpPr>
        <p:spPr>
          <a:xfrm>
            <a:off x="1080000" y="4645200"/>
            <a:ext cx="10713600" cy="609600"/>
          </a:xfrm>
          <a:prstGeom prst="rect">
            <a:avLst/>
          </a:prstGeom>
          <a:noFill/>
        </p:spPr>
        <p:txBody>
          <a:bodyPr wrap="square" anchor="t">
            <a:spAutoFit/>
          </a:bodyPr>
          <a:lstStyle/>
          <a:p>
            <a:pPr>
              <a:defRPr sz="1000">
                <a:latin typeface="Arial Nova Light "/>
              </a:defRPr>
            </a:pPr>
            <a:r>
              <a:t>Recommendation: Perform periodic external penetration tests based on program requirements, no less than annually. External penetration testing must include enterprise and environmental reconnaissance to detect exploitable information. Penetration testing requires specialized skills and experience and must be conducted through a qualified party. The testing may be clear box or opaque box.</a:t>
            </a:r>
          </a:p>
        </p:txBody>
      </p:sp>
      <p:cxnSp>
        <p:nvCxnSpPr>
          <p:cNvPr id="20" name="Connector 19"/>
          <p:cNvCxnSpPr/>
          <p:nvPr/>
        </p:nvCxnSpPr>
        <p:spPr>
          <a:xfrm>
            <a:off x="720000" y="5470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5470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2" name="TextBox 21"/>
          <p:cNvSpPr txBox="1"/>
          <p:nvPr/>
        </p:nvSpPr>
        <p:spPr>
          <a:xfrm>
            <a:off x="648000" y="5470800"/>
            <a:ext cx="413999" cy="277200"/>
          </a:xfrm>
          <a:prstGeom prst="rect">
            <a:avLst/>
          </a:prstGeom>
          <a:noFill/>
        </p:spPr>
        <p:txBody>
          <a:bodyPr wrap="none">
            <a:spAutoFit/>
          </a:bodyPr>
          <a:lstStyle/>
          <a:p>
            <a:pPr>
              <a:defRPr sz="1200" b="1">
                <a:solidFill>
                  <a:srgbClr val="156082"/>
                </a:solidFill>
                <a:latin typeface="Arial Nova Cond"/>
              </a:defRPr>
            </a:pPr>
            <a:r>
              <a:t>18.3</a:t>
            </a:r>
          </a:p>
        </p:txBody>
      </p:sp>
      <p:sp>
        <p:nvSpPr>
          <p:cNvPr id="23" name="TextBox 22"/>
          <p:cNvSpPr txBox="1"/>
          <p:nvPr/>
        </p:nvSpPr>
        <p:spPr>
          <a:xfrm>
            <a:off x="1080000" y="5470800"/>
            <a:ext cx="6094800" cy="309600"/>
          </a:xfrm>
          <a:prstGeom prst="rect">
            <a:avLst/>
          </a:prstGeom>
          <a:noFill/>
        </p:spPr>
        <p:txBody>
          <a:bodyPr wrap="none">
            <a:spAutoFit/>
          </a:bodyPr>
          <a:lstStyle/>
          <a:p>
            <a:pPr>
              <a:defRPr sz="1200" b="1">
                <a:solidFill>
                  <a:srgbClr val="000000"/>
                </a:solidFill>
                <a:latin typeface="Arial Nova"/>
              </a:defRPr>
            </a:pPr>
            <a:r>
              <a:t>Remediate Penetration Test Findings</a:t>
            </a:r>
          </a:p>
        </p:txBody>
      </p:sp>
      <p:sp>
        <p:nvSpPr>
          <p:cNvPr id="24" name="TextBox 23"/>
          <p:cNvSpPr txBox="1"/>
          <p:nvPr/>
        </p:nvSpPr>
        <p:spPr>
          <a:xfrm>
            <a:off x="1080000" y="5816400"/>
            <a:ext cx="10713600" cy="152400"/>
          </a:xfrm>
          <a:prstGeom prst="rect">
            <a:avLst/>
          </a:prstGeom>
          <a:noFill/>
        </p:spPr>
        <p:txBody>
          <a:bodyPr wrap="square" anchor="t">
            <a:spAutoFit/>
          </a:bodyPr>
          <a:lstStyle/>
          <a:p>
            <a:pPr>
              <a:defRPr sz="1200">
                <a:latin typeface="Arial Nova Light "/>
              </a:defRPr>
            </a:pPr>
            <a:r>
              <a:t>Finding: Penetration Test Findings have not been remediated.</a:t>
            </a:r>
          </a:p>
        </p:txBody>
      </p:sp>
      <p:sp>
        <p:nvSpPr>
          <p:cNvPr id="25" name="TextBox 24"/>
          <p:cNvSpPr txBox="1"/>
          <p:nvPr/>
        </p:nvSpPr>
        <p:spPr>
          <a:xfrm>
            <a:off x="1080000" y="6004800"/>
            <a:ext cx="10713600" cy="457200"/>
          </a:xfrm>
          <a:prstGeom prst="rect">
            <a:avLst/>
          </a:prstGeom>
          <a:noFill/>
        </p:spPr>
        <p:txBody>
          <a:bodyPr wrap="square" anchor="t">
            <a:spAutoFit/>
          </a:bodyPr>
          <a:lstStyle/>
          <a:p>
            <a:pPr>
              <a:defRPr sz="1200">
                <a:latin typeface="Arial Nova Light "/>
              </a:defRPr>
            </a:pPr>
            <a:r>
              <a:t>Impact: Failure to remediate identified penetration test findings in a timely manner leaves the enterprise exposed to known security vulnerabilities that could be exploited, increasing the risk of successful security incidents.</a:t>
            </a:r>
          </a:p>
        </p:txBody>
      </p:sp>
      <p:sp>
        <p:nvSpPr>
          <p:cNvPr id="26" name="TextBox 25"/>
          <p:cNvSpPr txBox="1"/>
          <p:nvPr/>
        </p:nvSpPr>
        <p:spPr>
          <a:xfrm>
            <a:off x="1080000" y="6642000"/>
            <a:ext cx="10713600" cy="304800"/>
          </a:xfrm>
          <a:prstGeom prst="rect">
            <a:avLst/>
          </a:prstGeom>
          <a:noFill/>
        </p:spPr>
        <p:txBody>
          <a:bodyPr wrap="square" anchor="t">
            <a:spAutoFit/>
          </a:bodyPr>
          <a:lstStyle/>
          <a:p>
            <a:pPr>
              <a:defRPr sz="1000">
                <a:latin typeface="Arial Nova Light "/>
              </a:defRPr>
            </a:pPr>
            <a:r>
              <a:t>Recommendation: Remediate penetration test findings based on the enterprise’s policy for remediation scope and prioritization.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03</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Data Protection</a:t>
            </a:r>
          </a:p>
        </p:txBody>
      </p:sp>
      <p:sp>
        <p:nvSpPr>
          <p:cNvPr id="5" name="TextBox 4"/>
          <p:cNvSpPr txBox="1"/>
          <p:nvPr/>
        </p:nvSpPr>
        <p:spPr>
          <a:xfrm>
            <a:off x="720000" y="687600"/>
            <a:ext cx="11073600" cy="304800"/>
          </a:xfrm>
          <a:prstGeom prst="rect">
            <a:avLst/>
          </a:prstGeom>
          <a:noFill/>
        </p:spPr>
        <p:txBody>
          <a:bodyPr wrap="square" anchor="t">
            <a:spAutoFit/>
          </a:bodyPr>
          <a:lstStyle/>
          <a:p>
            <a:pPr>
              <a:defRPr sz="1200" b="0">
                <a:latin typeface="Arial Nova"/>
              </a:defRPr>
            </a:pPr>
            <a:r>
              <a:t>Develop processes and technical controls to identify, classify, securely handle, retain, and dispose of data.</a:t>
            </a:r>
          </a:p>
        </p:txBody>
      </p:sp>
      <p:cxnSp>
        <p:nvCxnSpPr>
          <p:cNvPr id="6" name="Connector 5"/>
          <p:cNvCxnSpPr/>
          <p:nvPr/>
        </p:nvCxnSpPr>
        <p:spPr>
          <a:xfrm>
            <a:off x="720000" y="1172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172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172400"/>
            <a:ext cx="413999" cy="277200"/>
          </a:xfrm>
          <a:prstGeom prst="rect">
            <a:avLst/>
          </a:prstGeom>
          <a:noFill/>
        </p:spPr>
        <p:txBody>
          <a:bodyPr wrap="none">
            <a:spAutoFit/>
          </a:bodyPr>
          <a:lstStyle/>
          <a:p>
            <a:pPr>
              <a:defRPr sz="1200" b="1">
                <a:solidFill>
                  <a:srgbClr val="156082"/>
                </a:solidFill>
                <a:latin typeface="Arial Nova Cond"/>
              </a:defRPr>
            </a:pPr>
            <a:r>
              <a:t>3.1</a:t>
            </a:r>
          </a:p>
        </p:txBody>
      </p:sp>
      <p:sp>
        <p:nvSpPr>
          <p:cNvPr id="9" name="TextBox 8"/>
          <p:cNvSpPr txBox="1"/>
          <p:nvPr/>
        </p:nvSpPr>
        <p:spPr>
          <a:xfrm>
            <a:off x="1080000" y="1172400"/>
            <a:ext cx="6094800" cy="309600"/>
          </a:xfrm>
          <a:prstGeom prst="rect">
            <a:avLst/>
          </a:prstGeom>
          <a:noFill/>
        </p:spPr>
        <p:txBody>
          <a:bodyPr wrap="none">
            <a:spAutoFit/>
          </a:bodyPr>
          <a:lstStyle/>
          <a:p>
            <a:pPr>
              <a:defRPr sz="1200" b="1">
                <a:solidFill>
                  <a:srgbClr val="000000"/>
                </a:solidFill>
                <a:latin typeface="Arial Nova"/>
              </a:defRPr>
            </a:pPr>
            <a:r>
              <a:t>Establish and Maintain a Data Management Process</a:t>
            </a:r>
          </a:p>
        </p:txBody>
      </p:sp>
      <p:sp>
        <p:nvSpPr>
          <p:cNvPr id="10" name="TextBox 9"/>
          <p:cNvSpPr txBox="1"/>
          <p:nvPr/>
        </p:nvSpPr>
        <p:spPr>
          <a:xfrm>
            <a:off x="1080000" y="1518000"/>
            <a:ext cx="10713600" cy="152400"/>
          </a:xfrm>
          <a:prstGeom prst="rect">
            <a:avLst/>
          </a:prstGeom>
          <a:noFill/>
        </p:spPr>
        <p:txBody>
          <a:bodyPr wrap="square" anchor="t">
            <a:spAutoFit/>
          </a:bodyPr>
          <a:lstStyle/>
          <a:p>
            <a:pPr>
              <a:defRPr sz="1200">
                <a:latin typeface="Arial Nova Light "/>
              </a:defRPr>
            </a:pPr>
            <a:r>
              <a:t>Finding: A data management policy and process is not established. </a:t>
            </a:r>
          </a:p>
        </p:txBody>
      </p:sp>
      <p:sp>
        <p:nvSpPr>
          <p:cNvPr id="11" name="TextBox 10"/>
          <p:cNvSpPr txBox="1"/>
          <p:nvPr/>
        </p:nvSpPr>
        <p:spPr>
          <a:xfrm>
            <a:off x="1080000" y="1706400"/>
            <a:ext cx="10713600" cy="304800"/>
          </a:xfrm>
          <a:prstGeom prst="rect">
            <a:avLst/>
          </a:prstGeom>
          <a:noFill/>
        </p:spPr>
        <p:txBody>
          <a:bodyPr wrap="square" anchor="t">
            <a:spAutoFit/>
          </a:bodyPr>
          <a:lstStyle/>
          <a:p>
            <a:pPr>
              <a:defRPr sz="1200">
                <a:latin typeface="Arial Nova Light "/>
              </a:defRPr>
            </a:pPr>
            <a:r>
              <a:t>Impact: Adverse effects on an organization's operations, reputation, and ability to leverage data for strategic decision-making and value creation.</a:t>
            </a:r>
          </a:p>
          <a:p/>
          <a:p/>
          <a:p/>
          <a:p/>
          <a:p/>
        </p:txBody>
      </p:sp>
      <p:sp>
        <p:nvSpPr>
          <p:cNvPr id="12" name="TextBox 11"/>
          <p:cNvSpPr txBox="1"/>
          <p:nvPr/>
        </p:nvSpPr>
        <p:spPr>
          <a:xfrm>
            <a:off x="1080000" y="2191200"/>
            <a:ext cx="10713600" cy="609600"/>
          </a:xfrm>
          <a:prstGeom prst="rect">
            <a:avLst/>
          </a:prstGeom>
          <a:noFill/>
        </p:spPr>
        <p:txBody>
          <a:bodyPr wrap="square" anchor="t">
            <a:spAutoFit/>
          </a:bodyPr>
          <a:lstStyle/>
          <a:p>
            <a:pPr>
              <a:defRPr sz="1000">
                <a:latin typeface="Arial Nova Light "/>
              </a:defRPr>
            </a:pPr>
            <a:r>
              <a:t>Recommendation: Establish a formal data management policy and the process, addressing data sensitivity, data owner, handling of data, data retention limits, and disposal requirements, based on sensitivity and retention standards for the enterprise. Review and update documentation annually, or when significant enterprise changes occur that could impact this Safeguard.</a:t>
            </a:r>
          </a:p>
        </p:txBody>
      </p:sp>
      <p:cxnSp>
        <p:nvCxnSpPr>
          <p:cNvPr id="13" name="Connector 12"/>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01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15" name="TextBox 14"/>
          <p:cNvSpPr txBox="1"/>
          <p:nvPr/>
        </p:nvSpPr>
        <p:spPr>
          <a:xfrm>
            <a:off x="648000" y="3016800"/>
            <a:ext cx="413999" cy="277200"/>
          </a:xfrm>
          <a:prstGeom prst="rect">
            <a:avLst/>
          </a:prstGeom>
          <a:noFill/>
        </p:spPr>
        <p:txBody>
          <a:bodyPr wrap="none">
            <a:spAutoFit/>
          </a:bodyPr>
          <a:lstStyle/>
          <a:p>
            <a:pPr>
              <a:defRPr sz="1200" b="1">
                <a:solidFill>
                  <a:srgbClr val="156082"/>
                </a:solidFill>
                <a:latin typeface="Arial Nova Cond"/>
              </a:defRPr>
            </a:pPr>
            <a:r>
              <a:t>3.2</a:t>
            </a:r>
          </a:p>
        </p:txBody>
      </p:sp>
      <p:sp>
        <p:nvSpPr>
          <p:cNvPr id="16" name="TextBox 15"/>
          <p:cNvSpPr txBox="1"/>
          <p:nvPr/>
        </p:nvSpPr>
        <p:spPr>
          <a:xfrm>
            <a:off x="1080000" y="3016800"/>
            <a:ext cx="6094800" cy="309600"/>
          </a:xfrm>
          <a:prstGeom prst="rect">
            <a:avLst/>
          </a:prstGeom>
          <a:noFill/>
        </p:spPr>
        <p:txBody>
          <a:bodyPr wrap="none">
            <a:spAutoFit/>
          </a:bodyPr>
          <a:lstStyle/>
          <a:p>
            <a:pPr>
              <a:defRPr sz="1200" b="1">
                <a:solidFill>
                  <a:srgbClr val="000000"/>
                </a:solidFill>
                <a:latin typeface="Arial Nova"/>
              </a:defRPr>
            </a:pPr>
            <a:r>
              <a:t>Establish and Maintain a Data Inventory</a:t>
            </a:r>
          </a:p>
        </p:txBody>
      </p:sp>
      <p:sp>
        <p:nvSpPr>
          <p:cNvPr id="17" name="TextBox 16"/>
          <p:cNvSpPr txBox="1"/>
          <p:nvPr/>
        </p:nvSpPr>
        <p:spPr>
          <a:xfrm>
            <a:off x="1080000" y="3362400"/>
            <a:ext cx="10713600" cy="304800"/>
          </a:xfrm>
          <a:prstGeom prst="rect">
            <a:avLst/>
          </a:prstGeom>
          <a:noFill/>
        </p:spPr>
        <p:txBody>
          <a:bodyPr wrap="square" anchor="t">
            <a:spAutoFit/>
          </a:bodyPr>
          <a:lstStyle/>
          <a:p>
            <a:pPr>
              <a:defRPr sz="1200">
                <a:latin typeface="Arial Nova Light "/>
              </a:defRPr>
            </a:pPr>
            <a:r>
              <a:t>Finding: Data inventory to identify and protect sensitive repositories is not implemented. Detailed and regularly updated data inventory of all data repositories on enterprise assets is not present.</a:t>
            </a:r>
          </a:p>
        </p:txBody>
      </p:sp>
      <p:sp>
        <p:nvSpPr>
          <p:cNvPr id="18" name="TextBox 17"/>
          <p:cNvSpPr txBox="1"/>
          <p:nvPr/>
        </p:nvSpPr>
        <p:spPr>
          <a:xfrm>
            <a:off x="1080000" y="3703200"/>
            <a:ext cx="10713600" cy="304800"/>
          </a:xfrm>
          <a:prstGeom prst="rect">
            <a:avLst/>
          </a:prstGeom>
          <a:noFill/>
        </p:spPr>
        <p:txBody>
          <a:bodyPr wrap="square" anchor="t">
            <a:spAutoFit/>
          </a:bodyPr>
          <a:lstStyle/>
          <a:p>
            <a:pPr>
              <a:defRPr sz="1200">
                <a:latin typeface="Arial Nova Light "/>
              </a:defRPr>
            </a:pPr>
            <a:r>
              <a:t>Impact: Lack of visibility and difficulty to ensure that data repositories exist on assets are in place to safeguard sensitive information.</a:t>
            </a:r>
          </a:p>
        </p:txBody>
      </p:sp>
      <p:sp>
        <p:nvSpPr>
          <p:cNvPr id="19" name="TextBox 18"/>
          <p:cNvSpPr txBox="1"/>
          <p:nvPr/>
        </p:nvSpPr>
        <p:spPr>
          <a:xfrm>
            <a:off x="1080000" y="4188000"/>
            <a:ext cx="10713600" cy="457200"/>
          </a:xfrm>
          <a:prstGeom prst="rect">
            <a:avLst/>
          </a:prstGeom>
          <a:noFill/>
        </p:spPr>
        <p:txBody>
          <a:bodyPr wrap="square" anchor="t">
            <a:spAutoFit/>
          </a:bodyPr>
          <a:lstStyle/>
          <a:p>
            <a:pPr>
              <a:defRPr sz="1000">
                <a:latin typeface="Arial Nova Light "/>
              </a:defRPr>
            </a:pPr>
            <a:r>
              <a:t>Recommendation: Establish and maintain a data inventory, based on the enterprise’s data management process. Inventory sensitive data, at a minimum. Review and update inventory annually, at a minimum, with a priority on sensitive data.</a:t>
            </a:r>
          </a:p>
        </p:txBody>
      </p:sp>
      <p:cxnSp>
        <p:nvCxnSpPr>
          <p:cNvPr id="20" name="Connector 19"/>
          <p:cNvCxnSpPr/>
          <p:nvPr/>
        </p:nvCxnSpPr>
        <p:spPr>
          <a:xfrm>
            <a:off x="720000" y="486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86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2" name="TextBox 21"/>
          <p:cNvSpPr txBox="1"/>
          <p:nvPr/>
        </p:nvSpPr>
        <p:spPr>
          <a:xfrm>
            <a:off x="648000" y="4861200"/>
            <a:ext cx="413999" cy="277200"/>
          </a:xfrm>
          <a:prstGeom prst="rect">
            <a:avLst/>
          </a:prstGeom>
          <a:noFill/>
        </p:spPr>
        <p:txBody>
          <a:bodyPr wrap="none">
            <a:spAutoFit/>
          </a:bodyPr>
          <a:lstStyle/>
          <a:p>
            <a:pPr>
              <a:defRPr sz="1200" b="1">
                <a:solidFill>
                  <a:srgbClr val="156082"/>
                </a:solidFill>
                <a:latin typeface="Arial Nova Cond"/>
              </a:defRPr>
            </a:pPr>
            <a:r>
              <a:t>3.3</a:t>
            </a:r>
          </a:p>
        </p:txBody>
      </p:sp>
      <p:sp>
        <p:nvSpPr>
          <p:cNvPr id="23" name="TextBox 22"/>
          <p:cNvSpPr txBox="1"/>
          <p:nvPr/>
        </p:nvSpPr>
        <p:spPr>
          <a:xfrm>
            <a:off x="1080000" y="4861200"/>
            <a:ext cx="6094800" cy="309600"/>
          </a:xfrm>
          <a:prstGeom prst="rect">
            <a:avLst/>
          </a:prstGeom>
          <a:noFill/>
        </p:spPr>
        <p:txBody>
          <a:bodyPr wrap="none">
            <a:spAutoFit/>
          </a:bodyPr>
          <a:lstStyle/>
          <a:p>
            <a:pPr>
              <a:defRPr sz="1200" b="1">
                <a:solidFill>
                  <a:srgbClr val="000000"/>
                </a:solidFill>
                <a:latin typeface="Arial Nova"/>
              </a:defRPr>
            </a:pPr>
            <a:r>
              <a:t>Configure Data Access Control Lists</a:t>
            </a:r>
          </a:p>
        </p:txBody>
      </p:sp>
      <p:sp>
        <p:nvSpPr>
          <p:cNvPr id="24" name="TextBox 23"/>
          <p:cNvSpPr txBox="1"/>
          <p:nvPr/>
        </p:nvSpPr>
        <p:spPr>
          <a:xfrm>
            <a:off x="1080000" y="5206800"/>
            <a:ext cx="10713600" cy="152400"/>
          </a:xfrm>
          <a:prstGeom prst="rect">
            <a:avLst/>
          </a:prstGeom>
          <a:noFill/>
        </p:spPr>
        <p:txBody>
          <a:bodyPr wrap="square" anchor="t">
            <a:spAutoFit/>
          </a:bodyPr>
          <a:lstStyle/>
          <a:p>
            <a:pPr>
              <a:defRPr sz="1200">
                <a:latin typeface="Arial Nova Light "/>
              </a:defRPr>
            </a:pPr>
            <a:r>
              <a:t>Finding: Data access permissions not properly configured based on a user's neet to know (least privilege)</a:t>
            </a:r>
          </a:p>
        </p:txBody>
      </p:sp>
      <p:sp>
        <p:nvSpPr>
          <p:cNvPr id="25" name="TextBox 24"/>
          <p:cNvSpPr txBox="1"/>
          <p:nvPr/>
        </p:nvSpPr>
        <p:spPr>
          <a:xfrm>
            <a:off x="1080000" y="5395200"/>
            <a:ext cx="10713600" cy="304800"/>
          </a:xfrm>
          <a:prstGeom prst="rect">
            <a:avLst/>
          </a:prstGeom>
          <a:noFill/>
        </p:spPr>
        <p:txBody>
          <a:bodyPr wrap="square" anchor="t">
            <a:spAutoFit/>
          </a:bodyPr>
          <a:lstStyle/>
          <a:p>
            <a:pPr>
              <a:defRPr sz="1200">
                <a:latin typeface="Arial Nova Light "/>
              </a:defRPr>
            </a:pPr>
            <a:r>
              <a:t>Impact: Unauthorized access and potential data breaches due to improper configuration of data access permissions.</a:t>
            </a:r>
          </a:p>
        </p:txBody>
      </p:sp>
      <p:sp>
        <p:nvSpPr>
          <p:cNvPr id="26" name="TextBox 25"/>
          <p:cNvSpPr txBox="1"/>
          <p:nvPr/>
        </p:nvSpPr>
        <p:spPr>
          <a:xfrm>
            <a:off x="1080000" y="5880000"/>
            <a:ext cx="10713600" cy="304800"/>
          </a:xfrm>
          <a:prstGeom prst="rect">
            <a:avLst/>
          </a:prstGeom>
          <a:noFill/>
        </p:spPr>
        <p:txBody>
          <a:bodyPr wrap="square" anchor="t">
            <a:spAutoFit/>
          </a:bodyPr>
          <a:lstStyle/>
          <a:p>
            <a:pPr>
              <a:defRPr sz="1000">
                <a:latin typeface="Arial Nova Light "/>
              </a:defRPr>
            </a:pPr>
            <a:r>
              <a:t>Recommendation: Configure data access control lists based on a user’s need to know. Apply data access control lists, also known as access permissions, to local and remote file systems, databases, and applications.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18.4</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Validate Security Measures</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Security Measures have not been validated.</a:t>
            </a:r>
          </a:p>
        </p:txBody>
      </p:sp>
      <p:sp>
        <p:nvSpPr>
          <p:cNvPr id="7" name="TextBox 6"/>
          <p:cNvSpPr txBox="1"/>
          <p:nvPr/>
        </p:nvSpPr>
        <p:spPr>
          <a:xfrm>
            <a:off x="1080000" y="1090800"/>
            <a:ext cx="10713600" cy="457200"/>
          </a:xfrm>
          <a:prstGeom prst="rect">
            <a:avLst/>
          </a:prstGeom>
          <a:noFill/>
        </p:spPr>
        <p:txBody>
          <a:bodyPr wrap="square" anchor="t">
            <a:spAutoFit/>
          </a:bodyPr>
          <a:lstStyle/>
          <a:p>
            <a:pPr>
              <a:defRPr sz="1200">
                <a:latin typeface="Arial Nova Light "/>
              </a:defRPr>
            </a:pPr>
            <a:r>
              <a:t>Impact: Lack of validation and improvement of security measures based on penetration test results prevents the enterprise from effectively strengthening its defenses against the tactics and techniques used by real-world attackers</a:t>
            </a:r>
          </a:p>
        </p:txBody>
      </p:sp>
      <p:sp>
        <p:nvSpPr>
          <p:cNvPr id="8" name="TextBox 7"/>
          <p:cNvSpPr txBox="1"/>
          <p:nvPr/>
        </p:nvSpPr>
        <p:spPr>
          <a:xfrm>
            <a:off x="1080000" y="1728000"/>
            <a:ext cx="10713600" cy="304800"/>
          </a:xfrm>
          <a:prstGeom prst="rect">
            <a:avLst/>
          </a:prstGeom>
          <a:noFill/>
        </p:spPr>
        <p:txBody>
          <a:bodyPr wrap="square" anchor="t">
            <a:spAutoFit/>
          </a:bodyPr>
          <a:lstStyle/>
          <a:p>
            <a:pPr>
              <a:defRPr sz="1000">
                <a:latin typeface="Arial Nova Light "/>
              </a:defRPr>
            </a:pPr>
            <a:r>
              <a:t>Recommendation: Validate security measures after each penetration test. If deemed necessary, modify rulesets and capabilities to detect the techniques used during testing.</a:t>
            </a:r>
          </a:p>
        </p:txBody>
      </p:sp>
      <p:cxnSp>
        <p:nvCxnSpPr>
          <p:cNvPr id="9" name="Connector 8"/>
          <p:cNvCxnSpPr/>
          <p:nvPr/>
        </p:nvCxnSpPr>
        <p:spPr>
          <a:xfrm>
            <a:off x="720000" y="2248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248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nan</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248800"/>
            <a:ext cx="413999" cy="277200"/>
          </a:xfrm>
          <a:prstGeom prst="rect">
            <a:avLst/>
          </a:prstGeom>
          <a:noFill/>
        </p:spPr>
        <p:txBody>
          <a:bodyPr wrap="none">
            <a:spAutoFit/>
          </a:bodyPr>
          <a:lstStyle/>
          <a:p>
            <a:pPr>
              <a:defRPr sz="1200" b="1">
                <a:solidFill>
                  <a:srgbClr val="156082"/>
                </a:solidFill>
                <a:latin typeface="Arial Nova Cond"/>
              </a:defRPr>
            </a:pPr>
            <a:r>
              <a:t>18.5</a:t>
            </a:r>
          </a:p>
        </p:txBody>
      </p:sp>
      <p:sp>
        <p:nvSpPr>
          <p:cNvPr id="12" name="TextBox 11"/>
          <p:cNvSpPr txBox="1"/>
          <p:nvPr/>
        </p:nvSpPr>
        <p:spPr>
          <a:xfrm>
            <a:off x="1080000" y="2248800"/>
            <a:ext cx="6094800" cy="309600"/>
          </a:xfrm>
          <a:prstGeom prst="rect">
            <a:avLst/>
          </a:prstGeom>
          <a:noFill/>
        </p:spPr>
        <p:txBody>
          <a:bodyPr wrap="none">
            <a:spAutoFit/>
          </a:bodyPr>
          <a:lstStyle/>
          <a:p>
            <a:pPr>
              <a:defRPr sz="1200" b="1">
                <a:solidFill>
                  <a:srgbClr val="000000"/>
                </a:solidFill>
                <a:latin typeface="Arial Nova"/>
              </a:defRPr>
            </a:pPr>
            <a:r>
              <a:t>Perform Periodic Internal Penetration Tests</a:t>
            </a:r>
          </a:p>
        </p:txBody>
      </p:sp>
      <p:sp>
        <p:nvSpPr>
          <p:cNvPr id="13" name="TextBox 12"/>
          <p:cNvSpPr txBox="1"/>
          <p:nvPr/>
        </p:nvSpPr>
        <p:spPr>
          <a:xfrm>
            <a:off x="1080000" y="2594400"/>
            <a:ext cx="10713600" cy="0"/>
          </a:xfrm>
          <a:prstGeom prst="rect">
            <a:avLst/>
          </a:prstGeom>
          <a:noFill/>
        </p:spPr>
        <p:txBody>
          <a:bodyPr wrap="square" anchor="t">
            <a:spAutoFit/>
          </a:bodyPr>
          <a:lstStyle/>
          <a:p>
            <a:pPr>
              <a:defRPr sz="1200">
                <a:latin typeface="Arial Nova Light "/>
              </a:defRPr>
            </a:pPr>
            <a:r>
              <a:t>Finding: Periodic Internal Penetration Tests have not been performed.</a:t>
            </a:r>
          </a:p>
        </p:txBody>
      </p:sp>
      <p:sp>
        <p:nvSpPr>
          <p:cNvPr id="14" name="TextBox 13"/>
          <p:cNvSpPr txBox="1"/>
          <p:nvPr/>
        </p:nvSpPr>
        <p:spPr>
          <a:xfrm>
            <a:off x="1080000" y="2630400"/>
            <a:ext cx="10713600" cy="304800"/>
          </a:xfrm>
          <a:prstGeom prst="rect">
            <a:avLst/>
          </a:prstGeom>
          <a:noFill/>
        </p:spPr>
        <p:txBody>
          <a:bodyPr wrap="square" anchor="t">
            <a:spAutoFit/>
          </a:bodyPr>
          <a:lstStyle/>
          <a:p>
            <a:pPr>
              <a:defRPr sz="1200">
                <a:latin typeface="Arial Nova Light "/>
              </a:defRPr>
            </a:pPr>
            <a:r>
              <a:t>Impact: Failure to conduct periodic internal penetration testing prevents the enterprise from identifying security vulnerabilities within its internal systems and networks</a:t>
            </a:r>
          </a:p>
        </p:txBody>
      </p:sp>
      <p:sp>
        <p:nvSpPr>
          <p:cNvPr id="15" name="TextBox 14"/>
          <p:cNvSpPr txBox="1"/>
          <p:nvPr/>
        </p:nvSpPr>
        <p:spPr>
          <a:xfrm>
            <a:off x="1080000" y="3115200"/>
            <a:ext cx="10713600" cy="304800"/>
          </a:xfrm>
          <a:prstGeom prst="rect">
            <a:avLst/>
          </a:prstGeom>
          <a:noFill/>
        </p:spPr>
        <p:txBody>
          <a:bodyPr wrap="square" anchor="t">
            <a:spAutoFit/>
          </a:bodyPr>
          <a:lstStyle/>
          <a:p>
            <a:pPr>
              <a:defRPr sz="1000">
                <a:latin typeface="Arial Nova Light "/>
              </a:defRPr>
            </a:pPr>
            <a:r>
              <a:t>Recommendation: Perform periodic internal penetration tests based on program requirements, no less than annually. The testing may be clear box or opaque box.</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7600" y="2131200"/>
            <a:ext cx="11059200" cy="1468800"/>
          </a:xfrm>
          <a:prstGeom prst="rect">
            <a:avLst/>
          </a:prstGeom>
          <a:noFill/>
        </p:spPr>
        <p:txBody>
          <a:bodyPr wrap="none" anchor="ctr">
            <a:spAutoFit/>
          </a:bodyPr>
          <a:lstStyle/>
          <a:p>
            <a:pPr>
              <a:defRPr sz="4000">
                <a:solidFill>
                  <a:srgbClr val="156082"/>
                </a:solidFill>
                <a:latin typeface="Arial Nova"/>
              </a:defRPr>
            </a:pPr>
            <a:r>
              <a:t>The End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Low</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339933"/>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3.4</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Enforce Data Retention</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Data retention policy is not in place.</a:t>
            </a:r>
          </a:p>
        </p:txBody>
      </p:sp>
      <p:sp>
        <p:nvSpPr>
          <p:cNvPr id="7" name="TextBox 6"/>
          <p:cNvSpPr txBox="1"/>
          <p:nvPr/>
        </p:nvSpPr>
        <p:spPr>
          <a:xfrm>
            <a:off x="1080000" y="1090800"/>
            <a:ext cx="10713600" cy="304800"/>
          </a:xfrm>
          <a:prstGeom prst="rect">
            <a:avLst/>
          </a:prstGeom>
          <a:noFill/>
        </p:spPr>
        <p:txBody>
          <a:bodyPr wrap="square" anchor="t">
            <a:spAutoFit/>
          </a:bodyPr>
          <a:lstStyle/>
          <a:p>
            <a:pPr>
              <a:defRPr sz="1200">
                <a:latin typeface="Arial Nova Light "/>
              </a:defRPr>
            </a:pPr>
            <a:r>
              <a:t>Impact: Absence of a data retention policy increases inefficiencies in data management, storage costs and compliance.</a:t>
            </a:r>
          </a:p>
        </p:txBody>
      </p:sp>
      <p:sp>
        <p:nvSpPr>
          <p:cNvPr id="8" name="TextBox 7"/>
          <p:cNvSpPr txBox="1"/>
          <p:nvPr/>
        </p:nvSpPr>
        <p:spPr>
          <a:xfrm>
            <a:off x="1080000" y="1575600"/>
            <a:ext cx="10713600" cy="304800"/>
          </a:xfrm>
          <a:prstGeom prst="rect">
            <a:avLst/>
          </a:prstGeom>
          <a:noFill/>
        </p:spPr>
        <p:txBody>
          <a:bodyPr wrap="square" anchor="t">
            <a:spAutoFit/>
          </a:bodyPr>
          <a:lstStyle/>
          <a:p>
            <a:pPr>
              <a:defRPr sz="1000">
                <a:latin typeface="Arial Nova Light "/>
              </a:defRPr>
            </a:pPr>
            <a:r>
              <a:t>Recommendation: Retain data according to the enterprise’s data management process. Data retention must include both minimum and maximum timelines.</a:t>
            </a:r>
          </a:p>
        </p:txBody>
      </p:sp>
      <p:cxnSp>
        <p:nvCxnSpPr>
          <p:cNvPr id="9" name="Connector 8"/>
          <p:cNvCxnSpPr/>
          <p:nvPr/>
        </p:nvCxnSpPr>
        <p:spPr>
          <a:xfrm>
            <a:off x="720000" y="20964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20964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11" name="TextBox 10"/>
          <p:cNvSpPr txBox="1"/>
          <p:nvPr/>
        </p:nvSpPr>
        <p:spPr>
          <a:xfrm>
            <a:off x="648000" y="2096400"/>
            <a:ext cx="413999" cy="277200"/>
          </a:xfrm>
          <a:prstGeom prst="rect">
            <a:avLst/>
          </a:prstGeom>
          <a:noFill/>
        </p:spPr>
        <p:txBody>
          <a:bodyPr wrap="none">
            <a:spAutoFit/>
          </a:bodyPr>
          <a:lstStyle/>
          <a:p>
            <a:pPr>
              <a:defRPr sz="1200" b="1">
                <a:solidFill>
                  <a:srgbClr val="156082"/>
                </a:solidFill>
                <a:latin typeface="Arial Nova Cond"/>
              </a:defRPr>
            </a:pPr>
            <a:r>
              <a:t>3.5</a:t>
            </a:r>
          </a:p>
        </p:txBody>
      </p:sp>
      <p:sp>
        <p:nvSpPr>
          <p:cNvPr id="12" name="TextBox 11"/>
          <p:cNvSpPr txBox="1"/>
          <p:nvPr/>
        </p:nvSpPr>
        <p:spPr>
          <a:xfrm>
            <a:off x="1080000" y="2096400"/>
            <a:ext cx="6094800" cy="309600"/>
          </a:xfrm>
          <a:prstGeom prst="rect">
            <a:avLst/>
          </a:prstGeom>
          <a:noFill/>
        </p:spPr>
        <p:txBody>
          <a:bodyPr wrap="none">
            <a:spAutoFit/>
          </a:bodyPr>
          <a:lstStyle/>
          <a:p>
            <a:pPr>
              <a:defRPr sz="1200" b="1">
                <a:solidFill>
                  <a:srgbClr val="000000"/>
                </a:solidFill>
                <a:latin typeface="Arial Nova"/>
              </a:defRPr>
            </a:pPr>
            <a:r>
              <a:t>Securely Dispose of Data</a:t>
            </a:r>
          </a:p>
        </p:txBody>
      </p:sp>
      <p:sp>
        <p:nvSpPr>
          <p:cNvPr id="13" name="TextBox 12"/>
          <p:cNvSpPr txBox="1"/>
          <p:nvPr/>
        </p:nvSpPr>
        <p:spPr>
          <a:xfrm>
            <a:off x="1080000" y="2442000"/>
            <a:ext cx="10713600" cy="152400"/>
          </a:xfrm>
          <a:prstGeom prst="rect">
            <a:avLst/>
          </a:prstGeom>
          <a:noFill/>
        </p:spPr>
        <p:txBody>
          <a:bodyPr wrap="square" anchor="t">
            <a:spAutoFit/>
          </a:bodyPr>
          <a:lstStyle/>
          <a:p>
            <a:pPr>
              <a:defRPr sz="1200">
                <a:latin typeface="Arial Nova Light "/>
              </a:defRPr>
            </a:pPr>
            <a:r>
              <a:t>Finding: Data Security Disposal process have not been implemented.</a:t>
            </a:r>
          </a:p>
        </p:txBody>
      </p:sp>
      <p:sp>
        <p:nvSpPr>
          <p:cNvPr id="14" name="TextBox 13"/>
          <p:cNvSpPr txBox="1"/>
          <p:nvPr/>
        </p:nvSpPr>
        <p:spPr>
          <a:xfrm>
            <a:off x="1080000" y="2630400"/>
            <a:ext cx="10713600" cy="304800"/>
          </a:xfrm>
          <a:prstGeom prst="rect">
            <a:avLst/>
          </a:prstGeom>
          <a:noFill/>
        </p:spPr>
        <p:txBody>
          <a:bodyPr wrap="square" anchor="t">
            <a:spAutoFit/>
          </a:bodyPr>
          <a:lstStyle/>
          <a:p>
            <a:pPr>
              <a:defRPr sz="1200">
                <a:latin typeface="Arial Nova Light "/>
              </a:defRPr>
            </a:pPr>
            <a:r>
              <a:t>Impact: lack of a data disposal process indeed increases the risk of data loss and exposes the organization to potential legal fines for non-compliance with data protection regulations.</a:t>
            </a:r>
          </a:p>
        </p:txBody>
      </p:sp>
      <p:sp>
        <p:nvSpPr>
          <p:cNvPr id="15" name="TextBox 14"/>
          <p:cNvSpPr txBox="1"/>
          <p:nvPr/>
        </p:nvSpPr>
        <p:spPr>
          <a:xfrm>
            <a:off x="1080000" y="3115200"/>
            <a:ext cx="10713600" cy="304800"/>
          </a:xfrm>
          <a:prstGeom prst="rect">
            <a:avLst/>
          </a:prstGeom>
          <a:noFill/>
        </p:spPr>
        <p:txBody>
          <a:bodyPr wrap="square" anchor="t">
            <a:spAutoFit/>
          </a:bodyPr>
          <a:lstStyle/>
          <a:p>
            <a:pPr>
              <a:defRPr sz="1000">
                <a:latin typeface="Arial Nova Light "/>
              </a:defRPr>
            </a:pPr>
            <a:r>
              <a:t>Recommendation: Securely dispose of data as outlined in the enterprise’s data management process. Ensure the disposal process and method are commensurate with the data sensitivity.</a:t>
            </a:r>
          </a:p>
        </p:txBody>
      </p:sp>
      <p:cxnSp>
        <p:nvCxnSpPr>
          <p:cNvPr id="16" name="Connector 15"/>
          <p:cNvCxnSpPr/>
          <p:nvPr/>
        </p:nvCxnSpPr>
        <p:spPr>
          <a:xfrm>
            <a:off x="720000" y="3636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636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Devices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3636000"/>
            <a:ext cx="413999" cy="277200"/>
          </a:xfrm>
          <a:prstGeom prst="rect">
            <a:avLst/>
          </a:prstGeom>
          <a:noFill/>
        </p:spPr>
        <p:txBody>
          <a:bodyPr wrap="none">
            <a:spAutoFit/>
          </a:bodyPr>
          <a:lstStyle/>
          <a:p>
            <a:pPr>
              <a:defRPr sz="1200" b="1">
                <a:solidFill>
                  <a:srgbClr val="156082"/>
                </a:solidFill>
                <a:latin typeface="Arial Nova Cond"/>
              </a:defRPr>
            </a:pPr>
            <a:r>
              <a:t>3.6</a:t>
            </a:r>
          </a:p>
        </p:txBody>
      </p:sp>
      <p:sp>
        <p:nvSpPr>
          <p:cNvPr id="19" name="TextBox 18"/>
          <p:cNvSpPr txBox="1"/>
          <p:nvPr/>
        </p:nvSpPr>
        <p:spPr>
          <a:xfrm>
            <a:off x="1080000" y="3636000"/>
            <a:ext cx="6094800" cy="309600"/>
          </a:xfrm>
          <a:prstGeom prst="rect">
            <a:avLst/>
          </a:prstGeom>
          <a:noFill/>
        </p:spPr>
        <p:txBody>
          <a:bodyPr wrap="none">
            <a:spAutoFit/>
          </a:bodyPr>
          <a:lstStyle/>
          <a:p>
            <a:pPr>
              <a:defRPr sz="1200" b="1">
                <a:solidFill>
                  <a:srgbClr val="000000"/>
                </a:solidFill>
                <a:latin typeface="Arial Nova"/>
              </a:defRPr>
            </a:pPr>
            <a:r>
              <a:t>Encrypt Data on End-User Devices</a:t>
            </a:r>
          </a:p>
        </p:txBody>
      </p:sp>
      <p:sp>
        <p:nvSpPr>
          <p:cNvPr id="20" name="TextBox 19"/>
          <p:cNvSpPr txBox="1"/>
          <p:nvPr/>
        </p:nvSpPr>
        <p:spPr>
          <a:xfrm>
            <a:off x="1080000" y="3981600"/>
            <a:ext cx="10713600" cy="152400"/>
          </a:xfrm>
          <a:prstGeom prst="rect">
            <a:avLst/>
          </a:prstGeom>
          <a:noFill/>
        </p:spPr>
        <p:txBody>
          <a:bodyPr wrap="square" anchor="t">
            <a:spAutoFit/>
          </a:bodyPr>
          <a:lstStyle/>
          <a:p>
            <a:pPr>
              <a:defRPr sz="1200">
                <a:latin typeface="Arial Nova Light "/>
              </a:defRPr>
            </a:pPr>
            <a:r>
              <a:t>Finding: End-user devices are not encrypted.</a:t>
            </a:r>
          </a:p>
        </p:txBody>
      </p:sp>
      <p:sp>
        <p:nvSpPr>
          <p:cNvPr id="21" name="TextBox 20"/>
          <p:cNvSpPr txBox="1"/>
          <p:nvPr/>
        </p:nvSpPr>
        <p:spPr>
          <a:xfrm>
            <a:off x="1080000" y="4170000"/>
            <a:ext cx="10713600" cy="152400"/>
          </a:xfrm>
          <a:prstGeom prst="rect">
            <a:avLst/>
          </a:prstGeom>
          <a:noFill/>
        </p:spPr>
        <p:txBody>
          <a:bodyPr wrap="square" anchor="t">
            <a:spAutoFit/>
          </a:bodyPr>
          <a:lstStyle/>
          <a:p>
            <a:pPr>
              <a:defRPr sz="1200">
                <a:latin typeface="Arial Nova Light "/>
              </a:defRPr>
            </a:pPr>
            <a:r>
              <a:t>Impact: Exposing sensitive information stored on end-user devices to potential theft or compromis</a:t>
            </a:r>
          </a:p>
        </p:txBody>
      </p:sp>
      <p:sp>
        <p:nvSpPr>
          <p:cNvPr id="22" name="TextBox 21"/>
          <p:cNvSpPr txBox="1"/>
          <p:nvPr/>
        </p:nvSpPr>
        <p:spPr>
          <a:xfrm>
            <a:off x="1080000" y="4502400"/>
            <a:ext cx="10713600" cy="304800"/>
          </a:xfrm>
          <a:prstGeom prst="rect">
            <a:avLst/>
          </a:prstGeom>
          <a:noFill/>
        </p:spPr>
        <p:txBody>
          <a:bodyPr wrap="square" anchor="t">
            <a:spAutoFit/>
          </a:bodyPr>
          <a:lstStyle/>
          <a:p>
            <a:pPr>
              <a:defRPr sz="1000">
                <a:latin typeface="Arial Nova Light "/>
              </a:defRPr>
            </a:pPr>
            <a:r>
              <a:t>Recommendation: Encrypt data on end-user devices containing sensitive data. Example implementations can include: Windows BitLocker®, Apple FileVault®, Linux® dm-crypt.</a:t>
            </a:r>
          </a:p>
        </p:txBody>
      </p:sp>
      <p:cxnSp>
        <p:nvCxnSpPr>
          <p:cNvPr id="23" name="Connector 22"/>
          <p:cNvCxnSpPr/>
          <p:nvPr/>
        </p:nvCxnSpPr>
        <p:spPr>
          <a:xfrm>
            <a:off x="720000" y="5023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023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Identify</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25" name="TextBox 24"/>
          <p:cNvSpPr txBox="1"/>
          <p:nvPr/>
        </p:nvSpPr>
        <p:spPr>
          <a:xfrm>
            <a:off x="648000" y="5023200"/>
            <a:ext cx="413999" cy="277200"/>
          </a:xfrm>
          <a:prstGeom prst="rect">
            <a:avLst/>
          </a:prstGeom>
          <a:noFill/>
        </p:spPr>
        <p:txBody>
          <a:bodyPr wrap="none">
            <a:spAutoFit/>
          </a:bodyPr>
          <a:lstStyle/>
          <a:p>
            <a:pPr>
              <a:defRPr sz="1200" b="1">
                <a:solidFill>
                  <a:srgbClr val="156082"/>
                </a:solidFill>
                <a:latin typeface="Arial Nova Cond"/>
              </a:defRPr>
            </a:pPr>
            <a:r>
              <a:t>3.7</a:t>
            </a:r>
          </a:p>
        </p:txBody>
      </p:sp>
      <p:sp>
        <p:nvSpPr>
          <p:cNvPr id="26" name="TextBox 25"/>
          <p:cNvSpPr txBox="1"/>
          <p:nvPr/>
        </p:nvSpPr>
        <p:spPr>
          <a:xfrm>
            <a:off x="1080000" y="5023200"/>
            <a:ext cx="6094800" cy="309600"/>
          </a:xfrm>
          <a:prstGeom prst="rect">
            <a:avLst/>
          </a:prstGeom>
          <a:noFill/>
        </p:spPr>
        <p:txBody>
          <a:bodyPr wrap="none">
            <a:spAutoFit/>
          </a:bodyPr>
          <a:lstStyle/>
          <a:p>
            <a:pPr>
              <a:defRPr sz="1200" b="1">
                <a:solidFill>
                  <a:srgbClr val="000000"/>
                </a:solidFill>
                <a:latin typeface="Arial Nova"/>
              </a:defRPr>
            </a:pPr>
            <a:r>
              <a:t>Establish and Maintain a Data Classification Scheme</a:t>
            </a:r>
          </a:p>
        </p:txBody>
      </p:sp>
      <p:sp>
        <p:nvSpPr>
          <p:cNvPr id="27" name="TextBox 26"/>
          <p:cNvSpPr txBox="1"/>
          <p:nvPr/>
        </p:nvSpPr>
        <p:spPr>
          <a:xfrm>
            <a:off x="1080000" y="5368800"/>
            <a:ext cx="10713600" cy="152400"/>
          </a:xfrm>
          <a:prstGeom prst="rect">
            <a:avLst/>
          </a:prstGeom>
          <a:noFill/>
        </p:spPr>
        <p:txBody>
          <a:bodyPr wrap="square" anchor="t">
            <a:spAutoFit/>
          </a:bodyPr>
          <a:lstStyle/>
          <a:p>
            <a:pPr>
              <a:defRPr sz="1200">
                <a:latin typeface="Arial Nova Light "/>
              </a:defRPr>
            </a:pPr>
            <a:r>
              <a:t>Finding: Sensitive data is not classified and identified (tagged)</a:t>
            </a:r>
          </a:p>
        </p:txBody>
      </p:sp>
      <p:sp>
        <p:nvSpPr>
          <p:cNvPr id="28" name="TextBox 27"/>
          <p:cNvSpPr txBox="1"/>
          <p:nvPr/>
        </p:nvSpPr>
        <p:spPr>
          <a:xfrm>
            <a:off x="1080000" y="5557200"/>
            <a:ext cx="10713600" cy="304800"/>
          </a:xfrm>
          <a:prstGeom prst="rect">
            <a:avLst/>
          </a:prstGeom>
          <a:noFill/>
        </p:spPr>
        <p:txBody>
          <a:bodyPr wrap="square" anchor="t">
            <a:spAutoFit/>
          </a:bodyPr>
          <a:lstStyle/>
          <a:p>
            <a:pPr>
              <a:defRPr sz="1200">
                <a:latin typeface="Arial Nova Light "/>
              </a:defRPr>
            </a:pPr>
            <a:r>
              <a:t>Impact: Inability to identify and prioritize sensitive data impedes the implementation of appropriate security measures.</a:t>
            </a:r>
          </a:p>
        </p:txBody>
      </p:sp>
      <p:sp>
        <p:nvSpPr>
          <p:cNvPr id="29" name="TextBox 28"/>
          <p:cNvSpPr txBox="1"/>
          <p:nvPr/>
        </p:nvSpPr>
        <p:spPr>
          <a:xfrm>
            <a:off x="1080000" y="6042000"/>
            <a:ext cx="10713600" cy="609600"/>
          </a:xfrm>
          <a:prstGeom prst="rect">
            <a:avLst/>
          </a:prstGeom>
          <a:noFill/>
        </p:spPr>
        <p:txBody>
          <a:bodyPr wrap="square" anchor="t">
            <a:spAutoFit/>
          </a:bodyPr>
          <a:lstStyle/>
          <a:p>
            <a:pPr>
              <a:defRPr sz="1000">
                <a:latin typeface="Arial Nova Light "/>
              </a:defRPr>
            </a:pPr>
            <a:r>
              <a:t>Recommendation: Establish and maintain an overall data classification scheme for the enterprise. Enterprises may use labels, such as “Sensitive,” “Confidential,” and “Public,” and classify their data according to those labels. Review and update the classification scheme annually, or when significant enterprise changes occur that could impact this Safeguard.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8616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8616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861600"/>
            <a:ext cx="413999" cy="277200"/>
          </a:xfrm>
          <a:prstGeom prst="rect">
            <a:avLst/>
          </a:prstGeom>
          <a:noFill/>
        </p:spPr>
        <p:txBody>
          <a:bodyPr wrap="none">
            <a:spAutoFit/>
          </a:bodyPr>
          <a:lstStyle/>
          <a:p>
            <a:pPr>
              <a:defRPr sz="1200" b="1">
                <a:solidFill>
                  <a:srgbClr val="156082"/>
                </a:solidFill>
                <a:latin typeface="Arial Nova Cond"/>
              </a:defRPr>
            </a:pPr>
            <a:r>
              <a:t>3.9</a:t>
            </a:r>
          </a:p>
        </p:txBody>
      </p:sp>
      <p:sp>
        <p:nvSpPr>
          <p:cNvPr id="5" name="TextBox 4"/>
          <p:cNvSpPr txBox="1"/>
          <p:nvPr/>
        </p:nvSpPr>
        <p:spPr>
          <a:xfrm>
            <a:off x="1080000" y="861600"/>
            <a:ext cx="6094800" cy="309600"/>
          </a:xfrm>
          <a:prstGeom prst="rect">
            <a:avLst/>
          </a:prstGeom>
          <a:noFill/>
        </p:spPr>
        <p:txBody>
          <a:bodyPr wrap="none">
            <a:spAutoFit/>
          </a:bodyPr>
          <a:lstStyle/>
          <a:p>
            <a:pPr>
              <a:defRPr sz="1200" b="1">
                <a:solidFill>
                  <a:srgbClr val="000000"/>
                </a:solidFill>
                <a:latin typeface="Arial Nova"/>
              </a:defRPr>
            </a:pPr>
            <a:r>
              <a:t>Encrypt Data on Removable Media</a:t>
            </a:r>
          </a:p>
        </p:txBody>
      </p:sp>
      <p:sp>
        <p:nvSpPr>
          <p:cNvPr id="6" name="TextBox 5"/>
          <p:cNvSpPr txBox="1"/>
          <p:nvPr/>
        </p:nvSpPr>
        <p:spPr>
          <a:xfrm>
            <a:off x="1080000" y="1207200"/>
            <a:ext cx="10713600" cy="0"/>
          </a:xfrm>
          <a:prstGeom prst="rect">
            <a:avLst/>
          </a:prstGeom>
          <a:noFill/>
        </p:spPr>
        <p:txBody>
          <a:bodyPr wrap="square" anchor="t">
            <a:spAutoFit/>
          </a:bodyPr>
          <a:lstStyle/>
          <a:p>
            <a:pPr>
              <a:defRPr sz="1200">
                <a:latin typeface="Arial Nova Light "/>
              </a:defRPr>
            </a:pPr>
            <a:r>
              <a:t>Finding: Data on removable media is not encrypted</a:t>
            </a:r>
          </a:p>
        </p:txBody>
      </p:sp>
      <p:sp>
        <p:nvSpPr>
          <p:cNvPr id="7" name="TextBox 6"/>
          <p:cNvSpPr txBox="1"/>
          <p:nvPr/>
        </p:nvSpPr>
        <p:spPr>
          <a:xfrm>
            <a:off x="1080000" y="1243200"/>
            <a:ext cx="10713600" cy="152400"/>
          </a:xfrm>
          <a:prstGeom prst="rect">
            <a:avLst/>
          </a:prstGeom>
          <a:noFill/>
        </p:spPr>
        <p:txBody>
          <a:bodyPr wrap="square" anchor="t">
            <a:spAutoFit/>
          </a:bodyPr>
          <a:lstStyle/>
          <a:p>
            <a:pPr>
              <a:defRPr sz="1200">
                <a:latin typeface="Arial Nova Light "/>
              </a:defRPr>
            </a:pPr>
            <a:r>
              <a:t>Impact: Exposing sensitive information stored on removable media devices to potential theft or compromise.</a:t>
            </a:r>
          </a:p>
        </p:txBody>
      </p:sp>
      <p:sp>
        <p:nvSpPr>
          <p:cNvPr id="8" name="TextBox 7"/>
          <p:cNvSpPr txBox="1"/>
          <p:nvPr/>
        </p:nvSpPr>
        <p:spPr>
          <a:xfrm>
            <a:off x="1080000" y="1575600"/>
            <a:ext cx="10713600" cy="152400"/>
          </a:xfrm>
          <a:prstGeom prst="rect">
            <a:avLst/>
          </a:prstGeom>
          <a:noFill/>
        </p:spPr>
        <p:txBody>
          <a:bodyPr wrap="square" anchor="t">
            <a:spAutoFit/>
          </a:bodyPr>
          <a:lstStyle/>
          <a:p>
            <a:pPr>
              <a:defRPr sz="1000">
                <a:latin typeface="Arial Nova Light "/>
              </a:defRPr>
            </a:pPr>
            <a:r>
              <a:t>Recommendation: Encrypt data on removable media.</a:t>
            </a:r>
          </a:p>
        </p:txBody>
      </p:sp>
      <p:cxnSp>
        <p:nvCxnSpPr>
          <p:cNvPr id="9" name="Connector 8"/>
          <p:cNvCxnSpPr/>
          <p:nvPr/>
        </p:nvCxnSpPr>
        <p:spPr>
          <a:xfrm>
            <a:off x="720000" y="194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0" name="Table 9"/>
          <p:cNvGraphicFramePr>
            <a:graphicFrameLocks noGrp="1"/>
          </p:cNvGraphicFramePr>
          <p:nvPr/>
        </p:nvGraphicFramePr>
        <p:xfrm>
          <a:off x="8341200" y="194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1" name="TextBox 10"/>
          <p:cNvSpPr txBox="1"/>
          <p:nvPr/>
        </p:nvSpPr>
        <p:spPr>
          <a:xfrm>
            <a:off x="648000" y="1944000"/>
            <a:ext cx="413999" cy="277200"/>
          </a:xfrm>
          <a:prstGeom prst="rect">
            <a:avLst/>
          </a:prstGeom>
          <a:noFill/>
        </p:spPr>
        <p:txBody>
          <a:bodyPr wrap="none">
            <a:spAutoFit/>
          </a:bodyPr>
          <a:lstStyle/>
          <a:p>
            <a:pPr>
              <a:defRPr sz="1200" b="1">
                <a:solidFill>
                  <a:srgbClr val="156082"/>
                </a:solidFill>
                <a:latin typeface="Arial Nova Cond"/>
              </a:defRPr>
            </a:pPr>
            <a:r>
              <a:t>3.1</a:t>
            </a:r>
          </a:p>
        </p:txBody>
      </p:sp>
      <p:sp>
        <p:nvSpPr>
          <p:cNvPr id="12" name="TextBox 11"/>
          <p:cNvSpPr txBox="1"/>
          <p:nvPr/>
        </p:nvSpPr>
        <p:spPr>
          <a:xfrm>
            <a:off x="1080000" y="1944000"/>
            <a:ext cx="6094800" cy="309600"/>
          </a:xfrm>
          <a:prstGeom prst="rect">
            <a:avLst/>
          </a:prstGeom>
          <a:noFill/>
        </p:spPr>
        <p:txBody>
          <a:bodyPr wrap="none">
            <a:spAutoFit/>
          </a:bodyPr>
          <a:lstStyle/>
          <a:p>
            <a:pPr>
              <a:defRPr sz="1200" b="1">
                <a:solidFill>
                  <a:srgbClr val="000000"/>
                </a:solidFill>
                <a:latin typeface="Arial Nova"/>
              </a:defRPr>
            </a:pPr>
            <a:r>
              <a:t>Encrypt Sensitive Data in Transit</a:t>
            </a:r>
          </a:p>
        </p:txBody>
      </p:sp>
      <p:sp>
        <p:nvSpPr>
          <p:cNvPr id="13" name="TextBox 12"/>
          <p:cNvSpPr txBox="1"/>
          <p:nvPr/>
        </p:nvSpPr>
        <p:spPr>
          <a:xfrm>
            <a:off x="1080000" y="2289600"/>
            <a:ext cx="10713600" cy="152400"/>
          </a:xfrm>
          <a:prstGeom prst="rect">
            <a:avLst/>
          </a:prstGeom>
          <a:noFill/>
        </p:spPr>
        <p:txBody>
          <a:bodyPr wrap="square" anchor="t">
            <a:spAutoFit/>
          </a:bodyPr>
          <a:lstStyle/>
          <a:p>
            <a:pPr>
              <a:defRPr sz="1200">
                <a:latin typeface="Arial Nova Light "/>
              </a:defRPr>
            </a:pPr>
            <a:r>
              <a:t>Finding: Sensitive data is not encrypted during transit.</a:t>
            </a:r>
          </a:p>
        </p:txBody>
      </p:sp>
      <p:sp>
        <p:nvSpPr>
          <p:cNvPr id="14" name="TextBox 13"/>
          <p:cNvSpPr txBox="1"/>
          <p:nvPr/>
        </p:nvSpPr>
        <p:spPr>
          <a:xfrm>
            <a:off x="1080000" y="2478000"/>
            <a:ext cx="10713600" cy="152400"/>
          </a:xfrm>
          <a:prstGeom prst="rect">
            <a:avLst/>
          </a:prstGeom>
          <a:noFill/>
        </p:spPr>
        <p:txBody>
          <a:bodyPr wrap="square" anchor="t">
            <a:spAutoFit/>
          </a:bodyPr>
          <a:lstStyle/>
          <a:p>
            <a:pPr>
              <a:defRPr sz="1200">
                <a:latin typeface="Arial Nova Light "/>
              </a:defRPr>
            </a:pPr>
            <a:r>
              <a:t>Impact: Lack of encryption during transit compromise the confidentiality and integrity of sensitive data.</a:t>
            </a:r>
          </a:p>
        </p:txBody>
      </p:sp>
      <p:sp>
        <p:nvSpPr>
          <p:cNvPr id="15" name="TextBox 14"/>
          <p:cNvSpPr txBox="1"/>
          <p:nvPr/>
        </p:nvSpPr>
        <p:spPr>
          <a:xfrm>
            <a:off x="1080000" y="2810400"/>
            <a:ext cx="10713600" cy="304800"/>
          </a:xfrm>
          <a:prstGeom prst="rect">
            <a:avLst/>
          </a:prstGeom>
          <a:noFill/>
        </p:spPr>
        <p:txBody>
          <a:bodyPr wrap="square" anchor="t">
            <a:spAutoFit/>
          </a:bodyPr>
          <a:lstStyle/>
          <a:p>
            <a:pPr>
              <a:defRPr sz="1000">
                <a:latin typeface="Arial Nova Light "/>
              </a:defRPr>
            </a:pPr>
            <a:r>
              <a:t>Recommendation: Encrypt sensitive data in transit. Example implementations can include: Transport Layer Security (TLS) and Open Secure Shell (OpenSSH).</a:t>
            </a:r>
          </a:p>
        </p:txBody>
      </p:sp>
      <p:cxnSp>
        <p:nvCxnSpPr>
          <p:cNvPr id="16" name="Connector 15"/>
          <p:cNvCxnSpPr/>
          <p:nvPr/>
        </p:nvCxnSpPr>
        <p:spPr>
          <a:xfrm>
            <a:off x="720000" y="33312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8341200" y="33312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8" name="TextBox 17"/>
          <p:cNvSpPr txBox="1"/>
          <p:nvPr/>
        </p:nvSpPr>
        <p:spPr>
          <a:xfrm>
            <a:off x="648000" y="3331200"/>
            <a:ext cx="413999" cy="277200"/>
          </a:xfrm>
          <a:prstGeom prst="rect">
            <a:avLst/>
          </a:prstGeom>
          <a:noFill/>
        </p:spPr>
        <p:txBody>
          <a:bodyPr wrap="none">
            <a:spAutoFit/>
          </a:bodyPr>
          <a:lstStyle/>
          <a:p>
            <a:pPr>
              <a:defRPr sz="1200" b="1">
                <a:solidFill>
                  <a:srgbClr val="156082"/>
                </a:solidFill>
                <a:latin typeface="Arial Nova Cond"/>
              </a:defRPr>
            </a:pPr>
            <a:r>
              <a:t>3.11</a:t>
            </a:r>
          </a:p>
        </p:txBody>
      </p:sp>
      <p:sp>
        <p:nvSpPr>
          <p:cNvPr id="19" name="TextBox 18"/>
          <p:cNvSpPr txBox="1"/>
          <p:nvPr/>
        </p:nvSpPr>
        <p:spPr>
          <a:xfrm>
            <a:off x="1080000" y="3331200"/>
            <a:ext cx="6094800" cy="309600"/>
          </a:xfrm>
          <a:prstGeom prst="rect">
            <a:avLst/>
          </a:prstGeom>
          <a:noFill/>
        </p:spPr>
        <p:txBody>
          <a:bodyPr wrap="none">
            <a:spAutoFit/>
          </a:bodyPr>
          <a:lstStyle/>
          <a:p>
            <a:pPr>
              <a:defRPr sz="1200" b="1">
                <a:solidFill>
                  <a:srgbClr val="000000"/>
                </a:solidFill>
                <a:latin typeface="Arial Nova"/>
              </a:defRPr>
            </a:pPr>
            <a:r>
              <a:t>Encrypt Sensitive Data at Rest</a:t>
            </a:r>
          </a:p>
        </p:txBody>
      </p:sp>
      <p:sp>
        <p:nvSpPr>
          <p:cNvPr id="20" name="TextBox 19"/>
          <p:cNvSpPr txBox="1"/>
          <p:nvPr/>
        </p:nvSpPr>
        <p:spPr>
          <a:xfrm>
            <a:off x="1080000" y="3676800"/>
            <a:ext cx="10713600" cy="304800"/>
          </a:xfrm>
          <a:prstGeom prst="rect">
            <a:avLst/>
          </a:prstGeom>
          <a:noFill/>
        </p:spPr>
        <p:txBody>
          <a:bodyPr wrap="square" anchor="t">
            <a:spAutoFit/>
          </a:bodyPr>
          <a:lstStyle/>
          <a:p>
            <a:pPr>
              <a:defRPr sz="1200">
                <a:latin typeface="Arial Nova Light "/>
              </a:defRPr>
            </a:pPr>
            <a:r>
              <a:t>Finding: Sensitive data at rest on servers, applications, and databases containing sensitive data is not encrypted. </a:t>
            </a:r>
          </a:p>
        </p:txBody>
      </p:sp>
      <p:sp>
        <p:nvSpPr>
          <p:cNvPr id="21" name="TextBox 20"/>
          <p:cNvSpPr txBox="1"/>
          <p:nvPr/>
        </p:nvSpPr>
        <p:spPr>
          <a:xfrm>
            <a:off x="1080000" y="4017600"/>
            <a:ext cx="10713600" cy="152400"/>
          </a:xfrm>
          <a:prstGeom prst="rect">
            <a:avLst/>
          </a:prstGeom>
          <a:noFill/>
        </p:spPr>
        <p:txBody>
          <a:bodyPr wrap="square" anchor="t">
            <a:spAutoFit/>
          </a:bodyPr>
          <a:lstStyle/>
          <a:p>
            <a:pPr>
              <a:defRPr sz="1200">
                <a:latin typeface="Arial Nova Light "/>
              </a:defRPr>
            </a:pPr>
            <a:r>
              <a:t>Impact: Lack of encryption at rest compromise the confidentiality and integrity of sensitive data.</a:t>
            </a:r>
          </a:p>
        </p:txBody>
      </p:sp>
      <p:sp>
        <p:nvSpPr>
          <p:cNvPr id="22" name="TextBox 21"/>
          <p:cNvSpPr txBox="1"/>
          <p:nvPr/>
        </p:nvSpPr>
        <p:spPr>
          <a:xfrm>
            <a:off x="1080000" y="4350000"/>
            <a:ext cx="10713600" cy="762000"/>
          </a:xfrm>
          <a:prstGeom prst="rect">
            <a:avLst/>
          </a:prstGeom>
          <a:noFill/>
        </p:spPr>
        <p:txBody>
          <a:bodyPr wrap="square" anchor="t">
            <a:spAutoFit/>
          </a:bodyPr>
          <a:lstStyle/>
          <a:p>
            <a:pPr>
              <a:defRPr sz="1000">
                <a:latin typeface="Arial Nova Light "/>
              </a:defRPr>
            </a:pPr>
            <a:r>
              <a:t>Recommendation: Encrypt sensitive data at rest on servers, applications, and databases containing sensitive data. Storage-layer encryption, also known as server-side encryption, meets the minimum requirement of this Safeguard. Additional encryption methods may include application-layer encryption, also known as client-side encryption, where access to the data storage device(s) does not permit access to the plain-text data. </a:t>
            </a:r>
          </a:p>
        </p:txBody>
      </p:sp>
      <p:cxnSp>
        <p:nvCxnSpPr>
          <p:cNvPr id="23" name="Connector 22"/>
          <p:cNvCxnSpPr/>
          <p:nvPr/>
        </p:nvCxnSpPr>
        <p:spPr>
          <a:xfrm>
            <a:off x="720000" y="5328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4" name="Table 23"/>
          <p:cNvGraphicFramePr>
            <a:graphicFrameLocks noGrp="1"/>
          </p:cNvGraphicFramePr>
          <p:nvPr/>
        </p:nvGraphicFramePr>
        <p:xfrm>
          <a:off x="8341200" y="5328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25" name="TextBox 24"/>
          <p:cNvSpPr txBox="1"/>
          <p:nvPr/>
        </p:nvSpPr>
        <p:spPr>
          <a:xfrm>
            <a:off x="648000" y="5328000"/>
            <a:ext cx="413999" cy="277200"/>
          </a:xfrm>
          <a:prstGeom prst="rect">
            <a:avLst/>
          </a:prstGeom>
          <a:noFill/>
        </p:spPr>
        <p:txBody>
          <a:bodyPr wrap="none">
            <a:spAutoFit/>
          </a:bodyPr>
          <a:lstStyle/>
          <a:p>
            <a:pPr>
              <a:defRPr sz="1200" b="1">
                <a:solidFill>
                  <a:srgbClr val="156082"/>
                </a:solidFill>
                <a:latin typeface="Arial Nova Cond"/>
              </a:defRPr>
            </a:pPr>
            <a:r>
              <a:t>3.12</a:t>
            </a:r>
          </a:p>
        </p:txBody>
      </p:sp>
      <p:sp>
        <p:nvSpPr>
          <p:cNvPr id="26" name="TextBox 25"/>
          <p:cNvSpPr txBox="1"/>
          <p:nvPr/>
        </p:nvSpPr>
        <p:spPr>
          <a:xfrm>
            <a:off x="1080000" y="5328000"/>
            <a:ext cx="6094800" cy="309600"/>
          </a:xfrm>
          <a:prstGeom prst="rect">
            <a:avLst/>
          </a:prstGeom>
          <a:noFill/>
        </p:spPr>
        <p:txBody>
          <a:bodyPr wrap="none">
            <a:spAutoFit/>
          </a:bodyPr>
          <a:lstStyle/>
          <a:p>
            <a:pPr>
              <a:defRPr sz="1200" b="1">
                <a:solidFill>
                  <a:srgbClr val="000000"/>
                </a:solidFill>
                <a:latin typeface="Arial Nova"/>
              </a:defRPr>
            </a:pPr>
            <a:r>
              <a:t>Segment Data Processing and Storage Based on Sensitivity</a:t>
            </a:r>
          </a:p>
        </p:txBody>
      </p:sp>
      <p:sp>
        <p:nvSpPr>
          <p:cNvPr id="27" name="TextBox 26"/>
          <p:cNvSpPr txBox="1"/>
          <p:nvPr/>
        </p:nvSpPr>
        <p:spPr>
          <a:xfrm>
            <a:off x="1080000" y="5673600"/>
            <a:ext cx="10713600" cy="152400"/>
          </a:xfrm>
          <a:prstGeom prst="rect">
            <a:avLst/>
          </a:prstGeom>
          <a:noFill/>
        </p:spPr>
        <p:txBody>
          <a:bodyPr wrap="square" anchor="t">
            <a:spAutoFit/>
          </a:bodyPr>
          <a:lstStyle/>
          <a:p>
            <a:pPr>
              <a:defRPr sz="1200">
                <a:latin typeface="Arial Nova Light "/>
              </a:defRPr>
            </a:pPr>
            <a:r>
              <a:t>Finding: Segment data processing and storage based on the sensitivity of the data is not in place.</a:t>
            </a:r>
          </a:p>
        </p:txBody>
      </p:sp>
      <p:sp>
        <p:nvSpPr>
          <p:cNvPr id="28" name="TextBox 27"/>
          <p:cNvSpPr txBox="1"/>
          <p:nvPr/>
        </p:nvSpPr>
        <p:spPr>
          <a:xfrm>
            <a:off x="1080000" y="5862000"/>
            <a:ext cx="10713600" cy="304800"/>
          </a:xfrm>
          <a:prstGeom prst="rect">
            <a:avLst/>
          </a:prstGeom>
          <a:noFill/>
        </p:spPr>
        <p:txBody>
          <a:bodyPr wrap="square" anchor="t">
            <a:spAutoFit/>
          </a:bodyPr>
          <a:lstStyle/>
          <a:p>
            <a:pPr>
              <a:defRPr sz="1200">
                <a:latin typeface="Arial Nova Light "/>
              </a:defRPr>
            </a:pPr>
            <a:r>
              <a:t>Impact: Not segmenting data processing and storage based on sensitivity includes increased risk of unauthorized access, data breaches.</a:t>
            </a:r>
          </a:p>
        </p:txBody>
      </p:sp>
      <p:sp>
        <p:nvSpPr>
          <p:cNvPr id="29" name="TextBox 28"/>
          <p:cNvSpPr txBox="1"/>
          <p:nvPr/>
        </p:nvSpPr>
        <p:spPr>
          <a:xfrm>
            <a:off x="1080000" y="6346800"/>
            <a:ext cx="10713600" cy="304800"/>
          </a:xfrm>
          <a:prstGeom prst="rect">
            <a:avLst/>
          </a:prstGeom>
          <a:noFill/>
        </p:spPr>
        <p:txBody>
          <a:bodyPr wrap="square" anchor="t">
            <a:spAutoFit/>
          </a:bodyPr>
          <a:lstStyle/>
          <a:p>
            <a:pPr>
              <a:defRPr sz="1000">
                <a:latin typeface="Arial Nova Light "/>
              </a:defRPr>
            </a:pPr>
            <a:r>
              <a:t>Recommendation: Segment data processing and storage based on the sensitivity of the data. Do not process sensitive data on enterprise assets intended for lower sensitivity data.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720000" y="55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3" name="Table 2"/>
          <p:cNvGraphicFramePr>
            <a:graphicFrameLocks noGrp="1"/>
          </p:cNvGraphicFramePr>
          <p:nvPr/>
        </p:nvGraphicFramePr>
        <p:xfrm>
          <a:off x="8341200" y="55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Data</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4" name="TextBox 3"/>
          <p:cNvSpPr txBox="1"/>
          <p:nvPr/>
        </p:nvSpPr>
        <p:spPr>
          <a:xfrm>
            <a:off x="648000" y="556800"/>
            <a:ext cx="413999" cy="277200"/>
          </a:xfrm>
          <a:prstGeom prst="rect">
            <a:avLst/>
          </a:prstGeom>
          <a:noFill/>
        </p:spPr>
        <p:txBody>
          <a:bodyPr wrap="none">
            <a:spAutoFit/>
          </a:bodyPr>
          <a:lstStyle/>
          <a:p>
            <a:pPr>
              <a:defRPr sz="1200" b="1">
                <a:solidFill>
                  <a:srgbClr val="156082"/>
                </a:solidFill>
                <a:latin typeface="Arial Nova Cond"/>
              </a:defRPr>
            </a:pPr>
            <a:r>
              <a:t>3.13</a:t>
            </a:r>
          </a:p>
        </p:txBody>
      </p:sp>
      <p:sp>
        <p:nvSpPr>
          <p:cNvPr id="5" name="TextBox 4"/>
          <p:cNvSpPr txBox="1"/>
          <p:nvPr/>
        </p:nvSpPr>
        <p:spPr>
          <a:xfrm>
            <a:off x="1080000" y="556800"/>
            <a:ext cx="6094800" cy="309600"/>
          </a:xfrm>
          <a:prstGeom prst="rect">
            <a:avLst/>
          </a:prstGeom>
          <a:noFill/>
        </p:spPr>
        <p:txBody>
          <a:bodyPr wrap="none">
            <a:spAutoFit/>
          </a:bodyPr>
          <a:lstStyle/>
          <a:p>
            <a:pPr>
              <a:defRPr sz="1200" b="1">
                <a:solidFill>
                  <a:srgbClr val="000000"/>
                </a:solidFill>
                <a:latin typeface="Arial Nova"/>
              </a:defRPr>
            </a:pPr>
            <a:r>
              <a:t>Deploy a Data Loss Prevention Solution</a:t>
            </a:r>
          </a:p>
        </p:txBody>
      </p:sp>
      <p:sp>
        <p:nvSpPr>
          <p:cNvPr id="6" name="TextBox 5"/>
          <p:cNvSpPr txBox="1"/>
          <p:nvPr/>
        </p:nvSpPr>
        <p:spPr>
          <a:xfrm>
            <a:off x="1080000" y="902400"/>
            <a:ext cx="10713600" cy="152400"/>
          </a:xfrm>
          <a:prstGeom prst="rect">
            <a:avLst/>
          </a:prstGeom>
          <a:noFill/>
        </p:spPr>
        <p:txBody>
          <a:bodyPr wrap="square" anchor="t">
            <a:spAutoFit/>
          </a:bodyPr>
          <a:lstStyle/>
          <a:p>
            <a:pPr>
              <a:defRPr sz="1200">
                <a:latin typeface="Arial Nova Light "/>
              </a:defRPr>
            </a:pPr>
            <a:r>
              <a:t>Finding: Data loss or leak prevention mechanisms is not in place.</a:t>
            </a:r>
          </a:p>
        </p:txBody>
      </p:sp>
      <p:sp>
        <p:nvSpPr>
          <p:cNvPr id="7" name="TextBox 6"/>
          <p:cNvSpPr txBox="1"/>
          <p:nvPr/>
        </p:nvSpPr>
        <p:spPr>
          <a:xfrm>
            <a:off x="1080000" y="1090800"/>
            <a:ext cx="10713600" cy="152400"/>
          </a:xfrm>
          <a:prstGeom prst="rect">
            <a:avLst/>
          </a:prstGeom>
          <a:noFill/>
        </p:spPr>
        <p:txBody>
          <a:bodyPr wrap="square" anchor="t">
            <a:spAutoFit/>
          </a:bodyPr>
          <a:lstStyle/>
          <a:p>
            <a:pPr>
              <a:defRPr sz="1200">
                <a:latin typeface="Arial Nova Light "/>
              </a:defRPr>
            </a:pPr>
            <a:r>
              <a:t>Impact: Vulnerability to data breaches, leaks, and loss.</a:t>
            </a:r>
          </a:p>
        </p:txBody>
      </p:sp>
      <p:sp>
        <p:nvSpPr>
          <p:cNvPr id="8" name="TextBox 7"/>
          <p:cNvSpPr txBox="1"/>
          <p:nvPr/>
        </p:nvSpPr>
        <p:spPr>
          <a:xfrm>
            <a:off x="1080000" y="1423200"/>
            <a:ext cx="10713600" cy="457200"/>
          </a:xfrm>
          <a:prstGeom prst="rect">
            <a:avLst/>
          </a:prstGeom>
          <a:noFill/>
        </p:spPr>
        <p:txBody>
          <a:bodyPr wrap="square" anchor="t">
            <a:spAutoFit/>
          </a:bodyPr>
          <a:lstStyle/>
          <a:p>
            <a:pPr>
              <a:defRPr sz="1000">
                <a:latin typeface="Arial Nova Light "/>
              </a:defRPr>
            </a:pPr>
            <a:r>
              <a:t>Recommendation: Implement an automated tool, such as a host-based Data Loss Prevention (DLP) tool to identify all sensitive data stored, processed, or transmitted through enterprise assets, including those located onsite or at a remote service provider, and update the enterprise's sensitive data inventory.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cxnSp>
        <p:nvCxnSpPr>
          <p:cNvPr id="2" name="Connector 1"/>
          <p:cNvCxnSpPr/>
          <p:nvPr/>
        </p:nvCxnSpPr>
        <p:spPr>
          <a:xfrm>
            <a:off x="295200" y="331200"/>
            <a:ext cx="114984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295200" y="457200"/>
            <a:ext cx="626400" cy="460800"/>
          </a:xfrm>
          <a:prstGeom prst="rect">
            <a:avLst/>
          </a:prstGeom>
          <a:noFill/>
        </p:spPr>
        <p:txBody>
          <a:bodyPr wrap="none" anchor="ctr">
            <a:spAutoFit/>
          </a:bodyPr>
          <a:lstStyle/>
          <a:p>
            <a:pPr>
              <a:defRPr sz="2400" b="1">
                <a:solidFill>
                  <a:srgbClr val="156082"/>
                </a:solidFill>
                <a:latin typeface="Arial Nova Cond"/>
              </a:defRPr>
            </a:pPr>
            <a:r>
              <a:t>4 </a:t>
            </a:r>
          </a:p>
        </p:txBody>
      </p:sp>
      <p:sp>
        <p:nvSpPr>
          <p:cNvPr id="4" name="TextBox 3"/>
          <p:cNvSpPr txBox="1"/>
          <p:nvPr/>
        </p:nvSpPr>
        <p:spPr>
          <a:xfrm>
            <a:off x="720000" y="378000"/>
            <a:ext cx="11793600" cy="309600"/>
          </a:xfrm>
          <a:prstGeom prst="rect">
            <a:avLst/>
          </a:prstGeom>
          <a:noFill/>
        </p:spPr>
        <p:txBody>
          <a:bodyPr wrap="none">
            <a:spAutoFit/>
          </a:bodyPr>
          <a:lstStyle/>
          <a:p>
            <a:pPr>
              <a:defRPr sz="1400" b="1">
                <a:solidFill>
                  <a:srgbClr val="000000"/>
                </a:solidFill>
                <a:latin typeface="Arial Nova"/>
              </a:defRPr>
            </a:pPr>
            <a:r>
              <a:t>Secure Configuration of Enterprise Assets and Software</a:t>
            </a:r>
          </a:p>
        </p:txBody>
      </p:sp>
      <p:sp>
        <p:nvSpPr>
          <p:cNvPr id="5" name="TextBox 4"/>
          <p:cNvSpPr txBox="1"/>
          <p:nvPr/>
        </p:nvSpPr>
        <p:spPr>
          <a:xfrm>
            <a:off x="720000" y="687600"/>
            <a:ext cx="11073600" cy="457200"/>
          </a:xfrm>
          <a:prstGeom prst="rect">
            <a:avLst/>
          </a:prstGeom>
          <a:noFill/>
        </p:spPr>
        <p:txBody>
          <a:bodyPr wrap="square" anchor="t">
            <a:spAutoFit/>
          </a:bodyPr>
          <a:lstStyle/>
          <a:p>
            <a:pPr>
              <a:defRPr sz="1200" b="0">
                <a:latin typeface="Arial Nova"/>
              </a:defRPr>
            </a:pPr>
            <a:r>
              <a:t>Establish and maintain the secure configuration of enterprise assets (end-user devices, including portable and mobile; network devices; non-computing/IoT devices; and servers) and software (operating systems and applications).</a:t>
            </a:r>
          </a:p>
        </p:txBody>
      </p:sp>
      <p:cxnSp>
        <p:nvCxnSpPr>
          <p:cNvPr id="6" name="Connector 5"/>
          <p:cNvCxnSpPr/>
          <p:nvPr/>
        </p:nvCxnSpPr>
        <p:spPr>
          <a:xfrm>
            <a:off x="720000" y="1324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7" name="Table 6"/>
          <p:cNvGraphicFramePr>
            <a:graphicFrameLocks noGrp="1"/>
          </p:cNvGraphicFramePr>
          <p:nvPr/>
        </p:nvGraphicFramePr>
        <p:xfrm>
          <a:off x="8341200" y="1324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Applications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1</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Medium</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3E30B"/>
                    </a:solidFill>
                  </a:tcPr>
                </a:tc>
              </a:tr>
            </a:tbl>
          </a:graphicData>
        </a:graphic>
      </p:graphicFrame>
      <p:sp>
        <p:nvSpPr>
          <p:cNvPr id="8" name="TextBox 7"/>
          <p:cNvSpPr txBox="1"/>
          <p:nvPr/>
        </p:nvSpPr>
        <p:spPr>
          <a:xfrm>
            <a:off x="648000" y="1324800"/>
            <a:ext cx="413999" cy="277200"/>
          </a:xfrm>
          <a:prstGeom prst="rect">
            <a:avLst/>
          </a:prstGeom>
          <a:noFill/>
        </p:spPr>
        <p:txBody>
          <a:bodyPr wrap="none">
            <a:spAutoFit/>
          </a:bodyPr>
          <a:lstStyle/>
          <a:p>
            <a:pPr>
              <a:defRPr sz="1200" b="1">
                <a:solidFill>
                  <a:srgbClr val="156082"/>
                </a:solidFill>
                <a:latin typeface="Arial Nova Cond"/>
              </a:defRPr>
            </a:pPr>
            <a:r>
              <a:t>4.1</a:t>
            </a:r>
          </a:p>
        </p:txBody>
      </p:sp>
      <p:sp>
        <p:nvSpPr>
          <p:cNvPr id="9" name="TextBox 8"/>
          <p:cNvSpPr txBox="1"/>
          <p:nvPr/>
        </p:nvSpPr>
        <p:spPr>
          <a:xfrm>
            <a:off x="1080000" y="13248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Configuration Process</a:t>
            </a:r>
          </a:p>
        </p:txBody>
      </p:sp>
      <p:sp>
        <p:nvSpPr>
          <p:cNvPr id="10" name="TextBox 9"/>
          <p:cNvSpPr txBox="1"/>
          <p:nvPr/>
        </p:nvSpPr>
        <p:spPr>
          <a:xfrm>
            <a:off x="1080000" y="1670400"/>
            <a:ext cx="10713600" cy="152400"/>
          </a:xfrm>
          <a:prstGeom prst="rect">
            <a:avLst/>
          </a:prstGeom>
          <a:noFill/>
        </p:spPr>
        <p:txBody>
          <a:bodyPr wrap="square" anchor="t">
            <a:spAutoFit/>
          </a:bodyPr>
          <a:lstStyle/>
          <a:p>
            <a:pPr>
              <a:defRPr sz="1200">
                <a:latin typeface="Arial Nova Light "/>
              </a:defRPr>
            </a:pPr>
            <a:r>
              <a:t>Finding: A secure configurations process is not in place.</a:t>
            </a:r>
          </a:p>
        </p:txBody>
      </p:sp>
      <p:sp>
        <p:nvSpPr>
          <p:cNvPr id="11" name="TextBox 10"/>
          <p:cNvSpPr txBox="1"/>
          <p:nvPr/>
        </p:nvSpPr>
        <p:spPr>
          <a:xfrm>
            <a:off x="1080000" y="1858800"/>
            <a:ext cx="10713600" cy="152400"/>
          </a:xfrm>
          <a:prstGeom prst="rect">
            <a:avLst/>
          </a:prstGeom>
          <a:noFill/>
        </p:spPr>
        <p:txBody>
          <a:bodyPr wrap="square" anchor="t">
            <a:spAutoFit/>
          </a:bodyPr>
          <a:lstStyle/>
          <a:p>
            <a:pPr>
              <a:defRPr sz="1200">
                <a:latin typeface="Arial Nova Light "/>
              </a:defRPr>
            </a:pPr>
            <a:r>
              <a:t>Impact: Inadequate security configurations expose company to unauthorized access or security breaches.</a:t>
            </a:r>
          </a:p>
        </p:txBody>
      </p:sp>
      <p:sp>
        <p:nvSpPr>
          <p:cNvPr id="12" name="TextBox 11"/>
          <p:cNvSpPr txBox="1"/>
          <p:nvPr/>
        </p:nvSpPr>
        <p:spPr>
          <a:xfrm>
            <a:off x="1080000" y="2191200"/>
            <a:ext cx="10713600" cy="609600"/>
          </a:xfrm>
          <a:prstGeom prst="rect">
            <a:avLst/>
          </a:prstGeom>
          <a:noFill/>
        </p:spPr>
        <p:txBody>
          <a:bodyPr wrap="square" anchor="t">
            <a:spAutoFit/>
          </a:bodyPr>
          <a:lstStyle/>
          <a:p>
            <a:pPr>
              <a:defRPr sz="1000">
                <a:latin typeface="Arial Nova Light "/>
              </a:defRPr>
            </a:pPr>
            <a:r>
              <a:t>Recommendation: Establish and maintain a secure configuration process for enterprise assets (end-user devices, including portable and mobile, non-computing/IoT devices, and servers) and software (operating systems and applications). Review and update documentation annually, or when significant enterprise changes occur that could impact this Safeguard.</a:t>
            </a:r>
          </a:p>
        </p:txBody>
      </p:sp>
      <p:cxnSp>
        <p:nvCxnSpPr>
          <p:cNvPr id="13" name="Connector 12"/>
          <p:cNvCxnSpPr/>
          <p:nvPr/>
        </p:nvCxnSpPr>
        <p:spPr>
          <a:xfrm>
            <a:off x="720000" y="30168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14" name="Table 13"/>
          <p:cNvGraphicFramePr>
            <a:graphicFrameLocks noGrp="1"/>
          </p:cNvGraphicFramePr>
          <p:nvPr/>
        </p:nvGraphicFramePr>
        <p:xfrm>
          <a:off x="8341200" y="30168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Network</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2</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High</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46C0A"/>
                    </a:solidFill>
                  </a:tcPr>
                </a:tc>
              </a:tr>
            </a:tbl>
          </a:graphicData>
        </a:graphic>
      </p:graphicFrame>
      <p:sp>
        <p:nvSpPr>
          <p:cNvPr id="15" name="TextBox 14"/>
          <p:cNvSpPr txBox="1"/>
          <p:nvPr/>
        </p:nvSpPr>
        <p:spPr>
          <a:xfrm>
            <a:off x="648000" y="3016800"/>
            <a:ext cx="413999" cy="277200"/>
          </a:xfrm>
          <a:prstGeom prst="rect">
            <a:avLst/>
          </a:prstGeom>
          <a:noFill/>
        </p:spPr>
        <p:txBody>
          <a:bodyPr wrap="none">
            <a:spAutoFit/>
          </a:bodyPr>
          <a:lstStyle/>
          <a:p>
            <a:pPr>
              <a:defRPr sz="1200" b="1">
                <a:solidFill>
                  <a:srgbClr val="156082"/>
                </a:solidFill>
                <a:latin typeface="Arial Nova Cond"/>
              </a:defRPr>
            </a:pPr>
            <a:r>
              <a:t>4.2</a:t>
            </a:r>
          </a:p>
        </p:txBody>
      </p:sp>
      <p:sp>
        <p:nvSpPr>
          <p:cNvPr id="16" name="TextBox 15"/>
          <p:cNvSpPr txBox="1"/>
          <p:nvPr/>
        </p:nvSpPr>
        <p:spPr>
          <a:xfrm>
            <a:off x="1080000" y="3016800"/>
            <a:ext cx="6094800" cy="309600"/>
          </a:xfrm>
          <a:prstGeom prst="rect">
            <a:avLst/>
          </a:prstGeom>
          <a:noFill/>
        </p:spPr>
        <p:txBody>
          <a:bodyPr wrap="none">
            <a:spAutoFit/>
          </a:bodyPr>
          <a:lstStyle/>
          <a:p>
            <a:pPr>
              <a:defRPr sz="1200" b="1">
                <a:solidFill>
                  <a:srgbClr val="000000"/>
                </a:solidFill>
                <a:latin typeface="Arial Nova"/>
              </a:defRPr>
            </a:pPr>
            <a:r>
              <a:t>Establish and Maintain a Secure Configuration Process for Network Infrastructure</a:t>
            </a:r>
          </a:p>
        </p:txBody>
      </p:sp>
      <p:sp>
        <p:nvSpPr>
          <p:cNvPr id="17" name="TextBox 16"/>
          <p:cNvSpPr txBox="1"/>
          <p:nvPr/>
        </p:nvSpPr>
        <p:spPr>
          <a:xfrm>
            <a:off x="1080000" y="3362400"/>
            <a:ext cx="10713600" cy="152400"/>
          </a:xfrm>
          <a:prstGeom prst="rect">
            <a:avLst/>
          </a:prstGeom>
          <a:noFill/>
        </p:spPr>
        <p:txBody>
          <a:bodyPr wrap="square" anchor="t">
            <a:spAutoFit/>
          </a:bodyPr>
          <a:lstStyle/>
          <a:p>
            <a:pPr>
              <a:defRPr sz="1200">
                <a:latin typeface="Arial Nova Light "/>
              </a:defRPr>
            </a:pPr>
            <a:r>
              <a:t>Finding: A secure configurations process for Network Infrastructure is not in place.</a:t>
            </a:r>
          </a:p>
        </p:txBody>
      </p:sp>
      <p:sp>
        <p:nvSpPr>
          <p:cNvPr id="18" name="TextBox 17"/>
          <p:cNvSpPr txBox="1"/>
          <p:nvPr/>
        </p:nvSpPr>
        <p:spPr>
          <a:xfrm>
            <a:off x="1080000" y="3550800"/>
            <a:ext cx="10713600" cy="152400"/>
          </a:xfrm>
          <a:prstGeom prst="rect">
            <a:avLst/>
          </a:prstGeom>
          <a:noFill/>
        </p:spPr>
        <p:txBody>
          <a:bodyPr wrap="square" anchor="t">
            <a:spAutoFit/>
          </a:bodyPr>
          <a:lstStyle/>
          <a:p>
            <a:pPr>
              <a:defRPr sz="1200">
                <a:latin typeface="Arial Nova Light "/>
              </a:defRPr>
            </a:pPr>
            <a:r>
              <a:t>Impact: Inadequate security configurations expose company to unauthorized access or security breaches.</a:t>
            </a:r>
          </a:p>
        </p:txBody>
      </p:sp>
      <p:sp>
        <p:nvSpPr>
          <p:cNvPr id="19" name="TextBox 18"/>
          <p:cNvSpPr txBox="1"/>
          <p:nvPr/>
        </p:nvSpPr>
        <p:spPr>
          <a:xfrm>
            <a:off x="1080000" y="3883200"/>
            <a:ext cx="10713600" cy="304800"/>
          </a:xfrm>
          <a:prstGeom prst="rect">
            <a:avLst/>
          </a:prstGeom>
          <a:noFill/>
        </p:spPr>
        <p:txBody>
          <a:bodyPr wrap="square" anchor="t">
            <a:spAutoFit/>
          </a:bodyPr>
          <a:lstStyle/>
          <a:p>
            <a:pPr>
              <a:defRPr sz="1000">
                <a:latin typeface="Arial Nova Light "/>
              </a:defRPr>
            </a:pPr>
            <a:r>
              <a:t>Recommendation: Establish and maintain a secure configuration process for network devices. Review and update documentation annually, or when significant enterprise changes occur that could impact this Safeguard.</a:t>
            </a:r>
          </a:p>
        </p:txBody>
      </p:sp>
      <p:cxnSp>
        <p:nvCxnSpPr>
          <p:cNvPr id="20" name="Connector 19"/>
          <p:cNvCxnSpPr/>
          <p:nvPr/>
        </p:nvCxnSpPr>
        <p:spPr>
          <a:xfrm>
            <a:off x="720000" y="4404000"/>
            <a:ext cx="11073600" cy="0"/>
          </a:xfrm>
          <a:prstGeom prst="line">
            <a:avLst/>
          </a:prstGeom>
          <a:ln w="12700">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21" name="Table 20"/>
          <p:cNvGraphicFramePr>
            <a:graphicFrameLocks noGrp="1"/>
          </p:cNvGraphicFramePr>
          <p:nvPr/>
        </p:nvGraphicFramePr>
        <p:xfrm>
          <a:off x="8341200" y="4404000"/>
          <a:ext cx="3452400" cy="288000"/>
        </p:xfrm>
        <a:graphic>
          <a:graphicData uri="http://schemas.openxmlformats.org/drawingml/2006/table">
            <a:tbl>
              <a:tblPr firstRow="1" bandRow="1">
                <a:tableStyleId>{5C22544A-7EE6-4342-B048-85BDC9FD1C3A}</a:tableStyleId>
              </a:tblPr>
              <a:tblGrid>
                <a:gridCol w="1080000"/>
                <a:gridCol w="1080000"/>
                <a:gridCol w="360000"/>
                <a:gridCol w="932400"/>
              </a:tblGrid>
              <a:tr h="288000">
                <a:tc>
                  <a:txBody>
                    <a:bodyPr/>
                    <a:lstStyle/>
                    <a:p>
                      <a:pPr algn="ctr">
                        <a:defRPr sz="1200">
                          <a:solidFill>
                            <a:srgbClr val="000000"/>
                          </a:solidFill>
                        </a:defRPr>
                      </a:pPr>
                      <a:r>
                        <a:t>Users</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EAEAEA"/>
                    </a:solidFill>
                  </a:tcPr>
                </a:tc>
                <a:tc>
                  <a:txBody>
                    <a:bodyPr/>
                    <a:lstStyle/>
                    <a:p>
                      <a:pPr algn="ctr">
                        <a:defRPr sz="1200">
                          <a:solidFill>
                            <a:srgbClr val="000000"/>
                          </a:solidFill>
                        </a:defRPr>
                      </a:pPr>
                      <a:r>
                        <a:t>Protect</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tcPr>
                </a:tc>
                <a:tc>
                  <a:txBody>
                    <a:bodyPr/>
                    <a:lstStyle/>
                    <a:p>
                      <a:pPr algn="ctr">
                        <a:defRPr sz="1400">
                          <a:solidFill>
                            <a:srgbClr val="000000"/>
                          </a:solidFill>
                        </a:defRPr>
                      </a:pPr>
                      <a:r>
                        <a:t>3</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FFFF"/>
                    </a:solidFill>
                  </a:tcPr>
                </a:tc>
                <a:tc>
                  <a:txBody>
                    <a:bodyPr/>
                    <a:lstStyle/>
                    <a:p>
                      <a:pPr algn="ctr">
                        <a:defRPr sz="1400">
                          <a:solidFill>
                            <a:srgbClr val="000000"/>
                          </a:solidFill>
                          <a:latin typeface="Arial Nova Cond"/>
                        </a:defRPr>
                      </a:pPr>
                      <a:r>
                        <a:t>Critical</a:t>
                      </a: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FF3300"/>
                    </a:solidFill>
                  </a:tcPr>
                </a:tc>
              </a:tr>
            </a:tbl>
          </a:graphicData>
        </a:graphic>
      </p:graphicFrame>
      <p:sp>
        <p:nvSpPr>
          <p:cNvPr id="22" name="TextBox 21"/>
          <p:cNvSpPr txBox="1"/>
          <p:nvPr/>
        </p:nvSpPr>
        <p:spPr>
          <a:xfrm>
            <a:off x="648000" y="4404000"/>
            <a:ext cx="413999" cy="277200"/>
          </a:xfrm>
          <a:prstGeom prst="rect">
            <a:avLst/>
          </a:prstGeom>
          <a:noFill/>
        </p:spPr>
        <p:txBody>
          <a:bodyPr wrap="none">
            <a:spAutoFit/>
          </a:bodyPr>
          <a:lstStyle/>
          <a:p>
            <a:pPr>
              <a:defRPr sz="1200" b="1">
                <a:solidFill>
                  <a:srgbClr val="156082"/>
                </a:solidFill>
                <a:latin typeface="Arial Nova Cond"/>
              </a:defRPr>
            </a:pPr>
            <a:r>
              <a:t>4.3</a:t>
            </a:r>
          </a:p>
        </p:txBody>
      </p:sp>
      <p:sp>
        <p:nvSpPr>
          <p:cNvPr id="23" name="TextBox 22"/>
          <p:cNvSpPr txBox="1"/>
          <p:nvPr/>
        </p:nvSpPr>
        <p:spPr>
          <a:xfrm>
            <a:off x="1080000" y="4404000"/>
            <a:ext cx="6094800" cy="309600"/>
          </a:xfrm>
          <a:prstGeom prst="rect">
            <a:avLst/>
          </a:prstGeom>
          <a:noFill/>
        </p:spPr>
        <p:txBody>
          <a:bodyPr wrap="none">
            <a:spAutoFit/>
          </a:bodyPr>
          <a:lstStyle/>
          <a:p>
            <a:pPr>
              <a:defRPr sz="1200" b="1">
                <a:solidFill>
                  <a:srgbClr val="000000"/>
                </a:solidFill>
                <a:latin typeface="Arial Nova"/>
              </a:defRPr>
            </a:pPr>
            <a:r>
              <a:t>Configure Automatic Session Locking on Enterprise Assets</a:t>
            </a:r>
          </a:p>
        </p:txBody>
      </p:sp>
      <p:sp>
        <p:nvSpPr>
          <p:cNvPr id="24" name="TextBox 23"/>
          <p:cNvSpPr txBox="1"/>
          <p:nvPr/>
        </p:nvSpPr>
        <p:spPr>
          <a:xfrm>
            <a:off x="1080000" y="4749600"/>
            <a:ext cx="10713600" cy="152400"/>
          </a:xfrm>
          <a:prstGeom prst="rect">
            <a:avLst/>
          </a:prstGeom>
          <a:noFill/>
        </p:spPr>
        <p:txBody>
          <a:bodyPr wrap="square" anchor="t">
            <a:spAutoFit/>
          </a:bodyPr>
          <a:lstStyle/>
          <a:p>
            <a:pPr>
              <a:defRPr sz="1200">
                <a:latin typeface="Arial Nova Light "/>
              </a:defRPr>
            </a:pPr>
            <a:r>
              <a:t>Finding: Lock Sessions After Inactivity is not configured.</a:t>
            </a:r>
          </a:p>
        </p:txBody>
      </p:sp>
      <p:sp>
        <p:nvSpPr>
          <p:cNvPr id="25" name="TextBox 24"/>
          <p:cNvSpPr txBox="1"/>
          <p:nvPr/>
        </p:nvSpPr>
        <p:spPr>
          <a:xfrm>
            <a:off x="1080000" y="4938000"/>
            <a:ext cx="10713600" cy="304800"/>
          </a:xfrm>
          <a:prstGeom prst="rect">
            <a:avLst/>
          </a:prstGeom>
          <a:noFill/>
        </p:spPr>
        <p:txBody>
          <a:bodyPr wrap="square" anchor="t">
            <a:spAutoFit/>
          </a:bodyPr>
          <a:lstStyle/>
          <a:p>
            <a:pPr>
              <a:defRPr sz="1200">
                <a:latin typeface="Arial Nova Light "/>
              </a:defRPr>
            </a:pPr>
            <a:r>
              <a:t>Impact: lack of automatic session locking on unattended devices exposes to unauthorized access or data breaches.</a:t>
            </a:r>
          </a:p>
        </p:txBody>
      </p:sp>
      <p:sp>
        <p:nvSpPr>
          <p:cNvPr id="26" name="TextBox 25"/>
          <p:cNvSpPr txBox="1"/>
          <p:nvPr/>
        </p:nvSpPr>
        <p:spPr>
          <a:xfrm>
            <a:off x="1080000" y="5422800"/>
            <a:ext cx="10713600" cy="457200"/>
          </a:xfrm>
          <a:prstGeom prst="rect">
            <a:avLst/>
          </a:prstGeom>
          <a:noFill/>
        </p:spPr>
        <p:txBody>
          <a:bodyPr wrap="square" anchor="t">
            <a:spAutoFit/>
          </a:bodyPr>
          <a:lstStyle/>
          <a:p>
            <a:pPr>
              <a:defRPr sz="1000">
                <a:latin typeface="Arial Nova Light "/>
              </a:defRPr>
            </a:pPr>
            <a:r>
              <a:t>Recommendation: Configure automatic session locking on enterprise assets after a defined period of inactivity. For general purpose operating systems, the period must not exceed 15 minutes. For mobile end-user devices, the period must not exceed 2 minutes.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