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Lst>
  <p:sldSz cx="12192119"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7600" y="2131200"/>
            <a:ext cx="11059200" cy="1468800"/>
          </a:xfrm>
          <a:prstGeom prst="rect">
            <a:avLst/>
          </a:prstGeom>
          <a:noFill/>
        </p:spPr>
        <p:txBody>
          <a:bodyPr wrap="none" anchor="ctr">
            <a:spAutoFit/>
          </a:bodyPr>
          <a:lstStyle/>
          <a:p>
            <a:pPr>
              <a:defRPr sz="4000">
                <a:solidFill>
                  <a:srgbClr val="156082"/>
                </a:solidFill>
                <a:latin typeface="Arial Nova"/>
              </a:defRPr>
            </a:pPr>
            <a:r>
              <a:t>CIS Assessment Report</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720000" y="404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3" name="Table 2"/>
          <p:cNvGraphicFramePr>
            <a:graphicFrameLocks noGrp="1"/>
          </p:cNvGraphicFramePr>
          <p:nvPr/>
        </p:nvGraphicFramePr>
        <p:xfrm>
          <a:off x="8341200" y="4044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Devices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Low</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339933"/>
                    </a:solidFill>
                  </a:tcPr>
                </a:tc>
              </a:tr>
            </a:tbl>
          </a:graphicData>
        </a:graphic>
      </p:graphicFrame>
      <p:sp>
        <p:nvSpPr>
          <p:cNvPr id="4" name="TextBox 3"/>
          <p:cNvSpPr txBox="1"/>
          <p:nvPr/>
        </p:nvSpPr>
        <p:spPr>
          <a:xfrm>
            <a:off x="648000" y="404400"/>
            <a:ext cx="413999" cy="277200"/>
          </a:xfrm>
          <a:prstGeom prst="rect">
            <a:avLst/>
          </a:prstGeom>
          <a:noFill/>
        </p:spPr>
        <p:txBody>
          <a:bodyPr wrap="none">
            <a:spAutoFit/>
          </a:bodyPr>
          <a:lstStyle/>
          <a:p>
            <a:pPr>
              <a:defRPr sz="1200" b="1">
                <a:solidFill>
                  <a:srgbClr val="156082"/>
                </a:solidFill>
                <a:latin typeface="Arial Nova Cond"/>
              </a:defRPr>
            </a:pPr>
            <a:r>
              <a:t>4.5</a:t>
            </a:r>
          </a:p>
        </p:txBody>
      </p:sp>
      <p:sp>
        <p:nvSpPr>
          <p:cNvPr id="5" name="TextBox 4"/>
          <p:cNvSpPr txBox="1"/>
          <p:nvPr/>
        </p:nvSpPr>
        <p:spPr>
          <a:xfrm>
            <a:off x="1080000" y="404400"/>
            <a:ext cx="6094800" cy="309600"/>
          </a:xfrm>
          <a:prstGeom prst="rect">
            <a:avLst/>
          </a:prstGeom>
          <a:noFill/>
        </p:spPr>
        <p:txBody>
          <a:bodyPr wrap="none">
            <a:spAutoFit/>
          </a:bodyPr>
          <a:lstStyle/>
          <a:p>
            <a:pPr>
              <a:defRPr sz="1200" b="1">
                <a:solidFill>
                  <a:srgbClr val="000000"/>
                </a:solidFill>
                <a:latin typeface="Arial Nova"/>
              </a:defRPr>
            </a:pPr>
            <a:r>
              <a:t>Implement and Manage a Firewall on End-User Devices</a:t>
            </a:r>
          </a:p>
        </p:txBody>
      </p:sp>
      <p:sp>
        <p:nvSpPr>
          <p:cNvPr id="6" name="TextBox 5"/>
          <p:cNvSpPr txBox="1"/>
          <p:nvPr/>
        </p:nvSpPr>
        <p:spPr>
          <a:xfrm>
            <a:off x="1080000" y="750000"/>
            <a:ext cx="10713600" cy="304800"/>
          </a:xfrm>
          <a:prstGeom prst="rect">
            <a:avLst/>
          </a:prstGeom>
          <a:noFill/>
        </p:spPr>
        <p:txBody>
          <a:bodyPr wrap="square" anchor="t">
            <a:spAutoFit/>
          </a:bodyPr>
          <a:lstStyle/>
          <a:p>
            <a:pPr>
              <a:defRPr sz="1200">
                <a:latin typeface="Arial Nova Light "/>
              </a:defRPr>
            </a:pPr>
            <a:r>
              <a:t>Finding: Implement and manage a host-based firewall or port-filtering tool on end-user devices, with a default-deny rule that drops all traffic except those services and ports that are explicitly allowed.</a:t>
            </a:r>
          </a:p>
        </p:txBody>
      </p:sp>
      <p:sp>
        <p:nvSpPr>
          <p:cNvPr id="7" name="TextBox 6"/>
          <p:cNvSpPr txBox="1"/>
          <p:nvPr/>
        </p:nvSpPr>
        <p:spPr>
          <a:xfrm>
            <a:off x="1080000" y="1234800"/>
            <a:ext cx="10713600" cy="152400"/>
          </a:xfrm>
          <a:prstGeom prst="rect">
            <a:avLst/>
          </a:prstGeom>
          <a:noFill/>
        </p:spPr>
        <p:txBody>
          <a:bodyPr wrap="square" anchor="t">
            <a:spAutoFit/>
          </a:bodyPr>
          <a:lstStyle/>
          <a:p>
            <a:pPr>
              <a:defRPr sz="1000">
                <a:latin typeface="Arial Nova Light "/>
              </a:defRPr>
            </a:pPr>
            <a:r>
              <a:t>Recommendation: ""</a:t>
            </a:r>
          </a:p>
        </p:txBody>
      </p:sp>
      <p:cxnSp>
        <p:nvCxnSpPr>
          <p:cNvPr id="8" name="Connector 7"/>
          <p:cNvCxnSpPr/>
          <p:nvPr/>
        </p:nvCxnSpPr>
        <p:spPr>
          <a:xfrm>
            <a:off x="720000" y="16032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9" name="Table 8"/>
          <p:cNvGraphicFramePr>
            <a:graphicFrameLocks noGrp="1"/>
          </p:cNvGraphicFramePr>
          <p:nvPr/>
        </p:nvGraphicFramePr>
        <p:xfrm>
          <a:off x="8341200" y="16032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Network</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10" name="TextBox 9"/>
          <p:cNvSpPr txBox="1"/>
          <p:nvPr/>
        </p:nvSpPr>
        <p:spPr>
          <a:xfrm>
            <a:off x="648000" y="1603200"/>
            <a:ext cx="413999" cy="277200"/>
          </a:xfrm>
          <a:prstGeom prst="rect">
            <a:avLst/>
          </a:prstGeom>
          <a:noFill/>
        </p:spPr>
        <p:txBody>
          <a:bodyPr wrap="none">
            <a:spAutoFit/>
          </a:bodyPr>
          <a:lstStyle/>
          <a:p>
            <a:pPr>
              <a:defRPr sz="1200" b="1">
                <a:solidFill>
                  <a:srgbClr val="156082"/>
                </a:solidFill>
                <a:latin typeface="Arial Nova Cond"/>
              </a:defRPr>
            </a:pPr>
            <a:r>
              <a:t>4.6</a:t>
            </a:r>
          </a:p>
        </p:txBody>
      </p:sp>
      <p:sp>
        <p:nvSpPr>
          <p:cNvPr id="11" name="TextBox 10"/>
          <p:cNvSpPr txBox="1"/>
          <p:nvPr/>
        </p:nvSpPr>
        <p:spPr>
          <a:xfrm>
            <a:off x="1080000" y="1603200"/>
            <a:ext cx="6094800" cy="309600"/>
          </a:xfrm>
          <a:prstGeom prst="rect">
            <a:avLst/>
          </a:prstGeom>
          <a:noFill/>
        </p:spPr>
        <p:txBody>
          <a:bodyPr wrap="none">
            <a:spAutoFit/>
          </a:bodyPr>
          <a:lstStyle/>
          <a:p>
            <a:pPr>
              <a:defRPr sz="1200" b="1">
                <a:solidFill>
                  <a:srgbClr val="000000"/>
                </a:solidFill>
                <a:latin typeface="Arial Nova"/>
              </a:defRPr>
            </a:pPr>
            <a:r>
              <a:t>Securely Manage Enterprise Assets and Software</a:t>
            </a:r>
          </a:p>
        </p:txBody>
      </p:sp>
      <p:sp>
        <p:nvSpPr>
          <p:cNvPr id="12" name="TextBox 11"/>
          <p:cNvSpPr txBox="1"/>
          <p:nvPr/>
        </p:nvSpPr>
        <p:spPr>
          <a:xfrm>
            <a:off x="1080000" y="1948800"/>
            <a:ext cx="10713600" cy="762000"/>
          </a:xfrm>
          <a:prstGeom prst="rect">
            <a:avLst/>
          </a:prstGeom>
          <a:noFill/>
        </p:spPr>
        <p:txBody>
          <a:bodyPr wrap="square" anchor="t">
            <a:spAutoFit/>
          </a:bodyPr>
          <a:lstStyle/>
          <a:p>
            <a:pPr>
              <a:defRPr sz="1200">
                <a:latin typeface="Arial Nova Light "/>
              </a:defRPr>
            </a:pPr>
            <a:r>
              <a:t>Finding: Securely manage enterprise assets and software. Example implementations include managing configuration through version-controlled-infrastructure-as-code and accessing administrative interfaces over secure network protocols, such as Secure Shell (SSH) and Hypertext Transfer Protocol Secure (HTTPS). Do not use insecure management protocols, such as Telnet (Teletype Network) and HTTP, unless operationally essential.</a:t>
            </a:r>
          </a:p>
        </p:txBody>
      </p:sp>
      <p:sp>
        <p:nvSpPr>
          <p:cNvPr id="13" name="TextBox 12"/>
          <p:cNvSpPr txBox="1"/>
          <p:nvPr/>
        </p:nvSpPr>
        <p:spPr>
          <a:xfrm>
            <a:off x="1080000" y="2890800"/>
            <a:ext cx="10713600" cy="152400"/>
          </a:xfrm>
          <a:prstGeom prst="rect">
            <a:avLst/>
          </a:prstGeom>
          <a:noFill/>
        </p:spPr>
        <p:txBody>
          <a:bodyPr wrap="square" anchor="t">
            <a:spAutoFit/>
          </a:bodyPr>
          <a:lstStyle/>
          <a:p>
            <a:pPr>
              <a:defRPr sz="1000">
                <a:latin typeface="Arial Nova Light "/>
              </a:defRPr>
            </a:pPr>
            <a:r>
              <a:t>Recommendation: ""</a:t>
            </a:r>
          </a:p>
        </p:txBody>
      </p:sp>
      <p:cxnSp>
        <p:nvCxnSpPr>
          <p:cNvPr id="14" name="Connector 13"/>
          <p:cNvCxnSpPr/>
          <p:nvPr/>
        </p:nvCxnSpPr>
        <p:spPr>
          <a:xfrm>
            <a:off x="720000" y="32592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5" name="Table 14"/>
          <p:cNvGraphicFramePr>
            <a:graphicFrameLocks noGrp="1"/>
          </p:cNvGraphicFramePr>
          <p:nvPr/>
        </p:nvGraphicFramePr>
        <p:xfrm>
          <a:off x="8341200" y="32592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Users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1</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High</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46C0A"/>
                    </a:solidFill>
                  </a:tcPr>
                </a:tc>
              </a:tr>
            </a:tbl>
          </a:graphicData>
        </a:graphic>
      </p:graphicFrame>
      <p:sp>
        <p:nvSpPr>
          <p:cNvPr id="16" name="TextBox 15"/>
          <p:cNvSpPr txBox="1"/>
          <p:nvPr/>
        </p:nvSpPr>
        <p:spPr>
          <a:xfrm>
            <a:off x="648000" y="3259200"/>
            <a:ext cx="413999" cy="277200"/>
          </a:xfrm>
          <a:prstGeom prst="rect">
            <a:avLst/>
          </a:prstGeom>
          <a:noFill/>
        </p:spPr>
        <p:txBody>
          <a:bodyPr wrap="none">
            <a:spAutoFit/>
          </a:bodyPr>
          <a:lstStyle/>
          <a:p>
            <a:pPr>
              <a:defRPr sz="1200" b="1">
                <a:solidFill>
                  <a:srgbClr val="156082"/>
                </a:solidFill>
                <a:latin typeface="Arial Nova Cond"/>
              </a:defRPr>
            </a:pPr>
            <a:r>
              <a:t>4.7</a:t>
            </a:r>
          </a:p>
        </p:txBody>
      </p:sp>
      <p:sp>
        <p:nvSpPr>
          <p:cNvPr id="17" name="TextBox 16"/>
          <p:cNvSpPr txBox="1"/>
          <p:nvPr/>
        </p:nvSpPr>
        <p:spPr>
          <a:xfrm>
            <a:off x="1080000" y="3259200"/>
            <a:ext cx="6094800" cy="309600"/>
          </a:xfrm>
          <a:prstGeom prst="rect">
            <a:avLst/>
          </a:prstGeom>
          <a:noFill/>
        </p:spPr>
        <p:txBody>
          <a:bodyPr wrap="none">
            <a:spAutoFit/>
          </a:bodyPr>
          <a:lstStyle/>
          <a:p>
            <a:pPr>
              <a:defRPr sz="1200" b="1">
                <a:solidFill>
                  <a:srgbClr val="000000"/>
                </a:solidFill>
                <a:latin typeface="Arial Nova"/>
              </a:defRPr>
            </a:pPr>
            <a:r>
              <a:t>Manage Default Accounts on Enterprise Assets and Software</a:t>
            </a:r>
          </a:p>
        </p:txBody>
      </p:sp>
      <p:sp>
        <p:nvSpPr>
          <p:cNvPr id="18" name="TextBox 17"/>
          <p:cNvSpPr txBox="1"/>
          <p:nvPr/>
        </p:nvSpPr>
        <p:spPr>
          <a:xfrm>
            <a:off x="1080000" y="3604800"/>
            <a:ext cx="10713600" cy="457200"/>
          </a:xfrm>
          <a:prstGeom prst="rect">
            <a:avLst/>
          </a:prstGeom>
          <a:noFill/>
        </p:spPr>
        <p:txBody>
          <a:bodyPr wrap="square" anchor="t">
            <a:spAutoFit/>
          </a:bodyPr>
          <a:lstStyle/>
          <a:p>
            <a:pPr>
              <a:defRPr sz="1200">
                <a:latin typeface="Arial Nova Light "/>
              </a:defRPr>
            </a:pPr>
            <a:r>
              <a:t>Finding: Manage default accounts on enterprise assets and software, such as root, administrator, and other pre-configured vendor accounts. Example implementations can include: disabling default accounts or making them unusable.</a:t>
            </a:r>
          </a:p>
        </p:txBody>
      </p:sp>
      <p:sp>
        <p:nvSpPr>
          <p:cNvPr id="19" name="TextBox 18"/>
          <p:cNvSpPr txBox="1"/>
          <p:nvPr/>
        </p:nvSpPr>
        <p:spPr>
          <a:xfrm>
            <a:off x="1080000" y="4242000"/>
            <a:ext cx="10713600" cy="152400"/>
          </a:xfrm>
          <a:prstGeom prst="rect">
            <a:avLst/>
          </a:prstGeom>
          <a:noFill/>
        </p:spPr>
        <p:txBody>
          <a:bodyPr wrap="square" anchor="t">
            <a:spAutoFit/>
          </a:bodyPr>
          <a:lstStyle/>
          <a:p>
            <a:pPr>
              <a:defRPr sz="1000">
                <a:latin typeface="Arial Nova Light "/>
              </a:defRPr>
            </a:pPr>
            <a:r>
              <a:t>Recommendation: ""</a:t>
            </a:r>
          </a:p>
        </p:txBody>
      </p:sp>
      <p:cxnSp>
        <p:nvCxnSpPr>
          <p:cNvPr id="20" name="Connector 19"/>
          <p:cNvCxnSpPr/>
          <p:nvPr/>
        </p:nvCxnSpPr>
        <p:spPr>
          <a:xfrm>
            <a:off x="720000" y="4610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21" name="Table 20"/>
          <p:cNvGraphicFramePr>
            <a:graphicFrameLocks noGrp="1"/>
          </p:cNvGraphicFramePr>
          <p:nvPr/>
        </p:nvGraphicFramePr>
        <p:xfrm>
          <a:off x="8341200" y="46104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Devices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3</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Critical</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3300"/>
                    </a:solidFill>
                  </a:tcPr>
                </a:tc>
              </a:tr>
            </a:tbl>
          </a:graphicData>
        </a:graphic>
      </p:graphicFrame>
      <p:sp>
        <p:nvSpPr>
          <p:cNvPr id="22" name="TextBox 21"/>
          <p:cNvSpPr txBox="1"/>
          <p:nvPr/>
        </p:nvSpPr>
        <p:spPr>
          <a:xfrm>
            <a:off x="648000" y="4610400"/>
            <a:ext cx="413999" cy="277200"/>
          </a:xfrm>
          <a:prstGeom prst="rect">
            <a:avLst/>
          </a:prstGeom>
          <a:noFill/>
        </p:spPr>
        <p:txBody>
          <a:bodyPr wrap="none">
            <a:spAutoFit/>
          </a:bodyPr>
          <a:lstStyle/>
          <a:p>
            <a:pPr>
              <a:defRPr sz="1200" b="1">
                <a:solidFill>
                  <a:srgbClr val="156082"/>
                </a:solidFill>
                <a:latin typeface="Arial Nova Cond"/>
              </a:defRPr>
            </a:pPr>
            <a:r>
              <a:t>4.8</a:t>
            </a:r>
          </a:p>
        </p:txBody>
      </p:sp>
      <p:sp>
        <p:nvSpPr>
          <p:cNvPr id="23" name="TextBox 22"/>
          <p:cNvSpPr txBox="1"/>
          <p:nvPr/>
        </p:nvSpPr>
        <p:spPr>
          <a:xfrm>
            <a:off x="1080000" y="4610400"/>
            <a:ext cx="6094800" cy="309600"/>
          </a:xfrm>
          <a:prstGeom prst="rect">
            <a:avLst/>
          </a:prstGeom>
          <a:noFill/>
        </p:spPr>
        <p:txBody>
          <a:bodyPr wrap="none">
            <a:spAutoFit/>
          </a:bodyPr>
          <a:lstStyle/>
          <a:p>
            <a:pPr>
              <a:defRPr sz="1200" b="1">
                <a:solidFill>
                  <a:srgbClr val="000000"/>
                </a:solidFill>
                <a:latin typeface="Arial Nova"/>
              </a:defRPr>
            </a:pPr>
            <a:r>
              <a:t>Uninstall or Disable Unnecessary Services on Enterprise Assets and Software</a:t>
            </a:r>
          </a:p>
        </p:txBody>
      </p:sp>
      <p:sp>
        <p:nvSpPr>
          <p:cNvPr id="24" name="TextBox 23"/>
          <p:cNvSpPr txBox="1"/>
          <p:nvPr/>
        </p:nvSpPr>
        <p:spPr>
          <a:xfrm>
            <a:off x="1080000" y="4956000"/>
            <a:ext cx="10713600" cy="304800"/>
          </a:xfrm>
          <a:prstGeom prst="rect">
            <a:avLst/>
          </a:prstGeom>
          <a:noFill/>
        </p:spPr>
        <p:txBody>
          <a:bodyPr wrap="square" anchor="t">
            <a:spAutoFit/>
          </a:bodyPr>
          <a:lstStyle/>
          <a:p>
            <a:pPr>
              <a:defRPr sz="1200">
                <a:latin typeface="Arial Nova Light "/>
              </a:defRPr>
            </a:pPr>
            <a:r>
              <a:t>Finding: Uninstall or disable unnecessary services on enterprise assets and software, such as an unused file sharing service, web application module, or service function.</a:t>
            </a:r>
          </a:p>
        </p:txBody>
      </p:sp>
      <p:sp>
        <p:nvSpPr>
          <p:cNvPr id="25" name="TextBox 24"/>
          <p:cNvSpPr txBox="1"/>
          <p:nvPr/>
        </p:nvSpPr>
        <p:spPr>
          <a:xfrm>
            <a:off x="1080000" y="5440800"/>
            <a:ext cx="10713600" cy="152400"/>
          </a:xfrm>
          <a:prstGeom prst="rect">
            <a:avLst/>
          </a:prstGeom>
          <a:noFill/>
        </p:spPr>
        <p:txBody>
          <a:bodyPr wrap="square" anchor="t">
            <a:spAutoFit/>
          </a:bodyPr>
          <a:lstStyle/>
          <a:p>
            <a:pPr>
              <a:defRPr sz="1000">
                <a:latin typeface="Arial Nova Light "/>
              </a:defRPr>
            </a:pPr>
            <a:r>
              <a:t>Recommendation: ""</a:t>
            </a:r>
          </a:p>
        </p:txBody>
      </p:sp>
      <p:cxnSp>
        <p:nvCxnSpPr>
          <p:cNvPr id="26" name="Connector 25"/>
          <p:cNvCxnSpPr/>
          <p:nvPr/>
        </p:nvCxnSpPr>
        <p:spPr>
          <a:xfrm>
            <a:off x="720000" y="58092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27" name="Table 26"/>
          <p:cNvGraphicFramePr>
            <a:graphicFrameLocks noGrp="1"/>
          </p:cNvGraphicFramePr>
          <p:nvPr/>
        </p:nvGraphicFramePr>
        <p:xfrm>
          <a:off x="8341200" y="58092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Devices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28" name="TextBox 27"/>
          <p:cNvSpPr txBox="1"/>
          <p:nvPr/>
        </p:nvSpPr>
        <p:spPr>
          <a:xfrm>
            <a:off x="648000" y="5809200"/>
            <a:ext cx="413999" cy="277200"/>
          </a:xfrm>
          <a:prstGeom prst="rect">
            <a:avLst/>
          </a:prstGeom>
          <a:noFill/>
        </p:spPr>
        <p:txBody>
          <a:bodyPr wrap="none">
            <a:spAutoFit/>
          </a:bodyPr>
          <a:lstStyle/>
          <a:p>
            <a:pPr>
              <a:defRPr sz="1200" b="1">
                <a:solidFill>
                  <a:srgbClr val="156082"/>
                </a:solidFill>
                <a:latin typeface="Arial Nova Cond"/>
              </a:defRPr>
            </a:pPr>
            <a:r>
              <a:t>4.9</a:t>
            </a:r>
          </a:p>
        </p:txBody>
      </p:sp>
      <p:sp>
        <p:nvSpPr>
          <p:cNvPr id="29" name="TextBox 28"/>
          <p:cNvSpPr txBox="1"/>
          <p:nvPr/>
        </p:nvSpPr>
        <p:spPr>
          <a:xfrm>
            <a:off x="1080000" y="5809200"/>
            <a:ext cx="6094800" cy="309600"/>
          </a:xfrm>
          <a:prstGeom prst="rect">
            <a:avLst/>
          </a:prstGeom>
          <a:noFill/>
        </p:spPr>
        <p:txBody>
          <a:bodyPr wrap="none">
            <a:spAutoFit/>
          </a:bodyPr>
          <a:lstStyle/>
          <a:p>
            <a:pPr>
              <a:defRPr sz="1200" b="1">
                <a:solidFill>
                  <a:srgbClr val="000000"/>
                </a:solidFill>
                <a:latin typeface="Arial Nova"/>
              </a:defRPr>
            </a:pPr>
            <a:r>
              <a:t>Configure Trusted DNS Servers on Enterprise Assets</a:t>
            </a:r>
          </a:p>
        </p:txBody>
      </p:sp>
      <p:sp>
        <p:nvSpPr>
          <p:cNvPr id="30" name="TextBox 29"/>
          <p:cNvSpPr txBox="1"/>
          <p:nvPr/>
        </p:nvSpPr>
        <p:spPr>
          <a:xfrm>
            <a:off x="1080000" y="6154800"/>
            <a:ext cx="10713600" cy="304800"/>
          </a:xfrm>
          <a:prstGeom prst="rect">
            <a:avLst/>
          </a:prstGeom>
          <a:noFill/>
        </p:spPr>
        <p:txBody>
          <a:bodyPr wrap="square" anchor="t">
            <a:spAutoFit/>
          </a:bodyPr>
          <a:lstStyle/>
          <a:p>
            <a:pPr>
              <a:defRPr sz="1200">
                <a:latin typeface="Arial Nova Light "/>
              </a:defRPr>
            </a:pPr>
            <a:r>
              <a:t>Finding: Configure trusted DNS servers on enterprise assets. Example implementations include: configuring assets to use enterprise-controlled DNS servers and/or reputable externally accessible DNS servers. </a:t>
            </a:r>
          </a:p>
        </p:txBody>
      </p:sp>
      <p:sp>
        <p:nvSpPr>
          <p:cNvPr id="31" name="TextBox 30"/>
          <p:cNvSpPr txBox="1"/>
          <p:nvPr/>
        </p:nvSpPr>
        <p:spPr>
          <a:xfrm>
            <a:off x="1080000" y="6639600"/>
            <a:ext cx="10713600" cy="152400"/>
          </a:xfrm>
          <a:prstGeom prst="rect">
            <a:avLst/>
          </a:prstGeom>
          <a:noFill/>
        </p:spPr>
        <p:txBody>
          <a:bodyPr wrap="square" anchor="t">
            <a:spAutoFit/>
          </a:bodyPr>
          <a:lstStyle/>
          <a:p>
            <a:pPr>
              <a:defRPr sz="1000">
                <a:latin typeface="Arial Nova Light "/>
              </a:defRPr>
            </a:pPr>
            <a:r>
              <a:t>Recommendation: ""</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720000" y="404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3" name="Table 2"/>
          <p:cNvGraphicFramePr>
            <a:graphicFrameLocks noGrp="1"/>
          </p:cNvGraphicFramePr>
          <p:nvPr/>
        </p:nvGraphicFramePr>
        <p:xfrm>
          <a:off x="8341200" y="4044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Devices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Respond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1</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Low</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339933"/>
                    </a:solidFill>
                  </a:tcPr>
                </a:tc>
              </a:tr>
            </a:tbl>
          </a:graphicData>
        </a:graphic>
      </p:graphicFrame>
      <p:sp>
        <p:nvSpPr>
          <p:cNvPr id="4" name="TextBox 3"/>
          <p:cNvSpPr txBox="1"/>
          <p:nvPr/>
        </p:nvSpPr>
        <p:spPr>
          <a:xfrm>
            <a:off x="648000" y="404400"/>
            <a:ext cx="413999" cy="277200"/>
          </a:xfrm>
          <a:prstGeom prst="rect">
            <a:avLst/>
          </a:prstGeom>
          <a:noFill/>
        </p:spPr>
        <p:txBody>
          <a:bodyPr wrap="none">
            <a:spAutoFit/>
          </a:bodyPr>
          <a:lstStyle/>
          <a:p>
            <a:pPr>
              <a:defRPr sz="1200" b="1">
                <a:solidFill>
                  <a:srgbClr val="156082"/>
                </a:solidFill>
                <a:latin typeface="Arial Nova Cond"/>
              </a:defRPr>
            </a:pPr>
            <a:r>
              <a:t>4.1</a:t>
            </a:r>
          </a:p>
        </p:txBody>
      </p:sp>
      <p:sp>
        <p:nvSpPr>
          <p:cNvPr id="5" name="TextBox 4"/>
          <p:cNvSpPr txBox="1"/>
          <p:nvPr/>
        </p:nvSpPr>
        <p:spPr>
          <a:xfrm>
            <a:off x="1080000" y="404400"/>
            <a:ext cx="6094800" cy="309600"/>
          </a:xfrm>
          <a:prstGeom prst="rect">
            <a:avLst/>
          </a:prstGeom>
          <a:noFill/>
        </p:spPr>
        <p:txBody>
          <a:bodyPr wrap="none">
            <a:spAutoFit/>
          </a:bodyPr>
          <a:lstStyle/>
          <a:p>
            <a:pPr>
              <a:defRPr sz="1200" b="1">
                <a:solidFill>
                  <a:srgbClr val="000000"/>
                </a:solidFill>
                <a:latin typeface="Arial Nova"/>
              </a:defRPr>
            </a:pPr>
            <a:r>
              <a:t>Enforce Automatic Device Lockout on Portable End-User Devices</a:t>
            </a:r>
          </a:p>
        </p:txBody>
      </p:sp>
      <p:sp>
        <p:nvSpPr>
          <p:cNvPr id="6" name="TextBox 5"/>
          <p:cNvSpPr txBox="1"/>
          <p:nvPr/>
        </p:nvSpPr>
        <p:spPr>
          <a:xfrm>
            <a:off x="1080000" y="750000"/>
            <a:ext cx="10713600" cy="762000"/>
          </a:xfrm>
          <a:prstGeom prst="rect">
            <a:avLst/>
          </a:prstGeom>
          <a:noFill/>
        </p:spPr>
        <p:txBody>
          <a:bodyPr wrap="square" anchor="t">
            <a:spAutoFit/>
          </a:bodyPr>
          <a:lstStyle/>
          <a:p>
            <a:pPr>
              <a:defRPr sz="1200">
                <a:latin typeface="Arial Nova Light "/>
              </a:defRPr>
            </a:pPr>
            <a:r>
              <a:t>Finding: Enforce automatic device lockout following a predetermined threshold of local failed authentication attempts on portable end-user devices, where supported. For laptops, do not allow more than 20 failed authentication attempts; for tablets and smartphones, no more than 10 failed authentication attempts. Example implementations include Microsoft® InTune Device Lock and Apple® Configuration Profile maxFailedAttempts.</a:t>
            </a:r>
          </a:p>
        </p:txBody>
      </p:sp>
      <p:sp>
        <p:nvSpPr>
          <p:cNvPr id="7" name="TextBox 6"/>
          <p:cNvSpPr txBox="1"/>
          <p:nvPr/>
        </p:nvSpPr>
        <p:spPr>
          <a:xfrm>
            <a:off x="1080000" y="1692000"/>
            <a:ext cx="10713600" cy="152400"/>
          </a:xfrm>
          <a:prstGeom prst="rect">
            <a:avLst/>
          </a:prstGeom>
          <a:noFill/>
        </p:spPr>
        <p:txBody>
          <a:bodyPr wrap="square" anchor="t">
            <a:spAutoFit/>
          </a:bodyPr>
          <a:lstStyle/>
          <a:p>
            <a:pPr>
              <a:defRPr sz="1000">
                <a:latin typeface="Arial Nova Light "/>
              </a:defRPr>
            </a:pPr>
            <a:r>
              <a:t>Recommendation: ""</a:t>
            </a:r>
          </a:p>
        </p:txBody>
      </p:sp>
      <p:cxnSp>
        <p:nvCxnSpPr>
          <p:cNvPr id="8" name="Connector 7"/>
          <p:cNvCxnSpPr/>
          <p:nvPr/>
        </p:nvCxnSpPr>
        <p:spPr>
          <a:xfrm>
            <a:off x="720000" y="2060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9" name="Table 8"/>
          <p:cNvGraphicFramePr>
            <a:graphicFrameLocks noGrp="1"/>
          </p:cNvGraphicFramePr>
          <p:nvPr/>
        </p:nvGraphicFramePr>
        <p:xfrm>
          <a:off x="8341200" y="20604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Devices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10" name="TextBox 9"/>
          <p:cNvSpPr txBox="1"/>
          <p:nvPr/>
        </p:nvSpPr>
        <p:spPr>
          <a:xfrm>
            <a:off x="648000" y="2060400"/>
            <a:ext cx="413999" cy="277200"/>
          </a:xfrm>
          <a:prstGeom prst="rect">
            <a:avLst/>
          </a:prstGeom>
          <a:noFill/>
        </p:spPr>
        <p:txBody>
          <a:bodyPr wrap="none">
            <a:spAutoFit/>
          </a:bodyPr>
          <a:lstStyle/>
          <a:p>
            <a:pPr>
              <a:defRPr sz="1200" b="1">
                <a:solidFill>
                  <a:srgbClr val="156082"/>
                </a:solidFill>
                <a:latin typeface="Arial Nova Cond"/>
              </a:defRPr>
            </a:pPr>
            <a:r>
              <a:t>4.11</a:t>
            </a:r>
          </a:p>
        </p:txBody>
      </p:sp>
      <p:sp>
        <p:nvSpPr>
          <p:cNvPr id="11" name="TextBox 10"/>
          <p:cNvSpPr txBox="1"/>
          <p:nvPr/>
        </p:nvSpPr>
        <p:spPr>
          <a:xfrm>
            <a:off x="1080000" y="2060400"/>
            <a:ext cx="6094800" cy="309600"/>
          </a:xfrm>
          <a:prstGeom prst="rect">
            <a:avLst/>
          </a:prstGeom>
          <a:noFill/>
        </p:spPr>
        <p:txBody>
          <a:bodyPr wrap="none">
            <a:spAutoFit/>
          </a:bodyPr>
          <a:lstStyle/>
          <a:p>
            <a:pPr>
              <a:defRPr sz="1200" b="1">
                <a:solidFill>
                  <a:srgbClr val="000000"/>
                </a:solidFill>
                <a:latin typeface="Arial Nova"/>
              </a:defRPr>
            </a:pPr>
            <a:r>
              <a:t>Enforce Remote Wipe Capability on Portable End-User Devices</a:t>
            </a:r>
          </a:p>
        </p:txBody>
      </p:sp>
      <p:sp>
        <p:nvSpPr>
          <p:cNvPr id="12" name="TextBox 11"/>
          <p:cNvSpPr txBox="1"/>
          <p:nvPr/>
        </p:nvSpPr>
        <p:spPr>
          <a:xfrm>
            <a:off x="1080000" y="2406000"/>
            <a:ext cx="10713600" cy="304800"/>
          </a:xfrm>
          <a:prstGeom prst="rect">
            <a:avLst/>
          </a:prstGeom>
          <a:noFill/>
        </p:spPr>
        <p:txBody>
          <a:bodyPr wrap="square" anchor="t">
            <a:spAutoFit/>
          </a:bodyPr>
          <a:lstStyle/>
          <a:p>
            <a:pPr>
              <a:defRPr sz="1200">
                <a:latin typeface="Arial Nova Light "/>
              </a:defRPr>
            </a:pPr>
            <a:r>
              <a:t>Finding: Remotely wipe enterprise data from enterprise-owned portable end-user devices when deemed appropriate such as lost or stolen devices, or when an individual no longer supports the enterprise.</a:t>
            </a:r>
          </a:p>
        </p:txBody>
      </p:sp>
      <p:sp>
        <p:nvSpPr>
          <p:cNvPr id="13" name="TextBox 12"/>
          <p:cNvSpPr txBox="1"/>
          <p:nvPr/>
        </p:nvSpPr>
        <p:spPr>
          <a:xfrm>
            <a:off x="1080000" y="2890800"/>
            <a:ext cx="10713600" cy="152400"/>
          </a:xfrm>
          <a:prstGeom prst="rect">
            <a:avLst/>
          </a:prstGeom>
          <a:noFill/>
        </p:spPr>
        <p:txBody>
          <a:bodyPr wrap="square" anchor="t">
            <a:spAutoFit/>
          </a:bodyPr>
          <a:lstStyle/>
          <a:p>
            <a:pPr>
              <a:defRPr sz="1000">
                <a:latin typeface="Arial Nova Light "/>
              </a:defRPr>
            </a:pPr>
            <a:r>
              <a:t>Recommendation: ""</a:t>
            </a:r>
          </a:p>
        </p:txBody>
      </p:sp>
      <p:cxnSp>
        <p:nvCxnSpPr>
          <p:cNvPr id="14" name="Connector 13"/>
          <p:cNvCxnSpPr/>
          <p:nvPr/>
        </p:nvCxnSpPr>
        <p:spPr>
          <a:xfrm>
            <a:off x="720000" y="32592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5" name="Table 14"/>
          <p:cNvGraphicFramePr>
            <a:graphicFrameLocks noGrp="1"/>
          </p:cNvGraphicFramePr>
          <p:nvPr/>
        </p:nvGraphicFramePr>
        <p:xfrm>
          <a:off x="8341200" y="32592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Devices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3</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High</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46C0A"/>
                    </a:solidFill>
                  </a:tcPr>
                </a:tc>
              </a:tr>
            </a:tbl>
          </a:graphicData>
        </a:graphic>
      </p:graphicFrame>
      <p:sp>
        <p:nvSpPr>
          <p:cNvPr id="16" name="TextBox 15"/>
          <p:cNvSpPr txBox="1"/>
          <p:nvPr/>
        </p:nvSpPr>
        <p:spPr>
          <a:xfrm>
            <a:off x="648000" y="3259200"/>
            <a:ext cx="413999" cy="277200"/>
          </a:xfrm>
          <a:prstGeom prst="rect">
            <a:avLst/>
          </a:prstGeom>
          <a:noFill/>
        </p:spPr>
        <p:txBody>
          <a:bodyPr wrap="none">
            <a:spAutoFit/>
          </a:bodyPr>
          <a:lstStyle/>
          <a:p>
            <a:pPr>
              <a:defRPr sz="1200" b="1">
                <a:solidFill>
                  <a:srgbClr val="156082"/>
                </a:solidFill>
                <a:latin typeface="Arial Nova Cond"/>
              </a:defRPr>
            </a:pPr>
            <a:r>
              <a:t>4.12</a:t>
            </a:r>
          </a:p>
        </p:txBody>
      </p:sp>
      <p:sp>
        <p:nvSpPr>
          <p:cNvPr id="17" name="TextBox 16"/>
          <p:cNvSpPr txBox="1"/>
          <p:nvPr/>
        </p:nvSpPr>
        <p:spPr>
          <a:xfrm>
            <a:off x="1080000" y="3259200"/>
            <a:ext cx="6094800" cy="309600"/>
          </a:xfrm>
          <a:prstGeom prst="rect">
            <a:avLst/>
          </a:prstGeom>
          <a:noFill/>
        </p:spPr>
        <p:txBody>
          <a:bodyPr wrap="none">
            <a:spAutoFit/>
          </a:bodyPr>
          <a:lstStyle/>
          <a:p>
            <a:pPr>
              <a:defRPr sz="1200" b="1">
                <a:solidFill>
                  <a:srgbClr val="000000"/>
                </a:solidFill>
                <a:latin typeface="Arial Nova"/>
              </a:defRPr>
            </a:pPr>
            <a:r>
              <a:t>Separate Enterprise Workspaces on Mobile End-User Devices</a:t>
            </a:r>
          </a:p>
        </p:txBody>
      </p:sp>
      <p:sp>
        <p:nvSpPr>
          <p:cNvPr id="18" name="TextBox 17"/>
          <p:cNvSpPr txBox="1"/>
          <p:nvPr/>
        </p:nvSpPr>
        <p:spPr>
          <a:xfrm>
            <a:off x="1080000" y="3604800"/>
            <a:ext cx="10713600" cy="457200"/>
          </a:xfrm>
          <a:prstGeom prst="rect">
            <a:avLst/>
          </a:prstGeom>
          <a:noFill/>
        </p:spPr>
        <p:txBody>
          <a:bodyPr wrap="square" anchor="t">
            <a:spAutoFit/>
          </a:bodyPr>
          <a:lstStyle/>
          <a:p>
            <a:pPr>
              <a:defRPr sz="1200">
                <a:latin typeface="Arial Nova Light "/>
              </a:defRPr>
            </a:pPr>
            <a:r>
              <a:t>Finding: Ensure separate enterprise workspaces are used on mobile end-user devices, where supported. Example implementations include using an Apple® Configuration Profile or Android™ Work Profile to separate enterprise applications and data from personal applications and data.</a:t>
            </a:r>
          </a:p>
        </p:txBody>
      </p:sp>
      <p:sp>
        <p:nvSpPr>
          <p:cNvPr id="19" name="TextBox 18"/>
          <p:cNvSpPr txBox="1"/>
          <p:nvPr/>
        </p:nvSpPr>
        <p:spPr>
          <a:xfrm>
            <a:off x="1080000" y="4242000"/>
            <a:ext cx="10713600" cy="152400"/>
          </a:xfrm>
          <a:prstGeom prst="rect">
            <a:avLst/>
          </a:prstGeom>
          <a:noFill/>
        </p:spPr>
        <p:txBody>
          <a:bodyPr wrap="square" anchor="t">
            <a:spAutoFit/>
          </a:bodyPr>
          <a:lstStyle/>
          <a:p>
            <a:pPr>
              <a:defRPr sz="1000">
                <a:latin typeface="Arial Nova Light "/>
              </a:defRPr>
            </a:pPr>
            <a:r>
              <a:t>Recommendation: ""</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295200" y="331200"/>
            <a:ext cx="114984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295200" y="457200"/>
            <a:ext cx="626400" cy="460800"/>
          </a:xfrm>
          <a:prstGeom prst="rect">
            <a:avLst/>
          </a:prstGeom>
          <a:noFill/>
        </p:spPr>
        <p:txBody>
          <a:bodyPr wrap="none" anchor="ctr">
            <a:spAutoFit/>
          </a:bodyPr>
          <a:lstStyle/>
          <a:p>
            <a:pPr>
              <a:defRPr sz="2400" b="1">
                <a:solidFill>
                  <a:srgbClr val="156082"/>
                </a:solidFill>
                <a:latin typeface="Arial Nova Cond"/>
              </a:defRPr>
            </a:pPr>
            <a:r>
              <a:t>5 </a:t>
            </a:r>
          </a:p>
        </p:txBody>
      </p:sp>
      <p:sp>
        <p:nvSpPr>
          <p:cNvPr id="4" name="TextBox 3"/>
          <p:cNvSpPr txBox="1"/>
          <p:nvPr/>
        </p:nvSpPr>
        <p:spPr>
          <a:xfrm>
            <a:off x="720000" y="378000"/>
            <a:ext cx="11793600" cy="309600"/>
          </a:xfrm>
          <a:prstGeom prst="rect">
            <a:avLst/>
          </a:prstGeom>
          <a:noFill/>
        </p:spPr>
        <p:txBody>
          <a:bodyPr wrap="none">
            <a:spAutoFit/>
          </a:bodyPr>
          <a:lstStyle/>
          <a:p>
            <a:pPr>
              <a:defRPr sz="1400" b="1">
                <a:solidFill>
                  <a:srgbClr val="000000"/>
                </a:solidFill>
                <a:latin typeface="Arial Nova"/>
              </a:defRPr>
            </a:pPr>
            <a:r>
              <a:t>Account Management</a:t>
            </a:r>
          </a:p>
        </p:txBody>
      </p:sp>
      <p:sp>
        <p:nvSpPr>
          <p:cNvPr id="5" name="TextBox 4"/>
          <p:cNvSpPr txBox="1"/>
          <p:nvPr/>
        </p:nvSpPr>
        <p:spPr>
          <a:xfrm>
            <a:off x="720000" y="687600"/>
            <a:ext cx="11073600" cy="304800"/>
          </a:xfrm>
          <a:prstGeom prst="rect">
            <a:avLst/>
          </a:prstGeom>
          <a:noFill/>
        </p:spPr>
        <p:txBody>
          <a:bodyPr wrap="square" anchor="t">
            <a:spAutoFit/>
          </a:bodyPr>
          <a:lstStyle/>
          <a:p>
            <a:pPr>
              <a:defRPr sz="1200" b="0">
                <a:latin typeface="Arial Nova"/>
              </a:defRPr>
            </a:pPr>
            <a:r>
              <a:t>Use processes and tools to assign and manage authorization to credentials for user accounts, including administrator accounts, as well as service accounts, to enterprise assets and software.</a:t>
            </a:r>
          </a:p>
        </p:txBody>
      </p:sp>
      <p:cxnSp>
        <p:nvCxnSpPr>
          <p:cNvPr id="6" name="Connector 5"/>
          <p:cNvCxnSpPr/>
          <p:nvPr/>
        </p:nvCxnSpPr>
        <p:spPr>
          <a:xfrm>
            <a:off x="720000" y="1172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7" name="Table 6"/>
          <p:cNvGraphicFramePr>
            <a:graphicFrameLocks noGrp="1"/>
          </p:cNvGraphicFramePr>
          <p:nvPr/>
        </p:nvGraphicFramePr>
        <p:xfrm>
          <a:off x="8341200" y="11724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Users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Identify</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8" name="TextBox 7"/>
          <p:cNvSpPr txBox="1"/>
          <p:nvPr/>
        </p:nvSpPr>
        <p:spPr>
          <a:xfrm>
            <a:off x="648000" y="1172400"/>
            <a:ext cx="413999" cy="277200"/>
          </a:xfrm>
          <a:prstGeom prst="rect">
            <a:avLst/>
          </a:prstGeom>
          <a:noFill/>
        </p:spPr>
        <p:txBody>
          <a:bodyPr wrap="none">
            <a:spAutoFit/>
          </a:bodyPr>
          <a:lstStyle/>
          <a:p>
            <a:pPr>
              <a:defRPr sz="1200" b="1">
                <a:solidFill>
                  <a:srgbClr val="156082"/>
                </a:solidFill>
                <a:latin typeface="Arial Nova Cond"/>
              </a:defRPr>
            </a:pPr>
            <a:r>
              <a:t>5.1</a:t>
            </a:r>
          </a:p>
        </p:txBody>
      </p:sp>
      <p:sp>
        <p:nvSpPr>
          <p:cNvPr id="9" name="TextBox 8"/>
          <p:cNvSpPr txBox="1"/>
          <p:nvPr/>
        </p:nvSpPr>
        <p:spPr>
          <a:xfrm>
            <a:off x="1080000" y="1172400"/>
            <a:ext cx="6094800" cy="309600"/>
          </a:xfrm>
          <a:prstGeom prst="rect">
            <a:avLst/>
          </a:prstGeom>
          <a:noFill/>
        </p:spPr>
        <p:txBody>
          <a:bodyPr wrap="none">
            <a:spAutoFit/>
          </a:bodyPr>
          <a:lstStyle/>
          <a:p>
            <a:pPr>
              <a:defRPr sz="1200" b="1">
                <a:solidFill>
                  <a:srgbClr val="000000"/>
                </a:solidFill>
                <a:latin typeface="Arial Nova"/>
              </a:defRPr>
            </a:pPr>
            <a:r>
              <a:t>Establish and Maintain an Inventory of Accounts</a:t>
            </a:r>
          </a:p>
        </p:txBody>
      </p:sp>
      <p:sp>
        <p:nvSpPr>
          <p:cNvPr id="10" name="TextBox 9"/>
          <p:cNvSpPr txBox="1"/>
          <p:nvPr/>
        </p:nvSpPr>
        <p:spPr>
          <a:xfrm>
            <a:off x="1080000" y="1518000"/>
            <a:ext cx="10713600" cy="609600"/>
          </a:xfrm>
          <a:prstGeom prst="rect">
            <a:avLst/>
          </a:prstGeom>
          <a:noFill/>
        </p:spPr>
        <p:txBody>
          <a:bodyPr wrap="square" anchor="t">
            <a:spAutoFit/>
          </a:bodyPr>
          <a:lstStyle/>
          <a:p>
            <a:pPr>
              <a:defRPr sz="1200">
                <a:latin typeface="Arial Nova Light "/>
              </a:defRPr>
            </a:pPr>
            <a:r>
              <a:t>Finding: Establish and maintain an inventory of all accounts managed in the enterprise. The inventory must include both user and administrator accounts. The inventory, at a minimum, should contain the person’s name, username, start/stop dates, and department. Validate that all active accounts are authorized, on a recurring schedule at a minimum quarterly, or more frequently.</a:t>
            </a:r>
          </a:p>
        </p:txBody>
      </p:sp>
      <p:sp>
        <p:nvSpPr>
          <p:cNvPr id="11" name="TextBox 10"/>
          <p:cNvSpPr txBox="1"/>
          <p:nvPr/>
        </p:nvSpPr>
        <p:spPr>
          <a:xfrm>
            <a:off x="1080000" y="2307600"/>
            <a:ext cx="10713600" cy="152400"/>
          </a:xfrm>
          <a:prstGeom prst="rect">
            <a:avLst/>
          </a:prstGeom>
          <a:noFill/>
        </p:spPr>
        <p:txBody>
          <a:bodyPr wrap="square" anchor="t">
            <a:spAutoFit/>
          </a:bodyPr>
          <a:lstStyle/>
          <a:p>
            <a:pPr>
              <a:defRPr sz="1000">
                <a:latin typeface="Arial Nova Light "/>
              </a:defRPr>
            </a:pPr>
            <a:r>
              <a:t>Recommendation: ""</a:t>
            </a:r>
          </a:p>
        </p:txBody>
      </p:sp>
      <p:cxnSp>
        <p:nvCxnSpPr>
          <p:cNvPr id="12" name="Connector 11"/>
          <p:cNvCxnSpPr/>
          <p:nvPr/>
        </p:nvCxnSpPr>
        <p:spPr>
          <a:xfrm>
            <a:off x="720000" y="26760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3" name="Table 12"/>
          <p:cNvGraphicFramePr>
            <a:graphicFrameLocks noGrp="1"/>
          </p:cNvGraphicFramePr>
          <p:nvPr/>
        </p:nvGraphicFramePr>
        <p:xfrm>
          <a:off x="8341200" y="26760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Users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Low</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339933"/>
                    </a:solidFill>
                  </a:tcPr>
                </a:tc>
              </a:tr>
            </a:tbl>
          </a:graphicData>
        </a:graphic>
      </p:graphicFrame>
      <p:sp>
        <p:nvSpPr>
          <p:cNvPr id="14" name="TextBox 13"/>
          <p:cNvSpPr txBox="1"/>
          <p:nvPr/>
        </p:nvSpPr>
        <p:spPr>
          <a:xfrm>
            <a:off x="648000" y="2676000"/>
            <a:ext cx="413999" cy="277200"/>
          </a:xfrm>
          <a:prstGeom prst="rect">
            <a:avLst/>
          </a:prstGeom>
          <a:noFill/>
        </p:spPr>
        <p:txBody>
          <a:bodyPr wrap="none">
            <a:spAutoFit/>
          </a:bodyPr>
          <a:lstStyle/>
          <a:p>
            <a:pPr>
              <a:defRPr sz="1200" b="1">
                <a:solidFill>
                  <a:srgbClr val="156082"/>
                </a:solidFill>
                <a:latin typeface="Arial Nova Cond"/>
              </a:defRPr>
            </a:pPr>
            <a:r>
              <a:t>5.2</a:t>
            </a:r>
          </a:p>
        </p:txBody>
      </p:sp>
      <p:sp>
        <p:nvSpPr>
          <p:cNvPr id="15" name="TextBox 14"/>
          <p:cNvSpPr txBox="1"/>
          <p:nvPr/>
        </p:nvSpPr>
        <p:spPr>
          <a:xfrm>
            <a:off x="1080000" y="2676000"/>
            <a:ext cx="6094800" cy="309600"/>
          </a:xfrm>
          <a:prstGeom prst="rect">
            <a:avLst/>
          </a:prstGeom>
          <a:noFill/>
        </p:spPr>
        <p:txBody>
          <a:bodyPr wrap="none">
            <a:spAutoFit/>
          </a:bodyPr>
          <a:lstStyle/>
          <a:p>
            <a:pPr>
              <a:defRPr sz="1200" b="1">
                <a:solidFill>
                  <a:srgbClr val="000000"/>
                </a:solidFill>
                <a:latin typeface="Arial Nova"/>
              </a:defRPr>
            </a:pPr>
            <a:r>
              <a:t>Use Unique Passwords</a:t>
            </a:r>
          </a:p>
        </p:txBody>
      </p:sp>
      <p:sp>
        <p:nvSpPr>
          <p:cNvPr id="16" name="TextBox 15"/>
          <p:cNvSpPr txBox="1"/>
          <p:nvPr/>
        </p:nvSpPr>
        <p:spPr>
          <a:xfrm>
            <a:off x="1080000" y="3021600"/>
            <a:ext cx="10713600" cy="457200"/>
          </a:xfrm>
          <a:prstGeom prst="rect">
            <a:avLst/>
          </a:prstGeom>
          <a:noFill/>
        </p:spPr>
        <p:txBody>
          <a:bodyPr wrap="square" anchor="t">
            <a:spAutoFit/>
          </a:bodyPr>
          <a:lstStyle/>
          <a:p>
            <a:pPr>
              <a:defRPr sz="1200">
                <a:latin typeface="Arial Nova Light "/>
              </a:defRPr>
            </a:pPr>
            <a:r>
              <a:t>Finding: Use unique passwords for all enterprise assets. Best practice implementation includes, at a minimum, an 8-character password for accounts using MFA and a 14-character password for accounts not using MFA. </a:t>
            </a:r>
          </a:p>
        </p:txBody>
      </p:sp>
      <p:sp>
        <p:nvSpPr>
          <p:cNvPr id="17" name="TextBox 16"/>
          <p:cNvSpPr txBox="1"/>
          <p:nvPr/>
        </p:nvSpPr>
        <p:spPr>
          <a:xfrm>
            <a:off x="1080000" y="3658800"/>
            <a:ext cx="10713600" cy="152400"/>
          </a:xfrm>
          <a:prstGeom prst="rect">
            <a:avLst/>
          </a:prstGeom>
          <a:noFill/>
        </p:spPr>
        <p:txBody>
          <a:bodyPr wrap="square" anchor="t">
            <a:spAutoFit/>
          </a:bodyPr>
          <a:lstStyle/>
          <a:p>
            <a:pPr>
              <a:defRPr sz="1000">
                <a:latin typeface="Arial Nova Light "/>
              </a:defRPr>
            </a:pPr>
            <a:r>
              <a:t>Recommendation: ""</a:t>
            </a:r>
          </a:p>
        </p:txBody>
      </p:sp>
      <p:cxnSp>
        <p:nvCxnSpPr>
          <p:cNvPr id="18" name="Connector 17"/>
          <p:cNvCxnSpPr/>
          <p:nvPr/>
        </p:nvCxnSpPr>
        <p:spPr>
          <a:xfrm>
            <a:off x="720000" y="40272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9" name="Table 18"/>
          <p:cNvGraphicFramePr>
            <a:graphicFrameLocks noGrp="1"/>
          </p:cNvGraphicFramePr>
          <p:nvPr/>
        </p:nvGraphicFramePr>
        <p:xfrm>
          <a:off x="8341200" y="40272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Users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Respond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1</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20" name="TextBox 19"/>
          <p:cNvSpPr txBox="1"/>
          <p:nvPr/>
        </p:nvSpPr>
        <p:spPr>
          <a:xfrm>
            <a:off x="648000" y="4027200"/>
            <a:ext cx="413999" cy="277200"/>
          </a:xfrm>
          <a:prstGeom prst="rect">
            <a:avLst/>
          </a:prstGeom>
          <a:noFill/>
        </p:spPr>
        <p:txBody>
          <a:bodyPr wrap="none">
            <a:spAutoFit/>
          </a:bodyPr>
          <a:lstStyle/>
          <a:p>
            <a:pPr>
              <a:defRPr sz="1200" b="1">
                <a:solidFill>
                  <a:srgbClr val="156082"/>
                </a:solidFill>
                <a:latin typeface="Arial Nova Cond"/>
              </a:defRPr>
            </a:pPr>
            <a:r>
              <a:t>5.3</a:t>
            </a:r>
          </a:p>
        </p:txBody>
      </p:sp>
      <p:sp>
        <p:nvSpPr>
          <p:cNvPr id="21" name="TextBox 20"/>
          <p:cNvSpPr txBox="1"/>
          <p:nvPr/>
        </p:nvSpPr>
        <p:spPr>
          <a:xfrm>
            <a:off x="1080000" y="4027200"/>
            <a:ext cx="6094800" cy="309600"/>
          </a:xfrm>
          <a:prstGeom prst="rect">
            <a:avLst/>
          </a:prstGeom>
          <a:noFill/>
        </p:spPr>
        <p:txBody>
          <a:bodyPr wrap="none">
            <a:spAutoFit/>
          </a:bodyPr>
          <a:lstStyle/>
          <a:p>
            <a:pPr>
              <a:defRPr sz="1200" b="1">
                <a:solidFill>
                  <a:srgbClr val="000000"/>
                </a:solidFill>
                <a:latin typeface="Arial Nova"/>
              </a:defRPr>
            </a:pPr>
            <a:r>
              <a:t>Disable Dormant Accounts</a:t>
            </a:r>
          </a:p>
        </p:txBody>
      </p:sp>
      <p:sp>
        <p:nvSpPr>
          <p:cNvPr id="22" name="TextBox 21"/>
          <p:cNvSpPr txBox="1"/>
          <p:nvPr/>
        </p:nvSpPr>
        <p:spPr>
          <a:xfrm>
            <a:off x="1080000" y="4372800"/>
            <a:ext cx="10713600" cy="152400"/>
          </a:xfrm>
          <a:prstGeom prst="rect">
            <a:avLst/>
          </a:prstGeom>
          <a:noFill/>
        </p:spPr>
        <p:txBody>
          <a:bodyPr wrap="square" anchor="t">
            <a:spAutoFit/>
          </a:bodyPr>
          <a:lstStyle/>
          <a:p>
            <a:pPr>
              <a:defRPr sz="1200">
                <a:latin typeface="Arial Nova Light "/>
              </a:defRPr>
            </a:pPr>
            <a:r>
              <a:t>Finding: Delete or disable any dormant accounts after a period of 45 days of inactivity, where supported.</a:t>
            </a:r>
          </a:p>
        </p:txBody>
      </p:sp>
      <p:sp>
        <p:nvSpPr>
          <p:cNvPr id="23" name="TextBox 22"/>
          <p:cNvSpPr txBox="1"/>
          <p:nvPr/>
        </p:nvSpPr>
        <p:spPr>
          <a:xfrm>
            <a:off x="1080000" y="4705200"/>
            <a:ext cx="10713600" cy="152400"/>
          </a:xfrm>
          <a:prstGeom prst="rect">
            <a:avLst/>
          </a:prstGeom>
          <a:noFill/>
        </p:spPr>
        <p:txBody>
          <a:bodyPr wrap="square" anchor="t">
            <a:spAutoFit/>
          </a:bodyPr>
          <a:lstStyle/>
          <a:p>
            <a:pPr>
              <a:defRPr sz="1000">
                <a:latin typeface="Arial Nova Light "/>
              </a:defRPr>
            </a:pPr>
            <a:r>
              <a:t>Recommendation: ""</a:t>
            </a:r>
          </a:p>
        </p:txBody>
      </p:sp>
      <p:cxnSp>
        <p:nvCxnSpPr>
          <p:cNvPr id="24" name="Connector 23"/>
          <p:cNvCxnSpPr/>
          <p:nvPr/>
        </p:nvCxnSpPr>
        <p:spPr>
          <a:xfrm>
            <a:off x="720000" y="50736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25" name="Table 24"/>
          <p:cNvGraphicFramePr>
            <a:graphicFrameLocks noGrp="1"/>
          </p:cNvGraphicFramePr>
          <p:nvPr/>
        </p:nvGraphicFramePr>
        <p:xfrm>
          <a:off x="8341200" y="50736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Users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3</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High</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46C0A"/>
                    </a:solidFill>
                  </a:tcPr>
                </a:tc>
              </a:tr>
            </a:tbl>
          </a:graphicData>
        </a:graphic>
      </p:graphicFrame>
      <p:sp>
        <p:nvSpPr>
          <p:cNvPr id="26" name="TextBox 25"/>
          <p:cNvSpPr txBox="1"/>
          <p:nvPr/>
        </p:nvSpPr>
        <p:spPr>
          <a:xfrm>
            <a:off x="648000" y="5073600"/>
            <a:ext cx="413999" cy="277200"/>
          </a:xfrm>
          <a:prstGeom prst="rect">
            <a:avLst/>
          </a:prstGeom>
          <a:noFill/>
        </p:spPr>
        <p:txBody>
          <a:bodyPr wrap="none">
            <a:spAutoFit/>
          </a:bodyPr>
          <a:lstStyle/>
          <a:p>
            <a:pPr>
              <a:defRPr sz="1200" b="1">
                <a:solidFill>
                  <a:srgbClr val="156082"/>
                </a:solidFill>
                <a:latin typeface="Arial Nova Cond"/>
              </a:defRPr>
            </a:pPr>
            <a:r>
              <a:t>5.4</a:t>
            </a:r>
          </a:p>
        </p:txBody>
      </p:sp>
      <p:sp>
        <p:nvSpPr>
          <p:cNvPr id="27" name="TextBox 26"/>
          <p:cNvSpPr txBox="1"/>
          <p:nvPr/>
        </p:nvSpPr>
        <p:spPr>
          <a:xfrm>
            <a:off x="1080000" y="5073600"/>
            <a:ext cx="6094800" cy="309600"/>
          </a:xfrm>
          <a:prstGeom prst="rect">
            <a:avLst/>
          </a:prstGeom>
          <a:noFill/>
        </p:spPr>
        <p:txBody>
          <a:bodyPr wrap="none">
            <a:spAutoFit/>
          </a:bodyPr>
          <a:lstStyle/>
          <a:p>
            <a:pPr>
              <a:defRPr sz="1200" b="1">
                <a:solidFill>
                  <a:srgbClr val="000000"/>
                </a:solidFill>
                <a:latin typeface="Arial Nova"/>
              </a:defRPr>
            </a:pPr>
            <a:r>
              <a:t>Restrict Administrator Privileges to Dedicated Administrator Accounts</a:t>
            </a:r>
          </a:p>
        </p:txBody>
      </p:sp>
      <p:sp>
        <p:nvSpPr>
          <p:cNvPr id="28" name="TextBox 27"/>
          <p:cNvSpPr txBox="1"/>
          <p:nvPr/>
        </p:nvSpPr>
        <p:spPr>
          <a:xfrm>
            <a:off x="1080000" y="5419200"/>
            <a:ext cx="10713600" cy="304800"/>
          </a:xfrm>
          <a:prstGeom prst="rect">
            <a:avLst/>
          </a:prstGeom>
          <a:noFill/>
        </p:spPr>
        <p:txBody>
          <a:bodyPr wrap="square" anchor="t">
            <a:spAutoFit/>
          </a:bodyPr>
          <a:lstStyle/>
          <a:p>
            <a:pPr>
              <a:defRPr sz="1200">
                <a:latin typeface="Arial Nova Light "/>
              </a:defRPr>
            </a:pPr>
            <a:r>
              <a:t>Finding: Restrict administrator privileges to dedicated administrator accounts on enterprise assets. Conduct general computing activities, such as internet browsing, email, and productivity suite use, from the user’s primary, non-privileged account.</a:t>
            </a:r>
          </a:p>
        </p:txBody>
      </p:sp>
      <p:sp>
        <p:nvSpPr>
          <p:cNvPr id="29" name="TextBox 28"/>
          <p:cNvSpPr txBox="1"/>
          <p:nvPr/>
        </p:nvSpPr>
        <p:spPr>
          <a:xfrm>
            <a:off x="1080000" y="5904000"/>
            <a:ext cx="10713600" cy="152400"/>
          </a:xfrm>
          <a:prstGeom prst="rect">
            <a:avLst/>
          </a:prstGeom>
          <a:noFill/>
        </p:spPr>
        <p:txBody>
          <a:bodyPr wrap="square" anchor="t">
            <a:spAutoFit/>
          </a:bodyPr>
          <a:lstStyle/>
          <a:p>
            <a:pPr>
              <a:defRPr sz="1000">
                <a:latin typeface="Arial Nova Light "/>
              </a:defRPr>
            </a:pPr>
            <a:r>
              <a:t>Recommendation: ""</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720000" y="404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3" name="Table 2"/>
          <p:cNvGraphicFramePr>
            <a:graphicFrameLocks noGrp="1"/>
          </p:cNvGraphicFramePr>
          <p:nvPr/>
        </p:nvGraphicFramePr>
        <p:xfrm>
          <a:off x="8341200" y="4044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Users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Identify</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Critical</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3300"/>
                    </a:solidFill>
                  </a:tcPr>
                </a:tc>
              </a:tr>
            </a:tbl>
          </a:graphicData>
        </a:graphic>
      </p:graphicFrame>
      <p:sp>
        <p:nvSpPr>
          <p:cNvPr id="4" name="TextBox 3"/>
          <p:cNvSpPr txBox="1"/>
          <p:nvPr/>
        </p:nvSpPr>
        <p:spPr>
          <a:xfrm>
            <a:off x="648000" y="404400"/>
            <a:ext cx="413999" cy="277200"/>
          </a:xfrm>
          <a:prstGeom prst="rect">
            <a:avLst/>
          </a:prstGeom>
          <a:noFill/>
        </p:spPr>
        <p:txBody>
          <a:bodyPr wrap="none">
            <a:spAutoFit/>
          </a:bodyPr>
          <a:lstStyle/>
          <a:p>
            <a:pPr>
              <a:defRPr sz="1200" b="1">
                <a:solidFill>
                  <a:srgbClr val="156082"/>
                </a:solidFill>
                <a:latin typeface="Arial Nova Cond"/>
              </a:defRPr>
            </a:pPr>
            <a:r>
              <a:t>5.5</a:t>
            </a:r>
          </a:p>
        </p:txBody>
      </p:sp>
      <p:sp>
        <p:nvSpPr>
          <p:cNvPr id="5" name="TextBox 4"/>
          <p:cNvSpPr txBox="1"/>
          <p:nvPr/>
        </p:nvSpPr>
        <p:spPr>
          <a:xfrm>
            <a:off x="1080000" y="404400"/>
            <a:ext cx="6094800" cy="309600"/>
          </a:xfrm>
          <a:prstGeom prst="rect">
            <a:avLst/>
          </a:prstGeom>
          <a:noFill/>
        </p:spPr>
        <p:txBody>
          <a:bodyPr wrap="none">
            <a:spAutoFit/>
          </a:bodyPr>
          <a:lstStyle/>
          <a:p>
            <a:pPr>
              <a:defRPr sz="1200" b="1">
                <a:solidFill>
                  <a:srgbClr val="000000"/>
                </a:solidFill>
                <a:latin typeface="Arial Nova"/>
              </a:defRPr>
            </a:pPr>
            <a:r>
              <a:t>Establish and Maintain an Inventory of Service Accounts</a:t>
            </a:r>
          </a:p>
        </p:txBody>
      </p:sp>
      <p:sp>
        <p:nvSpPr>
          <p:cNvPr id="6" name="TextBox 5"/>
          <p:cNvSpPr txBox="1"/>
          <p:nvPr/>
        </p:nvSpPr>
        <p:spPr>
          <a:xfrm>
            <a:off x="1080000" y="750000"/>
            <a:ext cx="10713600" cy="457200"/>
          </a:xfrm>
          <a:prstGeom prst="rect">
            <a:avLst/>
          </a:prstGeom>
          <a:noFill/>
        </p:spPr>
        <p:txBody>
          <a:bodyPr wrap="square" anchor="t">
            <a:spAutoFit/>
          </a:bodyPr>
          <a:lstStyle/>
          <a:p>
            <a:pPr>
              <a:defRPr sz="1200">
                <a:latin typeface="Arial Nova Light "/>
              </a:defRPr>
            </a:pPr>
            <a:r>
              <a:t>Finding: Establish and maintain an inventory of service accounts. The inventory, at a minimum, must contain department owner, review date, and purpose. Perform service account reviews to validate that all active accounts are authorized, on a recurring schedule at a minimum quarterly, or more frequently.</a:t>
            </a:r>
          </a:p>
        </p:txBody>
      </p:sp>
      <p:sp>
        <p:nvSpPr>
          <p:cNvPr id="7" name="TextBox 6"/>
          <p:cNvSpPr txBox="1"/>
          <p:nvPr/>
        </p:nvSpPr>
        <p:spPr>
          <a:xfrm>
            <a:off x="1080000" y="1387200"/>
            <a:ext cx="10713600" cy="152400"/>
          </a:xfrm>
          <a:prstGeom prst="rect">
            <a:avLst/>
          </a:prstGeom>
          <a:noFill/>
        </p:spPr>
        <p:txBody>
          <a:bodyPr wrap="square" anchor="t">
            <a:spAutoFit/>
          </a:bodyPr>
          <a:lstStyle/>
          <a:p>
            <a:pPr>
              <a:defRPr sz="1000">
                <a:latin typeface="Arial Nova Light "/>
              </a:defRPr>
            </a:pPr>
            <a:r>
              <a:t>Recommendation: ""</a:t>
            </a:r>
          </a:p>
        </p:txBody>
      </p:sp>
      <p:cxnSp>
        <p:nvCxnSpPr>
          <p:cNvPr id="8" name="Connector 7"/>
          <p:cNvCxnSpPr/>
          <p:nvPr/>
        </p:nvCxnSpPr>
        <p:spPr>
          <a:xfrm>
            <a:off x="720000" y="17556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9" name="Table 8"/>
          <p:cNvGraphicFramePr>
            <a:graphicFrameLocks noGrp="1"/>
          </p:cNvGraphicFramePr>
          <p:nvPr/>
        </p:nvGraphicFramePr>
        <p:xfrm>
          <a:off x="8341200" y="17556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Users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1</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10" name="TextBox 9"/>
          <p:cNvSpPr txBox="1"/>
          <p:nvPr/>
        </p:nvSpPr>
        <p:spPr>
          <a:xfrm>
            <a:off x="648000" y="1755600"/>
            <a:ext cx="413999" cy="277200"/>
          </a:xfrm>
          <a:prstGeom prst="rect">
            <a:avLst/>
          </a:prstGeom>
          <a:noFill/>
        </p:spPr>
        <p:txBody>
          <a:bodyPr wrap="none">
            <a:spAutoFit/>
          </a:bodyPr>
          <a:lstStyle/>
          <a:p>
            <a:pPr>
              <a:defRPr sz="1200" b="1">
                <a:solidFill>
                  <a:srgbClr val="156082"/>
                </a:solidFill>
                <a:latin typeface="Arial Nova Cond"/>
              </a:defRPr>
            </a:pPr>
            <a:r>
              <a:t>5.6</a:t>
            </a:r>
          </a:p>
        </p:txBody>
      </p:sp>
      <p:sp>
        <p:nvSpPr>
          <p:cNvPr id="11" name="TextBox 10"/>
          <p:cNvSpPr txBox="1"/>
          <p:nvPr/>
        </p:nvSpPr>
        <p:spPr>
          <a:xfrm>
            <a:off x="1080000" y="1755600"/>
            <a:ext cx="6094800" cy="309600"/>
          </a:xfrm>
          <a:prstGeom prst="rect">
            <a:avLst/>
          </a:prstGeom>
          <a:noFill/>
        </p:spPr>
        <p:txBody>
          <a:bodyPr wrap="none">
            <a:spAutoFit/>
          </a:bodyPr>
          <a:lstStyle/>
          <a:p>
            <a:pPr>
              <a:defRPr sz="1200" b="1">
                <a:solidFill>
                  <a:srgbClr val="000000"/>
                </a:solidFill>
                <a:latin typeface="Arial Nova"/>
              </a:defRPr>
            </a:pPr>
            <a:r>
              <a:t>Centralize Account Management</a:t>
            </a:r>
          </a:p>
        </p:txBody>
      </p:sp>
      <p:sp>
        <p:nvSpPr>
          <p:cNvPr id="12" name="TextBox 11"/>
          <p:cNvSpPr txBox="1"/>
          <p:nvPr/>
        </p:nvSpPr>
        <p:spPr>
          <a:xfrm>
            <a:off x="1080000" y="2101200"/>
            <a:ext cx="10713600" cy="152400"/>
          </a:xfrm>
          <a:prstGeom prst="rect">
            <a:avLst/>
          </a:prstGeom>
          <a:noFill/>
        </p:spPr>
        <p:txBody>
          <a:bodyPr wrap="square" anchor="t">
            <a:spAutoFit/>
          </a:bodyPr>
          <a:lstStyle/>
          <a:p>
            <a:pPr>
              <a:defRPr sz="1200">
                <a:latin typeface="Arial Nova Light "/>
              </a:defRPr>
            </a:pPr>
            <a:r>
              <a:t>Finding: Centralize account management through a directory or identity service.</a:t>
            </a:r>
          </a:p>
        </p:txBody>
      </p:sp>
      <p:sp>
        <p:nvSpPr>
          <p:cNvPr id="13" name="TextBox 12"/>
          <p:cNvSpPr txBox="1"/>
          <p:nvPr/>
        </p:nvSpPr>
        <p:spPr>
          <a:xfrm>
            <a:off x="1080000" y="2433600"/>
            <a:ext cx="10713600" cy="152400"/>
          </a:xfrm>
          <a:prstGeom prst="rect">
            <a:avLst/>
          </a:prstGeom>
          <a:noFill/>
        </p:spPr>
        <p:txBody>
          <a:bodyPr wrap="square" anchor="t">
            <a:spAutoFit/>
          </a:bodyPr>
          <a:lstStyle/>
          <a:p>
            <a:pPr>
              <a:defRPr sz="1000">
                <a:latin typeface="Arial Nova Light "/>
              </a:defRPr>
            </a:pPr>
            <a:r>
              <a:t>Recommendation: ""</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295200" y="331200"/>
            <a:ext cx="114984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295200" y="457200"/>
            <a:ext cx="626400" cy="460800"/>
          </a:xfrm>
          <a:prstGeom prst="rect">
            <a:avLst/>
          </a:prstGeom>
          <a:noFill/>
        </p:spPr>
        <p:txBody>
          <a:bodyPr wrap="none" anchor="ctr">
            <a:spAutoFit/>
          </a:bodyPr>
          <a:lstStyle/>
          <a:p>
            <a:pPr>
              <a:defRPr sz="2400" b="1">
                <a:solidFill>
                  <a:srgbClr val="156082"/>
                </a:solidFill>
                <a:latin typeface="Arial Nova Cond"/>
              </a:defRPr>
            </a:pPr>
            <a:r>
              <a:t> 6</a:t>
            </a:r>
          </a:p>
        </p:txBody>
      </p:sp>
      <p:sp>
        <p:nvSpPr>
          <p:cNvPr id="4" name="TextBox 3"/>
          <p:cNvSpPr txBox="1"/>
          <p:nvPr/>
        </p:nvSpPr>
        <p:spPr>
          <a:xfrm>
            <a:off x="720000" y="378000"/>
            <a:ext cx="11793600" cy="309600"/>
          </a:xfrm>
          <a:prstGeom prst="rect">
            <a:avLst/>
          </a:prstGeom>
          <a:noFill/>
        </p:spPr>
        <p:txBody>
          <a:bodyPr wrap="none">
            <a:spAutoFit/>
          </a:bodyPr>
          <a:lstStyle/>
          <a:p>
            <a:pPr>
              <a:defRPr sz="1400" b="1">
                <a:solidFill>
                  <a:srgbClr val="000000"/>
                </a:solidFill>
                <a:latin typeface="Arial Nova"/>
              </a:defRPr>
            </a:pPr>
            <a:r>
              <a:t>Access Control Management</a:t>
            </a:r>
          </a:p>
        </p:txBody>
      </p:sp>
      <p:sp>
        <p:nvSpPr>
          <p:cNvPr id="5" name="TextBox 4"/>
          <p:cNvSpPr txBox="1"/>
          <p:nvPr/>
        </p:nvSpPr>
        <p:spPr>
          <a:xfrm>
            <a:off x="720000" y="687600"/>
            <a:ext cx="11073600" cy="304800"/>
          </a:xfrm>
          <a:prstGeom prst="rect">
            <a:avLst/>
          </a:prstGeom>
          <a:noFill/>
        </p:spPr>
        <p:txBody>
          <a:bodyPr wrap="square" anchor="t">
            <a:spAutoFit/>
          </a:bodyPr>
          <a:lstStyle/>
          <a:p>
            <a:pPr>
              <a:defRPr sz="1200" b="0">
                <a:latin typeface="Arial Nova"/>
              </a:defRPr>
            </a:pPr>
            <a:r>
              <a:t>Use processes and tools to create, assign, manage, and revoke access credentials and privileges for user, administrator, and service accounts for enterprise assets and software.</a:t>
            </a:r>
          </a:p>
        </p:txBody>
      </p:sp>
      <p:cxnSp>
        <p:nvCxnSpPr>
          <p:cNvPr id="6" name="Connector 5"/>
          <p:cNvCxnSpPr/>
          <p:nvPr/>
        </p:nvCxnSpPr>
        <p:spPr>
          <a:xfrm>
            <a:off x="720000" y="1172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7" name="Table 6"/>
          <p:cNvGraphicFramePr>
            <a:graphicFrameLocks noGrp="1"/>
          </p:cNvGraphicFramePr>
          <p:nvPr/>
        </p:nvGraphicFramePr>
        <p:xfrm>
          <a:off x="8341200" y="11724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Users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3</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8" name="TextBox 7"/>
          <p:cNvSpPr txBox="1"/>
          <p:nvPr/>
        </p:nvSpPr>
        <p:spPr>
          <a:xfrm>
            <a:off x="648000" y="1172400"/>
            <a:ext cx="413999" cy="277200"/>
          </a:xfrm>
          <a:prstGeom prst="rect">
            <a:avLst/>
          </a:prstGeom>
          <a:noFill/>
        </p:spPr>
        <p:txBody>
          <a:bodyPr wrap="none">
            <a:spAutoFit/>
          </a:bodyPr>
          <a:lstStyle/>
          <a:p>
            <a:pPr>
              <a:defRPr sz="1200" b="1">
                <a:solidFill>
                  <a:srgbClr val="156082"/>
                </a:solidFill>
                <a:latin typeface="Arial Nova Cond"/>
              </a:defRPr>
            </a:pPr>
            <a:r>
              <a:t>6.1</a:t>
            </a:r>
          </a:p>
        </p:txBody>
      </p:sp>
      <p:sp>
        <p:nvSpPr>
          <p:cNvPr id="9" name="TextBox 8"/>
          <p:cNvSpPr txBox="1"/>
          <p:nvPr/>
        </p:nvSpPr>
        <p:spPr>
          <a:xfrm>
            <a:off x="1080000" y="1172400"/>
            <a:ext cx="6094800" cy="309600"/>
          </a:xfrm>
          <a:prstGeom prst="rect">
            <a:avLst/>
          </a:prstGeom>
          <a:noFill/>
        </p:spPr>
        <p:txBody>
          <a:bodyPr wrap="none">
            <a:spAutoFit/>
          </a:bodyPr>
          <a:lstStyle/>
          <a:p>
            <a:pPr>
              <a:defRPr sz="1200" b="1">
                <a:solidFill>
                  <a:srgbClr val="000000"/>
                </a:solidFill>
                <a:latin typeface="Arial Nova"/>
              </a:defRPr>
            </a:pPr>
            <a:r>
              <a:t>Establish an Access Granting Process</a:t>
            </a:r>
          </a:p>
        </p:txBody>
      </p:sp>
      <p:sp>
        <p:nvSpPr>
          <p:cNvPr id="10" name="TextBox 9"/>
          <p:cNvSpPr txBox="1"/>
          <p:nvPr/>
        </p:nvSpPr>
        <p:spPr>
          <a:xfrm>
            <a:off x="1080000" y="1518000"/>
            <a:ext cx="10713600" cy="304800"/>
          </a:xfrm>
          <a:prstGeom prst="rect">
            <a:avLst/>
          </a:prstGeom>
          <a:noFill/>
        </p:spPr>
        <p:txBody>
          <a:bodyPr wrap="square" anchor="t">
            <a:spAutoFit/>
          </a:bodyPr>
          <a:lstStyle/>
          <a:p>
            <a:pPr>
              <a:defRPr sz="1200">
                <a:latin typeface="Arial Nova Light "/>
              </a:defRPr>
            </a:pPr>
            <a:r>
              <a:t>Finding: Establish and follow a process, preferably automated, for granting access to enterprise assets upon new hire, rights grant, or role change of a user.</a:t>
            </a:r>
          </a:p>
        </p:txBody>
      </p:sp>
      <p:sp>
        <p:nvSpPr>
          <p:cNvPr id="11" name="TextBox 10"/>
          <p:cNvSpPr txBox="1"/>
          <p:nvPr/>
        </p:nvSpPr>
        <p:spPr>
          <a:xfrm>
            <a:off x="1080000" y="2002800"/>
            <a:ext cx="10713600" cy="152400"/>
          </a:xfrm>
          <a:prstGeom prst="rect">
            <a:avLst/>
          </a:prstGeom>
          <a:noFill/>
        </p:spPr>
        <p:txBody>
          <a:bodyPr wrap="square" anchor="t">
            <a:spAutoFit/>
          </a:bodyPr>
          <a:lstStyle/>
          <a:p>
            <a:pPr>
              <a:defRPr sz="1000">
                <a:latin typeface="Arial Nova Light "/>
              </a:defRPr>
            </a:pPr>
            <a:r>
              <a:t>Recommendation: ""</a:t>
            </a:r>
          </a:p>
        </p:txBody>
      </p:sp>
      <p:cxnSp>
        <p:nvCxnSpPr>
          <p:cNvPr id="12" name="Connector 11"/>
          <p:cNvCxnSpPr/>
          <p:nvPr/>
        </p:nvCxnSpPr>
        <p:spPr>
          <a:xfrm>
            <a:off x="720000" y="23712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3" name="Table 12"/>
          <p:cNvGraphicFramePr>
            <a:graphicFrameLocks noGrp="1"/>
          </p:cNvGraphicFramePr>
          <p:nvPr/>
        </p:nvGraphicFramePr>
        <p:xfrm>
          <a:off x="8341200" y="23712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Users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Low</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339933"/>
                    </a:solidFill>
                  </a:tcPr>
                </a:tc>
              </a:tr>
            </a:tbl>
          </a:graphicData>
        </a:graphic>
      </p:graphicFrame>
      <p:sp>
        <p:nvSpPr>
          <p:cNvPr id="14" name="TextBox 13"/>
          <p:cNvSpPr txBox="1"/>
          <p:nvPr/>
        </p:nvSpPr>
        <p:spPr>
          <a:xfrm>
            <a:off x="648000" y="2371200"/>
            <a:ext cx="413999" cy="277200"/>
          </a:xfrm>
          <a:prstGeom prst="rect">
            <a:avLst/>
          </a:prstGeom>
          <a:noFill/>
        </p:spPr>
        <p:txBody>
          <a:bodyPr wrap="none">
            <a:spAutoFit/>
          </a:bodyPr>
          <a:lstStyle/>
          <a:p>
            <a:pPr>
              <a:defRPr sz="1200" b="1">
                <a:solidFill>
                  <a:srgbClr val="156082"/>
                </a:solidFill>
                <a:latin typeface="Arial Nova Cond"/>
              </a:defRPr>
            </a:pPr>
            <a:r>
              <a:t>6.2</a:t>
            </a:r>
          </a:p>
        </p:txBody>
      </p:sp>
      <p:sp>
        <p:nvSpPr>
          <p:cNvPr id="15" name="TextBox 14"/>
          <p:cNvSpPr txBox="1"/>
          <p:nvPr/>
        </p:nvSpPr>
        <p:spPr>
          <a:xfrm>
            <a:off x="1080000" y="2371200"/>
            <a:ext cx="6094800" cy="309600"/>
          </a:xfrm>
          <a:prstGeom prst="rect">
            <a:avLst/>
          </a:prstGeom>
          <a:noFill/>
        </p:spPr>
        <p:txBody>
          <a:bodyPr wrap="none">
            <a:spAutoFit/>
          </a:bodyPr>
          <a:lstStyle/>
          <a:p>
            <a:pPr>
              <a:defRPr sz="1200" b="1">
                <a:solidFill>
                  <a:srgbClr val="000000"/>
                </a:solidFill>
                <a:latin typeface="Arial Nova"/>
              </a:defRPr>
            </a:pPr>
            <a:r>
              <a:t>Establish an Access Revoking Process</a:t>
            </a:r>
          </a:p>
        </p:txBody>
      </p:sp>
      <p:sp>
        <p:nvSpPr>
          <p:cNvPr id="16" name="TextBox 15"/>
          <p:cNvSpPr txBox="1"/>
          <p:nvPr/>
        </p:nvSpPr>
        <p:spPr>
          <a:xfrm>
            <a:off x="1080000" y="2716800"/>
            <a:ext cx="10713600" cy="457200"/>
          </a:xfrm>
          <a:prstGeom prst="rect">
            <a:avLst/>
          </a:prstGeom>
          <a:noFill/>
        </p:spPr>
        <p:txBody>
          <a:bodyPr wrap="square" anchor="t">
            <a:spAutoFit/>
          </a:bodyPr>
          <a:lstStyle/>
          <a:p>
            <a:pPr>
              <a:defRPr sz="1200">
                <a:latin typeface="Arial Nova Light "/>
              </a:defRPr>
            </a:pPr>
            <a:r>
              <a:t>Finding: Establish and follow a process, preferably automated, for revoking access to enterprise assets, through disabling accounts immediately upon termination, rights revocation, or role change of a user. Disabling accounts, instead of deleting accounts, may be necessary to preserve audit trails.</a:t>
            </a:r>
          </a:p>
        </p:txBody>
      </p:sp>
      <p:sp>
        <p:nvSpPr>
          <p:cNvPr id="17" name="TextBox 16"/>
          <p:cNvSpPr txBox="1"/>
          <p:nvPr/>
        </p:nvSpPr>
        <p:spPr>
          <a:xfrm>
            <a:off x="1080000" y="3354000"/>
            <a:ext cx="10713600" cy="152400"/>
          </a:xfrm>
          <a:prstGeom prst="rect">
            <a:avLst/>
          </a:prstGeom>
          <a:noFill/>
        </p:spPr>
        <p:txBody>
          <a:bodyPr wrap="square" anchor="t">
            <a:spAutoFit/>
          </a:bodyPr>
          <a:lstStyle/>
          <a:p>
            <a:pPr>
              <a:defRPr sz="1000">
                <a:latin typeface="Arial Nova Light "/>
              </a:defRPr>
            </a:pPr>
            <a:r>
              <a:t>Recommendation: ""</a:t>
            </a:r>
          </a:p>
        </p:txBody>
      </p:sp>
      <p:cxnSp>
        <p:nvCxnSpPr>
          <p:cNvPr id="18" name="Connector 17"/>
          <p:cNvCxnSpPr/>
          <p:nvPr/>
        </p:nvCxnSpPr>
        <p:spPr>
          <a:xfrm>
            <a:off x="720000" y="3722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9" name="Table 18"/>
          <p:cNvGraphicFramePr>
            <a:graphicFrameLocks noGrp="1"/>
          </p:cNvGraphicFramePr>
          <p:nvPr/>
        </p:nvGraphicFramePr>
        <p:xfrm>
          <a:off x="8341200" y="37224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Users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20" name="TextBox 19"/>
          <p:cNvSpPr txBox="1"/>
          <p:nvPr/>
        </p:nvSpPr>
        <p:spPr>
          <a:xfrm>
            <a:off x="648000" y="3722400"/>
            <a:ext cx="413999" cy="277200"/>
          </a:xfrm>
          <a:prstGeom prst="rect">
            <a:avLst/>
          </a:prstGeom>
          <a:noFill/>
        </p:spPr>
        <p:txBody>
          <a:bodyPr wrap="none">
            <a:spAutoFit/>
          </a:bodyPr>
          <a:lstStyle/>
          <a:p>
            <a:pPr>
              <a:defRPr sz="1200" b="1">
                <a:solidFill>
                  <a:srgbClr val="156082"/>
                </a:solidFill>
                <a:latin typeface="Arial Nova Cond"/>
              </a:defRPr>
            </a:pPr>
            <a:r>
              <a:t>6.3</a:t>
            </a:r>
          </a:p>
        </p:txBody>
      </p:sp>
      <p:sp>
        <p:nvSpPr>
          <p:cNvPr id="21" name="TextBox 20"/>
          <p:cNvSpPr txBox="1"/>
          <p:nvPr/>
        </p:nvSpPr>
        <p:spPr>
          <a:xfrm>
            <a:off x="1080000" y="3722400"/>
            <a:ext cx="6094800" cy="309600"/>
          </a:xfrm>
          <a:prstGeom prst="rect">
            <a:avLst/>
          </a:prstGeom>
          <a:noFill/>
        </p:spPr>
        <p:txBody>
          <a:bodyPr wrap="none">
            <a:spAutoFit/>
          </a:bodyPr>
          <a:lstStyle/>
          <a:p>
            <a:pPr>
              <a:defRPr sz="1200" b="1">
                <a:solidFill>
                  <a:srgbClr val="000000"/>
                </a:solidFill>
                <a:latin typeface="Arial Nova"/>
              </a:defRPr>
            </a:pPr>
            <a:r>
              <a:t>Require MFA for Externally-Exposed Applications</a:t>
            </a:r>
          </a:p>
        </p:txBody>
      </p:sp>
      <p:sp>
        <p:nvSpPr>
          <p:cNvPr id="22" name="TextBox 21"/>
          <p:cNvSpPr txBox="1"/>
          <p:nvPr/>
        </p:nvSpPr>
        <p:spPr>
          <a:xfrm>
            <a:off x="1080000" y="4068000"/>
            <a:ext cx="10713600" cy="457200"/>
          </a:xfrm>
          <a:prstGeom prst="rect">
            <a:avLst/>
          </a:prstGeom>
          <a:noFill/>
        </p:spPr>
        <p:txBody>
          <a:bodyPr wrap="square" anchor="t">
            <a:spAutoFit/>
          </a:bodyPr>
          <a:lstStyle/>
          <a:p>
            <a:pPr>
              <a:defRPr sz="1200">
                <a:latin typeface="Arial Nova Light "/>
              </a:defRPr>
            </a:pPr>
            <a:r>
              <a:t>Finding: Require all externally-exposed enterprise or third-party applications to enforce MFA, where supported. Enforcing MFA through a directory service or SSO provider is a satisfactory implementation of this Safeguard.</a:t>
            </a:r>
          </a:p>
        </p:txBody>
      </p:sp>
      <p:sp>
        <p:nvSpPr>
          <p:cNvPr id="23" name="TextBox 22"/>
          <p:cNvSpPr txBox="1"/>
          <p:nvPr/>
        </p:nvSpPr>
        <p:spPr>
          <a:xfrm>
            <a:off x="1080000" y="4705200"/>
            <a:ext cx="10713600" cy="152400"/>
          </a:xfrm>
          <a:prstGeom prst="rect">
            <a:avLst/>
          </a:prstGeom>
          <a:noFill/>
        </p:spPr>
        <p:txBody>
          <a:bodyPr wrap="square" anchor="t">
            <a:spAutoFit/>
          </a:bodyPr>
          <a:lstStyle/>
          <a:p>
            <a:pPr>
              <a:defRPr sz="1000">
                <a:latin typeface="Arial Nova Light "/>
              </a:defRPr>
            </a:pPr>
            <a:r>
              <a:t>Recommendation: ""</a:t>
            </a:r>
          </a:p>
        </p:txBody>
      </p:sp>
      <p:cxnSp>
        <p:nvCxnSpPr>
          <p:cNvPr id="24" name="Connector 23"/>
          <p:cNvCxnSpPr/>
          <p:nvPr/>
        </p:nvCxnSpPr>
        <p:spPr>
          <a:xfrm>
            <a:off x="720000" y="50736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25" name="Table 24"/>
          <p:cNvGraphicFramePr>
            <a:graphicFrameLocks noGrp="1"/>
          </p:cNvGraphicFramePr>
          <p:nvPr/>
        </p:nvGraphicFramePr>
        <p:xfrm>
          <a:off x="8341200" y="50736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Users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High</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46C0A"/>
                    </a:solidFill>
                  </a:tcPr>
                </a:tc>
              </a:tr>
            </a:tbl>
          </a:graphicData>
        </a:graphic>
      </p:graphicFrame>
      <p:sp>
        <p:nvSpPr>
          <p:cNvPr id="26" name="TextBox 25"/>
          <p:cNvSpPr txBox="1"/>
          <p:nvPr/>
        </p:nvSpPr>
        <p:spPr>
          <a:xfrm>
            <a:off x="648000" y="5073600"/>
            <a:ext cx="413999" cy="277200"/>
          </a:xfrm>
          <a:prstGeom prst="rect">
            <a:avLst/>
          </a:prstGeom>
          <a:noFill/>
        </p:spPr>
        <p:txBody>
          <a:bodyPr wrap="none">
            <a:spAutoFit/>
          </a:bodyPr>
          <a:lstStyle/>
          <a:p>
            <a:pPr>
              <a:defRPr sz="1200" b="1">
                <a:solidFill>
                  <a:srgbClr val="156082"/>
                </a:solidFill>
                <a:latin typeface="Arial Nova Cond"/>
              </a:defRPr>
            </a:pPr>
            <a:r>
              <a:t>6.4</a:t>
            </a:r>
          </a:p>
        </p:txBody>
      </p:sp>
      <p:sp>
        <p:nvSpPr>
          <p:cNvPr id="27" name="TextBox 26"/>
          <p:cNvSpPr txBox="1"/>
          <p:nvPr/>
        </p:nvSpPr>
        <p:spPr>
          <a:xfrm>
            <a:off x="1080000" y="5073600"/>
            <a:ext cx="6094800" cy="309600"/>
          </a:xfrm>
          <a:prstGeom prst="rect">
            <a:avLst/>
          </a:prstGeom>
          <a:noFill/>
        </p:spPr>
        <p:txBody>
          <a:bodyPr wrap="none">
            <a:spAutoFit/>
          </a:bodyPr>
          <a:lstStyle/>
          <a:p>
            <a:pPr>
              <a:defRPr sz="1200" b="1">
                <a:solidFill>
                  <a:srgbClr val="000000"/>
                </a:solidFill>
                <a:latin typeface="Arial Nova"/>
              </a:defRPr>
            </a:pPr>
            <a:r>
              <a:t>Require MFA for Remote Network Access</a:t>
            </a:r>
          </a:p>
        </p:txBody>
      </p:sp>
      <p:sp>
        <p:nvSpPr>
          <p:cNvPr id="28" name="TextBox 27"/>
          <p:cNvSpPr txBox="1"/>
          <p:nvPr/>
        </p:nvSpPr>
        <p:spPr>
          <a:xfrm>
            <a:off x="1080000" y="5419200"/>
            <a:ext cx="10713600" cy="152400"/>
          </a:xfrm>
          <a:prstGeom prst="rect">
            <a:avLst/>
          </a:prstGeom>
          <a:noFill/>
        </p:spPr>
        <p:txBody>
          <a:bodyPr wrap="square" anchor="t">
            <a:spAutoFit/>
          </a:bodyPr>
          <a:lstStyle/>
          <a:p>
            <a:pPr>
              <a:defRPr sz="1200">
                <a:latin typeface="Arial Nova Light "/>
              </a:defRPr>
            </a:pPr>
            <a:r>
              <a:t>Finding: Require MFA for remote network access.</a:t>
            </a:r>
          </a:p>
        </p:txBody>
      </p:sp>
      <p:sp>
        <p:nvSpPr>
          <p:cNvPr id="29" name="TextBox 28"/>
          <p:cNvSpPr txBox="1"/>
          <p:nvPr/>
        </p:nvSpPr>
        <p:spPr>
          <a:xfrm>
            <a:off x="1080000" y="5751600"/>
            <a:ext cx="10713600" cy="152400"/>
          </a:xfrm>
          <a:prstGeom prst="rect">
            <a:avLst/>
          </a:prstGeom>
          <a:noFill/>
        </p:spPr>
        <p:txBody>
          <a:bodyPr wrap="square" anchor="t">
            <a:spAutoFit/>
          </a:bodyPr>
          <a:lstStyle/>
          <a:p>
            <a:pPr>
              <a:defRPr sz="1000">
                <a:latin typeface="Arial Nova Light "/>
              </a:defRPr>
            </a:pPr>
            <a:r>
              <a:t>Recommendation: ""</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720000" y="404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3" name="Table 2"/>
          <p:cNvGraphicFramePr>
            <a:graphicFrameLocks noGrp="1"/>
          </p:cNvGraphicFramePr>
          <p:nvPr/>
        </p:nvGraphicFramePr>
        <p:xfrm>
          <a:off x="8341200" y="4044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Users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1</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Critical</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3300"/>
                    </a:solidFill>
                  </a:tcPr>
                </a:tc>
              </a:tr>
            </a:tbl>
          </a:graphicData>
        </a:graphic>
      </p:graphicFrame>
      <p:sp>
        <p:nvSpPr>
          <p:cNvPr id="4" name="TextBox 3"/>
          <p:cNvSpPr txBox="1"/>
          <p:nvPr/>
        </p:nvSpPr>
        <p:spPr>
          <a:xfrm>
            <a:off x="648000" y="404400"/>
            <a:ext cx="413999" cy="277200"/>
          </a:xfrm>
          <a:prstGeom prst="rect">
            <a:avLst/>
          </a:prstGeom>
          <a:noFill/>
        </p:spPr>
        <p:txBody>
          <a:bodyPr wrap="none">
            <a:spAutoFit/>
          </a:bodyPr>
          <a:lstStyle/>
          <a:p>
            <a:pPr>
              <a:defRPr sz="1200" b="1">
                <a:solidFill>
                  <a:srgbClr val="156082"/>
                </a:solidFill>
                <a:latin typeface="Arial Nova Cond"/>
              </a:defRPr>
            </a:pPr>
            <a:r>
              <a:t>6.5</a:t>
            </a:r>
          </a:p>
        </p:txBody>
      </p:sp>
      <p:sp>
        <p:nvSpPr>
          <p:cNvPr id="5" name="TextBox 4"/>
          <p:cNvSpPr txBox="1"/>
          <p:nvPr/>
        </p:nvSpPr>
        <p:spPr>
          <a:xfrm>
            <a:off x="1080000" y="404400"/>
            <a:ext cx="6094800" cy="309600"/>
          </a:xfrm>
          <a:prstGeom prst="rect">
            <a:avLst/>
          </a:prstGeom>
          <a:noFill/>
        </p:spPr>
        <p:txBody>
          <a:bodyPr wrap="none">
            <a:spAutoFit/>
          </a:bodyPr>
          <a:lstStyle/>
          <a:p>
            <a:pPr>
              <a:defRPr sz="1200" b="1">
                <a:solidFill>
                  <a:srgbClr val="000000"/>
                </a:solidFill>
                <a:latin typeface="Arial Nova"/>
              </a:defRPr>
            </a:pPr>
            <a:r>
              <a:t>Require MFA for Administrative Access</a:t>
            </a:r>
          </a:p>
        </p:txBody>
      </p:sp>
      <p:sp>
        <p:nvSpPr>
          <p:cNvPr id="6" name="TextBox 5"/>
          <p:cNvSpPr txBox="1"/>
          <p:nvPr/>
        </p:nvSpPr>
        <p:spPr>
          <a:xfrm>
            <a:off x="1080000" y="750000"/>
            <a:ext cx="10713600" cy="304800"/>
          </a:xfrm>
          <a:prstGeom prst="rect">
            <a:avLst/>
          </a:prstGeom>
          <a:noFill/>
        </p:spPr>
        <p:txBody>
          <a:bodyPr wrap="square" anchor="t">
            <a:spAutoFit/>
          </a:bodyPr>
          <a:lstStyle/>
          <a:p>
            <a:pPr>
              <a:defRPr sz="1200">
                <a:latin typeface="Arial Nova Light "/>
              </a:defRPr>
            </a:pPr>
            <a:r>
              <a:t>Finding: Require MFA for all administrative access accounts, where supported, on all enterprise assets, whether managed on-site or through a third-party provider.</a:t>
            </a:r>
          </a:p>
        </p:txBody>
      </p:sp>
      <p:sp>
        <p:nvSpPr>
          <p:cNvPr id="7" name="TextBox 6"/>
          <p:cNvSpPr txBox="1"/>
          <p:nvPr/>
        </p:nvSpPr>
        <p:spPr>
          <a:xfrm>
            <a:off x="1080000" y="1234800"/>
            <a:ext cx="10713600" cy="152400"/>
          </a:xfrm>
          <a:prstGeom prst="rect">
            <a:avLst/>
          </a:prstGeom>
          <a:noFill/>
        </p:spPr>
        <p:txBody>
          <a:bodyPr wrap="square" anchor="t">
            <a:spAutoFit/>
          </a:bodyPr>
          <a:lstStyle/>
          <a:p>
            <a:pPr>
              <a:defRPr sz="1000">
                <a:latin typeface="Arial Nova Light "/>
              </a:defRPr>
            </a:pPr>
            <a:r>
              <a:t>Recommendation: ""</a:t>
            </a:r>
          </a:p>
        </p:txBody>
      </p:sp>
      <p:cxnSp>
        <p:nvCxnSpPr>
          <p:cNvPr id="8" name="Connector 7"/>
          <p:cNvCxnSpPr/>
          <p:nvPr/>
        </p:nvCxnSpPr>
        <p:spPr>
          <a:xfrm>
            <a:off x="720000" y="16032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9" name="Table 8"/>
          <p:cNvGraphicFramePr>
            <a:graphicFrameLocks noGrp="1"/>
          </p:cNvGraphicFramePr>
          <p:nvPr/>
        </p:nvGraphicFramePr>
        <p:xfrm>
          <a:off x="8341200" y="16032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Users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Identify</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3</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10" name="TextBox 9"/>
          <p:cNvSpPr txBox="1"/>
          <p:nvPr/>
        </p:nvSpPr>
        <p:spPr>
          <a:xfrm>
            <a:off x="648000" y="1603200"/>
            <a:ext cx="413999" cy="277200"/>
          </a:xfrm>
          <a:prstGeom prst="rect">
            <a:avLst/>
          </a:prstGeom>
          <a:noFill/>
        </p:spPr>
        <p:txBody>
          <a:bodyPr wrap="none">
            <a:spAutoFit/>
          </a:bodyPr>
          <a:lstStyle/>
          <a:p>
            <a:pPr>
              <a:defRPr sz="1200" b="1">
                <a:solidFill>
                  <a:srgbClr val="156082"/>
                </a:solidFill>
                <a:latin typeface="Arial Nova Cond"/>
              </a:defRPr>
            </a:pPr>
            <a:r>
              <a:t>6.6</a:t>
            </a:r>
          </a:p>
        </p:txBody>
      </p:sp>
      <p:sp>
        <p:nvSpPr>
          <p:cNvPr id="11" name="TextBox 10"/>
          <p:cNvSpPr txBox="1"/>
          <p:nvPr/>
        </p:nvSpPr>
        <p:spPr>
          <a:xfrm>
            <a:off x="1080000" y="1603200"/>
            <a:ext cx="6094800" cy="309600"/>
          </a:xfrm>
          <a:prstGeom prst="rect">
            <a:avLst/>
          </a:prstGeom>
          <a:noFill/>
        </p:spPr>
        <p:txBody>
          <a:bodyPr wrap="none">
            <a:spAutoFit/>
          </a:bodyPr>
          <a:lstStyle/>
          <a:p>
            <a:pPr>
              <a:defRPr sz="1200" b="1">
                <a:solidFill>
                  <a:srgbClr val="000000"/>
                </a:solidFill>
                <a:latin typeface="Arial Nova"/>
              </a:defRPr>
            </a:pPr>
            <a:r>
              <a:t>Establish and Maintain an Inventory of Authentication and Authorization Systems</a:t>
            </a:r>
          </a:p>
        </p:txBody>
      </p:sp>
      <p:sp>
        <p:nvSpPr>
          <p:cNvPr id="12" name="TextBox 11"/>
          <p:cNvSpPr txBox="1"/>
          <p:nvPr/>
        </p:nvSpPr>
        <p:spPr>
          <a:xfrm>
            <a:off x="1080000" y="1948800"/>
            <a:ext cx="10713600" cy="457200"/>
          </a:xfrm>
          <a:prstGeom prst="rect">
            <a:avLst/>
          </a:prstGeom>
          <a:noFill/>
        </p:spPr>
        <p:txBody>
          <a:bodyPr wrap="square" anchor="t">
            <a:spAutoFit/>
          </a:bodyPr>
          <a:lstStyle/>
          <a:p>
            <a:pPr>
              <a:defRPr sz="1200">
                <a:latin typeface="Arial Nova Light "/>
              </a:defRPr>
            </a:pPr>
            <a:r>
              <a:t>Finding: Establish and maintain an inventory of the enterprise’s authentication and authorization systems, including those hosted on-site or at a remote service provider. Review and update the inventory, at a minimum, annually, or more frequently.</a:t>
            </a:r>
          </a:p>
        </p:txBody>
      </p:sp>
      <p:sp>
        <p:nvSpPr>
          <p:cNvPr id="13" name="TextBox 12"/>
          <p:cNvSpPr txBox="1"/>
          <p:nvPr/>
        </p:nvSpPr>
        <p:spPr>
          <a:xfrm>
            <a:off x="1080000" y="2586000"/>
            <a:ext cx="10713600" cy="152400"/>
          </a:xfrm>
          <a:prstGeom prst="rect">
            <a:avLst/>
          </a:prstGeom>
          <a:noFill/>
        </p:spPr>
        <p:txBody>
          <a:bodyPr wrap="square" anchor="t">
            <a:spAutoFit/>
          </a:bodyPr>
          <a:lstStyle/>
          <a:p>
            <a:pPr>
              <a:defRPr sz="1000">
                <a:latin typeface="Arial Nova Light "/>
              </a:defRPr>
            </a:pPr>
            <a:r>
              <a:t>Recommendation: ""</a:t>
            </a:r>
          </a:p>
        </p:txBody>
      </p:sp>
      <p:cxnSp>
        <p:nvCxnSpPr>
          <p:cNvPr id="14" name="Connector 13"/>
          <p:cNvCxnSpPr/>
          <p:nvPr/>
        </p:nvCxnSpPr>
        <p:spPr>
          <a:xfrm>
            <a:off x="720000" y="2954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5" name="Table 14"/>
          <p:cNvGraphicFramePr>
            <a:graphicFrameLocks noGrp="1"/>
          </p:cNvGraphicFramePr>
          <p:nvPr/>
        </p:nvGraphicFramePr>
        <p:xfrm>
          <a:off x="8341200" y="29544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Users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16" name="TextBox 15"/>
          <p:cNvSpPr txBox="1"/>
          <p:nvPr/>
        </p:nvSpPr>
        <p:spPr>
          <a:xfrm>
            <a:off x="648000" y="2954400"/>
            <a:ext cx="413999" cy="277200"/>
          </a:xfrm>
          <a:prstGeom prst="rect">
            <a:avLst/>
          </a:prstGeom>
          <a:noFill/>
        </p:spPr>
        <p:txBody>
          <a:bodyPr wrap="none">
            <a:spAutoFit/>
          </a:bodyPr>
          <a:lstStyle/>
          <a:p>
            <a:pPr>
              <a:defRPr sz="1200" b="1">
                <a:solidFill>
                  <a:srgbClr val="156082"/>
                </a:solidFill>
                <a:latin typeface="Arial Nova Cond"/>
              </a:defRPr>
            </a:pPr>
            <a:r>
              <a:t>6.7</a:t>
            </a:r>
          </a:p>
        </p:txBody>
      </p:sp>
      <p:sp>
        <p:nvSpPr>
          <p:cNvPr id="17" name="TextBox 16"/>
          <p:cNvSpPr txBox="1"/>
          <p:nvPr/>
        </p:nvSpPr>
        <p:spPr>
          <a:xfrm>
            <a:off x="1080000" y="2954400"/>
            <a:ext cx="6094800" cy="309600"/>
          </a:xfrm>
          <a:prstGeom prst="rect">
            <a:avLst/>
          </a:prstGeom>
          <a:noFill/>
        </p:spPr>
        <p:txBody>
          <a:bodyPr wrap="none">
            <a:spAutoFit/>
          </a:bodyPr>
          <a:lstStyle/>
          <a:p>
            <a:pPr>
              <a:defRPr sz="1200" b="1">
                <a:solidFill>
                  <a:srgbClr val="000000"/>
                </a:solidFill>
                <a:latin typeface="Arial Nova"/>
              </a:defRPr>
            </a:pPr>
            <a:r>
              <a:t>Centralize Access Control</a:t>
            </a:r>
          </a:p>
        </p:txBody>
      </p:sp>
      <p:sp>
        <p:nvSpPr>
          <p:cNvPr id="18" name="TextBox 17"/>
          <p:cNvSpPr txBox="1"/>
          <p:nvPr/>
        </p:nvSpPr>
        <p:spPr>
          <a:xfrm>
            <a:off x="1080000" y="3300000"/>
            <a:ext cx="10713600" cy="304800"/>
          </a:xfrm>
          <a:prstGeom prst="rect">
            <a:avLst/>
          </a:prstGeom>
          <a:noFill/>
        </p:spPr>
        <p:txBody>
          <a:bodyPr wrap="square" anchor="t">
            <a:spAutoFit/>
          </a:bodyPr>
          <a:lstStyle/>
          <a:p>
            <a:pPr>
              <a:defRPr sz="1200">
                <a:latin typeface="Arial Nova Light "/>
              </a:defRPr>
            </a:pPr>
            <a:r>
              <a:t>Finding: Centralize access control for all enterprise assets through a directory service or SSO provider, where supported.</a:t>
            </a:r>
          </a:p>
        </p:txBody>
      </p:sp>
      <p:sp>
        <p:nvSpPr>
          <p:cNvPr id="19" name="TextBox 18"/>
          <p:cNvSpPr txBox="1"/>
          <p:nvPr/>
        </p:nvSpPr>
        <p:spPr>
          <a:xfrm>
            <a:off x="1080000" y="3784800"/>
            <a:ext cx="10713600" cy="152400"/>
          </a:xfrm>
          <a:prstGeom prst="rect">
            <a:avLst/>
          </a:prstGeom>
          <a:noFill/>
        </p:spPr>
        <p:txBody>
          <a:bodyPr wrap="square" anchor="t">
            <a:spAutoFit/>
          </a:bodyPr>
          <a:lstStyle/>
          <a:p>
            <a:pPr>
              <a:defRPr sz="1000">
                <a:latin typeface="Arial Nova Light "/>
              </a:defRPr>
            </a:pPr>
            <a:r>
              <a:t>Recommendation: ""</a:t>
            </a:r>
          </a:p>
        </p:txBody>
      </p:sp>
      <p:cxnSp>
        <p:nvCxnSpPr>
          <p:cNvPr id="20" name="Connector 19"/>
          <p:cNvCxnSpPr/>
          <p:nvPr/>
        </p:nvCxnSpPr>
        <p:spPr>
          <a:xfrm>
            <a:off x="720000" y="41532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21" name="Table 20"/>
          <p:cNvGraphicFramePr>
            <a:graphicFrameLocks noGrp="1"/>
          </p:cNvGraphicFramePr>
          <p:nvPr/>
        </p:nvGraphicFramePr>
        <p:xfrm>
          <a:off x="8341200" y="41532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Data</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1</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Low</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339933"/>
                    </a:solidFill>
                  </a:tcPr>
                </a:tc>
              </a:tr>
            </a:tbl>
          </a:graphicData>
        </a:graphic>
      </p:graphicFrame>
      <p:sp>
        <p:nvSpPr>
          <p:cNvPr id="22" name="TextBox 21"/>
          <p:cNvSpPr txBox="1"/>
          <p:nvPr/>
        </p:nvSpPr>
        <p:spPr>
          <a:xfrm>
            <a:off x="648000" y="4153200"/>
            <a:ext cx="413999" cy="277200"/>
          </a:xfrm>
          <a:prstGeom prst="rect">
            <a:avLst/>
          </a:prstGeom>
          <a:noFill/>
        </p:spPr>
        <p:txBody>
          <a:bodyPr wrap="none">
            <a:spAutoFit/>
          </a:bodyPr>
          <a:lstStyle/>
          <a:p>
            <a:pPr>
              <a:defRPr sz="1200" b="1">
                <a:solidFill>
                  <a:srgbClr val="156082"/>
                </a:solidFill>
                <a:latin typeface="Arial Nova Cond"/>
              </a:defRPr>
            </a:pPr>
            <a:r>
              <a:t>6.8</a:t>
            </a:r>
          </a:p>
        </p:txBody>
      </p:sp>
      <p:sp>
        <p:nvSpPr>
          <p:cNvPr id="23" name="TextBox 22"/>
          <p:cNvSpPr txBox="1"/>
          <p:nvPr/>
        </p:nvSpPr>
        <p:spPr>
          <a:xfrm>
            <a:off x="1080000" y="4153200"/>
            <a:ext cx="6094800" cy="309600"/>
          </a:xfrm>
          <a:prstGeom prst="rect">
            <a:avLst/>
          </a:prstGeom>
          <a:noFill/>
        </p:spPr>
        <p:txBody>
          <a:bodyPr wrap="none">
            <a:spAutoFit/>
          </a:bodyPr>
          <a:lstStyle/>
          <a:p>
            <a:pPr>
              <a:defRPr sz="1200" b="1">
                <a:solidFill>
                  <a:srgbClr val="000000"/>
                </a:solidFill>
                <a:latin typeface="Arial Nova"/>
              </a:defRPr>
            </a:pPr>
            <a:r>
              <a:t>Define and Maintain Role-Based Access Control</a:t>
            </a:r>
          </a:p>
        </p:txBody>
      </p:sp>
      <p:sp>
        <p:nvSpPr>
          <p:cNvPr id="24" name="TextBox 23"/>
          <p:cNvSpPr txBox="1"/>
          <p:nvPr/>
        </p:nvSpPr>
        <p:spPr>
          <a:xfrm>
            <a:off x="1080000" y="4498800"/>
            <a:ext cx="10713600" cy="457200"/>
          </a:xfrm>
          <a:prstGeom prst="rect">
            <a:avLst/>
          </a:prstGeom>
          <a:noFill/>
        </p:spPr>
        <p:txBody>
          <a:bodyPr wrap="square" anchor="t">
            <a:spAutoFit/>
          </a:bodyPr>
          <a:lstStyle/>
          <a:p>
            <a:pPr>
              <a:defRPr sz="1200">
                <a:latin typeface="Arial Nova Light "/>
              </a:defRPr>
            </a:pPr>
            <a:r>
              <a:t>Finding: Define and maintain role-based access control, through determining and documenting the access rights necessary for each role within the enterprise to successfully carry out its assigned duties. Perform access control reviews of enterprise assets to validate that all privileges are authorized, on a recurring schedule at a minimum annually, or more frequently.</a:t>
            </a:r>
          </a:p>
        </p:txBody>
      </p:sp>
      <p:sp>
        <p:nvSpPr>
          <p:cNvPr id="25" name="TextBox 24"/>
          <p:cNvSpPr txBox="1"/>
          <p:nvPr/>
        </p:nvSpPr>
        <p:spPr>
          <a:xfrm>
            <a:off x="1080000" y="5136000"/>
            <a:ext cx="10713600" cy="152400"/>
          </a:xfrm>
          <a:prstGeom prst="rect">
            <a:avLst/>
          </a:prstGeom>
          <a:noFill/>
        </p:spPr>
        <p:txBody>
          <a:bodyPr wrap="square" anchor="t">
            <a:spAutoFit/>
          </a:bodyPr>
          <a:lstStyle/>
          <a:p>
            <a:pPr>
              <a:defRPr sz="1000">
                <a:latin typeface="Arial Nova Light "/>
              </a:defRPr>
            </a:pPr>
            <a:r>
              <a:t>Recommendation: ""</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295200" y="331200"/>
            <a:ext cx="114984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295200" y="457200"/>
            <a:ext cx="626400" cy="460800"/>
          </a:xfrm>
          <a:prstGeom prst="rect">
            <a:avLst/>
          </a:prstGeom>
          <a:noFill/>
        </p:spPr>
        <p:txBody>
          <a:bodyPr wrap="none" anchor="ctr">
            <a:spAutoFit/>
          </a:bodyPr>
          <a:lstStyle/>
          <a:p>
            <a:pPr>
              <a:defRPr sz="2400" b="1">
                <a:solidFill>
                  <a:srgbClr val="156082"/>
                </a:solidFill>
                <a:latin typeface="Arial Nova Cond"/>
              </a:defRPr>
            </a:pPr>
            <a:r>
              <a:t> 7</a:t>
            </a:r>
          </a:p>
        </p:txBody>
      </p:sp>
      <p:sp>
        <p:nvSpPr>
          <p:cNvPr id="4" name="TextBox 3"/>
          <p:cNvSpPr txBox="1"/>
          <p:nvPr/>
        </p:nvSpPr>
        <p:spPr>
          <a:xfrm>
            <a:off x="720000" y="378000"/>
            <a:ext cx="11793600" cy="309600"/>
          </a:xfrm>
          <a:prstGeom prst="rect">
            <a:avLst/>
          </a:prstGeom>
          <a:noFill/>
        </p:spPr>
        <p:txBody>
          <a:bodyPr wrap="none">
            <a:spAutoFit/>
          </a:bodyPr>
          <a:lstStyle/>
          <a:p>
            <a:pPr>
              <a:defRPr sz="1400" b="1">
                <a:solidFill>
                  <a:srgbClr val="000000"/>
                </a:solidFill>
                <a:latin typeface="Arial Nova"/>
              </a:defRPr>
            </a:pPr>
            <a:r>
              <a:t>Continuous Vulnerability Management</a:t>
            </a:r>
          </a:p>
        </p:txBody>
      </p:sp>
      <p:sp>
        <p:nvSpPr>
          <p:cNvPr id="5" name="TextBox 4"/>
          <p:cNvSpPr txBox="1"/>
          <p:nvPr/>
        </p:nvSpPr>
        <p:spPr>
          <a:xfrm>
            <a:off x="720000" y="687600"/>
            <a:ext cx="11073600" cy="457200"/>
          </a:xfrm>
          <a:prstGeom prst="rect">
            <a:avLst/>
          </a:prstGeom>
          <a:noFill/>
        </p:spPr>
        <p:txBody>
          <a:bodyPr wrap="square" anchor="t">
            <a:spAutoFit/>
          </a:bodyPr>
          <a:lstStyle/>
          <a:p>
            <a:pPr>
              <a:defRPr sz="1200" b="0">
                <a:latin typeface="Arial Nova"/>
              </a:defRPr>
            </a:pPr>
            <a:r>
              <a:t>Develop a plan to continuously assess and track vulnerabilities on all enterprise assets within the enterprise’s infrastructure, in order to remediate, and minimize, the window of opportunity for attackers. Monitor public and private industry sources for new threat and vulnerability information.</a:t>
            </a:r>
          </a:p>
        </p:txBody>
      </p:sp>
      <p:cxnSp>
        <p:nvCxnSpPr>
          <p:cNvPr id="6" name="Connector 5"/>
          <p:cNvCxnSpPr/>
          <p:nvPr/>
        </p:nvCxnSpPr>
        <p:spPr>
          <a:xfrm>
            <a:off x="720000" y="13248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7" name="Table 6"/>
          <p:cNvGraphicFramePr>
            <a:graphicFrameLocks noGrp="1"/>
          </p:cNvGraphicFramePr>
          <p:nvPr/>
        </p:nvGraphicFramePr>
        <p:xfrm>
          <a:off x="8341200" y="13248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Applications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3</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High</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46C0A"/>
                    </a:solidFill>
                  </a:tcPr>
                </a:tc>
              </a:tr>
            </a:tbl>
          </a:graphicData>
        </a:graphic>
      </p:graphicFrame>
      <p:sp>
        <p:nvSpPr>
          <p:cNvPr id="8" name="TextBox 7"/>
          <p:cNvSpPr txBox="1"/>
          <p:nvPr/>
        </p:nvSpPr>
        <p:spPr>
          <a:xfrm>
            <a:off x="648000" y="1324800"/>
            <a:ext cx="413999" cy="277200"/>
          </a:xfrm>
          <a:prstGeom prst="rect">
            <a:avLst/>
          </a:prstGeom>
          <a:noFill/>
        </p:spPr>
        <p:txBody>
          <a:bodyPr wrap="none">
            <a:spAutoFit/>
          </a:bodyPr>
          <a:lstStyle/>
          <a:p>
            <a:pPr>
              <a:defRPr sz="1200" b="1">
                <a:solidFill>
                  <a:srgbClr val="156082"/>
                </a:solidFill>
                <a:latin typeface="Arial Nova Cond"/>
              </a:defRPr>
            </a:pPr>
            <a:r>
              <a:t>7.1</a:t>
            </a:r>
          </a:p>
        </p:txBody>
      </p:sp>
      <p:sp>
        <p:nvSpPr>
          <p:cNvPr id="9" name="TextBox 8"/>
          <p:cNvSpPr txBox="1"/>
          <p:nvPr/>
        </p:nvSpPr>
        <p:spPr>
          <a:xfrm>
            <a:off x="1080000" y="1324800"/>
            <a:ext cx="6094800" cy="309600"/>
          </a:xfrm>
          <a:prstGeom prst="rect">
            <a:avLst/>
          </a:prstGeom>
          <a:noFill/>
        </p:spPr>
        <p:txBody>
          <a:bodyPr wrap="none">
            <a:spAutoFit/>
          </a:bodyPr>
          <a:lstStyle/>
          <a:p>
            <a:pPr>
              <a:defRPr sz="1200" b="1">
                <a:solidFill>
                  <a:srgbClr val="000000"/>
                </a:solidFill>
                <a:latin typeface="Arial Nova"/>
              </a:defRPr>
            </a:pPr>
            <a:r>
              <a:t>Establish and Maintain a Vulnerability Management Process</a:t>
            </a:r>
          </a:p>
        </p:txBody>
      </p:sp>
      <p:sp>
        <p:nvSpPr>
          <p:cNvPr id="10" name="TextBox 9"/>
          <p:cNvSpPr txBox="1"/>
          <p:nvPr/>
        </p:nvSpPr>
        <p:spPr>
          <a:xfrm>
            <a:off x="1080000" y="1670400"/>
            <a:ext cx="10713600" cy="457200"/>
          </a:xfrm>
          <a:prstGeom prst="rect">
            <a:avLst/>
          </a:prstGeom>
          <a:noFill/>
        </p:spPr>
        <p:txBody>
          <a:bodyPr wrap="square" anchor="t">
            <a:spAutoFit/>
          </a:bodyPr>
          <a:lstStyle/>
          <a:p>
            <a:pPr>
              <a:defRPr sz="1200">
                <a:latin typeface="Arial Nova Light "/>
              </a:defRPr>
            </a:pPr>
            <a:r>
              <a:t>Finding: Establish and maintain a documented vulnerability management process for enterprise assets. Review and update documentation annually, or when significant enterprise changes occur that could impact this Safeguard.</a:t>
            </a:r>
          </a:p>
        </p:txBody>
      </p:sp>
      <p:sp>
        <p:nvSpPr>
          <p:cNvPr id="11" name="TextBox 10"/>
          <p:cNvSpPr txBox="1"/>
          <p:nvPr/>
        </p:nvSpPr>
        <p:spPr>
          <a:xfrm>
            <a:off x="1080000" y="2307600"/>
            <a:ext cx="10713600" cy="152400"/>
          </a:xfrm>
          <a:prstGeom prst="rect">
            <a:avLst/>
          </a:prstGeom>
          <a:noFill/>
        </p:spPr>
        <p:txBody>
          <a:bodyPr wrap="square" anchor="t">
            <a:spAutoFit/>
          </a:bodyPr>
          <a:lstStyle/>
          <a:p>
            <a:pPr>
              <a:defRPr sz="1000">
                <a:latin typeface="Arial Nova Light "/>
              </a:defRPr>
            </a:pPr>
            <a:r>
              <a:t>Recommendation: ""</a:t>
            </a:r>
          </a:p>
        </p:txBody>
      </p:sp>
      <p:cxnSp>
        <p:nvCxnSpPr>
          <p:cNvPr id="12" name="Connector 11"/>
          <p:cNvCxnSpPr/>
          <p:nvPr/>
        </p:nvCxnSpPr>
        <p:spPr>
          <a:xfrm>
            <a:off x="720000" y="26760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3" name="Table 12"/>
          <p:cNvGraphicFramePr>
            <a:graphicFrameLocks noGrp="1"/>
          </p:cNvGraphicFramePr>
          <p:nvPr/>
        </p:nvGraphicFramePr>
        <p:xfrm>
          <a:off x="8341200" y="26760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Applications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Respond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3</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Critical</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3300"/>
                    </a:solidFill>
                  </a:tcPr>
                </a:tc>
              </a:tr>
            </a:tbl>
          </a:graphicData>
        </a:graphic>
      </p:graphicFrame>
      <p:sp>
        <p:nvSpPr>
          <p:cNvPr id="14" name="TextBox 13"/>
          <p:cNvSpPr txBox="1"/>
          <p:nvPr/>
        </p:nvSpPr>
        <p:spPr>
          <a:xfrm>
            <a:off x="648000" y="2676000"/>
            <a:ext cx="413999" cy="277200"/>
          </a:xfrm>
          <a:prstGeom prst="rect">
            <a:avLst/>
          </a:prstGeom>
          <a:noFill/>
        </p:spPr>
        <p:txBody>
          <a:bodyPr wrap="none">
            <a:spAutoFit/>
          </a:bodyPr>
          <a:lstStyle/>
          <a:p>
            <a:pPr>
              <a:defRPr sz="1200" b="1">
                <a:solidFill>
                  <a:srgbClr val="156082"/>
                </a:solidFill>
                <a:latin typeface="Arial Nova Cond"/>
              </a:defRPr>
            </a:pPr>
            <a:r>
              <a:t>7.2</a:t>
            </a:r>
          </a:p>
        </p:txBody>
      </p:sp>
      <p:sp>
        <p:nvSpPr>
          <p:cNvPr id="15" name="TextBox 14"/>
          <p:cNvSpPr txBox="1"/>
          <p:nvPr/>
        </p:nvSpPr>
        <p:spPr>
          <a:xfrm>
            <a:off x="1080000" y="2676000"/>
            <a:ext cx="6094800" cy="309600"/>
          </a:xfrm>
          <a:prstGeom prst="rect">
            <a:avLst/>
          </a:prstGeom>
          <a:noFill/>
        </p:spPr>
        <p:txBody>
          <a:bodyPr wrap="none">
            <a:spAutoFit/>
          </a:bodyPr>
          <a:lstStyle/>
          <a:p>
            <a:pPr>
              <a:defRPr sz="1200" b="1">
                <a:solidFill>
                  <a:srgbClr val="000000"/>
                </a:solidFill>
                <a:latin typeface="Arial Nova"/>
              </a:defRPr>
            </a:pPr>
            <a:r>
              <a:t>Establish and Maintain a Remediation Process</a:t>
            </a:r>
          </a:p>
        </p:txBody>
      </p:sp>
      <p:sp>
        <p:nvSpPr>
          <p:cNvPr id="16" name="TextBox 15"/>
          <p:cNvSpPr txBox="1"/>
          <p:nvPr/>
        </p:nvSpPr>
        <p:spPr>
          <a:xfrm>
            <a:off x="1080000" y="3021600"/>
            <a:ext cx="10713600" cy="304800"/>
          </a:xfrm>
          <a:prstGeom prst="rect">
            <a:avLst/>
          </a:prstGeom>
          <a:noFill/>
        </p:spPr>
        <p:txBody>
          <a:bodyPr wrap="square" anchor="t">
            <a:spAutoFit/>
          </a:bodyPr>
          <a:lstStyle/>
          <a:p>
            <a:pPr>
              <a:defRPr sz="1200">
                <a:latin typeface="Arial Nova Light "/>
              </a:defRPr>
            </a:pPr>
            <a:r>
              <a:t>Finding: Establish and maintain a risk-based remediation strategy documented in a remediation process, with monthly, or more frequent, reviews.</a:t>
            </a:r>
          </a:p>
        </p:txBody>
      </p:sp>
      <p:sp>
        <p:nvSpPr>
          <p:cNvPr id="17" name="TextBox 16"/>
          <p:cNvSpPr txBox="1"/>
          <p:nvPr/>
        </p:nvSpPr>
        <p:spPr>
          <a:xfrm>
            <a:off x="1080000" y="3506400"/>
            <a:ext cx="10713600" cy="152400"/>
          </a:xfrm>
          <a:prstGeom prst="rect">
            <a:avLst/>
          </a:prstGeom>
          <a:noFill/>
        </p:spPr>
        <p:txBody>
          <a:bodyPr wrap="square" anchor="t">
            <a:spAutoFit/>
          </a:bodyPr>
          <a:lstStyle/>
          <a:p>
            <a:pPr>
              <a:defRPr sz="1000">
                <a:latin typeface="Arial Nova Light "/>
              </a:defRPr>
            </a:pPr>
            <a:r>
              <a:t>Recommendation: ""</a:t>
            </a:r>
          </a:p>
        </p:txBody>
      </p:sp>
      <p:cxnSp>
        <p:nvCxnSpPr>
          <p:cNvPr id="18" name="Connector 17"/>
          <p:cNvCxnSpPr/>
          <p:nvPr/>
        </p:nvCxnSpPr>
        <p:spPr>
          <a:xfrm>
            <a:off x="720000" y="38748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9" name="Table 18"/>
          <p:cNvGraphicFramePr>
            <a:graphicFrameLocks noGrp="1"/>
          </p:cNvGraphicFramePr>
          <p:nvPr/>
        </p:nvGraphicFramePr>
        <p:xfrm>
          <a:off x="8341200" y="38748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Applications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20" name="TextBox 19"/>
          <p:cNvSpPr txBox="1"/>
          <p:nvPr/>
        </p:nvSpPr>
        <p:spPr>
          <a:xfrm>
            <a:off x="648000" y="3874800"/>
            <a:ext cx="413999" cy="277200"/>
          </a:xfrm>
          <a:prstGeom prst="rect">
            <a:avLst/>
          </a:prstGeom>
          <a:noFill/>
        </p:spPr>
        <p:txBody>
          <a:bodyPr wrap="none">
            <a:spAutoFit/>
          </a:bodyPr>
          <a:lstStyle/>
          <a:p>
            <a:pPr>
              <a:defRPr sz="1200" b="1">
                <a:solidFill>
                  <a:srgbClr val="156082"/>
                </a:solidFill>
                <a:latin typeface="Arial Nova Cond"/>
              </a:defRPr>
            </a:pPr>
            <a:r>
              <a:t>7.3</a:t>
            </a:r>
          </a:p>
        </p:txBody>
      </p:sp>
      <p:sp>
        <p:nvSpPr>
          <p:cNvPr id="21" name="TextBox 20"/>
          <p:cNvSpPr txBox="1"/>
          <p:nvPr/>
        </p:nvSpPr>
        <p:spPr>
          <a:xfrm>
            <a:off x="1080000" y="3874800"/>
            <a:ext cx="6094800" cy="309600"/>
          </a:xfrm>
          <a:prstGeom prst="rect">
            <a:avLst/>
          </a:prstGeom>
          <a:noFill/>
        </p:spPr>
        <p:txBody>
          <a:bodyPr wrap="none">
            <a:spAutoFit/>
          </a:bodyPr>
          <a:lstStyle/>
          <a:p>
            <a:pPr>
              <a:defRPr sz="1200" b="1">
                <a:solidFill>
                  <a:srgbClr val="000000"/>
                </a:solidFill>
                <a:latin typeface="Arial Nova"/>
              </a:defRPr>
            </a:pPr>
            <a:r>
              <a:t>Perform Automated Operating System Patch Management</a:t>
            </a:r>
          </a:p>
        </p:txBody>
      </p:sp>
      <p:sp>
        <p:nvSpPr>
          <p:cNvPr id="22" name="TextBox 21"/>
          <p:cNvSpPr txBox="1"/>
          <p:nvPr/>
        </p:nvSpPr>
        <p:spPr>
          <a:xfrm>
            <a:off x="1080000" y="4220400"/>
            <a:ext cx="10713600" cy="304800"/>
          </a:xfrm>
          <a:prstGeom prst="rect">
            <a:avLst/>
          </a:prstGeom>
          <a:noFill/>
        </p:spPr>
        <p:txBody>
          <a:bodyPr wrap="square" anchor="t">
            <a:spAutoFit/>
          </a:bodyPr>
          <a:lstStyle/>
          <a:p>
            <a:pPr>
              <a:defRPr sz="1200">
                <a:latin typeface="Arial Nova Light "/>
              </a:defRPr>
            </a:pPr>
            <a:r>
              <a:t>Finding: Perform operating system updates on enterprise assets through automated patch management on a monthly, or more frequent, basis.</a:t>
            </a:r>
          </a:p>
        </p:txBody>
      </p:sp>
      <p:sp>
        <p:nvSpPr>
          <p:cNvPr id="23" name="TextBox 22"/>
          <p:cNvSpPr txBox="1"/>
          <p:nvPr/>
        </p:nvSpPr>
        <p:spPr>
          <a:xfrm>
            <a:off x="1080000" y="4705200"/>
            <a:ext cx="10713600" cy="152400"/>
          </a:xfrm>
          <a:prstGeom prst="rect">
            <a:avLst/>
          </a:prstGeom>
          <a:noFill/>
        </p:spPr>
        <p:txBody>
          <a:bodyPr wrap="square" anchor="t">
            <a:spAutoFit/>
          </a:bodyPr>
          <a:lstStyle/>
          <a:p>
            <a:pPr>
              <a:defRPr sz="1000">
                <a:latin typeface="Arial Nova Light "/>
              </a:defRPr>
            </a:pPr>
            <a:r>
              <a:t>Recommendation: ""</a:t>
            </a:r>
          </a:p>
        </p:txBody>
      </p:sp>
      <p:cxnSp>
        <p:nvCxnSpPr>
          <p:cNvPr id="24" name="Connector 23"/>
          <p:cNvCxnSpPr/>
          <p:nvPr/>
        </p:nvCxnSpPr>
        <p:spPr>
          <a:xfrm>
            <a:off x="720000" y="50736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25" name="Table 24"/>
          <p:cNvGraphicFramePr>
            <a:graphicFrameLocks noGrp="1"/>
          </p:cNvGraphicFramePr>
          <p:nvPr/>
        </p:nvGraphicFramePr>
        <p:xfrm>
          <a:off x="8341200" y="50736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Applications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High</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46C0A"/>
                    </a:solidFill>
                  </a:tcPr>
                </a:tc>
              </a:tr>
            </a:tbl>
          </a:graphicData>
        </a:graphic>
      </p:graphicFrame>
      <p:sp>
        <p:nvSpPr>
          <p:cNvPr id="26" name="TextBox 25"/>
          <p:cNvSpPr txBox="1"/>
          <p:nvPr/>
        </p:nvSpPr>
        <p:spPr>
          <a:xfrm>
            <a:off x="648000" y="5073600"/>
            <a:ext cx="413999" cy="277200"/>
          </a:xfrm>
          <a:prstGeom prst="rect">
            <a:avLst/>
          </a:prstGeom>
          <a:noFill/>
        </p:spPr>
        <p:txBody>
          <a:bodyPr wrap="none">
            <a:spAutoFit/>
          </a:bodyPr>
          <a:lstStyle/>
          <a:p>
            <a:pPr>
              <a:defRPr sz="1200" b="1">
                <a:solidFill>
                  <a:srgbClr val="156082"/>
                </a:solidFill>
                <a:latin typeface="Arial Nova Cond"/>
              </a:defRPr>
            </a:pPr>
            <a:r>
              <a:t>7.4</a:t>
            </a:r>
          </a:p>
        </p:txBody>
      </p:sp>
      <p:sp>
        <p:nvSpPr>
          <p:cNvPr id="27" name="TextBox 26"/>
          <p:cNvSpPr txBox="1"/>
          <p:nvPr/>
        </p:nvSpPr>
        <p:spPr>
          <a:xfrm>
            <a:off x="1080000" y="5073600"/>
            <a:ext cx="6094800" cy="309600"/>
          </a:xfrm>
          <a:prstGeom prst="rect">
            <a:avLst/>
          </a:prstGeom>
          <a:noFill/>
        </p:spPr>
        <p:txBody>
          <a:bodyPr wrap="none">
            <a:spAutoFit/>
          </a:bodyPr>
          <a:lstStyle/>
          <a:p>
            <a:pPr>
              <a:defRPr sz="1200" b="1">
                <a:solidFill>
                  <a:srgbClr val="000000"/>
                </a:solidFill>
                <a:latin typeface="Arial Nova"/>
              </a:defRPr>
            </a:pPr>
            <a:r>
              <a:t>Perform Automated Application Patch Management</a:t>
            </a:r>
          </a:p>
        </p:txBody>
      </p:sp>
      <p:sp>
        <p:nvSpPr>
          <p:cNvPr id="28" name="TextBox 27"/>
          <p:cNvSpPr txBox="1"/>
          <p:nvPr/>
        </p:nvSpPr>
        <p:spPr>
          <a:xfrm>
            <a:off x="1080000" y="5419200"/>
            <a:ext cx="10713600" cy="304800"/>
          </a:xfrm>
          <a:prstGeom prst="rect">
            <a:avLst/>
          </a:prstGeom>
          <a:noFill/>
        </p:spPr>
        <p:txBody>
          <a:bodyPr wrap="square" anchor="t">
            <a:spAutoFit/>
          </a:bodyPr>
          <a:lstStyle/>
          <a:p>
            <a:pPr>
              <a:defRPr sz="1200">
                <a:latin typeface="Arial Nova Light "/>
              </a:defRPr>
            </a:pPr>
            <a:r>
              <a:t>Finding: Perform application updates on enterprise assets through automated patch management on a monthly, or more frequent, basis.</a:t>
            </a:r>
          </a:p>
        </p:txBody>
      </p:sp>
      <p:sp>
        <p:nvSpPr>
          <p:cNvPr id="29" name="TextBox 28"/>
          <p:cNvSpPr txBox="1"/>
          <p:nvPr/>
        </p:nvSpPr>
        <p:spPr>
          <a:xfrm>
            <a:off x="1080000" y="5904000"/>
            <a:ext cx="10713600" cy="152400"/>
          </a:xfrm>
          <a:prstGeom prst="rect">
            <a:avLst/>
          </a:prstGeom>
          <a:noFill/>
        </p:spPr>
        <p:txBody>
          <a:bodyPr wrap="square" anchor="t">
            <a:spAutoFit/>
          </a:bodyPr>
          <a:lstStyle/>
          <a:p>
            <a:pPr>
              <a:defRPr sz="1000">
                <a:latin typeface="Arial Nova Light "/>
              </a:defRPr>
            </a:pPr>
            <a:r>
              <a:t>Recommendation: ""</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720000" y="404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3" name="Table 2"/>
          <p:cNvGraphicFramePr>
            <a:graphicFrameLocks noGrp="1"/>
          </p:cNvGraphicFramePr>
          <p:nvPr/>
        </p:nvGraphicFramePr>
        <p:xfrm>
          <a:off x="8341200" y="4044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Applications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Identify</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1</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Critical</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3300"/>
                    </a:solidFill>
                  </a:tcPr>
                </a:tc>
              </a:tr>
            </a:tbl>
          </a:graphicData>
        </a:graphic>
      </p:graphicFrame>
      <p:sp>
        <p:nvSpPr>
          <p:cNvPr id="4" name="TextBox 3"/>
          <p:cNvSpPr txBox="1"/>
          <p:nvPr/>
        </p:nvSpPr>
        <p:spPr>
          <a:xfrm>
            <a:off x="648000" y="404400"/>
            <a:ext cx="413999" cy="277200"/>
          </a:xfrm>
          <a:prstGeom prst="rect">
            <a:avLst/>
          </a:prstGeom>
          <a:noFill/>
        </p:spPr>
        <p:txBody>
          <a:bodyPr wrap="none">
            <a:spAutoFit/>
          </a:bodyPr>
          <a:lstStyle/>
          <a:p>
            <a:pPr>
              <a:defRPr sz="1200" b="1">
                <a:solidFill>
                  <a:srgbClr val="156082"/>
                </a:solidFill>
                <a:latin typeface="Arial Nova Cond"/>
              </a:defRPr>
            </a:pPr>
            <a:r>
              <a:t>7.5</a:t>
            </a:r>
          </a:p>
        </p:txBody>
      </p:sp>
      <p:sp>
        <p:nvSpPr>
          <p:cNvPr id="5" name="TextBox 4"/>
          <p:cNvSpPr txBox="1"/>
          <p:nvPr/>
        </p:nvSpPr>
        <p:spPr>
          <a:xfrm>
            <a:off x="1080000" y="404400"/>
            <a:ext cx="6094800" cy="309600"/>
          </a:xfrm>
          <a:prstGeom prst="rect">
            <a:avLst/>
          </a:prstGeom>
          <a:noFill/>
        </p:spPr>
        <p:txBody>
          <a:bodyPr wrap="none">
            <a:spAutoFit/>
          </a:bodyPr>
          <a:lstStyle/>
          <a:p>
            <a:pPr>
              <a:defRPr sz="1200" b="1">
                <a:solidFill>
                  <a:srgbClr val="000000"/>
                </a:solidFill>
                <a:latin typeface="Arial Nova"/>
              </a:defRPr>
            </a:pPr>
            <a:r>
              <a:t>Perform Automated Vulnerability Scans of Internal Enterprise Assets</a:t>
            </a:r>
          </a:p>
        </p:txBody>
      </p:sp>
      <p:sp>
        <p:nvSpPr>
          <p:cNvPr id="6" name="TextBox 5"/>
          <p:cNvSpPr txBox="1"/>
          <p:nvPr/>
        </p:nvSpPr>
        <p:spPr>
          <a:xfrm>
            <a:off x="1080000" y="750000"/>
            <a:ext cx="10713600" cy="457200"/>
          </a:xfrm>
          <a:prstGeom prst="rect">
            <a:avLst/>
          </a:prstGeom>
          <a:noFill/>
        </p:spPr>
        <p:txBody>
          <a:bodyPr wrap="square" anchor="t">
            <a:spAutoFit/>
          </a:bodyPr>
          <a:lstStyle/>
          <a:p>
            <a:pPr>
              <a:defRPr sz="1200">
                <a:latin typeface="Arial Nova Light "/>
              </a:defRPr>
            </a:pPr>
            <a:r>
              <a:t>Finding: Perform automated vulnerability scans of internal enterprise assets on a quarterly, or more frequent, basis. Conduct both authenticated and unauthenticated scans, using a SCAP-compliant vulnerability scanning tool.</a:t>
            </a:r>
          </a:p>
        </p:txBody>
      </p:sp>
      <p:sp>
        <p:nvSpPr>
          <p:cNvPr id="7" name="TextBox 6"/>
          <p:cNvSpPr txBox="1"/>
          <p:nvPr/>
        </p:nvSpPr>
        <p:spPr>
          <a:xfrm>
            <a:off x="1080000" y="1387200"/>
            <a:ext cx="10713600" cy="152400"/>
          </a:xfrm>
          <a:prstGeom prst="rect">
            <a:avLst/>
          </a:prstGeom>
          <a:noFill/>
        </p:spPr>
        <p:txBody>
          <a:bodyPr wrap="square" anchor="t">
            <a:spAutoFit/>
          </a:bodyPr>
          <a:lstStyle/>
          <a:p>
            <a:pPr>
              <a:defRPr sz="1000">
                <a:latin typeface="Arial Nova Light "/>
              </a:defRPr>
            </a:pPr>
            <a:r>
              <a:t>Recommendation: ""</a:t>
            </a:r>
          </a:p>
        </p:txBody>
      </p:sp>
      <p:cxnSp>
        <p:nvCxnSpPr>
          <p:cNvPr id="8" name="Connector 7"/>
          <p:cNvCxnSpPr/>
          <p:nvPr/>
        </p:nvCxnSpPr>
        <p:spPr>
          <a:xfrm>
            <a:off x="720000" y="17556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9" name="Table 8"/>
          <p:cNvGraphicFramePr>
            <a:graphicFrameLocks noGrp="1"/>
          </p:cNvGraphicFramePr>
          <p:nvPr/>
        </p:nvGraphicFramePr>
        <p:xfrm>
          <a:off x="8341200" y="17556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Applications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Identify</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3</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Low</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339933"/>
                    </a:solidFill>
                  </a:tcPr>
                </a:tc>
              </a:tr>
            </a:tbl>
          </a:graphicData>
        </a:graphic>
      </p:graphicFrame>
      <p:sp>
        <p:nvSpPr>
          <p:cNvPr id="10" name="TextBox 9"/>
          <p:cNvSpPr txBox="1"/>
          <p:nvPr/>
        </p:nvSpPr>
        <p:spPr>
          <a:xfrm>
            <a:off x="648000" y="1755600"/>
            <a:ext cx="413999" cy="277200"/>
          </a:xfrm>
          <a:prstGeom prst="rect">
            <a:avLst/>
          </a:prstGeom>
          <a:noFill/>
        </p:spPr>
        <p:txBody>
          <a:bodyPr wrap="none">
            <a:spAutoFit/>
          </a:bodyPr>
          <a:lstStyle/>
          <a:p>
            <a:pPr>
              <a:defRPr sz="1200" b="1">
                <a:solidFill>
                  <a:srgbClr val="156082"/>
                </a:solidFill>
                <a:latin typeface="Arial Nova Cond"/>
              </a:defRPr>
            </a:pPr>
            <a:r>
              <a:t>7.6</a:t>
            </a:r>
          </a:p>
        </p:txBody>
      </p:sp>
      <p:sp>
        <p:nvSpPr>
          <p:cNvPr id="11" name="TextBox 10"/>
          <p:cNvSpPr txBox="1"/>
          <p:nvPr/>
        </p:nvSpPr>
        <p:spPr>
          <a:xfrm>
            <a:off x="1080000" y="1755600"/>
            <a:ext cx="6094800" cy="309600"/>
          </a:xfrm>
          <a:prstGeom prst="rect">
            <a:avLst/>
          </a:prstGeom>
          <a:noFill/>
        </p:spPr>
        <p:txBody>
          <a:bodyPr wrap="none">
            <a:spAutoFit/>
          </a:bodyPr>
          <a:lstStyle/>
          <a:p>
            <a:pPr>
              <a:defRPr sz="1200" b="1">
                <a:solidFill>
                  <a:srgbClr val="000000"/>
                </a:solidFill>
                <a:latin typeface="Arial Nova"/>
              </a:defRPr>
            </a:pPr>
            <a:r>
              <a:t>Perform Automated Vulnerability Scans of Externally-Exposed Enterprise Assets</a:t>
            </a:r>
          </a:p>
        </p:txBody>
      </p:sp>
      <p:sp>
        <p:nvSpPr>
          <p:cNvPr id="12" name="TextBox 11"/>
          <p:cNvSpPr txBox="1"/>
          <p:nvPr/>
        </p:nvSpPr>
        <p:spPr>
          <a:xfrm>
            <a:off x="1080000" y="2101200"/>
            <a:ext cx="10713600" cy="304800"/>
          </a:xfrm>
          <a:prstGeom prst="rect">
            <a:avLst/>
          </a:prstGeom>
          <a:noFill/>
        </p:spPr>
        <p:txBody>
          <a:bodyPr wrap="square" anchor="t">
            <a:spAutoFit/>
          </a:bodyPr>
          <a:lstStyle/>
          <a:p>
            <a:pPr>
              <a:defRPr sz="1200">
                <a:latin typeface="Arial Nova Light "/>
              </a:defRPr>
            </a:pPr>
            <a:r>
              <a:t>Finding: Perform automated vulnerability scans of externally-exposed enterprise assets using a SCAP-compliant vulnerability scanning tool. Perform scans on a monthly, or more frequent, basis. </a:t>
            </a:r>
          </a:p>
        </p:txBody>
      </p:sp>
      <p:sp>
        <p:nvSpPr>
          <p:cNvPr id="13" name="TextBox 12"/>
          <p:cNvSpPr txBox="1"/>
          <p:nvPr/>
        </p:nvSpPr>
        <p:spPr>
          <a:xfrm>
            <a:off x="1080000" y="2586000"/>
            <a:ext cx="10713600" cy="152400"/>
          </a:xfrm>
          <a:prstGeom prst="rect">
            <a:avLst/>
          </a:prstGeom>
          <a:noFill/>
        </p:spPr>
        <p:txBody>
          <a:bodyPr wrap="square" anchor="t">
            <a:spAutoFit/>
          </a:bodyPr>
          <a:lstStyle/>
          <a:p>
            <a:pPr>
              <a:defRPr sz="1000">
                <a:latin typeface="Arial Nova Light "/>
              </a:defRPr>
            </a:pPr>
            <a:r>
              <a:t>Recommendation: ""</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295200" y="331200"/>
            <a:ext cx="114984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295200" y="457200"/>
            <a:ext cx="626400" cy="460800"/>
          </a:xfrm>
          <a:prstGeom prst="rect">
            <a:avLst/>
          </a:prstGeom>
          <a:noFill/>
        </p:spPr>
        <p:txBody>
          <a:bodyPr wrap="none" anchor="ctr">
            <a:spAutoFit/>
          </a:bodyPr>
          <a:lstStyle/>
          <a:p>
            <a:pPr>
              <a:defRPr sz="2400" b="1">
                <a:solidFill>
                  <a:srgbClr val="156082"/>
                </a:solidFill>
                <a:latin typeface="Arial Nova Cond"/>
              </a:defRPr>
            </a:pPr>
            <a:r>
              <a:t>8 </a:t>
            </a:r>
          </a:p>
        </p:txBody>
      </p:sp>
      <p:sp>
        <p:nvSpPr>
          <p:cNvPr id="4" name="TextBox 3"/>
          <p:cNvSpPr txBox="1"/>
          <p:nvPr/>
        </p:nvSpPr>
        <p:spPr>
          <a:xfrm>
            <a:off x="720000" y="378000"/>
            <a:ext cx="11793600" cy="309600"/>
          </a:xfrm>
          <a:prstGeom prst="rect">
            <a:avLst/>
          </a:prstGeom>
          <a:noFill/>
        </p:spPr>
        <p:txBody>
          <a:bodyPr wrap="none">
            <a:spAutoFit/>
          </a:bodyPr>
          <a:lstStyle/>
          <a:p>
            <a:pPr>
              <a:defRPr sz="1400" b="1">
                <a:solidFill>
                  <a:srgbClr val="000000"/>
                </a:solidFill>
                <a:latin typeface="Arial Nova"/>
              </a:defRPr>
            </a:pPr>
            <a:r>
              <a:t>Audit Log Management</a:t>
            </a:r>
          </a:p>
        </p:txBody>
      </p:sp>
      <p:sp>
        <p:nvSpPr>
          <p:cNvPr id="5" name="TextBox 4"/>
          <p:cNvSpPr txBox="1"/>
          <p:nvPr/>
        </p:nvSpPr>
        <p:spPr>
          <a:xfrm>
            <a:off x="720000" y="687600"/>
            <a:ext cx="11073600" cy="304800"/>
          </a:xfrm>
          <a:prstGeom prst="rect">
            <a:avLst/>
          </a:prstGeom>
          <a:noFill/>
        </p:spPr>
        <p:txBody>
          <a:bodyPr wrap="square" anchor="t">
            <a:spAutoFit/>
          </a:bodyPr>
          <a:lstStyle/>
          <a:p>
            <a:pPr>
              <a:defRPr sz="1200" b="0">
                <a:latin typeface="Arial Nova"/>
              </a:defRPr>
            </a:pPr>
            <a:r>
              <a:t>Collect, alert, review, and retain audit logs of events that could help detect, understand, or recover from an attack.</a:t>
            </a:r>
          </a:p>
        </p:txBody>
      </p:sp>
      <p:cxnSp>
        <p:nvCxnSpPr>
          <p:cNvPr id="6" name="Connector 5"/>
          <p:cNvCxnSpPr/>
          <p:nvPr/>
        </p:nvCxnSpPr>
        <p:spPr>
          <a:xfrm>
            <a:off x="720000" y="1172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7" name="Table 6"/>
          <p:cNvGraphicFramePr>
            <a:graphicFrameLocks noGrp="1"/>
          </p:cNvGraphicFramePr>
          <p:nvPr/>
        </p:nvGraphicFramePr>
        <p:xfrm>
          <a:off x="8341200" y="11724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Network</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3</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High</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46C0A"/>
                    </a:solidFill>
                  </a:tcPr>
                </a:tc>
              </a:tr>
            </a:tbl>
          </a:graphicData>
        </a:graphic>
      </p:graphicFrame>
      <p:sp>
        <p:nvSpPr>
          <p:cNvPr id="8" name="TextBox 7"/>
          <p:cNvSpPr txBox="1"/>
          <p:nvPr/>
        </p:nvSpPr>
        <p:spPr>
          <a:xfrm>
            <a:off x="648000" y="1172400"/>
            <a:ext cx="413999" cy="277200"/>
          </a:xfrm>
          <a:prstGeom prst="rect">
            <a:avLst/>
          </a:prstGeom>
          <a:noFill/>
        </p:spPr>
        <p:txBody>
          <a:bodyPr wrap="none">
            <a:spAutoFit/>
          </a:bodyPr>
          <a:lstStyle/>
          <a:p>
            <a:pPr>
              <a:defRPr sz="1200" b="1">
                <a:solidFill>
                  <a:srgbClr val="156082"/>
                </a:solidFill>
                <a:latin typeface="Arial Nova Cond"/>
              </a:defRPr>
            </a:pPr>
            <a:r>
              <a:t>8.1</a:t>
            </a:r>
          </a:p>
        </p:txBody>
      </p:sp>
      <p:sp>
        <p:nvSpPr>
          <p:cNvPr id="9" name="TextBox 8"/>
          <p:cNvSpPr txBox="1"/>
          <p:nvPr/>
        </p:nvSpPr>
        <p:spPr>
          <a:xfrm>
            <a:off x="1080000" y="1172400"/>
            <a:ext cx="6094800" cy="309600"/>
          </a:xfrm>
          <a:prstGeom prst="rect">
            <a:avLst/>
          </a:prstGeom>
          <a:noFill/>
        </p:spPr>
        <p:txBody>
          <a:bodyPr wrap="none">
            <a:spAutoFit/>
          </a:bodyPr>
          <a:lstStyle/>
          <a:p>
            <a:pPr>
              <a:defRPr sz="1200" b="1">
                <a:solidFill>
                  <a:srgbClr val="000000"/>
                </a:solidFill>
                <a:latin typeface="Arial Nova"/>
              </a:defRPr>
            </a:pPr>
            <a:r>
              <a:t>Establish and Maintain an Audit Log Management Process</a:t>
            </a:r>
          </a:p>
        </p:txBody>
      </p:sp>
      <p:sp>
        <p:nvSpPr>
          <p:cNvPr id="10" name="TextBox 9"/>
          <p:cNvSpPr txBox="1"/>
          <p:nvPr/>
        </p:nvSpPr>
        <p:spPr>
          <a:xfrm>
            <a:off x="1080000" y="1518000"/>
            <a:ext cx="10713600" cy="609600"/>
          </a:xfrm>
          <a:prstGeom prst="rect">
            <a:avLst/>
          </a:prstGeom>
          <a:noFill/>
        </p:spPr>
        <p:txBody>
          <a:bodyPr wrap="square" anchor="t">
            <a:spAutoFit/>
          </a:bodyPr>
          <a:lstStyle/>
          <a:p>
            <a:pPr>
              <a:defRPr sz="1200">
                <a:latin typeface="Arial Nova Light "/>
              </a:defRPr>
            </a:pPr>
            <a:r>
              <a:t>Finding: Establish and maintain an audit log management process that defines the enterprise’s logging requirements. At a minimum, address the collection, review, and retention of audit logs for enterprise assets. Review and update documentation annually, or when significant enterprise changes occur that could impact this Safeguard.</a:t>
            </a:r>
          </a:p>
        </p:txBody>
      </p:sp>
      <p:sp>
        <p:nvSpPr>
          <p:cNvPr id="11" name="TextBox 10"/>
          <p:cNvSpPr txBox="1"/>
          <p:nvPr/>
        </p:nvSpPr>
        <p:spPr>
          <a:xfrm>
            <a:off x="1080000" y="2307600"/>
            <a:ext cx="10713600" cy="152400"/>
          </a:xfrm>
          <a:prstGeom prst="rect">
            <a:avLst/>
          </a:prstGeom>
          <a:noFill/>
        </p:spPr>
        <p:txBody>
          <a:bodyPr wrap="square" anchor="t">
            <a:spAutoFit/>
          </a:bodyPr>
          <a:lstStyle/>
          <a:p>
            <a:pPr>
              <a:defRPr sz="1000">
                <a:latin typeface="Arial Nova Light "/>
              </a:defRPr>
            </a:pPr>
            <a:r>
              <a:t>Recommendation: ""</a:t>
            </a:r>
          </a:p>
        </p:txBody>
      </p:sp>
      <p:cxnSp>
        <p:nvCxnSpPr>
          <p:cNvPr id="12" name="Connector 11"/>
          <p:cNvCxnSpPr/>
          <p:nvPr/>
        </p:nvCxnSpPr>
        <p:spPr>
          <a:xfrm>
            <a:off x="720000" y="26760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3" name="Table 12"/>
          <p:cNvGraphicFramePr>
            <a:graphicFrameLocks noGrp="1"/>
          </p:cNvGraphicFramePr>
          <p:nvPr/>
        </p:nvGraphicFramePr>
        <p:xfrm>
          <a:off x="8341200" y="26760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Network</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Detect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3</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Critical</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3300"/>
                    </a:solidFill>
                  </a:tcPr>
                </a:tc>
              </a:tr>
            </a:tbl>
          </a:graphicData>
        </a:graphic>
      </p:graphicFrame>
      <p:sp>
        <p:nvSpPr>
          <p:cNvPr id="14" name="TextBox 13"/>
          <p:cNvSpPr txBox="1"/>
          <p:nvPr/>
        </p:nvSpPr>
        <p:spPr>
          <a:xfrm>
            <a:off x="648000" y="2676000"/>
            <a:ext cx="413999" cy="277200"/>
          </a:xfrm>
          <a:prstGeom prst="rect">
            <a:avLst/>
          </a:prstGeom>
          <a:noFill/>
        </p:spPr>
        <p:txBody>
          <a:bodyPr wrap="none">
            <a:spAutoFit/>
          </a:bodyPr>
          <a:lstStyle/>
          <a:p>
            <a:pPr>
              <a:defRPr sz="1200" b="1">
                <a:solidFill>
                  <a:srgbClr val="156082"/>
                </a:solidFill>
                <a:latin typeface="Arial Nova Cond"/>
              </a:defRPr>
            </a:pPr>
            <a:r>
              <a:t>8.2</a:t>
            </a:r>
          </a:p>
        </p:txBody>
      </p:sp>
      <p:sp>
        <p:nvSpPr>
          <p:cNvPr id="15" name="TextBox 14"/>
          <p:cNvSpPr txBox="1"/>
          <p:nvPr/>
        </p:nvSpPr>
        <p:spPr>
          <a:xfrm>
            <a:off x="1080000" y="2676000"/>
            <a:ext cx="6094800" cy="309600"/>
          </a:xfrm>
          <a:prstGeom prst="rect">
            <a:avLst/>
          </a:prstGeom>
          <a:noFill/>
        </p:spPr>
        <p:txBody>
          <a:bodyPr wrap="none">
            <a:spAutoFit/>
          </a:bodyPr>
          <a:lstStyle/>
          <a:p>
            <a:pPr>
              <a:defRPr sz="1200" b="1">
                <a:solidFill>
                  <a:srgbClr val="000000"/>
                </a:solidFill>
                <a:latin typeface="Arial Nova"/>
              </a:defRPr>
            </a:pPr>
            <a:r>
              <a:t>Collect Audit Logs</a:t>
            </a:r>
          </a:p>
        </p:txBody>
      </p:sp>
      <p:sp>
        <p:nvSpPr>
          <p:cNvPr id="16" name="TextBox 15"/>
          <p:cNvSpPr txBox="1"/>
          <p:nvPr/>
        </p:nvSpPr>
        <p:spPr>
          <a:xfrm>
            <a:off x="1080000" y="3021600"/>
            <a:ext cx="10713600" cy="304800"/>
          </a:xfrm>
          <a:prstGeom prst="rect">
            <a:avLst/>
          </a:prstGeom>
          <a:noFill/>
        </p:spPr>
        <p:txBody>
          <a:bodyPr wrap="square" anchor="t">
            <a:spAutoFit/>
          </a:bodyPr>
          <a:lstStyle/>
          <a:p>
            <a:pPr>
              <a:defRPr sz="1200">
                <a:latin typeface="Arial Nova Light "/>
              </a:defRPr>
            </a:pPr>
            <a:r>
              <a:t>Finding: Collect audit logs. Ensure that logging, per the enterprise’s audit log management process, has been enabled across enterprise assets.</a:t>
            </a:r>
          </a:p>
        </p:txBody>
      </p:sp>
      <p:sp>
        <p:nvSpPr>
          <p:cNvPr id="17" name="TextBox 16"/>
          <p:cNvSpPr txBox="1"/>
          <p:nvPr/>
        </p:nvSpPr>
        <p:spPr>
          <a:xfrm>
            <a:off x="1080000" y="3506400"/>
            <a:ext cx="10713600" cy="152400"/>
          </a:xfrm>
          <a:prstGeom prst="rect">
            <a:avLst/>
          </a:prstGeom>
          <a:noFill/>
        </p:spPr>
        <p:txBody>
          <a:bodyPr wrap="square" anchor="t">
            <a:spAutoFit/>
          </a:bodyPr>
          <a:lstStyle/>
          <a:p>
            <a:pPr>
              <a:defRPr sz="1000">
                <a:latin typeface="Arial Nova Light "/>
              </a:defRPr>
            </a:pPr>
            <a:r>
              <a:t>Recommendation: ""</a:t>
            </a:r>
          </a:p>
        </p:txBody>
      </p:sp>
      <p:cxnSp>
        <p:nvCxnSpPr>
          <p:cNvPr id="18" name="Connector 17"/>
          <p:cNvCxnSpPr/>
          <p:nvPr/>
        </p:nvCxnSpPr>
        <p:spPr>
          <a:xfrm>
            <a:off x="720000" y="38748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9" name="Table 18"/>
          <p:cNvGraphicFramePr>
            <a:graphicFrameLocks noGrp="1"/>
          </p:cNvGraphicFramePr>
          <p:nvPr/>
        </p:nvGraphicFramePr>
        <p:xfrm>
          <a:off x="8341200" y="38748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Network</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20" name="TextBox 19"/>
          <p:cNvSpPr txBox="1"/>
          <p:nvPr/>
        </p:nvSpPr>
        <p:spPr>
          <a:xfrm>
            <a:off x="648000" y="3874800"/>
            <a:ext cx="413999" cy="277200"/>
          </a:xfrm>
          <a:prstGeom prst="rect">
            <a:avLst/>
          </a:prstGeom>
          <a:noFill/>
        </p:spPr>
        <p:txBody>
          <a:bodyPr wrap="none">
            <a:spAutoFit/>
          </a:bodyPr>
          <a:lstStyle/>
          <a:p>
            <a:pPr>
              <a:defRPr sz="1200" b="1">
                <a:solidFill>
                  <a:srgbClr val="156082"/>
                </a:solidFill>
                <a:latin typeface="Arial Nova Cond"/>
              </a:defRPr>
            </a:pPr>
            <a:r>
              <a:t>8.3</a:t>
            </a:r>
          </a:p>
        </p:txBody>
      </p:sp>
      <p:sp>
        <p:nvSpPr>
          <p:cNvPr id="21" name="TextBox 20"/>
          <p:cNvSpPr txBox="1"/>
          <p:nvPr/>
        </p:nvSpPr>
        <p:spPr>
          <a:xfrm>
            <a:off x="1080000" y="3874800"/>
            <a:ext cx="6094800" cy="309600"/>
          </a:xfrm>
          <a:prstGeom prst="rect">
            <a:avLst/>
          </a:prstGeom>
          <a:noFill/>
        </p:spPr>
        <p:txBody>
          <a:bodyPr wrap="none">
            <a:spAutoFit/>
          </a:bodyPr>
          <a:lstStyle/>
          <a:p>
            <a:pPr>
              <a:defRPr sz="1200" b="1">
                <a:solidFill>
                  <a:srgbClr val="000000"/>
                </a:solidFill>
                <a:latin typeface="Arial Nova"/>
              </a:defRPr>
            </a:pPr>
            <a:r>
              <a:t>Ensure Adequate Audit Log Storage</a:t>
            </a:r>
          </a:p>
        </p:txBody>
      </p:sp>
      <p:sp>
        <p:nvSpPr>
          <p:cNvPr id="22" name="TextBox 21"/>
          <p:cNvSpPr txBox="1"/>
          <p:nvPr/>
        </p:nvSpPr>
        <p:spPr>
          <a:xfrm>
            <a:off x="1080000" y="4220400"/>
            <a:ext cx="10713600" cy="152400"/>
          </a:xfrm>
          <a:prstGeom prst="rect">
            <a:avLst/>
          </a:prstGeom>
          <a:noFill/>
        </p:spPr>
        <p:txBody>
          <a:bodyPr wrap="square" anchor="t">
            <a:spAutoFit/>
          </a:bodyPr>
          <a:lstStyle/>
          <a:p>
            <a:pPr>
              <a:defRPr sz="1200">
                <a:latin typeface="Arial Nova Light "/>
              </a:defRPr>
            </a:pPr>
            <a:r>
              <a:t>Finding: Ensure that logging destinations maintain adequate storage to comply with the enterprise’s audit log management process.</a:t>
            </a:r>
          </a:p>
        </p:txBody>
      </p:sp>
      <p:sp>
        <p:nvSpPr>
          <p:cNvPr id="23" name="TextBox 22"/>
          <p:cNvSpPr txBox="1"/>
          <p:nvPr/>
        </p:nvSpPr>
        <p:spPr>
          <a:xfrm>
            <a:off x="1080000" y="4552800"/>
            <a:ext cx="10713600" cy="152400"/>
          </a:xfrm>
          <a:prstGeom prst="rect">
            <a:avLst/>
          </a:prstGeom>
          <a:noFill/>
        </p:spPr>
        <p:txBody>
          <a:bodyPr wrap="square" anchor="t">
            <a:spAutoFit/>
          </a:bodyPr>
          <a:lstStyle/>
          <a:p>
            <a:pPr>
              <a:defRPr sz="1000">
                <a:latin typeface="Arial Nova Light "/>
              </a:defRPr>
            </a:pPr>
            <a:r>
              <a:t>Recommendation: ""</a:t>
            </a:r>
          </a:p>
        </p:txBody>
      </p:sp>
      <p:cxnSp>
        <p:nvCxnSpPr>
          <p:cNvPr id="24" name="Connector 23"/>
          <p:cNvCxnSpPr/>
          <p:nvPr/>
        </p:nvCxnSpPr>
        <p:spPr>
          <a:xfrm>
            <a:off x="720000" y="49212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25" name="Table 24"/>
          <p:cNvGraphicFramePr>
            <a:graphicFrameLocks noGrp="1"/>
          </p:cNvGraphicFramePr>
          <p:nvPr/>
        </p:nvGraphicFramePr>
        <p:xfrm>
          <a:off x="8341200" y="49212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Network</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High</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46C0A"/>
                    </a:solidFill>
                  </a:tcPr>
                </a:tc>
              </a:tr>
            </a:tbl>
          </a:graphicData>
        </a:graphic>
      </p:graphicFrame>
      <p:sp>
        <p:nvSpPr>
          <p:cNvPr id="26" name="TextBox 25"/>
          <p:cNvSpPr txBox="1"/>
          <p:nvPr/>
        </p:nvSpPr>
        <p:spPr>
          <a:xfrm>
            <a:off x="648000" y="4921200"/>
            <a:ext cx="413999" cy="277200"/>
          </a:xfrm>
          <a:prstGeom prst="rect">
            <a:avLst/>
          </a:prstGeom>
          <a:noFill/>
        </p:spPr>
        <p:txBody>
          <a:bodyPr wrap="none">
            <a:spAutoFit/>
          </a:bodyPr>
          <a:lstStyle/>
          <a:p>
            <a:pPr>
              <a:defRPr sz="1200" b="1">
                <a:solidFill>
                  <a:srgbClr val="156082"/>
                </a:solidFill>
                <a:latin typeface="Arial Nova Cond"/>
              </a:defRPr>
            </a:pPr>
            <a:r>
              <a:t>8.4</a:t>
            </a:r>
          </a:p>
        </p:txBody>
      </p:sp>
      <p:sp>
        <p:nvSpPr>
          <p:cNvPr id="27" name="TextBox 26"/>
          <p:cNvSpPr txBox="1"/>
          <p:nvPr/>
        </p:nvSpPr>
        <p:spPr>
          <a:xfrm>
            <a:off x="1080000" y="4921200"/>
            <a:ext cx="6094800" cy="309600"/>
          </a:xfrm>
          <a:prstGeom prst="rect">
            <a:avLst/>
          </a:prstGeom>
          <a:noFill/>
        </p:spPr>
        <p:txBody>
          <a:bodyPr wrap="none">
            <a:spAutoFit/>
          </a:bodyPr>
          <a:lstStyle/>
          <a:p>
            <a:pPr>
              <a:defRPr sz="1200" b="1">
                <a:solidFill>
                  <a:srgbClr val="000000"/>
                </a:solidFill>
                <a:latin typeface="Arial Nova"/>
              </a:defRPr>
            </a:pPr>
            <a:r>
              <a:t>Standardize Time Synchronization</a:t>
            </a:r>
          </a:p>
        </p:txBody>
      </p:sp>
      <p:sp>
        <p:nvSpPr>
          <p:cNvPr id="28" name="TextBox 27"/>
          <p:cNvSpPr txBox="1"/>
          <p:nvPr/>
        </p:nvSpPr>
        <p:spPr>
          <a:xfrm>
            <a:off x="1080000" y="5266800"/>
            <a:ext cx="10713600" cy="304800"/>
          </a:xfrm>
          <a:prstGeom prst="rect">
            <a:avLst/>
          </a:prstGeom>
          <a:noFill/>
        </p:spPr>
        <p:txBody>
          <a:bodyPr wrap="square" anchor="t">
            <a:spAutoFit/>
          </a:bodyPr>
          <a:lstStyle/>
          <a:p>
            <a:pPr>
              <a:defRPr sz="1200">
                <a:latin typeface="Arial Nova Light "/>
              </a:defRPr>
            </a:pPr>
            <a:r>
              <a:t>Finding: Standardize time synchronization. Configure at least two synchronized time sources across enterprise assets, where supported.</a:t>
            </a:r>
          </a:p>
        </p:txBody>
      </p:sp>
      <p:sp>
        <p:nvSpPr>
          <p:cNvPr id="29" name="TextBox 28"/>
          <p:cNvSpPr txBox="1"/>
          <p:nvPr/>
        </p:nvSpPr>
        <p:spPr>
          <a:xfrm>
            <a:off x="1080000" y="5751600"/>
            <a:ext cx="10713600" cy="152400"/>
          </a:xfrm>
          <a:prstGeom prst="rect">
            <a:avLst/>
          </a:prstGeom>
          <a:noFill/>
        </p:spPr>
        <p:txBody>
          <a:bodyPr wrap="square" anchor="t">
            <a:spAutoFit/>
          </a:bodyPr>
          <a:lstStyle/>
          <a:p>
            <a:pPr>
              <a:defRPr sz="1000">
                <a:latin typeface="Arial Nova Light "/>
              </a:defRPr>
            </a:pPr>
            <a:r>
              <a:t>Recommendation: ""</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720000" y="404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3" name="Table 2"/>
          <p:cNvGraphicFramePr>
            <a:graphicFrameLocks noGrp="1"/>
          </p:cNvGraphicFramePr>
          <p:nvPr/>
        </p:nvGraphicFramePr>
        <p:xfrm>
          <a:off x="8341200" y="4044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Network</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Detect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1</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Critical</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3300"/>
                    </a:solidFill>
                  </a:tcPr>
                </a:tc>
              </a:tr>
            </a:tbl>
          </a:graphicData>
        </a:graphic>
      </p:graphicFrame>
      <p:sp>
        <p:nvSpPr>
          <p:cNvPr id="4" name="TextBox 3"/>
          <p:cNvSpPr txBox="1"/>
          <p:nvPr/>
        </p:nvSpPr>
        <p:spPr>
          <a:xfrm>
            <a:off x="648000" y="404400"/>
            <a:ext cx="413999" cy="277200"/>
          </a:xfrm>
          <a:prstGeom prst="rect">
            <a:avLst/>
          </a:prstGeom>
          <a:noFill/>
        </p:spPr>
        <p:txBody>
          <a:bodyPr wrap="none">
            <a:spAutoFit/>
          </a:bodyPr>
          <a:lstStyle/>
          <a:p>
            <a:pPr>
              <a:defRPr sz="1200" b="1">
                <a:solidFill>
                  <a:srgbClr val="156082"/>
                </a:solidFill>
                <a:latin typeface="Arial Nova Cond"/>
              </a:defRPr>
            </a:pPr>
            <a:r>
              <a:t>8.5</a:t>
            </a:r>
          </a:p>
        </p:txBody>
      </p:sp>
      <p:sp>
        <p:nvSpPr>
          <p:cNvPr id="5" name="TextBox 4"/>
          <p:cNvSpPr txBox="1"/>
          <p:nvPr/>
        </p:nvSpPr>
        <p:spPr>
          <a:xfrm>
            <a:off x="1080000" y="404400"/>
            <a:ext cx="6094800" cy="309600"/>
          </a:xfrm>
          <a:prstGeom prst="rect">
            <a:avLst/>
          </a:prstGeom>
          <a:noFill/>
        </p:spPr>
        <p:txBody>
          <a:bodyPr wrap="none">
            <a:spAutoFit/>
          </a:bodyPr>
          <a:lstStyle/>
          <a:p>
            <a:pPr>
              <a:defRPr sz="1200" b="1">
                <a:solidFill>
                  <a:srgbClr val="000000"/>
                </a:solidFill>
                <a:latin typeface="Arial Nova"/>
              </a:defRPr>
            </a:pPr>
            <a:r>
              <a:t>Collect Detailed Audit Logs</a:t>
            </a:r>
          </a:p>
        </p:txBody>
      </p:sp>
      <p:sp>
        <p:nvSpPr>
          <p:cNvPr id="6" name="TextBox 5"/>
          <p:cNvSpPr txBox="1"/>
          <p:nvPr/>
        </p:nvSpPr>
        <p:spPr>
          <a:xfrm>
            <a:off x="1080000" y="750000"/>
            <a:ext cx="10713600" cy="457200"/>
          </a:xfrm>
          <a:prstGeom prst="rect">
            <a:avLst/>
          </a:prstGeom>
          <a:noFill/>
        </p:spPr>
        <p:txBody>
          <a:bodyPr wrap="square" anchor="t">
            <a:spAutoFit/>
          </a:bodyPr>
          <a:lstStyle/>
          <a:p>
            <a:pPr>
              <a:defRPr sz="1200">
                <a:latin typeface="Arial Nova Light "/>
              </a:defRPr>
            </a:pPr>
            <a:r>
              <a:t>Finding: Configure detailed audit logging for enterprise assets containing sensitive data. Include event source, date, username, timestamp, source addresses, destination addresses, and other useful elements that could assist in a forensic investigation.</a:t>
            </a:r>
          </a:p>
        </p:txBody>
      </p:sp>
      <p:sp>
        <p:nvSpPr>
          <p:cNvPr id="7" name="TextBox 6"/>
          <p:cNvSpPr txBox="1"/>
          <p:nvPr/>
        </p:nvSpPr>
        <p:spPr>
          <a:xfrm>
            <a:off x="1080000" y="1387200"/>
            <a:ext cx="10713600" cy="152400"/>
          </a:xfrm>
          <a:prstGeom prst="rect">
            <a:avLst/>
          </a:prstGeom>
          <a:noFill/>
        </p:spPr>
        <p:txBody>
          <a:bodyPr wrap="square" anchor="t">
            <a:spAutoFit/>
          </a:bodyPr>
          <a:lstStyle/>
          <a:p>
            <a:pPr>
              <a:defRPr sz="1000">
                <a:latin typeface="Arial Nova Light "/>
              </a:defRPr>
            </a:pPr>
            <a:r>
              <a:t>Recommendation: ""</a:t>
            </a:r>
          </a:p>
        </p:txBody>
      </p:sp>
      <p:cxnSp>
        <p:nvCxnSpPr>
          <p:cNvPr id="8" name="Connector 7"/>
          <p:cNvCxnSpPr/>
          <p:nvPr/>
        </p:nvCxnSpPr>
        <p:spPr>
          <a:xfrm>
            <a:off x="720000" y="17556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9" name="Table 8"/>
          <p:cNvGraphicFramePr>
            <a:graphicFrameLocks noGrp="1"/>
          </p:cNvGraphicFramePr>
          <p:nvPr/>
        </p:nvGraphicFramePr>
        <p:xfrm>
          <a:off x="8341200" y="17556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Network</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Detect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3</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10" name="TextBox 9"/>
          <p:cNvSpPr txBox="1"/>
          <p:nvPr/>
        </p:nvSpPr>
        <p:spPr>
          <a:xfrm>
            <a:off x="648000" y="1755600"/>
            <a:ext cx="413999" cy="277200"/>
          </a:xfrm>
          <a:prstGeom prst="rect">
            <a:avLst/>
          </a:prstGeom>
          <a:noFill/>
        </p:spPr>
        <p:txBody>
          <a:bodyPr wrap="none">
            <a:spAutoFit/>
          </a:bodyPr>
          <a:lstStyle/>
          <a:p>
            <a:pPr>
              <a:defRPr sz="1200" b="1">
                <a:solidFill>
                  <a:srgbClr val="156082"/>
                </a:solidFill>
                <a:latin typeface="Arial Nova Cond"/>
              </a:defRPr>
            </a:pPr>
            <a:r>
              <a:t>8.6</a:t>
            </a:r>
          </a:p>
        </p:txBody>
      </p:sp>
      <p:sp>
        <p:nvSpPr>
          <p:cNvPr id="11" name="TextBox 10"/>
          <p:cNvSpPr txBox="1"/>
          <p:nvPr/>
        </p:nvSpPr>
        <p:spPr>
          <a:xfrm>
            <a:off x="1080000" y="1755600"/>
            <a:ext cx="6094800" cy="309600"/>
          </a:xfrm>
          <a:prstGeom prst="rect">
            <a:avLst/>
          </a:prstGeom>
          <a:noFill/>
        </p:spPr>
        <p:txBody>
          <a:bodyPr wrap="none">
            <a:spAutoFit/>
          </a:bodyPr>
          <a:lstStyle/>
          <a:p>
            <a:pPr>
              <a:defRPr sz="1200" b="1">
                <a:solidFill>
                  <a:srgbClr val="000000"/>
                </a:solidFill>
                <a:latin typeface="Arial Nova"/>
              </a:defRPr>
            </a:pPr>
            <a:r>
              <a:t>Collect DNS Query Audit Logs</a:t>
            </a:r>
          </a:p>
        </p:txBody>
      </p:sp>
      <p:sp>
        <p:nvSpPr>
          <p:cNvPr id="12" name="TextBox 11"/>
          <p:cNvSpPr txBox="1"/>
          <p:nvPr/>
        </p:nvSpPr>
        <p:spPr>
          <a:xfrm>
            <a:off x="1080000" y="2101200"/>
            <a:ext cx="10713600" cy="152400"/>
          </a:xfrm>
          <a:prstGeom prst="rect">
            <a:avLst/>
          </a:prstGeom>
          <a:noFill/>
        </p:spPr>
        <p:txBody>
          <a:bodyPr wrap="square" anchor="t">
            <a:spAutoFit/>
          </a:bodyPr>
          <a:lstStyle/>
          <a:p>
            <a:pPr>
              <a:defRPr sz="1200">
                <a:latin typeface="Arial Nova Light "/>
              </a:defRPr>
            </a:pPr>
            <a:r>
              <a:t>Finding: Collect DNS query audit logs on enterprise assets, where appropriate and supported.</a:t>
            </a:r>
          </a:p>
        </p:txBody>
      </p:sp>
      <p:sp>
        <p:nvSpPr>
          <p:cNvPr id="13" name="TextBox 12"/>
          <p:cNvSpPr txBox="1"/>
          <p:nvPr/>
        </p:nvSpPr>
        <p:spPr>
          <a:xfrm>
            <a:off x="1080000" y="2433600"/>
            <a:ext cx="10713600" cy="152400"/>
          </a:xfrm>
          <a:prstGeom prst="rect">
            <a:avLst/>
          </a:prstGeom>
          <a:noFill/>
        </p:spPr>
        <p:txBody>
          <a:bodyPr wrap="square" anchor="t">
            <a:spAutoFit/>
          </a:bodyPr>
          <a:lstStyle/>
          <a:p>
            <a:pPr>
              <a:defRPr sz="1000">
                <a:latin typeface="Arial Nova Light "/>
              </a:defRPr>
            </a:pPr>
            <a:r>
              <a:t>Recommendation: ""</a:t>
            </a:r>
          </a:p>
        </p:txBody>
      </p:sp>
      <p:cxnSp>
        <p:nvCxnSpPr>
          <p:cNvPr id="14" name="Connector 13"/>
          <p:cNvCxnSpPr/>
          <p:nvPr/>
        </p:nvCxnSpPr>
        <p:spPr>
          <a:xfrm>
            <a:off x="720000" y="28020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5" name="Table 14"/>
          <p:cNvGraphicFramePr>
            <a:graphicFrameLocks noGrp="1"/>
          </p:cNvGraphicFramePr>
          <p:nvPr/>
        </p:nvGraphicFramePr>
        <p:xfrm>
          <a:off x="8341200" y="28020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Network</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Detect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High</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46C0A"/>
                    </a:solidFill>
                  </a:tcPr>
                </a:tc>
              </a:tr>
            </a:tbl>
          </a:graphicData>
        </a:graphic>
      </p:graphicFrame>
      <p:sp>
        <p:nvSpPr>
          <p:cNvPr id="16" name="TextBox 15"/>
          <p:cNvSpPr txBox="1"/>
          <p:nvPr/>
        </p:nvSpPr>
        <p:spPr>
          <a:xfrm>
            <a:off x="648000" y="2802000"/>
            <a:ext cx="413999" cy="277200"/>
          </a:xfrm>
          <a:prstGeom prst="rect">
            <a:avLst/>
          </a:prstGeom>
          <a:noFill/>
        </p:spPr>
        <p:txBody>
          <a:bodyPr wrap="none">
            <a:spAutoFit/>
          </a:bodyPr>
          <a:lstStyle/>
          <a:p>
            <a:pPr>
              <a:defRPr sz="1200" b="1">
                <a:solidFill>
                  <a:srgbClr val="156082"/>
                </a:solidFill>
                <a:latin typeface="Arial Nova Cond"/>
              </a:defRPr>
            </a:pPr>
            <a:r>
              <a:t>8.7</a:t>
            </a:r>
          </a:p>
        </p:txBody>
      </p:sp>
      <p:sp>
        <p:nvSpPr>
          <p:cNvPr id="17" name="TextBox 16"/>
          <p:cNvSpPr txBox="1"/>
          <p:nvPr/>
        </p:nvSpPr>
        <p:spPr>
          <a:xfrm>
            <a:off x="1080000" y="2802000"/>
            <a:ext cx="6094800" cy="309600"/>
          </a:xfrm>
          <a:prstGeom prst="rect">
            <a:avLst/>
          </a:prstGeom>
          <a:noFill/>
        </p:spPr>
        <p:txBody>
          <a:bodyPr wrap="none">
            <a:spAutoFit/>
          </a:bodyPr>
          <a:lstStyle/>
          <a:p>
            <a:pPr>
              <a:defRPr sz="1200" b="1">
                <a:solidFill>
                  <a:srgbClr val="000000"/>
                </a:solidFill>
                <a:latin typeface="Arial Nova"/>
              </a:defRPr>
            </a:pPr>
            <a:r>
              <a:t>Collect URL Request Audit Logs</a:t>
            </a:r>
          </a:p>
        </p:txBody>
      </p:sp>
      <p:sp>
        <p:nvSpPr>
          <p:cNvPr id="18" name="TextBox 17"/>
          <p:cNvSpPr txBox="1"/>
          <p:nvPr/>
        </p:nvSpPr>
        <p:spPr>
          <a:xfrm>
            <a:off x="1080000" y="3147600"/>
            <a:ext cx="10713600" cy="152400"/>
          </a:xfrm>
          <a:prstGeom prst="rect">
            <a:avLst/>
          </a:prstGeom>
          <a:noFill/>
        </p:spPr>
        <p:txBody>
          <a:bodyPr wrap="square" anchor="t">
            <a:spAutoFit/>
          </a:bodyPr>
          <a:lstStyle/>
          <a:p>
            <a:pPr>
              <a:defRPr sz="1200">
                <a:latin typeface="Arial Nova Light "/>
              </a:defRPr>
            </a:pPr>
            <a:r>
              <a:t>Finding: Collect URL request audit logs on enterprise assets, where appropriate and supported.</a:t>
            </a:r>
          </a:p>
        </p:txBody>
      </p:sp>
      <p:sp>
        <p:nvSpPr>
          <p:cNvPr id="19" name="TextBox 18"/>
          <p:cNvSpPr txBox="1"/>
          <p:nvPr/>
        </p:nvSpPr>
        <p:spPr>
          <a:xfrm>
            <a:off x="1080000" y="3480000"/>
            <a:ext cx="10713600" cy="152400"/>
          </a:xfrm>
          <a:prstGeom prst="rect">
            <a:avLst/>
          </a:prstGeom>
          <a:noFill/>
        </p:spPr>
        <p:txBody>
          <a:bodyPr wrap="square" anchor="t">
            <a:spAutoFit/>
          </a:bodyPr>
          <a:lstStyle/>
          <a:p>
            <a:pPr>
              <a:defRPr sz="1000">
                <a:latin typeface="Arial Nova Light "/>
              </a:defRPr>
            </a:pPr>
            <a:r>
              <a:t>Recommendation: ""</a:t>
            </a:r>
          </a:p>
        </p:txBody>
      </p:sp>
      <p:cxnSp>
        <p:nvCxnSpPr>
          <p:cNvPr id="20" name="Connector 19"/>
          <p:cNvCxnSpPr/>
          <p:nvPr/>
        </p:nvCxnSpPr>
        <p:spPr>
          <a:xfrm>
            <a:off x="720000" y="3848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21" name="Table 20"/>
          <p:cNvGraphicFramePr>
            <a:graphicFrameLocks noGrp="1"/>
          </p:cNvGraphicFramePr>
          <p:nvPr/>
        </p:nvGraphicFramePr>
        <p:xfrm>
          <a:off x="8341200" y="38484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Devices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Detect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3</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Critical</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3300"/>
                    </a:solidFill>
                  </a:tcPr>
                </a:tc>
              </a:tr>
            </a:tbl>
          </a:graphicData>
        </a:graphic>
      </p:graphicFrame>
      <p:sp>
        <p:nvSpPr>
          <p:cNvPr id="22" name="TextBox 21"/>
          <p:cNvSpPr txBox="1"/>
          <p:nvPr/>
        </p:nvSpPr>
        <p:spPr>
          <a:xfrm>
            <a:off x="648000" y="3848400"/>
            <a:ext cx="413999" cy="277200"/>
          </a:xfrm>
          <a:prstGeom prst="rect">
            <a:avLst/>
          </a:prstGeom>
          <a:noFill/>
        </p:spPr>
        <p:txBody>
          <a:bodyPr wrap="none">
            <a:spAutoFit/>
          </a:bodyPr>
          <a:lstStyle/>
          <a:p>
            <a:pPr>
              <a:defRPr sz="1200" b="1">
                <a:solidFill>
                  <a:srgbClr val="156082"/>
                </a:solidFill>
                <a:latin typeface="Arial Nova Cond"/>
              </a:defRPr>
            </a:pPr>
            <a:r>
              <a:t>8.8</a:t>
            </a:r>
          </a:p>
        </p:txBody>
      </p:sp>
      <p:sp>
        <p:nvSpPr>
          <p:cNvPr id="23" name="TextBox 22"/>
          <p:cNvSpPr txBox="1"/>
          <p:nvPr/>
        </p:nvSpPr>
        <p:spPr>
          <a:xfrm>
            <a:off x="1080000" y="3848400"/>
            <a:ext cx="6094800" cy="309600"/>
          </a:xfrm>
          <a:prstGeom prst="rect">
            <a:avLst/>
          </a:prstGeom>
          <a:noFill/>
        </p:spPr>
        <p:txBody>
          <a:bodyPr wrap="none">
            <a:spAutoFit/>
          </a:bodyPr>
          <a:lstStyle/>
          <a:p>
            <a:pPr>
              <a:defRPr sz="1200" b="1">
                <a:solidFill>
                  <a:srgbClr val="000000"/>
                </a:solidFill>
                <a:latin typeface="Arial Nova"/>
              </a:defRPr>
            </a:pPr>
            <a:r>
              <a:t>Collect Command-Line Audit Logs</a:t>
            </a:r>
          </a:p>
        </p:txBody>
      </p:sp>
      <p:sp>
        <p:nvSpPr>
          <p:cNvPr id="24" name="TextBox 23"/>
          <p:cNvSpPr txBox="1"/>
          <p:nvPr/>
        </p:nvSpPr>
        <p:spPr>
          <a:xfrm>
            <a:off x="1080000" y="4194000"/>
            <a:ext cx="10713600" cy="304800"/>
          </a:xfrm>
          <a:prstGeom prst="rect">
            <a:avLst/>
          </a:prstGeom>
          <a:noFill/>
        </p:spPr>
        <p:txBody>
          <a:bodyPr wrap="square" anchor="t">
            <a:spAutoFit/>
          </a:bodyPr>
          <a:lstStyle/>
          <a:p>
            <a:pPr>
              <a:defRPr sz="1200">
                <a:latin typeface="Arial Nova Light "/>
              </a:defRPr>
            </a:pPr>
            <a:r>
              <a:t>Finding: Collect command-line audit logs. Example implementations include collecting audit logs from PowerShell®, BASH™, and remote administrative terminals.</a:t>
            </a:r>
          </a:p>
        </p:txBody>
      </p:sp>
      <p:sp>
        <p:nvSpPr>
          <p:cNvPr id="25" name="TextBox 24"/>
          <p:cNvSpPr txBox="1"/>
          <p:nvPr/>
        </p:nvSpPr>
        <p:spPr>
          <a:xfrm>
            <a:off x="1080000" y="4678800"/>
            <a:ext cx="10713600" cy="152400"/>
          </a:xfrm>
          <a:prstGeom prst="rect">
            <a:avLst/>
          </a:prstGeom>
          <a:noFill/>
        </p:spPr>
        <p:txBody>
          <a:bodyPr wrap="square" anchor="t">
            <a:spAutoFit/>
          </a:bodyPr>
          <a:lstStyle/>
          <a:p>
            <a:pPr>
              <a:defRPr sz="1000">
                <a:latin typeface="Arial Nova Light "/>
              </a:defRPr>
            </a:pPr>
            <a:r>
              <a:t>Recommendation: ""</a:t>
            </a:r>
          </a:p>
        </p:txBody>
      </p:sp>
      <p:cxnSp>
        <p:nvCxnSpPr>
          <p:cNvPr id="26" name="Connector 25"/>
          <p:cNvCxnSpPr/>
          <p:nvPr/>
        </p:nvCxnSpPr>
        <p:spPr>
          <a:xfrm>
            <a:off x="720000" y="50472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27" name="Table 26"/>
          <p:cNvGraphicFramePr>
            <a:graphicFrameLocks noGrp="1"/>
          </p:cNvGraphicFramePr>
          <p:nvPr/>
        </p:nvGraphicFramePr>
        <p:xfrm>
          <a:off x="8341200" y="50472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Network</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Detect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3</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28" name="TextBox 27"/>
          <p:cNvSpPr txBox="1"/>
          <p:nvPr/>
        </p:nvSpPr>
        <p:spPr>
          <a:xfrm>
            <a:off x="648000" y="5047200"/>
            <a:ext cx="413999" cy="277200"/>
          </a:xfrm>
          <a:prstGeom prst="rect">
            <a:avLst/>
          </a:prstGeom>
          <a:noFill/>
        </p:spPr>
        <p:txBody>
          <a:bodyPr wrap="none">
            <a:spAutoFit/>
          </a:bodyPr>
          <a:lstStyle/>
          <a:p>
            <a:pPr>
              <a:defRPr sz="1200" b="1">
                <a:solidFill>
                  <a:srgbClr val="156082"/>
                </a:solidFill>
                <a:latin typeface="Arial Nova Cond"/>
              </a:defRPr>
            </a:pPr>
            <a:r>
              <a:t>8.9</a:t>
            </a:r>
          </a:p>
        </p:txBody>
      </p:sp>
      <p:sp>
        <p:nvSpPr>
          <p:cNvPr id="29" name="TextBox 28"/>
          <p:cNvSpPr txBox="1"/>
          <p:nvPr/>
        </p:nvSpPr>
        <p:spPr>
          <a:xfrm>
            <a:off x="1080000" y="5047200"/>
            <a:ext cx="6094800" cy="309600"/>
          </a:xfrm>
          <a:prstGeom prst="rect">
            <a:avLst/>
          </a:prstGeom>
          <a:noFill/>
        </p:spPr>
        <p:txBody>
          <a:bodyPr wrap="none">
            <a:spAutoFit/>
          </a:bodyPr>
          <a:lstStyle/>
          <a:p>
            <a:pPr>
              <a:defRPr sz="1200" b="1">
                <a:solidFill>
                  <a:srgbClr val="000000"/>
                </a:solidFill>
                <a:latin typeface="Arial Nova"/>
              </a:defRPr>
            </a:pPr>
            <a:r>
              <a:t>Centralize Audit Logs</a:t>
            </a:r>
          </a:p>
        </p:txBody>
      </p:sp>
      <p:sp>
        <p:nvSpPr>
          <p:cNvPr id="30" name="TextBox 29"/>
          <p:cNvSpPr txBox="1"/>
          <p:nvPr/>
        </p:nvSpPr>
        <p:spPr>
          <a:xfrm>
            <a:off x="1080000" y="5392800"/>
            <a:ext cx="10713600" cy="152400"/>
          </a:xfrm>
          <a:prstGeom prst="rect">
            <a:avLst/>
          </a:prstGeom>
          <a:noFill/>
        </p:spPr>
        <p:txBody>
          <a:bodyPr wrap="square" anchor="t">
            <a:spAutoFit/>
          </a:bodyPr>
          <a:lstStyle/>
          <a:p>
            <a:pPr>
              <a:defRPr sz="1200">
                <a:latin typeface="Arial Nova Light "/>
              </a:defRPr>
            </a:pPr>
            <a:r>
              <a:t>Finding: Centralize, to the extent possible, audit log collection and retention across enterprise assets.</a:t>
            </a:r>
          </a:p>
        </p:txBody>
      </p:sp>
      <p:sp>
        <p:nvSpPr>
          <p:cNvPr id="31" name="TextBox 30"/>
          <p:cNvSpPr txBox="1"/>
          <p:nvPr/>
        </p:nvSpPr>
        <p:spPr>
          <a:xfrm>
            <a:off x="1080000" y="5725200"/>
            <a:ext cx="10713600" cy="152400"/>
          </a:xfrm>
          <a:prstGeom prst="rect">
            <a:avLst/>
          </a:prstGeom>
          <a:noFill/>
        </p:spPr>
        <p:txBody>
          <a:bodyPr wrap="square" anchor="t">
            <a:spAutoFit/>
          </a:bodyPr>
          <a:lstStyle/>
          <a:p>
            <a:pPr>
              <a:defRPr sz="1000">
                <a:latin typeface="Arial Nova Light "/>
              </a:defRPr>
            </a:pPr>
            <a:r>
              <a:t>Recommendation: ""</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295200" y="331200"/>
            <a:ext cx="114984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295200" y="457200"/>
            <a:ext cx="626400" cy="460800"/>
          </a:xfrm>
          <a:prstGeom prst="rect">
            <a:avLst/>
          </a:prstGeom>
          <a:noFill/>
        </p:spPr>
        <p:txBody>
          <a:bodyPr wrap="none" anchor="ctr">
            <a:spAutoFit/>
          </a:bodyPr>
          <a:lstStyle/>
          <a:p>
            <a:pPr>
              <a:defRPr sz="2400" b="1">
                <a:solidFill>
                  <a:srgbClr val="156082"/>
                </a:solidFill>
                <a:latin typeface="Arial Nova Cond"/>
              </a:defRPr>
            </a:pPr>
            <a:r>
              <a:t>1 </a:t>
            </a:r>
          </a:p>
        </p:txBody>
      </p:sp>
      <p:sp>
        <p:nvSpPr>
          <p:cNvPr id="4" name="TextBox 3"/>
          <p:cNvSpPr txBox="1"/>
          <p:nvPr/>
        </p:nvSpPr>
        <p:spPr>
          <a:xfrm>
            <a:off x="720000" y="378000"/>
            <a:ext cx="11793600" cy="309600"/>
          </a:xfrm>
          <a:prstGeom prst="rect">
            <a:avLst/>
          </a:prstGeom>
          <a:noFill/>
        </p:spPr>
        <p:txBody>
          <a:bodyPr wrap="none">
            <a:spAutoFit/>
          </a:bodyPr>
          <a:lstStyle/>
          <a:p>
            <a:pPr>
              <a:defRPr sz="1400" b="1">
                <a:solidFill>
                  <a:srgbClr val="000000"/>
                </a:solidFill>
                <a:latin typeface="Arial Nova"/>
              </a:defRPr>
            </a:pPr>
            <a:r>
              <a:t>Inventory and Control of Enterprise Assets</a:t>
            </a:r>
          </a:p>
        </p:txBody>
      </p:sp>
      <p:sp>
        <p:nvSpPr>
          <p:cNvPr id="5" name="TextBox 4"/>
          <p:cNvSpPr txBox="1"/>
          <p:nvPr/>
        </p:nvSpPr>
        <p:spPr>
          <a:xfrm>
            <a:off x="720000" y="687600"/>
            <a:ext cx="11073600" cy="762000"/>
          </a:xfrm>
          <a:prstGeom prst="rect">
            <a:avLst/>
          </a:prstGeom>
          <a:noFill/>
        </p:spPr>
        <p:txBody>
          <a:bodyPr wrap="square" anchor="t">
            <a:spAutoFit/>
          </a:bodyPr>
          <a:lstStyle/>
          <a:p>
            <a:pPr>
              <a:defRPr sz="1200" b="0">
                <a:latin typeface="Arial Nova"/>
              </a:defRPr>
            </a:pPr>
            <a:r>
              <a:t>Actively manage (inventory, track, and correct) all enterprise assets (end-user devices, including portable and mobile; network devices; non-computing/Internet of Things (IoT) devices; and servers) connected to the infrastructure physically, virtually, remotely, and those within cloud environments, to accurately know the totality of assets that need to be monitored and protected within the enterprise. This will also support identifying unauthorized and unmanaged assets to remove or remediate.</a:t>
            </a:r>
          </a:p>
        </p:txBody>
      </p:sp>
      <p:cxnSp>
        <p:nvCxnSpPr>
          <p:cNvPr id="6" name="Connector 5"/>
          <p:cNvCxnSpPr/>
          <p:nvPr/>
        </p:nvCxnSpPr>
        <p:spPr>
          <a:xfrm>
            <a:off x="720000" y="16296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7" name="Table 6"/>
          <p:cNvGraphicFramePr>
            <a:graphicFrameLocks noGrp="1"/>
          </p:cNvGraphicFramePr>
          <p:nvPr/>
        </p:nvGraphicFramePr>
        <p:xfrm>
          <a:off x="8341200" y="16296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Devices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Identify</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1</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8" name="TextBox 7"/>
          <p:cNvSpPr txBox="1"/>
          <p:nvPr/>
        </p:nvSpPr>
        <p:spPr>
          <a:xfrm>
            <a:off x="648000" y="1629600"/>
            <a:ext cx="413999" cy="277200"/>
          </a:xfrm>
          <a:prstGeom prst="rect">
            <a:avLst/>
          </a:prstGeom>
          <a:noFill/>
        </p:spPr>
        <p:txBody>
          <a:bodyPr wrap="none">
            <a:spAutoFit/>
          </a:bodyPr>
          <a:lstStyle/>
          <a:p>
            <a:pPr>
              <a:defRPr sz="1200" b="1">
                <a:solidFill>
                  <a:srgbClr val="156082"/>
                </a:solidFill>
                <a:latin typeface="Arial Nova Cond"/>
              </a:defRPr>
            </a:pPr>
            <a:r>
              <a:t>1.1</a:t>
            </a:r>
          </a:p>
        </p:txBody>
      </p:sp>
      <p:sp>
        <p:nvSpPr>
          <p:cNvPr id="9" name="TextBox 8"/>
          <p:cNvSpPr txBox="1"/>
          <p:nvPr/>
        </p:nvSpPr>
        <p:spPr>
          <a:xfrm>
            <a:off x="1080000" y="1629600"/>
            <a:ext cx="6094800" cy="309600"/>
          </a:xfrm>
          <a:prstGeom prst="rect">
            <a:avLst/>
          </a:prstGeom>
          <a:noFill/>
        </p:spPr>
        <p:txBody>
          <a:bodyPr wrap="none">
            <a:spAutoFit/>
          </a:bodyPr>
          <a:lstStyle/>
          <a:p>
            <a:pPr>
              <a:defRPr sz="1200" b="1">
                <a:solidFill>
                  <a:srgbClr val="000000"/>
                </a:solidFill>
                <a:latin typeface="Arial Nova"/>
              </a:defRPr>
            </a:pPr>
            <a:r>
              <a:t>Establish and Maintain Detailed Enterprise Asset Inventory</a:t>
            </a:r>
          </a:p>
        </p:txBody>
      </p:sp>
      <p:sp>
        <p:nvSpPr>
          <p:cNvPr id="10" name="TextBox 9"/>
          <p:cNvSpPr txBox="1"/>
          <p:nvPr/>
        </p:nvSpPr>
        <p:spPr>
          <a:xfrm>
            <a:off x="1080000" y="1975200"/>
            <a:ext cx="10713600" cy="1524000"/>
          </a:xfrm>
          <a:prstGeom prst="rect">
            <a:avLst/>
          </a:prstGeom>
          <a:noFill/>
        </p:spPr>
        <p:txBody>
          <a:bodyPr wrap="square" anchor="t">
            <a:spAutoFit/>
          </a:bodyPr>
          <a:lstStyle/>
          <a:p>
            <a:pPr>
              <a:defRPr sz="1200">
                <a:latin typeface="Arial Nova Light "/>
              </a:defRPr>
            </a:pPr>
            <a:r>
              <a:t>Finding: Establish and maintain an accurate, detailed, and up-to-date inventory of all enterprise assets with the potential to store or process data, to include: end-user devices (including portable and mobile), network devices, non-computing/IoT devices, and servers. Ensure the inventory records the network address (if static), hardware address, machine name, enterprise asset owner, department for each asset, and whether the asset has been approved to connect to the network. For mobile end-user devices, MDM type tools can support this process, where appropriate. This inventory includes assets connected to the infrastructure physically, virtually, remotely, and those within cloud environments. Additionally, it includes assets that are regularly connected to the enterprise’s network infrastructure, even if they are not under control of the enterprise. Review and update the inventory of all enterprise assets bi-annually, or more frequently.</a:t>
            </a:r>
          </a:p>
        </p:txBody>
      </p:sp>
      <p:sp>
        <p:nvSpPr>
          <p:cNvPr id="11" name="TextBox 10"/>
          <p:cNvSpPr txBox="1"/>
          <p:nvPr/>
        </p:nvSpPr>
        <p:spPr>
          <a:xfrm>
            <a:off x="1080000" y="3679200"/>
            <a:ext cx="10713600" cy="152400"/>
          </a:xfrm>
          <a:prstGeom prst="rect">
            <a:avLst/>
          </a:prstGeom>
          <a:noFill/>
        </p:spPr>
        <p:txBody>
          <a:bodyPr wrap="square" anchor="t">
            <a:spAutoFit/>
          </a:bodyPr>
          <a:lstStyle/>
          <a:p>
            <a:pPr>
              <a:defRPr sz="1000">
                <a:latin typeface="Arial Nova Light "/>
              </a:defRPr>
            </a:pPr>
            <a:r>
              <a:t>Recommendation: ""</a:t>
            </a:r>
          </a:p>
        </p:txBody>
      </p:sp>
      <p:cxnSp>
        <p:nvCxnSpPr>
          <p:cNvPr id="12" name="Connector 11"/>
          <p:cNvCxnSpPr/>
          <p:nvPr/>
        </p:nvCxnSpPr>
        <p:spPr>
          <a:xfrm>
            <a:off x="720000" y="40476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3" name="Table 12"/>
          <p:cNvGraphicFramePr>
            <a:graphicFrameLocks noGrp="1"/>
          </p:cNvGraphicFramePr>
          <p:nvPr/>
        </p:nvGraphicFramePr>
        <p:xfrm>
          <a:off x="8341200" y="40476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Devices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Respond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High</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46C0A"/>
                    </a:solidFill>
                  </a:tcPr>
                </a:tc>
              </a:tr>
            </a:tbl>
          </a:graphicData>
        </a:graphic>
      </p:graphicFrame>
      <p:sp>
        <p:nvSpPr>
          <p:cNvPr id="14" name="TextBox 13"/>
          <p:cNvSpPr txBox="1"/>
          <p:nvPr/>
        </p:nvSpPr>
        <p:spPr>
          <a:xfrm>
            <a:off x="648000" y="4047600"/>
            <a:ext cx="413999" cy="277200"/>
          </a:xfrm>
          <a:prstGeom prst="rect">
            <a:avLst/>
          </a:prstGeom>
          <a:noFill/>
        </p:spPr>
        <p:txBody>
          <a:bodyPr wrap="none">
            <a:spAutoFit/>
          </a:bodyPr>
          <a:lstStyle/>
          <a:p>
            <a:pPr>
              <a:defRPr sz="1200" b="1">
                <a:solidFill>
                  <a:srgbClr val="156082"/>
                </a:solidFill>
                <a:latin typeface="Arial Nova Cond"/>
              </a:defRPr>
            </a:pPr>
            <a:r>
              <a:t>1.2</a:t>
            </a:r>
          </a:p>
        </p:txBody>
      </p:sp>
      <p:sp>
        <p:nvSpPr>
          <p:cNvPr id="15" name="TextBox 14"/>
          <p:cNvSpPr txBox="1"/>
          <p:nvPr/>
        </p:nvSpPr>
        <p:spPr>
          <a:xfrm>
            <a:off x="1080000" y="4047600"/>
            <a:ext cx="6094800" cy="309600"/>
          </a:xfrm>
          <a:prstGeom prst="rect">
            <a:avLst/>
          </a:prstGeom>
          <a:noFill/>
        </p:spPr>
        <p:txBody>
          <a:bodyPr wrap="none">
            <a:spAutoFit/>
          </a:bodyPr>
          <a:lstStyle/>
          <a:p>
            <a:pPr>
              <a:defRPr sz="1200" b="1">
                <a:solidFill>
                  <a:srgbClr val="000000"/>
                </a:solidFill>
                <a:latin typeface="Arial Nova"/>
              </a:defRPr>
            </a:pPr>
            <a:r>
              <a:t>Address Unauthorized Assets</a:t>
            </a:r>
          </a:p>
        </p:txBody>
      </p:sp>
      <p:sp>
        <p:nvSpPr>
          <p:cNvPr id="16" name="TextBox 15"/>
          <p:cNvSpPr txBox="1"/>
          <p:nvPr/>
        </p:nvSpPr>
        <p:spPr>
          <a:xfrm>
            <a:off x="1080000" y="4393200"/>
            <a:ext cx="10713600" cy="457200"/>
          </a:xfrm>
          <a:prstGeom prst="rect">
            <a:avLst/>
          </a:prstGeom>
          <a:noFill/>
        </p:spPr>
        <p:txBody>
          <a:bodyPr wrap="square" anchor="t">
            <a:spAutoFit/>
          </a:bodyPr>
          <a:lstStyle/>
          <a:p>
            <a:pPr>
              <a:defRPr sz="1200">
                <a:latin typeface="Arial Nova Light "/>
              </a:defRPr>
            </a:pPr>
            <a:r>
              <a:t>Finding: Ensure that a process exists to address unauthorized assets on a weekly basis. The enterprise may choose to remove the asset from the network, deny the asset from connecting remotely to the network, or quarantine the asset.</a:t>
            </a:r>
          </a:p>
        </p:txBody>
      </p:sp>
      <p:sp>
        <p:nvSpPr>
          <p:cNvPr id="17" name="TextBox 16"/>
          <p:cNvSpPr txBox="1"/>
          <p:nvPr/>
        </p:nvSpPr>
        <p:spPr>
          <a:xfrm>
            <a:off x="1080000" y="5030400"/>
            <a:ext cx="10713600" cy="152400"/>
          </a:xfrm>
          <a:prstGeom prst="rect">
            <a:avLst/>
          </a:prstGeom>
          <a:noFill/>
        </p:spPr>
        <p:txBody>
          <a:bodyPr wrap="square" anchor="t">
            <a:spAutoFit/>
          </a:bodyPr>
          <a:lstStyle/>
          <a:p>
            <a:pPr>
              <a:defRPr sz="1000">
                <a:latin typeface="Arial Nova Light "/>
              </a:defRPr>
            </a:pPr>
            <a:r>
              <a:t>Recommendation: ""</a:t>
            </a:r>
          </a:p>
        </p:txBody>
      </p:sp>
      <p:cxnSp>
        <p:nvCxnSpPr>
          <p:cNvPr id="18" name="Connector 17"/>
          <p:cNvCxnSpPr/>
          <p:nvPr/>
        </p:nvCxnSpPr>
        <p:spPr>
          <a:xfrm>
            <a:off x="720000" y="53988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9" name="Table 18"/>
          <p:cNvGraphicFramePr>
            <a:graphicFrameLocks noGrp="1"/>
          </p:cNvGraphicFramePr>
          <p:nvPr/>
        </p:nvGraphicFramePr>
        <p:xfrm>
          <a:off x="8341200" y="53988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Devices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Detect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1</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Critical</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3300"/>
                    </a:solidFill>
                  </a:tcPr>
                </a:tc>
              </a:tr>
            </a:tbl>
          </a:graphicData>
        </a:graphic>
      </p:graphicFrame>
      <p:sp>
        <p:nvSpPr>
          <p:cNvPr id="20" name="TextBox 19"/>
          <p:cNvSpPr txBox="1"/>
          <p:nvPr/>
        </p:nvSpPr>
        <p:spPr>
          <a:xfrm>
            <a:off x="648000" y="5398800"/>
            <a:ext cx="413999" cy="277200"/>
          </a:xfrm>
          <a:prstGeom prst="rect">
            <a:avLst/>
          </a:prstGeom>
          <a:noFill/>
        </p:spPr>
        <p:txBody>
          <a:bodyPr wrap="none">
            <a:spAutoFit/>
          </a:bodyPr>
          <a:lstStyle/>
          <a:p>
            <a:pPr>
              <a:defRPr sz="1200" b="1">
                <a:solidFill>
                  <a:srgbClr val="156082"/>
                </a:solidFill>
                <a:latin typeface="Arial Nova Cond"/>
              </a:defRPr>
            </a:pPr>
            <a:r>
              <a:t>1.3</a:t>
            </a:r>
          </a:p>
        </p:txBody>
      </p:sp>
      <p:sp>
        <p:nvSpPr>
          <p:cNvPr id="21" name="TextBox 20"/>
          <p:cNvSpPr txBox="1"/>
          <p:nvPr/>
        </p:nvSpPr>
        <p:spPr>
          <a:xfrm>
            <a:off x="1080000" y="5398800"/>
            <a:ext cx="6094800" cy="309600"/>
          </a:xfrm>
          <a:prstGeom prst="rect">
            <a:avLst/>
          </a:prstGeom>
          <a:noFill/>
        </p:spPr>
        <p:txBody>
          <a:bodyPr wrap="none">
            <a:spAutoFit/>
          </a:bodyPr>
          <a:lstStyle/>
          <a:p>
            <a:pPr>
              <a:defRPr sz="1200" b="1">
                <a:solidFill>
                  <a:srgbClr val="000000"/>
                </a:solidFill>
                <a:latin typeface="Arial Nova"/>
              </a:defRPr>
            </a:pPr>
            <a:r>
              <a:t>Utilize an Active Discovery Tool</a:t>
            </a:r>
          </a:p>
        </p:txBody>
      </p:sp>
      <p:sp>
        <p:nvSpPr>
          <p:cNvPr id="22" name="TextBox 21"/>
          <p:cNvSpPr txBox="1"/>
          <p:nvPr/>
        </p:nvSpPr>
        <p:spPr>
          <a:xfrm>
            <a:off x="1080000" y="5744400"/>
            <a:ext cx="10713600" cy="304800"/>
          </a:xfrm>
          <a:prstGeom prst="rect">
            <a:avLst/>
          </a:prstGeom>
          <a:noFill/>
        </p:spPr>
        <p:txBody>
          <a:bodyPr wrap="square" anchor="t">
            <a:spAutoFit/>
          </a:bodyPr>
          <a:lstStyle/>
          <a:p>
            <a:pPr>
              <a:defRPr sz="1200">
                <a:latin typeface="Arial Nova Light "/>
              </a:defRPr>
            </a:pPr>
            <a:r>
              <a:t>Finding: Utilize an active discovery tool to identify assets connected to the enterprise’s network. Configure the active discovery tool to execute daily, or more frequently.</a:t>
            </a:r>
          </a:p>
        </p:txBody>
      </p:sp>
      <p:sp>
        <p:nvSpPr>
          <p:cNvPr id="23" name="TextBox 22"/>
          <p:cNvSpPr txBox="1"/>
          <p:nvPr/>
        </p:nvSpPr>
        <p:spPr>
          <a:xfrm>
            <a:off x="1080000" y="6229200"/>
            <a:ext cx="10713600" cy="152400"/>
          </a:xfrm>
          <a:prstGeom prst="rect">
            <a:avLst/>
          </a:prstGeom>
          <a:noFill/>
        </p:spPr>
        <p:txBody>
          <a:bodyPr wrap="square" anchor="t">
            <a:spAutoFit/>
          </a:bodyPr>
          <a:lstStyle/>
          <a:p>
            <a:pPr>
              <a:defRPr sz="1000">
                <a:latin typeface="Arial Nova Light "/>
              </a:defRPr>
            </a:pPr>
            <a:r>
              <a:t>Recommendation: ""</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720000" y="404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3" name="Table 2"/>
          <p:cNvGraphicFramePr>
            <a:graphicFrameLocks noGrp="1"/>
          </p:cNvGraphicFramePr>
          <p:nvPr/>
        </p:nvGraphicFramePr>
        <p:xfrm>
          <a:off x="8341200" y="4044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Network</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High</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46C0A"/>
                    </a:solidFill>
                  </a:tcPr>
                </a:tc>
              </a:tr>
            </a:tbl>
          </a:graphicData>
        </a:graphic>
      </p:graphicFrame>
      <p:sp>
        <p:nvSpPr>
          <p:cNvPr id="4" name="TextBox 3"/>
          <p:cNvSpPr txBox="1"/>
          <p:nvPr/>
        </p:nvSpPr>
        <p:spPr>
          <a:xfrm>
            <a:off x="648000" y="404400"/>
            <a:ext cx="413999" cy="277200"/>
          </a:xfrm>
          <a:prstGeom prst="rect">
            <a:avLst/>
          </a:prstGeom>
          <a:noFill/>
        </p:spPr>
        <p:txBody>
          <a:bodyPr wrap="none">
            <a:spAutoFit/>
          </a:bodyPr>
          <a:lstStyle/>
          <a:p>
            <a:pPr>
              <a:defRPr sz="1200" b="1">
                <a:solidFill>
                  <a:srgbClr val="156082"/>
                </a:solidFill>
                <a:latin typeface="Arial Nova Cond"/>
              </a:defRPr>
            </a:pPr>
            <a:r>
              <a:t>8.1</a:t>
            </a:r>
          </a:p>
        </p:txBody>
      </p:sp>
      <p:sp>
        <p:nvSpPr>
          <p:cNvPr id="5" name="TextBox 4"/>
          <p:cNvSpPr txBox="1"/>
          <p:nvPr/>
        </p:nvSpPr>
        <p:spPr>
          <a:xfrm>
            <a:off x="1080000" y="404400"/>
            <a:ext cx="6094800" cy="309600"/>
          </a:xfrm>
          <a:prstGeom prst="rect">
            <a:avLst/>
          </a:prstGeom>
          <a:noFill/>
        </p:spPr>
        <p:txBody>
          <a:bodyPr wrap="none">
            <a:spAutoFit/>
          </a:bodyPr>
          <a:lstStyle/>
          <a:p>
            <a:pPr>
              <a:defRPr sz="1200" b="1">
                <a:solidFill>
                  <a:srgbClr val="000000"/>
                </a:solidFill>
                <a:latin typeface="Arial Nova"/>
              </a:defRPr>
            </a:pPr>
            <a:r>
              <a:t>Retain Audit Logs</a:t>
            </a:r>
          </a:p>
        </p:txBody>
      </p:sp>
      <p:sp>
        <p:nvSpPr>
          <p:cNvPr id="6" name="TextBox 5"/>
          <p:cNvSpPr txBox="1"/>
          <p:nvPr/>
        </p:nvSpPr>
        <p:spPr>
          <a:xfrm>
            <a:off x="1080000" y="750000"/>
            <a:ext cx="10713600" cy="152400"/>
          </a:xfrm>
          <a:prstGeom prst="rect">
            <a:avLst/>
          </a:prstGeom>
          <a:noFill/>
        </p:spPr>
        <p:txBody>
          <a:bodyPr wrap="square" anchor="t">
            <a:spAutoFit/>
          </a:bodyPr>
          <a:lstStyle/>
          <a:p>
            <a:pPr>
              <a:defRPr sz="1200">
                <a:latin typeface="Arial Nova Light "/>
              </a:defRPr>
            </a:pPr>
            <a:r>
              <a:t>Finding: Retain audit logs across enterprise assets for a minimum of 90 days.</a:t>
            </a:r>
          </a:p>
        </p:txBody>
      </p:sp>
      <p:sp>
        <p:nvSpPr>
          <p:cNvPr id="7" name="TextBox 6"/>
          <p:cNvSpPr txBox="1"/>
          <p:nvPr/>
        </p:nvSpPr>
        <p:spPr>
          <a:xfrm>
            <a:off x="1080000" y="1082400"/>
            <a:ext cx="10713600" cy="152400"/>
          </a:xfrm>
          <a:prstGeom prst="rect">
            <a:avLst/>
          </a:prstGeom>
          <a:noFill/>
        </p:spPr>
        <p:txBody>
          <a:bodyPr wrap="square" anchor="t">
            <a:spAutoFit/>
          </a:bodyPr>
          <a:lstStyle/>
          <a:p>
            <a:pPr>
              <a:defRPr sz="1000">
                <a:latin typeface="Arial Nova Light "/>
              </a:defRPr>
            </a:pPr>
            <a:r>
              <a:t>Recommendation: ""</a:t>
            </a:r>
          </a:p>
        </p:txBody>
      </p:sp>
      <p:cxnSp>
        <p:nvCxnSpPr>
          <p:cNvPr id="8" name="Connector 7"/>
          <p:cNvCxnSpPr/>
          <p:nvPr/>
        </p:nvCxnSpPr>
        <p:spPr>
          <a:xfrm>
            <a:off x="720000" y="14508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9" name="Table 8"/>
          <p:cNvGraphicFramePr>
            <a:graphicFrameLocks noGrp="1"/>
          </p:cNvGraphicFramePr>
          <p:nvPr/>
        </p:nvGraphicFramePr>
        <p:xfrm>
          <a:off x="8341200" y="14508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Network</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Detect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Critical</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3300"/>
                    </a:solidFill>
                  </a:tcPr>
                </a:tc>
              </a:tr>
            </a:tbl>
          </a:graphicData>
        </a:graphic>
      </p:graphicFrame>
      <p:sp>
        <p:nvSpPr>
          <p:cNvPr id="10" name="TextBox 9"/>
          <p:cNvSpPr txBox="1"/>
          <p:nvPr/>
        </p:nvSpPr>
        <p:spPr>
          <a:xfrm>
            <a:off x="648000" y="1450800"/>
            <a:ext cx="413999" cy="277200"/>
          </a:xfrm>
          <a:prstGeom prst="rect">
            <a:avLst/>
          </a:prstGeom>
          <a:noFill/>
        </p:spPr>
        <p:txBody>
          <a:bodyPr wrap="none">
            <a:spAutoFit/>
          </a:bodyPr>
          <a:lstStyle/>
          <a:p>
            <a:pPr>
              <a:defRPr sz="1200" b="1">
                <a:solidFill>
                  <a:srgbClr val="156082"/>
                </a:solidFill>
                <a:latin typeface="Arial Nova Cond"/>
              </a:defRPr>
            </a:pPr>
            <a:r>
              <a:t>8.11</a:t>
            </a:r>
          </a:p>
        </p:txBody>
      </p:sp>
      <p:sp>
        <p:nvSpPr>
          <p:cNvPr id="11" name="TextBox 10"/>
          <p:cNvSpPr txBox="1"/>
          <p:nvPr/>
        </p:nvSpPr>
        <p:spPr>
          <a:xfrm>
            <a:off x="1080000" y="1450800"/>
            <a:ext cx="6094800" cy="309600"/>
          </a:xfrm>
          <a:prstGeom prst="rect">
            <a:avLst/>
          </a:prstGeom>
          <a:noFill/>
        </p:spPr>
        <p:txBody>
          <a:bodyPr wrap="none">
            <a:spAutoFit/>
          </a:bodyPr>
          <a:lstStyle/>
          <a:p>
            <a:pPr>
              <a:defRPr sz="1200" b="1">
                <a:solidFill>
                  <a:srgbClr val="000000"/>
                </a:solidFill>
                <a:latin typeface="Arial Nova"/>
              </a:defRPr>
            </a:pPr>
            <a:r>
              <a:t>Conduct Audit Log Reviews</a:t>
            </a:r>
          </a:p>
        </p:txBody>
      </p:sp>
      <p:sp>
        <p:nvSpPr>
          <p:cNvPr id="12" name="TextBox 11"/>
          <p:cNvSpPr txBox="1"/>
          <p:nvPr/>
        </p:nvSpPr>
        <p:spPr>
          <a:xfrm>
            <a:off x="1080000" y="1796400"/>
            <a:ext cx="10713600" cy="304800"/>
          </a:xfrm>
          <a:prstGeom prst="rect">
            <a:avLst/>
          </a:prstGeom>
          <a:noFill/>
        </p:spPr>
        <p:txBody>
          <a:bodyPr wrap="square" anchor="t">
            <a:spAutoFit/>
          </a:bodyPr>
          <a:lstStyle/>
          <a:p>
            <a:pPr>
              <a:defRPr sz="1200">
                <a:latin typeface="Arial Nova Light "/>
              </a:defRPr>
            </a:pPr>
            <a:r>
              <a:t>Finding: Conduct reviews of audit logs to detect anomalies or abnormal events that could indicate a potential threat. Conduct reviews on a weekly, or more frequent, basis.</a:t>
            </a:r>
          </a:p>
        </p:txBody>
      </p:sp>
      <p:sp>
        <p:nvSpPr>
          <p:cNvPr id="13" name="TextBox 12"/>
          <p:cNvSpPr txBox="1"/>
          <p:nvPr/>
        </p:nvSpPr>
        <p:spPr>
          <a:xfrm>
            <a:off x="1080000" y="2281200"/>
            <a:ext cx="10713600" cy="152400"/>
          </a:xfrm>
          <a:prstGeom prst="rect">
            <a:avLst/>
          </a:prstGeom>
          <a:noFill/>
        </p:spPr>
        <p:txBody>
          <a:bodyPr wrap="square" anchor="t">
            <a:spAutoFit/>
          </a:bodyPr>
          <a:lstStyle/>
          <a:p>
            <a:pPr>
              <a:defRPr sz="1000">
                <a:latin typeface="Arial Nova Light "/>
              </a:defRPr>
            </a:pPr>
            <a:r>
              <a:t>Recommendation: ""</a:t>
            </a:r>
          </a:p>
        </p:txBody>
      </p:sp>
      <p:cxnSp>
        <p:nvCxnSpPr>
          <p:cNvPr id="14" name="Connector 13"/>
          <p:cNvCxnSpPr/>
          <p:nvPr/>
        </p:nvCxnSpPr>
        <p:spPr>
          <a:xfrm>
            <a:off x="720000" y="26496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5" name="Table 14"/>
          <p:cNvGraphicFramePr>
            <a:graphicFrameLocks noGrp="1"/>
          </p:cNvGraphicFramePr>
          <p:nvPr/>
        </p:nvGraphicFramePr>
        <p:xfrm>
          <a:off x="8341200" y="26496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Data</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Detect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1</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16" name="TextBox 15"/>
          <p:cNvSpPr txBox="1"/>
          <p:nvPr/>
        </p:nvSpPr>
        <p:spPr>
          <a:xfrm>
            <a:off x="648000" y="2649600"/>
            <a:ext cx="413999" cy="277200"/>
          </a:xfrm>
          <a:prstGeom prst="rect">
            <a:avLst/>
          </a:prstGeom>
          <a:noFill/>
        </p:spPr>
        <p:txBody>
          <a:bodyPr wrap="none">
            <a:spAutoFit/>
          </a:bodyPr>
          <a:lstStyle/>
          <a:p>
            <a:pPr>
              <a:defRPr sz="1200" b="1">
                <a:solidFill>
                  <a:srgbClr val="156082"/>
                </a:solidFill>
                <a:latin typeface="Arial Nova Cond"/>
              </a:defRPr>
            </a:pPr>
            <a:r>
              <a:t>8.12</a:t>
            </a:r>
          </a:p>
        </p:txBody>
      </p:sp>
      <p:sp>
        <p:nvSpPr>
          <p:cNvPr id="17" name="TextBox 16"/>
          <p:cNvSpPr txBox="1"/>
          <p:nvPr/>
        </p:nvSpPr>
        <p:spPr>
          <a:xfrm>
            <a:off x="1080000" y="2649600"/>
            <a:ext cx="6094800" cy="309600"/>
          </a:xfrm>
          <a:prstGeom prst="rect">
            <a:avLst/>
          </a:prstGeom>
          <a:noFill/>
        </p:spPr>
        <p:txBody>
          <a:bodyPr wrap="none">
            <a:spAutoFit/>
          </a:bodyPr>
          <a:lstStyle/>
          <a:p>
            <a:pPr>
              <a:defRPr sz="1200" b="1">
                <a:solidFill>
                  <a:srgbClr val="000000"/>
                </a:solidFill>
                <a:latin typeface="Arial Nova"/>
              </a:defRPr>
            </a:pPr>
            <a:r>
              <a:t>Collect Service Provider Logs</a:t>
            </a:r>
          </a:p>
        </p:txBody>
      </p:sp>
      <p:sp>
        <p:nvSpPr>
          <p:cNvPr id="18" name="TextBox 17"/>
          <p:cNvSpPr txBox="1"/>
          <p:nvPr/>
        </p:nvSpPr>
        <p:spPr>
          <a:xfrm>
            <a:off x="1080000" y="2995200"/>
            <a:ext cx="10713600" cy="304800"/>
          </a:xfrm>
          <a:prstGeom prst="rect">
            <a:avLst/>
          </a:prstGeom>
          <a:noFill/>
        </p:spPr>
        <p:txBody>
          <a:bodyPr wrap="square" anchor="t">
            <a:spAutoFit/>
          </a:bodyPr>
          <a:lstStyle/>
          <a:p>
            <a:pPr>
              <a:defRPr sz="1200">
                <a:latin typeface="Arial Nova Light "/>
              </a:defRPr>
            </a:pPr>
            <a:r>
              <a:t>Finding: Collect service provider logs, where supported. Example implementations include collecting authentication and authorization events, data creation and disposal events, and user management events.</a:t>
            </a:r>
          </a:p>
        </p:txBody>
      </p:sp>
      <p:sp>
        <p:nvSpPr>
          <p:cNvPr id="19" name="TextBox 18"/>
          <p:cNvSpPr txBox="1"/>
          <p:nvPr/>
        </p:nvSpPr>
        <p:spPr>
          <a:xfrm>
            <a:off x="1080000" y="3480000"/>
            <a:ext cx="10713600" cy="152400"/>
          </a:xfrm>
          <a:prstGeom prst="rect">
            <a:avLst/>
          </a:prstGeom>
          <a:noFill/>
        </p:spPr>
        <p:txBody>
          <a:bodyPr wrap="square" anchor="t">
            <a:spAutoFit/>
          </a:bodyPr>
          <a:lstStyle/>
          <a:p>
            <a:pPr>
              <a:defRPr sz="1000">
                <a:latin typeface="Arial Nova Light "/>
              </a:defRPr>
            </a:pPr>
            <a:r>
              <a:t>Recommendation: ""</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295200" y="331200"/>
            <a:ext cx="114984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295200" y="457200"/>
            <a:ext cx="626400" cy="460800"/>
          </a:xfrm>
          <a:prstGeom prst="rect">
            <a:avLst/>
          </a:prstGeom>
          <a:noFill/>
        </p:spPr>
        <p:txBody>
          <a:bodyPr wrap="none" anchor="ctr">
            <a:spAutoFit/>
          </a:bodyPr>
          <a:lstStyle/>
          <a:p>
            <a:pPr>
              <a:defRPr sz="2400" b="1">
                <a:solidFill>
                  <a:srgbClr val="156082"/>
                </a:solidFill>
                <a:latin typeface="Arial Nova Cond"/>
              </a:defRPr>
            </a:pPr>
            <a:r>
              <a:t>9 </a:t>
            </a:r>
          </a:p>
        </p:txBody>
      </p:sp>
      <p:sp>
        <p:nvSpPr>
          <p:cNvPr id="4" name="TextBox 3"/>
          <p:cNvSpPr txBox="1"/>
          <p:nvPr/>
        </p:nvSpPr>
        <p:spPr>
          <a:xfrm>
            <a:off x="720000" y="378000"/>
            <a:ext cx="11793600" cy="309600"/>
          </a:xfrm>
          <a:prstGeom prst="rect">
            <a:avLst/>
          </a:prstGeom>
          <a:noFill/>
        </p:spPr>
        <p:txBody>
          <a:bodyPr wrap="none">
            <a:spAutoFit/>
          </a:bodyPr>
          <a:lstStyle/>
          <a:p>
            <a:pPr>
              <a:defRPr sz="1400" b="1">
                <a:solidFill>
                  <a:srgbClr val="000000"/>
                </a:solidFill>
                <a:latin typeface="Arial Nova"/>
              </a:defRPr>
            </a:pPr>
            <a:r>
              <a:t>Email and Web Browser Protections</a:t>
            </a:r>
          </a:p>
        </p:txBody>
      </p:sp>
      <p:sp>
        <p:nvSpPr>
          <p:cNvPr id="5" name="TextBox 4"/>
          <p:cNvSpPr txBox="1"/>
          <p:nvPr/>
        </p:nvSpPr>
        <p:spPr>
          <a:xfrm>
            <a:off x="720000" y="687600"/>
            <a:ext cx="11073600" cy="304800"/>
          </a:xfrm>
          <a:prstGeom prst="rect">
            <a:avLst/>
          </a:prstGeom>
          <a:noFill/>
        </p:spPr>
        <p:txBody>
          <a:bodyPr wrap="square" anchor="t">
            <a:spAutoFit/>
          </a:bodyPr>
          <a:lstStyle/>
          <a:p>
            <a:pPr>
              <a:defRPr sz="1200" b="0">
                <a:latin typeface="Arial Nova"/>
              </a:defRPr>
            </a:pPr>
            <a:r>
              <a:t>Improve protections and detections of threats from email and web vectors, as these are opportunities for attackers to manipulate human behavior through direct engagement.</a:t>
            </a:r>
          </a:p>
        </p:txBody>
      </p:sp>
      <p:cxnSp>
        <p:nvCxnSpPr>
          <p:cNvPr id="6" name="Connector 5"/>
          <p:cNvCxnSpPr/>
          <p:nvPr/>
        </p:nvCxnSpPr>
        <p:spPr>
          <a:xfrm>
            <a:off x="720000" y="1172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7" name="Table 6"/>
          <p:cNvGraphicFramePr>
            <a:graphicFrameLocks noGrp="1"/>
          </p:cNvGraphicFramePr>
          <p:nvPr/>
        </p:nvGraphicFramePr>
        <p:xfrm>
          <a:off x="8341200" y="11724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Applications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High</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46C0A"/>
                    </a:solidFill>
                  </a:tcPr>
                </a:tc>
              </a:tr>
            </a:tbl>
          </a:graphicData>
        </a:graphic>
      </p:graphicFrame>
      <p:sp>
        <p:nvSpPr>
          <p:cNvPr id="8" name="TextBox 7"/>
          <p:cNvSpPr txBox="1"/>
          <p:nvPr/>
        </p:nvSpPr>
        <p:spPr>
          <a:xfrm>
            <a:off x="648000" y="1172400"/>
            <a:ext cx="413999" cy="277200"/>
          </a:xfrm>
          <a:prstGeom prst="rect">
            <a:avLst/>
          </a:prstGeom>
          <a:noFill/>
        </p:spPr>
        <p:txBody>
          <a:bodyPr wrap="none">
            <a:spAutoFit/>
          </a:bodyPr>
          <a:lstStyle/>
          <a:p>
            <a:pPr>
              <a:defRPr sz="1200" b="1">
                <a:solidFill>
                  <a:srgbClr val="156082"/>
                </a:solidFill>
                <a:latin typeface="Arial Nova Cond"/>
              </a:defRPr>
            </a:pPr>
            <a:r>
              <a:t>9.1</a:t>
            </a:r>
          </a:p>
        </p:txBody>
      </p:sp>
      <p:sp>
        <p:nvSpPr>
          <p:cNvPr id="9" name="TextBox 8"/>
          <p:cNvSpPr txBox="1"/>
          <p:nvPr/>
        </p:nvSpPr>
        <p:spPr>
          <a:xfrm>
            <a:off x="1080000" y="1172400"/>
            <a:ext cx="6094800" cy="309600"/>
          </a:xfrm>
          <a:prstGeom prst="rect">
            <a:avLst/>
          </a:prstGeom>
          <a:noFill/>
        </p:spPr>
        <p:txBody>
          <a:bodyPr wrap="none">
            <a:spAutoFit/>
          </a:bodyPr>
          <a:lstStyle/>
          <a:p>
            <a:pPr>
              <a:defRPr sz="1200" b="1">
                <a:solidFill>
                  <a:srgbClr val="000000"/>
                </a:solidFill>
                <a:latin typeface="Arial Nova"/>
              </a:defRPr>
            </a:pPr>
            <a:r>
              <a:t>Ensure Use of Only Fully Supported Browsers and Email Clients</a:t>
            </a:r>
          </a:p>
        </p:txBody>
      </p:sp>
      <p:sp>
        <p:nvSpPr>
          <p:cNvPr id="10" name="TextBox 9"/>
          <p:cNvSpPr txBox="1"/>
          <p:nvPr/>
        </p:nvSpPr>
        <p:spPr>
          <a:xfrm>
            <a:off x="1080000" y="1518000"/>
            <a:ext cx="10713600" cy="304800"/>
          </a:xfrm>
          <a:prstGeom prst="rect">
            <a:avLst/>
          </a:prstGeom>
          <a:noFill/>
        </p:spPr>
        <p:txBody>
          <a:bodyPr wrap="square" anchor="t">
            <a:spAutoFit/>
          </a:bodyPr>
          <a:lstStyle/>
          <a:p>
            <a:pPr>
              <a:defRPr sz="1200">
                <a:latin typeface="Arial Nova Light "/>
              </a:defRPr>
            </a:pPr>
            <a:r>
              <a:t>Finding: Ensure only fully supported browsers and email clients are allowed to execute in the enterprise, only using the latest version of browsers and email clients provided through the vendor.</a:t>
            </a:r>
          </a:p>
        </p:txBody>
      </p:sp>
      <p:sp>
        <p:nvSpPr>
          <p:cNvPr id="11" name="TextBox 10"/>
          <p:cNvSpPr txBox="1"/>
          <p:nvPr/>
        </p:nvSpPr>
        <p:spPr>
          <a:xfrm>
            <a:off x="1080000" y="2002800"/>
            <a:ext cx="10713600" cy="152400"/>
          </a:xfrm>
          <a:prstGeom prst="rect">
            <a:avLst/>
          </a:prstGeom>
          <a:noFill/>
        </p:spPr>
        <p:txBody>
          <a:bodyPr wrap="square" anchor="t">
            <a:spAutoFit/>
          </a:bodyPr>
          <a:lstStyle/>
          <a:p>
            <a:pPr>
              <a:defRPr sz="1000">
                <a:latin typeface="Arial Nova Light "/>
              </a:defRPr>
            </a:pPr>
            <a:r>
              <a:t>Recommendation: ""</a:t>
            </a:r>
          </a:p>
        </p:txBody>
      </p:sp>
      <p:cxnSp>
        <p:nvCxnSpPr>
          <p:cNvPr id="12" name="Connector 11"/>
          <p:cNvCxnSpPr/>
          <p:nvPr/>
        </p:nvCxnSpPr>
        <p:spPr>
          <a:xfrm>
            <a:off x="720000" y="23712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3" name="Table 12"/>
          <p:cNvGraphicFramePr>
            <a:graphicFrameLocks noGrp="1"/>
          </p:cNvGraphicFramePr>
          <p:nvPr/>
        </p:nvGraphicFramePr>
        <p:xfrm>
          <a:off x="8341200" y="23712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Network</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3</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Critical</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3300"/>
                    </a:solidFill>
                  </a:tcPr>
                </a:tc>
              </a:tr>
            </a:tbl>
          </a:graphicData>
        </a:graphic>
      </p:graphicFrame>
      <p:sp>
        <p:nvSpPr>
          <p:cNvPr id="14" name="TextBox 13"/>
          <p:cNvSpPr txBox="1"/>
          <p:nvPr/>
        </p:nvSpPr>
        <p:spPr>
          <a:xfrm>
            <a:off x="648000" y="2371200"/>
            <a:ext cx="413999" cy="277200"/>
          </a:xfrm>
          <a:prstGeom prst="rect">
            <a:avLst/>
          </a:prstGeom>
          <a:noFill/>
        </p:spPr>
        <p:txBody>
          <a:bodyPr wrap="none">
            <a:spAutoFit/>
          </a:bodyPr>
          <a:lstStyle/>
          <a:p>
            <a:pPr>
              <a:defRPr sz="1200" b="1">
                <a:solidFill>
                  <a:srgbClr val="156082"/>
                </a:solidFill>
                <a:latin typeface="Arial Nova Cond"/>
              </a:defRPr>
            </a:pPr>
            <a:r>
              <a:t>9.2</a:t>
            </a:r>
          </a:p>
        </p:txBody>
      </p:sp>
      <p:sp>
        <p:nvSpPr>
          <p:cNvPr id="15" name="TextBox 14"/>
          <p:cNvSpPr txBox="1"/>
          <p:nvPr/>
        </p:nvSpPr>
        <p:spPr>
          <a:xfrm>
            <a:off x="1080000" y="2371200"/>
            <a:ext cx="6094800" cy="309600"/>
          </a:xfrm>
          <a:prstGeom prst="rect">
            <a:avLst/>
          </a:prstGeom>
          <a:noFill/>
        </p:spPr>
        <p:txBody>
          <a:bodyPr wrap="none">
            <a:spAutoFit/>
          </a:bodyPr>
          <a:lstStyle/>
          <a:p>
            <a:pPr>
              <a:defRPr sz="1200" b="1">
                <a:solidFill>
                  <a:srgbClr val="000000"/>
                </a:solidFill>
                <a:latin typeface="Arial Nova"/>
              </a:defRPr>
            </a:pPr>
            <a:r>
              <a:t>Use DNS Filtering Services</a:t>
            </a:r>
          </a:p>
        </p:txBody>
      </p:sp>
      <p:sp>
        <p:nvSpPr>
          <p:cNvPr id="16" name="TextBox 15"/>
          <p:cNvSpPr txBox="1"/>
          <p:nvPr/>
        </p:nvSpPr>
        <p:spPr>
          <a:xfrm>
            <a:off x="1080000" y="2716800"/>
            <a:ext cx="10713600" cy="152400"/>
          </a:xfrm>
          <a:prstGeom prst="rect">
            <a:avLst/>
          </a:prstGeom>
          <a:noFill/>
        </p:spPr>
        <p:txBody>
          <a:bodyPr wrap="square" anchor="t">
            <a:spAutoFit/>
          </a:bodyPr>
          <a:lstStyle/>
          <a:p>
            <a:pPr>
              <a:defRPr sz="1200">
                <a:latin typeface="Arial Nova Light "/>
              </a:defRPr>
            </a:pPr>
            <a:r>
              <a:t>Finding: Use DNS filtering services on all enterprise assets to block access to known malicious domains.</a:t>
            </a:r>
          </a:p>
        </p:txBody>
      </p:sp>
      <p:sp>
        <p:nvSpPr>
          <p:cNvPr id="17" name="TextBox 16"/>
          <p:cNvSpPr txBox="1"/>
          <p:nvPr/>
        </p:nvSpPr>
        <p:spPr>
          <a:xfrm>
            <a:off x="1080000" y="3049200"/>
            <a:ext cx="10713600" cy="152400"/>
          </a:xfrm>
          <a:prstGeom prst="rect">
            <a:avLst/>
          </a:prstGeom>
          <a:noFill/>
        </p:spPr>
        <p:txBody>
          <a:bodyPr wrap="square" anchor="t">
            <a:spAutoFit/>
          </a:bodyPr>
          <a:lstStyle/>
          <a:p>
            <a:pPr>
              <a:defRPr sz="1000">
                <a:latin typeface="Arial Nova Light "/>
              </a:defRPr>
            </a:pPr>
            <a:r>
              <a:t>Recommendation: ""</a:t>
            </a:r>
          </a:p>
        </p:txBody>
      </p:sp>
      <p:cxnSp>
        <p:nvCxnSpPr>
          <p:cNvPr id="18" name="Connector 17"/>
          <p:cNvCxnSpPr/>
          <p:nvPr/>
        </p:nvCxnSpPr>
        <p:spPr>
          <a:xfrm>
            <a:off x="720000" y="34176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9" name="Table 18"/>
          <p:cNvGraphicFramePr>
            <a:graphicFrameLocks noGrp="1"/>
          </p:cNvGraphicFramePr>
          <p:nvPr/>
        </p:nvGraphicFramePr>
        <p:xfrm>
          <a:off x="8341200" y="34176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Network</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20" name="TextBox 19"/>
          <p:cNvSpPr txBox="1"/>
          <p:nvPr/>
        </p:nvSpPr>
        <p:spPr>
          <a:xfrm>
            <a:off x="648000" y="3417600"/>
            <a:ext cx="413999" cy="277200"/>
          </a:xfrm>
          <a:prstGeom prst="rect">
            <a:avLst/>
          </a:prstGeom>
          <a:noFill/>
        </p:spPr>
        <p:txBody>
          <a:bodyPr wrap="none">
            <a:spAutoFit/>
          </a:bodyPr>
          <a:lstStyle/>
          <a:p>
            <a:pPr>
              <a:defRPr sz="1200" b="1">
                <a:solidFill>
                  <a:srgbClr val="156082"/>
                </a:solidFill>
                <a:latin typeface="Arial Nova Cond"/>
              </a:defRPr>
            </a:pPr>
            <a:r>
              <a:t>9.3</a:t>
            </a:r>
          </a:p>
        </p:txBody>
      </p:sp>
      <p:sp>
        <p:nvSpPr>
          <p:cNvPr id="21" name="TextBox 20"/>
          <p:cNvSpPr txBox="1"/>
          <p:nvPr/>
        </p:nvSpPr>
        <p:spPr>
          <a:xfrm>
            <a:off x="1080000" y="3417600"/>
            <a:ext cx="6094800" cy="309600"/>
          </a:xfrm>
          <a:prstGeom prst="rect">
            <a:avLst/>
          </a:prstGeom>
          <a:noFill/>
        </p:spPr>
        <p:txBody>
          <a:bodyPr wrap="none">
            <a:spAutoFit/>
          </a:bodyPr>
          <a:lstStyle/>
          <a:p>
            <a:pPr>
              <a:defRPr sz="1200" b="1">
                <a:solidFill>
                  <a:srgbClr val="000000"/>
                </a:solidFill>
                <a:latin typeface="Arial Nova"/>
              </a:defRPr>
            </a:pPr>
            <a:r>
              <a:t>Maintain and Enforce Network-Based URL Filters</a:t>
            </a:r>
          </a:p>
        </p:txBody>
      </p:sp>
      <p:sp>
        <p:nvSpPr>
          <p:cNvPr id="22" name="TextBox 21"/>
          <p:cNvSpPr txBox="1"/>
          <p:nvPr/>
        </p:nvSpPr>
        <p:spPr>
          <a:xfrm>
            <a:off x="1080000" y="3763200"/>
            <a:ext cx="10713600" cy="609600"/>
          </a:xfrm>
          <a:prstGeom prst="rect">
            <a:avLst/>
          </a:prstGeom>
          <a:noFill/>
        </p:spPr>
        <p:txBody>
          <a:bodyPr wrap="square" anchor="t">
            <a:spAutoFit/>
          </a:bodyPr>
          <a:lstStyle/>
          <a:p>
            <a:pPr>
              <a:defRPr sz="1200">
                <a:latin typeface="Arial Nova Light "/>
              </a:defRPr>
            </a:pPr>
            <a:r>
              <a:t>Finding: Enforce and update network-based URL filters to limit an enterprise asset from connecting to potentially malicious or unapproved websites. Example implementations include category-based filtering, reputation-based filtering, or through the use of block lists. Enforce filters for all enterprise assets.</a:t>
            </a:r>
          </a:p>
        </p:txBody>
      </p:sp>
      <p:sp>
        <p:nvSpPr>
          <p:cNvPr id="23" name="TextBox 22"/>
          <p:cNvSpPr txBox="1"/>
          <p:nvPr/>
        </p:nvSpPr>
        <p:spPr>
          <a:xfrm>
            <a:off x="1080000" y="4552800"/>
            <a:ext cx="10713600" cy="152400"/>
          </a:xfrm>
          <a:prstGeom prst="rect">
            <a:avLst/>
          </a:prstGeom>
          <a:noFill/>
        </p:spPr>
        <p:txBody>
          <a:bodyPr wrap="square" anchor="t">
            <a:spAutoFit/>
          </a:bodyPr>
          <a:lstStyle/>
          <a:p>
            <a:pPr>
              <a:defRPr sz="1000">
                <a:latin typeface="Arial Nova Light "/>
              </a:defRPr>
            </a:pPr>
            <a:r>
              <a:t>Recommendation: ""</a:t>
            </a:r>
          </a:p>
        </p:txBody>
      </p:sp>
      <p:cxnSp>
        <p:nvCxnSpPr>
          <p:cNvPr id="24" name="Connector 23"/>
          <p:cNvCxnSpPr/>
          <p:nvPr/>
        </p:nvCxnSpPr>
        <p:spPr>
          <a:xfrm>
            <a:off x="720000" y="49212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25" name="Table 24"/>
          <p:cNvGraphicFramePr>
            <a:graphicFrameLocks noGrp="1"/>
          </p:cNvGraphicFramePr>
          <p:nvPr/>
        </p:nvGraphicFramePr>
        <p:xfrm>
          <a:off x="8341200" y="49212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Applications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1</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High</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46C0A"/>
                    </a:solidFill>
                  </a:tcPr>
                </a:tc>
              </a:tr>
            </a:tbl>
          </a:graphicData>
        </a:graphic>
      </p:graphicFrame>
      <p:sp>
        <p:nvSpPr>
          <p:cNvPr id="26" name="TextBox 25"/>
          <p:cNvSpPr txBox="1"/>
          <p:nvPr/>
        </p:nvSpPr>
        <p:spPr>
          <a:xfrm>
            <a:off x="648000" y="4921200"/>
            <a:ext cx="413999" cy="277200"/>
          </a:xfrm>
          <a:prstGeom prst="rect">
            <a:avLst/>
          </a:prstGeom>
          <a:noFill/>
        </p:spPr>
        <p:txBody>
          <a:bodyPr wrap="none">
            <a:spAutoFit/>
          </a:bodyPr>
          <a:lstStyle/>
          <a:p>
            <a:pPr>
              <a:defRPr sz="1200" b="1">
                <a:solidFill>
                  <a:srgbClr val="156082"/>
                </a:solidFill>
                <a:latin typeface="Arial Nova Cond"/>
              </a:defRPr>
            </a:pPr>
            <a:r>
              <a:t>9.4</a:t>
            </a:r>
          </a:p>
        </p:txBody>
      </p:sp>
      <p:sp>
        <p:nvSpPr>
          <p:cNvPr id="27" name="TextBox 26"/>
          <p:cNvSpPr txBox="1"/>
          <p:nvPr/>
        </p:nvSpPr>
        <p:spPr>
          <a:xfrm>
            <a:off x="1080000" y="4921200"/>
            <a:ext cx="6094800" cy="309600"/>
          </a:xfrm>
          <a:prstGeom prst="rect">
            <a:avLst/>
          </a:prstGeom>
          <a:noFill/>
        </p:spPr>
        <p:txBody>
          <a:bodyPr wrap="none">
            <a:spAutoFit/>
          </a:bodyPr>
          <a:lstStyle/>
          <a:p>
            <a:pPr>
              <a:defRPr sz="1200" b="1">
                <a:solidFill>
                  <a:srgbClr val="000000"/>
                </a:solidFill>
                <a:latin typeface="Arial Nova"/>
              </a:defRPr>
            </a:pPr>
            <a:r>
              <a:t>Restrict Unnecessary or Unauthorized Browser and Email Client Extensions</a:t>
            </a:r>
          </a:p>
        </p:txBody>
      </p:sp>
      <p:sp>
        <p:nvSpPr>
          <p:cNvPr id="28" name="TextBox 27"/>
          <p:cNvSpPr txBox="1"/>
          <p:nvPr/>
        </p:nvSpPr>
        <p:spPr>
          <a:xfrm>
            <a:off x="1080000" y="5266800"/>
            <a:ext cx="10713600" cy="304800"/>
          </a:xfrm>
          <a:prstGeom prst="rect">
            <a:avLst/>
          </a:prstGeom>
          <a:noFill/>
        </p:spPr>
        <p:txBody>
          <a:bodyPr wrap="square" anchor="t">
            <a:spAutoFit/>
          </a:bodyPr>
          <a:lstStyle/>
          <a:p>
            <a:pPr>
              <a:defRPr sz="1200">
                <a:latin typeface="Arial Nova Light "/>
              </a:defRPr>
            </a:pPr>
            <a:r>
              <a:t>Finding: Restrict, either through uninstalling or disabling, any unauthorized or unnecessary browser or email client plugins, extensions, and add-on applications.</a:t>
            </a:r>
          </a:p>
        </p:txBody>
      </p:sp>
      <p:sp>
        <p:nvSpPr>
          <p:cNvPr id="29" name="TextBox 28"/>
          <p:cNvSpPr txBox="1"/>
          <p:nvPr/>
        </p:nvSpPr>
        <p:spPr>
          <a:xfrm>
            <a:off x="1080000" y="5751600"/>
            <a:ext cx="10713600" cy="152400"/>
          </a:xfrm>
          <a:prstGeom prst="rect">
            <a:avLst/>
          </a:prstGeom>
          <a:noFill/>
        </p:spPr>
        <p:txBody>
          <a:bodyPr wrap="square" anchor="t">
            <a:spAutoFit/>
          </a:bodyPr>
          <a:lstStyle/>
          <a:p>
            <a:pPr>
              <a:defRPr sz="1000">
                <a:latin typeface="Arial Nova Light "/>
              </a:defRPr>
            </a:pPr>
            <a:r>
              <a:t>Recommendation: ""</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720000" y="404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3" name="Table 2"/>
          <p:cNvGraphicFramePr>
            <a:graphicFrameLocks noGrp="1"/>
          </p:cNvGraphicFramePr>
          <p:nvPr/>
        </p:nvGraphicFramePr>
        <p:xfrm>
          <a:off x="8341200" y="4044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Network</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3</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Critical</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3300"/>
                    </a:solidFill>
                  </a:tcPr>
                </a:tc>
              </a:tr>
            </a:tbl>
          </a:graphicData>
        </a:graphic>
      </p:graphicFrame>
      <p:sp>
        <p:nvSpPr>
          <p:cNvPr id="4" name="TextBox 3"/>
          <p:cNvSpPr txBox="1"/>
          <p:nvPr/>
        </p:nvSpPr>
        <p:spPr>
          <a:xfrm>
            <a:off x="648000" y="404400"/>
            <a:ext cx="413999" cy="277200"/>
          </a:xfrm>
          <a:prstGeom prst="rect">
            <a:avLst/>
          </a:prstGeom>
          <a:noFill/>
        </p:spPr>
        <p:txBody>
          <a:bodyPr wrap="none">
            <a:spAutoFit/>
          </a:bodyPr>
          <a:lstStyle/>
          <a:p>
            <a:pPr>
              <a:defRPr sz="1200" b="1">
                <a:solidFill>
                  <a:srgbClr val="156082"/>
                </a:solidFill>
                <a:latin typeface="Arial Nova Cond"/>
              </a:defRPr>
            </a:pPr>
            <a:r>
              <a:t>9.5</a:t>
            </a:r>
          </a:p>
        </p:txBody>
      </p:sp>
      <p:sp>
        <p:nvSpPr>
          <p:cNvPr id="5" name="TextBox 4"/>
          <p:cNvSpPr txBox="1"/>
          <p:nvPr/>
        </p:nvSpPr>
        <p:spPr>
          <a:xfrm>
            <a:off x="1080000" y="404400"/>
            <a:ext cx="6094800" cy="309600"/>
          </a:xfrm>
          <a:prstGeom prst="rect">
            <a:avLst/>
          </a:prstGeom>
          <a:noFill/>
        </p:spPr>
        <p:txBody>
          <a:bodyPr wrap="none">
            <a:spAutoFit/>
          </a:bodyPr>
          <a:lstStyle/>
          <a:p>
            <a:pPr>
              <a:defRPr sz="1200" b="1">
                <a:solidFill>
                  <a:srgbClr val="000000"/>
                </a:solidFill>
                <a:latin typeface="Arial Nova"/>
              </a:defRPr>
            </a:pPr>
            <a:r>
              <a:t>Implement DMARC</a:t>
            </a:r>
          </a:p>
        </p:txBody>
      </p:sp>
      <p:sp>
        <p:nvSpPr>
          <p:cNvPr id="6" name="TextBox 5"/>
          <p:cNvSpPr txBox="1"/>
          <p:nvPr/>
        </p:nvSpPr>
        <p:spPr>
          <a:xfrm>
            <a:off x="1080000" y="750000"/>
            <a:ext cx="10713600" cy="457200"/>
          </a:xfrm>
          <a:prstGeom prst="rect">
            <a:avLst/>
          </a:prstGeom>
          <a:noFill/>
        </p:spPr>
        <p:txBody>
          <a:bodyPr wrap="square" anchor="t">
            <a:spAutoFit/>
          </a:bodyPr>
          <a:lstStyle/>
          <a:p>
            <a:pPr>
              <a:defRPr sz="1200">
                <a:latin typeface="Arial Nova Light "/>
              </a:defRPr>
            </a:pPr>
            <a:r>
              <a:t>Finding: To lower the chance of spoofed or modified emails from valid domains, implement DMARC policy and verification, starting with implementing the Sender Policy Framework (SPF) and the DomainKeys Identified Mail (DKIM) standards.</a:t>
            </a:r>
          </a:p>
        </p:txBody>
      </p:sp>
      <p:sp>
        <p:nvSpPr>
          <p:cNvPr id="7" name="TextBox 6"/>
          <p:cNvSpPr txBox="1"/>
          <p:nvPr/>
        </p:nvSpPr>
        <p:spPr>
          <a:xfrm>
            <a:off x="1080000" y="1387200"/>
            <a:ext cx="10713600" cy="152400"/>
          </a:xfrm>
          <a:prstGeom prst="rect">
            <a:avLst/>
          </a:prstGeom>
          <a:noFill/>
        </p:spPr>
        <p:txBody>
          <a:bodyPr wrap="square" anchor="t">
            <a:spAutoFit/>
          </a:bodyPr>
          <a:lstStyle/>
          <a:p>
            <a:pPr>
              <a:defRPr sz="1000">
                <a:latin typeface="Arial Nova Light "/>
              </a:defRPr>
            </a:pPr>
            <a:r>
              <a:t>Recommendation: ""</a:t>
            </a:r>
          </a:p>
        </p:txBody>
      </p:sp>
      <p:cxnSp>
        <p:nvCxnSpPr>
          <p:cNvPr id="8" name="Connector 7"/>
          <p:cNvCxnSpPr/>
          <p:nvPr/>
        </p:nvCxnSpPr>
        <p:spPr>
          <a:xfrm>
            <a:off x="720000" y="17556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9" name="Table 8"/>
          <p:cNvGraphicFramePr>
            <a:graphicFrameLocks noGrp="1"/>
          </p:cNvGraphicFramePr>
          <p:nvPr/>
        </p:nvGraphicFramePr>
        <p:xfrm>
          <a:off x="8341200" y="17556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Network</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10" name="TextBox 9"/>
          <p:cNvSpPr txBox="1"/>
          <p:nvPr/>
        </p:nvSpPr>
        <p:spPr>
          <a:xfrm>
            <a:off x="648000" y="1755600"/>
            <a:ext cx="413999" cy="277200"/>
          </a:xfrm>
          <a:prstGeom prst="rect">
            <a:avLst/>
          </a:prstGeom>
          <a:noFill/>
        </p:spPr>
        <p:txBody>
          <a:bodyPr wrap="none">
            <a:spAutoFit/>
          </a:bodyPr>
          <a:lstStyle/>
          <a:p>
            <a:pPr>
              <a:defRPr sz="1200" b="1">
                <a:solidFill>
                  <a:srgbClr val="156082"/>
                </a:solidFill>
                <a:latin typeface="Arial Nova Cond"/>
              </a:defRPr>
            </a:pPr>
            <a:r>
              <a:t>9.6</a:t>
            </a:r>
          </a:p>
        </p:txBody>
      </p:sp>
      <p:sp>
        <p:nvSpPr>
          <p:cNvPr id="11" name="TextBox 10"/>
          <p:cNvSpPr txBox="1"/>
          <p:nvPr/>
        </p:nvSpPr>
        <p:spPr>
          <a:xfrm>
            <a:off x="1080000" y="1755600"/>
            <a:ext cx="6094800" cy="309600"/>
          </a:xfrm>
          <a:prstGeom prst="rect">
            <a:avLst/>
          </a:prstGeom>
          <a:noFill/>
        </p:spPr>
        <p:txBody>
          <a:bodyPr wrap="none">
            <a:spAutoFit/>
          </a:bodyPr>
          <a:lstStyle/>
          <a:p>
            <a:pPr>
              <a:defRPr sz="1200" b="1">
                <a:solidFill>
                  <a:srgbClr val="000000"/>
                </a:solidFill>
                <a:latin typeface="Arial Nova"/>
              </a:defRPr>
            </a:pPr>
            <a:r>
              <a:t>Block Unnecessary File Types</a:t>
            </a:r>
          </a:p>
        </p:txBody>
      </p:sp>
      <p:sp>
        <p:nvSpPr>
          <p:cNvPr id="12" name="TextBox 11"/>
          <p:cNvSpPr txBox="1"/>
          <p:nvPr/>
        </p:nvSpPr>
        <p:spPr>
          <a:xfrm>
            <a:off x="1080000" y="2101200"/>
            <a:ext cx="10713600" cy="0"/>
          </a:xfrm>
          <a:prstGeom prst="rect">
            <a:avLst/>
          </a:prstGeom>
          <a:noFill/>
        </p:spPr>
        <p:txBody>
          <a:bodyPr wrap="square" anchor="t">
            <a:spAutoFit/>
          </a:bodyPr>
          <a:lstStyle/>
          <a:p>
            <a:pPr>
              <a:defRPr sz="1200">
                <a:latin typeface="Arial Nova Light "/>
              </a:defRPr>
            </a:pPr>
            <a:r>
              <a:t>Finding: Block unnecessary file types attempting to enter the enterprise’s email gateway.</a:t>
            </a:r>
          </a:p>
        </p:txBody>
      </p:sp>
      <p:sp>
        <p:nvSpPr>
          <p:cNvPr id="13" name="TextBox 12"/>
          <p:cNvSpPr txBox="1"/>
          <p:nvPr/>
        </p:nvSpPr>
        <p:spPr>
          <a:xfrm>
            <a:off x="1080000" y="2281200"/>
            <a:ext cx="10713600" cy="152400"/>
          </a:xfrm>
          <a:prstGeom prst="rect">
            <a:avLst/>
          </a:prstGeom>
          <a:noFill/>
        </p:spPr>
        <p:txBody>
          <a:bodyPr wrap="square" anchor="t">
            <a:spAutoFit/>
          </a:bodyPr>
          <a:lstStyle/>
          <a:p>
            <a:pPr>
              <a:defRPr sz="1000">
                <a:latin typeface="Arial Nova Light "/>
              </a:defRPr>
            </a:pPr>
            <a:r>
              <a:t>Recommendation: ""</a:t>
            </a:r>
          </a:p>
        </p:txBody>
      </p:sp>
      <p:cxnSp>
        <p:nvCxnSpPr>
          <p:cNvPr id="14" name="Connector 13"/>
          <p:cNvCxnSpPr/>
          <p:nvPr/>
        </p:nvCxnSpPr>
        <p:spPr>
          <a:xfrm>
            <a:off x="720000" y="26496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5" name="Table 14"/>
          <p:cNvGraphicFramePr>
            <a:graphicFrameLocks noGrp="1"/>
          </p:cNvGraphicFramePr>
          <p:nvPr/>
        </p:nvGraphicFramePr>
        <p:xfrm>
          <a:off x="8341200" y="26496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Network</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3</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Low</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339933"/>
                    </a:solidFill>
                  </a:tcPr>
                </a:tc>
              </a:tr>
            </a:tbl>
          </a:graphicData>
        </a:graphic>
      </p:graphicFrame>
      <p:sp>
        <p:nvSpPr>
          <p:cNvPr id="16" name="TextBox 15"/>
          <p:cNvSpPr txBox="1"/>
          <p:nvPr/>
        </p:nvSpPr>
        <p:spPr>
          <a:xfrm>
            <a:off x="648000" y="2649600"/>
            <a:ext cx="413999" cy="277200"/>
          </a:xfrm>
          <a:prstGeom prst="rect">
            <a:avLst/>
          </a:prstGeom>
          <a:noFill/>
        </p:spPr>
        <p:txBody>
          <a:bodyPr wrap="none">
            <a:spAutoFit/>
          </a:bodyPr>
          <a:lstStyle/>
          <a:p>
            <a:pPr>
              <a:defRPr sz="1200" b="1">
                <a:solidFill>
                  <a:srgbClr val="156082"/>
                </a:solidFill>
                <a:latin typeface="Arial Nova Cond"/>
              </a:defRPr>
            </a:pPr>
            <a:r>
              <a:t>9.7</a:t>
            </a:r>
          </a:p>
        </p:txBody>
      </p:sp>
      <p:sp>
        <p:nvSpPr>
          <p:cNvPr id="17" name="TextBox 16"/>
          <p:cNvSpPr txBox="1"/>
          <p:nvPr/>
        </p:nvSpPr>
        <p:spPr>
          <a:xfrm>
            <a:off x="1080000" y="2649600"/>
            <a:ext cx="6094800" cy="309600"/>
          </a:xfrm>
          <a:prstGeom prst="rect">
            <a:avLst/>
          </a:prstGeom>
          <a:noFill/>
        </p:spPr>
        <p:txBody>
          <a:bodyPr wrap="none">
            <a:spAutoFit/>
          </a:bodyPr>
          <a:lstStyle/>
          <a:p>
            <a:pPr>
              <a:defRPr sz="1200" b="1">
                <a:solidFill>
                  <a:srgbClr val="000000"/>
                </a:solidFill>
                <a:latin typeface="Arial Nova"/>
              </a:defRPr>
            </a:pPr>
            <a:r>
              <a:t>Deploy and Maintain Email Server Anti-Malware Protections</a:t>
            </a:r>
          </a:p>
        </p:txBody>
      </p:sp>
      <p:sp>
        <p:nvSpPr>
          <p:cNvPr id="18" name="TextBox 17"/>
          <p:cNvSpPr txBox="1"/>
          <p:nvPr/>
        </p:nvSpPr>
        <p:spPr>
          <a:xfrm>
            <a:off x="1080000" y="2995200"/>
            <a:ext cx="10713600" cy="304800"/>
          </a:xfrm>
          <a:prstGeom prst="rect">
            <a:avLst/>
          </a:prstGeom>
          <a:noFill/>
        </p:spPr>
        <p:txBody>
          <a:bodyPr wrap="square" anchor="t">
            <a:spAutoFit/>
          </a:bodyPr>
          <a:lstStyle/>
          <a:p>
            <a:pPr>
              <a:defRPr sz="1200">
                <a:latin typeface="Arial Nova Light "/>
              </a:defRPr>
            </a:pPr>
            <a:r>
              <a:t>Finding: Deploy and maintain email server anti-malware protections, such as attachment scanning and/or sandboxing.</a:t>
            </a:r>
          </a:p>
        </p:txBody>
      </p:sp>
      <p:sp>
        <p:nvSpPr>
          <p:cNvPr id="19" name="TextBox 18"/>
          <p:cNvSpPr txBox="1"/>
          <p:nvPr/>
        </p:nvSpPr>
        <p:spPr>
          <a:xfrm>
            <a:off x="1080000" y="3480000"/>
            <a:ext cx="10713600" cy="152400"/>
          </a:xfrm>
          <a:prstGeom prst="rect">
            <a:avLst/>
          </a:prstGeom>
          <a:noFill/>
        </p:spPr>
        <p:txBody>
          <a:bodyPr wrap="square" anchor="t">
            <a:spAutoFit/>
          </a:bodyPr>
          <a:lstStyle/>
          <a:p>
            <a:pPr>
              <a:defRPr sz="1000">
                <a:latin typeface="Arial Nova Light "/>
              </a:defRPr>
            </a:pPr>
            <a:r>
              <a:t>Recommendation: ""</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295200" y="331200"/>
            <a:ext cx="114984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295200" y="457200"/>
            <a:ext cx="626400" cy="460800"/>
          </a:xfrm>
          <a:prstGeom prst="rect">
            <a:avLst/>
          </a:prstGeom>
          <a:noFill/>
        </p:spPr>
        <p:txBody>
          <a:bodyPr wrap="none" anchor="ctr">
            <a:spAutoFit/>
          </a:bodyPr>
          <a:lstStyle/>
          <a:p>
            <a:pPr>
              <a:defRPr sz="2400" b="1">
                <a:solidFill>
                  <a:srgbClr val="156082"/>
                </a:solidFill>
                <a:latin typeface="Arial Nova Cond"/>
              </a:defRPr>
            </a:pPr>
            <a:r>
              <a:t> 10</a:t>
            </a:r>
          </a:p>
        </p:txBody>
      </p:sp>
      <p:sp>
        <p:nvSpPr>
          <p:cNvPr id="4" name="TextBox 3"/>
          <p:cNvSpPr txBox="1"/>
          <p:nvPr/>
        </p:nvSpPr>
        <p:spPr>
          <a:xfrm>
            <a:off x="720000" y="378000"/>
            <a:ext cx="11793600" cy="309600"/>
          </a:xfrm>
          <a:prstGeom prst="rect">
            <a:avLst/>
          </a:prstGeom>
          <a:noFill/>
        </p:spPr>
        <p:txBody>
          <a:bodyPr wrap="none">
            <a:spAutoFit/>
          </a:bodyPr>
          <a:lstStyle/>
          <a:p>
            <a:pPr>
              <a:defRPr sz="1400" b="1">
                <a:solidFill>
                  <a:srgbClr val="000000"/>
                </a:solidFill>
                <a:latin typeface="Arial Nova"/>
              </a:defRPr>
            </a:pPr>
            <a:r>
              <a:t>Malware Defenses</a:t>
            </a:r>
          </a:p>
        </p:txBody>
      </p:sp>
      <p:sp>
        <p:nvSpPr>
          <p:cNvPr id="5" name="TextBox 4"/>
          <p:cNvSpPr txBox="1"/>
          <p:nvPr/>
        </p:nvSpPr>
        <p:spPr>
          <a:xfrm>
            <a:off x="720000" y="687600"/>
            <a:ext cx="11073600" cy="304800"/>
          </a:xfrm>
          <a:prstGeom prst="rect">
            <a:avLst/>
          </a:prstGeom>
          <a:noFill/>
        </p:spPr>
        <p:txBody>
          <a:bodyPr wrap="square" anchor="t">
            <a:spAutoFit/>
          </a:bodyPr>
          <a:lstStyle/>
          <a:p>
            <a:pPr>
              <a:defRPr sz="1200" b="0">
                <a:latin typeface="Arial Nova"/>
              </a:defRPr>
            </a:pPr>
            <a:r>
              <a:t>Prevent or control the installation, spread, and execution of malicious applications, code, or scripts on enterprise assets.</a:t>
            </a:r>
          </a:p>
        </p:txBody>
      </p:sp>
      <p:cxnSp>
        <p:nvCxnSpPr>
          <p:cNvPr id="6" name="Connector 5"/>
          <p:cNvCxnSpPr/>
          <p:nvPr/>
        </p:nvCxnSpPr>
        <p:spPr>
          <a:xfrm>
            <a:off x="720000" y="1172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7" name="Table 6"/>
          <p:cNvGraphicFramePr>
            <a:graphicFrameLocks noGrp="1"/>
          </p:cNvGraphicFramePr>
          <p:nvPr/>
        </p:nvGraphicFramePr>
        <p:xfrm>
          <a:off x="8341200" y="11724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Devices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1</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High</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46C0A"/>
                    </a:solidFill>
                  </a:tcPr>
                </a:tc>
              </a:tr>
            </a:tbl>
          </a:graphicData>
        </a:graphic>
      </p:graphicFrame>
      <p:sp>
        <p:nvSpPr>
          <p:cNvPr id="8" name="TextBox 7"/>
          <p:cNvSpPr txBox="1"/>
          <p:nvPr/>
        </p:nvSpPr>
        <p:spPr>
          <a:xfrm>
            <a:off x="648000" y="1172400"/>
            <a:ext cx="413999" cy="277200"/>
          </a:xfrm>
          <a:prstGeom prst="rect">
            <a:avLst/>
          </a:prstGeom>
          <a:noFill/>
        </p:spPr>
        <p:txBody>
          <a:bodyPr wrap="none">
            <a:spAutoFit/>
          </a:bodyPr>
          <a:lstStyle/>
          <a:p>
            <a:pPr>
              <a:defRPr sz="1200" b="1">
                <a:solidFill>
                  <a:srgbClr val="156082"/>
                </a:solidFill>
                <a:latin typeface="Arial Nova Cond"/>
              </a:defRPr>
            </a:pPr>
            <a:r>
              <a:t>10.1</a:t>
            </a:r>
          </a:p>
        </p:txBody>
      </p:sp>
      <p:sp>
        <p:nvSpPr>
          <p:cNvPr id="9" name="TextBox 8"/>
          <p:cNvSpPr txBox="1"/>
          <p:nvPr/>
        </p:nvSpPr>
        <p:spPr>
          <a:xfrm>
            <a:off x="1080000" y="1172400"/>
            <a:ext cx="6094800" cy="309600"/>
          </a:xfrm>
          <a:prstGeom prst="rect">
            <a:avLst/>
          </a:prstGeom>
          <a:noFill/>
        </p:spPr>
        <p:txBody>
          <a:bodyPr wrap="none">
            <a:spAutoFit/>
          </a:bodyPr>
          <a:lstStyle/>
          <a:p>
            <a:pPr>
              <a:defRPr sz="1200" b="1">
                <a:solidFill>
                  <a:srgbClr val="000000"/>
                </a:solidFill>
                <a:latin typeface="Arial Nova"/>
              </a:defRPr>
            </a:pPr>
            <a:r>
              <a:t>Deploy and Maintain Anti-Malware Software</a:t>
            </a:r>
          </a:p>
        </p:txBody>
      </p:sp>
      <p:sp>
        <p:nvSpPr>
          <p:cNvPr id="10" name="TextBox 9"/>
          <p:cNvSpPr txBox="1"/>
          <p:nvPr/>
        </p:nvSpPr>
        <p:spPr>
          <a:xfrm>
            <a:off x="1080000" y="1518000"/>
            <a:ext cx="10713600" cy="152400"/>
          </a:xfrm>
          <a:prstGeom prst="rect">
            <a:avLst/>
          </a:prstGeom>
          <a:noFill/>
        </p:spPr>
        <p:txBody>
          <a:bodyPr wrap="square" anchor="t">
            <a:spAutoFit/>
          </a:bodyPr>
          <a:lstStyle/>
          <a:p>
            <a:pPr>
              <a:defRPr sz="1200">
                <a:latin typeface="Arial Nova Light "/>
              </a:defRPr>
            </a:pPr>
            <a:r>
              <a:t>Finding: Deploy and maintain anti-malware software on all enterprise assets.</a:t>
            </a:r>
          </a:p>
        </p:txBody>
      </p:sp>
      <p:sp>
        <p:nvSpPr>
          <p:cNvPr id="11" name="TextBox 10"/>
          <p:cNvSpPr txBox="1"/>
          <p:nvPr/>
        </p:nvSpPr>
        <p:spPr>
          <a:xfrm>
            <a:off x="1080000" y="1850400"/>
            <a:ext cx="10713600" cy="152400"/>
          </a:xfrm>
          <a:prstGeom prst="rect">
            <a:avLst/>
          </a:prstGeom>
          <a:noFill/>
        </p:spPr>
        <p:txBody>
          <a:bodyPr wrap="square" anchor="t">
            <a:spAutoFit/>
          </a:bodyPr>
          <a:lstStyle/>
          <a:p>
            <a:pPr>
              <a:defRPr sz="1000">
                <a:latin typeface="Arial Nova Light "/>
              </a:defRPr>
            </a:pPr>
            <a:r>
              <a:t>Recommendation: ""</a:t>
            </a:r>
          </a:p>
        </p:txBody>
      </p:sp>
      <p:cxnSp>
        <p:nvCxnSpPr>
          <p:cNvPr id="12" name="Connector 11"/>
          <p:cNvCxnSpPr/>
          <p:nvPr/>
        </p:nvCxnSpPr>
        <p:spPr>
          <a:xfrm>
            <a:off x="720000" y="22188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3" name="Table 12"/>
          <p:cNvGraphicFramePr>
            <a:graphicFrameLocks noGrp="1"/>
          </p:cNvGraphicFramePr>
          <p:nvPr/>
        </p:nvGraphicFramePr>
        <p:xfrm>
          <a:off x="8341200" y="22188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Devices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1</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Critical</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3300"/>
                    </a:solidFill>
                  </a:tcPr>
                </a:tc>
              </a:tr>
            </a:tbl>
          </a:graphicData>
        </a:graphic>
      </p:graphicFrame>
      <p:sp>
        <p:nvSpPr>
          <p:cNvPr id="14" name="TextBox 13"/>
          <p:cNvSpPr txBox="1"/>
          <p:nvPr/>
        </p:nvSpPr>
        <p:spPr>
          <a:xfrm>
            <a:off x="648000" y="2218800"/>
            <a:ext cx="413999" cy="277200"/>
          </a:xfrm>
          <a:prstGeom prst="rect">
            <a:avLst/>
          </a:prstGeom>
          <a:noFill/>
        </p:spPr>
        <p:txBody>
          <a:bodyPr wrap="none">
            <a:spAutoFit/>
          </a:bodyPr>
          <a:lstStyle/>
          <a:p>
            <a:pPr>
              <a:defRPr sz="1200" b="1">
                <a:solidFill>
                  <a:srgbClr val="156082"/>
                </a:solidFill>
                <a:latin typeface="Arial Nova Cond"/>
              </a:defRPr>
            </a:pPr>
            <a:r>
              <a:t>10.2</a:t>
            </a:r>
          </a:p>
        </p:txBody>
      </p:sp>
      <p:sp>
        <p:nvSpPr>
          <p:cNvPr id="15" name="TextBox 14"/>
          <p:cNvSpPr txBox="1"/>
          <p:nvPr/>
        </p:nvSpPr>
        <p:spPr>
          <a:xfrm>
            <a:off x="1080000" y="2218800"/>
            <a:ext cx="6094800" cy="309600"/>
          </a:xfrm>
          <a:prstGeom prst="rect">
            <a:avLst/>
          </a:prstGeom>
          <a:noFill/>
        </p:spPr>
        <p:txBody>
          <a:bodyPr wrap="none">
            <a:spAutoFit/>
          </a:bodyPr>
          <a:lstStyle/>
          <a:p>
            <a:pPr>
              <a:defRPr sz="1200" b="1">
                <a:solidFill>
                  <a:srgbClr val="000000"/>
                </a:solidFill>
                <a:latin typeface="Arial Nova"/>
              </a:defRPr>
            </a:pPr>
            <a:r>
              <a:t>Configure Automatic Anti-Malware Signature Updates</a:t>
            </a:r>
          </a:p>
        </p:txBody>
      </p:sp>
      <p:sp>
        <p:nvSpPr>
          <p:cNvPr id="16" name="TextBox 15"/>
          <p:cNvSpPr txBox="1"/>
          <p:nvPr/>
        </p:nvSpPr>
        <p:spPr>
          <a:xfrm>
            <a:off x="1080000" y="2564400"/>
            <a:ext cx="10713600" cy="152400"/>
          </a:xfrm>
          <a:prstGeom prst="rect">
            <a:avLst/>
          </a:prstGeom>
          <a:noFill/>
        </p:spPr>
        <p:txBody>
          <a:bodyPr wrap="square" anchor="t">
            <a:spAutoFit/>
          </a:bodyPr>
          <a:lstStyle/>
          <a:p>
            <a:pPr>
              <a:defRPr sz="1200">
                <a:latin typeface="Arial Nova Light "/>
              </a:defRPr>
            </a:pPr>
            <a:r>
              <a:t>Finding: Configure automatic updates for anti-malware signature files on all enterprise assets.</a:t>
            </a:r>
          </a:p>
        </p:txBody>
      </p:sp>
      <p:sp>
        <p:nvSpPr>
          <p:cNvPr id="17" name="TextBox 16"/>
          <p:cNvSpPr txBox="1"/>
          <p:nvPr/>
        </p:nvSpPr>
        <p:spPr>
          <a:xfrm>
            <a:off x="1080000" y="2896800"/>
            <a:ext cx="10713600" cy="152400"/>
          </a:xfrm>
          <a:prstGeom prst="rect">
            <a:avLst/>
          </a:prstGeom>
          <a:noFill/>
        </p:spPr>
        <p:txBody>
          <a:bodyPr wrap="square" anchor="t">
            <a:spAutoFit/>
          </a:bodyPr>
          <a:lstStyle/>
          <a:p>
            <a:pPr>
              <a:defRPr sz="1000">
                <a:latin typeface="Arial Nova Light "/>
              </a:defRPr>
            </a:pPr>
            <a:r>
              <a:t>Recommendation: ""</a:t>
            </a:r>
          </a:p>
        </p:txBody>
      </p:sp>
      <p:cxnSp>
        <p:nvCxnSpPr>
          <p:cNvPr id="18" name="Connector 17"/>
          <p:cNvCxnSpPr/>
          <p:nvPr/>
        </p:nvCxnSpPr>
        <p:spPr>
          <a:xfrm>
            <a:off x="720000" y="32652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9" name="Table 18"/>
          <p:cNvGraphicFramePr>
            <a:graphicFrameLocks noGrp="1"/>
          </p:cNvGraphicFramePr>
          <p:nvPr/>
        </p:nvGraphicFramePr>
        <p:xfrm>
          <a:off x="8341200" y="32652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Devices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1</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20" name="TextBox 19"/>
          <p:cNvSpPr txBox="1"/>
          <p:nvPr/>
        </p:nvSpPr>
        <p:spPr>
          <a:xfrm>
            <a:off x="648000" y="3265200"/>
            <a:ext cx="413999" cy="277200"/>
          </a:xfrm>
          <a:prstGeom prst="rect">
            <a:avLst/>
          </a:prstGeom>
          <a:noFill/>
        </p:spPr>
        <p:txBody>
          <a:bodyPr wrap="none">
            <a:spAutoFit/>
          </a:bodyPr>
          <a:lstStyle/>
          <a:p>
            <a:pPr>
              <a:defRPr sz="1200" b="1">
                <a:solidFill>
                  <a:srgbClr val="156082"/>
                </a:solidFill>
                <a:latin typeface="Arial Nova Cond"/>
              </a:defRPr>
            </a:pPr>
            <a:r>
              <a:t>10.3</a:t>
            </a:r>
          </a:p>
        </p:txBody>
      </p:sp>
      <p:sp>
        <p:nvSpPr>
          <p:cNvPr id="21" name="TextBox 20"/>
          <p:cNvSpPr txBox="1"/>
          <p:nvPr/>
        </p:nvSpPr>
        <p:spPr>
          <a:xfrm>
            <a:off x="1080000" y="3265200"/>
            <a:ext cx="6094800" cy="309600"/>
          </a:xfrm>
          <a:prstGeom prst="rect">
            <a:avLst/>
          </a:prstGeom>
          <a:noFill/>
        </p:spPr>
        <p:txBody>
          <a:bodyPr wrap="none">
            <a:spAutoFit/>
          </a:bodyPr>
          <a:lstStyle/>
          <a:p>
            <a:pPr>
              <a:defRPr sz="1200" b="1">
                <a:solidFill>
                  <a:srgbClr val="000000"/>
                </a:solidFill>
                <a:latin typeface="Arial Nova"/>
              </a:defRPr>
            </a:pPr>
            <a:r>
              <a:t>Disable Autorun and Autoplay for Removable Media</a:t>
            </a:r>
          </a:p>
        </p:txBody>
      </p:sp>
      <p:sp>
        <p:nvSpPr>
          <p:cNvPr id="22" name="TextBox 21"/>
          <p:cNvSpPr txBox="1"/>
          <p:nvPr/>
        </p:nvSpPr>
        <p:spPr>
          <a:xfrm>
            <a:off x="1080000" y="3610800"/>
            <a:ext cx="10713600" cy="152400"/>
          </a:xfrm>
          <a:prstGeom prst="rect">
            <a:avLst/>
          </a:prstGeom>
          <a:noFill/>
        </p:spPr>
        <p:txBody>
          <a:bodyPr wrap="square" anchor="t">
            <a:spAutoFit/>
          </a:bodyPr>
          <a:lstStyle/>
          <a:p>
            <a:pPr>
              <a:defRPr sz="1200">
                <a:latin typeface="Arial Nova Light "/>
              </a:defRPr>
            </a:pPr>
            <a:r>
              <a:t>Finding: Disable autorun and autoplay auto-execute functionality for removable media.</a:t>
            </a:r>
          </a:p>
        </p:txBody>
      </p:sp>
      <p:sp>
        <p:nvSpPr>
          <p:cNvPr id="23" name="TextBox 22"/>
          <p:cNvSpPr txBox="1"/>
          <p:nvPr/>
        </p:nvSpPr>
        <p:spPr>
          <a:xfrm>
            <a:off x="1080000" y="3943200"/>
            <a:ext cx="10713600" cy="152400"/>
          </a:xfrm>
          <a:prstGeom prst="rect">
            <a:avLst/>
          </a:prstGeom>
          <a:noFill/>
        </p:spPr>
        <p:txBody>
          <a:bodyPr wrap="square" anchor="t">
            <a:spAutoFit/>
          </a:bodyPr>
          <a:lstStyle/>
          <a:p>
            <a:pPr>
              <a:defRPr sz="1000">
                <a:latin typeface="Arial Nova Light "/>
              </a:defRPr>
            </a:pPr>
            <a:r>
              <a:t>Recommendation: ""</a:t>
            </a:r>
          </a:p>
        </p:txBody>
      </p:sp>
      <p:cxnSp>
        <p:nvCxnSpPr>
          <p:cNvPr id="24" name="Connector 23"/>
          <p:cNvCxnSpPr/>
          <p:nvPr/>
        </p:nvCxnSpPr>
        <p:spPr>
          <a:xfrm>
            <a:off x="720000" y="43116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25" name="Table 24"/>
          <p:cNvGraphicFramePr>
            <a:graphicFrameLocks noGrp="1"/>
          </p:cNvGraphicFramePr>
          <p:nvPr/>
        </p:nvGraphicFramePr>
        <p:xfrm>
          <a:off x="8341200" y="43116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Devices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Detect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1</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High</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46C0A"/>
                    </a:solidFill>
                  </a:tcPr>
                </a:tc>
              </a:tr>
            </a:tbl>
          </a:graphicData>
        </a:graphic>
      </p:graphicFrame>
      <p:sp>
        <p:nvSpPr>
          <p:cNvPr id="26" name="TextBox 25"/>
          <p:cNvSpPr txBox="1"/>
          <p:nvPr/>
        </p:nvSpPr>
        <p:spPr>
          <a:xfrm>
            <a:off x="648000" y="4311600"/>
            <a:ext cx="413999" cy="277200"/>
          </a:xfrm>
          <a:prstGeom prst="rect">
            <a:avLst/>
          </a:prstGeom>
          <a:noFill/>
        </p:spPr>
        <p:txBody>
          <a:bodyPr wrap="none">
            <a:spAutoFit/>
          </a:bodyPr>
          <a:lstStyle/>
          <a:p>
            <a:pPr>
              <a:defRPr sz="1200" b="1">
                <a:solidFill>
                  <a:srgbClr val="156082"/>
                </a:solidFill>
                <a:latin typeface="Arial Nova Cond"/>
              </a:defRPr>
            </a:pPr>
            <a:r>
              <a:t>10.4</a:t>
            </a:r>
          </a:p>
        </p:txBody>
      </p:sp>
      <p:sp>
        <p:nvSpPr>
          <p:cNvPr id="27" name="TextBox 26"/>
          <p:cNvSpPr txBox="1"/>
          <p:nvPr/>
        </p:nvSpPr>
        <p:spPr>
          <a:xfrm>
            <a:off x="1080000" y="4311600"/>
            <a:ext cx="6094800" cy="309600"/>
          </a:xfrm>
          <a:prstGeom prst="rect">
            <a:avLst/>
          </a:prstGeom>
          <a:noFill/>
        </p:spPr>
        <p:txBody>
          <a:bodyPr wrap="none">
            <a:spAutoFit/>
          </a:bodyPr>
          <a:lstStyle/>
          <a:p>
            <a:pPr>
              <a:defRPr sz="1200" b="1">
                <a:solidFill>
                  <a:srgbClr val="000000"/>
                </a:solidFill>
                <a:latin typeface="Arial Nova"/>
              </a:defRPr>
            </a:pPr>
            <a:r>
              <a:t>Configure Automatic Anti-Malware Scanning of Removable Media</a:t>
            </a:r>
          </a:p>
        </p:txBody>
      </p:sp>
      <p:sp>
        <p:nvSpPr>
          <p:cNvPr id="28" name="TextBox 27"/>
          <p:cNvSpPr txBox="1"/>
          <p:nvPr/>
        </p:nvSpPr>
        <p:spPr>
          <a:xfrm>
            <a:off x="1080000" y="4657200"/>
            <a:ext cx="10713600" cy="152400"/>
          </a:xfrm>
          <a:prstGeom prst="rect">
            <a:avLst/>
          </a:prstGeom>
          <a:noFill/>
        </p:spPr>
        <p:txBody>
          <a:bodyPr wrap="square" anchor="t">
            <a:spAutoFit/>
          </a:bodyPr>
          <a:lstStyle/>
          <a:p>
            <a:pPr>
              <a:defRPr sz="1200">
                <a:latin typeface="Arial Nova Light "/>
              </a:defRPr>
            </a:pPr>
            <a:r>
              <a:t>Finding: Configure anti-malware software to automatically scan removable media.</a:t>
            </a:r>
          </a:p>
        </p:txBody>
      </p:sp>
      <p:sp>
        <p:nvSpPr>
          <p:cNvPr id="29" name="TextBox 28"/>
          <p:cNvSpPr txBox="1"/>
          <p:nvPr/>
        </p:nvSpPr>
        <p:spPr>
          <a:xfrm>
            <a:off x="1080000" y="4989600"/>
            <a:ext cx="10713600" cy="152400"/>
          </a:xfrm>
          <a:prstGeom prst="rect">
            <a:avLst/>
          </a:prstGeom>
          <a:noFill/>
        </p:spPr>
        <p:txBody>
          <a:bodyPr wrap="square" anchor="t">
            <a:spAutoFit/>
          </a:bodyPr>
          <a:lstStyle/>
          <a:p>
            <a:pPr>
              <a:defRPr sz="1000">
                <a:latin typeface="Arial Nova Light "/>
              </a:defRPr>
            </a:pPr>
            <a:r>
              <a:t>Recommendation: ""</a:t>
            </a:r>
          </a:p>
        </p:txBody>
      </p:sp>
      <p:cxnSp>
        <p:nvCxnSpPr>
          <p:cNvPr id="30" name="Connector 29"/>
          <p:cNvCxnSpPr/>
          <p:nvPr/>
        </p:nvCxnSpPr>
        <p:spPr>
          <a:xfrm>
            <a:off x="720000" y="53580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31" name="Table 30"/>
          <p:cNvGraphicFramePr>
            <a:graphicFrameLocks noGrp="1"/>
          </p:cNvGraphicFramePr>
          <p:nvPr/>
        </p:nvGraphicFramePr>
        <p:xfrm>
          <a:off x="8341200" y="53580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Devices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Critical</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3300"/>
                    </a:solidFill>
                  </a:tcPr>
                </a:tc>
              </a:tr>
            </a:tbl>
          </a:graphicData>
        </a:graphic>
      </p:graphicFrame>
      <p:sp>
        <p:nvSpPr>
          <p:cNvPr id="32" name="TextBox 31"/>
          <p:cNvSpPr txBox="1"/>
          <p:nvPr/>
        </p:nvSpPr>
        <p:spPr>
          <a:xfrm>
            <a:off x="648000" y="5358000"/>
            <a:ext cx="413999" cy="277200"/>
          </a:xfrm>
          <a:prstGeom prst="rect">
            <a:avLst/>
          </a:prstGeom>
          <a:noFill/>
        </p:spPr>
        <p:txBody>
          <a:bodyPr wrap="none">
            <a:spAutoFit/>
          </a:bodyPr>
          <a:lstStyle/>
          <a:p>
            <a:pPr>
              <a:defRPr sz="1200" b="1">
                <a:solidFill>
                  <a:srgbClr val="156082"/>
                </a:solidFill>
                <a:latin typeface="Arial Nova Cond"/>
              </a:defRPr>
            </a:pPr>
            <a:r>
              <a:t>10.5</a:t>
            </a:r>
          </a:p>
        </p:txBody>
      </p:sp>
      <p:sp>
        <p:nvSpPr>
          <p:cNvPr id="33" name="TextBox 32"/>
          <p:cNvSpPr txBox="1"/>
          <p:nvPr/>
        </p:nvSpPr>
        <p:spPr>
          <a:xfrm>
            <a:off x="1080000" y="5358000"/>
            <a:ext cx="6094800" cy="309600"/>
          </a:xfrm>
          <a:prstGeom prst="rect">
            <a:avLst/>
          </a:prstGeom>
          <a:noFill/>
        </p:spPr>
        <p:txBody>
          <a:bodyPr wrap="none">
            <a:spAutoFit/>
          </a:bodyPr>
          <a:lstStyle/>
          <a:p>
            <a:pPr>
              <a:defRPr sz="1200" b="1">
                <a:solidFill>
                  <a:srgbClr val="000000"/>
                </a:solidFill>
                <a:latin typeface="Arial Nova"/>
              </a:defRPr>
            </a:pPr>
            <a:r>
              <a:t>Enable Anti-Exploitation Features</a:t>
            </a:r>
          </a:p>
        </p:txBody>
      </p:sp>
      <p:sp>
        <p:nvSpPr>
          <p:cNvPr id="34" name="TextBox 33"/>
          <p:cNvSpPr txBox="1"/>
          <p:nvPr/>
        </p:nvSpPr>
        <p:spPr>
          <a:xfrm>
            <a:off x="1080000" y="5703600"/>
            <a:ext cx="10713600" cy="457200"/>
          </a:xfrm>
          <a:prstGeom prst="rect">
            <a:avLst/>
          </a:prstGeom>
          <a:noFill/>
        </p:spPr>
        <p:txBody>
          <a:bodyPr wrap="square" anchor="t">
            <a:spAutoFit/>
          </a:bodyPr>
          <a:lstStyle/>
          <a:p>
            <a:pPr>
              <a:defRPr sz="1200">
                <a:latin typeface="Arial Nova Light "/>
              </a:defRPr>
            </a:pPr>
            <a:r>
              <a:t>Finding: Enable anti-exploitation features on enterprise assets and software, where possible, such as Microsoft® Data Execution Prevention (DEP), Windows® Defender Exploit Guard (WDEG), or Apple® System Integrity Protection (SIP) and Gatekeeper™.</a:t>
            </a:r>
          </a:p>
        </p:txBody>
      </p:sp>
      <p:sp>
        <p:nvSpPr>
          <p:cNvPr id="35" name="TextBox 34"/>
          <p:cNvSpPr txBox="1"/>
          <p:nvPr/>
        </p:nvSpPr>
        <p:spPr>
          <a:xfrm>
            <a:off x="1080000" y="6340800"/>
            <a:ext cx="10713600" cy="152400"/>
          </a:xfrm>
          <a:prstGeom prst="rect">
            <a:avLst/>
          </a:prstGeom>
          <a:noFill/>
        </p:spPr>
        <p:txBody>
          <a:bodyPr wrap="square" anchor="t">
            <a:spAutoFit/>
          </a:bodyPr>
          <a:lstStyle/>
          <a:p>
            <a:pPr>
              <a:defRPr sz="1000">
                <a:latin typeface="Arial Nova Light "/>
              </a:defRPr>
            </a:pPr>
            <a:r>
              <a:t>Recommendation: ""</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720000" y="404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3" name="Table 2"/>
          <p:cNvGraphicFramePr>
            <a:graphicFrameLocks noGrp="1"/>
          </p:cNvGraphicFramePr>
          <p:nvPr/>
        </p:nvGraphicFramePr>
        <p:xfrm>
          <a:off x="8341200" y="4044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Devices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1</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4" name="TextBox 3"/>
          <p:cNvSpPr txBox="1"/>
          <p:nvPr/>
        </p:nvSpPr>
        <p:spPr>
          <a:xfrm>
            <a:off x="648000" y="404400"/>
            <a:ext cx="413999" cy="277200"/>
          </a:xfrm>
          <a:prstGeom prst="rect">
            <a:avLst/>
          </a:prstGeom>
          <a:noFill/>
        </p:spPr>
        <p:txBody>
          <a:bodyPr wrap="none">
            <a:spAutoFit/>
          </a:bodyPr>
          <a:lstStyle/>
          <a:p>
            <a:pPr>
              <a:defRPr sz="1200" b="1">
                <a:solidFill>
                  <a:srgbClr val="156082"/>
                </a:solidFill>
                <a:latin typeface="Arial Nova Cond"/>
              </a:defRPr>
            </a:pPr>
            <a:r>
              <a:t>10.6</a:t>
            </a:r>
          </a:p>
        </p:txBody>
      </p:sp>
      <p:sp>
        <p:nvSpPr>
          <p:cNvPr id="5" name="TextBox 4"/>
          <p:cNvSpPr txBox="1"/>
          <p:nvPr/>
        </p:nvSpPr>
        <p:spPr>
          <a:xfrm>
            <a:off x="1080000" y="404400"/>
            <a:ext cx="6094800" cy="309600"/>
          </a:xfrm>
          <a:prstGeom prst="rect">
            <a:avLst/>
          </a:prstGeom>
          <a:noFill/>
        </p:spPr>
        <p:txBody>
          <a:bodyPr wrap="none">
            <a:spAutoFit/>
          </a:bodyPr>
          <a:lstStyle/>
          <a:p>
            <a:pPr>
              <a:defRPr sz="1200" b="1">
                <a:solidFill>
                  <a:srgbClr val="000000"/>
                </a:solidFill>
                <a:latin typeface="Arial Nova"/>
              </a:defRPr>
            </a:pPr>
            <a:r>
              <a:t>Centrally Manage Anti-Malware Software</a:t>
            </a:r>
          </a:p>
        </p:txBody>
      </p:sp>
      <p:sp>
        <p:nvSpPr>
          <p:cNvPr id="6" name="TextBox 5"/>
          <p:cNvSpPr txBox="1"/>
          <p:nvPr/>
        </p:nvSpPr>
        <p:spPr>
          <a:xfrm>
            <a:off x="1080000" y="750000"/>
            <a:ext cx="10713600" cy="152400"/>
          </a:xfrm>
          <a:prstGeom prst="rect">
            <a:avLst/>
          </a:prstGeom>
          <a:noFill/>
        </p:spPr>
        <p:txBody>
          <a:bodyPr wrap="square" anchor="t">
            <a:spAutoFit/>
          </a:bodyPr>
          <a:lstStyle/>
          <a:p>
            <a:pPr>
              <a:defRPr sz="1200">
                <a:latin typeface="Arial Nova Light "/>
              </a:defRPr>
            </a:pPr>
            <a:r>
              <a:t>Finding: Centrally manage anti-malware software.</a:t>
            </a:r>
          </a:p>
        </p:txBody>
      </p:sp>
      <p:sp>
        <p:nvSpPr>
          <p:cNvPr id="7" name="TextBox 6"/>
          <p:cNvSpPr txBox="1"/>
          <p:nvPr/>
        </p:nvSpPr>
        <p:spPr>
          <a:xfrm>
            <a:off x="1080000" y="1082400"/>
            <a:ext cx="10713600" cy="152400"/>
          </a:xfrm>
          <a:prstGeom prst="rect">
            <a:avLst/>
          </a:prstGeom>
          <a:noFill/>
        </p:spPr>
        <p:txBody>
          <a:bodyPr wrap="square" anchor="t">
            <a:spAutoFit/>
          </a:bodyPr>
          <a:lstStyle/>
          <a:p>
            <a:pPr>
              <a:defRPr sz="1000">
                <a:latin typeface="Arial Nova Light "/>
              </a:defRPr>
            </a:pPr>
            <a:r>
              <a:t>Recommendation: ""</a:t>
            </a:r>
          </a:p>
        </p:txBody>
      </p:sp>
      <p:cxnSp>
        <p:nvCxnSpPr>
          <p:cNvPr id="8" name="Connector 7"/>
          <p:cNvCxnSpPr/>
          <p:nvPr/>
        </p:nvCxnSpPr>
        <p:spPr>
          <a:xfrm>
            <a:off x="720000" y="14508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9" name="Table 8"/>
          <p:cNvGraphicFramePr>
            <a:graphicFrameLocks noGrp="1"/>
          </p:cNvGraphicFramePr>
          <p:nvPr/>
        </p:nvGraphicFramePr>
        <p:xfrm>
          <a:off x="8341200" y="14508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Devices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Detect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1</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High</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46C0A"/>
                    </a:solidFill>
                  </a:tcPr>
                </a:tc>
              </a:tr>
            </a:tbl>
          </a:graphicData>
        </a:graphic>
      </p:graphicFrame>
      <p:sp>
        <p:nvSpPr>
          <p:cNvPr id="10" name="TextBox 9"/>
          <p:cNvSpPr txBox="1"/>
          <p:nvPr/>
        </p:nvSpPr>
        <p:spPr>
          <a:xfrm>
            <a:off x="648000" y="1450800"/>
            <a:ext cx="413999" cy="277200"/>
          </a:xfrm>
          <a:prstGeom prst="rect">
            <a:avLst/>
          </a:prstGeom>
          <a:noFill/>
        </p:spPr>
        <p:txBody>
          <a:bodyPr wrap="none">
            <a:spAutoFit/>
          </a:bodyPr>
          <a:lstStyle/>
          <a:p>
            <a:pPr>
              <a:defRPr sz="1200" b="1">
                <a:solidFill>
                  <a:srgbClr val="156082"/>
                </a:solidFill>
                <a:latin typeface="Arial Nova Cond"/>
              </a:defRPr>
            </a:pPr>
            <a:r>
              <a:t>10.7</a:t>
            </a:r>
          </a:p>
        </p:txBody>
      </p:sp>
      <p:sp>
        <p:nvSpPr>
          <p:cNvPr id="11" name="TextBox 10"/>
          <p:cNvSpPr txBox="1"/>
          <p:nvPr/>
        </p:nvSpPr>
        <p:spPr>
          <a:xfrm>
            <a:off x="1080000" y="1450800"/>
            <a:ext cx="6094800" cy="309600"/>
          </a:xfrm>
          <a:prstGeom prst="rect">
            <a:avLst/>
          </a:prstGeom>
          <a:noFill/>
        </p:spPr>
        <p:txBody>
          <a:bodyPr wrap="none">
            <a:spAutoFit/>
          </a:bodyPr>
          <a:lstStyle/>
          <a:p>
            <a:pPr>
              <a:defRPr sz="1200" b="1">
                <a:solidFill>
                  <a:srgbClr val="000000"/>
                </a:solidFill>
                <a:latin typeface="Arial Nova"/>
              </a:defRPr>
            </a:pPr>
            <a:r>
              <a:t>Use Behavior-Based Anti-Malware Software</a:t>
            </a:r>
          </a:p>
        </p:txBody>
      </p:sp>
      <p:sp>
        <p:nvSpPr>
          <p:cNvPr id="12" name="TextBox 11"/>
          <p:cNvSpPr txBox="1"/>
          <p:nvPr/>
        </p:nvSpPr>
        <p:spPr>
          <a:xfrm>
            <a:off x="1080000" y="1796400"/>
            <a:ext cx="10713600" cy="152400"/>
          </a:xfrm>
          <a:prstGeom prst="rect">
            <a:avLst/>
          </a:prstGeom>
          <a:noFill/>
        </p:spPr>
        <p:txBody>
          <a:bodyPr wrap="square" anchor="t">
            <a:spAutoFit/>
          </a:bodyPr>
          <a:lstStyle/>
          <a:p>
            <a:pPr>
              <a:defRPr sz="1200">
                <a:latin typeface="Arial Nova Light "/>
              </a:defRPr>
            </a:pPr>
            <a:r>
              <a:t>Finding: Use behavior-based anti-malware software.</a:t>
            </a:r>
          </a:p>
        </p:txBody>
      </p:sp>
      <p:sp>
        <p:nvSpPr>
          <p:cNvPr id="13" name="TextBox 12"/>
          <p:cNvSpPr txBox="1"/>
          <p:nvPr/>
        </p:nvSpPr>
        <p:spPr>
          <a:xfrm>
            <a:off x="1080000" y="2128800"/>
            <a:ext cx="10713600" cy="152400"/>
          </a:xfrm>
          <a:prstGeom prst="rect">
            <a:avLst/>
          </a:prstGeom>
          <a:noFill/>
        </p:spPr>
        <p:txBody>
          <a:bodyPr wrap="square" anchor="t">
            <a:spAutoFit/>
          </a:bodyPr>
          <a:lstStyle/>
          <a:p>
            <a:pPr>
              <a:defRPr sz="1000">
                <a:latin typeface="Arial Nova Light "/>
              </a:defRPr>
            </a:pPr>
            <a:r>
              <a:t>Recommendation: ""</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295200" y="331200"/>
            <a:ext cx="114984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295200" y="457200"/>
            <a:ext cx="626400" cy="460800"/>
          </a:xfrm>
          <a:prstGeom prst="rect">
            <a:avLst/>
          </a:prstGeom>
          <a:noFill/>
        </p:spPr>
        <p:txBody>
          <a:bodyPr wrap="none" anchor="ctr">
            <a:spAutoFit/>
          </a:bodyPr>
          <a:lstStyle/>
          <a:p>
            <a:pPr>
              <a:defRPr sz="2400" b="1">
                <a:solidFill>
                  <a:srgbClr val="156082"/>
                </a:solidFill>
                <a:latin typeface="Arial Nova Cond"/>
              </a:defRPr>
            </a:pPr>
            <a:r>
              <a:t> 11</a:t>
            </a:r>
          </a:p>
        </p:txBody>
      </p:sp>
      <p:sp>
        <p:nvSpPr>
          <p:cNvPr id="4" name="TextBox 3"/>
          <p:cNvSpPr txBox="1"/>
          <p:nvPr/>
        </p:nvSpPr>
        <p:spPr>
          <a:xfrm>
            <a:off x="720000" y="378000"/>
            <a:ext cx="11793600" cy="309600"/>
          </a:xfrm>
          <a:prstGeom prst="rect">
            <a:avLst/>
          </a:prstGeom>
          <a:noFill/>
        </p:spPr>
        <p:txBody>
          <a:bodyPr wrap="none">
            <a:spAutoFit/>
          </a:bodyPr>
          <a:lstStyle/>
          <a:p>
            <a:pPr>
              <a:defRPr sz="1400" b="1">
                <a:solidFill>
                  <a:srgbClr val="000000"/>
                </a:solidFill>
                <a:latin typeface="Arial Nova"/>
              </a:defRPr>
            </a:pPr>
            <a:r>
              <a:t>Data Recovery</a:t>
            </a:r>
          </a:p>
        </p:txBody>
      </p:sp>
      <p:sp>
        <p:nvSpPr>
          <p:cNvPr id="5" name="TextBox 4"/>
          <p:cNvSpPr txBox="1"/>
          <p:nvPr/>
        </p:nvSpPr>
        <p:spPr>
          <a:xfrm>
            <a:off x="720000" y="687600"/>
            <a:ext cx="11073600" cy="304800"/>
          </a:xfrm>
          <a:prstGeom prst="rect">
            <a:avLst/>
          </a:prstGeom>
          <a:noFill/>
        </p:spPr>
        <p:txBody>
          <a:bodyPr wrap="square" anchor="t">
            <a:spAutoFit/>
          </a:bodyPr>
          <a:lstStyle/>
          <a:p>
            <a:pPr>
              <a:defRPr sz="1200" b="0">
                <a:latin typeface="Arial Nova"/>
              </a:defRPr>
            </a:pPr>
            <a:r>
              <a:t>Establish and maintain data recovery practices sufficient to restore in-scope enterprise assets to a pre-incident and trusted state.</a:t>
            </a:r>
          </a:p>
        </p:txBody>
      </p:sp>
      <p:cxnSp>
        <p:nvCxnSpPr>
          <p:cNvPr id="6" name="Connector 5"/>
          <p:cNvCxnSpPr/>
          <p:nvPr/>
        </p:nvCxnSpPr>
        <p:spPr>
          <a:xfrm>
            <a:off x="720000" y="1172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7" name="Table 6"/>
          <p:cNvGraphicFramePr>
            <a:graphicFrameLocks noGrp="1"/>
          </p:cNvGraphicFramePr>
          <p:nvPr/>
        </p:nvGraphicFramePr>
        <p:xfrm>
          <a:off x="8341200" y="11724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Data</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Recover</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1</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8" name="TextBox 7"/>
          <p:cNvSpPr txBox="1"/>
          <p:nvPr/>
        </p:nvSpPr>
        <p:spPr>
          <a:xfrm>
            <a:off x="648000" y="1172400"/>
            <a:ext cx="413999" cy="277200"/>
          </a:xfrm>
          <a:prstGeom prst="rect">
            <a:avLst/>
          </a:prstGeom>
          <a:noFill/>
        </p:spPr>
        <p:txBody>
          <a:bodyPr wrap="none">
            <a:spAutoFit/>
          </a:bodyPr>
          <a:lstStyle/>
          <a:p>
            <a:pPr>
              <a:defRPr sz="1200" b="1">
                <a:solidFill>
                  <a:srgbClr val="156082"/>
                </a:solidFill>
                <a:latin typeface="Arial Nova Cond"/>
              </a:defRPr>
            </a:pPr>
            <a:r>
              <a:t>11.1</a:t>
            </a:r>
          </a:p>
        </p:txBody>
      </p:sp>
      <p:sp>
        <p:nvSpPr>
          <p:cNvPr id="9" name="TextBox 8"/>
          <p:cNvSpPr txBox="1"/>
          <p:nvPr/>
        </p:nvSpPr>
        <p:spPr>
          <a:xfrm>
            <a:off x="1080000" y="1172400"/>
            <a:ext cx="6094800" cy="309600"/>
          </a:xfrm>
          <a:prstGeom prst="rect">
            <a:avLst/>
          </a:prstGeom>
          <a:noFill/>
        </p:spPr>
        <p:txBody>
          <a:bodyPr wrap="none">
            <a:spAutoFit/>
          </a:bodyPr>
          <a:lstStyle/>
          <a:p>
            <a:pPr>
              <a:defRPr sz="1200" b="1">
                <a:solidFill>
                  <a:srgbClr val="000000"/>
                </a:solidFill>
                <a:latin typeface="Arial Nova"/>
              </a:defRPr>
            </a:pPr>
            <a:r>
              <a:t>Establish and Maintain a Data Recovery Process </a:t>
            </a:r>
          </a:p>
        </p:txBody>
      </p:sp>
      <p:sp>
        <p:nvSpPr>
          <p:cNvPr id="10" name="TextBox 9"/>
          <p:cNvSpPr txBox="1"/>
          <p:nvPr/>
        </p:nvSpPr>
        <p:spPr>
          <a:xfrm>
            <a:off x="1080000" y="1518000"/>
            <a:ext cx="10713600" cy="457200"/>
          </a:xfrm>
          <a:prstGeom prst="rect">
            <a:avLst/>
          </a:prstGeom>
          <a:noFill/>
        </p:spPr>
        <p:txBody>
          <a:bodyPr wrap="square" anchor="t">
            <a:spAutoFit/>
          </a:bodyPr>
          <a:lstStyle/>
          <a:p>
            <a:pPr>
              <a:defRPr sz="1200">
                <a:latin typeface="Arial Nova Light "/>
              </a:defRPr>
            </a:pPr>
            <a:r>
              <a:t>Finding: Establish and maintain a data recovery process. In the process, address the scope of data recovery activities, recovery prioritization, and the security of backup data. Review and update documentation annually, or when significant enterprise changes occur that could impact this Safeguard. </a:t>
            </a:r>
          </a:p>
        </p:txBody>
      </p:sp>
      <p:sp>
        <p:nvSpPr>
          <p:cNvPr id="11" name="TextBox 10"/>
          <p:cNvSpPr txBox="1"/>
          <p:nvPr/>
        </p:nvSpPr>
        <p:spPr>
          <a:xfrm>
            <a:off x="1080000" y="2155200"/>
            <a:ext cx="10713600" cy="152400"/>
          </a:xfrm>
          <a:prstGeom prst="rect">
            <a:avLst/>
          </a:prstGeom>
          <a:noFill/>
        </p:spPr>
        <p:txBody>
          <a:bodyPr wrap="square" anchor="t">
            <a:spAutoFit/>
          </a:bodyPr>
          <a:lstStyle/>
          <a:p>
            <a:pPr>
              <a:defRPr sz="1000">
                <a:latin typeface="Arial Nova Light "/>
              </a:defRPr>
            </a:pPr>
            <a:r>
              <a:t>Recommendation: ""</a:t>
            </a:r>
          </a:p>
        </p:txBody>
      </p:sp>
      <p:cxnSp>
        <p:nvCxnSpPr>
          <p:cNvPr id="12" name="Connector 11"/>
          <p:cNvCxnSpPr/>
          <p:nvPr/>
        </p:nvCxnSpPr>
        <p:spPr>
          <a:xfrm>
            <a:off x="720000" y="25236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3" name="Table 12"/>
          <p:cNvGraphicFramePr>
            <a:graphicFrameLocks noGrp="1"/>
          </p:cNvGraphicFramePr>
          <p:nvPr/>
        </p:nvGraphicFramePr>
        <p:xfrm>
          <a:off x="8341200" y="25236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Data</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Recover</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3</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14" name="TextBox 13"/>
          <p:cNvSpPr txBox="1"/>
          <p:nvPr/>
        </p:nvSpPr>
        <p:spPr>
          <a:xfrm>
            <a:off x="648000" y="2523600"/>
            <a:ext cx="413999" cy="277200"/>
          </a:xfrm>
          <a:prstGeom prst="rect">
            <a:avLst/>
          </a:prstGeom>
          <a:noFill/>
        </p:spPr>
        <p:txBody>
          <a:bodyPr wrap="none">
            <a:spAutoFit/>
          </a:bodyPr>
          <a:lstStyle/>
          <a:p>
            <a:pPr>
              <a:defRPr sz="1200" b="1">
                <a:solidFill>
                  <a:srgbClr val="156082"/>
                </a:solidFill>
                <a:latin typeface="Arial Nova Cond"/>
              </a:defRPr>
            </a:pPr>
            <a:r>
              <a:t>11.2</a:t>
            </a:r>
          </a:p>
        </p:txBody>
      </p:sp>
      <p:sp>
        <p:nvSpPr>
          <p:cNvPr id="15" name="TextBox 14"/>
          <p:cNvSpPr txBox="1"/>
          <p:nvPr/>
        </p:nvSpPr>
        <p:spPr>
          <a:xfrm>
            <a:off x="1080000" y="2523600"/>
            <a:ext cx="6094800" cy="309600"/>
          </a:xfrm>
          <a:prstGeom prst="rect">
            <a:avLst/>
          </a:prstGeom>
          <a:noFill/>
        </p:spPr>
        <p:txBody>
          <a:bodyPr wrap="none">
            <a:spAutoFit/>
          </a:bodyPr>
          <a:lstStyle/>
          <a:p>
            <a:pPr>
              <a:defRPr sz="1200" b="1">
                <a:solidFill>
                  <a:srgbClr val="000000"/>
                </a:solidFill>
                <a:latin typeface="Arial Nova"/>
              </a:defRPr>
            </a:pPr>
            <a:r>
              <a:t>Perform Automated Backups </a:t>
            </a:r>
          </a:p>
        </p:txBody>
      </p:sp>
      <p:sp>
        <p:nvSpPr>
          <p:cNvPr id="16" name="TextBox 15"/>
          <p:cNvSpPr txBox="1"/>
          <p:nvPr/>
        </p:nvSpPr>
        <p:spPr>
          <a:xfrm>
            <a:off x="1080000" y="2869200"/>
            <a:ext cx="10713600" cy="304800"/>
          </a:xfrm>
          <a:prstGeom prst="rect">
            <a:avLst/>
          </a:prstGeom>
          <a:noFill/>
        </p:spPr>
        <p:txBody>
          <a:bodyPr wrap="square" anchor="t">
            <a:spAutoFit/>
          </a:bodyPr>
          <a:lstStyle/>
          <a:p>
            <a:pPr>
              <a:defRPr sz="1200">
                <a:latin typeface="Arial Nova Light "/>
              </a:defRPr>
            </a:pPr>
            <a:r>
              <a:t>Finding: Perform automated backups of in-scope enterprise assets. Run backups weekly, or more frequently, based on the sensitivity of the data.</a:t>
            </a:r>
          </a:p>
        </p:txBody>
      </p:sp>
      <p:sp>
        <p:nvSpPr>
          <p:cNvPr id="17" name="TextBox 16"/>
          <p:cNvSpPr txBox="1"/>
          <p:nvPr/>
        </p:nvSpPr>
        <p:spPr>
          <a:xfrm>
            <a:off x="1080000" y="3354000"/>
            <a:ext cx="10713600" cy="152400"/>
          </a:xfrm>
          <a:prstGeom prst="rect">
            <a:avLst/>
          </a:prstGeom>
          <a:noFill/>
        </p:spPr>
        <p:txBody>
          <a:bodyPr wrap="square" anchor="t">
            <a:spAutoFit/>
          </a:bodyPr>
          <a:lstStyle/>
          <a:p>
            <a:pPr>
              <a:defRPr sz="1000">
                <a:latin typeface="Arial Nova Light "/>
              </a:defRPr>
            </a:pPr>
            <a:r>
              <a:t>Recommendation: ""</a:t>
            </a:r>
          </a:p>
        </p:txBody>
      </p:sp>
      <p:cxnSp>
        <p:nvCxnSpPr>
          <p:cNvPr id="18" name="Connector 17"/>
          <p:cNvCxnSpPr/>
          <p:nvPr/>
        </p:nvCxnSpPr>
        <p:spPr>
          <a:xfrm>
            <a:off x="720000" y="3722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9" name="Table 18"/>
          <p:cNvGraphicFramePr>
            <a:graphicFrameLocks noGrp="1"/>
          </p:cNvGraphicFramePr>
          <p:nvPr/>
        </p:nvGraphicFramePr>
        <p:xfrm>
          <a:off x="8341200" y="37224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Data</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20" name="TextBox 19"/>
          <p:cNvSpPr txBox="1"/>
          <p:nvPr/>
        </p:nvSpPr>
        <p:spPr>
          <a:xfrm>
            <a:off x="648000" y="3722400"/>
            <a:ext cx="413999" cy="277200"/>
          </a:xfrm>
          <a:prstGeom prst="rect">
            <a:avLst/>
          </a:prstGeom>
          <a:noFill/>
        </p:spPr>
        <p:txBody>
          <a:bodyPr wrap="none">
            <a:spAutoFit/>
          </a:bodyPr>
          <a:lstStyle/>
          <a:p>
            <a:pPr>
              <a:defRPr sz="1200" b="1">
                <a:solidFill>
                  <a:srgbClr val="156082"/>
                </a:solidFill>
                <a:latin typeface="Arial Nova Cond"/>
              </a:defRPr>
            </a:pPr>
            <a:r>
              <a:t>11.3</a:t>
            </a:r>
          </a:p>
        </p:txBody>
      </p:sp>
      <p:sp>
        <p:nvSpPr>
          <p:cNvPr id="21" name="TextBox 20"/>
          <p:cNvSpPr txBox="1"/>
          <p:nvPr/>
        </p:nvSpPr>
        <p:spPr>
          <a:xfrm>
            <a:off x="1080000" y="3722400"/>
            <a:ext cx="6094800" cy="309600"/>
          </a:xfrm>
          <a:prstGeom prst="rect">
            <a:avLst/>
          </a:prstGeom>
          <a:noFill/>
        </p:spPr>
        <p:txBody>
          <a:bodyPr wrap="none">
            <a:spAutoFit/>
          </a:bodyPr>
          <a:lstStyle/>
          <a:p>
            <a:pPr>
              <a:defRPr sz="1200" b="1">
                <a:solidFill>
                  <a:srgbClr val="000000"/>
                </a:solidFill>
                <a:latin typeface="Arial Nova"/>
              </a:defRPr>
            </a:pPr>
            <a:r>
              <a:t>Protect Recovery Data</a:t>
            </a:r>
          </a:p>
        </p:txBody>
      </p:sp>
      <p:sp>
        <p:nvSpPr>
          <p:cNvPr id="22" name="TextBox 21"/>
          <p:cNvSpPr txBox="1"/>
          <p:nvPr/>
        </p:nvSpPr>
        <p:spPr>
          <a:xfrm>
            <a:off x="1080000" y="4068000"/>
            <a:ext cx="10713600" cy="304800"/>
          </a:xfrm>
          <a:prstGeom prst="rect">
            <a:avLst/>
          </a:prstGeom>
          <a:noFill/>
        </p:spPr>
        <p:txBody>
          <a:bodyPr wrap="square" anchor="t">
            <a:spAutoFit/>
          </a:bodyPr>
          <a:lstStyle/>
          <a:p>
            <a:pPr>
              <a:defRPr sz="1200">
                <a:latin typeface="Arial Nova Light "/>
              </a:defRPr>
            </a:pPr>
            <a:r>
              <a:t>Finding: Protect recovery data with equivalent controls to the original data. Reference encryption or data separation, based on requirements.</a:t>
            </a:r>
          </a:p>
        </p:txBody>
      </p:sp>
      <p:sp>
        <p:nvSpPr>
          <p:cNvPr id="23" name="TextBox 22"/>
          <p:cNvSpPr txBox="1"/>
          <p:nvPr/>
        </p:nvSpPr>
        <p:spPr>
          <a:xfrm>
            <a:off x="1080000" y="4552800"/>
            <a:ext cx="10713600" cy="152400"/>
          </a:xfrm>
          <a:prstGeom prst="rect">
            <a:avLst/>
          </a:prstGeom>
          <a:noFill/>
        </p:spPr>
        <p:txBody>
          <a:bodyPr wrap="square" anchor="t">
            <a:spAutoFit/>
          </a:bodyPr>
          <a:lstStyle/>
          <a:p>
            <a:pPr>
              <a:defRPr sz="1000">
                <a:latin typeface="Arial Nova Light "/>
              </a:defRPr>
            </a:pPr>
            <a:r>
              <a:t>Recommendation: ""</a:t>
            </a:r>
          </a:p>
        </p:txBody>
      </p:sp>
      <p:cxnSp>
        <p:nvCxnSpPr>
          <p:cNvPr id="24" name="Connector 23"/>
          <p:cNvCxnSpPr/>
          <p:nvPr/>
        </p:nvCxnSpPr>
        <p:spPr>
          <a:xfrm>
            <a:off x="720000" y="49212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25" name="Table 24"/>
          <p:cNvGraphicFramePr>
            <a:graphicFrameLocks noGrp="1"/>
          </p:cNvGraphicFramePr>
          <p:nvPr/>
        </p:nvGraphicFramePr>
        <p:xfrm>
          <a:off x="8341200" y="49212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Data</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Recover</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1</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26" name="TextBox 25"/>
          <p:cNvSpPr txBox="1"/>
          <p:nvPr/>
        </p:nvSpPr>
        <p:spPr>
          <a:xfrm>
            <a:off x="648000" y="4921200"/>
            <a:ext cx="413999" cy="277200"/>
          </a:xfrm>
          <a:prstGeom prst="rect">
            <a:avLst/>
          </a:prstGeom>
          <a:noFill/>
        </p:spPr>
        <p:txBody>
          <a:bodyPr wrap="none">
            <a:spAutoFit/>
          </a:bodyPr>
          <a:lstStyle/>
          <a:p>
            <a:pPr>
              <a:defRPr sz="1200" b="1">
                <a:solidFill>
                  <a:srgbClr val="156082"/>
                </a:solidFill>
                <a:latin typeface="Arial Nova Cond"/>
              </a:defRPr>
            </a:pPr>
            <a:r>
              <a:t>11.4</a:t>
            </a:r>
          </a:p>
        </p:txBody>
      </p:sp>
      <p:sp>
        <p:nvSpPr>
          <p:cNvPr id="27" name="TextBox 26"/>
          <p:cNvSpPr txBox="1"/>
          <p:nvPr/>
        </p:nvSpPr>
        <p:spPr>
          <a:xfrm>
            <a:off x="1080000" y="4921200"/>
            <a:ext cx="6094800" cy="309600"/>
          </a:xfrm>
          <a:prstGeom prst="rect">
            <a:avLst/>
          </a:prstGeom>
          <a:noFill/>
        </p:spPr>
        <p:txBody>
          <a:bodyPr wrap="none">
            <a:spAutoFit/>
          </a:bodyPr>
          <a:lstStyle/>
          <a:p>
            <a:pPr>
              <a:defRPr sz="1200" b="1">
                <a:solidFill>
                  <a:srgbClr val="000000"/>
                </a:solidFill>
                <a:latin typeface="Arial Nova"/>
              </a:defRPr>
            </a:pPr>
            <a:r>
              <a:t>Establish and Maintain an Isolated Instance of Recovery Data </a:t>
            </a:r>
          </a:p>
        </p:txBody>
      </p:sp>
      <p:sp>
        <p:nvSpPr>
          <p:cNvPr id="28" name="TextBox 27"/>
          <p:cNvSpPr txBox="1"/>
          <p:nvPr/>
        </p:nvSpPr>
        <p:spPr>
          <a:xfrm>
            <a:off x="1080000" y="5266800"/>
            <a:ext cx="10713600" cy="304800"/>
          </a:xfrm>
          <a:prstGeom prst="rect">
            <a:avLst/>
          </a:prstGeom>
          <a:noFill/>
        </p:spPr>
        <p:txBody>
          <a:bodyPr wrap="square" anchor="t">
            <a:spAutoFit/>
          </a:bodyPr>
          <a:lstStyle/>
          <a:p>
            <a:pPr>
              <a:defRPr sz="1200">
                <a:latin typeface="Arial Nova Light "/>
              </a:defRPr>
            </a:pPr>
            <a:r>
              <a:t>Finding: Establish and maintain an isolated instance of recovery data. Example implementations include, version controlling backup destinations through offline, cloud, or off-site systems or services.</a:t>
            </a:r>
          </a:p>
        </p:txBody>
      </p:sp>
      <p:sp>
        <p:nvSpPr>
          <p:cNvPr id="29" name="TextBox 28"/>
          <p:cNvSpPr txBox="1"/>
          <p:nvPr/>
        </p:nvSpPr>
        <p:spPr>
          <a:xfrm>
            <a:off x="1080000" y="5751600"/>
            <a:ext cx="10713600" cy="152400"/>
          </a:xfrm>
          <a:prstGeom prst="rect">
            <a:avLst/>
          </a:prstGeom>
          <a:noFill/>
        </p:spPr>
        <p:txBody>
          <a:bodyPr wrap="square" anchor="t">
            <a:spAutoFit/>
          </a:bodyPr>
          <a:lstStyle/>
          <a:p>
            <a:pPr>
              <a:defRPr sz="1000">
                <a:latin typeface="Arial Nova Light "/>
              </a:defRPr>
            </a:pPr>
            <a:r>
              <a:t>Recommendation: ""</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720000" y="404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3" name="Table 2"/>
          <p:cNvGraphicFramePr>
            <a:graphicFrameLocks noGrp="1"/>
          </p:cNvGraphicFramePr>
          <p:nvPr/>
        </p:nvGraphicFramePr>
        <p:xfrm>
          <a:off x="8341200" y="4044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Data</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Recover</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3</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High</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46C0A"/>
                    </a:solidFill>
                  </a:tcPr>
                </a:tc>
              </a:tr>
            </a:tbl>
          </a:graphicData>
        </a:graphic>
      </p:graphicFrame>
      <p:sp>
        <p:nvSpPr>
          <p:cNvPr id="4" name="TextBox 3"/>
          <p:cNvSpPr txBox="1"/>
          <p:nvPr/>
        </p:nvSpPr>
        <p:spPr>
          <a:xfrm>
            <a:off x="648000" y="404400"/>
            <a:ext cx="413999" cy="277200"/>
          </a:xfrm>
          <a:prstGeom prst="rect">
            <a:avLst/>
          </a:prstGeom>
          <a:noFill/>
        </p:spPr>
        <p:txBody>
          <a:bodyPr wrap="none">
            <a:spAutoFit/>
          </a:bodyPr>
          <a:lstStyle/>
          <a:p>
            <a:pPr>
              <a:defRPr sz="1200" b="1">
                <a:solidFill>
                  <a:srgbClr val="156082"/>
                </a:solidFill>
                <a:latin typeface="Arial Nova Cond"/>
              </a:defRPr>
            </a:pPr>
            <a:r>
              <a:t>11.5</a:t>
            </a:r>
          </a:p>
        </p:txBody>
      </p:sp>
      <p:sp>
        <p:nvSpPr>
          <p:cNvPr id="5" name="TextBox 4"/>
          <p:cNvSpPr txBox="1"/>
          <p:nvPr/>
        </p:nvSpPr>
        <p:spPr>
          <a:xfrm>
            <a:off x="1080000" y="404400"/>
            <a:ext cx="6094800" cy="309600"/>
          </a:xfrm>
          <a:prstGeom prst="rect">
            <a:avLst/>
          </a:prstGeom>
          <a:noFill/>
        </p:spPr>
        <p:txBody>
          <a:bodyPr wrap="none">
            <a:spAutoFit/>
          </a:bodyPr>
          <a:lstStyle/>
          <a:p>
            <a:pPr>
              <a:defRPr sz="1200" b="1">
                <a:solidFill>
                  <a:srgbClr val="000000"/>
                </a:solidFill>
                <a:latin typeface="Arial Nova"/>
              </a:defRPr>
            </a:pPr>
            <a:r>
              <a:t>Test Data Recovery</a:t>
            </a:r>
          </a:p>
        </p:txBody>
      </p:sp>
      <p:sp>
        <p:nvSpPr>
          <p:cNvPr id="6" name="TextBox 5"/>
          <p:cNvSpPr txBox="1"/>
          <p:nvPr/>
        </p:nvSpPr>
        <p:spPr>
          <a:xfrm>
            <a:off x="1080000" y="750000"/>
            <a:ext cx="10713600" cy="152400"/>
          </a:xfrm>
          <a:prstGeom prst="rect">
            <a:avLst/>
          </a:prstGeom>
          <a:noFill/>
        </p:spPr>
        <p:txBody>
          <a:bodyPr wrap="square" anchor="t">
            <a:spAutoFit/>
          </a:bodyPr>
          <a:lstStyle/>
          <a:p>
            <a:pPr>
              <a:defRPr sz="1200">
                <a:latin typeface="Arial Nova Light "/>
              </a:defRPr>
            </a:pPr>
            <a:r>
              <a:t>Finding: Test backup recovery quarterly, or more frequently, for a sampling of in-scope enterprise assets.</a:t>
            </a:r>
          </a:p>
        </p:txBody>
      </p:sp>
      <p:sp>
        <p:nvSpPr>
          <p:cNvPr id="7" name="TextBox 6"/>
          <p:cNvSpPr txBox="1"/>
          <p:nvPr/>
        </p:nvSpPr>
        <p:spPr>
          <a:xfrm>
            <a:off x="1080000" y="1082400"/>
            <a:ext cx="10713600" cy="152400"/>
          </a:xfrm>
          <a:prstGeom prst="rect">
            <a:avLst/>
          </a:prstGeom>
          <a:noFill/>
        </p:spPr>
        <p:txBody>
          <a:bodyPr wrap="square" anchor="t">
            <a:spAutoFit/>
          </a:bodyPr>
          <a:lstStyle/>
          <a:p>
            <a:pPr>
              <a:defRPr sz="1000">
                <a:latin typeface="Arial Nova Light "/>
              </a:defRPr>
            </a:pPr>
            <a:r>
              <a:t>Recommendation: ""</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295200" y="331200"/>
            <a:ext cx="114984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295200" y="457200"/>
            <a:ext cx="626400" cy="460800"/>
          </a:xfrm>
          <a:prstGeom prst="rect">
            <a:avLst/>
          </a:prstGeom>
          <a:noFill/>
        </p:spPr>
        <p:txBody>
          <a:bodyPr wrap="none" anchor="ctr">
            <a:spAutoFit/>
          </a:bodyPr>
          <a:lstStyle/>
          <a:p>
            <a:pPr>
              <a:defRPr sz="2400" b="1">
                <a:solidFill>
                  <a:srgbClr val="156082"/>
                </a:solidFill>
                <a:latin typeface="Arial Nova Cond"/>
              </a:defRPr>
            </a:pPr>
            <a:r>
              <a:t>12</a:t>
            </a:r>
          </a:p>
        </p:txBody>
      </p:sp>
      <p:sp>
        <p:nvSpPr>
          <p:cNvPr id="4" name="TextBox 3"/>
          <p:cNvSpPr txBox="1"/>
          <p:nvPr/>
        </p:nvSpPr>
        <p:spPr>
          <a:xfrm>
            <a:off x="720000" y="378000"/>
            <a:ext cx="11793600" cy="309600"/>
          </a:xfrm>
          <a:prstGeom prst="rect">
            <a:avLst/>
          </a:prstGeom>
          <a:noFill/>
        </p:spPr>
        <p:txBody>
          <a:bodyPr wrap="none">
            <a:spAutoFit/>
          </a:bodyPr>
          <a:lstStyle/>
          <a:p>
            <a:pPr>
              <a:defRPr sz="1400" b="1">
                <a:solidFill>
                  <a:srgbClr val="000000"/>
                </a:solidFill>
                <a:latin typeface="Arial Nova"/>
              </a:defRPr>
            </a:pPr>
            <a:r>
              <a:t>Network Infrastructure Management</a:t>
            </a:r>
          </a:p>
        </p:txBody>
      </p:sp>
      <p:sp>
        <p:nvSpPr>
          <p:cNvPr id="5" name="TextBox 4"/>
          <p:cNvSpPr txBox="1"/>
          <p:nvPr/>
        </p:nvSpPr>
        <p:spPr>
          <a:xfrm>
            <a:off x="720000" y="687600"/>
            <a:ext cx="11073600" cy="304800"/>
          </a:xfrm>
          <a:prstGeom prst="rect">
            <a:avLst/>
          </a:prstGeom>
          <a:noFill/>
        </p:spPr>
        <p:txBody>
          <a:bodyPr wrap="square" anchor="t">
            <a:spAutoFit/>
          </a:bodyPr>
          <a:lstStyle/>
          <a:p>
            <a:pPr>
              <a:defRPr sz="1200" b="0">
                <a:latin typeface="Arial Nova"/>
              </a:defRPr>
            </a:pPr>
            <a:r>
              <a:t>Establish, implement, and actively manage (track, report, correct) network devices, in order to prevent attackers from exploiting vulnerable network services and access points.</a:t>
            </a:r>
          </a:p>
        </p:txBody>
      </p:sp>
      <p:cxnSp>
        <p:nvCxnSpPr>
          <p:cNvPr id="6" name="Connector 5"/>
          <p:cNvCxnSpPr/>
          <p:nvPr/>
        </p:nvCxnSpPr>
        <p:spPr>
          <a:xfrm>
            <a:off x="720000" y="1172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7" name="Table 6"/>
          <p:cNvGraphicFramePr>
            <a:graphicFrameLocks noGrp="1"/>
          </p:cNvGraphicFramePr>
          <p:nvPr/>
        </p:nvGraphicFramePr>
        <p:xfrm>
          <a:off x="8341200" y="11724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Network</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x</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8" name="TextBox 7"/>
          <p:cNvSpPr txBox="1"/>
          <p:nvPr/>
        </p:nvSpPr>
        <p:spPr>
          <a:xfrm>
            <a:off x="648000" y="1172400"/>
            <a:ext cx="413999" cy="277200"/>
          </a:xfrm>
          <a:prstGeom prst="rect">
            <a:avLst/>
          </a:prstGeom>
          <a:noFill/>
        </p:spPr>
        <p:txBody>
          <a:bodyPr wrap="none">
            <a:spAutoFit/>
          </a:bodyPr>
          <a:lstStyle/>
          <a:p>
            <a:pPr>
              <a:defRPr sz="1200" b="1">
                <a:solidFill>
                  <a:srgbClr val="156082"/>
                </a:solidFill>
                <a:latin typeface="Arial Nova Cond"/>
              </a:defRPr>
            </a:pPr>
            <a:r>
              <a:t>12.1</a:t>
            </a:r>
          </a:p>
        </p:txBody>
      </p:sp>
      <p:sp>
        <p:nvSpPr>
          <p:cNvPr id="9" name="TextBox 8"/>
          <p:cNvSpPr txBox="1"/>
          <p:nvPr/>
        </p:nvSpPr>
        <p:spPr>
          <a:xfrm>
            <a:off x="1080000" y="1172400"/>
            <a:ext cx="6094800" cy="309600"/>
          </a:xfrm>
          <a:prstGeom prst="rect">
            <a:avLst/>
          </a:prstGeom>
          <a:noFill/>
        </p:spPr>
        <p:txBody>
          <a:bodyPr wrap="none">
            <a:spAutoFit/>
          </a:bodyPr>
          <a:lstStyle/>
          <a:p>
            <a:pPr>
              <a:defRPr sz="1200" b="1">
                <a:solidFill>
                  <a:srgbClr val="000000"/>
                </a:solidFill>
                <a:latin typeface="Arial Nova"/>
              </a:defRPr>
            </a:pPr>
            <a:r>
              <a:t>Ensure Network Infrastructure is Up-to-Date</a:t>
            </a:r>
          </a:p>
        </p:txBody>
      </p:sp>
      <p:sp>
        <p:nvSpPr>
          <p:cNvPr id="10" name="TextBox 9"/>
          <p:cNvSpPr txBox="1"/>
          <p:nvPr/>
        </p:nvSpPr>
        <p:spPr>
          <a:xfrm>
            <a:off x="1080000" y="1518000"/>
            <a:ext cx="10713600" cy="457200"/>
          </a:xfrm>
          <a:prstGeom prst="rect">
            <a:avLst/>
          </a:prstGeom>
          <a:noFill/>
        </p:spPr>
        <p:txBody>
          <a:bodyPr wrap="square" anchor="t">
            <a:spAutoFit/>
          </a:bodyPr>
          <a:lstStyle/>
          <a:p>
            <a:pPr>
              <a:defRPr sz="1200">
                <a:latin typeface="Arial Nova Light "/>
              </a:defRPr>
            </a:pPr>
            <a:r>
              <a:t>Finding: Ensure network infrastructure is kept up-to-date. Example implementations include running the latest stable release of software and/or using currently supported network-as-a-service (NaaS) offerings. Review software versions monthly, or more frequently, to verify software support.</a:t>
            </a:r>
          </a:p>
        </p:txBody>
      </p:sp>
      <p:sp>
        <p:nvSpPr>
          <p:cNvPr id="11" name="TextBox 10"/>
          <p:cNvSpPr txBox="1"/>
          <p:nvPr/>
        </p:nvSpPr>
        <p:spPr>
          <a:xfrm>
            <a:off x="1080000" y="2155200"/>
            <a:ext cx="10713600" cy="152400"/>
          </a:xfrm>
          <a:prstGeom prst="rect">
            <a:avLst/>
          </a:prstGeom>
          <a:noFill/>
        </p:spPr>
        <p:txBody>
          <a:bodyPr wrap="square" anchor="t">
            <a:spAutoFit/>
          </a:bodyPr>
          <a:lstStyle/>
          <a:p>
            <a:pPr>
              <a:defRPr sz="1000">
                <a:latin typeface="Arial Nova Light "/>
              </a:defRPr>
            </a:pPr>
            <a:r>
              <a:t>Recommendation: ""</a:t>
            </a:r>
          </a:p>
        </p:txBody>
      </p:sp>
      <p:cxnSp>
        <p:nvCxnSpPr>
          <p:cNvPr id="12" name="Connector 11"/>
          <p:cNvCxnSpPr/>
          <p:nvPr/>
        </p:nvCxnSpPr>
        <p:spPr>
          <a:xfrm>
            <a:off x="720000" y="25236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3" name="Table 12"/>
          <p:cNvGraphicFramePr>
            <a:graphicFrameLocks noGrp="1"/>
          </p:cNvGraphicFramePr>
          <p:nvPr/>
        </p:nvGraphicFramePr>
        <p:xfrm>
          <a:off x="8341200" y="25236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Network</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x</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14" name="TextBox 13"/>
          <p:cNvSpPr txBox="1"/>
          <p:nvPr/>
        </p:nvSpPr>
        <p:spPr>
          <a:xfrm>
            <a:off x="648000" y="2523600"/>
            <a:ext cx="413999" cy="277200"/>
          </a:xfrm>
          <a:prstGeom prst="rect">
            <a:avLst/>
          </a:prstGeom>
          <a:noFill/>
        </p:spPr>
        <p:txBody>
          <a:bodyPr wrap="none">
            <a:spAutoFit/>
          </a:bodyPr>
          <a:lstStyle/>
          <a:p>
            <a:pPr>
              <a:defRPr sz="1200" b="1">
                <a:solidFill>
                  <a:srgbClr val="156082"/>
                </a:solidFill>
                <a:latin typeface="Arial Nova Cond"/>
              </a:defRPr>
            </a:pPr>
            <a:r>
              <a:t>12.2</a:t>
            </a:r>
          </a:p>
        </p:txBody>
      </p:sp>
      <p:sp>
        <p:nvSpPr>
          <p:cNvPr id="15" name="TextBox 14"/>
          <p:cNvSpPr txBox="1"/>
          <p:nvPr/>
        </p:nvSpPr>
        <p:spPr>
          <a:xfrm>
            <a:off x="1080000" y="2523600"/>
            <a:ext cx="6094800" cy="309600"/>
          </a:xfrm>
          <a:prstGeom prst="rect">
            <a:avLst/>
          </a:prstGeom>
          <a:noFill/>
        </p:spPr>
        <p:txBody>
          <a:bodyPr wrap="none">
            <a:spAutoFit/>
          </a:bodyPr>
          <a:lstStyle/>
          <a:p>
            <a:pPr>
              <a:defRPr sz="1200" b="1">
                <a:solidFill>
                  <a:srgbClr val="000000"/>
                </a:solidFill>
                <a:latin typeface="Arial Nova"/>
              </a:defRPr>
            </a:pPr>
            <a:r>
              <a:t>Establish and Maintain a Secure Network Architecture</a:t>
            </a:r>
          </a:p>
        </p:txBody>
      </p:sp>
      <p:sp>
        <p:nvSpPr>
          <p:cNvPr id="16" name="TextBox 15"/>
          <p:cNvSpPr txBox="1"/>
          <p:nvPr/>
        </p:nvSpPr>
        <p:spPr>
          <a:xfrm>
            <a:off x="1080000" y="2869200"/>
            <a:ext cx="10713600" cy="304800"/>
          </a:xfrm>
          <a:prstGeom prst="rect">
            <a:avLst/>
          </a:prstGeom>
          <a:noFill/>
        </p:spPr>
        <p:txBody>
          <a:bodyPr wrap="square" anchor="t">
            <a:spAutoFit/>
          </a:bodyPr>
          <a:lstStyle/>
          <a:p>
            <a:pPr>
              <a:defRPr sz="1200">
                <a:latin typeface="Arial Nova Light "/>
              </a:defRPr>
            </a:pPr>
            <a:r>
              <a:t>Finding: Establish and maintain a secure network architecture. A secure network architecture must address segmentation, least privilege, and availability, at a minimum.</a:t>
            </a:r>
          </a:p>
        </p:txBody>
      </p:sp>
      <p:sp>
        <p:nvSpPr>
          <p:cNvPr id="17" name="TextBox 16"/>
          <p:cNvSpPr txBox="1"/>
          <p:nvPr/>
        </p:nvSpPr>
        <p:spPr>
          <a:xfrm>
            <a:off x="1080000" y="3354000"/>
            <a:ext cx="10713600" cy="152400"/>
          </a:xfrm>
          <a:prstGeom prst="rect">
            <a:avLst/>
          </a:prstGeom>
          <a:noFill/>
        </p:spPr>
        <p:txBody>
          <a:bodyPr wrap="square" anchor="t">
            <a:spAutoFit/>
          </a:bodyPr>
          <a:lstStyle/>
          <a:p>
            <a:pPr>
              <a:defRPr sz="1000">
                <a:latin typeface="Arial Nova Light "/>
              </a:defRPr>
            </a:pPr>
            <a:r>
              <a:t>Recommendation: ""</a:t>
            </a:r>
          </a:p>
        </p:txBody>
      </p:sp>
      <p:cxnSp>
        <p:nvCxnSpPr>
          <p:cNvPr id="18" name="Connector 17"/>
          <p:cNvCxnSpPr/>
          <p:nvPr/>
        </p:nvCxnSpPr>
        <p:spPr>
          <a:xfrm>
            <a:off x="720000" y="3722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9" name="Table 18"/>
          <p:cNvGraphicFramePr>
            <a:graphicFrameLocks noGrp="1"/>
          </p:cNvGraphicFramePr>
          <p:nvPr/>
        </p:nvGraphicFramePr>
        <p:xfrm>
          <a:off x="8341200" y="37224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Network</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x</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20" name="TextBox 19"/>
          <p:cNvSpPr txBox="1"/>
          <p:nvPr/>
        </p:nvSpPr>
        <p:spPr>
          <a:xfrm>
            <a:off x="648000" y="3722400"/>
            <a:ext cx="413999" cy="277200"/>
          </a:xfrm>
          <a:prstGeom prst="rect">
            <a:avLst/>
          </a:prstGeom>
          <a:noFill/>
        </p:spPr>
        <p:txBody>
          <a:bodyPr wrap="none">
            <a:spAutoFit/>
          </a:bodyPr>
          <a:lstStyle/>
          <a:p>
            <a:pPr>
              <a:defRPr sz="1200" b="1">
                <a:solidFill>
                  <a:srgbClr val="156082"/>
                </a:solidFill>
                <a:latin typeface="Arial Nova Cond"/>
              </a:defRPr>
            </a:pPr>
            <a:r>
              <a:t>12.3</a:t>
            </a:r>
          </a:p>
        </p:txBody>
      </p:sp>
      <p:sp>
        <p:nvSpPr>
          <p:cNvPr id="21" name="TextBox 20"/>
          <p:cNvSpPr txBox="1"/>
          <p:nvPr/>
        </p:nvSpPr>
        <p:spPr>
          <a:xfrm>
            <a:off x="1080000" y="3722400"/>
            <a:ext cx="6094800" cy="309600"/>
          </a:xfrm>
          <a:prstGeom prst="rect">
            <a:avLst/>
          </a:prstGeom>
          <a:noFill/>
        </p:spPr>
        <p:txBody>
          <a:bodyPr wrap="none">
            <a:spAutoFit/>
          </a:bodyPr>
          <a:lstStyle/>
          <a:p>
            <a:pPr>
              <a:defRPr sz="1200" b="1">
                <a:solidFill>
                  <a:srgbClr val="000000"/>
                </a:solidFill>
                <a:latin typeface="Arial Nova"/>
              </a:defRPr>
            </a:pPr>
            <a:r>
              <a:t>Securely Manage Network Infrastructure</a:t>
            </a:r>
          </a:p>
        </p:txBody>
      </p:sp>
      <p:sp>
        <p:nvSpPr>
          <p:cNvPr id="22" name="TextBox 21"/>
          <p:cNvSpPr txBox="1"/>
          <p:nvPr/>
        </p:nvSpPr>
        <p:spPr>
          <a:xfrm>
            <a:off x="1080000" y="4068000"/>
            <a:ext cx="10713600" cy="304800"/>
          </a:xfrm>
          <a:prstGeom prst="rect">
            <a:avLst/>
          </a:prstGeom>
          <a:noFill/>
        </p:spPr>
        <p:txBody>
          <a:bodyPr wrap="square" anchor="t">
            <a:spAutoFit/>
          </a:bodyPr>
          <a:lstStyle/>
          <a:p>
            <a:pPr>
              <a:defRPr sz="1200">
                <a:latin typeface="Arial Nova Light "/>
              </a:defRPr>
            </a:pPr>
            <a:r>
              <a:t>Finding: Securely manage network infrastructure. Example implementations include version-controlled-infrastructure-as-code, and the use of secure network protocols, such as SSH and HTTPS. </a:t>
            </a:r>
          </a:p>
        </p:txBody>
      </p:sp>
      <p:sp>
        <p:nvSpPr>
          <p:cNvPr id="23" name="TextBox 22"/>
          <p:cNvSpPr txBox="1"/>
          <p:nvPr/>
        </p:nvSpPr>
        <p:spPr>
          <a:xfrm>
            <a:off x="1080000" y="4552800"/>
            <a:ext cx="10713600" cy="152400"/>
          </a:xfrm>
          <a:prstGeom prst="rect">
            <a:avLst/>
          </a:prstGeom>
          <a:noFill/>
        </p:spPr>
        <p:txBody>
          <a:bodyPr wrap="square" anchor="t">
            <a:spAutoFit/>
          </a:bodyPr>
          <a:lstStyle/>
          <a:p>
            <a:pPr>
              <a:defRPr sz="1000">
                <a:latin typeface="Arial Nova Light "/>
              </a:defRPr>
            </a:pPr>
            <a:r>
              <a:t>Recommendation: ""</a:t>
            </a:r>
          </a:p>
        </p:txBody>
      </p:sp>
      <p:cxnSp>
        <p:nvCxnSpPr>
          <p:cNvPr id="24" name="Connector 23"/>
          <p:cNvCxnSpPr/>
          <p:nvPr/>
        </p:nvCxnSpPr>
        <p:spPr>
          <a:xfrm>
            <a:off x="720000" y="49212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25" name="Table 24"/>
          <p:cNvGraphicFramePr>
            <a:graphicFrameLocks noGrp="1"/>
          </p:cNvGraphicFramePr>
          <p:nvPr/>
        </p:nvGraphicFramePr>
        <p:xfrm>
          <a:off x="8341200" y="49212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Network</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Identify</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x</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26" name="TextBox 25"/>
          <p:cNvSpPr txBox="1"/>
          <p:nvPr/>
        </p:nvSpPr>
        <p:spPr>
          <a:xfrm>
            <a:off x="648000" y="4921200"/>
            <a:ext cx="413999" cy="277200"/>
          </a:xfrm>
          <a:prstGeom prst="rect">
            <a:avLst/>
          </a:prstGeom>
          <a:noFill/>
        </p:spPr>
        <p:txBody>
          <a:bodyPr wrap="none">
            <a:spAutoFit/>
          </a:bodyPr>
          <a:lstStyle/>
          <a:p>
            <a:pPr>
              <a:defRPr sz="1200" b="1">
                <a:solidFill>
                  <a:srgbClr val="156082"/>
                </a:solidFill>
                <a:latin typeface="Arial Nova Cond"/>
              </a:defRPr>
            </a:pPr>
            <a:r>
              <a:t>12.4</a:t>
            </a:r>
          </a:p>
        </p:txBody>
      </p:sp>
      <p:sp>
        <p:nvSpPr>
          <p:cNvPr id="27" name="TextBox 26"/>
          <p:cNvSpPr txBox="1"/>
          <p:nvPr/>
        </p:nvSpPr>
        <p:spPr>
          <a:xfrm>
            <a:off x="1080000" y="4921200"/>
            <a:ext cx="6094800" cy="309600"/>
          </a:xfrm>
          <a:prstGeom prst="rect">
            <a:avLst/>
          </a:prstGeom>
          <a:noFill/>
        </p:spPr>
        <p:txBody>
          <a:bodyPr wrap="none">
            <a:spAutoFit/>
          </a:bodyPr>
          <a:lstStyle/>
          <a:p>
            <a:pPr>
              <a:defRPr sz="1200" b="1">
                <a:solidFill>
                  <a:srgbClr val="000000"/>
                </a:solidFill>
                <a:latin typeface="Arial Nova"/>
              </a:defRPr>
            </a:pPr>
            <a:r>
              <a:t>Establish and Maintain Architecture Diagram(s)</a:t>
            </a:r>
          </a:p>
        </p:txBody>
      </p:sp>
      <p:sp>
        <p:nvSpPr>
          <p:cNvPr id="28" name="TextBox 27"/>
          <p:cNvSpPr txBox="1"/>
          <p:nvPr/>
        </p:nvSpPr>
        <p:spPr>
          <a:xfrm>
            <a:off x="1080000" y="5266800"/>
            <a:ext cx="10713600" cy="457200"/>
          </a:xfrm>
          <a:prstGeom prst="rect">
            <a:avLst/>
          </a:prstGeom>
          <a:noFill/>
        </p:spPr>
        <p:txBody>
          <a:bodyPr wrap="square" anchor="t">
            <a:spAutoFit/>
          </a:bodyPr>
          <a:lstStyle/>
          <a:p>
            <a:pPr>
              <a:defRPr sz="1200">
                <a:latin typeface="Arial Nova Light "/>
              </a:defRPr>
            </a:pPr>
            <a:r>
              <a:t>Finding: Establish and maintain architecture diagram(s) and/or other network system documentation. Review and update documentation annually, or when significant enterprise changes occur that could impact this Safeguard.</a:t>
            </a:r>
          </a:p>
        </p:txBody>
      </p:sp>
      <p:sp>
        <p:nvSpPr>
          <p:cNvPr id="29" name="TextBox 28"/>
          <p:cNvSpPr txBox="1"/>
          <p:nvPr/>
        </p:nvSpPr>
        <p:spPr>
          <a:xfrm>
            <a:off x="1080000" y="5904000"/>
            <a:ext cx="10713600" cy="152400"/>
          </a:xfrm>
          <a:prstGeom prst="rect">
            <a:avLst/>
          </a:prstGeom>
          <a:noFill/>
        </p:spPr>
        <p:txBody>
          <a:bodyPr wrap="square" anchor="t">
            <a:spAutoFit/>
          </a:bodyPr>
          <a:lstStyle/>
          <a:p>
            <a:pPr>
              <a:defRPr sz="1000">
                <a:latin typeface="Arial Nova Light "/>
              </a:defRPr>
            </a:pPr>
            <a:r>
              <a:t>Recommendation: ""</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720000" y="404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3" name="Table 2"/>
          <p:cNvGraphicFramePr>
            <a:graphicFrameLocks noGrp="1"/>
          </p:cNvGraphicFramePr>
          <p:nvPr/>
        </p:nvGraphicFramePr>
        <p:xfrm>
          <a:off x="8341200" y="4044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Network</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x</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High</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46C0A"/>
                    </a:solidFill>
                  </a:tcPr>
                </a:tc>
              </a:tr>
            </a:tbl>
          </a:graphicData>
        </a:graphic>
      </p:graphicFrame>
      <p:sp>
        <p:nvSpPr>
          <p:cNvPr id="4" name="TextBox 3"/>
          <p:cNvSpPr txBox="1"/>
          <p:nvPr/>
        </p:nvSpPr>
        <p:spPr>
          <a:xfrm>
            <a:off x="648000" y="404400"/>
            <a:ext cx="413999" cy="277200"/>
          </a:xfrm>
          <a:prstGeom prst="rect">
            <a:avLst/>
          </a:prstGeom>
          <a:noFill/>
        </p:spPr>
        <p:txBody>
          <a:bodyPr wrap="none">
            <a:spAutoFit/>
          </a:bodyPr>
          <a:lstStyle/>
          <a:p>
            <a:pPr>
              <a:defRPr sz="1200" b="1">
                <a:solidFill>
                  <a:srgbClr val="156082"/>
                </a:solidFill>
                <a:latin typeface="Arial Nova Cond"/>
              </a:defRPr>
            </a:pPr>
            <a:r>
              <a:t>12.5</a:t>
            </a:r>
          </a:p>
        </p:txBody>
      </p:sp>
      <p:sp>
        <p:nvSpPr>
          <p:cNvPr id="5" name="TextBox 4"/>
          <p:cNvSpPr txBox="1"/>
          <p:nvPr/>
        </p:nvSpPr>
        <p:spPr>
          <a:xfrm>
            <a:off x="1080000" y="404400"/>
            <a:ext cx="6094800" cy="309600"/>
          </a:xfrm>
          <a:prstGeom prst="rect">
            <a:avLst/>
          </a:prstGeom>
          <a:noFill/>
        </p:spPr>
        <p:txBody>
          <a:bodyPr wrap="none">
            <a:spAutoFit/>
          </a:bodyPr>
          <a:lstStyle/>
          <a:p>
            <a:pPr>
              <a:defRPr sz="1200" b="1">
                <a:solidFill>
                  <a:srgbClr val="000000"/>
                </a:solidFill>
                <a:latin typeface="Arial Nova"/>
              </a:defRPr>
            </a:pPr>
            <a:r>
              <a:t>Centralize Network Authentication, Authorization, and Auditing (AAA)</a:t>
            </a:r>
          </a:p>
        </p:txBody>
      </p:sp>
      <p:sp>
        <p:nvSpPr>
          <p:cNvPr id="6" name="TextBox 5"/>
          <p:cNvSpPr txBox="1"/>
          <p:nvPr/>
        </p:nvSpPr>
        <p:spPr>
          <a:xfrm>
            <a:off x="1080000" y="750000"/>
            <a:ext cx="10713600" cy="152400"/>
          </a:xfrm>
          <a:prstGeom prst="rect">
            <a:avLst/>
          </a:prstGeom>
          <a:noFill/>
        </p:spPr>
        <p:txBody>
          <a:bodyPr wrap="square" anchor="t">
            <a:spAutoFit/>
          </a:bodyPr>
          <a:lstStyle/>
          <a:p>
            <a:pPr>
              <a:defRPr sz="1200">
                <a:latin typeface="Arial Nova Light "/>
              </a:defRPr>
            </a:pPr>
            <a:r>
              <a:t>Finding: Centralize network AAA.</a:t>
            </a:r>
          </a:p>
        </p:txBody>
      </p:sp>
      <p:sp>
        <p:nvSpPr>
          <p:cNvPr id="7" name="TextBox 6"/>
          <p:cNvSpPr txBox="1"/>
          <p:nvPr/>
        </p:nvSpPr>
        <p:spPr>
          <a:xfrm>
            <a:off x="1080000" y="1082400"/>
            <a:ext cx="10713600" cy="152400"/>
          </a:xfrm>
          <a:prstGeom prst="rect">
            <a:avLst/>
          </a:prstGeom>
          <a:noFill/>
        </p:spPr>
        <p:txBody>
          <a:bodyPr wrap="square" anchor="t">
            <a:spAutoFit/>
          </a:bodyPr>
          <a:lstStyle/>
          <a:p>
            <a:pPr>
              <a:defRPr sz="1000">
                <a:latin typeface="Arial Nova Light "/>
              </a:defRPr>
            </a:pPr>
            <a:r>
              <a:t>Recommendation: ""</a:t>
            </a:r>
          </a:p>
        </p:txBody>
      </p:sp>
      <p:cxnSp>
        <p:nvCxnSpPr>
          <p:cNvPr id="8" name="Connector 7"/>
          <p:cNvCxnSpPr/>
          <p:nvPr/>
        </p:nvCxnSpPr>
        <p:spPr>
          <a:xfrm>
            <a:off x="720000" y="14508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9" name="Table 8"/>
          <p:cNvGraphicFramePr>
            <a:graphicFrameLocks noGrp="1"/>
          </p:cNvGraphicFramePr>
          <p:nvPr/>
        </p:nvGraphicFramePr>
        <p:xfrm>
          <a:off x="8341200" y="14508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Network</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x</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10" name="TextBox 9"/>
          <p:cNvSpPr txBox="1"/>
          <p:nvPr/>
        </p:nvSpPr>
        <p:spPr>
          <a:xfrm>
            <a:off x="648000" y="1450800"/>
            <a:ext cx="413999" cy="277200"/>
          </a:xfrm>
          <a:prstGeom prst="rect">
            <a:avLst/>
          </a:prstGeom>
          <a:noFill/>
        </p:spPr>
        <p:txBody>
          <a:bodyPr wrap="none">
            <a:spAutoFit/>
          </a:bodyPr>
          <a:lstStyle/>
          <a:p>
            <a:pPr>
              <a:defRPr sz="1200" b="1">
                <a:solidFill>
                  <a:srgbClr val="156082"/>
                </a:solidFill>
                <a:latin typeface="Arial Nova Cond"/>
              </a:defRPr>
            </a:pPr>
            <a:r>
              <a:t>12.6</a:t>
            </a:r>
          </a:p>
        </p:txBody>
      </p:sp>
      <p:sp>
        <p:nvSpPr>
          <p:cNvPr id="11" name="TextBox 10"/>
          <p:cNvSpPr txBox="1"/>
          <p:nvPr/>
        </p:nvSpPr>
        <p:spPr>
          <a:xfrm>
            <a:off x="1080000" y="1450800"/>
            <a:ext cx="6094800" cy="309600"/>
          </a:xfrm>
          <a:prstGeom prst="rect">
            <a:avLst/>
          </a:prstGeom>
          <a:noFill/>
        </p:spPr>
        <p:txBody>
          <a:bodyPr wrap="none">
            <a:spAutoFit/>
          </a:bodyPr>
          <a:lstStyle/>
          <a:p>
            <a:pPr>
              <a:defRPr sz="1200" b="1">
                <a:solidFill>
                  <a:srgbClr val="000000"/>
                </a:solidFill>
                <a:latin typeface="Arial Nova"/>
              </a:defRPr>
            </a:pPr>
            <a:r>
              <a:t>Use of Secure Network Management and Communication Protocols </a:t>
            </a:r>
          </a:p>
        </p:txBody>
      </p:sp>
      <p:sp>
        <p:nvSpPr>
          <p:cNvPr id="12" name="TextBox 11"/>
          <p:cNvSpPr txBox="1"/>
          <p:nvPr/>
        </p:nvSpPr>
        <p:spPr>
          <a:xfrm>
            <a:off x="1080000" y="1796400"/>
            <a:ext cx="10713600" cy="304800"/>
          </a:xfrm>
          <a:prstGeom prst="rect">
            <a:avLst/>
          </a:prstGeom>
          <a:noFill/>
        </p:spPr>
        <p:txBody>
          <a:bodyPr wrap="square" anchor="t">
            <a:spAutoFit/>
          </a:bodyPr>
          <a:lstStyle/>
          <a:p>
            <a:pPr>
              <a:defRPr sz="1200">
                <a:latin typeface="Arial Nova Light "/>
              </a:defRPr>
            </a:pPr>
            <a:r>
              <a:t>Finding: Use secure network management and communication protocols (e.g., 802.1X, Wi-Fi Protected Access 2 (WPA2) Enterprise or greater).</a:t>
            </a:r>
          </a:p>
        </p:txBody>
      </p:sp>
      <p:sp>
        <p:nvSpPr>
          <p:cNvPr id="13" name="TextBox 12"/>
          <p:cNvSpPr txBox="1"/>
          <p:nvPr/>
        </p:nvSpPr>
        <p:spPr>
          <a:xfrm>
            <a:off x="1080000" y="2281200"/>
            <a:ext cx="10713600" cy="152400"/>
          </a:xfrm>
          <a:prstGeom prst="rect">
            <a:avLst/>
          </a:prstGeom>
          <a:noFill/>
        </p:spPr>
        <p:txBody>
          <a:bodyPr wrap="square" anchor="t">
            <a:spAutoFit/>
          </a:bodyPr>
          <a:lstStyle/>
          <a:p>
            <a:pPr>
              <a:defRPr sz="1000">
                <a:latin typeface="Arial Nova Light "/>
              </a:defRPr>
            </a:pPr>
            <a:r>
              <a:t>Recommendation: ""</a:t>
            </a:r>
          </a:p>
        </p:txBody>
      </p:sp>
      <p:cxnSp>
        <p:nvCxnSpPr>
          <p:cNvPr id="14" name="Connector 13"/>
          <p:cNvCxnSpPr/>
          <p:nvPr/>
        </p:nvCxnSpPr>
        <p:spPr>
          <a:xfrm>
            <a:off x="720000" y="26496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5" name="Table 14"/>
          <p:cNvGraphicFramePr>
            <a:graphicFrameLocks noGrp="1"/>
          </p:cNvGraphicFramePr>
          <p:nvPr/>
        </p:nvGraphicFramePr>
        <p:xfrm>
          <a:off x="8341200" y="26496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Devices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x</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16" name="TextBox 15"/>
          <p:cNvSpPr txBox="1"/>
          <p:nvPr/>
        </p:nvSpPr>
        <p:spPr>
          <a:xfrm>
            <a:off x="648000" y="2649600"/>
            <a:ext cx="413999" cy="277200"/>
          </a:xfrm>
          <a:prstGeom prst="rect">
            <a:avLst/>
          </a:prstGeom>
          <a:noFill/>
        </p:spPr>
        <p:txBody>
          <a:bodyPr wrap="none">
            <a:spAutoFit/>
          </a:bodyPr>
          <a:lstStyle/>
          <a:p>
            <a:pPr>
              <a:defRPr sz="1200" b="1">
                <a:solidFill>
                  <a:srgbClr val="156082"/>
                </a:solidFill>
                <a:latin typeface="Arial Nova Cond"/>
              </a:defRPr>
            </a:pPr>
            <a:r>
              <a:t>12.7</a:t>
            </a:r>
          </a:p>
        </p:txBody>
      </p:sp>
      <p:sp>
        <p:nvSpPr>
          <p:cNvPr id="17" name="TextBox 16"/>
          <p:cNvSpPr txBox="1"/>
          <p:nvPr/>
        </p:nvSpPr>
        <p:spPr>
          <a:xfrm>
            <a:off x="1080000" y="2649600"/>
            <a:ext cx="6094800" cy="309600"/>
          </a:xfrm>
          <a:prstGeom prst="rect">
            <a:avLst/>
          </a:prstGeom>
          <a:noFill/>
        </p:spPr>
        <p:txBody>
          <a:bodyPr wrap="none">
            <a:spAutoFit/>
          </a:bodyPr>
          <a:lstStyle/>
          <a:p>
            <a:pPr>
              <a:defRPr sz="1200" b="1">
                <a:solidFill>
                  <a:srgbClr val="000000"/>
                </a:solidFill>
                <a:latin typeface="Arial Nova"/>
              </a:defRPr>
            </a:pPr>
            <a:r>
              <a:t>Ensure Remote Devices Utilize a VPN and are Connecting to an Enterprise’s AAA Infrastructure</a:t>
            </a:r>
          </a:p>
        </p:txBody>
      </p:sp>
      <p:sp>
        <p:nvSpPr>
          <p:cNvPr id="18" name="TextBox 17"/>
          <p:cNvSpPr txBox="1"/>
          <p:nvPr/>
        </p:nvSpPr>
        <p:spPr>
          <a:xfrm>
            <a:off x="1080000" y="2995200"/>
            <a:ext cx="10713600" cy="304800"/>
          </a:xfrm>
          <a:prstGeom prst="rect">
            <a:avLst/>
          </a:prstGeom>
          <a:noFill/>
        </p:spPr>
        <p:txBody>
          <a:bodyPr wrap="square" anchor="t">
            <a:spAutoFit/>
          </a:bodyPr>
          <a:lstStyle/>
          <a:p>
            <a:pPr>
              <a:defRPr sz="1200">
                <a:latin typeface="Arial Nova Light "/>
              </a:defRPr>
            </a:pPr>
            <a:r>
              <a:t>Finding: Require users to authenticate to enterprise-managed VPN and authentication services prior to accessing enterprise resources on end-user devices.</a:t>
            </a:r>
          </a:p>
        </p:txBody>
      </p:sp>
      <p:sp>
        <p:nvSpPr>
          <p:cNvPr id="19" name="TextBox 18"/>
          <p:cNvSpPr txBox="1"/>
          <p:nvPr/>
        </p:nvSpPr>
        <p:spPr>
          <a:xfrm>
            <a:off x="1080000" y="3480000"/>
            <a:ext cx="10713600" cy="152400"/>
          </a:xfrm>
          <a:prstGeom prst="rect">
            <a:avLst/>
          </a:prstGeom>
          <a:noFill/>
        </p:spPr>
        <p:txBody>
          <a:bodyPr wrap="square" anchor="t">
            <a:spAutoFit/>
          </a:bodyPr>
          <a:lstStyle/>
          <a:p>
            <a:pPr>
              <a:defRPr sz="1000">
                <a:latin typeface="Arial Nova Light "/>
              </a:defRPr>
            </a:pPr>
            <a:r>
              <a:t>Recommendation: ""</a:t>
            </a:r>
          </a:p>
        </p:txBody>
      </p:sp>
      <p:cxnSp>
        <p:nvCxnSpPr>
          <p:cNvPr id="20" name="Connector 19"/>
          <p:cNvCxnSpPr/>
          <p:nvPr/>
        </p:nvCxnSpPr>
        <p:spPr>
          <a:xfrm>
            <a:off x="720000" y="3848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21" name="Table 20"/>
          <p:cNvGraphicFramePr>
            <a:graphicFrameLocks noGrp="1"/>
          </p:cNvGraphicFramePr>
          <p:nvPr/>
        </p:nvGraphicFramePr>
        <p:xfrm>
          <a:off x="8341200" y="38484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Devices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x</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22" name="TextBox 21"/>
          <p:cNvSpPr txBox="1"/>
          <p:nvPr/>
        </p:nvSpPr>
        <p:spPr>
          <a:xfrm>
            <a:off x="648000" y="3848400"/>
            <a:ext cx="413999" cy="277200"/>
          </a:xfrm>
          <a:prstGeom prst="rect">
            <a:avLst/>
          </a:prstGeom>
          <a:noFill/>
        </p:spPr>
        <p:txBody>
          <a:bodyPr wrap="none">
            <a:spAutoFit/>
          </a:bodyPr>
          <a:lstStyle/>
          <a:p>
            <a:pPr>
              <a:defRPr sz="1200" b="1">
                <a:solidFill>
                  <a:srgbClr val="156082"/>
                </a:solidFill>
                <a:latin typeface="Arial Nova Cond"/>
              </a:defRPr>
            </a:pPr>
            <a:r>
              <a:t>12.8</a:t>
            </a:r>
          </a:p>
        </p:txBody>
      </p:sp>
      <p:sp>
        <p:nvSpPr>
          <p:cNvPr id="23" name="TextBox 22"/>
          <p:cNvSpPr txBox="1"/>
          <p:nvPr/>
        </p:nvSpPr>
        <p:spPr>
          <a:xfrm>
            <a:off x="1080000" y="3848400"/>
            <a:ext cx="6094800" cy="309600"/>
          </a:xfrm>
          <a:prstGeom prst="rect">
            <a:avLst/>
          </a:prstGeom>
          <a:noFill/>
        </p:spPr>
        <p:txBody>
          <a:bodyPr wrap="none">
            <a:spAutoFit/>
          </a:bodyPr>
          <a:lstStyle/>
          <a:p>
            <a:pPr>
              <a:defRPr sz="1200" b="1">
                <a:solidFill>
                  <a:srgbClr val="000000"/>
                </a:solidFill>
                <a:latin typeface="Arial Nova"/>
              </a:defRPr>
            </a:pPr>
            <a:r>
              <a:t>Establish and Maintain Dedicated Computing Resources for All Administrative Work</a:t>
            </a:r>
          </a:p>
        </p:txBody>
      </p:sp>
      <p:sp>
        <p:nvSpPr>
          <p:cNvPr id="24" name="TextBox 23"/>
          <p:cNvSpPr txBox="1"/>
          <p:nvPr/>
        </p:nvSpPr>
        <p:spPr>
          <a:xfrm>
            <a:off x="1080000" y="4194000"/>
            <a:ext cx="10713600" cy="457200"/>
          </a:xfrm>
          <a:prstGeom prst="rect">
            <a:avLst/>
          </a:prstGeom>
          <a:noFill/>
        </p:spPr>
        <p:txBody>
          <a:bodyPr wrap="square" anchor="t">
            <a:spAutoFit/>
          </a:bodyPr>
          <a:lstStyle/>
          <a:p>
            <a:pPr>
              <a:defRPr sz="1200">
                <a:latin typeface="Arial Nova Light "/>
              </a:defRPr>
            </a:pPr>
            <a:r>
              <a:t>Finding: Establish and maintain dedicated computing resources, either physically or logically separated, for all administrative tasks or tasks requiring administrative access. The computing resources should be segmented from the enterprise's primary network and not be allowed internet access.</a:t>
            </a:r>
          </a:p>
        </p:txBody>
      </p:sp>
      <p:sp>
        <p:nvSpPr>
          <p:cNvPr id="25" name="TextBox 24"/>
          <p:cNvSpPr txBox="1"/>
          <p:nvPr/>
        </p:nvSpPr>
        <p:spPr>
          <a:xfrm>
            <a:off x="1080000" y="4831200"/>
            <a:ext cx="10713600" cy="152400"/>
          </a:xfrm>
          <a:prstGeom prst="rect">
            <a:avLst/>
          </a:prstGeom>
          <a:noFill/>
        </p:spPr>
        <p:txBody>
          <a:bodyPr wrap="square" anchor="t">
            <a:spAutoFit/>
          </a:bodyPr>
          <a:lstStyle/>
          <a:p>
            <a:pPr>
              <a:defRPr sz="1000">
                <a:latin typeface="Arial Nova Light "/>
              </a:defRPr>
            </a:pPr>
            <a:r>
              <a:t>Recommendation: ""</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295200" y="331200"/>
            <a:ext cx="114984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295200" y="457200"/>
            <a:ext cx="626400" cy="460800"/>
          </a:xfrm>
          <a:prstGeom prst="rect">
            <a:avLst/>
          </a:prstGeom>
          <a:noFill/>
        </p:spPr>
        <p:txBody>
          <a:bodyPr wrap="none" anchor="ctr">
            <a:spAutoFit/>
          </a:bodyPr>
          <a:lstStyle/>
          <a:p>
            <a:pPr>
              <a:defRPr sz="2400" b="1">
                <a:solidFill>
                  <a:srgbClr val="156082"/>
                </a:solidFill>
                <a:latin typeface="Arial Nova Cond"/>
              </a:defRPr>
            </a:pPr>
            <a:r>
              <a:t>13 </a:t>
            </a:r>
          </a:p>
        </p:txBody>
      </p:sp>
      <p:sp>
        <p:nvSpPr>
          <p:cNvPr id="4" name="TextBox 3"/>
          <p:cNvSpPr txBox="1"/>
          <p:nvPr/>
        </p:nvSpPr>
        <p:spPr>
          <a:xfrm>
            <a:off x="720000" y="378000"/>
            <a:ext cx="11793600" cy="309600"/>
          </a:xfrm>
          <a:prstGeom prst="rect">
            <a:avLst/>
          </a:prstGeom>
          <a:noFill/>
        </p:spPr>
        <p:txBody>
          <a:bodyPr wrap="none">
            <a:spAutoFit/>
          </a:bodyPr>
          <a:lstStyle/>
          <a:p>
            <a:pPr>
              <a:defRPr sz="1400" b="1">
                <a:solidFill>
                  <a:srgbClr val="000000"/>
                </a:solidFill>
                <a:latin typeface="Arial Nova"/>
              </a:defRPr>
            </a:pPr>
            <a:r>
              <a:t>Network Monitoring and Defense</a:t>
            </a:r>
          </a:p>
        </p:txBody>
      </p:sp>
      <p:sp>
        <p:nvSpPr>
          <p:cNvPr id="5" name="TextBox 4"/>
          <p:cNvSpPr txBox="1"/>
          <p:nvPr/>
        </p:nvSpPr>
        <p:spPr>
          <a:xfrm>
            <a:off x="720000" y="687600"/>
            <a:ext cx="11073600" cy="304800"/>
          </a:xfrm>
          <a:prstGeom prst="rect">
            <a:avLst/>
          </a:prstGeom>
          <a:noFill/>
        </p:spPr>
        <p:txBody>
          <a:bodyPr wrap="square" anchor="t">
            <a:spAutoFit/>
          </a:bodyPr>
          <a:lstStyle/>
          <a:p>
            <a:pPr>
              <a:defRPr sz="1200" b="0">
                <a:latin typeface="Arial Nova"/>
              </a:defRPr>
            </a:pPr>
            <a:r>
              <a:t>Operate processes and tooling to establish and maintain comprehensive network monitoring and defense against security threats across the enterprise’s network infrastructure and user base.</a:t>
            </a:r>
          </a:p>
        </p:txBody>
      </p:sp>
      <p:cxnSp>
        <p:nvCxnSpPr>
          <p:cNvPr id="6" name="Connector 5"/>
          <p:cNvCxnSpPr/>
          <p:nvPr/>
        </p:nvCxnSpPr>
        <p:spPr>
          <a:xfrm>
            <a:off x="720000" y="1172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7" name="Table 6"/>
          <p:cNvGraphicFramePr>
            <a:graphicFrameLocks noGrp="1"/>
          </p:cNvGraphicFramePr>
          <p:nvPr/>
        </p:nvGraphicFramePr>
        <p:xfrm>
          <a:off x="8341200" y="11724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Network</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Detect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x</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High</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46C0A"/>
                    </a:solidFill>
                  </a:tcPr>
                </a:tc>
              </a:tr>
            </a:tbl>
          </a:graphicData>
        </a:graphic>
      </p:graphicFrame>
      <p:sp>
        <p:nvSpPr>
          <p:cNvPr id="8" name="TextBox 7"/>
          <p:cNvSpPr txBox="1"/>
          <p:nvPr/>
        </p:nvSpPr>
        <p:spPr>
          <a:xfrm>
            <a:off x="648000" y="1172400"/>
            <a:ext cx="413999" cy="277200"/>
          </a:xfrm>
          <a:prstGeom prst="rect">
            <a:avLst/>
          </a:prstGeom>
          <a:noFill/>
        </p:spPr>
        <p:txBody>
          <a:bodyPr wrap="none">
            <a:spAutoFit/>
          </a:bodyPr>
          <a:lstStyle/>
          <a:p>
            <a:pPr>
              <a:defRPr sz="1200" b="1">
                <a:solidFill>
                  <a:srgbClr val="156082"/>
                </a:solidFill>
                <a:latin typeface="Arial Nova Cond"/>
              </a:defRPr>
            </a:pPr>
            <a:r>
              <a:t>13.1</a:t>
            </a:r>
          </a:p>
        </p:txBody>
      </p:sp>
      <p:sp>
        <p:nvSpPr>
          <p:cNvPr id="9" name="TextBox 8"/>
          <p:cNvSpPr txBox="1"/>
          <p:nvPr/>
        </p:nvSpPr>
        <p:spPr>
          <a:xfrm>
            <a:off x="1080000" y="1172400"/>
            <a:ext cx="6094800" cy="309600"/>
          </a:xfrm>
          <a:prstGeom prst="rect">
            <a:avLst/>
          </a:prstGeom>
          <a:noFill/>
        </p:spPr>
        <p:txBody>
          <a:bodyPr wrap="none">
            <a:spAutoFit/>
          </a:bodyPr>
          <a:lstStyle/>
          <a:p>
            <a:pPr>
              <a:defRPr sz="1200" b="1">
                <a:solidFill>
                  <a:srgbClr val="000000"/>
                </a:solidFill>
                <a:latin typeface="Arial Nova"/>
              </a:defRPr>
            </a:pPr>
            <a:r>
              <a:t>Centralize Security Event Alerting</a:t>
            </a:r>
          </a:p>
        </p:txBody>
      </p:sp>
      <p:sp>
        <p:nvSpPr>
          <p:cNvPr id="10" name="TextBox 9"/>
          <p:cNvSpPr txBox="1"/>
          <p:nvPr/>
        </p:nvSpPr>
        <p:spPr>
          <a:xfrm>
            <a:off x="1080000" y="1518000"/>
            <a:ext cx="10713600" cy="609600"/>
          </a:xfrm>
          <a:prstGeom prst="rect">
            <a:avLst/>
          </a:prstGeom>
          <a:noFill/>
        </p:spPr>
        <p:txBody>
          <a:bodyPr wrap="square" anchor="t">
            <a:spAutoFit/>
          </a:bodyPr>
          <a:lstStyle/>
          <a:p>
            <a:pPr>
              <a:defRPr sz="1200">
                <a:latin typeface="Arial Nova Light "/>
              </a:defRPr>
            </a:pPr>
            <a:r>
              <a:t>Finding: Centralize security event alerting across enterprise assets for log correlation and analysis. Best practice implementation requires the use of a SIEM, which includes vendor-defined event correlation alerts. A log analytics platform configured with security-relevant correlation alerts also satisfies this Safeguard.</a:t>
            </a:r>
          </a:p>
        </p:txBody>
      </p:sp>
      <p:sp>
        <p:nvSpPr>
          <p:cNvPr id="11" name="TextBox 10"/>
          <p:cNvSpPr txBox="1"/>
          <p:nvPr/>
        </p:nvSpPr>
        <p:spPr>
          <a:xfrm>
            <a:off x="1080000" y="2307600"/>
            <a:ext cx="10713600" cy="152400"/>
          </a:xfrm>
          <a:prstGeom prst="rect">
            <a:avLst/>
          </a:prstGeom>
          <a:noFill/>
        </p:spPr>
        <p:txBody>
          <a:bodyPr wrap="square" anchor="t">
            <a:spAutoFit/>
          </a:bodyPr>
          <a:lstStyle/>
          <a:p>
            <a:pPr>
              <a:defRPr sz="1000">
                <a:latin typeface="Arial Nova Light "/>
              </a:defRPr>
            </a:pPr>
            <a:r>
              <a:t>Recommendation: ""</a:t>
            </a:r>
          </a:p>
        </p:txBody>
      </p:sp>
      <p:cxnSp>
        <p:nvCxnSpPr>
          <p:cNvPr id="12" name="Connector 11"/>
          <p:cNvCxnSpPr/>
          <p:nvPr/>
        </p:nvCxnSpPr>
        <p:spPr>
          <a:xfrm>
            <a:off x="720000" y="26760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3" name="Table 12"/>
          <p:cNvGraphicFramePr>
            <a:graphicFrameLocks noGrp="1"/>
          </p:cNvGraphicFramePr>
          <p:nvPr/>
        </p:nvGraphicFramePr>
        <p:xfrm>
          <a:off x="8341200" y="26760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Devices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Detect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x</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14" name="TextBox 13"/>
          <p:cNvSpPr txBox="1"/>
          <p:nvPr/>
        </p:nvSpPr>
        <p:spPr>
          <a:xfrm>
            <a:off x="648000" y="2676000"/>
            <a:ext cx="413999" cy="277200"/>
          </a:xfrm>
          <a:prstGeom prst="rect">
            <a:avLst/>
          </a:prstGeom>
          <a:noFill/>
        </p:spPr>
        <p:txBody>
          <a:bodyPr wrap="none">
            <a:spAutoFit/>
          </a:bodyPr>
          <a:lstStyle/>
          <a:p>
            <a:pPr>
              <a:defRPr sz="1200" b="1">
                <a:solidFill>
                  <a:srgbClr val="156082"/>
                </a:solidFill>
                <a:latin typeface="Arial Nova Cond"/>
              </a:defRPr>
            </a:pPr>
            <a:r>
              <a:t>13.2</a:t>
            </a:r>
          </a:p>
        </p:txBody>
      </p:sp>
      <p:sp>
        <p:nvSpPr>
          <p:cNvPr id="15" name="TextBox 14"/>
          <p:cNvSpPr txBox="1"/>
          <p:nvPr/>
        </p:nvSpPr>
        <p:spPr>
          <a:xfrm>
            <a:off x="1080000" y="2676000"/>
            <a:ext cx="6094800" cy="309600"/>
          </a:xfrm>
          <a:prstGeom prst="rect">
            <a:avLst/>
          </a:prstGeom>
          <a:noFill/>
        </p:spPr>
        <p:txBody>
          <a:bodyPr wrap="none">
            <a:spAutoFit/>
          </a:bodyPr>
          <a:lstStyle/>
          <a:p>
            <a:pPr>
              <a:defRPr sz="1200" b="1">
                <a:solidFill>
                  <a:srgbClr val="000000"/>
                </a:solidFill>
                <a:latin typeface="Arial Nova"/>
              </a:defRPr>
            </a:pPr>
            <a:r>
              <a:t>Deploy a Host-Based Intrusion Detection Solution</a:t>
            </a:r>
          </a:p>
        </p:txBody>
      </p:sp>
      <p:sp>
        <p:nvSpPr>
          <p:cNvPr id="16" name="TextBox 15"/>
          <p:cNvSpPr txBox="1"/>
          <p:nvPr/>
        </p:nvSpPr>
        <p:spPr>
          <a:xfrm>
            <a:off x="1080000" y="3021600"/>
            <a:ext cx="10713600" cy="304800"/>
          </a:xfrm>
          <a:prstGeom prst="rect">
            <a:avLst/>
          </a:prstGeom>
          <a:noFill/>
        </p:spPr>
        <p:txBody>
          <a:bodyPr wrap="square" anchor="t">
            <a:spAutoFit/>
          </a:bodyPr>
          <a:lstStyle/>
          <a:p>
            <a:pPr>
              <a:defRPr sz="1200">
                <a:latin typeface="Arial Nova Light "/>
              </a:defRPr>
            </a:pPr>
            <a:r>
              <a:t>Finding: Deploy a host-based intrusion detection solution on enterprise assets, where appropriate and/or supported.</a:t>
            </a:r>
          </a:p>
        </p:txBody>
      </p:sp>
      <p:sp>
        <p:nvSpPr>
          <p:cNvPr id="17" name="TextBox 16"/>
          <p:cNvSpPr txBox="1"/>
          <p:nvPr/>
        </p:nvSpPr>
        <p:spPr>
          <a:xfrm>
            <a:off x="1080000" y="3506400"/>
            <a:ext cx="10713600" cy="152400"/>
          </a:xfrm>
          <a:prstGeom prst="rect">
            <a:avLst/>
          </a:prstGeom>
          <a:noFill/>
        </p:spPr>
        <p:txBody>
          <a:bodyPr wrap="square" anchor="t">
            <a:spAutoFit/>
          </a:bodyPr>
          <a:lstStyle/>
          <a:p>
            <a:pPr>
              <a:defRPr sz="1000">
                <a:latin typeface="Arial Nova Light "/>
              </a:defRPr>
            </a:pPr>
            <a:r>
              <a:t>Recommendation: ""</a:t>
            </a:r>
          </a:p>
        </p:txBody>
      </p:sp>
      <p:cxnSp>
        <p:nvCxnSpPr>
          <p:cNvPr id="18" name="Connector 17"/>
          <p:cNvCxnSpPr/>
          <p:nvPr/>
        </p:nvCxnSpPr>
        <p:spPr>
          <a:xfrm>
            <a:off x="720000" y="38748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9" name="Table 18"/>
          <p:cNvGraphicFramePr>
            <a:graphicFrameLocks noGrp="1"/>
          </p:cNvGraphicFramePr>
          <p:nvPr/>
        </p:nvGraphicFramePr>
        <p:xfrm>
          <a:off x="8341200" y="38748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Network</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Detect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x</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20" name="TextBox 19"/>
          <p:cNvSpPr txBox="1"/>
          <p:nvPr/>
        </p:nvSpPr>
        <p:spPr>
          <a:xfrm>
            <a:off x="648000" y="3874800"/>
            <a:ext cx="413999" cy="277200"/>
          </a:xfrm>
          <a:prstGeom prst="rect">
            <a:avLst/>
          </a:prstGeom>
          <a:noFill/>
        </p:spPr>
        <p:txBody>
          <a:bodyPr wrap="none">
            <a:spAutoFit/>
          </a:bodyPr>
          <a:lstStyle/>
          <a:p>
            <a:pPr>
              <a:defRPr sz="1200" b="1">
                <a:solidFill>
                  <a:srgbClr val="156082"/>
                </a:solidFill>
                <a:latin typeface="Arial Nova Cond"/>
              </a:defRPr>
            </a:pPr>
            <a:r>
              <a:t>13.3</a:t>
            </a:r>
          </a:p>
        </p:txBody>
      </p:sp>
      <p:sp>
        <p:nvSpPr>
          <p:cNvPr id="21" name="TextBox 20"/>
          <p:cNvSpPr txBox="1"/>
          <p:nvPr/>
        </p:nvSpPr>
        <p:spPr>
          <a:xfrm>
            <a:off x="1080000" y="3874800"/>
            <a:ext cx="6094800" cy="309600"/>
          </a:xfrm>
          <a:prstGeom prst="rect">
            <a:avLst/>
          </a:prstGeom>
          <a:noFill/>
        </p:spPr>
        <p:txBody>
          <a:bodyPr wrap="none">
            <a:spAutoFit/>
          </a:bodyPr>
          <a:lstStyle/>
          <a:p>
            <a:pPr>
              <a:defRPr sz="1200" b="1">
                <a:solidFill>
                  <a:srgbClr val="000000"/>
                </a:solidFill>
                <a:latin typeface="Arial Nova"/>
              </a:defRPr>
            </a:pPr>
            <a:r>
              <a:t>Deploy a Network Intrusion Detection Solution</a:t>
            </a:r>
          </a:p>
        </p:txBody>
      </p:sp>
      <p:sp>
        <p:nvSpPr>
          <p:cNvPr id="22" name="TextBox 21"/>
          <p:cNvSpPr txBox="1"/>
          <p:nvPr/>
        </p:nvSpPr>
        <p:spPr>
          <a:xfrm>
            <a:off x="1080000" y="4220400"/>
            <a:ext cx="10713600" cy="457200"/>
          </a:xfrm>
          <a:prstGeom prst="rect">
            <a:avLst/>
          </a:prstGeom>
          <a:noFill/>
        </p:spPr>
        <p:txBody>
          <a:bodyPr wrap="square" anchor="t">
            <a:spAutoFit/>
          </a:bodyPr>
          <a:lstStyle/>
          <a:p>
            <a:pPr>
              <a:defRPr sz="1200">
                <a:latin typeface="Arial Nova Light "/>
              </a:defRPr>
            </a:pPr>
            <a:r>
              <a:t>Finding: Deploy a network intrusion detection solution on enterprise assets, where appropriate. Example implementations include the use of a Network Intrusion Detection System (NIDS) or equivalent cloud service provider (CSP) service.</a:t>
            </a:r>
          </a:p>
        </p:txBody>
      </p:sp>
      <p:sp>
        <p:nvSpPr>
          <p:cNvPr id="23" name="TextBox 22"/>
          <p:cNvSpPr txBox="1"/>
          <p:nvPr/>
        </p:nvSpPr>
        <p:spPr>
          <a:xfrm>
            <a:off x="1080000" y="4857600"/>
            <a:ext cx="10713600" cy="152400"/>
          </a:xfrm>
          <a:prstGeom prst="rect">
            <a:avLst/>
          </a:prstGeom>
          <a:noFill/>
        </p:spPr>
        <p:txBody>
          <a:bodyPr wrap="square" anchor="t">
            <a:spAutoFit/>
          </a:bodyPr>
          <a:lstStyle/>
          <a:p>
            <a:pPr>
              <a:defRPr sz="1000">
                <a:latin typeface="Arial Nova Light "/>
              </a:defRPr>
            </a:pPr>
            <a:r>
              <a:t>Recommendation: ""</a:t>
            </a:r>
          </a:p>
        </p:txBody>
      </p:sp>
      <p:cxnSp>
        <p:nvCxnSpPr>
          <p:cNvPr id="24" name="Connector 23"/>
          <p:cNvCxnSpPr/>
          <p:nvPr/>
        </p:nvCxnSpPr>
        <p:spPr>
          <a:xfrm>
            <a:off x="720000" y="52260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25" name="Table 24"/>
          <p:cNvGraphicFramePr>
            <a:graphicFrameLocks noGrp="1"/>
          </p:cNvGraphicFramePr>
          <p:nvPr/>
        </p:nvGraphicFramePr>
        <p:xfrm>
          <a:off x="8341200" y="52260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Network</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x</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26" name="TextBox 25"/>
          <p:cNvSpPr txBox="1"/>
          <p:nvPr/>
        </p:nvSpPr>
        <p:spPr>
          <a:xfrm>
            <a:off x="648000" y="5226000"/>
            <a:ext cx="413999" cy="277200"/>
          </a:xfrm>
          <a:prstGeom prst="rect">
            <a:avLst/>
          </a:prstGeom>
          <a:noFill/>
        </p:spPr>
        <p:txBody>
          <a:bodyPr wrap="none">
            <a:spAutoFit/>
          </a:bodyPr>
          <a:lstStyle/>
          <a:p>
            <a:pPr>
              <a:defRPr sz="1200" b="1">
                <a:solidFill>
                  <a:srgbClr val="156082"/>
                </a:solidFill>
                <a:latin typeface="Arial Nova Cond"/>
              </a:defRPr>
            </a:pPr>
            <a:r>
              <a:t>13.4</a:t>
            </a:r>
          </a:p>
        </p:txBody>
      </p:sp>
      <p:sp>
        <p:nvSpPr>
          <p:cNvPr id="27" name="TextBox 26"/>
          <p:cNvSpPr txBox="1"/>
          <p:nvPr/>
        </p:nvSpPr>
        <p:spPr>
          <a:xfrm>
            <a:off x="1080000" y="5226000"/>
            <a:ext cx="6094800" cy="309600"/>
          </a:xfrm>
          <a:prstGeom prst="rect">
            <a:avLst/>
          </a:prstGeom>
          <a:noFill/>
        </p:spPr>
        <p:txBody>
          <a:bodyPr wrap="none">
            <a:spAutoFit/>
          </a:bodyPr>
          <a:lstStyle/>
          <a:p>
            <a:pPr>
              <a:defRPr sz="1200" b="1">
                <a:solidFill>
                  <a:srgbClr val="000000"/>
                </a:solidFill>
                <a:latin typeface="Arial Nova"/>
              </a:defRPr>
            </a:pPr>
            <a:r>
              <a:t>Perform Traffic Filtering Between Network Segments</a:t>
            </a:r>
          </a:p>
        </p:txBody>
      </p:sp>
      <p:sp>
        <p:nvSpPr>
          <p:cNvPr id="28" name="TextBox 27"/>
          <p:cNvSpPr txBox="1"/>
          <p:nvPr/>
        </p:nvSpPr>
        <p:spPr>
          <a:xfrm>
            <a:off x="1080000" y="5571600"/>
            <a:ext cx="10713600" cy="152400"/>
          </a:xfrm>
          <a:prstGeom prst="rect">
            <a:avLst/>
          </a:prstGeom>
          <a:noFill/>
        </p:spPr>
        <p:txBody>
          <a:bodyPr wrap="square" anchor="t">
            <a:spAutoFit/>
          </a:bodyPr>
          <a:lstStyle/>
          <a:p>
            <a:pPr>
              <a:defRPr sz="1200">
                <a:latin typeface="Arial Nova Light "/>
              </a:defRPr>
            </a:pPr>
            <a:r>
              <a:t>Finding: Perform traffic filtering between network segments, where appropriate.</a:t>
            </a:r>
          </a:p>
        </p:txBody>
      </p:sp>
      <p:sp>
        <p:nvSpPr>
          <p:cNvPr id="29" name="TextBox 28"/>
          <p:cNvSpPr txBox="1"/>
          <p:nvPr/>
        </p:nvSpPr>
        <p:spPr>
          <a:xfrm>
            <a:off x="1080000" y="5904000"/>
            <a:ext cx="10713600" cy="152400"/>
          </a:xfrm>
          <a:prstGeom prst="rect">
            <a:avLst/>
          </a:prstGeom>
          <a:noFill/>
        </p:spPr>
        <p:txBody>
          <a:bodyPr wrap="square" anchor="t">
            <a:spAutoFit/>
          </a:bodyPr>
          <a:lstStyle/>
          <a:p>
            <a:pPr>
              <a:defRPr sz="1000">
                <a:latin typeface="Arial Nova Light "/>
              </a:defRPr>
            </a:pPr>
            <a:r>
              <a:t>Recommendation: ""</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720000" y="404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3" name="Table 2"/>
          <p:cNvGraphicFramePr>
            <a:graphicFrameLocks noGrp="1"/>
          </p:cNvGraphicFramePr>
          <p:nvPr/>
        </p:nvGraphicFramePr>
        <p:xfrm>
          <a:off x="8341200" y="4044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Devices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Identify</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3</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4" name="TextBox 3"/>
          <p:cNvSpPr txBox="1"/>
          <p:nvPr/>
        </p:nvSpPr>
        <p:spPr>
          <a:xfrm>
            <a:off x="648000" y="404400"/>
            <a:ext cx="413999" cy="277200"/>
          </a:xfrm>
          <a:prstGeom prst="rect">
            <a:avLst/>
          </a:prstGeom>
          <a:noFill/>
        </p:spPr>
        <p:txBody>
          <a:bodyPr wrap="none">
            <a:spAutoFit/>
          </a:bodyPr>
          <a:lstStyle/>
          <a:p>
            <a:pPr>
              <a:defRPr sz="1200" b="1">
                <a:solidFill>
                  <a:srgbClr val="156082"/>
                </a:solidFill>
                <a:latin typeface="Arial Nova Cond"/>
              </a:defRPr>
            </a:pPr>
            <a:r>
              <a:t>1.4</a:t>
            </a:r>
          </a:p>
        </p:txBody>
      </p:sp>
      <p:sp>
        <p:nvSpPr>
          <p:cNvPr id="5" name="TextBox 4"/>
          <p:cNvSpPr txBox="1"/>
          <p:nvPr/>
        </p:nvSpPr>
        <p:spPr>
          <a:xfrm>
            <a:off x="1080000" y="404400"/>
            <a:ext cx="6094800" cy="309600"/>
          </a:xfrm>
          <a:prstGeom prst="rect">
            <a:avLst/>
          </a:prstGeom>
          <a:noFill/>
        </p:spPr>
        <p:txBody>
          <a:bodyPr wrap="none">
            <a:spAutoFit/>
          </a:bodyPr>
          <a:lstStyle/>
          <a:p>
            <a:pPr>
              <a:defRPr sz="1200" b="1">
                <a:solidFill>
                  <a:srgbClr val="000000"/>
                </a:solidFill>
                <a:latin typeface="Arial Nova"/>
              </a:defRPr>
            </a:pPr>
            <a:r>
              <a:t>Use Dynamic Host Configuration Protocol (DHCP) Logging to Update Enterprise Asset Inventory</a:t>
            </a:r>
          </a:p>
        </p:txBody>
      </p:sp>
      <p:sp>
        <p:nvSpPr>
          <p:cNvPr id="6" name="TextBox 5"/>
          <p:cNvSpPr txBox="1"/>
          <p:nvPr/>
        </p:nvSpPr>
        <p:spPr>
          <a:xfrm>
            <a:off x="1080000" y="750000"/>
            <a:ext cx="10713600" cy="457200"/>
          </a:xfrm>
          <a:prstGeom prst="rect">
            <a:avLst/>
          </a:prstGeom>
          <a:noFill/>
        </p:spPr>
        <p:txBody>
          <a:bodyPr wrap="square" anchor="t">
            <a:spAutoFit/>
          </a:bodyPr>
          <a:lstStyle/>
          <a:p>
            <a:pPr>
              <a:defRPr sz="1200">
                <a:latin typeface="Arial Nova Light "/>
              </a:defRPr>
            </a:pPr>
            <a:r>
              <a:t>Finding: Use DHCP logging on all DHCP servers or Internet Protocol (IP) address management tools to update the enterprise’s asset inventory. Review and use logs to update the enterprise’s asset inventory weekly, or more frequently.</a:t>
            </a:r>
          </a:p>
        </p:txBody>
      </p:sp>
      <p:sp>
        <p:nvSpPr>
          <p:cNvPr id="7" name="TextBox 6"/>
          <p:cNvSpPr txBox="1"/>
          <p:nvPr/>
        </p:nvSpPr>
        <p:spPr>
          <a:xfrm>
            <a:off x="1080000" y="1387200"/>
            <a:ext cx="10713600" cy="152400"/>
          </a:xfrm>
          <a:prstGeom prst="rect">
            <a:avLst/>
          </a:prstGeom>
          <a:noFill/>
        </p:spPr>
        <p:txBody>
          <a:bodyPr wrap="square" anchor="t">
            <a:spAutoFit/>
          </a:bodyPr>
          <a:lstStyle/>
          <a:p>
            <a:pPr>
              <a:defRPr sz="1000">
                <a:latin typeface="Arial Nova Light "/>
              </a:defRPr>
            </a:pPr>
            <a:r>
              <a:t>Recommendation: ""</a:t>
            </a:r>
          </a:p>
        </p:txBody>
      </p:sp>
      <p:cxnSp>
        <p:nvCxnSpPr>
          <p:cNvPr id="8" name="Connector 7"/>
          <p:cNvCxnSpPr/>
          <p:nvPr/>
        </p:nvCxnSpPr>
        <p:spPr>
          <a:xfrm>
            <a:off x="720000" y="17556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9" name="Table 8"/>
          <p:cNvGraphicFramePr>
            <a:graphicFrameLocks noGrp="1"/>
          </p:cNvGraphicFramePr>
          <p:nvPr/>
        </p:nvGraphicFramePr>
        <p:xfrm>
          <a:off x="8341200" y="17556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Devices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Detect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1</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Low</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339933"/>
                    </a:solidFill>
                  </a:tcPr>
                </a:tc>
              </a:tr>
            </a:tbl>
          </a:graphicData>
        </a:graphic>
      </p:graphicFrame>
      <p:sp>
        <p:nvSpPr>
          <p:cNvPr id="10" name="TextBox 9"/>
          <p:cNvSpPr txBox="1"/>
          <p:nvPr/>
        </p:nvSpPr>
        <p:spPr>
          <a:xfrm>
            <a:off x="648000" y="1755600"/>
            <a:ext cx="413999" cy="277200"/>
          </a:xfrm>
          <a:prstGeom prst="rect">
            <a:avLst/>
          </a:prstGeom>
          <a:noFill/>
        </p:spPr>
        <p:txBody>
          <a:bodyPr wrap="none">
            <a:spAutoFit/>
          </a:bodyPr>
          <a:lstStyle/>
          <a:p>
            <a:pPr>
              <a:defRPr sz="1200" b="1">
                <a:solidFill>
                  <a:srgbClr val="156082"/>
                </a:solidFill>
                <a:latin typeface="Arial Nova Cond"/>
              </a:defRPr>
            </a:pPr>
            <a:r>
              <a:t>1.5</a:t>
            </a:r>
          </a:p>
        </p:txBody>
      </p:sp>
      <p:sp>
        <p:nvSpPr>
          <p:cNvPr id="11" name="TextBox 10"/>
          <p:cNvSpPr txBox="1"/>
          <p:nvPr/>
        </p:nvSpPr>
        <p:spPr>
          <a:xfrm>
            <a:off x="1080000" y="1755600"/>
            <a:ext cx="6094800" cy="309600"/>
          </a:xfrm>
          <a:prstGeom prst="rect">
            <a:avLst/>
          </a:prstGeom>
          <a:noFill/>
        </p:spPr>
        <p:txBody>
          <a:bodyPr wrap="none">
            <a:spAutoFit/>
          </a:bodyPr>
          <a:lstStyle/>
          <a:p>
            <a:pPr>
              <a:defRPr sz="1200" b="1">
                <a:solidFill>
                  <a:srgbClr val="000000"/>
                </a:solidFill>
                <a:latin typeface="Arial Nova"/>
              </a:defRPr>
            </a:pPr>
            <a:r>
              <a:t>Use a Passive Asset Discovery Tool</a:t>
            </a:r>
          </a:p>
        </p:txBody>
      </p:sp>
      <p:sp>
        <p:nvSpPr>
          <p:cNvPr id="12" name="TextBox 11"/>
          <p:cNvSpPr txBox="1"/>
          <p:nvPr/>
        </p:nvSpPr>
        <p:spPr>
          <a:xfrm>
            <a:off x="1080000" y="2101200"/>
            <a:ext cx="10713600" cy="304800"/>
          </a:xfrm>
          <a:prstGeom prst="rect">
            <a:avLst/>
          </a:prstGeom>
          <a:noFill/>
        </p:spPr>
        <p:txBody>
          <a:bodyPr wrap="square" anchor="t">
            <a:spAutoFit/>
          </a:bodyPr>
          <a:lstStyle/>
          <a:p>
            <a:pPr>
              <a:defRPr sz="1200">
                <a:latin typeface="Arial Nova Light "/>
              </a:defRPr>
            </a:pPr>
            <a:r>
              <a:t>Finding: Use a passive discovery tool to identify assets connected to the enterprise’s network. Review and use scans to update the enterprise’s asset inventory at least weekly, or more frequently.</a:t>
            </a:r>
          </a:p>
        </p:txBody>
      </p:sp>
      <p:sp>
        <p:nvSpPr>
          <p:cNvPr id="13" name="TextBox 12"/>
          <p:cNvSpPr txBox="1"/>
          <p:nvPr/>
        </p:nvSpPr>
        <p:spPr>
          <a:xfrm>
            <a:off x="1080000" y="2586000"/>
            <a:ext cx="10713600" cy="152400"/>
          </a:xfrm>
          <a:prstGeom prst="rect">
            <a:avLst/>
          </a:prstGeom>
          <a:noFill/>
        </p:spPr>
        <p:txBody>
          <a:bodyPr wrap="square" anchor="t">
            <a:spAutoFit/>
          </a:bodyPr>
          <a:lstStyle/>
          <a:p>
            <a:pPr>
              <a:defRPr sz="1000">
                <a:latin typeface="Arial Nova Light "/>
              </a:defRPr>
            </a:pPr>
            <a:r>
              <a:t>Recommendation: ""</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720000" y="404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3" name="Table 2"/>
          <p:cNvGraphicFramePr>
            <a:graphicFrameLocks noGrp="1"/>
          </p:cNvGraphicFramePr>
          <p:nvPr/>
        </p:nvGraphicFramePr>
        <p:xfrm>
          <a:off x="8341200" y="4044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Devices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x</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4" name="TextBox 3"/>
          <p:cNvSpPr txBox="1"/>
          <p:nvPr/>
        </p:nvSpPr>
        <p:spPr>
          <a:xfrm>
            <a:off x="648000" y="404400"/>
            <a:ext cx="413999" cy="277200"/>
          </a:xfrm>
          <a:prstGeom prst="rect">
            <a:avLst/>
          </a:prstGeom>
          <a:noFill/>
        </p:spPr>
        <p:txBody>
          <a:bodyPr wrap="none">
            <a:spAutoFit/>
          </a:bodyPr>
          <a:lstStyle/>
          <a:p>
            <a:pPr>
              <a:defRPr sz="1200" b="1">
                <a:solidFill>
                  <a:srgbClr val="156082"/>
                </a:solidFill>
                <a:latin typeface="Arial Nova Cond"/>
              </a:defRPr>
            </a:pPr>
            <a:r>
              <a:t>13.5</a:t>
            </a:r>
          </a:p>
        </p:txBody>
      </p:sp>
      <p:sp>
        <p:nvSpPr>
          <p:cNvPr id="5" name="TextBox 4"/>
          <p:cNvSpPr txBox="1"/>
          <p:nvPr/>
        </p:nvSpPr>
        <p:spPr>
          <a:xfrm>
            <a:off x="1080000" y="404400"/>
            <a:ext cx="6094800" cy="309600"/>
          </a:xfrm>
          <a:prstGeom prst="rect">
            <a:avLst/>
          </a:prstGeom>
          <a:noFill/>
        </p:spPr>
        <p:txBody>
          <a:bodyPr wrap="none">
            <a:spAutoFit/>
          </a:bodyPr>
          <a:lstStyle/>
          <a:p>
            <a:pPr>
              <a:defRPr sz="1200" b="1">
                <a:solidFill>
                  <a:srgbClr val="000000"/>
                </a:solidFill>
                <a:latin typeface="Arial Nova"/>
              </a:defRPr>
            </a:pPr>
            <a:r>
              <a:t>Manage Access Control for Remote Assets</a:t>
            </a:r>
          </a:p>
        </p:txBody>
      </p:sp>
      <p:sp>
        <p:nvSpPr>
          <p:cNvPr id="6" name="TextBox 5"/>
          <p:cNvSpPr txBox="1"/>
          <p:nvPr/>
        </p:nvSpPr>
        <p:spPr>
          <a:xfrm>
            <a:off x="1080000" y="750000"/>
            <a:ext cx="10713600" cy="609600"/>
          </a:xfrm>
          <a:prstGeom prst="rect">
            <a:avLst/>
          </a:prstGeom>
          <a:noFill/>
        </p:spPr>
        <p:txBody>
          <a:bodyPr wrap="square" anchor="t">
            <a:spAutoFit/>
          </a:bodyPr>
          <a:lstStyle/>
          <a:p>
            <a:pPr>
              <a:defRPr sz="1200">
                <a:latin typeface="Arial Nova Light "/>
              </a:defRPr>
            </a:pPr>
            <a:r>
              <a:t>Finding: Manage access control for assets remotely connecting to enterprise resources. Determine amount of access to enterprise resources based on: up-to-date anti-malware software installed, configuration compliance with the enterprise’s secure configuration process, and ensuring the operating system and applications are up-to-date.	 </a:t>
            </a:r>
          </a:p>
        </p:txBody>
      </p:sp>
      <p:sp>
        <p:nvSpPr>
          <p:cNvPr id="7" name="TextBox 6"/>
          <p:cNvSpPr txBox="1"/>
          <p:nvPr/>
        </p:nvSpPr>
        <p:spPr>
          <a:xfrm>
            <a:off x="1080000" y="1539600"/>
            <a:ext cx="10713600" cy="152400"/>
          </a:xfrm>
          <a:prstGeom prst="rect">
            <a:avLst/>
          </a:prstGeom>
          <a:noFill/>
        </p:spPr>
        <p:txBody>
          <a:bodyPr wrap="square" anchor="t">
            <a:spAutoFit/>
          </a:bodyPr>
          <a:lstStyle/>
          <a:p>
            <a:pPr>
              <a:defRPr sz="1000">
                <a:latin typeface="Arial Nova Light "/>
              </a:defRPr>
            </a:pPr>
            <a:r>
              <a:t>Recommendation: ""</a:t>
            </a:r>
          </a:p>
        </p:txBody>
      </p:sp>
      <p:cxnSp>
        <p:nvCxnSpPr>
          <p:cNvPr id="8" name="Connector 7"/>
          <p:cNvCxnSpPr/>
          <p:nvPr/>
        </p:nvCxnSpPr>
        <p:spPr>
          <a:xfrm>
            <a:off x="720000" y="19080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9" name="Table 8"/>
          <p:cNvGraphicFramePr>
            <a:graphicFrameLocks noGrp="1"/>
          </p:cNvGraphicFramePr>
          <p:nvPr/>
        </p:nvGraphicFramePr>
        <p:xfrm>
          <a:off x="8341200" y="19080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Network</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Detect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x</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High</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46C0A"/>
                    </a:solidFill>
                  </a:tcPr>
                </a:tc>
              </a:tr>
            </a:tbl>
          </a:graphicData>
        </a:graphic>
      </p:graphicFrame>
      <p:sp>
        <p:nvSpPr>
          <p:cNvPr id="10" name="TextBox 9"/>
          <p:cNvSpPr txBox="1"/>
          <p:nvPr/>
        </p:nvSpPr>
        <p:spPr>
          <a:xfrm>
            <a:off x="648000" y="1908000"/>
            <a:ext cx="413999" cy="277200"/>
          </a:xfrm>
          <a:prstGeom prst="rect">
            <a:avLst/>
          </a:prstGeom>
          <a:noFill/>
        </p:spPr>
        <p:txBody>
          <a:bodyPr wrap="none">
            <a:spAutoFit/>
          </a:bodyPr>
          <a:lstStyle/>
          <a:p>
            <a:pPr>
              <a:defRPr sz="1200" b="1">
                <a:solidFill>
                  <a:srgbClr val="156082"/>
                </a:solidFill>
                <a:latin typeface="Arial Nova Cond"/>
              </a:defRPr>
            </a:pPr>
            <a:r>
              <a:t>13.6</a:t>
            </a:r>
          </a:p>
        </p:txBody>
      </p:sp>
      <p:sp>
        <p:nvSpPr>
          <p:cNvPr id="11" name="TextBox 10"/>
          <p:cNvSpPr txBox="1"/>
          <p:nvPr/>
        </p:nvSpPr>
        <p:spPr>
          <a:xfrm>
            <a:off x="1080000" y="1908000"/>
            <a:ext cx="6094800" cy="309600"/>
          </a:xfrm>
          <a:prstGeom prst="rect">
            <a:avLst/>
          </a:prstGeom>
          <a:noFill/>
        </p:spPr>
        <p:txBody>
          <a:bodyPr wrap="none">
            <a:spAutoFit/>
          </a:bodyPr>
          <a:lstStyle/>
          <a:p>
            <a:pPr>
              <a:defRPr sz="1200" b="1">
                <a:solidFill>
                  <a:srgbClr val="000000"/>
                </a:solidFill>
                <a:latin typeface="Arial Nova"/>
              </a:defRPr>
            </a:pPr>
            <a:r>
              <a:t>Collect Network Traffic Flow Logs </a:t>
            </a:r>
          </a:p>
        </p:txBody>
      </p:sp>
      <p:sp>
        <p:nvSpPr>
          <p:cNvPr id="12" name="TextBox 11"/>
          <p:cNvSpPr txBox="1"/>
          <p:nvPr/>
        </p:nvSpPr>
        <p:spPr>
          <a:xfrm>
            <a:off x="1080000" y="2253600"/>
            <a:ext cx="10713600" cy="304800"/>
          </a:xfrm>
          <a:prstGeom prst="rect">
            <a:avLst/>
          </a:prstGeom>
          <a:noFill/>
        </p:spPr>
        <p:txBody>
          <a:bodyPr wrap="square" anchor="t">
            <a:spAutoFit/>
          </a:bodyPr>
          <a:lstStyle/>
          <a:p>
            <a:pPr>
              <a:defRPr sz="1200">
                <a:latin typeface="Arial Nova Light "/>
              </a:defRPr>
            </a:pPr>
            <a:r>
              <a:t>Finding: Collect network traffic flow logs and/or network traffic to review and alert upon from network devices.</a:t>
            </a:r>
          </a:p>
        </p:txBody>
      </p:sp>
      <p:sp>
        <p:nvSpPr>
          <p:cNvPr id="13" name="TextBox 12"/>
          <p:cNvSpPr txBox="1"/>
          <p:nvPr/>
        </p:nvSpPr>
        <p:spPr>
          <a:xfrm>
            <a:off x="1080000" y="2738400"/>
            <a:ext cx="10713600" cy="152400"/>
          </a:xfrm>
          <a:prstGeom prst="rect">
            <a:avLst/>
          </a:prstGeom>
          <a:noFill/>
        </p:spPr>
        <p:txBody>
          <a:bodyPr wrap="square" anchor="t">
            <a:spAutoFit/>
          </a:bodyPr>
          <a:lstStyle/>
          <a:p>
            <a:pPr>
              <a:defRPr sz="1000">
                <a:latin typeface="Arial Nova Light "/>
              </a:defRPr>
            </a:pPr>
            <a:r>
              <a:t>Recommendation: ""</a:t>
            </a:r>
          </a:p>
        </p:txBody>
      </p:sp>
      <p:cxnSp>
        <p:nvCxnSpPr>
          <p:cNvPr id="14" name="Connector 13"/>
          <p:cNvCxnSpPr/>
          <p:nvPr/>
        </p:nvCxnSpPr>
        <p:spPr>
          <a:xfrm>
            <a:off x="720000" y="31068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5" name="Table 14"/>
          <p:cNvGraphicFramePr>
            <a:graphicFrameLocks noGrp="1"/>
          </p:cNvGraphicFramePr>
          <p:nvPr/>
        </p:nvGraphicFramePr>
        <p:xfrm>
          <a:off x="8341200" y="31068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Devices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x</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16" name="TextBox 15"/>
          <p:cNvSpPr txBox="1"/>
          <p:nvPr/>
        </p:nvSpPr>
        <p:spPr>
          <a:xfrm>
            <a:off x="648000" y="3106800"/>
            <a:ext cx="413999" cy="277200"/>
          </a:xfrm>
          <a:prstGeom prst="rect">
            <a:avLst/>
          </a:prstGeom>
          <a:noFill/>
        </p:spPr>
        <p:txBody>
          <a:bodyPr wrap="none">
            <a:spAutoFit/>
          </a:bodyPr>
          <a:lstStyle/>
          <a:p>
            <a:pPr>
              <a:defRPr sz="1200" b="1">
                <a:solidFill>
                  <a:srgbClr val="156082"/>
                </a:solidFill>
                <a:latin typeface="Arial Nova Cond"/>
              </a:defRPr>
            </a:pPr>
            <a:r>
              <a:t>13.7</a:t>
            </a:r>
          </a:p>
        </p:txBody>
      </p:sp>
      <p:sp>
        <p:nvSpPr>
          <p:cNvPr id="17" name="TextBox 16"/>
          <p:cNvSpPr txBox="1"/>
          <p:nvPr/>
        </p:nvSpPr>
        <p:spPr>
          <a:xfrm>
            <a:off x="1080000" y="3106800"/>
            <a:ext cx="6094800" cy="309600"/>
          </a:xfrm>
          <a:prstGeom prst="rect">
            <a:avLst/>
          </a:prstGeom>
          <a:noFill/>
        </p:spPr>
        <p:txBody>
          <a:bodyPr wrap="none">
            <a:spAutoFit/>
          </a:bodyPr>
          <a:lstStyle/>
          <a:p>
            <a:pPr>
              <a:defRPr sz="1200" b="1">
                <a:solidFill>
                  <a:srgbClr val="000000"/>
                </a:solidFill>
                <a:latin typeface="Arial Nova"/>
              </a:defRPr>
            </a:pPr>
            <a:r>
              <a:t>Deploy a Host-Based Intrusion Prevention Solution</a:t>
            </a:r>
          </a:p>
        </p:txBody>
      </p:sp>
      <p:sp>
        <p:nvSpPr>
          <p:cNvPr id="18" name="TextBox 17"/>
          <p:cNvSpPr txBox="1"/>
          <p:nvPr/>
        </p:nvSpPr>
        <p:spPr>
          <a:xfrm>
            <a:off x="1080000" y="3452400"/>
            <a:ext cx="10713600" cy="304800"/>
          </a:xfrm>
          <a:prstGeom prst="rect">
            <a:avLst/>
          </a:prstGeom>
          <a:noFill/>
        </p:spPr>
        <p:txBody>
          <a:bodyPr wrap="square" anchor="t">
            <a:spAutoFit/>
          </a:bodyPr>
          <a:lstStyle/>
          <a:p>
            <a:pPr>
              <a:defRPr sz="1200">
                <a:latin typeface="Arial Nova Light "/>
              </a:defRPr>
            </a:pPr>
            <a:r>
              <a:t>Finding:  Deploy a host-based intrusion prevention solution on enterprise assets, where appropriate and/or supported. Example implementations include use of an Endpoint Detection and Response (EDR) client or host-based IPS agent.</a:t>
            </a:r>
          </a:p>
        </p:txBody>
      </p:sp>
      <p:sp>
        <p:nvSpPr>
          <p:cNvPr id="19" name="TextBox 18"/>
          <p:cNvSpPr txBox="1"/>
          <p:nvPr/>
        </p:nvSpPr>
        <p:spPr>
          <a:xfrm>
            <a:off x="1080000" y="3937200"/>
            <a:ext cx="10713600" cy="152400"/>
          </a:xfrm>
          <a:prstGeom prst="rect">
            <a:avLst/>
          </a:prstGeom>
          <a:noFill/>
        </p:spPr>
        <p:txBody>
          <a:bodyPr wrap="square" anchor="t">
            <a:spAutoFit/>
          </a:bodyPr>
          <a:lstStyle/>
          <a:p>
            <a:pPr>
              <a:defRPr sz="1000">
                <a:latin typeface="Arial Nova Light "/>
              </a:defRPr>
            </a:pPr>
            <a:r>
              <a:t>Recommendation: ""</a:t>
            </a:r>
          </a:p>
        </p:txBody>
      </p:sp>
      <p:cxnSp>
        <p:nvCxnSpPr>
          <p:cNvPr id="20" name="Connector 19"/>
          <p:cNvCxnSpPr/>
          <p:nvPr/>
        </p:nvCxnSpPr>
        <p:spPr>
          <a:xfrm>
            <a:off x="720000" y="43056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21" name="Table 20"/>
          <p:cNvGraphicFramePr>
            <a:graphicFrameLocks noGrp="1"/>
          </p:cNvGraphicFramePr>
          <p:nvPr/>
        </p:nvGraphicFramePr>
        <p:xfrm>
          <a:off x="8341200" y="43056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Network</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x</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22" name="TextBox 21"/>
          <p:cNvSpPr txBox="1"/>
          <p:nvPr/>
        </p:nvSpPr>
        <p:spPr>
          <a:xfrm>
            <a:off x="648000" y="4305600"/>
            <a:ext cx="413999" cy="277200"/>
          </a:xfrm>
          <a:prstGeom prst="rect">
            <a:avLst/>
          </a:prstGeom>
          <a:noFill/>
        </p:spPr>
        <p:txBody>
          <a:bodyPr wrap="none">
            <a:spAutoFit/>
          </a:bodyPr>
          <a:lstStyle/>
          <a:p>
            <a:pPr>
              <a:defRPr sz="1200" b="1">
                <a:solidFill>
                  <a:srgbClr val="156082"/>
                </a:solidFill>
                <a:latin typeface="Arial Nova Cond"/>
              </a:defRPr>
            </a:pPr>
            <a:r>
              <a:t>13.8</a:t>
            </a:r>
          </a:p>
        </p:txBody>
      </p:sp>
      <p:sp>
        <p:nvSpPr>
          <p:cNvPr id="23" name="TextBox 22"/>
          <p:cNvSpPr txBox="1"/>
          <p:nvPr/>
        </p:nvSpPr>
        <p:spPr>
          <a:xfrm>
            <a:off x="1080000" y="4305600"/>
            <a:ext cx="6094800" cy="309600"/>
          </a:xfrm>
          <a:prstGeom prst="rect">
            <a:avLst/>
          </a:prstGeom>
          <a:noFill/>
        </p:spPr>
        <p:txBody>
          <a:bodyPr wrap="none">
            <a:spAutoFit/>
          </a:bodyPr>
          <a:lstStyle/>
          <a:p>
            <a:pPr>
              <a:defRPr sz="1200" b="1">
                <a:solidFill>
                  <a:srgbClr val="000000"/>
                </a:solidFill>
                <a:latin typeface="Arial Nova"/>
              </a:defRPr>
            </a:pPr>
            <a:r>
              <a:t>Deploy a Network Intrusion Prevention Solution</a:t>
            </a:r>
          </a:p>
        </p:txBody>
      </p:sp>
      <p:sp>
        <p:nvSpPr>
          <p:cNvPr id="24" name="TextBox 23"/>
          <p:cNvSpPr txBox="1"/>
          <p:nvPr/>
        </p:nvSpPr>
        <p:spPr>
          <a:xfrm>
            <a:off x="1080000" y="4651200"/>
            <a:ext cx="10713600" cy="304800"/>
          </a:xfrm>
          <a:prstGeom prst="rect">
            <a:avLst/>
          </a:prstGeom>
          <a:noFill/>
        </p:spPr>
        <p:txBody>
          <a:bodyPr wrap="square" anchor="t">
            <a:spAutoFit/>
          </a:bodyPr>
          <a:lstStyle/>
          <a:p>
            <a:pPr>
              <a:defRPr sz="1200">
                <a:latin typeface="Arial Nova Light "/>
              </a:defRPr>
            </a:pPr>
            <a:r>
              <a:t>Finding: Deploy a network intrusion prevention solution, where appropriate. Example implementations include the use of a Network Intrusion Prevention System (NIPS) or equivalent CSP service.</a:t>
            </a:r>
          </a:p>
        </p:txBody>
      </p:sp>
      <p:sp>
        <p:nvSpPr>
          <p:cNvPr id="25" name="TextBox 24"/>
          <p:cNvSpPr txBox="1"/>
          <p:nvPr/>
        </p:nvSpPr>
        <p:spPr>
          <a:xfrm>
            <a:off x="1080000" y="5136000"/>
            <a:ext cx="10713600" cy="152400"/>
          </a:xfrm>
          <a:prstGeom prst="rect">
            <a:avLst/>
          </a:prstGeom>
          <a:noFill/>
        </p:spPr>
        <p:txBody>
          <a:bodyPr wrap="square" anchor="t">
            <a:spAutoFit/>
          </a:bodyPr>
          <a:lstStyle/>
          <a:p>
            <a:pPr>
              <a:defRPr sz="1000">
                <a:latin typeface="Arial Nova Light "/>
              </a:defRPr>
            </a:pPr>
            <a:r>
              <a:t>Recommendation: ""</a:t>
            </a:r>
          </a:p>
        </p:txBody>
      </p:sp>
      <p:cxnSp>
        <p:nvCxnSpPr>
          <p:cNvPr id="26" name="Connector 25"/>
          <p:cNvCxnSpPr/>
          <p:nvPr/>
        </p:nvCxnSpPr>
        <p:spPr>
          <a:xfrm>
            <a:off x="720000" y="5504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27" name="Table 26"/>
          <p:cNvGraphicFramePr>
            <a:graphicFrameLocks noGrp="1"/>
          </p:cNvGraphicFramePr>
          <p:nvPr/>
        </p:nvGraphicFramePr>
        <p:xfrm>
          <a:off x="8341200" y="55044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Devices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x</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28" name="TextBox 27"/>
          <p:cNvSpPr txBox="1"/>
          <p:nvPr/>
        </p:nvSpPr>
        <p:spPr>
          <a:xfrm>
            <a:off x="648000" y="5504400"/>
            <a:ext cx="413999" cy="277200"/>
          </a:xfrm>
          <a:prstGeom prst="rect">
            <a:avLst/>
          </a:prstGeom>
          <a:noFill/>
        </p:spPr>
        <p:txBody>
          <a:bodyPr wrap="none">
            <a:spAutoFit/>
          </a:bodyPr>
          <a:lstStyle/>
          <a:p>
            <a:pPr>
              <a:defRPr sz="1200" b="1">
                <a:solidFill>
                  <a:srgbClr val="156082"/>
                </a:solidFill>
                <a:latin typeface="Arial Nova Cond"/>
              </a:defRPr>
            </a:pPr>
            <a:r>
              <a:t>13.9</a:t>
            </a:r>
          </a:p>
        </p:txBody>
      </p:sp>
      <p:sp>
        <p:nvSpPr>
          <p:cNvPr id="29" name="TextBox 28"/>
          <p:cNvSpPr txBox="1"/>
          <p:nvPr/>
        </p:nvSpPr>
        <p:spPr>
          <a:xfrm>
            <a:off x="1080000" y="5504400"/>
            <a:ext cx="6094800" cy="309600"/>
          </a:xfrm>
          <a:prstGeom prst="rect">
            <a:avLst/>
          </a:prstGeom>
          <a:noFill/>
        </p:spPr>
        <p:txBody>
          <a:bodyPr wrap="none">
            <a:spAutoFit/>
          </a:bodyPr>
          <a:lstStyle/>
          <a:p>
            <a:pPr>
              <a:defRPr sz="1200" b="1">
                <a:solidFill>
                  <a:srgbClr val="000000"/>
                </a:solidFill>
                <a:latin typeface="Arial Nova"/>
              </a:defRPr>
            </a:pPr>
            <a:r>
              <a:t>Deploy Port-Level Access Control</a:t>
            </a:r>
          </a:p>
        </p:txBody>
      </p:sp>
      <p:sp>
        <p:nvSpPr>
          <p:cNvPr id="30" name="TextBox 29"/>
          <p:cNvSpPr txBox="1"/>
          <p:nvPr/>
        </p:nvSpPr>
        <p:spPr>
          <a:xfrm>
            <a:off x="1080000" y="5850000"/>
            <a:ext cx="10713600" cy="304800"/>
          </a:xfrm>
          <a:prstGeom prst="rect">
            <a:avLst/>
          </a:prstGeom>
          <a:noFill/>
        </p:spPr>
        <p:txBody>
          <a:bodyPr wrap="square" anchor="t">
            <a:spAutoFit/>
          </a:bodyPr>
          <a:lstStyle/>
          <a:p>
            <a:pPr>
              <a:defRPr sz="1200">
                <a:latin typeface="Arial Nova Light "/>
              </a:defRPr>
            </a:pPr>
            <a:r>
              <a:t>Finding: Deploy port-level access control. Port-level access control utilizes 802.1x, or similar network access control protocols, such as certificates, and may incorporate user and/or device authentication.</a:t>
            </a:r>
          </a:p>
        </p:txBody>
      </p:sp>
      <p:sp>
        <p:nvSpPr>
          <p:cNvPr id="31" name="TextBox 30"/>
          <p:cNvSpPr txBox="1"/>
          <p:nvPr/>
        </p:nvSpPr>
        <p:spPr>
          <a:xfrm>
            <a:off x="1080000" y="6334800"/>
            <a:ext cx="10713600" cy="152400"/>
          </a:xfrm>
          <a:prstGeom prst="rect">
            <a:avLst/>
          </a:prstGeom>
          <a:noFill/>
        </p:spPr>
        <p:txBody>
          <a:bodyPr wrap="square" anchor="t">
            <a:spAutoFit/>
          </a:bodyPr>
          <a:lstStyle/>
          <a:p>
            <a:pPr>
              <a:defRPr sz="1000">
                <a:latin typeface="Arial Nova Light "/>
              </a:defRPr>
            </a:pPr>
            <a:r>
              <a:t>Recommendation: ""</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720000" y="404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3" name="Table 2"/>
          <p:cNvGraphicFramePr>
            <a:graphicFrameLocks noGrp="1"/>
          </p:cNvGraphicFramePr>
          <p:nvPr/>
        </p:nvGraphicFramePr>
        <p:xfrm>
          <a:off x="8341200" y="4044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Network</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x</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4" name="TextBox 3"/>
          <p:cNvSpPr txBox="1"/>
          <p:nvPr/>
        </p:nvSpPr>
        <p:spPr>
          <a:xfrm>
            <a:off x="648000" y="404400"/>
            <a:ext cx="413999" cy="277200"/>
          </a:xfrm>
          <a:prstGeom prst="rect">
            <a:avLst/>
          </a:prstGeom>
          <a:noFill/>
        </p:spPr>
        <p:txBody>
          <a:bodyPr wrap="none">
            <a:spAutoFit/>
          </a:bodyPr>
          <a:lstStyle/>
          <a:p>
            <a:pPr>
              <a:defRPr sz="1200" b="1">
                <a:solidFill>
                  <a:srgbClr val="156082"/>
                </a:solidFill>
                <a:latin typeface="Arial Nova Cond"/>
              </a:defRPr>
            </a:pPr>
            <a:r>
              <a:t>13.1</a:t>
            </a:r>
          </a:p>
        </p:txBody>
      </p:sp>
      <p:sp>
        <p:nvSpPr>
          <p:cNvPr id="5" name="TextBox 4"/>
          <p:cNvSpPr txBox="1"/>
          <p:nvPr/>
        </p:nvSpPr>
        <p:spPr>
          <a:xfrm>
            <a:off x="1080000" y="404400"/>
            <a:ext cx="6094800" cy="309600"/>
          </a:xfrm>
          <a:prstGeom prst="rect">
            <a:avLst/>
          </a:prstGeom>
          <a:noFill/>
        </p:spPr>
        <p:txBody>
          <a:bodyPr wrap="none">
            <a:spAutoFit/>
          </a:bodyPr>
          <a:lstStyle/>
          <a:p>
            <a:pPr>
              <a:defRPr sz="1200" b="1">
                <a:solidFill>
                  <a:srgbClr val="000000"/>
                </a:solidFill>
                <a:latin typeface="Arial Nova"/>
              </a:defRPr>
            </a:pPr>
            <a:r>
              <a:t>Perform Application Layer Filtering</a:t>
            </a:r>
          </a:p>
        </p:txBody>
      </p:sp>
      <p:sp>
        <p:nvSpPr>
          <p:cNvPr id="6" name="TextBox 5"/>
          <p:cNvSpPr txBox="1"/>
          <p:nvPr/>
        </p:nvSpPr>
        <p:spPr>
          <a:xfrm>
            <a:off x="1080000" y="750000"/>
            <a:ext cx="10713600" cy="304800"/>
          </a:xfrm>
          <a:prstGeom prst="rect">
            <a:avLst/>
          </a:prstGeom>
          <a:noFill/>
        </p:spPr>
        <p:txBody>
          <a:bodyPr wrap="square" anchor="t">
            <a:spAutoFit/>
          </a:bodyPr>
          <a:lstStyle/>
          <a:p>
            <a:pPr>
              <a:defRPr sz="1200">
                <a:latin typeface="Arial Nova Light "/>
              </a:defRPr>
            </a:pPr>
            <a:r>
              <a:t>Finding: Perform application layer filtering. Example implementations include a filtering proxy, application layer firewall, or gateway.</a:t>
            </a:r>
          </a:p>
        </p:txBody>
      </p:sp>
      <p:sp>
        <p:nvSpPr>
          <p:cNvPr id="7" name="TextBox 6"/>
          <p:cNvSpPr txBox="1"/>
          <p:nvPr/>
        </p:nvSpPr>
        <p:spPr>
          <a:xfrm>
            <a:off x="1080000" y="1234800"/>
            <a:ext cx="10713600" cy="152400"/>
          </a:xfrm>
          <a:prstGeom prst="rect">
            <a:avLst/>
          </a:prstGeom>
          <a:noFill/>
        </p:spPr>
        <p:txBody>
          <a:bodyPr wrap="square" anchor="t">
            <a:spAutoFit/>
          </a:bodyPr>
          <a:lstStyle/>
          <a:p>
            <a:pPr>
              <a:defRPr sz="1000">
                <a:latin typeface="Arial Nova Light "/>
              </a:defRPr>
            </a:pPr>
            <a:r>
              <a:t>Recommendation: ""</a:t>
            </a:r>
          </a:p>
        </p:txBody>
      </p:sp>
      <p:cxnSp>
        <p:nvCxnSpPr>
          <p:cNvPr id="8" name="Connector 7"/>
          <p:cNvCxnSpPr/>
          <p:nvPr/>
        </p:nvCxnSpPr>
        <p:spPr>
          <a:xfrm>
            <a:off x="720000" y="16032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9" name="Table 8"/>
          <p:cNvGraphicFramePr>
            <a:graphicFrameLocks noGrp="1"/>
          </p:cNvGraphicFramePr>
          <p:nvPr/>
        </p:nvGraphicFramePr>
        <p:xfrm>
          <a:off x="8341200" y="16032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Network</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Detect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x</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10" name="TextBox 9"/>
          <p:cNvSpPr txBox="1"/>
          <p:nvPr/>
        </p:nvSpPr>
        <p:spPr>
          <a:xfrm>
            <a:off x="648000" y="1603200"/>
            <a:ext cx="413999" cy="277200"/>
          </a:xfrm>
          <a:prstGeom prst="rect">
            <a:avLst/>
          </a:prstGeom>
          <a:noFill/>
        </p:spPr>
        <p:txBody>
          <a:bodyPr wrap="none">
            <a:spAutoFit/>
          </a:bodyPr>
          <a:lstStyle/>
          <a:p>
            <a:pPr>
              <a:defRPr sz="1200" b="1">
                <a:solidFill>
                  <a:srgbClr val="156082"/>
                </a:solidFill>
                <a:latin typeface="Arial Nova Cond"/>
              </a:defRPr>
            </a:pPr>
            <a:r>
              <a:t>13.11</a:t>
            </a:r>
          </a:p>
        </p:txBody>
      </p:sp>
      <p:sp>
        <p:nvSpPr>
          <p:cNvPr id="11" name="TextBox 10"/>
          <p:cNvSpPr txBox="1"/>
          <p:nvPr/>
        </p:nvSpPr>
        <p:spPr>
          <a:xfrm>
            <a:off x="1080000" y="1603200"/>
            <a:ext cx="6094800" cy="309600"/>
          </a:xfrm>
          <a:prstGeom prst="rect">
            <a:avLst/>
          </a:prstGeom>
          <a:noFill/>
        </p:spPr>
        <p:txBody>
          <a:bodyPr wrap="none">
            <a:spAutoFit/>
          </a:bodyPr>
          <a:lstStyle/>
          <a:p>
            <a:pPr>
              <a:defRPr sz="1200" b="1">
                <a:solidFill>
                  <a:srgbClr val="000000"/>
                </a:solidFill>
                <a:latin typeface="Arial Nova"/>
              </a:defRPr>
            </a:pPr>
            <a:r>
              <a:t>Tune Security Event Alerting Thresholds</a:t>
            </a:r>
          </a:p>
        </p:txBody>
      </p:sp>
      <p:sp>
        <p:nvSpPr>
          <p:cNvPr id="12" name="TextBox 11"/>
          <p:cNvSpPr txBox="1"/>
          <p:nvPr/>
        </p:nvSpPr>
        <p:spPr>
          <a:xfrm>
            <a:off x="1080000" y="1948800"/>
            <a:ext cx="10713600" cy="152400"/>
          </a:xfrm>
          <a:prstGeom prst="rect">
            <a:avLst/>
          </a:prstGeom>
          <a:noFill/>
        </p:spPr>
        <p:txBody>
          <a:bodyPr wrap="square" anchor="t">
            <a:spAutoFit/>
          </a:bodyPr>
          <a:lstStyle/>
          <a:p>
            <a:pPr>
              <a:defRPr sz="1200">
                <a:latin typeface="Arial Nova Light "/>
              </a:defRPr>
            </a:pPr>
            <a:r>
              <a:t>Finding: Tune security event alerting thresholds monthly, or more frequently.</a:t>
            </a:r>
          </a:p>
        </p:txBody>
      </p:sp>
      <p:sp>
        <p:nvSpPr>
          <p:cNvPr id="13" name="TextBox 12"/>
          <p:cNvSpPr txBox="1"/>
          <p:nvPr/>
        </p:nvSpPr>
        <p:spPr>
          <a:xfrm>
            <a:off x="1080000" y="2281200"/>
            <a:ext cx="10713600" cy="152400"/>
          </a:xfrm>
          <a:prstGeom prst="rect">
            <a:avLst/>
          </a:prstGeom>
          <a:noFill/>
        </p:spPr>
        <p:txBody>
          <a:bodyPr wrap="square" anchor="t">
            <a:spAutoFit/>
          </a:bodyPr>
          <a:lstStyle/>
          <a:p>
            <a:pPr>
              <a:defRPr sz="1000">
                <a:latin typeface="Arial Nova Light "/>
              </a:defRPr>
            </a:pPr>
            <a:r>
              <a:t>Recommendation: ""</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295200" y="331200"/>
            <a:ext cx="114984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295200" y="457200"/>
            <a:ext cx="626400" cy="460800"/>
          </a:xfrm>
          <a:prstGeom prst="rect">
            <a:avLst/>
          </a:prstGeom>
          <a:noFill/>
        </p:spPr>
        <p:txBody>
          <a:bodyPr wrap="none" anchor="ctr">
            <a:spAutoFit/>
          </a:bodyPr>
          <a:lstStyle/>
          <a:p>
            <a:pPr>
              <a:defRPr sz="2400" b="1">
                <a:solidFill>
                  <a:srgbClr val="156082"/>
                </a:solidFill>
                <a:latin typeface="Arial Nova Cond"/>
              </a:defRPr>
            </a:pPr>
            <a:r>
              <a:t>14</a:t>
            </a:r>
          </a:p>
        </p:txBody>
      </p:sp>
      <p:sp>
        <p:nvSpPr>
          <p:cNvPr id="4" name="TextBox 3"/>
          <p:cNvSpPr txBox="1"/>
          <p:nvPr/>
        </p:nvSpPr>
        <p:spPr>
          <a:xfrm>
            <a:off x="720000" y="378000"/>
            <a:ext cx="11793600" cy="309600"/>
          </a:xfrm>
          <a:prstGeom prst="rect">
            <a:avLst/>
          </a:prstGeom>
          <a:noFill/>
        </p:spPr>
        <p:txBody>
          <a:bodyPr wrap="none">
            <a:spAutoFit/>
          </a:bodyPr>
          <a:lstStyle/>
          <a:p>
            <a:pPr>
              <a:defRPr sz="1400" b="1">
                <a:solidFill>
                  <a:srgbClr val="000000"/>
                </a:solidFill>
                <a:latin typeface="Arial Nova"/>
              </a:defRPr>
            </a:pPr>
            <a:r>
              <a:t>Security Awareness and Skills Training</a:t>
            </a:r>
          </a:p>
        </p:txBody>
      </p:sp>
      <p:sp>
        <p:nvSpPr>
          <p:cNvPr id="5" name="TextBox 4"/>
          <p:cNvSpPr txBox="1"/>
          <p:nvPr/>
        </p:nvSpPr>
        <p:spPr>
          <a:xfrm>
            <a:off x="720000" y="687600"/>
            <a:ext cx="11073600" cy="304800"/>
          </a:xfrm>
          <a:prstGeom prst="rect">
            <a:avLst/>
          </a:prstGeom>
          <a:noFill/>
        </p:spPr>
        <p:txBody>
          <a:bodyPr wrap="square" anchor="t">
            <a:spAutoFit/>
          </a:bodyPr>
          <a:lstStyle/>
          <a:p>
            <a:pPr>
              <a:defRPr sz="1200" b="0">
                <a:latin typeface="Arial Nova"/>
              </a:defRPr>
            </a:pPr>
            <a:r>
              <a:t>Establish and maintain a security awareness program to influence behavior among the workforce to be security conscious and properly skilled to reduce cybersecurity risks to the enterprise.</a:t>
            </a:r>
          </a:p>
        </p:txBody>
      </p:sp>
      <p:cxnSp>
        <p:nvCxnSpPr>
          <p:cNvPr id="6" name="Connector 5"/>
          <p:cNvCxnSpPr/>
          <p:nvPr/>
        </p:nvCxnSpPr>
        <p:spPr>
          <a:xfrm>
            <a:off x="720000" y="1172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7" name="Table 6"/>
          <p:cNvGraphicFramePr>
            <a:graphicFrameLocks noGrp="1"/>
          </p:cNvGraphicFramePr>
          <p:nvPr/>
        </p:nvGraphicFramePr>
        <p:xfrm>
          <a:off x="8341200" y="11724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nan</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x</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8" name="TextBox 7"/>
          <p:cNvSpPr txBox="1"/>
          <p:nvPr/>
        </p:nvSpPr>
        <p:spPr>
          <a:xfrm>
            <a:off x="648000" y="1172400"/>
            <a:ext cx="413999" cy="277200"/>
          </a:xfrm>
          <a:prstGeom prst="rect">
            <a:avLst/>
          </a:prstGeom>
          <a:noFill/>
        </p:spPr>
        <p:txBody>
          <a:bodyPr wrap="none">
            <a:spAutoFit/>
          </a:bodyPr>
          <a:lstStyle/>
          <a:p>
            <a:pPr>
              <a:defRPr sz="1200" b="1">
                <a:solidFill>
                  <a:srgbClr val="156082"/>
                </a:solidFill>
                <a:latin typeface="Arial Nova Cond"/>
              </a:defRPr>
            </a:pPr>
            <a:r>
              <a:t>14.1</a:t>
            </a:r>
          </a:p>
        </p:txBody>
      </p:sp>
      <p:sp>
        <p:nvSpPr>
          <p:cNvPr id="9" name="TextBox 8"/>
          <p:cNvSpPr txBox="1"/>
          <p:nvPr/>
        </p:nvSpPr>
        <p:spPr>
          <a:xfrm>
            <a:off x="1080000" y="1172400"/>
            <a:ext cx="6094800" cy="309600"/>
          </a:xfrm>
          <a:prstGeom prst="rect">
            <a:avLst/>
          </a:prstGeom>
          <a:noFill/>
        </p:spPr>
        <p:txBody>
          <a:bodyPr wrap="none">
            <a:spAutoFit/>
          </a:bodyPr>
          <a:lstStyle/>
          <a:p>
            <a:pPr>
              <a:defRPr sz="1200" b="1">
                <a:solidFill>
                  <a:srgbClr val="000000"/>
                </a:solidFill>
                <a:latin typeface="Arial Nova"/>
              </a:defRPr>
            </a:pPr>
            <a:r>
              <a:t>Establish and Maintain a Security Awareness Program</a:t>
            </a:r>
          </a:p>
        </p:txBody>
      </p:sp>
      <p:sp>
        <p:nvSpPr>
          <p:cNvPr id="10" name="TextBox 9"/>
          <p:cNvSpPr txBox="1"/>
          <p:nvPr/>
        </p:nvSpPr>
        <p:spPr>
          <a:xfrm>
            <a:off x="1080000" y="1518000"/>
            <a:ext cx="10713600" cy="609600"/>
          </a:xfrm>
          <a:prstGeom prst="rect">
            <a:avLst/>
          </a:prstGeom>
          <a:noFill/>
        </p:spPr>
        <p:txBody>
          <a:bodyPr wrap="square" anchor="t">
            <a:spAutoFit/>
          </a:bodyPr>
          <a:lstStyle/>
          <a:p>
            <a:pPr>
              <a:defRPr sz="1200">
                <a:latin typeface="Arial Nova Light "/>
              </a:defRPr>
            </a:pPr>
            <a:r>
              <a:t>Finding: Establish and maintain a security awareness program. The purpose of a security awareness program is to educate the enterprise’s workforce on how to interact with enterprise assets and data in a secure manner. Conduct training at hire and, at a minimum, annually. Review and update content annually, or when significant enterprise changes occur that could impact this Safeguard.</a:t>
            </a:r>
          </a:p>
        </p:txBody>
      </p:sp>
      <p:sp>
        <p:nvSpPr>
          <p:cNvPr id="11" name="TextBox 10"/>
          <p:cNvSpPr txBox="1"/>
          <p:nvPr/>
        </p:nvSpPr>
        <p:spPr>
          <a:xfrm>
            <a:off x="1080000" y="2307600"/>
            <a:ext cx="10713600" cy="152400"/>
          </a:xfrm>
          <a:prstGeom prst="rect">
            <a:avLst/>
          </a:prstGeom>
          <a:noFill/>
        </p:spPr>
        <p:txBody>
          <a:bodyPr wrap="square" anchor="t">
            <a:spAutoFit/>
          </a:bodyPr>
          <a:lstStyle/>
          <a:p>
            <a:pPr>
              <a:defRPr sz="1000">
                <a:latin typeface="Arial Nova Light "/>
              </a:defRPr>
            </a:pPr>
            <a:r>
              <a:t>Recommendation: ""</a:t>
            </a:r>
          </a:p>
        </p:txBody>
      </p:sp>
      <p:cxnSp>
        <p:nvCxnSpPr>
          <p:cNvPr id="12" name="Connector 11"/>
          <p:cNvCxnSpPr/>
          <p:nvPr/>
        </p:nvCxnSpPr>
        <p:spPr>
          <a:xfrm>
            <a:off x="720000" y="26760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3" name="Table 12"/>
          <p:cNvGraphicFramePr>
            <a:graphicFrameLocks noGrp="1"/>
          </p:cNvGraphicFramePr>
          <p:nvPr/>
        </p:nvGraphicFramePr>
        <p:xfrm>
          <a:off x="8341200" y="26760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nan</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x</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14" name="TextBox 13"/>
          <p:cNvSpPr txBox="1"/>
          <p:nvPr/>
        </p:nvSpPr>
        <p:spPr>
          <a:xfrm>
            <a:off x="648000" y="2676000"/>
            <a:ext cx="413999" cy="277200"/>
          </a:xfrm>
          <a:prstGeom prst="rect">
            <a:avLst/>
          </a:prstGeom>
          <a:noFill/>
        </p:spPr>
        <p:txBody>
          <a:bodyPr wrap="none">
            <a:spAutoFit/>
          </a:bodyPr>
          <a:lstStyle/>
          <a:p>
            <a:pPr>
              <a:defRPr sz="1200" b="1">
                <a:solidFill>
                  <a:srgbClr val="156082"/>
                </a:solidFill>
                <a:latin typeface="Arial Nova Cond"/>
              </a:defRPr>
            </a:pPr>
            <a:r>
              <a:t>14.2</a:t>
            </a:r>
          </a:p>
        </p:txBody>
      </p:sp>
      <p:sp>
        <p:nvSpPr>
          <p:cNvPr id="15" name="TextBox 14"/>
          <p:cNvSpPr txBox="1"/>
          <p:nvPr/>
        </p:nvSpPr>
        <p:spPr>
          <a:xfrm>
            <a:off x="1080000" y="2676000"/>
            <a:ext cx="6094800" cy="309600"/>
          </a:xfrm>
          <a:prstGeom prst="rect">
            <a:avLst/>
          </a:prstGeom>
          <a:noFill/>
        </p:spPr>
        <p:txBody>
          <a:bodyPr wrap="none">
            <a:spAutoFit/>
          </a:bodyPr>
          <a:lstStyle/>
          <a:p>
            <a:pPr>
              <a:defRPr sz="1200" b="1">
                <a:solidFill>
                  <a:srgbClr val="000000"/>
                </a:solidFill>
                <a:latin typeface="Arial Nova"/>
              </a:defRPr>
            </a:pPr>
            <a:r>
              <a:t>Train Workforce Members to Recognize Social Engineering Attacks</a:t>
            </a:r>
          </a:p>
        </p:txBody>
      </p:sp>
      <p:sp>
        <p:nvSpPr>
          <p:cNvPr id="16" name="TextBox 15"/>
          <p:cNvSpPr txBox="1"/>
          <p:nvPr/>
        </p:nvSpPr>
        <p:spPr>
          <a:xfrm>
            <a:off x="1080000" y="3021600"/>
            <a:ext cx="10713600" cy="304800"/>
          </a:xfrm>
          <a:prstGeom prst="rect">
            <a:avLst/>
          </a:prstGeom>
          <a:noFill/>
        </p:spPr>
        <p:txBody>
          <a:bodyPr wrap="square" anchor="t">
            <a:spAutoFit/>
          </a:bodyPr>
          <a:lstStyle/>
          <a:p>
            <a:pPr>
              <a:defRPr sz="1200">
                <a:latin typeface="Arial Nova Light "/>
              </a:defRPr>
            </a:pPr>
            <a:r>
              <a:t>Finding: Train workforce members to recognize social engineering attacks, such as phishing, pre-texting, and tailgating. </a:t>
            </a:r>
          </a:p>
        </p:txBody>
      </p:sp>
      <p:sp>
        <p:nvSpPr>
          <p:cNvPr id="17" name="TextBox 16"/>
          <p:cNvSpPr txBox="1"/>
          <p:nvPr/>
        </p:nvSpPr>
        <p:spPr>
          <a:xfrm>
            <a:off x="1080000" y="3506400"/>
            <a:ext cx="10713600" cy="152400"/>
          </a:xfrm>
          <a:prstGeom prst="rect">
            <a:avLst/>
          </a:prstGeom>
          <a:noFill/>
        </p:spPr>
        <p:txBody>
          <a:bodyPr wrap="square" anchor="t">
            <a:spAutoFit/>
          </a:bodyPr>
          <a:lstStyle/>
          <a:p>
            <a:pPr>
              <a:defRPr sz="1000">
                <a:latin typeface="Arial Nova Light "/>
              </a:defRPr>
            </a:pPr>
            <a:r>
              <a:t>Recommendation: ""</a:t>
            </a:r>
          </a:p>
        </p:txBody>
      </p:sp>
      <p:cxnSp>
        <p:nvCxnSpPr>
          <p:cNvPr id="18" name="Connector 17"/>
          <p:cNvCxnSpPr/>
          <p:nvPr/>
        </p:nvCxnSpPr>
        <p:spPr>
          <a:xfrm>
            <a:off x="720000" y="38748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9" name="Table 18"/>
          <p:cNvGraphicFramePr>
            <a:graphicFrameLocks noGrp="1"/>
          </p:cNvGraphicFramePr>
          <p:nvPr/>
        </p:nvGraphicFramePr>
        <p:xfrm>
          <a:off x="8341200" y="38748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nan</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x</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20" name="TextBox 19"/>
          <p:cNvSpPr txBox="1"/>
          <p:nvPr/>
        </p:nvSpPr>
        <p:spPr>
          <a:xfrm>
            <a:off x="648000" y="3874800"/>
            <a:ext cx="413999" cy="277200"/>
          </a:xfrm>
          <a:prstGeom prst="rect">
            <a:avLst/>
          </a:prstGeom>
          <a:noFill/>
        </p:spPr>
        <p:txBody>
          <a:bodyPr wrap="none">
            <a:spAutoFit/>
          </a:bodyPr>
          <a:lstStyle/>
          <a:p>
            <a:pPr>
              <a:defRPr sz="1200" b="1">
                <a:solidFill>
                  <a:srgbClr val="156082"/>
                </a:solidFill>
                <a:latin typeface="Arial Nova Cond"/>
              </a:defRPr>
            </a:pPr>
            <a:r>
              <a:t>14.3</a:t>
            </a:r>
          </a:p>
        </p:txBody>
      </p:sp>
      <p:sp>
        <p:nvSpPr>
          <p:cNvPr id="21" name="TextBox 20"/>
          <p:cNvSpPr txBox="1"/>
          <p:nvPr/>
        </p:nvSpPr>
        <p:spPr>
          <a:xfrm>
            <a:off x="1080000" y="3874800"/>
            <a:ext cx="6094800" cy="309600"/>
          </a:xfrm>
          <a:prstGeom prst="rect">
            <a:avLst/>
          </a:prstGeom>
          <a:noFill/>
        </p:spPr>
        <p:txBody>
          <a:bodyPr wrap="none">
            <a:spAutoFit/>
          </a:bodyPr>
          <a:lstStyle/>
          <a:p>
            <a:pPr>
              <a:defRPr sz="1200" b="1">
                <a:solidFill>
                  <a:srgbClr val="000000"/>
                </a:solidFill>
                <a:latin typeface="Arial Nova"/>
              </a:defRPr>
            </a:pPr>
            <a:r>
              <a:t>Train Workforce Members on Authentication Best Practices</a:t>
            </a:r>
          </a:p>
        </p:txBody>
      </p:sp>
      <p:sp>
        <p:nvSpPr>
          <p:cNvPr id="22" name="TextBox 21"/>
          <p:cNvSpPr txBox="1"/>
          <p:nvPr/>
        </p:nvSpPr>
        <p:spPr>
          <a:xfrm>
            <a:off x="1080000" y="4220400"/>
            <a:ext cx="10713600" cy="304800"/>
          </a:xfrm>
          <a:prstGeom prst="rect">
            <a:avLst/>
          </a:prstGeom>
          <a:noFill/>
        </p:spPr>
        <p:txBody>
          <a:bodyPr wrap="square" anchor="t">
            <a:spAutoFit/>
          </a:bodyPr>
          <a:lstStyle/>
          <a:p>
            <a:pPr>
              <a:defRPr sz="1200">
                <a:latin typeface="Arial Nova Light "/>
              </a:defRPr>
            </a:pPr>
            <a:r>
              <a:t>Finding: Train workforce members on authentication best practices. Example topics include MFA, password composition, and credential management.</a:t>
            </a:r>
          </a:p>
        </p:txBody>
      </p:sp>
      <p:sp>
        <p:nvSpPr>
          <p:cNvPr id="23" name="TextBox 22"/>
          <p:cNvSpPr txBox="1"/>
          <p:nvPr/>
        </p:nvSpPr>
        <p:spPr>
          <a:xfrm>
            <a:off x="1080000" y="4705200"/>
            <a:ext cx="10713600" cy="152400"/>
          </a:xfrm>
          <a:prstGeom prst="rect">
            <a:avLst/>
          </a:prstGeom>
          <a:noFill/>
        </p:spPr>
        <p:txBody>
          <a:bodyPr wrap="square" anchor="t">
            <a:spAutoFit/>
          </a:bodyPr>
          <a:lstStyle/>
          <a:p>
            <a:pPr>
              <a:defRPr sz="1000">
                <a:latin typeface="Arial Nova Light "/>
              </a:defRPr>
            </a:pPr>
            <a:r>
              <a:t>Recommendation: ""</a:t>
            </a:r>
          </a:p>
        </p:txBody>
      </p:sp>
      <p:cxnSp>
        <p:nvCxnSpPr>
          <p:cNvPr id="24" name="Connector 23"/>
          <p:cNvCxnSpPr/>
          <p:nvPr/>
        </p:nvCxnSpPr>
        <p:spPr>
          <a:xfrm>
            <a:off x="720000" y="50736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25" name="Table 24"/>
          <p:cNvGraphicFramePr>
            <a:graphicFrameLocks noGrp="1"/>
          </p:cNvGraphicFramePr>
          <p:nvPr/>
        </p:nvGraphicFramePr>
        <p:xfrm>
          <a:off x="8341200" y="50736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nan</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x</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26" name="TextBox 25"/>
          <p:cNvSpPr txBox="1"/>
          <p:nvPr/>
        </p:nvSpPr>
        <p:spPr>
          <a:xfrm>
            <a:off x="648000" y="5073600"/>
            <a:ext cx="413999" cy="277200"/>
          </a:xfrm>
          <a:prstGeom prst="rect">
            <a:avLst/>
          </a:prstGeom>
          <a:noFill/>
        </p:spPr>
        <p:txBody>
          <a:bodyPr wrap="none">
            <a:spAutoFit/>
          </a:bodyPr>
          <a:lstStyle/>
          <a:p>
            <a:pPr>
              <a:defRPr sz="1200" b="1">
                <a:solidFill>
                  <a:srgbClr val="156082"/>
                </a:solidFill>
                <a:latin typeface="Arial Nova Cond"/>
              </a:defRPr>
            </a:pPr>
            <a:r>
              <a:t>14.4</a:t>
            </a:r>
          </a:p>
        </p:txBody>
      </p:sp>
      <p:sp>
        <p:nvSpPr>
          <p:cNvPr id="27" name="TextBox 26"/>
          <p:cNvSpPr txBox="1"/>
          <p:nvPr/>
        </p:nvSpPr>
        <p:spPr>
          <a:xfrm>
            <a:off x="1080000" y="5073600"/>
            <a:ext cx="6094800" cy="309600"/>
          </a:xfrm>
          <a:prstGeom prst="rect">
            <a:avLst/>
          </a:prstGeom>
          <a:noFill/>
        </p:spPr>
        <p:txBody>
          <a:bodyPr wrap="none">
            <a:spAutoFit/>
          </a:bodyPr>
          <a:lstStyle/>
          <a:p>
            <a:pPr>
              <a:defRPr sz="1200" b="1">
                <a:solidFill>
                  <a:srgbClr val="000000"/>
                </a:solidFill>
                <a:latin typeface="Arial Nova"/>
              </a:defRPr>
            </a:pPr>
            <a:r>
              <a:t>Train Workforce on Data Handling Best Practices</a:t>
            </a:r>
          </a:p>
        </p:txBody>
      </p:sp>
      <p:sp>
        <p:nvSpPr>
          <p:cNvPr id="28" name="TextBox 27"/>
          <p:cNvSpPr txBox="1"/>
          <p:nvPr/>
        </p:nvSpPr>
        <p:spPr>
          <a:xfrm>
            <a:off x="1080000" y="5419200"/>
            <a:ext cx="10713600" cy="609600"/>
          </a:xfrm>
          <a:prstGeom prst="rect">
            <a:avLst/>
          </a:prstGeom>
          <a:noFill/>
        </p:spPr>
        <p:txBody>
          <a:bodyPr wrap="square" anchor="t">
            <a:spAutoFit/>
          </a:bodyPr>
          <a:lstStyle/>
          <a:p>
            <a:pPr>
              <a:defRPr sz="1200">
                <a:latin typeface="Arial Nova Light "/>
              </a:defRPr>
            </a:pPr>
            <a:r>
              <a:t>Finding: Train workforce members on how to identify and properly store, transfer, archive, and destroy sensitive data. This also includes training workforce members on clear screen and desk best practices, such as locking their screen when they step away from their enterprise asset, erasing physical and virtual whiteboards at the end of meetings, and storing data and assets securely.</a:t>
            </a:r>
          </a:p>
        </p:txBody>
      </p:sp>
      <p:sp>
        <p:nvSpPr>
          <p:cNvPr id="29" name="TextBox 28"/>
          <p:cNvSpPr txBox="1"/>
          <p:nvPr/>
        </p:nvSpPr>
        <p:spPr>
          <a:xfrm>
            <a:off x="1080000" y="6208800"/>
            <a:ext cx="10713600" cy="152400"/>
          </a:xfrm>
          <a:prstGeom prst="rect">
            <a:avLst/>
          </a:prstGeom>
          <a:noFill/>
        </p:spPr>
        <p:txBody>
          <a:bodyPr wrap="square" anchor="t">
            <a:spAutoFit/>
          </a:bodyPr>
          <a:lstStyle/>
          <a:p>
            <a:pPr>
              <a:defRPr sz="1000">
                <a:latin typeface="Arial Nova Light "/>
              </a:defRPr>
            </a:pPr>
            <a:r>
              <a:t>Recommendation: ""</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720000" y="404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3" name="Table 2"/>
          <p:cNvGraphicFramePr>
            <a:graphicFrameLocks noGrp="1"/>
          </p:cNvGraphicFramePr>
          <p:nvPr/>
        </p:nvGraphicFramePr>
        <p:xfrm>
          <a:off x="8341200" y="4044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nan</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x</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4" name="TextBox 3"/>
          <p:cNvSpPr txBox="1"/>
          <p:nvPr/>
        </p:nvSpPr>
        <p:spPr>
          <a:xfrm>
            <a:off x="648000" y="404400"/>
            <a:ext cx="413999" cy="277200"/>
          </a:xfrm>
          <a:prstGeom prst="rect">
            <a:avLst/>
          </a:prstGeom>
          <a:noFill/>
        </p:spPr>
        <p:txBody>
          <a:bodyPr wrap="none">
            <a:spAutoFit/>
          </a:bodyPr>
          <a:lstStyle/>
          <a:p>
            <a:pPr>
              <a:defRPr sz="1200" b="1">
                <a:solidFill>
                  <a:srgbClr val="156082"/>
                </a:solidFill>
                <a:latin typeface="Arial Nova Cond"/>
              </a:defRPr>
            </a:pPr>
            <a:r>
              <a:t>14.5</a:t>
            </a:r>
          </a:p>
        </p:txBody>
      </p:sp>
      <p:sp>
        <p:nvSpPr>
          <p:cNvPr id="5" name="TextBox 4"/>
          <p:cNvSpPr txBox="1"/>
          <p:nvPr/>
        </p:nvSpPr>
        <p:spPr>
          <a:xfrm>
            <a:off x="1080000" y="404400"/>
            <a:ext cx="6094800" cy="309600"/>
          </a:xfrm>
          <a:prstGeom prst="rect">
            <a:avLst/>
          </a:prstGeom>
          <a:noFill/>
        </p:spPr>
        <p:txBody>
          <a:bodyPr wrap="none">
            <a:spAutoFit/>
          </a:bodyPr>
          <a:lstStyle/>
          <a:p>
            <a:pPr>
              <a:defRPr sz="1200" b="1">
                <a:solidFill>
                  <a:srgbClr val="000000"/>
                </a:solidFill>
                <a:latin typeface="Arial Nova"/>
              </a:defRPr>
            </a:pPr>
            <a:r>
              <a:t>Train Workforce Members on Causes of Unintentional Data Exposure</a:t>
            </a:r>
          </a:p>
        </p:txBody>
      </p:sp>
      <p:sp>
        <p:nvSpPr>
          <p:cNvPr id="6" name="TextBox 5"/>
          <p:cNvSpPr txBox="1"/>
          <p:nvPr/>
        </p:nvSpPr>
        <p:spPr>
          <a:xfrm>
            <a:off x="1080000" y="750000"/>
            <a:ext cx="10713600" cy="457200"/>
          </a:xfrm>
          <a:prstGeom prst="rect">
            <a:avLst/>
          </a:prstGeom>
          <a:noFill/>
        </p:spPr>
        <p:txBody>
          <a:bodyPr wrap="square" anchor="t">
            <a:spAutoFit/>
          </a:bodyPr>
          <a:lstStyle/>
          <a:p>
            <a:pPr>
              <a:defRPr sz="1200">
                <a:latin typeface="Arial Nova Light "/>
              </a:defRPr>
            </a:pPr>
            <a:r>
              <a:t>Finding: Train workforce members to be aware of causes for unintentional data exposure. Example topics include mis-delivery of sensitive data, losing a portable end-user device, or publishing data to unintended audiences.</a:t>
            </a:r>
          </a:p>
        </p:txBody>
      </p:sp>
      <p:sp>
        <p:nvSpPr>
          <p:cNvPr id="7" name="TextBox 6"/>
          <p:cNvSpPr txBox="1"/>
          <p:nvPr/>
        </p:nvSpPr>
        <p:spPr>
          <a:xfrm>
            <a:off x="1080000" y="1387200"/>
            <a:ext cx="10713600" cy="152400"/>
          </a:xfrm>
          <a:prstGeom prst="rect">
            <a:avLst/>
          </a:prstGeom>
          <a:noFill/>
        </p:spPr>
        <p:txBody>
          <a:bodyPr wrap="square" anchor="t">
            <a:spAutoFit/>
          </a:bodyPr>
          <a:lstStyle/>
          <a:p>
            <a:pPr>
              <a:defRPr sz="1000">
                <a:latin typeface="Arial Nova Light "/>
              </a:defRPr>
            </a:pPr>
            <a:r>
              <a:t>Recommendation: ""</a:t>
            </a:r>
          </a:p>
        </p:txBody>
      </p:sp>
      <p:cxnSp>
        <p:nvCxnSpPr>
          <p:cNvPr id="8" name="Connector 7"/>
          <p:cNvCxnSpPr/>
          <p:nvPr/>
        </p:nvCxnSpPr>
        <p:spPr>
          <a:xfrm>
            <a:off x="720000" y="17556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9" name="Table 8"/>
          <p:cNvGraphicFramePr>
            <a:graphicFrameLocks noGrp="1"/>
          </p:cNvGraphicFramePr>
          <p:nvPr/>
        </p:nvGraphicFramePr>
        <p:xfrm>
          <a:off x="8341200" y="17556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nan</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x</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10" name="TextBox 9"/>
          <p:cNvSpPr txBox="1"/>
          <p:nvPr/>
        </p:nvSpPr>
        <p:spPr>
          <a:xfrm>
            <a:off x="648000" y="1755600"/>
            <a:ext cx="413999" cy="277200"/>
          </a:xfrm>
          <a:prstGeom prst="rect">
            <a:avLst/>
          </a:prstGeom>
          <a:noFill/>
        </p:spPr>
        <p:txBody>
          <a:bodyPr wrap="none">
            <a:spAutoFit/>
          </a:bodyPr>
          <a:lstStyle/>
          <a:p>
            <a:pPr>
              <a:defRPr sz="1200" b="1">
                <a:solidFill>
                  <a:srgbClr val="156082"/>
                </a:solidFill>
                <a:latin typeface="Arial Nova Cond"/>
              </a:defRPr>
            </a:pPr>
            <a:r>
              <a:t>14.6</a:t>
            </a:r>
          </a:p>
        </p:txBody>
      </p:sp>
      <p:sp>
        <p:nvSpPr>
          <p:cNvPr id="11" name="TextBox 10"/>
          <p:cNvSpPr txBox="1"/>
          <p:nvPr/>
        </p:nvSpPr>
        <p:spPr>
          <a:xfrm>
            <a:off x="1080000" y="1755600"/>
            <a:ext cx="6094800" cy="309600"/>
          </a:xfrm>
          <a:prstGeom prst="rect">
            <a:avLst/>
          </a:prstGeom>
          <a:noFill/>
        </p:spPr>
        <p:txBody>
          <a:bodyPr wrap="none">
            <a:spAutoFit/>
          </a:bodyPr>
          <a:lstStyle/>
          <a:p>
            <a:pPr>
              <a:defRPr sz="1200" b="1">
                <a:solidFill>
                  <a:srgbClr val="000000"/>
                </a:solidFill>
                <a:latin typeface="Arial Nova"/>
              </a:defRPr>
            </a:pPr>
            <a:r>
              <a:t>Train Workforce Members on Recognizing and Reporting Security Incidents</a:t>
            </a:r>
          </a:p>
        </p:txBody>
      </p:sp>
      <p:sp>
        <p:nvSpPr>
          <p:cNvPr id="12" name="TextBox 11"/>
          <p:cNvSpPr txBox="1"/>
          <p:nvPr/>
        </p:nvSpPr>
        <p:spPr>
          <a:xfrm>
            <a:off x="1080000" y="2101200"/>
            <a:ext cx="10713600" cy="304800"/>
          </a:xfrm>
          <a:prstGeom prst="rect">
            <a:avLst/>
          </a:prstGeom>
          <a:noFill/>
        </p:spPr>
        <p:txBody>
          <a:bodyPr wrap="square" anchor="t">
            <a:spAutoFit/>
          </a:bodyPr>
          <a:lstStyle/>
          <a:p>
            <a:pPr>
              <a:defRPr sz="1200">
                <a:latin typeface="Arial Nova Light "/>
              </a:defRPr>
            </a:pPr>
            <a:r>
              <a:t>Finding: Train workforce members to be able to recognize a potential incident and be able to report such an incident. </a:t>
            </a:r>
          </a:p>
        </p:txBody>
      </p:sp>
      <p:sp>
        <p:nvSpPr>
          <p:cNvPr id="13" name="TextBox 12"/>
          <p:cNvSpPr txBox="1"/>
          <p:nvPr/>
        </p:nvSpPr>
        <p:spPr>
          <a:xfrm>
            <a:off x="1080000" y="2586000"/>
            <a:ext cx="10713600" cy="152400"/>
          </a:xfrm>
          <a:prstGeom prst="rect">
            <a:avLst/>
          </a:prstGeom>
          <a:noFill/>
        </p:spPr>
        <p:txBody>
          <a:bodyPr wrap="square" anchor="t">
            <a:spAutoFit/>
          </a:bodyPr>
          <a:lstStyle/>
          <a:p>
            <a:pPr>
              <a:defRPr sz="1000">
                <a:latin typeface="Arial Nova Light "/>
              </a:defRPr>
            </a:pPr>
            <a:r>
              <a:t>Recommendation: ""</a:t>
            </a:r>
          </a:p>
        </p:txBody>
      </p:sp>
      <p:cxnSp>
        <p:nvCxnSpPr>
          <p:cNvPr id="14" name="Connector 13"/>
          <p:cNvCxnSpPr/>
          <p:nvPr/>
        </p:nvCxnSpPr>
        <p:spPr>
          <a:xfrm>
            <a:off x="720000" y="2954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5" name="Table 14"/>
          <p:cNvGraphicFramePr>
            <a:graphicFrameLocks noGrp="1"/>
          </p:cNvGraphicFramePr>
          <p:nvPr/>
        </p:nvGraphicFramePr>
        <p:xfrm>
          <a:off x="8341200" y="29544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nan</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x</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16" name="TextBox 15"/>
          <p:cNvSpPr txBox="1"/>
          <p:nvPr/>
        </p:nvSpPr>
        <p:spPr>
          <a:xfrm>
            <a:off x="648000" y="2954400"/>
            <a:ext cx="413999" cy="277200"/>
          </a:xfrm>
          <a:prstGeom prst="rect">
            <a:avLst/>
          </a:prstGeom>
          <a:noFill/>
        </p:spPr>
        <p:txBody>
          <a:bodyPr wrap="none">
            <a:spAutoFit/>
          </a:bodyPr>
          <a:lstStyle/>
          <a:p>
            <a:pPr>
              <a:defRPr sz="1200" b="1">
                <a:solidFill>
                  <a:srgbClr val="156082"/>
                </a:solidFill>
                <a:latin typeface="Arial Nova Cond"/>
              </a:defRPr>
            </a:pPr>
            <a:r>
              <a:t>14.7</a:t>
            </a:r>
          </a:p>
        </p:txBody>
      </p:sp>
      <p:sp>
        <p:nvSpPr>
          <p:cNvPr id="17" name="TextBox 16"/>
          <p:cNvSpPr txBox="1"/>
          <p:nvPr/>
        </p:nvSpPr>
        <p:spPr>
          <a:xfrm>
            <a:off x="1080000" y="2954400"/>
            <a:ext cx="6094800" cy="309600"/>
          </a:xfrm>
          <a:prstGeom prst="rect">
            <a:avLst/>
          </a:prstGeom>
          <a:noFill/>
        </p:spPr>
        <p:txBody>
          <a:bodyPr wrap="none">
            <a:spAutoFit/>
          </a:bodyPr>
          <a:lstStyle/>
          <a:p>
            <a:pPr>
              <a:defRPr sz="1200" b="1">
                <a:solidFill>
                  <a:srgbClr val="000000"/>
                </a:solidFill>
                <a:latin typeface="Arial Nova"/>
              </a:defRPr>
            </a:pPr>
            <a:r>
              <a:t>Train Workforce on How to Identify and Report if Their Enterprise Assets are Missing Security Updates</a:t>
            </a:r>
          </a:p>
        </p:txBody>
      </p:sp>
      <p:sp>
        <p:nvSpPr>
          <p:cNvPr id="18" name="TextBox 17"/>
          <p:cNvSpPr txBox="1"/>
          <p:nvPr/>
        </p:nvSpPr>
        <p:spPr>
          <a:xfrm>
            <a:off x="1080000" y="3300000"/>
            <a:ext cx="10713600" cy="457200"/>
          </a:xfrm>
          <a:prstGeom prst="rect">
            <a:avLst/>
          </a:prstGeom>
          <a:noFill/>
        </p:spPr>
        <p:txBody>
          <a:bodyPr wrap="square" anchor="t">
            <a:spAutoFit/>
          </a:bodyPr>
          <a:lstStyle/>
          <a:p>
            <a:pPr>
              <a:defRPr sz="1200">
                <a:latin typeface="Arial Nova Light "/>
              </a:defRPr>
            </a:pPr>
            <a:r>
              <a:t>Finding: Train workforce to understand how to verify and report out-of-date software patches or any failures in automated processes and tools. Part of this training should include notifying IT personnel of any failures in automated processes and tools.</a:t>
            </a:r>
          </a:p>
        </p:txBody>
      </p:sp>
      <p:sp>
        <p:nvSpPr>
          <p:cNvPr id="19" name="TextBox 18"/>
          <p:cNvSpPr txBox="1"/>
          <p:nvPr/>
        </p:nvSpPr>
        <p:spPr>
          <a:xfrm>
            <a:off x="1080000" y="3937200"/>
            <a:ext cx="10713600" cy="152400"/>
          </a:xfrm>
          <a:prstGeom prst="rect">
            <a:avLst/>
          </a:prstGeom>
          <a:noFill/>
        </p:spPr>
        <p:txBody>
          <a:bodyPr wrap="square" anchor="t">
            <a:spAutoFit/>
          </a:bodyPr>
          <a:lstStyle/>
          <a:p>
            <a:pPr>
              <a:defRPr sz="1000">
                <a:latin typeface="Arial Nova Light "/>
              </a:defRPr>
            </a:pPr>
            <a:r>
              <a:t>Recommendation: ""</a:t>
            </a:r>
          </a:p>
        </p:txBody>
      </p:sp>
      <p:cxnSp>
        <p:nvCxnSpPr>
          <p:cNvPr id="20" name="Connector 19"/>
          <p:cNvCxnSpPr/>
          <p:nvPr/>
        </p:nvCxnSpPr>
        <p:spPr>
          <a:xfrm>
            <a:off x="720000" y="43056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21" name="Table 20"/>
          <p:cNvGraphicFramePr>
            <a:graphicFrameLocks noGrp="1"/>
          </p:cNvGraphicFramePr>
          <p:nvPr/>
        </p:nvGraphicFramePr>
        <p:xfrm>
          <a:off x="8341200" y="43056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nan</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x</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22" name="TextBox 21"/>
          <p:cNvSpPr txBox="1"/>
          <p:nvPr/>
        </p:nvSpPr>
        <p:spPr>
          <a:xfrm>
            <a:off x="648000" y="4305600"/>
            <a:ext cx="413999" cy="277200"/>
          </a:xfrm>
          <a:prstGeom prst="rect">
            <a:avLst/>
          </a:prstGeom>
          <a:noFill/>
        </p:spPr>
        <p:txBody>
          <a:bodyPr wrap="none">
            <a:spAutoFit/>
          </a:bodyPr>
          <a:lstStyle/>
          <a:p>
            <a:pPr>
              <a:defRPr sz="1200" b="1">
                <a:solidFill>
                  <a:srgbClr val="156082"/>
                </a:solidFill>
                <a:latin typeface="Arial Nova Cond"/>
              </a:defRPr>
            </a:pPr>
            <a:r>
              <a:t>14.8</a:t>
            </a:r>
          </a:p>
        </p:txBody>
      </p:sp>
      <p:sp>
        <p:nvSpPr>
          <p:cNvPr id="23" name="TextBox 22"/>
          <p:cNvSpPr txBox="1"/>
          <p:nvPr/>
        </p:nvSpPr>
        <p:spPr>
          <a:xfrm>
            <a:off x="1080000" y="4305600"/>
            <a:ext cx="6094800" cy="309600"/>
          </a:xfrm>
          <a:prstGeom prst="rect">
            <a:avLst/>
          </a:prstGeom>
          <a:noFill/>
        </p:spPr>
        <p:txBody>
          <a:bodyPr wrap="none">
            <a:spAutoFit/>
          </a:bodyPr>
          <a:lstStyle/>
          <a:p>
            <a:pPr>
              <a:defRPr sz="1200" b="1">
                <a:solidFill>
                  <a:srgbClr val="000000"/>
                </a:solidFill>
                <a:latin typeface="Arial Nova"/>
              </a:defRPr>
            </a:pPr>
            <a:r>
              <a:t>Train Workforce on the Dangers of Connecting to and Transmitting Enterprise Data Over Insecure Networks</a:t>
            </a:r>
          </a:p>
        </p:txBody>
      </p:sp>
      <p:sp>
        <p:nvSpPr>
          <p:cNvPr id="24" name="TextBox 23"/>
          <p:cNvSpPr txBox="1"/>
          <p:nvPr/>
        </p:nvSpPr>
        <p:spPr>
          <a:xfrm>
            <a:off x="1080000" y="4651200"/>
            <a:ext cx="10713600" cy="457200"/>
          </a:xfrm>
          <a:prstGeom prst="rect">
            <a:avLst/>
          </a:prstGeom>
          <a:noFill/>
        </p:spPr>
        <p:txBody>
          <a:bodyPr wrap="square" anchor="t">
            <a:spAutoFit/>
          </a:bodyPr>
          <a:lstStyle/>
          <a:p>
            <a:pPr>
              <a:defRPr sz="1200">
                <a:latin typeface="Arial Nova Light "/>
              </a:defRPr>
            </a:pPr>
            <a:r>
              <a:t>Finding: Train workforce members on the dangers of connecting to, and transmitting data over, insecure networks for enterprise activities. If the enterprise has remote workers, training must include guidance to ensure that all users securely configure their home network infrastructure.</a:t>
            </a:r>
          </a:p>
        </p:txBody>
      </p:sp>
      <p:sp>
        <p:nvSpPr>
          <p:cNvPr id="25" name="TextBox 24"/>
          <p:cNvSpPr txBox="1"/>
          <p:nvPr/>
        </p:nvSpPr>
        <p:spPr>
          <a:xfrm>
            <a:off x="1080000" y="5288400"/>
            <a:ext cx="10713600" cy="152400"/>
          </a:xfrm>
          <a:prstGeom prst="rect">
            <a:avLst/>
          </a:prstGeom>
          <a:noFill/>
        </p:spPr>
        <p:txBody>
          <a:bodyPr wrap="square" anchor="t">
            <a:spAutoFit/>
          </a:bodyPr>
          <a:lstStyle/>
          <a:p>
            <a:pPr>
              <a:defRPr sz="1000">
                <a:latin typeface="Arial Nova Light "/>
              </a:defRPr>
            </a:pPr>
            <a:r>
              <a:t>Recommendation: ""</a:t>
            </a:r>
          </a:p>
        </p:txBody>
      </p:sp>
      <p:cxnSp>
        <p:nvCxnSpPr>
          <p:cNvPr id="26" name="Connector 25"/>
          <p:cNvCxnSpPr/>
          <p:nvPr/>
        </p:nvCxnSpPr>
        <p:spPr>
          <a:xfrm>
            <a:off x="720000" y="56568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27" name="Table 26"/>
          <p:cNvGraphicFramePr>
            <a:graphicFrameLocks noGrp="1"/>
          </p:cNvGraphicFramePr>
          <p:nvPr/>
        </p:nvGraphicFramePr>
        <p:xfrm>
          <a:off x="8341200" y="56568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nan</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x</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28" name="TextBox 27"/>
          <p:cNvSpPr txBox="1"/>
          <p:nvPr/>
        </p:nvSpPr>
        <p:spPr>
          <a:xfrm>
            <a:off x="648000" y="5656800"/>
            <a:ext cx="413999" cy="277200"/>
          </a:xfrm>
          <a:prstGeom prst="rect">
            <a:avLst/>
          </a:prstGeom>
          <a:noFill/>
        </p:spPr>
        <p:txBody>
          <a:bodyPr wrap="none">
            <a:spAutoFit/>
          </a:bodyPr>
          <a:lstStyle/>
          <a:p>
            <a:pPr>
              <a:defRPr sz="1200" b="1">
                <a:solidFill>
                  <a:srgbClr val="156082"/>
                </a:solidFill>
                <a:latin typeface="Arial Nova Cond"/>
              </a:defRPr>
            </a:pPr>
            <a:r>
              <a:t>14.9</a:t>
            </a:r>
          </a:p>
        </p:txBody>
      </p:sp>
      <p:sp>
        <p:nvSpPr>
          <p:cNvPr id="29" name="TextBox 28"/>
          <p:cNvSpPr txBox="1"/>
          <p:nvPr/>
        </p:nvSpPr>
        <p:spPr>
          <a:xfrm>
            <a:off x="1080000" y="5656800"/>
            <a:ext cx="6094800" cy="309600"/>
          </a:xfrm>
          <a:prstGeom prst="rect">
            <a:avLst/>
          </a:prstGeom>
          <a:noFill/>
        </p:spPr>
        <p:txBody>
          <a:bodyPr wrap="none">
            <a:spAutoFit/>
          </a:bodyPr>
          <a:lstStyle/>
          <a:p>
            <a:pPr>
              <a:defRPr sz="1200" b="1">
                <a:solidFill>
                  <a:srgbClr val="000000"/>
                </a:solidFill>
                <a:latin typeface="Arial Nova"/>
              </a:defRPr>
            </a:pPr>
            <a:r>
              <a:t>Conduct Role-Specific Security Awareness and Skills Training</a:t>
            </a:r>
          </a:p>
        </p:txBody>
      </p:sp>
      <p:sp>
        <p:nvSpPr>
          <p:cNvPr id="30" name="TextBox 29"/>
          <p:cNvSpPr txBox="1"/>
          <p:nvPr/>
        </p:nvSpPr>
        <p:spPr>
          <a:xfrm>
            <a:off x="1080000" y="6002400"/>
            <a:ext cx="10713600" cy="609600"/>
          </a:xfrm>
          <a:prstGeom prst="rect">
            <a:avLst/>
          </a:prstGeom>
          <a:noFill/>
        </p:spPr>
        <p:txBody>
          <a:bodyPr wrap="square" anchor="t">
            <a:spAutoFit/>
          </a:bodyPr>
          <a:lstStyle/>
          <a:p>
            <a:pPr>
              <a:defRPr sz="1200">
                <a:latin typeface="Arial Nova Light "/>
              </a:defRPr>
            </a:pPr>
            <a:r>
              <a:t>Finding: Conduct role-specific security awareness and skills training. Example implementations include secure system administration courses for IT professionals, OWASP® Top 10 vulnerability awareness and prevention training for web application developers, and advanced social engineering awareness training for high-profile roles.</a:t>
            </a:r>
          </a:p>
        </p:txBody>
      </p:sp>
      <p:sp>
        <p:nvSpPr>
          <p:cNvPr id="31" name="TextBox 30"/>
          <p:cNvSpPr txBox="1"/>
          <p:nvPr/>
        </p:nvSpPr>
        <p:spPr>
          <a:xfrm>
            <a:off x="1080000" y="6792000"/>
            <a:ext cx="10713600" cy="152400"/>
          </a:xfrm>
          <a:prstGeom prst="rect">
            <a:avLst/>
          </a:prstGeom>
          <a:noFill/>
        </p:spPr>
        <p:txBody>
          <a:bodyPr wrap="square" anchor="t">
            <a:spAutoFit/>
          </a:bodyPr>
          <a:lstStyle/>
          <a:p>
            <a:pPr>
              <a:defRPr sz="1000">
                <a:latin typeface="Arial Nova Light "/>
              </a:defRPr>
            </a:pPr>
            <a:r>
              <a:t>Recommendation: ""</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295200" y="331200"/>
            <a:ext cx="114984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295200" y="457200"/>
            <a:ext cx="626400" cy="460800"/>
          </a:xfrm>
          <a:prstGeom prst="rect">
            <a:avLst/>
          </a:prstGeom>
          <a:noFill/>
        </p:spPr>
        <p:txBody>
          <a:bodyPr wrap="none" anchor="ctr">
            <a:spAutoFit/>
          </a:bodyPr>
          <a:lstStyle/>
          <a:p>
            <a:pPr>
              <a:defRPr sz="2400" b="1">
                <a:solidFill>
                  <a:srgbClr val="156082"/>
                </a:solidFill>
                <a:latin typeface="Arial Nova Cond"/>
              </a:defRPr>
            </a:pPr>
            <a:r>
              <a:t>15</a:t>
            </a:r>
          </a:p>
        </p:txBody>
      </p:sp>
      <p:sp>
        <p:nvSpPr>
          <p:cNvPr id="4" name="TextBox 3"/>
          <p:cNvSpPr txBox="1"/>
          <p:nvPr/>
        </p:nvSpPr>
        <p:spPr>
          <a:xfrm>
            <a:off x="720000" y="378000"/>
            <a:ext cx="11793600" cy="309600"/>
          </a:xfrm>
          <a:prstGeom prst="rect">
            <a:avLst/>
          </a:prstGeom>
          <a:noFill/>
        </p:spPr>
        <p:txBody>
          <a:bodyPr wrap="none">
            <a:spAutoFit/>
          </a:bodyPr>
          <a:lstStyle/>
          <a:p>
            <a:pPr>
              <a:defRPr sz="1400" b="1">
                <a:solidFill>
                  <a:srgbClr val="000000"/>
                </a:solidFill>
                <a:latin typeface="Arial Nova"/>
              </a:defRPr>
            </a:pPr>
            <a:r>
              <a:t>Service Provider Management</a:t>
            </a:r>
          </a:p>
        </p:txBody>
      </p:sp>
      <p:sp>
        <p:nvSpPr>
          <p:cNvPr id="5" name="TextBox 4"/>
          <p:cNvSpPr txBox="1"/>
          <p:nvPr/>
        </p:nvSpPr>
        <p:spPr>
          <a:xfrm>
            <a:off x="720000" y="687600"/>
            <a:ext cx="11073600" cy="457200"/>
          </a:xfrm>
          <a:prstGeom prst="rect">
            <a:avLst/>
          </a:prstGeom>
          <a:noFill/>
        </p:spPr>
        <p:txBody>
          <a:bodyPr wrap="square" anchor="t">
            <a:spAutoFit/>
          </a:bodyPr>
          <a:lstStyle/>
          <a:p>
            <a:pPr>
              <a:defRPr sz="1200" b="0">
                <a:latin typeface="Arial Nova"/>
              </a:defRPr>
            </a:pPr>
            <a:r>
              <a:t>Develop a process to evaluate service providers who hold sensitive data, or are responsible for an enterprise’s critical IT platforms or processes, to ensure these providers are protecting those platforms and data appropriately.</a:t>
            </a:r>
          </a:p>
        </p:txBody>
      </p:sp>
      <p:cxnSp>
        <p:nvCxnSpPr>
          <p:cNvPr id="6" name="Connector 5"/>
          <p:cNvCxnSpPr/>
          <p:nvPr/>
        </p:nvCxnSpPr>
        <p:spPr>
          <a:xfrm>
            <a:off x="720000" y="13248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7" name="Table 6"/>
          <p:cNvGraphicFramePr>
            <a:graphicFrameLocks noGrp="1"/>
          </p:cNvGraphicFramePr>
          <p:nvPr/>
        </p:nvGraphicFramePr>
        <p:xfrm>
          <a:off x="8341200" y="13248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nan</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Identify</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x</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High</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46C0A"/>
                    </a:solidFill>
                  </a:tcPr>
                </a:tc>
              </a:tr>
            </a:tbl>
          </a:graphicData>
        </a:graphic>
      </p:graphicFrame>
      <p:sp>
        <p:nvSpPr>
          <p:cNvPr id="8" name="TextBox 7"/>
          <p:cNvSpPr txBox="1"/>
          <p:nvPr/>
        </p:nvSpPr>
        <p:spPr>
          <a:xfrm>
            <a:off x="648000" y="1324800"/>
            <a:ext cx="413999" cy="277200"/>
          </a:xfrm>
          <a:prstGeom prst="rect">
            <a:avLst/>
          </a:prstGeom>
          <a:noFill/>
        </p:spPr>
        <p:txBody>
          <a:bodyPr wrap="none">
            <a:spAutoFit/>
          </a:bodyPr>
          <a:lstStyle/>
          <a:p>
            <a:pPr>
              <a:defRPr sz="1200" b="1">
                <a:solidFill>
                  <a:srgbClr val="156082"/>
                </a:solidFill>
                <a:latin typeface="Arial Nova Cond"/>
              </a:defRPr>
            </a:pPr>
            <a:r>
              <a:t>15.1</a:t>
            </a:r>
          </a:p>
        </p:txBody>
      </p:sp>
      <p:sp>
        <p:nvSpPr>
          <p:cNvPr id="9" name="TextBox 8"/>
          <p:cNvSpPr txBox="1"/>
          <p:nvPr/>
        </p:nvSpPr>
        <p:spPr>
          <a:xfrm>
            <a:off x="1080000" y="1324800"/>
            <a:ext cx="6094800" cy="309600"/>
          </a:xfrm>
          <a:prstGeom prst="rect">
            <a:avLst/>
          </a:prstGeom>
          <a:noFill/>
        </p:spPr>
        <p:txBody>
          <a:bodyPr wrap="none">
            <a:spAutoFit/>
          </a:bodyPr>
          <a:lstStyle/>
          <a:p>
            <a:pPr>
              <a:defRPr sz="1200" b="1">
                <a:solidFill>
                  <a:srgbClr val="000000"/>
                </a:solidFill>
                <a:latin typeface="Arial Nova"/>
              </a:defRPr>
            </a:pPr>
            <a:r>
              <a:t>Establish and Maintain an Inventory of Service Providers</a:t>
            </a:r>
          </a:p>
        </p:txBody>
      </p:sp>
      <p:sp>
        <p:nvSpPr>
          <p:cNvPr id="10" name="TextBox 9"/>
          <p:cNvSpPr txBox="1"/>
          <p:nvPr/>
        </p:nvSpPr>
        <p:spPr>
          <a:xfrm>
            <a:off x="1080000" y="1670400"/>
            <a:ext cx="10713600" cy="609600"/>
          </a:xfrm>
          <a:prstGeom prst="rect">
            <a:avLst/>
          </a:prstGeom>
          <a:noFill/>
        </p:spPr>
        <p:txBody>
          <a:bodyPr wrap="square" anchor="t">
            <a:spAutoFit/>
          </a:bodyPr>
          <a:lstStyle/>
          <a:p>
            <a:pPr>
              <a:defRPr sz="1200">
                <a:latin typeface="Arial Nova Light "/>
              </a:defRPr>
            </a:pPr>
            <a:r>
              <a:t>Finding: Establish and maintain an inventory of service providers. The inventory is to list all known service providers, include classification(s), and designate an enterprise contact for each service provider. Review and update the inventory annually, or when significant enterprise changes occur that could impact this Safeguard. </a:t>
            </a:r>
          </a:p>
        </p:txBody>
      </p:sp>
      <p:sp>
        <p:nvSpPr>
          <p:cNvPr id="11" name="TextBox 10"/>
          <p:cNvSpPr txBox="1"/>
          <p:nvPr/>
        </p:nvSpPr>
        <p:spPr>
          <a:xfrm>
            <a:off x="1080000" y="2460000"/>
            <a:ext cx="10713600" cy="152400"/>
          </a:xfrm>
          <a:prstGeom prst="rect">
            <a:avLst/>
          </a:prstGeom>
          <a:noFill/>
        </p:spPr>
        <p:txBody>
          <a:bodyPr wrap="square" anchor="t">
            <a:spAutoFit/>
          </a:bodyPr>
          <a:lstStyle/>
          <a:p>
            <a:pPr>
              <a:defRPr sz="1000">
                <a:latin typeface="Arial Nova Light "/>
              </a:defRPr>
            </a:pPr>
            <a:r>
              <a:t>Recommendation: ""</a:t>
            </a:r>
          </a:p>
        </p:txBody>
      </p:sp>
      <p:cxnSp>
        <p:nvCxnSpPr>
          <p:cNvPr id="12" name="Connector 11"/>
          <p:cNvCxnSpPr/>
          <p:nvPr/>
        </p:nvCxnSpPr>
        <p:spPr>
          <a:xfrm>
            <a:off x="720000" y="2828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3" name="Table 12"/>
          <p:cNvGraphicFramePr>
            <a:graphicFrameLocks noGrp="1"/>
          </p:cNvGraphicFramePr>
          <p:nvPr/>
        </p:nvGraphicFramePr>
        <p:xfrm>
          <a:off x="8341200" y="28284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nan</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Identify</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x</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14" name="TextBox 13"/>
          <p:cNvSpPr txBox="1"/>
          <p:nvPr/>
        </p:nvSpPr>
        <p:spPr>
          <a:xfrm>
            <a:off x="648000" y="2828400"/>
            <a:ext cx="413999" cy="277200"/>
          </a:xfrm>
          <a:prstGeom prst="rect">
            <a:avLst/>
          </a:prstGeom>
          <a:noFill/>
        </p:spPr>
        <p:txBody>
          <a:bodyPr wrap="none">
            <a:spAutoFit/>
          </a:bodyPr>
          <a:lstStyle/>
          <a:p>
            <a:pPr>
              <a:defRPr sz="1200" b="1">
                <a:solidFill>
                  <a:srgbClr val="156082"/>
                </a:solidFill>
                <a:latin typeface="Arial Nova Cond"/>
              </a:defRPr>
            </a:pPr>
            <a:r>
              <a:t>15.2</a:t>
            </a:r>
          </a:p>
        </p:txBody>
      </p:sp>
      <p:sp>
        <p:nvSpPr>
          <p:cNvPr id="15" name="TextBox 14"/>
          <p:cNvSpPr txBox="1"/>
          <p:nvPr/>
        </p:nvSpPr>
        <p:spPr>
          <a:xfrm>
            <a:off x="1080000" y="2828400"/>
            <a:ext cx="6094800" cy="309600"/>
          </a:xfrm>
          <a:prstGeom prst="rect">
            <a:avLst/>
          </a:prstGeom>
          <a:noFill/>
        </p:spPr>
        <p:txBody>
          <a:bodyPr wrap="none">
            <a:spAutoFit/>
          </a:bodyPr>
          <a:lstStyle/>
          <a:p>
            <a:pPr>
              <a:defRPr sz="1200" b="1">
                <a:solidFill>
                  <a:srgbClr val="000000"/>
                </a:solidFill>
                <a:latin typeface="Arial Nova"/>
              </a:defRPr>
            </a:pPr>
            <a:r>
              <a:t>Establish and Maintain a Service Provider Management Policy</a:t>
            </a:r>
          </a:p>
        </p:txBody>
      </p:sp>
      <p:sp>
        <p:nvSpPr>
          <p:cNvPr id="16" name="TextBox 15"/>
          <p:cNvSpPr txBox="1"/>
          <p:nvPr/>
        </p:nvSpPr>
        <p:spPr>
          <a:xfrm>
            <a:off x="1080000" y="3174000"/>
            <a:ext cx="10713600" cy="609600"/>
          </a:xfrm>
          <a:prstGeom prst="rect">
            <a:avLst/>
          </a:prstGeom>
          <a:noFill/>
        </p:spPr>
        <p:txBody>
          <a:bodyPr wrap="square" anchor="t">
            <a:spAutoFit/>
          </a:bodyPr>
          <a:lstStyle/>
          <a:p>
            <a:pPr>
              <a:defRPr sz="1200">
                <a:latin typeface="Arial Nova Light "/>
              </a:defRPr>
            </a:pPr>
            <a:r>
              <a:t>Finding: Establish and maintain a service provider management policy. Ensure the policy addresses the classification, inventory, assessment, monitoring, and decommissioning of service providers. Review and update the policy annually, or when significant enterprise changes occur that could impact this Safeguard.</a:t>
            </a:r>
          </a:p>
        </p:txBody>
      </p:sp>
      <p:sp>
        <p:nvSpPr>
          <p:cNvPr id="17" name="TextBox 16"/>
          <p:cNvSpPr txBox="1"/>
          <p:nvPr/>
        </p:nvSpPr>
        <p:spPr>
          <a:xfrm>
            <a:off x="1080000" y="3963600"/>
            <a:ext cx="10713600" cy="152400"/>
          </a:xfrm>
          <a:prstGeom prst="rect">
            <a:avLst/>
          </a:prstGeom>
          <a:noFill/>
        </p:spPr>
        <p:txBody>
          <a:bodyPr wrap="square" anchor="t">
            <a:spAutoFit/>
          </a:bodyPr>
          <a:lstStyle/>
          <a:p>
            <a:pPr>
              <a:defRPr sz="1000">
                <a:latin typeface="Arial Nova Light "/>
              </a:defRPr>
            </a:pPr>
            <a:r>
              <a:t>Recommendation: ""</a:t>
            </a:r>
          </a:p>
        </p:txBody>
      </p:sp>
      <p:cxnSp>
        <p:nvCxnSpPr>
          <p:cNvPr id="18" name="Connector 17"/>
          <p:cNvCxnSpPr/>
          <p:nvPr/>
        </p:nvCxnSpPr>
        <p:spPr>
          <a:xfrm>
            <a:off x="720000" y="43320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9" name="Table 18"/>
          <p:cNvGraphicFramePr>
            <a:graphicFrameLocks noGrp="1"/>
          </p:cNvGraphicFramePr>
          <p:nvPr/>
        </p:nvGraphicFramePr>
        <p:xfrm>
          <a:off x="8341200" y="43320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nan</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Identify</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x</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20" name="TextBox 19"/>
          <p:cNvSpPr txBox="1"/>
          <p:nvPr/>
        </p:nvSpPr>
        <p:spPr>
          <a:xfrm>
            <a:off x="648000" y="4332000"/>
            <a:ext cx="413999" cy="277200"/>
          </a:xfrm>
          <a:prstGeom prst="rect">
            <a:avLst/>
          </a:prstGeom>
          <a:noFill/>
        </p:spPr>
        <p:txBody>
          <a:bodyPr wrap="none">
            <a:spAutoFit/>
          </a:bodyPr>
          <a:lstStyle/>
          <a:p>
            <a:pPr>
              <a:defRPr sz="1200" b="1">
                <a:solidFill>
                  <a:srgbClr val="156082"/>
                </a:solidFill>
                <a:latin typeface="Arial Nova Cond"/>
              </a:defRPr>
            </a:pPr>
            <a:r>
              <a:t>15.3</a:t>
            </a:r>
          </a:p>
        </p:txBody>
      </p:sp>
      <p:sp>
        <p:nvSpPr>
          <p:cNvPr id="21" name="TextBox 20"/>
          <p:cNvSpPr txBox="1"/>
          <p:nvPr/>
        </p:nvSpPr>
        <p:spPr>
          <a:xfrm>
            <a:off x="1080000" y="4332000"/>
            <a:ext cx="6094800" cy="309600"/>
          </a:xfrm>
          <a:prstGeom prst="rect">
            <a:avLst/>
          </a:prstGeom>
          <a:noFill/>
        </p:spPr>
        <p:txBody>
          <a:bodyPr wrap="none">
            <a:spAutoFit/>
          </a:bodyPr>
          <a:lstStyle/>
          <a:p>
            <a:pPr>
              <a:defRPr sz="1200" b="1">
                <a:solidFill>
                  <a:srgbClr val="000000"/>
                </a:solidFill>
                <a:latin typeface="Arial Nova"/>
              </a:defRPr>
            </a:pPr>
            <a:r>
              <a:t>Classify Service Providers</a:t>
            </a:r>
          </a:p>
        </p:txBody>
      </p:sp>
      <p:sp>
        <p:nvSpPr>
          <p:cNvPr id="22" name="TextBox 21"/>
          <p:cNvSpPr txBox="1"/>
          <p:nvPr/>
        </p:nvSpPr>
        <p:spPr>
          <a:xfrm>
            <a:off x="1080000" y="4677600"/>
            <a:ext cx="10713600" cy="609600"/>
          </a:xfrm>
          <a:prstGeom prst="rect">
            <a:avLst/>
          </a:prstGeom>
          <a:noFill/>
        </p:spPr>
        <p:txBody>
          <a:bodyPr wrap="square" anchor="t">
            <a:spAutoFit/>
          </a:bodyPr>
          <a:lstStyle/>
          <a:p>
            <a:pPr>
              <a:defRPr sz="1200">
                <a:latin typeface="Arial Nova Light "/>
              </a:defRPr>
            </a:pPr>
            <a:r>
              <a:t>Finding: Classify service providers. Classification consideration may include one or more characteristics, such as data sensitivity, data volume, availability requirements, applicable regulations, inherent risk, and mitigated risk. Update and review classifications annually, or when significant enterprise changes occur that could impact this Safeguard.</a:t>
            </a:r>
          </a:p>
        </p:txBody>
      </p:sp>
      <p:sp>
        <p:nvSpPr>
          <p:cNvPr id="23" name="TextBox 22"/>
          <p:cNvSpPr txBox="1"/>
          <p:nvPr/>
        </p:nvSpPr>
        <p:spPr>
          <a:xfrm>
            <a:off x="1080000" y="5467200"/>
            <a:ext cx="10713600" cy="152400"/>
          </a:xfrm>
          <a:prstGeom prst="rect">
            <a:avLst/>
          </a:prstGeom>
          <a:noFill/>
        </p:spPr>
        <p:txBody>
          <a:bodyPr wrap="square" anchor="t">
            <a:spAutoFit/>
          </a:bodyPr>
          <a:lstStyle/>
          <a:p>
            <a:pPr>
              <a:defRPr sz="1000">
                <a:latin typeface="Arial Nova Light "/>
              </a:defRPr>
            </a:pPr>
            <a:r>
              <a:t>Recommendation: ""</a:t>
            </a:r>
          </a:p>
        </p:txBody>
      </p:sp>
      <p:cxnSp>
        <p:nvCxnSpPr>
          <p:cNvPr id="24" name="Connector 23"/>
          <p:cNvCxnSpPr/>
          <p:nvPr/>
        </p:nvCxnSpPr>
        <p:spPr>
          <a:xfrm>
            <a:off x="720000" y="58356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25" name="Table 24"/>
          <p:cNvGraphicFramePr>
            <a:graphicFrameLocks noGrp="1"/>
          </p:cNvGraphicFramePr>
          <p:nvPr/>
        </p:nvGraphicFramePr>
        <p:xfrm>
          <a:off x="8341200" y="58356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nan</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x</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26" name="TextBox 25"/>
          <p:cNvSpPr txBox="1"/>
          <p:nvPr/>
        </p:nvSpPr>
        <p:spPr>
          <a:xfrm>
            <a:off x="648000" y="5835600"/>
            <a:ext cx="413999" cy="277200"/>
          </a:xfrm>
          <a:prstGeom prst="rect">
            <a:avLst/>
          </a:prstGeom>
          <a:noFill/>
        </p:spPr>
        <p:txBody>
          <a:bodyPr wrap="none">
            <a:spAutoFit/>
          </a:bodyPr>
          <a:lstStyle/>
          <a:p>
            <a:pPr>
              <a:defRPr sz="1200" b="1">
                <a:solidFill>
                  <a:srgbClr val="156082"/>
                </a:solidFill>
                <a:latin typeface="Arial Nova Cond"/>
              </a:defRPr>
            </a:pPr>
            <a:r>
              <a:t>15.4</a:t>
            </a:r>
          </a:p>
        </p:txBody>
      </p:sp>
      <p:sp>
        <p:nvSpPr>
          <p:cNvPr id="27" name="TextBox 26"/>
          <p:cNvSpPr txBox="1"/>
          <p:nvPr/>
        </p:nvSpPr>
        <p:spPr>
          <a:xfrm>
            <a:off x="1080000" y="5835600"/>
            <a:ext cx="6094800" cy="309600"/>
          </a:xfrm>
          <a:prstGeom prst="rect">
            <a:avLst/>
          </a:prstGeom>
          <a:noFill/>
        </p:spPr>
        <p:txBody>
          <a:bodyPr wrap="none">
            <a:spAutoFit/>
          </a:bodyPr>
          <a:lstStyle/>
          <a:p>
            <a:pPr>
              <a:defRPr sz="1200" b="1">
                <a:solidFill>
                  <a:srgbClr val="000000"/>
                </a:solidFill>
                <a:latin typeface="Arial Nova"/>
              </a:defRPr>
            </a:pPr>
            <a:r>
              <a:t>Ensure Service Provider Contracts Include Security Requirements</a:t>
            </a:r>
          </a:p>
        </p:txBody>
      </p:sp>
      <p:sp>
        <p:nvSpPr>
          <p:cNvPr id="28" name="TextBox 27"/>
          <p:cNvSpPr txBox="1"/>
          <p:nvPr/>
        </p:nvSpPr>
        <p:spPr>
          <a:xfrm>
            <a:off x="1080000" y="6181200"/>
            <a:ext cx="10713600" cy="762000"/>
          </a:xfrm>
          <a:prstGeom prst="rect">
            <a:avLst/>
          </a:prstGeom>
          <a:noFill/>
        </p:spPr>
        <p:txBody>
          <a:bodyPr wrap="square" anchor="t">
            <a:spAutoFit/>
          </a:bodyPr>
          <a:lstStyle/>
          <a:p>
            <a:pPr>
              <a:defRPr sz="1200">
                <a:latin typeface="Arial Nova Light "/>
              </a:defRPr>
            </a:pPr>
            <a:r>
              <a:t>Finding: Ensure service provider contracts include security requirements. Example requirements may include minimum security program requirements, security incident and/or data breach notification and response, data encryption requirements, and data disposal commitments. These security requirements must be consistent with the enterprise’s service provider management policy. Review service provider contracts annually to ensure contracts are not missing security requirements.</a:t>
            </a:r>
          </a:p>
        </p:txBody>
      </p:sp>
      <p:sp>
        <p:nvSpPr>
          <p:cNvPr id="29" name="TextBox 28"/>
          <p:cNvSpPr txBox="1"/>
          <p:nvPr/>
        </p:nvSpPr>
        <p:spPr>
          <a:xfrm>
            <a:off x="1080000" y="7123200"/>
            <a:ext cx="10713600" cy="152400"/>
          </a:xfrm>
          <a:prstGeom prst="rect">
            <a:avLst/>
          </a:prstGeom>
          <a:noFill/>
        </p:spPr>
        <p:txBody>
          <a:bodyPr wrap="square" anchor="t">
            <a:spAutoFit/>
          </a:bodyPr>
          <a:lstStyle/>
          <a:p>
            <a:pPr>
              <a:defRPr sz="1000">
                <a:latin typeface="Arial Nova Light "/>
              </a:defRPr>
            </a:pPr>
            <a:r>
              <a:t>Recommendation: ""</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720000" y="404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3" name="Table 2"/>
          <p:cNvGraphicFramePr>
            <a:graphicFrameLocks noGrp="1"/>
          </p:cNvGraphicFramePr>
          <p:nvPr/>
        </p:nvGraphicFramePr>
        <p:xfrm>
          <a:off x="8341200" y="4044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nan</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Identify</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x</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4" name="TextBox 3"/>
          <p:cNvSpPr txBox="1"/>
          <p:nvPr/>
        </p:nvSpPr>
        <p:spPr>
          <a:xfrm>
            <a:off x="648000" y="404400"/>
            <a:ext cx="413999" cy="277200"/>
          </a:xfrm>
          <a:prstGeom prst="rect">
            <a:avLst/>
          </a:prstGeom>
          <a:noFill/>
        </p:spPr>
        <p:txBody>
          <a:bodyPr wrap="none">
            <a:spAutoFit/>
          </a:bodyPr>
          <a:lstStyle/>
          <a:p>
            <a:pPr>
              <a:defRPr sz="1200" b="1">
                <a:solidFill>
                  <a:srgbClr val="156082"/>
                </a:solidFill>
                <a:latin typeface="Arial Nova Cond"/>
              </a:defRPr>
            </a:pPr>
            <a:r>
              <a:t>15.5</a:t>
            </a:r>
          </a:p>
        </p:txBody>
      </p:sp>
      <p:sp>
        <p:nvSpPr>
          <p:cNvPr id="5" name="TextBox 4"/>
          <p:cNvSpPr txBox="1"/>
          <p:nvPr/>
        </p:nvSpPr>
        <p:spPr>
          <a:xfrm>
            <a:off x="1080000" y="404400"/>
            <a:ext cx="6094800" cy="309600"/>
          </a:xfrm>
          <a:prstGeom prst="rect">
            <a:avLst/>
          </a:prstGeom>
          <a:noFill/>
        </p:spPr>
        <p:txBody>
          <a:bodyPr wrap="none">
            <a:spAutoFit/>
          </a:bodyPr>
          <a:lstStyle/>
          <a:p>
            <a:pPr>
              <a:defRPr sz="1200" b="1">
                <a:solidFill>
                  <a:srgbClr val="000000"/>
                </a:solidFill>
                <a:latin typeface="Arial Nova"/>
              </a:defRPr>
            </a:pPr>
            <a:r>
              <a:t>Assess Service Providers</a:t>
            </a:r>
          </a:p>
        </p:txBody>
      </p:sp>
      <p:sp>
        <p:nvSpPr>
          <p:cNvPr id="6" name="TextBox 5"/>
          <p:cNvSpPr txBox="1"/>
          <p:nvPr/>
        </p:nvSpPr>
        <p:spPr>
          <a:xfrm>
            <a:off x="1080000" y="750000"/>
            <a:ext cx="10713600" cy="762000"/>
          </a:xfrm>
          <a:prstGeom prst="rect">
            <a:avLst/>
          </a:prstGeom>
          <a:noFill/>
        </p:spPr>
        <p:txBody>
          <a:bodyPr wrap="square" anchor="t">
            <a:spAutoFit/>
          </a:bodyPr>
          <a:lstStyle/>
          <a:p>
            <a:pPr>
              <a:defRPr sz="1200">
                <a:latin typeface="Arial Nova Light "/>
              </a:defRPr>
            </a:pPr>
            <a:r>
              <a:t>Finding: Assess service providers consistent with the enterprise’s service provider management policy. Assessment scope may vary based on classification(s), and may include review of standardized assessment reports, such as Service Organization Control 2 (SOC 2) and Payment Card Industry (PCI) Attestation of Compliance (AoC), customized questionnaires, or other appropriately rigorous processes. Reassess service providers annually, at a minimum, or with new and renewed contracts.</a:t>
            </a:r>
          </a:p>
        </p:txBody>
      </p:sp>
      <p:sp>
        <p:nvSpPr>
          <p:cNvPr id="7" name="TextBox 6"/>
          <p:cNvSpPr txBox="1"/>
          <p:nvPr/>
        </p:nvSpPr>
        <p:spPr>
          <a:xfrm>
            <a:off x="1080000" y="1692000"/>
            <a:ext cx="10713600" cy="152400"/>
          </a:xfrm>
          <a:prstGeom prst="rect">
            <a:avLst/>
          </a:prstGeom>
          <a:noFill/>
        </p:spPr>
        <p:txBody>
          <a:bodyPr wrap="square" anchor="t">
            <a:spAutoFit/>
          </a:bodyPr>
          <a:lstStyle/>
          <a:p>
            <a:pPr>
              <a:defRPr sz="1000">
                <a:latin typeface="Arial Nova Light "/>
              </a:defRPr>
            </a:pPr>
            <a:r>
              <a:t>Recommendation: ""</a:t>
            </a:r>
          </a:p>
        </p:txBody>
      </p:sp>
      <p:cxnSp>
        <p:nvCxnSpPr>
          <p:cNvPr id="8" name="Connector 7"/>
          <p:cNvCxnSpPr/>
          <p:nvPr/>
        </p:nvCxnSpPr>
        <p:spPr>
          <a:xfrm>
            <a:off x="720000" y="2060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9" name="Table 8"/>
          <p:cNvGraphicFramePr>
            <a:graphicFrameLocks noGrp="1"/>
          </p:cNvGraphicFramePr>
          <p:nvPr/>
        </p:nvGraphicFramePr>
        <p:xfrm>
          <a:off x="8341200" y="20604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Data</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Detect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x</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High</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46C0A"/>
                    </a:solidFill>
                  </a:tcPr>
                </a:tc>
              </a:tr>
            </a:tbl>
          </a:graphicData>
        </a:graphic>
      </p:graphicFrame>
      <p:sp>
        <p:nvSpPr>
          <p:cNvPr id="10" name="TextBox 9"/>
          <p:cNvSpPr txBox="1"/>
          <p:nvPr/>
        </p:nvSpPr>
        <p:spPr>
          <a:xfrm>
            <a:off x="648000" y="2060400"/>
            <a:ext cx="413999" cy="277200"/>
          </a:xfrm>
          <a:prstGeom prst="rect">
            <a:avLst/>
          </a:prstGeom>
          <a:noFill/>
        </p:spPr>
        <p:txBody>
          <a:bodyPr wrap="none">
            <a:spAutoFit/>
          </a:bodyPr>
          <a:lstStyle/>
          <a:p>
            <a:pPr>
              <a:defRPr sz="1200" b="1">
                <a:solidFill>
                  <a:srgbClr val="156082"/>
                </a:solidFill>
                <a:latin typeface="Arial Nova Cond"/>
              </a:defRPr>
            </a:pPr>
            <a:r>
              <a:t>15.6</a:t>
            </a:r>
          </a:p>
        </p:txBody>
      </p:sp>
      <p:sp>
        <p:nvSpPr>
          <p:cNvPr id="11" name="TextBox 10"/>
          <p:cNvSpPr txBox="1"/>
          <p:nvPr/>
        </p:nvSpPr>
        <p:spPr>
          <a:xfrm>
            <a:off x="1080000" y="2060400"/>
            <a:ext cx="6094800" cy="309600"/>
          </a:xfrm>
          <a:prstGeom prst="rect">
            <a:avLst/>
          </a:prstGeom>
          <a:noFill/>
        </p:spPr>
        <p:txBody>
          <a:bodyPr wrap="none">
            <a:spAutoFit/>
          </a:bodyPr>
          <a:lstStyle/>
          <a:p>
            <a:pPr>
              <a:defRPr sz="1200" b="1">
                <a:solidFill>
                  <a:srgbClr val="000000"/>
                </a:solidFill>
                <a:latin typeface="Arial Nova"/>
              </a:defRPr>
            </a:pPr>
            <a:r>
              <a:t>Monitor Service Providers</a:t>
            </a:r>
          </a:p>
        </p:txBody>
      </p:sp>
      <p:sp>
        <p:nvSpPr>
          <p:cNvPr id="12" name="TextBox 11"/>
          <p:cNvSpPr txBox="1"/>
          <p:nvPr/>
        </p:nvSpPr>
        <p:spPr>
          <a:xfrm>
            <a:off x="1080000" y="2406000"/>
            <a:ext cx="10713600" cy="457200"/>
          </a:xfrm>
          <a:prstGeom prst="rect">
            <a:avLst/>
          </a:prstGeom>
          <a:noFill/>
        </p:spPr>
        <p:txBody>
          <a:bodyPr wrap="square" anchor="t">
            <a:spAutoFit/>
          </a:bodyPr>
          <a:lstStyle/>
          <a:p>
            <a:pPr>
              <a:defRPr sz="1200">
                <a:latin typeface="Arial Nova Light "/>
              </a:defRPr>
            </a:pPr>
            <a:r>
              <a:t>Finding: Monitor service providers consistent with the enterprise’s service provider management policy. Monitoring may include periodic reassessment of service provider compliance, monitoring service provider release notes, and dark web monitoring.</a:t>
            </a:r>
          </a:p>
        </p:txBody>
      </p:sp>
      <p:sp>
        <p:nvSpPr>
          <p:cNvPr id="13" name="TextBox 12"/>
          <p:cNvSpPr txBox="1"/>
          <p:nvPr/>
        </p:nvSpPr>
        <p:spPr>
          <a:xfrm>
            <a:off x="1080000" y="3043200"/>
            <a:ext cx="10713600" cy="152400"/>
          </a:xfrm>
          <a:prstGeom prst="rect">
            <a:avLst/>
          </a:prstGeom>
          <a:noFill/>
        </p:spPr>
        <p:txBody>
          <a:bodyPr wrap="square" anchor="t">
            <a:spAutoFit/>
          </a:bodyPr>
          <a:lstStyle/>
          <a:p>
            <a:pPr>
              <a:defRPr sz="1000">
                <a:latin typeface="Arial Nova Light "/>
              </a:defRPr>
            </a:pPr>
            <a:r>
              <a:t>Recommendation: ""</a:t>
            </a:r>
          </a:p>
        </p:txBody>
      </p:sp>
      <p:cxnSp>
        <p:nvCxnSpPr>
          <p:cNvPr id="14" name="Connector 13"/>
          <p:cNvCxnSpPr/>
          <p:nvPr/>
        </p:nvCxnSpPr>
        <p:spPr>
          <a:xfrm>
            <a:off x="720000" y="34116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5" name="Table 14"/>
          <p:cNvGraphicFramePr>
            <a:graphicFrameLocks noGrp="1"/>
          </p:cNvGraphicFramePr>
          <p:nvPr/>
        </p:nvGraphicFramePr>
        <p:xfrm>
          <a:off x="8341200" y="34116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Data</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x</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16" name="TextBox 15"/>
          <p:cNvSpPr txBox="1"/>
          <p:nvPr/>
        </p:nvSpPr>
        <p:spPr>
          <a:xfrm>
            <a:off x="648000" y="3411600"/>
            <a:ext cx="413999" cy="277200"/>
          </a:xfrm>
          <a:prstGeom prst="rect">
            <a:avLst/>
          </a:prstGeom>
          <a:noFill/>
        </p:spPr>
        <p:txBody>
          <a:bodyPr wrap="none">
            <a:spAutoFit/>
          </a:bodyPr>
          <a:lstStyle/>
          <a:p>
            <a:pPr>
              <a:defRPr sz="1200" b="1">
                <a:solidFill>
                  <a:srgbClr val="156082"/>
                </a:solidFill>
                <a:latin typeface="Arial Nova Cond"/>
              </a:defRPr>
            </a:pPr>
            <a:r>
              <a:t>15.7</a:t>
            </a:r>
          </a:p>
        </p:txBody>
      </p:sp>
      <p:sp>
        <p:nvSpPr>
          <p:cNvPr id="17" name="TextBox 16"/>
          <p:cNvSpPr txBox="1"/>
          <p:nvPr/>
        </p:nvSpPr>
        <p:spPr>
          <a:xfrm>
            <a:off x="1080000" y="3411600"/>
            <a:ext cx="6094800" cy="309600"/>
          </a:xfrm>
          <a:prstGeom prst="rect">
            <a:avLst/>
          </a:prstGeom>
          <a:noFill/>
        </p:spPr>
        <p:txBody>
          <a:bodyPr wrap="none">
            <a:spAutoFit/>
          </a:bodyPr>
          <a:lstStyle/>
          <a:p>
            <a:pPr>
              <a:defRPr sz="1200" b="1">
                <a:solidFill>
                  <a:srgbClr val="000000"/>
                </a:solidFill>
                <a:latin typeface="Arial Nova"/>
              </a:defRPr>
            </a:pPr>
            <a:r>
              <a:t>Securely Decommission Service Providers</a:t>
            </a:r>
          </a:p>
        </p:txBody>
      </p:sp>
      <p:sp>
        <p:nvSpPr>
          <p:cNvPr id="18" name="TextBox 17"/>
          <p:cNvSpPr txBox="1"/>
          <p:nvPr/>
        </p:nvSpPr>
        <p:spPr>
          <a:xfrm>
            <a:off x="1080000" y="3757200"/>
            <a:ext cx="10713600" cy="457200"/>
          </a:xfrm>
          <a:prstGeom prst="rect">
            <a:avLst/>
          </a:prstGeom>
          <a:noFill/>
        </p:spPr>
        <p:txBody>
          <a:bodyPr wrap="square" anchor="t">
            <a:spAutoFit/>
          </a:bodyPr>
          <a:lstStyle/>
          <a:p>
            <a:pPr>
              <a:defRPr sz="1200">
                <a:latin typeface="Arial Nova Light "/>
              </a:defRPr>
            </a:pPr>
            <a:r>
              <a:t>Finding: Securely decommission service providers. Example considerations include user and service account deactivation, termination of data flows, and secure disposal of enterprise data within service provider systems. </a:t>
            </a:r>
          </a:p>
        </p:txBody>
      </p:sp>
      <p:sp>
        <p:nvSpPr>
          <p:cNvPr id="19" name="TextBox 18"/>
          <p:cNvSpPr txBox="1"/>
          <p:nvPr/>
        </p:nvSpPr>
        <p:spPr>
          <a:xfrm>
            <a:off x="1080000" y="4394400"/>
            <a:ext cx="10713600" cy="152400"/>
          </a:xfrm>
          <a:prstGeom prst="rect">
            <a:avLst/>
          </a:prstGeom>
          <a:noFill/>
        </p:spPr>
        <p:txBody>
          <a:bodyPr wrap="square" anchor="t">
            <a:spAutoFit/>
          </a:bodyPr>
          <a:lstStyle/>
          <a:p>
            <a:pPr>
              <a:defRPr sz="1000">
                <a:latin typeface="Arial Nova Light "/>
              </a:defRPr>
            </a:pPr>
            <a:r>
              <a:t>Recommendation: ""</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295200" y="331200"/>
            <a:ext cx="114984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295200" y="457200"/>
            <a:ext cx="626400" cy="460800"/>
          </a:xfrm>
          <a:prstGeom prst="rect">
            <a:avLst/>
          </a:prstGeom>
          <a:noFill/>
        </p:spPr>
        <p:txBody>
          <a:bodyPr wrap="none" anchor="ctr">
            <a:spAutoFit/>
          </a:bodyPr>
          <a:lstStyle/>
          <a:p>
            <a:pPr>
              <a:defRPr sz="2400" b="1">
                <a:solidFill>
                  <a:srgbClr val="156082"/>
                </a:solidFill>
                <a:latin typeface="Arial Nova Cond"/>
              </a:defRPr>
            </a:pPr>
            <a:r>
              <a:t>16 </a:t>
            </a:r>
          </a:p>
        </p:txBody>
      </p:sp>
      <p:sp>
        <p:nvSpPr>
          <p:cNvPr id="4" name="TextBox 3"/>
          <p:cNvSpPr txBox="1"/>
          <p:nvPr/>
        </p:nvSpPr>
        <p:spPr>
          <a:xfrm>
            <a:off x="720000" y="378000"/>
            <a:ext cx="11793600" cy="309600"/>
          </a:xfrm>
          <a:prstGeom prst="rect">
            <a:avLst/>
          </a:prstGeom>
          <a:noFill/>
        </p:spPr>
        <p:txBody>
          <a:bodyPr wrap="none">
            <a:spAutoFit/>
          </a:bodyPr>
          <a:lstStyle/>
          <a:p>
            <a:pPr>
              <a:defRPr sz="1400" b="1">
                <a:solidFill>
                  <a:srgbClr val="000000"/>
                </a:solidFill>
                <a:latin typeface="Arial Nova"/>
              </a:defRPr>
            </a:pPr>
            <a:r>
              <a:t>Application Software Security</a:t>
            </a:r>
          </a:p>
        </p:txBody>
      </p:sp>
      <p:sp>
        <p:nvSpPr>
          <p:cNvPr id="5" name="TextBox 4"/>
          <p:cNvSpPr txBox="1"/>
          <p:nvPr/>
        </p:nvSpPr>
        <p:spPr>
          <a:xfrm>
            <a:off x="720000" y="687600"/>
            <a:ext cx="11073600" cy="304800"/>
          </a:xfrm>
          <a:prstGeom prst="rect">
            <a:avLst/>
          </a:prstGeom>
          <a:noFill/>
        </p:spPr>
        <p:txBody>
          <a:bodyPr wrap="square" anchor="t">
            <a:spAutoFit/>
          </a:bodyPr>
          <a:lstStyle/>
          <a:p>
            <a:pPr>
              <a:defRPr sz="1200" b="0">
                <a:latin typeface="Arial Nova"/>
              </a:defRPr>
            </a:pPr>
            <a:r>
              <a:t>Manage the security life cycle of in-house developed, hosted, or acquired software to prevent, detect, and remediate security weaknesses before they can impact the enterprise.</a:t>
            </a:r>
          </a:p>
        </p:txBody>
      </p:sp>
      <p:cxnSp>
        <p:nvCxnSpPr>
          <p:cNvPr id="6" name="Connector 5"/>
          <p:cNvCxnSpPr/>
          <p:nvPr/>
        </p:nvCxnSpPr>
        <p:spPr>
          <a:xfrm>
            <a:off x="720000" y="1172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7" name="Table 6"/>
          <p:cNvGraphicFramePr>
            <a:graphicFrameLocks noGrp="1"/>
          </p:cNvGraphicFramePr>
          <p:nvPr/>
        </p:nvGraphicFramePr>
        <p:xfrm>
          <a:off x="8341200" y="11724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Applications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x</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8" name="TextBox 7"/>
          <p:cNvSpPr txBox="1"/>
          <p:nvPr/>
        </p:nvSpPr>
        <p:spPr>
          <a:xfrm>
            <a:off x="648000" y="1172400"/>
            <a:ext cx="413999" cy="277200"/>
          </a:xfrm>
          <a:prstGeom prst="rect">
            <a:avLst/>
          </a:prstGeom>
          <a:noFill/>
        </p:spPr>
        <p:txBody>
          <a:bodyPr wrap="none">
            <a:spAutoFit/>
          </a:bodyPr>
          <a:lstStyle/>
          <a:p>
            <a:pPr>
              <a:defRPr sz="1200" b="1">
                <a:solidFill>
                  <a:srgbClr val="156082"/>
                </a:solidFill>
                <a:latin typeface="Arial Nova Cond"/>
              </a:defRPr>
            </a:pPr>
            <a:r>
              <a:t>16.1</a:t>
            </a:r>
          </a:p>
        </p:txBody>
      </p:sp>
      <p:sp>
        <p:nvSpPr>
          <p:cNvPr id="9" name="TextBox 8"/>
          <p:cNvSpPr txBox="1"/>
          <p:nvPr/>
        </p:nvSpPr>
        <p:spPr>
          <a:xfrm>
            <a:off x="1080000" y="1172400"/>
            <a:ext cx="6094800" cy="309600"/>
          </a:xfrm>
          <a:prstGeom prst="rect">
            <a:avLst/>
          </a:prstGeom>
          <a:noFill/>
        </p:spPr>
        <p:txBody>
          <a:bodyPr wrap="none">
            <a:spAutoFit/>
          </a:bodyPr>
          <a:lstStyle/>
          <a:p>
            <a:pPr>
              <a:defRPr sz="1200" b="1">
                <a:solidFill>
                  <a:srgbClr val="000000"/>
                </a:solidFill>
                <a:latin typeface="Arial Nova"/>
              </a:defRPr>
            </a:pPr>
            <a:r>
              <a:t>Establish and Maintain a Secure Application Development Process</a:t>
            </a:r>
          </a:p>
        </p:txBody>
      </p:sp>
      <p:sp>
        <p:nvSpPr>
          <p:cNvPr id="10" name="TextBox 9"/>
          <p:cNvSpPr txBox="1"/>
          <p:nvPr/>
        </p:nvSpPr>
        <p:spPr>
          <a:xfrm>
            <a:off x="1080000" y="1518000"/>
            <a:ext cx="10713600" cy="762000"/>
          </a:xfrm>
          <a:prstGeom prst="rect">
            <a:avLst/>
          </a:prstGeom>
          <a:noFill/>
        </p:spPr>
        <p:txBody>
          <a:bodyPr wrap="square" anchor="t">
            <a:spAutoFit/>
          </a:bodyPr>
          <a:lstStyle/>
          <a:p>
            <a:pPr>
              <a:defRPr sz="1200">
                <a:latin typeface="Arial Nova Light "/>
              </a:defRPr>
            </a:pPr>
            <a:r>
              <a:t>Finding: Establish and maintain a secure application development process. In the process, address such items as: secure application design standards, secure coding practices, developer training, vulnerability management, security of third-party code, and application security testing procedures. Review and update documentation annually, or when significant enterprise changes occur that could impact this Safeguard.</a:t>
            </a:r>
          </a:p>
        </p:txBody>
      </p:sp>
      <p:sp>
        <p:nvSpPr>
          <p:cNvPr id="11" name="TextBox 10"/>
          <p:cNvSpPr txBox="1"/>
          <p:nvPr/>
        </p:nvSpPr>
        <p:spPr>
          <a:xfrm>
            <a:off x="1080000" y="2460000"/>
            <a:ext cx="10713600" cy="152400"/>
          </a:xfrm>
          <a:prstGeom prst="rect">
            <a:avLst/>
          </a:prstGeom>
          <a:noFill/>
        </p:spPr>
        <p:txBody>
          <a:bodyPr wrap="square" anchor="t">
            <a:spAutoFit/>
          </a:bodyPr>
          <a:lstStyle/>
          <a:p>
            <a:pPr>
              <a:defRPr sz="1000">
                <a:latin typeface="Arial Nova Light "/>
              </a:defRPr>
            </a:pPr>
            <a:r>
              <a:t>Recommendation: ""</a:t>
            </a:r>
          </a:p>
        </p:txBody>
      </p:sp>
      <p:cxnSp>
        <p:nvCxnSpPr>
          <p:cNvPr id="12" name="Connector 11"/>
          <p:cNvCxnSpPr/>
          <p:nvPr/>
        </p:nvCxnSpPr>
        <p:spPr>
          <a:xfrm>
            <a:off x="720000" y="2828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3" name="Table 12"/>
          <p:cNvGraphicFramePr>
            <a:graphicFrameLocks noGrp="1"/>
          </p:cNvGraphicFramePr>
          <p:nvPr/>
        </p:nvGraphicFramePr>
        <p:xfrm>
          <a:off x="8341200" y="28284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Applications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x</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14" name="TextBox 13"/>
          <p:cNvSpPr txBox="1"/>
          <p:nvPr/>
        </p:nvSpPr>
        <p:spPr>
          <a:xfrm>
            <a:off x="648000" y="2828400"/>
            <a:ext cx="413999" cy="277200"/>
          </a:xfrm>
          <a:prstGeom prst="rect">
            <a:avLst/>
          </a:prstGeom>
          <a:noFill/>
        </p:spPr>
        <p:txBody>
          <a:bodyPr wrap="none">
            <a:spAutoFit/>
          </a:bodyPr>
          <a:lstStyle/>
          <a:p>
            <a:pPr>
              <a:defRPr sz="1200" b="1">
                <a:solidFill>
                  <a:srgbClr val="156082"/>
                </a:solidFill>
                <a:latin typeface="Arial Nova Cond"/>
              </a:defRPr>
            </a:pPr>
            <a:r>
              <a:t>16.2</a:t>
            </a:r>
          </a:p>
        </p:txBody>
      </p:sp>
      <p:sp>
        <p:nvSpPr>
          <p:cNvPr id="15" name="TextBox 14"/>
          <p:cNvSpPr txBox="1"/>
          <p:nvPr/>
        </p:nvSpPr>
        <p:spPr>
          <a:xfrm>
            <a:off x="1080000" y="2828400"/>
            <a:ext cx="6094800" cy="309600"/>
          </a:xfrm>
          <a:prstGeom prst="rect">
            <a:avLst/>
          </a:prstGeom>
          <a:noFill/>
        </p:spPr>
        <p:txBody>
          <a:bodyPr wrap="none">
            <a:spAutoFit/>
          </a:bodyPr>
          <a:lstStyle/>
          <a:p>
            <a:pPr>
              <a:defRPr sz="1200" b="1">
                <a:solidFill>
                  <a:srgbClr val="000000"/>
                </a:solidFill>
                <a:latin typeface="Arial Nova"/>
              </a:defRPr>
            </a:pPr>
            <a:r>
              <a:t>Establish and Maintain a Process to Accept and Address Software Vulnerabilities</a:t>
            </a:r>
          </a:p>
        </p:txBody>
      </p:sp>
      <p:sp>
        <p:nvSpPr>
          <p:cNvPr id="16" name="TextBox 15"/>
          <p:cNvSpPr txBox="1"/>
          <p:nvPr/>
        </p:nvSpPr>
        <p:spPr>
          <a:xfrm>
            <a:off x="1080000" y="3174000"/>
            <a:ext cx="10713600" cy="1371600"/>
          </a:xfrm>
          <a:prstGeom prst="rect">
            <a:avLst/>
          </a:prstGeom>
          <a:noFill/>
        </p:spPr>
        <p:txBody>
          <a:bodyPr wrap="square" anchor="t">
            <a:spAutoFit/>
          </a:bodyPr>
          <a:lstStyle/>
          <a:p>
            <a:pPr>
              <a:defRPr sz="1200">
                <a:latin typeface="Arial Nova Light "/>
              </a:defRPr>
            </a:pPr>
            <a:r>
              <a:t>Finding: Establish and maintain a process to accept and address reports of software vulnerabilities, including providing a means for external entities to report. The process is to include such items as: a vulnerability handling policy that identifies reporting process, responsible party for handling vulnerability reports, and a process for intake, assignment, remediation, and remediation testing. As part of the process, use a vulnerability tracking system that includes severity ratings, and metrics for measuring timing for identification, analysis, and remediation of vulnerabilities. Review and update documentation annually, or when significant enterprise changes occur that could impact this Safeguard.</a:t>
            </a:r>
          </a:p>
          <a:p/>
          <a:p>
            <a:r>
              <a:t>Third-party application developers need to consider this an externally-facing policy that helps to set expectations for outside stakeholders. </a:t>
            </a:r>
          </a:p>
        </p:txBody>
      </p:sp>
      <p:sp>
        <p:nvSpPr>
          <p:cNvPr id="17" name="TextBox 16"/>
          <p:cNvSpPr txBox="1"/>
          <p:nvPr/>
        </p:nvSpPr>
        <p:spPr>
          <a:xfrm>
            <a:off x="1080000" y="4725600"/>
            <a:ext cx="10713600" cy="152400"/>
          </a:xfrm>
          <a:prstGeom prst="rect">
            <a:avLst/>
          </a:prstGeom>
          <a:noFill/>
        </p:spPr>
        <p:txBody>
          <a:bodyPr wrap="square" anchor="t">
            <a:spAutoFit/>
          </a:bodyPr>
          <a:lstStyle/>
          <a:p>
            <a:pPr>
              <a:defRPr sz="1000">
                <a:latin typeface="Arial Nova Light "/>
              </a:defRPr>
            </a:pPr>
            <a:r>
              <a:t>Recommendation: ""</a:t>
            </a:r>
          </a:p>
        </p:txBody>
      </p:sp>
      <p:cxnSp>
        <p:nvCxnSpPr>
          <p:cNvPr id="18" name="Connector 17"/>
          <p:cNvCxnSpPr/>
          <p:nvPr/>
        </p:nvCxnSpPr>
        <p:spPr>
          <a:xfrm>
            <a:off x="720000" y="50940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9" name="Table 18"/>
          <p:cNvGraphicFramePr>
            <a:graphicFrameLocks noGrp="1"/>
          </p:cNvGraphicFramePr>
          <p:nvPr/>
        </p:nvGraphicFramePr>
        <p:xfrm>
          <a:off x="8341200" y="50940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Applications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x</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20" name="TextBox 19"/>
          <p:cNvSpPr txBox="1"/>
          <p:nvPr/>
        </p:nvSpPr>
        <p:spPr>
          <a:xfrm>
            <a:off x="648000" y="5094000"/>
            <a:ext cx="413999" cy="277200"/>
          </a:xfrm>
          <a:prstGeom prst="rect">
            <a:avLst/>
          </a:prstGeom>
          <a:noFill/>
        </p:spPr>
        <p:txBody>
          <a:bodyPr wrap="none">
            <a:spAutoFit/>
          </a:bodyPr>
          <a:lstStyle/>
          <a:p>
            <a:pPr>
              <a:defRPr sz="1200" b="1">
                <a:solidFill>
                  <a:srgbClr val="156082"/>
                </a:solidFill>
                <a:latin typeface="Arial Nova Cond"/>
              </a:defRPr>
            </a:pPr>
            <a:r>
              <a:t>16.3</a:t>
            </a:r>
          </a:p>
        </p:txBody>
      </p:sp>
      <p:sp>
        <p:nvSpPr>
          <p:cNvPr id="21" name="TextBox 20"/>
          <p:cNvSpPr txBox="1"/>
          <p:nvPr/>
        </p:nvSpPr>
        <p:spPr>
          <a:xfrm>
            <a:off x="1080000" y="5094000"/>
            <a:ext cx="6094800" cy="309600"/>
          </a:xfrm>
          <a:prstGeom prst="rect">
            <a:avLst/>
          </a:prstGeom>
          <a:noFill/>
        </p:spPr>
        <p:txBody>
          <a:bodyPr wrap="none">
            <a:spAutoFit/>
          </a:bodyPr>
          <a:lstStyle/>
          <a:p>
            <a:pPr>
              <a:defRPr sz="1200" b="1">
                <a:solidFill>
                  <a:srgbClr val="000000"/>
                </a:solidFill>
                <a:latin typeface="Arial Nova"/>
              </a:defRPr>
            </a:pPr>
            <a:r>
              <a:t>Perform Root Cause Analysis on Security Vulnerabilities</a:t>
            </a:r>
          </a:p>
        </p:txBody>
      </p:sp>
      <p:sp>
        <p:nvSpPr>
          <p:cNvPr id="22" name="TextBox 21"/>
          <p:cNvSpPr txBox="1"/>
          <p:nvPr/>
        </p:nvSpPr>
        <p:spPr>
          <a:xfrm>
            <a:off x="1080000" y="5439600"/>
            <a:ext cx="10713600" cy="457200"/>
          </a:xfrm>
          <a:prstGeom prst="rect">
            <a:avLst/>
          </a:prstGeom>
          <a:noFill/>
        </p:spPr>
        <p:txBody>
          <a:bodyPr wrap="square" anchor="t">
            <a:spAutoFit/>
          </a:bodyPr>
          <a:lstStyle/>
          <a:p>
            <a:pPr>
              <a:defRPr sz="1200">
                <a:latin typeface="Arial Nova Light "/>
              </a:defRPr>
            </a:pPr>
            <a:r>
              <a:t>Finding: Perform root cause analysis on security vulnerabilities. When reviewing vulnerabilities, root cause analysis is the task of evaluating underlying issues that create vulnerabilities in code, and allows development teams to move beyond just fixing individual vulnerabilities as they arise.</a:t>
            </a:r>
          </a:p>
        </p:txBody>
      </p:sp>
      <p:sp>
        <p:nvSpPr>
          <p:cNvPr id="23" name="TextBox 22"/>
          <p:cNvSpPr txBox="1"/>
          <p:nvPr/>
        </p:nvSpPr>
        <p:spPr>
          <a:xfrm>
            <a:off x="1080000" y="6076800"/>
            <a:ext cx="10713600" cy="152400"/>
          </a:xfrm>
          <a:prstGeom prst="rect">
            <a:avLst/>
          </a:prstGeom>
          <a:noFill/>
        </p:spPr>
        <p:txBody>
          <a:bodyPr wrap="square" anchor="t">
            <a:spAutoFit/>
          </a:bodyPr>
          <a:lstStyle/>
          <a:p>
            <a:pPr>
              <a:defRPr sz="1000">
                <a:latin typeface="Arial Nova Light "/>
              </a:defRPr>
            </a:pPr>
            <a:r>
              <a:t>Recommendation: ""</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720000" y="404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3" name="Table 2"/>
          <p:cNvGraphicFramePr>
            <a:graphicFrameLocks noGrp="1"/>
          </p:cNvGraphicFramePr>
          <p:nvPr/>
        </p:nvGraphicFramePr>
        <p:xfrm>
          <a:off x="8341200" y="4044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Applications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x</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High</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46C0A"/>
                    </a:solidFill>
                  </a:tcPr>
                </a:tc>
              </a:tr>
            </a:tbl>
          </a:graphicData>
        </a:graphic>
      </p:graphicFrame>
      <p:sp>
        <p:nvSpPr>
          <p:cNvPr id="4" name="TextBox 3"/>
          <p:cNvSpPr txBox="1"/>
          <p:nvPr/>
        </p:nvSpPr>
        <p:spPr>
          <a:xfrm>
            <a:off x="648000" y="404400"/>
            <a:ext cx="413999" cy="277200"/>
          </a:xfrm>
          <a:prstGeom prst="rect">
            <a:avLst/>
          </a:prstGeom>
          <a:noFill/>
        </p:spPr>
        <p:txBody>
          <a:bodyPr wrap="none">
            <a:spAutoFit/>
          </a:bodyPr>
          <a:lstStyle/>
          <a:p>
            <a:pPr>
              <a:defRPr sz="1200" b="1">
                <a:solidFill>
                  <a:srgbClr val="156082"/>
                </a:solidFill>
                <a:latin typeface="Arial Nova Cond"/>
              </a:defRPr>
            </a:pPr>
            <a:r>
              <a:t>16.4</a:t>
            </a:r>
          </a:p>
        </p:txBody>
      </p:sp>
      <p:sp>
        <p:nvSpPr>
          <p:cNvPr id="5" name="TextBox 4"/>
          <p:cNvSpPr txBox="1"/>
          <p:nvPr/>
        </p:nvSpPr>
        <p:spPr>
          <a:xfrm>
            <a:off x="1080000" y="404400"/>
            <a:ext cx="6094800" cy="309600"/>
          </a:xfrm>
          <a:prstGeom prst="rect">
            <a:avLst/>
          </a:prstGeom>
          <a:noFill/>
        </p:spPr>
        <p:txBody>
          <a:bodyPr wrap="none">
            <a:spAutoFit/>
          </a:bodyPr>
          <a:lstStyle/>
          <a:p>
            <a:pPr>
              <a:defRPr sz="1200" b="1">
                <a:solidFill>
                  <a:srgbClr val="000000"/>
                </a:solidFill>
                <a:latin typeface="Arial Nova"/>
              </a:defRPr>
            </a:pPr>
            <a:r>
              <a:t>Establish and Manage an Inventory of Third-Party Software Components</a:t>
            </a:r>
          </a:p>
        </p:txBody>
      </p:sp>
      <p:sp>
        <p:nvSpPr>
          <p:cNvPr id="6" name="TextBox 5"/>
          <p:cNvSpPr txBox="1"/>
          <p:nvPr/>
        </p:nvSpPr>
        <p:spPr>
          <a:xfrm>
            <a:off x="1080000" y="750000"/>
            <a:ext cx="10713600" cy="762000"/>
          </a:xfrm>
          <a:prstGeom prst="rect">
            <a:avLst/>
          </a:prstGeom>
          <a:noFill/>
        </p:spPr>
        <p:txBody>
          <a:bodyPr wrap="square" anchor="t">
            <a:spAutoFit/>
          </a:bodyPr>
          <a:lstStyle/>
          <a:p>
            <a:pPr>
              <a:defRPr sz="1200">
                <a:latin typeface="Arial Nova Light "/>
              </a:defRPr>
            </a:pPr>
            <a:r>
              <a:t>Finding: Establish and manage an updated inventory of third-party components used in development, often referred to as a “bill of materials,” as well as components slated for future use. This inventory is to include any risks that each third-party component could pose. Evaluate the list at least monthly to identify any changes or updates to these components, and validate that the component is still supported. </a:t>
            </a:r>
          </a:p>
        </p:txBody>
      </p:sp>
      <p:sp>
        <p:nvSpPr>
          <p:cNvPr id="7" name="TextBox 6"/>
          <p:cNvSpPr txBox="1"/>
          <p:nvPr/>
        </p:nvSpPr>
        <p:spPr>
          <a:xfrm>
            <a:off x="1080000" y="1692000"/>
            <a:ext cx="10713600" cy="152400"/>
          </a:xfrm>
          <a:prstGeom prst="rect">
            <a:avLst/>
          </a:prstGeom>
          <a:noFill/>
        </p:spPr>
        <p:txBody>
          <a:bodyPr wrap="square" anchor="t">
            <a:spAutoFit/>
          </a:bodyPr>
          <a:lstStyle/>
          <a:p>
            <a:pPr>
              <a:defRPr sz="1000">
                <a:latin typeface="Arial Nova Light "/>
              </a:defRPr>
            </a:pPr>
            <a:r>
              <a:t>Recommendation: ""</a:t>
            </a:r>
          </a:p>
        </p:txBody>
      </p:sp>
      <p:cxnSp>
        <p:nvCxnSpPr>
          <p:cNvPr id="8" name="Connector 7"/>
          <p:cNvCxnSpPr/>
          <p:nvPr/>
        </p:nvCxnSpPr>
        <p:spPr>
          <a:xfrm>
            <a:off x="720000" y="2060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9" name="Table 8"/>
          <p:cNvGraphicFramePr>
            <a:graphicFrameLocks noGrp="1"/>
          </p:cNvGraphicFramePr>
          <p:nvPr/>
        </p:nvGraphicFramePr>
        <p:xfrm>
          <a:off x="8341200" y="20604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Applications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x</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10" name="TextBox 9"/>
          <p:cNvSpPr txBox="1"/>
          <p:nvPr/>
        </p:nvSpPr>
        <p:spPr>
          <a:xfrm>
            <a:off x="648000" y="2060400"/>
            <a:ext cx="413999" cy="277200"/>
          </a:xfrm>
          <a:prstGeom prst="rect">
            <a:avLst/>
          </a:prstGeom>
          <a:noFill/>
        </p:spPr>
        <p:txBody>
          <a:bodyPr wrap="none">
            <a:spAutoFit/>
          </a:bodyPr>
          <a:lstStyle/>
          <a:p>
            <a:pPr>
              <a:defRPr sz="1200" b="1">
                <a:solidFill>
                  <a:srgbClr val="156082"/>
                </a:solidFill>
                <a:latin typeface="Arial Nova Cond"/>
              </a:defRPr>
            </a:pPr>
            <a:r>
              <a:t>16.5</a:t>
            </a:r>
          </a:p>
        </p:txBody>
      </p:sp>
      <p:sp>
        <p:nvSpPr>
          <p:cNvPr id="11" name="TextBox 10"/>
          <p:cNvSpPr txBox="1"/>
          <p:nvPr/>
        </p:nvSpPr>
        <p:spPr>
          <a:xfrm>
            <a:off x="1080000" y="2060400"/>
            <a:ext cx="6094800" cy="309600"/>
          </a:xfrm>
          <a:prstGeom prst="rect">
            <a:avLst/>
          </a:prstGeom>
          <a:noFill/>
        </p:spPr>
        <p:txBody>
          <a:bodyPr wrap="none">
            <a:spAutoFit/>
          </a:bodyPr>
          <a:lstStyle/>
          <a:p>
            <a:pPr>
              <a:defRPr sz="1200" b="1">
                <a:solidFill>
                  <a:srgbClr val="000000"/>
                </a:solidFill>
                <a:latin typeface="Arial Nova"/>
              </a:defRPr>
            </a:pPr>
            <a:r>
              <a:t>Use Up-to-Date and Trusted Third-Party Software Components</a:t>
            </a:r>
          </a:p>
        </p:txBody>
      </p:sp>
      <p:sp>
        <p:nvSpPr>
          <p:cNvPr id="12" name="TextBox 11"/>
          <p:cNvSpPr txBox="1"/>
          <p:nvPr/>
        </p:nvSpPr>
        <p:spPr>
          <a:xfrm>
            <a:off x="1080000" y="2406000"/>
            <a:ext cx="10713600" cy="457200"/>
          </a:xfrm>
          <a:prstGeom prst="rect">
            <a:avLst/>
          </a:prstGeom>
          <a:noFill/>
        </p:spPr>
        <p:txBody>
          <a:bodyPr wrap="square" anchor="t">
            <a:spAutoFit/>
          </a:bodyPr>
          <a:lstStyle/>
          <a:p>
            <a:pPr>
              <a:defRPr sz="1200">
                <a:latin typeface="Arial Nova Light "/>
              </a:defRPr>
            </a:pPr>
            <a:r>
              <a:t>Finding: Use up-to-date and trusted third-party software components. When possible, choose established and proven frameworks and libraries that provide adequate security. Acquire these components from trusted sources or evaluate the software for vulnerabilities before use.</a:t>
            </a:r>
          </a:p>
        </p:txBody>
      </p:sp>
      <p:sp>
        <p:nvSpPr>
          <p:cNvPr id="13" name="TextBox 12"/>
          <p:cNvSpPr txBox="1"/>
          <p:nvPr/>
        </p:nvSpPr>
        <p:spPr>
          <a:xfrm>
            <a:off x="1080000" y="3043200"/>
            <a:ext cx="10713600" cy="152400"/>
          </a:xfrm>
          <a:prstGeom prst="rect">
            <a:avLst/>
          </a:prstGeom>
          <a:noFill/>
        </p:spPr>
        <p:txBody>
          <a:bodyPr wrap="square" anchor="t">
            <a:spAutoFit/>
          </a:bodyPr>
          <a:lstStyle/>
          <a:p>
            <a:pPr>
              <a:defRPr sz="1000">
                <a:latin typeface="Arial Nova Light "/>
              </a:defRPr>
            </a:pPr>
            <a:r>
              <a:t>Recommendation: ""</a:t>
            </a:r>
          </a:p>
        </p:txBody>
      </p:sp>
      <p:cxnSp>
        <p:nvCxnSpPr>
          <p:cNvPr id="14" name="Connector 13"/>
          <p:cNvCxnSpPr/>
          <p:nvPr/>
        </p:nvCxnSpPr>
        <p:spPr>
          <a:xfrm>
            <a:off x="720000" y="34116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5" name="Table 14"/>
          <p:cNvGraphicFramePr>
            <a:graphicFrameLocks noGrp="1"/>
          </p:cNvGraphicFramePr>
          <p:nvPr/>
        </p:nvGraphicFramePr>
        <p:xfrm>
          <a:off x="8341200" y="34116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Applications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x</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High</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46C0A"/>
                    </a:solidFill>
                  </a:tcPr>
                </a:tc>
              </a:tr>
            </a:tbl>
          </a:graphicData>
        </a:graphic>
      </p:graphicFrame>
      <p:sp>
        <p:nvSpPr>
          <p:cNvPr id="16" name="TextBox 15"/>
          <p:cNvSpPr txBox="1"/>
          <p:nvPr/>
        </p:nvSpPr>
        <p:spPr>
          <a:xfrm>
            <a:off x="648000" y="3411600"/>
            <a:ext cx="413999" cy="277200"/>
          </a:xfrm>
          <a:prstGeom prst="rect">
            <a:avLst/>
          </a:prstGeom>
          <a:noFill/>
        </p:spPr>
        <p:txBody>
          <a:bodyPr wrap="none">
            <a:spAutoFit/>
          </a:bodyPr>
          <a:lstStyle/>
          <a:p>
            <a:pPr>
              <a:defRPr sz="1200" b="1">
                <a:solidFill>
                  <a:srgbClr val="156082"/>
                </a:solidFill>
                <a:latin typeface="Arial Nova Cond"/>
              </a:defRPr>
            </a:pPr>
            <a:r>
              <a:t>16.6</a:t>
            </a:r>
          </a:p>
        </p:txBody>
      </p:sp>
      <p:sp>
        <p:nvSpPr>
          <p:cNvPr id="17" name="TextBox 16"/>
          <p:cNvSpPr txBox="1"/>
          <p:nvPr/>
        </p:nvSpPr>
        <p:spPr>
          <a:xfrm>
            <a:off x="1080000" y="3411600"/>
            <a:ext cx="6094800" cy="309600"/>
          </a:xfrm>
          <a:prstGeom prst="rect">
            <a:avLst/>
          </a:prstGeom>
          <a:noFill/>
        </p:spPr>
        <p:txBody>
          <a:bodyPr wrap="none">
            <a:spAutoFit/>
          </a:bodyPr>
          <a:lstStyle/>
          <a:p>
            <a:pPr>
              <a:defRPr sz="1200" b="1">
                <a:solidFill>
                  <a:srgbClr val="000000"/>
                </a:solidFill>
                <a:latin typeface="Arial Nova"/>
              </a:defRPr>
            </a:pPr>
            <a:r>
              <a:t>Establish and Maintain a Severity Rating System and Process for Application Vulnerabilities</a:t>
            </a:r>
          </a:p>
        </p:txBody>
      </p:sp>
      <p:sp>
        <p:nvSpPr>
          <p:cNvPr id="18" name="TextBox 17"/>
          <p:cNvSpPr txBox="1"/>
          <p:nvPr/>
        </p:nvSpPr>
        <p:spPr>
          <a:xfrm>
            <a:off x="1080000" y="3757200"/>
            <a:ext cx="10713600" cy="762000"/>
          </a:xfrm>
          <a:prstGeom prst="rect">
            <a:avLst/>
          </a:prstGeom>
          <a:noFill/>
        </p:spPr>
        <p:txBody>
          <a:bodyPr wrap="square" anchor="t">
            <a:spAutoFit/>
          </a:bodyPr>
          <a:lstStyle/>
          <a:p>
            <a:pPr>
              <a:defRPr sz="1200">
                <a:latin typeface="Arial Nova Light "/>
              </a:defRPr>
            </a:pPr>
            <a:r>
              <a:t>Finding: Establish and maintain a severity rating system and process for application vulnerabilities that facilitates prioritizing the order in which discovered vulnerabilities are fixed. This process includes setting a minimum level of security acceptability for releasing code or applications. Severity ratings bring a systematic way of triaging vulnerabilities that improves risk management and helps ensure the most severe bugs are fixed first. Review and update the system and process annually.</a:t>
            </a:r>
          </a:p>
        </p:txBody>
      </p:sp>
      <p:sp>
        <p:nvSpPr>
          <p:cNvPr id="19" name="TextBox 18"/>
          <p:cNvSpPr txBox="1"/>
          <p:nvPr/>
        </p:nvSpPr>
        <p:spPr>
          <a:xfrm>
            <a:off x="1080000" y="4699200"/>
            <a:ext cx="10713600" cy="152400"/>
          </a:xfrm>
          <a:prstGeom prst="rect">
            <a:avLst/>
          </a:prstGeom>
          <a:noFill/>
        </p:spPr>
        <p:txBody>
          <a:bodyPr wrap="square" anchor="t">
            <a:spAutoFit/>
          </a:bodyPr>
          <a:lstStyle/>
          <a:p>
            <a:pPr>
              <a:defRPr sz="1000">
                <a:latin typeface="Arial Nova Light "/>
              </a:defRPr>
            </a:pPr>
            <a:r>
              <a:t>Recommendation: ""</a:t>
            </a:r>
          </a:p>
        </p:txBody>
      </p:sp>
      <p:cxnSp>
        <p:nvCxnSpPr>
          <p:cNvPr id="20" name="Connector 19"/>
          <p:cNvCxnSpPr/>
          <p:nvPr/>
        </p:nvCxnSpPr>
        <p:spPr>
          <a:xfrm>
            <a:off x="720000" y="50676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21" name="Table 20"/>
          <p:cNvGraphicFramePr>
            <a:graphicFrameLocks noGrp="1"/>
          </p:cNvGraphicFramePr>
          <p:nvPr/>
        </p:nvGraphicFramePr>
        <p:xfrm>
          <a:off x="8341200" y="50676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Applications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x</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22" name="TextBox 21"/>
          <p:cNvSpPr txBox="1"/>
          <p:nvPr/>
        </p:nvSpPr>
        <p:spPr>
          <a:xfrm>
            <a:off x="648000" y="5067600"/>
            <a:ext cx="413999" cy="277200"/>
          </a:xfrm>
          <a:prstGeom prst="rect">
            <a:avLst/>
          </a:prstGeom>
          <a:noFill/>
        </p:spPr>
        <p:txBody>
          <a:bodyPr wrap="none">
            <a:spAutoFit/>
          </a:bodyPr>
          <a:lstStyle/>
          <a:p>
            <a:pPr>
              <a:defRPr sz="1200" b="1">
                <a:solidFill>
                  <a:srgbClr val="156082"/>
                </a:solidFill>
                <a:latin typeface="Arial Nova Cond"/>
              </a:defRPr>
            </a:pPr>
            <a:r>
              <a:t>16.7</a:t>
            </a:r>
          </a:p>
        </p:txBody>
      </p:sp>
      <p:sp>
        <p:nvSpPr>
          <p:cNvPr id="23" name="TextBox 22"/>
          <p:cNvSpPr txBox="1"/>
          <p:nvPr/>
        </p:nvSpPr>
        <p:spPr>
          <a:xfrm>
            <a:off x="1080000" y="5067600"/>
            <a:ext cx="6094800" cy="309600"/>
          </a:xfrm>
          <a:prstGeom prst="rect">
            <a:avLst/>
          </a:prstGeom>
          <a:noFill/>
        </p:spPr>
        <p:txBody>
          <a:bodyPr wrap="none">
            <a:spAutoFit/>
          </a:bodyPr>
          <a:lstStyle/>
          <a:p>
            <a:pPr>
              <a:defRPr sz="1200" b="1">
                <a:solidFill>
                  <a:srgbClr val="000000"/>
                </a:solidFill>
                <a:latin typeface="Arial Nova"/>
              </a:defRPr>
            </a:pPr>
            <a:r>
              <a:t>Use Standard Hardening Configuration Templates for Application Infrastructure</a:t>
            </a:r>
          </a:p>
        </p:txBody>
      </p:sp>
      <p:sp>
        <p:nvSpPr>
          <p:cNvPr id="24" name="TextBox 23"/>
          <p:cNvSpPr txBox="1"/>
          <p:nvPr/>
        </p:nvSpPr>
        <p:spPr>
          <a:xfrm>
            <a:off x="1080000" y="5413200"/>
            <a:ext cx="10713600" cy="609600"/>
          </a:xfrm>
          <a:prstGeom prst="rect">
            <a:avLst/>
          </a:prstGeom>
          <a:noFill/>
        </p:spPr>
        <p:txBody>
          <a:bodyPr wrap="square" anchor="t">
            <a:spAutoFit/>
          </a:bodyPr>
          <a:lstStyle/>
          <a:p>
            <a:pPr>
              <a:defRPr sz="1200">
                <a:latin typeface="Arial Nova Light "/>
              </a:defRPr>
            </a:pPr>
            <a:r>
              <a:t>Finding: Use standard, industry-recommended hardening configuration templates for application infrastructure components. This includes underlying servers, databases, and web servers, and applies to cloud containers, Platform as a Service (PaaS) components, and SaaS components. Do not allow in-house developed software to weaken configuration hardening.</a:t>
            </a:r>
          </a:p>
        </p:txBody>
      </p:sp>
      <p:sp>
        <p:nvSpPr>
          <p:cNvPr id="25" name="TextBox 24"/>
          <p:cNvSpPr txBox="1"/>
          <p:nvPr/>
        </p:nvSpPr>
        <p:spPr>
          <a:xfrm>
            <a:off x="1080000" y="6202800"/>
            <a:ext cx="10713600" cy="152400"/>
          </a:xfrm>
          <a:prstGeom prst="rect">
            <a:avLst/>
          </a:prstGeom>
          <a:noFill/>
        </p:spPr>
        <p:txBody>
          <a:bodyPr wrap="square" anchor="t">
            <a:spAutoFit/>
          </a:bodyPr>
          <a:lstStyle/>
          <a:p>
            <a:pPr>
              <a:defRPr sz="1000">
                <a:latin typeface="Arial Nova Light "/>
              </a:defRPr>
            </a:pPr>
            <a:r>
              <a:t>Recommendation: ""</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720000" y="404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3" name="Table 2"/>
          <p:cNvGraphicFramePr>
            <a:graphicFrameLocks noGrp="1"/>
          </p:cNvGraphicFramePr>
          <p:nvPr/>
        </p:nvGraphicFramePr>
        <p:xfrm>
          <a:off x="8341200" y="4044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Applications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x</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High</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46C0A"/>
                    </a:solidFill>
                  </a:tcPr>
                </a:tc>
              </a:tr>
            </a:tbl>
          </a:graphicData>
        </a:graphic>
      </p:graphicFrame>
      <p:sp>
        <p:nvSpPr>
          <p:cNvPr id="4" name="TextBox 3"/>
          <p:cNvSpPr txBox="1"/>
          <p:nvPr/>
        </p:nvSpPr>
        <p:spPr>
          <a:xfrm>
            <a:off x="648000" y="404400"/>
            <a:ext cx="413999" cy="277200"/>
          </a:xfrm>
          <a:prstGeom prst="rect">
            <a:avLst/>
          </a:prstGeom>
          <a:noFill/>
        </p:spPr>
        <p:txBody>
          <a:bodyPr wrap="none">
            <a:spAutoFit/>
          </a:bodyPr>
          <a:lstStyle/>
          <a:p>
            <a:pPr>
              <a:defRPr sz="1200" b="1">
                <a:solidFill>
                  <a:srgbClr val="156082"/>
                </a:solidFill>
                <a:latin typeface="Arial Nova Cond"/>
              </a:defRPr>
            </a:pPr>
            <a:r>
              <a:t>16.8</a:t>
            </a:r>
          </a:p>
        </p:txBody>
      </p:sp>
      <p:sp>
        <p:nvSpPr>
          <p:cNvPr id="5" name="TextBox 4"/>
          <p:cNvSpPr txBox="1"/>
          <p:nvPr/>
        </p:nvSpPr>
        <p:spPr>
          <a:xfrm>
            <a:off x="1080000" y="404400"/>
            <a:ext cx="6094800" cy="309600"/>
          </a:xfrm>
          <a:prstGeom prst="rect">
            <a:avLst/>
          </a:prstGeom>
          <a:noFill/>
        </p:spPr>
        <p:txBody>
          <a:bodyPr wrap="none">
            <a:spAutoFit/>
          </a:bodyPr>
          <a:lstStyle/>
          <a:p>
            <a:pPr>
              <a:defRPr sz="1200" b="1">
                <a:solidFill>
                  <a:srgbClr val="000000"/>
                </a:solidFill>
                <a:latin typeface="Arial Nova"/>
              </a:defRPr>
            </a:pPr>
            <a:r>
              <a:t>Separate Production and Non-Production Systems</a:t>
            </a:r>
          </a:p>
        </p:txBody>
      </p:sp>
      <p:sp>
        <p:nvSpPr>
          <p:cNvPr id="6" name="TextBox 5"/>
          <p:cNvSpPr txBox="1"/>
          <p:nvPr/>
        </p:nvSpPr>
        <p:spPr>
          <a:xfrm>
            <a:off x="1080000" y="750000"/>
            <a:ext cx="10713600" cy="152400"/>
          </a:xfrm>
          <a:prstGeom prst="rect">
            <a:avLst/>
          </a:prstGeom>
          <a:noFill/>
        </p:spPr>
        <p:txBody>
          <a:bodyPr wrap="square" anchor="t">
            <a:spAutoFit/>
          </a:bodyPr>
          <a:lstStyle/>
          <a:p>
            <a:pPr>
              <a:defRPr sz="1200">
                <a:latin typeface="Arial Nova Light "/>
              </a:defRPr>
            </a:pPr>
            <a:r>
              <a:t>Finding: Maintain separate environments for production and non-production systems.</a:t>
            </a:r>
          </a:p>
        </p:txBody>
      </p:sp>
      <p:sp>
        <p:nvSpPr>
          <p:cNvPr id="7" name="TextBox 6"/>
          <p:cNvSpPr txBox="1"/>
          <p:nvPr/>
        </p:nvSpPr>
        <p:spPr>
          <a:xfrm>
            <a:off x="1080000" y="1082400"/>
            <a:ext cx="10713600" cy="152400"/>
          </a:xfrm>
          <a:prstGeom prst="rect">
            <a:avLst/>
          </a:prstGeom>
          <a:noFill/>
        </p:spPr>
        <p:txBody>
          <a:bodyPr wrap="square" anchor="t">
            <a:spAutoFit/>
          </a:bodyPr>
          <a:lstStyle/>
          <a:p>
            <a:pPr>
              <a:defRPr sz="1000">
                <a:latin typeface="Arial Nova Light "/>
              </a:defRPr>
            </a:pPr>
            <a:r>
              <a:t>Recommendation: ""</a:t>
            </a:r>
          </a:p>
        </p:txBody>
      </p:sp>
      <p:cxnSp>
        <p:nvCxnSpPr>
          <p:cNvPr id="8" name="Connector 7"/>
          <p:cNvCxnSpPr/>
          <p:nvPr/>
        </p:nvCxnSpPr>
        <p:spPr>
          <a:xfrm>
            <a:off x="720000" y="14508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9" name="Table 8"/>
          <p:cNvGraphicFramePr>
            <a:graphicFrameLocks noGrp="1"/>
          </p:cNvGraphicFramePr>
          <p:nvPr/>
        </p:nvGraphicFramePr>
        <p:xfrm>
          <a:off x="8341200" y="14508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Applications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x</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10" name="TextBox 9"/>
          <p:cNvSpPr txBox="1"/>
          <p:nvPr/>
        </p:nvSpPr>
        <p:spPr>
          <a:xfrm>
            <a:off x="648000" y="1450800"/>
            <a:ext cx="413999" cy="277200"/>
          </a:xfrm>
          <a:prstGeom prst="rect">
            <a:avLst/>
          </a:prstGeom>
          <a:noFill/>
        </p:spPr>
        <p:txBody>
          <a:bodyPr wrap="none">
            <a:spAutoFit/>
          </a:bodyPr>
          <a:lstStyle/>
          <a:p>
            <a:pPr>
              <a:defRPr sz="1200" b="1">
                <a:solidFill>
                  <a:srgbClr val="156082"/>
                </a:solidFill>
                <a:latin typeface="Arial Nova Cond"/>
              </a:defRPr>
            </a:pPr>
            <a:r>
              <a:t>16.9</a:t>
            </a:r>
          </a:p>
        </p:txBody>
      </p:sp>
      <p:sp>
        <p:nvSpPr>
          <p:cNvPr id="11" name="TextBox 10"/>
          <p:cNvSpPr txBox="1"/>
          <p:nvPr/>
        </p:nvSpPr>
        <p:spPr>
          <a:xfrm>
            <a:off x="1080000" y="1450800"/>
            <a:ext cx="6094800" cy="309600"/>
          </a:xfrm>
          <a:prstGeom prst="rect">
            <a:avLst/>
          </a:prstGeom>
          <a:noFill/>
        </p:spPr>
        <p:txBody>
          <a:bodyPr wrap="none">
            <a:spAutoFit/>
          </a:bodyPr>
          <a:lstStyle/>
          <a:p>
            <a:pPr>
              <a:defRPr sz="1200" b="1">
                <a:solidFill>
                  <a:srgbClr val="000000"/>
                </a:solidFill>
                <a:latin typeface="Arial Nova"/>
              </a:defRPr>
            </a:pPr>
            <a:r>
              <a:t>Train Developers in Application Security Concepts and Secure Coding</a:t>
            </a:r>
          </a:p>
        </p:txBody>
      </p:sp>
      <p:sp>
        <p:nvSpPr>
          <p:cNvPr id="12" name="TextBox 11"/>
          <p:cNvSpPr txBox="1"/>
          <p:nvPr/>
        </p:nvSpPr>
        <p:spPr>
          <a:xfrm>
            <a:off x="1080000" y="1796400"/>
            <a:ext cx="10713600" cy="762000"/>
          </a:xfrm>
          <a:prstGeom prst="rect">
            <a:avLst/>
          </a:prstGeom>
          <a:noFill/>
        </p:spPr>
        <p:txBody>
          <a:bodyPr wrap="square" anchor="t">
            <a:spAutoFit/>
          </a:bodyPr>
          <a:lstStyle/>
          <a:p>
            <a:pPr>
              <a:defRPr sz="1200">
                <a:latin typeface="Arial Nova Light "/>
              </a:defRPr>
            </a:pPr>
            <a:r>
              <a:t>Finding: Ensure that all software development personnel receive training in writing secure code for their specific development environment and responsibilities. Training can include general security principles and application security standard practices. Conduct training at least annually and design in a way to promote security within the development team, and build a culture of security among the developers.</a:t>
            </a:r>
          </a:p>
        </p:txBody>
      </p:sp>
      <p:sp>
        <p:nvSpPr>
          <p:cNvPr id="13" name="TextBox 12"/>
          <p:cNvSpPr txBox="1"/>
          <p:nvPr/>
        </p:nvSpPr>
        <p:spPr>
          <a:xfrm>
            <a:off x="1080000" y="2738400"/>
            <a:ext cx="10713600" cy="152400"/>
          </a:xfrm>
          <a:prstGeom prst="rect">
            <a:avLst/>
          </a:prstGeom>
          <a:noFill/>
        </p:spPr>
        <p:txBody>
          <a:bodyPr wrap="square" anchor="t">
            <a:spAutoFit/>
          </a:bodyPr>
          <a:lstStyle/>
          <a:p>
            <a:pPr>
              <a:defRPr sz="1000">
                <a:latin typeface="Arial Nova Light "/>
              </a:defRPr>
            </a:pPr>
            <a:r>
              <a:t>Recommendation: ""</a:t>
            </a:r>
          </a:p>
        </p:txBody>
      </p:sp>
      <p:cxnSp>
        <p:nvCxnSpPr>
          <p:cNvPr id="14" name="Connector 13"/>
          <p:cNvCxnSpPr/>
          <p:nvPr/>
        </p:nvCxnSpPr>
        <p:spPr>
          <a:xfrm>
            <a:off x="720000" y="31068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5" name="Table 14"/>
          <p:cNvGraphicFramePr>
            <a:graphicFrameLocks noGrp="1"/>
          </p:cNvGraphicFramePr>
          <p:nvPr/>
        </p:nvGraphicFramePr>
        <p:xfrm>
          <a:off x="8341200" y="31068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Applications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x</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High</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46C0A"/>
                    </a:solidFill>
                  </a:tcPr>
                </a:tc>
              </a:tr>
            </a:tbl>
          </a:graphicData>
        </a:graphic>
      </p:graphicFrame>
      <p:sp>
        <p:nvSpPr>
          <p:cNvPr id="16" name="TextBox 15"/>
          <p:cNvSpPr txBox="1"/>
          <p:nvPr/>
        </p:nvSpPr>
        <p:spPr>
          <a:xfrm>
            <a:off x="648000" y="3106800"/>
            <a:ext cx="413999" cy="277200"/>
          </a:xfrm>
          <a:prstGeom prst="rect">
            <a:avLst/>
          </a:prstGeom>
          <a:noFill/>
        </p:spPr>
        <p:txBody>
          <a:bodyPr wrap="none">
            <a:spAutoFit/>
          </a:bodyPr>
          <a:lstStyle/>
          <a:p>
            <a:pPr>
              <a:defRPr sz="1200" b="1">
                <a:solidFill>
                  <a:srgbClr val="156082"/>
                </a:solidFill>
                <a:latin typeface="Arial Nova Cond"/>
              </a:defRPr>
            </a:pPr>
            <a:r>
              <a:t>16.1</a:t>
            </a:r>
          </a:p>
        </p:txBody>
      </p:sp>
      <p:sp>
        <p:nvSpPr>
          <p:cNvPr id="17" name="TextBox 16"/>
          <p:cNvSpPr txBox="1"/>
          <p:nvPr/>
        </p:nvSpPr>
        <p:spPr>
          <a:xfrm>
            <a:off x="1080000" y="3106800"/>
            <a:ext cx="6094800" cy="309600"/>
          </a:xfrm>
          <a:prstGeom prst="rect">
            <a:avLst/>
          </a:prstGeom>
          <a:noFill/>
        </p:spPr>
        <p:txBody>
          <a:bodyPr wrap="none">
            <a:spAutoFit/>
          </a:bodyPr>
          <a:lstStyle/>
          <a:p>
            <a:pPr>
              <a:defRPr sz="1200" b="1">
                <a:solidFill>
                  <a:srgbClr val="000000"/>
                </a:solidFill>
                <a:latin typeface="Arial Nova"/>
              </a:defRPr>
            </a:pPr>
            <a:r>
              <a:t>Apply Secure Design Principles in Application Architectures</a:t>
            </a:r>
          </a:p>
        </p:txBody>
      </p:sp>
      <p:sp>
        <p:nvSpPr>
          <p:cNvPr id="18" name="TextBox 17"/>
          <p:cNvSpPr txBox="1"/>
          <p:nvPr/>
        </p:nvSpPr>
        <p:spPr>
          <a:xfrm>
            <a:off x="1080000" y="3452400"/>
            <a:ext cx="10713600" cy="1066800"/>
          </a:xfrm>
          <a:prstGeom prst="rect">
            <a:avLst/>
          </a:prstGeom>
          <a:noFill/>
        </p:spPr>
        <p:txBody>
          <a:bodyPr wrap="square" anchor="t">
            <a:spAutoFit/>
          </a:bodyPr>
          <a:lstStyle/>
          <a:p>
            <a:pPr>
              <a:defRPr sz="1200">
                <a:latin typeface="Arial Nova Light "/>
              </a:defRPr>
            </a:pPr>
            <a:r>
              <a:t>Finding: Apply secure design principles in application architectures. Secure design principles include the concept of least privilege and enforcing mediation to validate every operation that the user makes, promoting the concept of "never trust user input." Examples include ensuring that explicit error checking is performed and documented for all input, including for size, data type, and acceptable ranges or formats. Secure design also means minimizing the application infrastructure attack surface, such as turning off unprotected ports and services, removing unnecessary programs and files, and renaming or removing default accounts.</a:t>
            </a:r>
          </a:p>
        </p:txBody>
      </p:sp>
      <p:sp>
        <p:nvSpPr>
          <p:cNvPr id="19" name="TextBox 18"/>
          <p:cNvSpPr txBox="1"/>
          <p:nvPr/>
        </p:nvSpPr>
        <p:spPr>
          <a:xfrm>
            <a:off x="1080000" y="4699200"/>
            <a:ext cx="10713600" cy="152400"/>
          </a:xfrm>
          <a:prstGeom prst="rect">
            <a:avLst/>
          </a:prstGeom>
          <a:noFill/>
        </p:spPr>
        <p:txBody>
          <a:bodyPr wrap="square" anchor="t">
            <a:spAutoFit/>
          </a:bodyPr>
          <a:lstStyle/>
          <a:p>
            <a:pPr>
              <a:defRPr sz="1000">
                <a:latin typeface="Arial Nova Light "/>
              </a:defRPr>
            </a:pPr>
            <a:r>
              <a:t>Recommendation: ""</a:t>
            </a:r>
          </a:p>
        </p:txBody>
      </p:sp>
      <p:cxnSp>
        <p:nvCxnSpPr>
          <p:cNvPr id="20" name="Connector 19"/>
          <p:cNvCxnSpPr/>
          <p:nvPr/>
        </p:nvCxnSpPr>
        <p:spPr>
          <a:xfrm>
            <a:off x="720000" y="50676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21" name="Table 20"/>
          <p:cNvGraphicFramePr>
            <a:graphicFrameLocks noGrp="1"/>
          </p:cNvGraphicFramePr>
          <p:nvPr/>
        </p:nvGraphicFramePr>
        <p:xfrm>
          <a:off x="8341200" y="50676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Applications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x</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22" name="TextBox 21"/>
          <p:cNvSpPr txBox="1"/>
          <p:nvPr/>
        </p:nvSpPr>
        <p:spPr>
          <a:xfrm>
            <a:off x="648000" y="5067600"/>
            <a:ext cx="413999" cy="277200"/>
          </a:xfrm>
          <a:prstGeom prst="rect">
            <a:avLst/>
          </a:prstGeom>
          <a:noFill/>
        </p:spPr>
        <p:txBody>
          <a:bodyPr wrap="none">
            <a:spAutoFit/>
          </a:bodyPr>
          <a:lstStyle/>
          <a:p>
            <a:pPr>
              <a:defRPr sz="1200" b="1">
                <a:solidFill>
                  <a:srgbClr val="156082"/>
                </a:solidFill>
                <a:latin typeface="Arial Nova Cond"/>
              </a:defRPr>
            </a:pPr>
            <a:r>
              <a:t>16.11</a:t>
            </a:r>
          </a:p>
        </p:txBody>
      </p:sp>
      <p:sp>
        <p:nvSpPr>
          <p:cNvPr id="23" name="TextBox 22"/>
          <p:cNvSpPr txBox="1"/>
          <p:nvPr/>
        </p:nvSpPr>
        <p:spPr>
          <a:xfrm>
            <a:off x="1080000" y="5067600"/>
            <a:ext cx="6094800" cy="309600"/>
          </a:xfrm>
          <a:prstGeom prst="rect">
            <a:avLst/>
          </a:prstGeom>
          <a:noFill/>
        </p:spPr>
        <p:txBody>
          <a:bodyPr wrap="none">
            <a:spAutoFit/>
          </a:bodyPr>
          <a:lstStyle/>
          <a:p>
            <a:pPr>
              <a:defRPr sz="1200" b="1">
                <a:solidFill>
                  <a:srgbClr val="000000"/>
                </a:solidFill>
                <a:latin typeface="Arial Nova"/>
              </a:defRPr>
            </a:pPr>
            <a:r>
              <a:t>Leverage Vetted Modules or Services for Application Security Components</a:t>
            </a:r>
          </a:p>
        </p:txBody>
      </p:sp>
      <p:sp>
        <p:nvSpPr>
          <p:cNvPr id="24" name="TextBox 23"/>
          <p:cNvSpPr txBox="1"/>
          <p:nvPr/>
        </p:nvSpPr>
        <p:spPr>
          <a:xfrm>
            <a:off x="1080000" y="5413200"/>
            <a:ext cx="10713600" cy="1066800"/>
          </a:xfrm>
          <a:prstGeom prst="rect">
            <a:avLst/>
          </a:prstGeom>
          <a:noFill/>
        </p:spPr>
        <p:txBody>
          <a:bodyPr wrap="square" anchor="t">
            <a:spAutoFit/>
          </a:bodyPr>
          <a:lstStyle/>
          <a:p>
            <a:pPr>
              <a:defRPr sz="1200">
                <a:latin typeface="Arial Nova Light "/>
              </a:defRPr>
            </a:pPr>
            <a:r>
              <a:t>Finding: Leverage vetted modules or services for application security components, such as identity management, encryption, and auditing and logging. Using platform features in critical security functions will reduce developers’ workload and minimize the likelihood of design or implementation errors. Modern operating systems provide effective mechanisms for identification, authentication, and authorization and make those mechanisms available to applications. Use only standardized, currently accepted, and extensively reviewed encryption algorithms. Operating systems also provide mechanisms to create and maintain secure audit logs.</a:t>
            </a:r>
          </a:p>
        </p:txBody>
      </p:sp>
      <p:sp>
        <p:nvSpPr>
          <p:cNvPr id="25" name="TextBox 24"/>
          <p:cNvSpPr txBox="1"/>
          <p:nvPr/>
        </p:nvSpPr>
        <p:spPr>
          <a:xfrm>
            <a:off x="1080000" y="6660000"/>
            <a:ext cx="10713600" cy="152400"/>
          </a:xfrm>
          <a:prstGeom prst="rect">
            <a:avLst/>
          </a:prstGeom>
          <a:noFill/>
        </p:spPr>
        <p:txBody>
          <a:bodyPr wrap="square" anchor="t">
            <a:spAutoFit/>
          </a:bodyPr>
          <a:lstStyle/>
          <a:p>
            <a:pPr>
              <a:defRPr sz="1000">
                <a:latin typeface="Arial Nova Light "/>
              </a:defRPr>
            </a:pPr>
            <a:r>
              <a:t>Recommendation: ""</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720000" y="404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3" name="Table 2"/>
          <p:cNvGraphicFramePr>
            <a:graphicFrameLocks noGrp="1"/>
          </p:cNvGraphicFramePr>
          <p:nvPr/>
        </p:nvGraphicFramePr>
        <p:xfrm>
          <a:off x="8341200" y="4044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Applications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x</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High</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46C0A"/>
                    </a:solidFill>
                  </a:tcPr>
                </a:tc>
              </a:tr>
            </a:tbl>
          </a:graphicData>
        </a:graphic>
      </p:graphicFrame>
      <p:sp>
        <p:nvSpPr>
          <p:cNvPr id="4" name="TextBox 3"/>
          <p:cNvSpPr txBox="1"/>
          <p:nvPr/>
        </p:nvSpPr>
        <p:spPr>
          <a:xfrm>
            <a:off x="648000" y="404400"/>
            <a:ext cx="413999" cy="277200"/>
          </a:xfrm>
          <a:prstGeom prst="rect">
            <a:avLst/>
          </a:prstGeom>
          <a:noFill/>
        </p:spPr>
        <p:txBody>
          <a:bodyPr wrap="none">
            <a:spAutoFit/>
          </a:bodyPr>
          <a:lstStyle/>
          <a:p>
            <a:pPr>
              <a:defRPr sz="1200" b="1">
                <a:solidFill>
                  <a:srgbClr val="156082"/>
                </a:solidFill>
                <a:latin typeface="Arial Nova Cond"/>
              </a:defRPr>
            </a:pPr>
            <a:r>
              <a:t>16.12</a:t>
            </a:r>
          </a:p>
        </p:txBody>
      </p:sp>
      <p:sp>
        <p:nvSpPr>
          <p:cNvPr id="5" name="TextBox 4"/>
          <p:cNvSpPr txBox="1"/>
          <p:nvPr/>
        </p:nvSpPr>
        <p:spPr>
          <a:xfrm>
            <a:off x="1080000" y="404400"/>
            <a:ext cx="6094800" cy="309600"/>
          </a:xfrm>
          <a:prstGeom prst="rect">
            <a:avLst/>
          </a:prstGeom>
          <a:noFill/>
        </p:spPr>
        <p:txBody>
          <a:bodyPr wrap="none">
            <a:spAutoFit/>
          </a:bodyPr>
          <a:lstStyle/>
          <a:p>
            <a:pPr>
              <a:defRPr sz="1200" b="1">
                <a:solidFill>
                  <a:srgbClr val="000000"/>
                </a:solidFill>
                <a:latin typeface="Arial Nova"/>
              </a:defRPr>
            </a:pPr>
            <a:r>
              <a:t>Implement Code-Level Security Checks</a:t>
            </a:r>
          </a:p>
        </p:txBody>
      </p:sp>
      <p:sp>
        <p:nvSpPr>
          <p:cNvPr id="6" name="TextBox 5"/>
          <p:cNvSpPr txBox="1"/>
          <p:nvPr/>
        </p:nvSpPr>
        <p:spPr>
          <a:xfrm>
            <a:off x="1080000" y="750000"/>
            <a:ext cx="10713600" cy="304800"/>
          </a:xfrm>
          <a:prstGeom prst="rect">
            <a:avLst/>
          </a:prstGeom>
          <a:noFill/>
        </p:spPr>
        <p:txBody>
          <a:bodyPr wrap="square" anchor="t">
            <a:spAutoFit/>
          </a:bodyPr>
          <a:lstStyle/>
          <a:p>
            <a:pPr>
              <a:defRPr sz="1200">
                <a:latin typeface="Arial Nova Light "/>
              </a:defRPr>
            </a:pPr>
            <a:r>
              <a:t>Finding: Apply static and dynamic analysis tools within the application life cycle to verify that secure coding practices are being followed.</a:t>
            </a:r>
          </a:p>
        </p:txBody>
      </p:sp>
      <p:sp>
        <p:nvSpPr>
          <p:cNvPr id="7" name="TextBox 6"/>
          <p:cNvSpPr txBox="1"/>
          <p:nvPr/>
        </p:nvSpPr>
        <p:spPr>
          <a:xfrm>
            <a:off x="1080000" y="1234800"/>
            <a:ext cx="10713600" cy="152400"/>
          </a:xfrm>
          <a:prstGeom prst="rect">
            <a:avLst/>
          </a:prstGeom>
          <a:noFill/>
        </p:spPr>
        <p:txBody>
          <a:bodyPr wrap="square" anchor="t">
            <a:spAutoFit/>
          </a:bodyPr>
          <a:lstStyle/>
          <a:p>
            <a:pPr>
              <a:defRPr sz="1000">
                <a:latin typeface="Arial Nova Light "/>
              </a:defRPr>
            </a:pPr>
            <a:r>
              <a:t>Recommendation: ""</a:t>
            </a:r>
          </a:p>
        </p:txBody>
      </p:sp>
      <p:cxnSp>
        <p:nvCxnSpPr>
          <p:cNvPr id="8" name="Connector 7"/>
          <p:cNvCxnSpPr/>
          <p:nvPr/>
        </p:nvCxnSpPr>
        <p:spPr>
          <a:xfrm>
            <a:off x="720000" y="16032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9" name="Table 8"/>
          <p:cNvGraphicFramePr>
            <a:graphicFrameLocks noGrp="1"/>
          </p:cNvGraphicFramePr>
          <p:nvPr/>
        </p:nvGraphicFramePr>
        <p:xfrm>
          <a:off x="8341200" y="16032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Applications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x</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10" name="TextBox 9"/>
          <p:cNvSpPr txBox="1"/>
          <p:nvPr/>
        </p:nvSpPr>
        <p:spPr>
          <a:xfrm>
            <a:off x="648000" y="1603200"/>
            <a:ext cx="413999" cy="277200"/>
          </a:xfrm>
          <a:prstGeom prst="rect">
            <a:avLst/>
          </a:prstGeom>
          <a:noFill/>
        </p:spPr>
        <p:txBody>
          <a:bodyPr wrap="none">
            <a:spAutoFit/>
          </a:bodyPr>
          <a:lstStyle/>
          <a:p>
            <a:pPr>
              <a:defRPr sz="1200" b="1">
                <a:solidFill>
                  <a:srgbClr val="156082"/>
                </a:solidFill>
                <a:latin typeface="Arial Nova Cond"/>
              </a:defRPr>
            </a:pPr>
            <a:r>
              <a:t>16.13</a:t>
            </a:r>
          </a:p>
        </p:txBody>
      </p:sp>
      <p:sp>
        <p:nvSpPr>
          <p:cNvPr id="11" name="TextBox 10"/>
          <p:cNvSpPr txBox="1"/>
          <p:nvPr/>
        </p:nvSpPr>
        <p:spPr>
          <a:xfrm>
            <a:off x="1080000" y="1603200"/>
            <a:ext cx="6094800" cy="309600"/>
          </a:xfrm>
          <a:prstGeom prst="rect">
            <a:avLst/>
          </a:prstGeom>
          <a:noFill/>
        </p:spPr>
        <p:txBody>
          <a:bodyPr wrap="none">
            <a:spAutoFit/>
          </a:bodyPr>
          <a:lstStyle/>
          <a:p>
            <a:pPr>
              <a:defRPr sz="1200" b="1">
                <a:solidFill>
                  <a:srgbClr val="000000"/>
                </a:solidFill>
                <a:latin typeface="Arial Nova"/>
              </a:defRPr>
            </a:pPr>
            <a:r>
              <a:t>Conduct Application Penetration Testing</a:t>
            </a:r>
          </a:p>
        </p:txBody>
      </p:sp>
      <p:sp>
        <p:nvSpPr>
          <p:cNvPr id="12" name="TextBox 11"/>
          <p:cNvSpPr txBox="1"/>
          <p:nvPr/>
        </p:nvSpPr>
        <p:spPr>
          <a:xfrm>
            <a:off x="1080000" y="1948800"/>
            <a:ext cx="10713600" cy="609600"/>
          </a:xfrm>
          <a:prstGeom prst="rect">
            <a:avLst/>
          </a:prstGeom>
          <a:noFill/>
        </p:spPr>
        <p:txBody>
          <a:bodyPr wrap="square" anchor="t">
            <a:spAutoFit/>
          </a:bodyPr>
          <a:lstStyle/>
          <a:p>
            <a:pPr>
              <a:defRPr sz="1200">
                <a:latin typeface="Arial Nova Light "/>
              </a:defRPr>
            </a:pPr>
            <a:r>
              <a:t>Finding: Conduct application penetration testing. For critical applications, authenticated penetration testing is better suited to finding business logic vulnerabilities than code scanning and automated security testing. Penetration testing relies on the skill of the tester to manually manipulate an application as an authenticated and unauthenticated user. </a:t>
            </a:r>
          </a:p>
        </p:txBody>
      </p:sp>
      <p:sp>
        <p:nvSpPr>
          <p:cNvPr id="13" name="TextBox 12"/>
          <p:cNvSpPr txBox="1"/>
          <p:nvPr/>
        </p:nvSpPr>
        <p:spPr>
          <a:xfrm>
            <a:off x="1080000" y="2738400"/>
            <a:ext cx="10713600" cy="152400"/>
          </a:xfrm>
          <a:prstGeom prst="rect">
            <a:avLst/>
          </a:prstGeom>
          <a:noFill/>
        </p:spPr>
        <p:txBody>
          <a:bodyPr wrap="square" anchor="t">
            <a:spAutoFit/>
          </a:bodyPr>
          <a:lstStyle/>
          <a:p>
            <a:pPr>
              <a:defRPr sz="1000">
                <a:latin typeface="Arial Nova Light "/>
              </a:defRPr>
            </a:pPr>
            <a:r>
              <a:t>Recommendation: ""</a:t>
            </a:r>
          </a:p>
        </p:txBody>
      </p:sp>
      <p:cxnSp>
        <p:nvCxnSpPr>
          <p:cNvPr id="14" name="Connector 13"/>
          <p:cNvCxnSpPr/>
          <p:nvPr/>
        </p:nvCxnSpPr>
        <p:spPr>
          <a:xfrm>
            <a:off x="720000" y="31068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5" name="Table 14"/>
          <p:cNvGraphicFramePr>
            <a:graphicFrameLocks noGrp="1"/>
          </p:cNvGraphicFramePr>
          <p:nvPr/>
        </p:nvGraphicFramePr>
        <p:xfrm>
          <a:off x="8341200" y="31068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Applications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x</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High</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46C0A"/>
                    </a:solidFill>
                  </a:tcPr>
                </a:tc>
              </a:tr>
            </a:tbl>
          </a:graphicData>
        </a:graphic>
      </p:graphicFrame>
      <p:sp>
        <p:nvSpPr>
          <p:cNvPr id="16" name="TextBox 15"/>
          <p:cNvSpPr txBox="1"/>
          <p:nvPr/>
        </p:nvSpPr>
        <p:spPr>
          <a:xfrm>
            <a:off x="648000" y="3106800"/>
            <a:ext cx="413999" cy="277200"/>
          </a:xfrm>
          <a:prstGeom prst="rect">
            <a:avLst/>
          </a:prstGeom>
          <a:noFill/>
        </p:spPr>
        <p:txBody>
          <a:bodyPr wrap="none">
            <a:spAutoFit/>
          </a:bodyPr>
          <a:lstStyle/>
          <a:p>
            <a:pPr>
              <a:defRPr sz="1200" b="1">
                <a:solidFill>
                  <a:srgbClr val="156082"/>
                </a:solidFill>
                <a:latin typeface="Arial Nova Cond"/>
              </a:defRPr>
            </a:pPr>
            <a:r>
              <a:t>16.14</a:t>
            </a:r>
          </a:p>
        </p:txBody>
      </p:sp>
      <p:sp>
        <p:nvSpPr>
          <p:cNvPr id="17" name="TextBox 16"/>
          <p:cNvSpPr txBox="1"/>
          <p:nvPr/>
        </p:nvSpPr>
        <p:spPr>
          <a:xfrm>
            <a:off x="1080000" y="3106800"/>
            <a:ext cx="6094800" cy="309600"/>
          </a:xfrm>
          <a:prstGeom prst="rect">
            <a:avLst/>
          </a:prstGeom>
          <a:noFill/>
        </p:spPr>
        <p:txBody>
          <a:bodyPr wrap="none">
            <a:spAutoFit/>
          </a:bodyPr>
          <a:lstStyle/>
          <a:p>
            <a:pPr>
              <a:defRPr sz="1200" b="1">
                <a:solidFill>
                  <a:srgbClr val="000000"/>
                </a:solidFill>
                <a:latin typeface="Arial Nova"/>
              </a:defRPr>
            </a:pPr>
            <a:r>
              <a:t>Conduct Threat Modeling</a:t>
            </a:r>
          </a:p>
        </p:txBody>
      </p:sp>
      <p:sp>
        <p:nvSpPr>
          <p:cNvPr id="18" name="TextBox 17"/>
          <p:cNvSpPr txBox="1"/>
          <p:nvPr/>
        </p:nvSpPr>
        <p:spPr>
          <a:xfrm>
            <a:off x="1080000" y="3452400"/>
            <a:ext cx="10713600" cy="762000"/>
          </a:xfrm>
          <a:prstGeom prst="rect">
            <a:avLst/>
          </a:prstGeom>
          <a:noFill/>
        </p:spPr>
        <p:txBody>
          <a:bodyPr wrap="square" anchor="t">
            <a:spAutoFit/>
          </a:bodyPr>
          <a:lstStyle/>
          <a:p>
            <a:pPr>
              <a:defRPr sz="1200">
                <a:latin typeface="Arial Nova Light "/>
              </a:defRPr>
            </a:pPr>
            <a:r>
              <a:t>Finding: Conduct threat modeling. Threat modeling is the process of identifying and addressing application security design flaws within a design, before code is created. It is conducted through specially trained individuals who evaluate the application design and gauge security risks for each entry point and access level. The goal is to map out the application, architecture, and infrastructure in a structured way to understand its weaknesses.</a:t>
            </a:r>
          </a:p>
        </p:txBody>
      </p:sp>
      <p:sp>
        <p:nvSpPr>
          <p:cNvPr id="19" name="TextBox 18"/>
          <p:cNvSpPr txBox="1"/>
          <p:nvPr/>
        </p:nvSpPr>
        <p:spPr>
          <a:xfrm>
            <a:off x="1080000" y="4394400"/>
            <a:ext cx="10713600" cy="152400"/>
          </a:xfrm>
          <a:prstGeom prst="rect">
            <a:avLst/>
          </a:prstGeom>
          <a:noFill/>
        </p:spPr>
        <p:txBody>
          <a:bodyPr wrap="square" anchor="t">
            <a:spAutoFit/>
          </a:bodyPr>
          <a:lstStyle/>
          <a:p>
            <a:pPr>
              <a:defRPr sz="1000">
                <a:latin typeface="Arial Nova Light "/>
              </a:defRPr>
            </a:pPr>
            <a:r>
              <a:t>Recommendation: ""</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295200" y="331200"/>
            <a:ext cx="114984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295200" y="457200"/>
            <a:ext cx="626400" cy="460800"/>
          </a:xfrm>
          <a:prstGeom prst="rect">
            <a:avLst/>
          </a:prstGeom>
          <a:noFill/>
        </p:spPr>
        <p:txBody>
          <a:bodyPr wrap="none" anchor="ctr">
            <a:spAutoFit/>
          </a:bodyPr>
          <a:lstStyle/>
          <a:p>
            <a:pPr>
              <a:defRPr sz="2400" b="1">
                <a:solidFill>
                  <a:srgbClr val="156082"/>
                </a:solidFill>
                <a:latin typeface="Arial Nova Cond"/>
              </a:defRPr>
            </a:pPr>
            <a:r>
              <a:t>2 </a:t>
            </a:r>
          </a:p>
        </p:txBody>
      </p:sp>
      <p:sp>
        <p:nvSpPr>
          <p:cNvPr id="4" name="TextBox 3"/>
          <p:cNvSpPr txBox="1"/>
          <p:nvPr/>
        </p:nvSpPr>
        <p:spPr>
          <a:xfrm>
            <a:off x="720000" y="378000"/>
            <a:ext cx="11793600" cy="309600"/>
          </a:xfrm>
          <a:prstGeom prst="rect">
            <a:avLst/>
          </a:prstGeom>
          <a:noFill/>
        </p:spPr>
        <p:txBody>
          <a:bodyPr wrap="none">
            <a:spAutoFit/>
          </a:bodyPr>
          <a:lstStyle/>
          <a:p>
            <a:pPr>
              <a:defRPr sz="1400" b="1">
                <a:solidFill>
                  <a:srgbClr val="000000"/>
                </a:solidFill>
                <a:latin typeface="Arial Nova"/>
              </a:defRPr>
            </a:pPr>
            <a:r>
              <a:t>Inventory and Control of Software Assets</a:t>
            </a:r>
          </a:p>
        </p:txBody>
      </p:sp>
      <p:sp>
        <p:nvSpPr>
          <p:cNvPr id="5" name="TextBox 4"/>
          <p:cNvSpPr txBox="1"/>
          <p:nvPr/>
        </p:nvSpPr>
        <p:spPr>
          <a:xfrm>
            <a:off x="720000" y="687600"/>
            <a:ext cx="11073600" cy="457200"/>
          </a:xfrm>
          <a:prstGeom prst="rect">
            <a:avLst/>
          </a:prstGeom>
          <a:noFill/>
        </p:spPr>
        <p:txBody>
          <a:bodyPr wrap="square" anchor="t">
            <a:spAutoFit/>
          </a:bodyPr>
          <a:lstStyle/>
          <a:p>
            <a:pPr>
              <a:defRPr sz="1200" b="0">
                <a:latin typeface="Arial Nova"/>
              </a:defRPr>
            </a:pPr>
            <a:r>
              <a:t>Actively manage (inventory, track, and correct) all software (operating systems and applications) on the network so that only authorized software is installed and can execute, and that unauthorized and unmanaged software is found and prevented from installation or execution.</a:t>
            </a:r>
          </a:p>
        </p:txBody>
      </p:sp>
      <p:cxnSp>
        <p:nvCxnSpPr>
          <p:cNvPr id="6" name="Connector 5"/>
          <p:cNvCxnSpPr/>
          <p:nvPr/>
        </p:nvCxnSpPr>
        <p:spPr>
          <a:xfrm>
            <a:off x="720000" y="13248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7" name="Table 6"/>
          <p:cNvGraphicFramePr>
            <a:graphicFrameLocks noGrp="1"/>
          </p:cNvGraphicFramePr>
          <p:nvPr/>
        </p:nvGraphicFramePr>
        <p:xfrm>
          <a:off x="8341200" y="13248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Applications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Identify</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8" name="TextBox 7"/>
          <p:cNvSpPr txBox="1"/>
          <p:nvPr/>
        </p:nvSpPr>
        <p:spPr>
          <a:xfrm>
            <a:off x="648000" y="1324800"/>
            <a:ext cx="413999" cy="277200"/>
          </a:xfrm>
          <a:prstGeom prst="rect">
            <a:avLst/>
          </a:prstGeom>
          <a:noFill/>
        </p:spPr>
        <p:txBody>
          <a:bodyPr wrap="none">
            <a:spAutoFit/>
          </a:bodyPr>
          <a:lstStyle/>
          <a:p>
            <a:pPr>
              <a:defRPr sz="1200" b="1">
                <a:solidFill>
                  <a:srgbClr val="156082"/>
                </a:solidFill>
                <a:latin typeface="Arial Nova Cond"/>
              </a:defRPr>
            </a:pPr>
            <a:r>
              <a:t>2.1</a:t>
            </a:r>
          </a:p>
        </p:txBody>
      </p:sp>
      <p:sp>
        <p:nvSpPr>
          <p:cNvPr id="9" name="TextBox 8"/>
          <p:cNvSpPr txBox="1"/>
          <p:nvPr/>
        </p:nvSpPr>
        <p:spPr>
          <a:xfrm>
            <a:off x="1080000" y="1324800"/>
            <a:ext cx="6094800" cy="309600"/>
          </a:xfrm>
          <a:prstGeom prst="rect">
            <a:avLst/>
          </a:prstGeom>
          <a:noFill/>
        </p:spPr>
        <p:txBody>
          <a:bodyPr wrap="none">
            <a:spAutoFit/>
          </a:bodyPr>
          <a:lstStyle/>
          <a:p>
            <a:pPr>
              <a:defRPr sz="1200" b="1">
                <a:solidFill>
                  <a:srgbClr val="000000"/>
                </a:solidFill>
                <a:latin typeface="Arial Nova"/>
              </a:defRPr>
            </a:pPr>
            <a:r>
              <a:t>Establish and Maintain a Software Inventory</a:t>
            </a:r>
          </a:p>
        </p:txBody>
      </p:sp>
      <p:sp>
        <p:nvSpPr>
          <p:cNvPr id="10" name="TextBox 9"/>
          <p:cNvSpPr txBox="1"/>
          <p:nvPr/>
        </p:nvSpPr>
        <p:spPr>
          <a:xfrm>
            <a:off x="1080000" y="1670400"/>
            <a:ext cx="10713600" cy="762000"/>
          </a:xfrm>
          <a:prstGeom prst="rect">
            <a:avLst/>
          </a:prstGeom>
          <a:noFill/>
        </p:spPr>
        <p:txBody>
          <a:bodyPr wrap="square" anchor="t">
            <a:spAutoFit/>
          </a:bodyPr>
          <a:lstStyle/>
          <a:p>
            <a:pPr>
              <a:defRPr sz="1200">
                <a:latin typeface="Arial Nova Light "/>
              </a:defRPr>
            </a:pPr>
            <a:r>
              <a:t>Finding: Establish and maintain a detailed inventory of all licensed software installed on enterprise assets. The software inventory must document the title, publisher, initial install/use date, and business purpose for each entry; where appropriate, include the Uniform Resource Locator (URL), app store(s), version(s), deployment mechanism, and decommission date. Review and update the software inventory bi-annually, or more frequently.</a:t>
            </a:r>
          </a:p>
        </p:txBody>
      </p:sp>
      <p:sp>
        <p:nvSpPr>
          <p:cNvPr id="11" name="TextBox 10"/>
          <p:cNvSpPr txBox="1"/>
          <p:nvPr/>
        </p:nvSpPr>
        <p:spPr>
          <a:xfrm>
            <a:off x="1080000" y="2612400"/>
            <a:ext cx="10713600" cy="152400"/>
          </a:xfrm>
          <a:prstGeom prst="rect">
            <a:avLst/>
          </a:prstGeom>
          <a:noFill/>
        </p:spPr>
        <p:txBody>
          <a:bodyPr wrap="square" anchor="t">
            <a:spAutoFit/>
          </a:bodyPr>
          <a:lstStyle/>
          <a:p>
            <a:pPr>
              <a:defRPr sz="1000">
                <a:latin typeface="Arial Nova Light "/>
              </a:defRPr>
            </a:pPr>
            <a:r>
              <a:t>Recommendation: ""</a:t>
            </a:r>
          </a:p>
        </p:txBody>
      </p:sp>
      <p:cxnSp>
        <p:nvCxnSpPr>
          <p:cNvPr id="12" name="Connector 11"/>
          <p:cNvCxnSpPr/>
          <p:nvPr/>
        </p:nvCxnSpPr>
        <p:spPr>
          <a:xfrm>
            <a:off x="720000" y="29808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3" name="Table 12"/>
          <p:cNvGraphicFramePr>
            <a:graphicFrameLocks noGrp="1"/>
          </p:cNvGraphicFramePr>
          <p:nvPr/>
        </p:nvGraphicFramePr>
        <p:xfrm>
          <a:off x="8341200" y="29808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Applications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Identify</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3</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High</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46C0A"/>
                    </a:solidFill>
                  </a:tcPr>
                </a:tc>
              </a:tr>
            </a:tbl>
          </a:graphicData>
        </a:graphic>
      </p:graphicFrame>
      <p:sp>
        <p:nvSpPr>
          <p:cNvPr id="14" name="TextBox 13"/>
          <p:cNvSpPr txBox="1"/>
          <p:nvPr/>
        </p:nvSpPr>
        <p:spPr>
          <a:xfrm>
            <a:off x="648000" y="2980800"/>
            <a:ext cx="413999" cy="277200"/>
          </a:xfrm>
          <a:prstGeom prst="rect">
            <a:avLst/>
          </a:prstGeom>
          <a:noFill/>
        </p:spPr>
        <p:txBody>
          <a:bodyPr wrap="none">
            <a:spAutoFit/>
          </a:bodyPr>
          <a:lstStyle/>
          <a:p>
            <a:pPr>
              <a:defRPr sz="1200" b="1">
                <a:solidFill>
                  <a:srgbClr val="156082"/>
                </a:solidFill>
                <a:latin typeface="Arial Nova Cond"/>
              </a:defRPr>
            </a:pPr>
            <a:r>
              <a:t>2.2</a:t>
            </a:r>
          </a:p>
        </p:txBody>
      </p:sp>
      <p:sp>
        <p:nvSpPr>
          <p:cNvPr id="15" name="TextBox 14"/>
          <p:cNvSpPr txBox="1"/>
          <p:nvPr/>
        </p:nvSpPr>
        <p:spPr>
          <a:xfrm>
            <a:off x="1080000" y="2980800"/>
            <a:ext cx="6094800" cy="309600"/>
          </a:xfrm>
          <a:prstGeom prst="rect">
            <a:avLst/>
          </a:prstGeom>
          <a:noFill/>
        </p:spPr>
        <p:txBody>
          <a:bodyPr wrap="none">
            <a:spAutoFit/>
          </a:bodyPr>
          <a:lstStyle/>
          <a:p>
            <a:pPr>
              <a:defRPr sz="1200" b="1">
                <a:solidFill>
                  <a:srgbClr val="000000"/>
                </a:solidFill>
                <a:latin typeface="Arial Nova"/>
              </a:defRPr>
            </a:pPr>
            <a:r>
              <a:t>Ensure Authorized Software is Currently Supported </a:t>
            </a:r>
          </a:p>
        </p:txBody>
      </p:sp>
      <p:sp>
        <p:nvSpPr>
          <p:cNvPr id="16" name="TextBox 15"/>
          <p:cNvSpPr txBox="1"/>
          <p:nvPr/>
        </p:nvSpPr>
        <p:spPr>
          <a:xfrm>
            <a:off x="1080000" y="3326400"/>
            <a:ext cx="10713600" cy="762000"/>
          </a:xfrm>
          <a:prstGeom prst="rect">
            <a:avLst/>
          </a:prstGeom>
          <a:noFill/>
        </p:spPr>
        <p:txBody>
          <a:bodyPr wrap="square" anchor="t">
            <a:spAutoFit/>
          </a:bodyPr>
          <a:lstStyle/>
          <a:p>
            <a:pPr>
              <a:defRPr sz="1200">
                <a:latin typeface="Arial Nova Light "/>
              </a:defRPr>
            </a:pPr>
            <a:r>
              <a:t>Finding: Ensure that only currently supported software is designated as authorized in the software inventory for enterprise assets. If software is unsupported, yet necessary for the fulfillment of the enterprise’s mission, document an exception detailing mitigating controls and residual risk acceptance. For any unsupported software without an exception documentation, designate as unauthorized. Review the software list to verify software support at least monthly, or more frequently.</a:t>
            </a:r>
          </a:p>
        </p:txBody>
      </p:sp>
      <p:sp>
        <p:nvSpPr>
          <p:cNvPr id="17" name="TextBox 16"/>
          <p:cNvSpPr txBox="1"/>
          <p:nvPr/>
        </p:nvSpPr>
        <p:spPr>
          <a:xfrm>
            <a:off x="1080000" y="4268400"/>
            <a:ext cx="10713600" cy="152400"/>
          </a:xfrm>
          <a:prstGeom prst="rect">
            <a:avLst/>
          </a:prstGeom>
          <a:noFill/>
        </p:spPr>
        <p:txBody>
          <a:bodyPr wrap="square" anchor="t">
            <a:spAutoFit/>
          </a:bodyPr>
          <a:lstStyle/>
          <a:p>
            <a:pPr>
              <a:defRPr sz="1000">
                <a:latin typeface="Arial Nova Light "/>
              </a:defRPr>
            </a:pPr>
            <a:r>
              <a:t>Recommendation: ""</a:t>
            </a:r>
          </a:p>
        </p:txBody>
      </p:sp>
      <p:cxnSp>
        <p:nvCxnSpPr>
          <p:cNvPr id="18" name="Connector 17"/>
          <p:cNvCxnSpPr/>
          <p:nvPr/>
        </p:nvCxnSpPr>
        <p:spPr>
          <a:xfrm>
            <a:off x="720000" y="46368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9" name="Table 18"/>
          <p:cNvGraphicFramePr>
            <a:graphicFrameLocks noGrp="1"/>
          </p:cNvGraphicFramePr>
          <p:nvPr/>
        </p:nvGraphicFramePr>
        <p:xfrm>
          <a:off x="8341200" y="46368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Applications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Respond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Critical</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3300"/>
                    </a:solidFill>
                  </a:tcPr>
                </a:tc>
              </a:tr>
            </a:tbl>
          </a:graphicData>
        </a:graphic>
      </p:graphicFrame>
      <p:sp>
        <p:nvSpPr>
          <p:cNvPr id="20" name="TextBox 19"/>
          <p:cNvSpPr txBox="1"/>
          <p:nvPr/>
        </p:nvSpPr>
        <p:spPr>
          <a:xfrm>
            <a:off x="648000" y="4636800"/>
            <a:ext cx="413999" cy="277200"/>
          </a:xfrm>
          <a:prstGeom prst="rect">
            <a:avLst/>
          </a:prstGeom>
          <a:noFill/>
        </p:spPr>
        <p:txBody>
          <a:bodyPr wrap="none">
            <a:spAutoFit/>
          </a:bodyPr>
          <a:lstStyle/>
          <a:p>
            <a:pPr>
              <a:defRPr sz="1200" b="1">
                <a:solidFill>
                  <a:srgbClr val="156082"/>
                </a:solidFill>
                <a:latin typeface="Arial Nova Cond"/>
              </a:defRPr>
            </a:pPr>
            <a:r>
              <a:t>2.3</a:t>
            </a:r>
          </a:p>
        </p:txBody>
      </p:sp>
      <p:sp>
        <p:nvSpPr>
          <p:cNvPr id="21" name="TextBox 20"/>
          <p:cNvSpPr txBox="1"/>
          <p:nvPr/>
        </p:nvSpPr>
        <p:spPr>
          <a:xfrm>
            <a:off x="1080000" y="4636800"/>
            <a:ext cx="6094800" cy="309600"/>
          </a:xfrm>
          <a:prstGeom prst="rect">
            <a:avLst/>
          </a:prstGeom>
          <a:noFill/>
        </p:spPr>
        <p:txBody>
          <a:bodyPr wrap="none">
            <a:spAutoFit/>
          </a:bodyPr>
          <a:lstStyle/>
          <a:p>
            <a:pPr>
              <a:defRPr sz="1200" b="1">
                <a:solidFill>
                  <a:srgbClr val="000000"/>
                </a:solidFill>
                <a:latin typeface="Arial Nova"/>
              </a:defRPr>
            </a:pPr>
            <a:r>
              <a:t>Address Unauthorized Software</a:t>
            </a:r>
          </a:p>
        </p:txBody>
      </p:sp>
      <p:sp>
        <p:nvSpPr>
          <p:cNvPr id="22" name="TextBox 21"/>
          <p:cNvSpPr txBox="1"/>
          <p:nvPr/>
        </p:nvSpPr>
        <p:spPr>
          <a:xfrm>
            <a:off x="1080000" y="4982400"/>
            <a:ext cx="10713600" cy="304800"/>
          </a:xfrm>
          <a:prstGeom prst="rect">
            <a:avLst/>
          </a:prstGeom>
          <a:noFill/>
        </p:spPr>
        <p:txBody>
          <a:bodyPr wrap="square" anchor="t">
            <a:spAutoFit/>
          </a:bodyPr>
          <a:lstStyle/>
          <a:p>
            <a:pPr>
              <a:defRPr sz="1200">
                <a:latin typeface="Arial Nova Light "/>
              </a:defRPr>
            </a:pPr>
            <a:r>
              <a:t>Finding: Ensure that unauthorized software is either removed from use on enterprise assets or receives a documented exception. Review monthly, or more frequently.</a:t>
            </a:r>
          </a:p>
        </p:txBody>
      </p:sp>
      <p:sp>
        <p:nvSpPr>
          <p:cNvPr id="23" name="TextBox 22"/>
          <p:cNvSpPr txBox="1"/>
          <p:nvPr/>
        </p:nvSpPr>
        <p:spPr>
          <a:xfrm>
            <a:off x="1080000" y="5467200"/>
            <a:ext cx="10713600" cy="152400"/>
          </a:xfrm>
          <a:prstGeom prst="rect">
            <a:avLst/>
          </a:prstGeom>
          <a:noFill/>
        </p:spPr>
        <p:txBody>
          <a:bodyPr wrap="square" anchor="t">
            <a:spAutoFit/>
          </a:bodyPr>
          <a:lstStyle/>
          <a:p>
            <a:pPr>
              <a:defRPr sz="1000">
                <a:latin typeface="Arial Nova Light "/>
              </a:defRPr>
            </a:pPr>
            <a:r>
              <a:t>Recommendation: ""</a:t>
            </a:r>
          </a:p>
        </p:txBody>
      </p:sp>
      <p:cxnSp>
        <p:nvCxnSpPr>
          <p:cNvPr id="24" name="Connector 23"/>
          <p:cNvCxnSpPr/>
          <p:nvPr/>
        </p:nvCxnSpPr>
        <p:spPr>
          <a:xfrm>
            <a:off x="720000" y="58356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25" name="Table 24"/>
          <p:cNvGraphicFramePr>
            <a:graphicFrameLocks noGrp="1"/>
          </p:cNvGraphicFramePr>
          <p:nvPr/>
        </p:nvGraphicFramePr>
        <p:xfrm>
          <a:off x="8341200" y="58356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Applications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Detect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3</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26" name="TextBox 25"/>
          <p:cNvSpPr txBox="1"/>
          <p:nvPr/>
        </p:nvSpPr>
        <p:spPr>
          <a:xfrm>
            <a:off x="648000" y="5835600"/>
            <a:ext cx="413999" cy="277200"/>
          </a:xfrm>
          <a:prstGeom prst="rect">
            <a:avLst/>
          </a:prstGeom>
          <a:noFill/>
        </p:spPr>
        <p:txBody>
          <a:bodyPr wrap="none">
            <a:spAutoFit/>
          </a:bodyPr>
          <a:lstStyle/>
          <a:p>
            <a:pPr>
              <a:defRPr sz="1200" b="1">
                <a:solidFill>
                  <a:srgbClr val="156082"/>
                </a:solidFill>
                <a:latin typeface="Arial Nova Cond"/>
              </a:defRPr>
            </a:pPr>
            <a:r>
              <a:t>2.4</a:t>
            </a:r>
          </a:p>
        </p:txBody>
      </p:sp>
      <p:sp>
        <p:nvSpPr>
          <p:cNvPr id="27" name="TextBox 26"/>
          <p:cNvSpPr txBox="1"/>
          <p:nvPr/>
        </p:nvSpPr>
        <p:spPr>
          <a:xfrm>
            <a:off x="1080000" y="5835600"/>
            <a:ext cx="6094800" cy="309600"/>
          </a:xfrm>
          <a:prstGeom prst="rect">
            <a:avLst/>
          </a:prstGeom>
          <a:noFill/>
        </p:spPr>
        <p:txBody>
          <a:bodyPr wrap="none">
            <a:spAutoFit/>
          </a:bodyPr>
          <a:lstStyle/>
          <a:p>
            <a:pPr>
              <a:defRPr sz="1200" b="1">
                <a:solidFill>
                  <a:srgbClr val="000000"/>
                </a:solidFill>
                <a:latin typeface="Arial Nova"/>
              </a:defRPr>
            </a:pPr>
            <a:r>
              <a:t>Utilize Automated Software Inventory Tools</a:t>
            </a:r>
          </a:p>
        </p:txBody>
      </p:sp>
      <p:sp>
        <p:nvSpPr>
          <p:cNvPr id="28" name="TextBox 27"/>
          <p:cNvSpPr txBox="1"/>
          <p:nvPr/>
        </p:nvSpPr>
        <p:spPr>
          <a:xfrm>
            <a:off x="1080000" y="6181200"/>
            <a:ext cx="10713600" cy="304800"/>
          </a:xfrm>
          <a:prstGeom prst="rect">
            <a:avLst/>
          </a:prstGeom>
          <a:noFill/>
        </p:spPr>
        <p:txBody>
          <a:bodyPr wrap="square" anchor="t">
            <a:spAutoFit/>
          </a:bodyPr>
          <a:lstStyle/>
          <a:p>
            <a:pPr>
              <a:defRPr sz="1200">
                <a:latin typeface="Arial Nova Light "/>
              </a:defRPr>
            </a:pPr>
            <a:r>
              <a:t>Finding: Utilize software inventory tools, when possible, throughout the enterprise to automate the discovery and documentation of installed software. </a:t>
            </a:r>
          </a:p>
        </p:txBody>
      </p:sp>
      <p:sp>
        <p:nvSpPr>
          <p:cNvPr id="29" name="TextBox 28"/>
          <p:cNvSpPr txBox="1"/>
          <p:nvPr/>
        </p:nvSpPr>
        <p:spPr>
          <a:xfrm>
            <a:off x="1080000" y="6666000"/>
            <a:ext cx="10713600" cy="152400"/>
          </a:xfrm>
          <a:prstGeom prst="rect">
            <a:avLst/>
          </a:prstGeom>
          <a:noFill/>
        </p:spPr>
        <p:txBody>
          <a:bodyPr wrap="square" anchor="t">
            <a:spAutoFit/>
          </a:bodyPr>
          <a:lstStyle/>
          <a:p>
            <a:pPr>
              <a:defRPr sz="1000">
                <a:latin typeface="Arial Nova Light "/>
              </a:defRPr>
            </a:pPr>
            <a:r>
              <a:t>Recommendation: ""</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295200" y="331200"/>
            <a:ext cx="114984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295200" y="457200"/>
            <a:ext cx="626400" cy="460800"/>
          </a:xfrm>
          <a:prstGeom prst="rect">
            <a:avLst/>
          </a:prstGeom>
          <a:noFill/>
        </p:spPr>
        <p:txBody>
          <a:bodyPr wrap="none" anchor="ctr">
            <a:spAutoFit/>
          </a:bodyPr>
          <a:lstStyle/>
          <a:p>
            <a:pPr>
              <a:defRPr sz="2400" b="1">
                <a:solidFill>
                  <a:srgbClr val="156082"/>
                </a:solidFill>
                <a:latin typeface="Arial Nova Cond"/>
              </a:defRPr>
            </a:pPr>
            <a:r>
              <a:t>17</a:t>
            </a:r>
          </a:p>
        </p:txBody>
      </p:sp>
      <p:sp>
        <p:nvSpPr>
          <p:cNvPr id="4" name="TextBox 3"/>
          <p:cNvSpPr txBox="1"/>
          <p:nvPr/>
        </p:nvSpPr>
        <p:spPr>
          <a:xfrm>
            <a:off x="720000" y="378000"/>
            <a:ext cx="11793600" cy="309600"/>
          </a:xfrm>
          <a:prstGeom prst="rect">
            <a:avLst/>
          </a:prstGeom>
          <a:noFill/>
        </p:spPr>
        <p:txBody>
          <a:bodyPr wrap="none">
            <a:spAutoFit/>
          </a:bodyPr>
          <a:lstStyle/>
          <a:p>
            <a:pPr>
              <a:defRPr sz="1400" b="1">
                <a:solidFill>
                  <a:srgbClr val="000000"/>
                </a:solidFill>
                <a:latin typeface="Arial Nova"/>
              </a:defRPr>
            </a:pPr>
            <a:r>
              <a:t>Incident Response Management</a:t>
            </a:r>
          </a:p>
        </p:txBody>
      </p:sp>
      <p:sp>
        <p:nvSpPr>
          <p:cNvPr id="5" name="TextBox 4"/>
          <p:cNvSpPr txBox="1"/>
          <p:nvPr/>
        </p:nvSpPr>
        <p:spPr>
          <a:xfrm>
            <a:off x="720000" y="687600"/>
            <a:ext cx="11073600" cy="457200"/>
          </a:xfrm>
          <a:prstGeom prst="rect">
            <a:avLst/>
          </a:prstGeom>
          <a:noFill/>
        </p:spPr>
        <p:txBody>
          <a:bodyPr wrap="square" anchor="t">
            <a:spAutoFit/>
          </a:bodyPr>
          <a:lstStyle/>
          <a:p>
            <a:pPr>
              <a:defRPr sz="1200" b="0">
                <a:latin typeface="Arial Nova"/>
              </a:defRPr>
            </a:pPr>
            <a:r>
              <a:t>Establish a program to develop and maintain an incident response capability (e.g., policies, plans, procedures, defined roles, training, and communications) to prepare, detect, and quickly respond to an attack.</a:t>
            </a:r>
          </a:p>
        </p:txBody>
      </p:sp>
      <p:cxnSp>
        <p:nvCxnSpPr>
          <p:cNvPr id="6" name="Connector 5"/>
          <p:cNvCxnSpPr/>
          <p:nvPr/>
        </p:nvCxnSpPr>
        <p:spPr>
          <a:xfrm>
            <a:off x="720000" y="13248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7" name="Table 6"/>
          <p:cNvGraphicFramePr>
            <a:graphicFrameLocks noGrp="1"/>
          </p:cNvGraphicFramePr>
          <p:nvPr/>
        </p:nvGraphicFramePr>
        <p:xfrm>
          <a:off x="8341200" y="13248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nan</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Respond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x</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8" name="TextBox 7"/>
          <p:cNvSpPr txBox="1"/>
          <p:nvPr/>
        </p:nvSpPr>
        <p:spPr>
          <a:xfrm>
            <a:off x="648000" y="1324800"/>
            <a:ext cx="413999" cy="277200"/>
          </a:xfrm>
          <a:prstGeom prst="rect">
            <a:avLst/>
          </a:prstGeom>
          <a:noFill/>
        </p:spPr>
        <p:txBody>
          <a:bodyPr wrap="none">
            <a:spAutoFit/>
          </a:bodyPr>
          <a:lstStyle/>
          <a:p>
            <a:pPr>
              <a:defRPr sz="1200" b="1">
                <a:solidFill>
                  <a:srgbClr val="156082"/>
                </a:solidFill>
                <a:latin typeface="Arial Nova Cond"/>
              </a:defRPr>
            </a:pPr>
            <a:r>
              <a:t>17.1</a:t>
            </a:r>
          </a:p>
        </p:txBody>
      </p:sp>
      <p:sp>
        <p:nvSpPr>
          <p:cNvPr id="9" name="TextBox 8"/>
          <p:cNvSpPr txBox="1"/>
          <p:nvPr/>
        </p:nvSpPr>
        <p:spPr>
          <a:xfrm>
            <a:off x="1080000" y="1324800"/>
            <a:ext cx="6094800" cy="309600"/>
          </a:xfrm>
          <a:prstGeom prst="rect">
            <a:avLst/>
          </a:prstGeom>
          <a:noFill/>
        </p:spPr>
        <p:txBody>
          <a:bodyPr wrap="none">
            <a:spAutoFit/>
          </a:bodyPr>
          <a:lstStyle/>
          <a:p>
            <a:pPr>
              <a:defRPr sz="1200" b="1">
                <a:solidFill>
                  <a:srgbClr val="000000"/>
                </a:solidFill>
                <a:latin typeface="Arial Nova"/>
              </a:defRPr>
            </a:pPr>
            <a:r>
              <a:t>Designate Personnel to Manage Incident Handling</a:t>
            </a:r>
          </a:p>
        </p:txBody>
      </p:sp>
      <p:sp>
        <p:nvSpPr>
          <p:cNvPr id="10" name="TextBox 9"/>
          <p:cNvSpPr txBox="1"/>
          <p:nvPr/>
        </p:nvSpPr>
        <p:spPr>
          <a:xfrm>
            <a:off x="1080000" y="1670400"/>
            <a:ext cx="10713600" cy="914400"/>
          </a:xfrm>
          <a:prstGeom prst="rect">
            <a:avLst/>
          </a:prstGeom>
          <a:noFill/>
        </p:spPr>
        <p:txBody>
          <a:bodyPr wrap="square" anchor="t">
            <a:spAutoFit/>
          </a:bodyPr>
          <a:lstStyle/>
          <a:p>
            <a:pPr>
              <a:defRPr sz="1200">
                <a:latin typeface="Arial Nova Light "/>
              </a:defRPr>
            </a:pPr>
            <a:r>
              <a:t>Finding: Designate one key person, and at least one backup, who will manage the enterprise’s incident handling process. Management personnel are responsible for the coordination and documentation of incident response and recovery efforts and can consist of employees internal to the enterprise, third-party vendors, or a hybrid approach. If using a third-party vendor, designate at least one person internal to the enterprise to oversee any third-party work. Review annually, or when significant enterprise changes occur that could impact this Safeguard.</a:t>
            </a:r>
          </a:p>
        </p:txBody>
      </p:sp>
      <p:sp>
        <p:nvSpPr>
          <p:cNvPr id="11" name="TextBox 10"/>
          <p:cNvSpPr txBox="1"/>
          <p:nvPr/>
        </p:nvSpPr>
        <p:spPr>
          <a:xfrm>
            <a:off x="1080000" y="2764800"/>
            <a:ext cx="10713600" cy="152400"/>
          </a:xfrm>
          <a:prstGeom prst="rect">
            <a:avLst/>
          </a:prstGeom>
          <a:noFill/>
        </p:spPr>
        <p:txBody>
          <a:bodyPr wrap="square" anchor="t">
            <a:spAutoFit/>
          </a:bodyPr>
          <a:lstStyle/>
          <a:p>
            <a:pPr>
              <a:defRPr sz="1000">
                <a:latin typeface="Arial Nova Light "/>
              </a:defRPr>
            </a:pPr>
            <a:r>
              <a:t>Recommendation: ""</a:t>
            </a:r>
          </a:p>
        </p:txBody>
      </p:sp>
      <p:cxnSp>
        <p:nvCxnSpPr>
          <p:cNvPr id="12" name="Connector 11"/>
          <p:cNvCxnSpPr/>
          <p:nvPr/>
        </p:nvCxnSpPr>
        <p:spPr>
          <a:xfrm>
            <a:off x="720000" y="31332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3" name="Table 12"/>
          <p:cNvGraphicFramePr>
            <a:graphicFrameLocks noGrp="1"/>
          </p:cNvGraphicFramePr>
          <p:nvPr/>
        </p:nvGraphicFramePr>
        <p:xfrm>
          <a:off x="8341200" y="31332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nan</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Respond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x</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High</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46C0A"/>
                    </a:solidFill>
                  </a:tcPr>
                </a:tc>
              </a:tr>
            </a:tbl>
          </a:graphicData>
        </a:graphic>
      </p:graphicFrame>
      <p:sp>
        <p:nvSpPr>
          <p:cNvPr id="14" name="TextBox 13"/>
          <p:cNvSpPr txBox="1"/>
          <p:nvPr/>
        </p:nvSpPr>
        <p:spPr>
          <a:xfrm>
            <a:off x="648000" y="3133200"/>
            <a:ext cx="413999" cy="277200"/>
          </a:xfrm>
          <a:prstGeom prst="rect">
            <a:avLst/>
          </a:prstGeom>
          <a:noFill/>
        </p:spPr>
        <p:txBody>
          <a:bodyPr wrap="none">
            <a:spAutoFit/>
          </a:bodyPr>
          <a:lstStyle/>
          <a:p>
            <a:pPr>
              <a:defRPr sz="1200" b="1">
                <a:solidFill>
                  <a:srgbClr val="156082"/>
                </a:solidFill>
                <a:latin typeface="Arial Nova Cond"/>
              </a:defRPr>
            </a:pPr>
            <a:r>
              <a:t>17.2</a:t>
            </a:r>
          </a:p>
        </p:txBody>
      </p:sp>
      <p:sp>
        <p:nvSpPr>
          <p:cNvPr id="15" name="TextBox 14"/>
          <p:cNvSpPr txBox="1"/>
          <p:nvPr/>
        </p:nvSpPr>
        <p:spPr>
          <a:xfrm>
            <a:off x="1080000" y="3133200"/>
            <a:ext cx="6094800" cy="309600"/>
          </a:xfrm>
          <a:prstGeom prst="rect">
            <a:avLst/>
          </a:prstGeom>
          <a:noFill/>
        </p:spPr>
        <p:txBody>
          <a:bodyPr wrap="none">
            <a:spAutoFit/>
          </a:bodyPr>
          <a:lstStyle/>
          <a:p>
            <a:pPr>
              <a:defRPr sz="1200" b="1">
                <a:solidFill>
                  <a:srgbClr val="000000"/>
                </a:solidFill>
                <a:latin typeface="Arial Nova"/>
              </a:defRPr>
            </a:pPr>
            <a:r>
              <a:t>Establish and Maintain Contact Information for Reporting Security Incidents</a:t>
            </a:r>
          </a:p>
        </p:txBody>
      </p:sp>
      <p:sp>
        <p:nvSpPr>
          <p:cNvPr id="16" name="TextBox 15"/>
          <p:cNvSpPr txBox="1"/>
          <p:nvPr/>
        </p:nvSpPr>
        <p:spPr>
          <a:xfrm>
            <a:off x="1080000" y="3478800"/>
            <a:ext cx="10713600" cy="609600"/>
          </a:xfrm>
          <a:prstGeom prst="rect">
            <a:avLst/>
          </a:prstGeom>
          <a:noFill/>
        </p:spPr>
        <p:txBody>
          <a:bodyPr wrap="square" anchor="t">
            <a:spAutoFit/>
          </a:bodyPr>
          <a:lstStyle/>
          <a:p>
            <a:pPr>
              <a:defRPr sz="1200">
                <a:latin typeface="Arial Nova Light "/>
              </a:defRPr>
            </a:pPr>
            <a:r>
              <a:t>Finding: Establish and maintain contact information for parties that need to be informed of security incidents. Contacts may include internal staff, third-party vendors, law enforcement, cyber insurance providers, relevant government agencies, Information Sharing and Analysis Center (ISAC) partners, or other stakeholders. Verify contacts annually to ensure that information is up-to-date.</a:t>
            </a:r>
          </a:p>
        </p:txBody>
      </p:sp>
      <p:sp>
        <p:nvSpPr>
          <p:cNvPr id="17" name="TextBox 16"/>
          <p:cNvSpPr txBox="1"/>
          <p:nvPr/>
        </p:nvSpPr>
        <p:spPr>
          <a:xfrm>
            <a:off x="1080000" y="4268400"/>
            <a:ext cx="10713600" cy="152400"/>
          </a:xfrm>
          <a:prstGeom prst="rect">
            <a:avLst/>
          </a:prstGeom>
          <a:noFill/>
        </p:spPr>
        <p:txBody>
          <a:bodyPr wrap="square" anchor="t">
            <a:spAutoFit/>
          </a:bodyPr>
          <a:lstStyle/>
          <a:p>
            <a:pPr>
              <a:defRPr sz="1000">
                <a:latin typeface="Arial Nova Light "/>
              </a:defRPr>
            </a:pPr>
            <a:r>
              <a:t>Recommendation: ""</a:t>
            </a:r>
          </a:p>
        </p:txBody>
      </p:sp>
      <p:cxnSp>
        <p:nvCxnSpPr>
          <p:cNvPr id="18" name="Connector 17"/>
          <p:cNvCxnSpPr/>
          <p:nvPr/>
        </p:nvCxnSpPr>
        <p:spPr>
          <a:xfrm>
            <a:off x="720000" y="46368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9" name="Table 18"/>
          <p:cNvGraphicFramePr>
            <a:graphicFrameLocks noGrp="1"/>
          </p:cNvGraphicFramePr>
          <p:nvPr/>
        </p:nvGraphicFramePr>
        <p:xfrm>
          <a:off x="8341200" y="46368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nan</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Respond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x</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20" name="TextBox 19"/>
          <p:cNvSpPr txBox="1"/>
          <p:nvPr/>
        </p:nvSpPr>
        <p:spPr>
          <a:xfrm>
            <a:off x="648000" y="4636800"/>
            <a:ext cx="413999" cy="277200"/>
          </a:xfrm>
          <a:prstGeom prst="rect">
            <a:avLst/>
          </a:prstGeom>
          <a:noFill/>
        </p:spPr>
        <p:txBody>
          <a:bodyPr wrap="none">
            <a:spAutoFit/>
          </a:bodyPr>
          <a:lstStyle/>
          <a:p>
            <a:pPr>
              <a:defRPr sz="1200" b="1">
                <a:solidFill>
                  <a:srgbClr val="156082"/>
                </a:solidFill>
                <a:latin typeface="Arial Nova Cond"/>
              </a:defRPr>
            </a:pPr>
            <a:r>
              <a:t>17.3</a:t>
            </a:r>
          </a:p>
        </p:txBody>
      </p:sp>
      <p:sp>
        <p:nvSpPr>
          <p:cNvPr id="21" name="TextBox 20"/>
          <p:cNvSpPr txBox="1"/>
          <p:nvPr/>
        </p:nvSpPr>
        <p:spPr>
          <a:xfrm>
            <a:off x="1080000" y="4636800"/>
            <a:ext cx="6094800" cy="309600"/>
          </a:xfrm>
          <a:prstGeom prst="rect">
            <a:avLst/>
          </a:prstGeom>
          <a:noFill/>
        </p:spPr>
        <p:txBody>
          <a:bodyPr wrap="none">
            <a:spAutoFit/>
          </a:bodyPr>
          <a:lstStyle/>
          <a:p>
            <a:pPr>
              <a:defRPr sz="1200" b="1">
                <a:solidFill>
                  <a:srgbClr val="000000"/>
                </a:solidFill>
                <a:latin typeface="Arial Nova"/>
              </a:defRPr>
            </a:pPr>
            <a:r>
              <a:t>Establish and Maintain an Enterprise Process for Reporting Incidents</a:t>
            </a:r>
          </a:p>
        </p:txBody>
      </p:sp>
      <p:sp>
        <p:nvSpPr>
          <p:cNvPr id="22" name="TextBox 21"/>
          <p:cNvSpPr txBox="1"/>
          <p:nvPr/>
        </p:nvSpPr>
        <p:spPr>
          <a:xfrm>
            <a:off x="1080000" y="4982400"/>
            <a:ext cx="10713600" cy="609600"/>
          </a:xfrm>
          <a:prstGeom prst="rect">
            <a:avLst/>
          </a:prstGeom>
          <a:noFill/>
        </p:spPr>
        <p:txBody>
          <a:bodyPr wrap="square" anchor="t">
            <a:spAutoFit/>
          </a:bodyPr>
          <a:lstStyle/>
          <a:p>
            <a:pPr>
              <a:defRPr sz="1200">
                <a:latin typeface="Arial Nova Light "/>
              </a:defRPr>
            </a:pPr>
            <a:r>
              <a:t>Finding: Establish and maintain an enterprise process for the workforce to report security incidents. The process includes reporting timeframe, personnel to report to, mechanism for reporting, and the minimum information to be reported. Ensure the process is publicly available to all of the workforce. Review annually, or when significant enterprise changes occur that could impact this Safeguard.</a:t>
            </a:r>
          </a:p>
        </p:txBody>
      </p:sp>
      <p:sp>
        <p:nvSpPr>
          <p:cNvPr id="23" name="TextBox 22"/>
          <p:cNvSpPr txBox="1"/>
          <p:nvPr/>
        </p:nvSpPr>
        <p:spPr>
          <a:xfrm>
            <a:off x="1080000" y="5772000"/>
            <a:ext cx="10713600" cy="152400"/>
          </a:xfrm>
          <a:prstGeom prst="rect">
            <a:avLst/>
          </a:prstGeom>
          <a:noFill/>
        </p:spPr>
        <p:txBody>
          <a:bodyPr wrap="square" anchor="t">
            <a:spAutoFit/>
          </a:bodyPr>
          <a:lstStyle/>
          <a:p>
            <a:pPr>
              <a:defRPr sz="1000">
                <a:latin typeface="Arial Nova Light "/>
              </a:defRPr>
            </a:pPr>
            <a:r>
              <a:t>Recommendation: ""</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720000" y="404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3" name="Table 2"/>
          <p:cNvGraphicFramePr>
            <a:graphicFrameLocks noGrp="1"/>
          </p:cNvGraphicFramePr>
          <p:nvPr/>
        </p:nvGraphicFramePr>
        <p:xfrm>
          <a:off x="8341200" y="4044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nan</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Respond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x</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High</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46C0A"/>
                    </a:solidFill>
                  </a:tcPr>
                </a:tc>
              </a:tr>
            </a:tbl>
          </a:graphicData>
        </a:graphic>
      </p:graphicFrame>
      <p:sp>
        <p:nvSpPr>
          <p:cNvPr id="4" name="TextBox 3"/>
          <p:cNvSpPr txBox="1"/>
          <p:nvPr/>
        </p:nvSpPr>
        <p:spPr>
          <a:xfrm>
            <a:off x="648000" y="404400"/>
            <a:ext cx="413999" cy="277200"/>
          </a:xfrm>
          <a:prstGeom prst="rect">
            <a:avLst/>
          </a:prstGeom>
          <a:noFill/>
        </p:spPr>
        <p:txBody>
          <a:bodyPr wrap="none">
            <a:spAutoFit/>
          </a:bodyPr>
          <a:lstStyle/>
          <a:p>
            <a:pPr>
              <a:defRPr sz="1200" b="1">
                <a:solidFill>
                  <a:srgbClr val="156082"/>
                </a:solidFill>
                <a:latin typeface="Arial Nova Cond"/>
              </a:defRPr>
            </a:pPr>
            <a:r>
              <a:t>17.4</a:t>
            </a:r>
          </a:p>
        </p:txBody>
      </p:sp>
      <p:sp>
        <p:nvSpPr>
          <p:cNvPr id="5" name="TextBox 4"/>
          <p:cNvSpPr txBox="1"/>
          <p:nvPr/>
        </p:nvSpPr>
        <p:spPr>
          <a:xfrm>
            <a:off x="1080000" y="404400"/>
            <a:ext cx="6094800" cy="309600"/>
          </a:xfrm>
          <a:prstGeom prst="rect">
            <a:avLst/>
          </a:prstGeom>
          <a:noFill/>
        </p:spPr>
        <p:txBody>
          <a:bodyPr wrap="none">
            <a:spAutoFit/>
          </a:bodyPr>
          <a:lstStyle/>
          <a:p>
            <a:pPr>
              <a:defRPr sz="1200" b="1">
                <a:solidFill>
                  <a:srgbClr val="000000"/>
                </a:solidFill>
                <a:latin typeface="Arial Nova"/>
              </a:defRPr>
            </a:pPr>
            <a:r>
              <a:t>Establish and Maintain an Incident Response Process</a:t>
            </a:r>
          </a:p>
        </p:txBody>
      </p:sp>
      <p:sp>
        <p:nvSpPr>
          <p:cNvPr id="6" name="TextBox 5"/>
          <p:cNvSpPr txBox="1"/>
          <p:nvPr/>
        </p:nvSpPr>
        <p:spPr>
          <a:xfrm>
            <a:off x="1080000" y="750000"/>
            <a:ext cx="10713600" cy="457200"/>
          </a:xfrm>
          <a:prstGeom prst="rect">
            <a:avLst/>
          </a:prstGeom>
          <a:noFill/>
        </p:spPr>
        <p:txBody>
          <a:bodyPr wrap="square" anchor="t">
            <a:spAutoFit/>
          </a:bodyPr>
          <a:lstStyle/>
          <a:p>
            <a:pPr>
              <a:defRPr sz="1200">
                <a:latin typeface="Arial Nova Light "/>
              </a:defRPr>
            </a:pPr>
            <a:r>
              <a:t>Finding: Establish and maintain an incident response process that addresses roles and responsibilities, compliance requirements, and a communication plan. Review annually, or when significant enterprise changes occur that could impact this Safeguard.</a:t>
            </a:r>
          </a:p>
        </p:txBody>
      </p:sp>
      <p:sp>
        <p:nvSpPr>
          <p:cNvPr id="7" name="TextBox 6"/>
          <p:cNvSpPr txBox="1"/>
          <p:nvPr/>
        </p:nvSpPr>
        <p:spPr>
          <a:xfrm>
            <a:off x="1080000" y="1387200"/>
            <a:ext cx="10713600" cy="152400"/>
          </a:xfrm>
          <a:prstGeom prst="rect">
            <a:avLst/>
          </a:prstGeom>
          <a:noFill/>
        </p:spPr>
        <p:txBody>
          <a:bodyPr wrap="square" anchor="t">
            <a:spAutoFit/>
          </a:bodyPr>
          <a:lstStyle/>
          <a:p>
            <a:pPr>
              <a:defRPr sz="1000">
                <a:latin typeface="Arial Nova Light "/>
              </a:defRPr>
            </a:pPr>
            <a:r>
              <a:t>Recommendation: ""</a:t>
            </a:r>
          </a:p>
        </p:txBody>
      </p:sp>
      <p:cxnSp>
        <p:nvCxnSpPr>
          <p:cNvPr id="8" name="Connector 7"/>
          <p:cNvCxnSpPr/>
          <p:nvPr/>
        </p:nvCxnSpPr>
        <p:spPr>
          <a:xfrm>
            <a:off x="720000" y="17556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9" name="Table 8"/>
          <p:cNvGraphicFramePr>
            <a:graphicFrameLocks noGrp="1"/>
          </p:cNvGraphicFramePr>
          <p:nvPr/>
        </p:nvGraphicFramePr>
        <p:xfrm>
          <a:off x="8341200" y="17556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nan</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Respond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x</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10" name="TextBox 9"/>
          <p:cNvSpPr txBox="1"/>
          <p:nvPr/>
        </p:nvSpPr>
        <p:spPr>
          <a:xfrm>
            <a:off x="648000" y="1755600"/>
            <a:ext cx="413999" cy="277200"/>
          </a:xfrm>
          <a:prstGeom prst="rect">
            <a:avLst/>
          </a:prstGeom>
          <a:noFill/>
        </p:spPr>
        <p:txBody>
          <a:bodyPr wrap="none">
            <a:spAutoFit/>
          </a:bodyPr>
          <a:lstStyle/>
          <a:p>
            <a:pPr>
              <a:defRPr sz="1200" b="1">
                <a:solidFill>
                  <a:srgbClr val="156082"/>
                </a:solidFill>
                <a:latin typeface="Arial Nova Cond"/>
              </a:defRPr>
            </a:pPr>
            <a:r>
              <a:t>17.5</a:t>
            </a:r>
          </a:p>
        </p:txBody>
      </p:sp>
      <p:sp>
        <p:nvSpPr>
          <p:cNvPr id="11" name="TextBox 10"/>
          <p:cNvSpPr txBox="1"/>
          <p:nvPr/>
        </p:nvSpPr>
        <p:spPr>
          <a:xfrm>
            <a:off x="1080000" y="1755600"/>
            <a:ext cx="6094800" cy="309600"/>
          </a:xfrm>
          <a:prstGeom prst="rect">
            <a:avLst/>
          </a:prstGeom>
          <a:noFill/>
        </p:spPr>
        <p:txBody>
          <a:bodyPr wrap="none">
            <a:spAutoFit/>
          </a:bodyPr>
          <a:lstStyle/>
          <a:p>
            <a:pPr>
              <a:defRPr sz="1200" b="1">
                <a:solidFill>
                  <a:srgbClr val="000000"/>
                </a:solidFill>
                <a:latin typeface="Arial Nova"/>
              </a:defRPr>
            </a:pPr>
            <a:r>
              <a:t>Assign Key Roles and Responsibilities</a:t>
            </a:r>
          </a:p>
        </p:txBody>
      </p:sp>
      <p:sp>
        <p:nvSpPr>
          <p:cNvPr id="12" name="TextBox 11"/>
          <p:cNvSpPr txBox="1"/>
          <p:nvPr/>
        </p:nvSpPr>
        <p:spPr>
          <a:xfrm>
            <a:off x="1080000" y="2101200"/>
            <a:ext cx="10713600" cy="609600"/>
          </a:xfrm>
          <a:prstGeom prst="rect">
            <a:avLst/>
          </a:prstGeom>
          <a:noFill/>
        </p:spPr>
        <p:txBody>
          <a:bodyPr wrap="square" anchor="t">
            <a:spAutoFit/>
          </a:bodyPr>
          <a:lstStyle/>
          <a:p>
            <a:pPr>
              <a:defRPr sz="1200">
                <a:latin typeface="Arial Nova Light "/>
              </a:defRPr>
            </a:pPr>
            <a:r>
              <a:t>Finding: Assign key roles and responsibilities for incident response, including staff from legal, IT, information security, facilities, public relations, human resources, incident responders, and analysts, as applicable. Review annually, or when significant enterprise changes occur that could impact this Safeguard.</a:t>
            </a:r>
          </a:p>
        </p:txBody>
      </p:sp>
      <p:sp>
        <p:nvSpPr>
          <p:cNvPr id="13" name="TextBox 12"/>
          <p:cNvSpPr txBox="1"/>
          <p:nvPr/>
        </p:nvSpPr>
        <p:spPr>
          <a:xfrm>
            <a:off x="1080000" y="2890800"/>
            <a:ext cx="10713600" cy="152400"/>
          </a:xfrm>
          <a:prstGeom prst="rect">
            <a:avLst/>
          </a:prstGeom>
          <a:noFill/>
        </p:spPr>
        <p:txBody>
          <a:bodyPr wrap="square" anchor="t">
            <a:spAutoFit/>
          </a:bodyPr>
          <a:lstStyle/>
          <a:p>
            <a:pPr>
              <a:defRPr sz="1000">
                <a:latin typeface="Arial Nova Light "/>
              </a:defRPr>
            </a:pPr>
            <a:r>
              <a:t>Recommendation: ""</a:t>
            </a:r>
          </a:p>
        </p:txBody>
      </p:sp>
      <p:cxnSp>
        <p:nvCxnSpPr>
          <p:cNvPr id="14" name="Connector 13"/>
          <p:cNvCxnSpPr/>
          <p:nvPr/>
        </p:nvCxnSpPr>
        <p:spPr>
          <a:xfrm>
            <a:off x="720000" y="32592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5" name="Table 14"/>
          <p:cNvGraphicFramePr>
            <a:graphicFrameLocks noGrp="1"/>
          </p:cNvGraphicFramePr>
          <p:nvPr/>
        </p:nvGraphicFramePr>
        <p:xfrm>
          <a:off x="8341200" y="32592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nan</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Respond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x</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High</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46C0A"/>
                    </a:solidFill>
                  </a:tcPr>
                </a:tc>
              </a:tr>
            </a:tbl>
          </a:graphicData>
        </a:graphic>
      </p:graphicFrame>
      <p:sp>
        <p:nvSpPr>
          <p:cNvPr id="16" name="TextBox 15"/>
          <p:cNvSpPr txBox="1"/>
          <p:nvPr/>
        </p:nvSpPr>
        <p:spPr>
          <a:xfrm>
            <a:off x="648000" y="3259200"/>
            <a:ext cx="413999" cy="277200"/>
          </a:xfrm>
          <a:prstGeom prst="rect">
            <a:avLst/>
          </a:prstGeom>
          <a:noFill/>
        </p:spPr>
        <p:txBody>
          <a:bodyPr wrap="none">
            <a:spAutoFit/>
          </a:bodyPr>
          <a:lstStyle/>
          <a:p>
            <a:pPr>
              <a:defRPr sz="1200" b="1">
                <a:solidFill>
                  <a:srgbClr val="156082"/>
                </a:solidFill>
                <a:latin typeface="Arial Nova Cond"/>
              </a:defRPr>
            </a:pPr>
            <a:r>
              <a:t>17.6</a:t>
            </a:r>
          </a:p>
        </p:txBody>
      </p:sp>
      <p:sp>
        <p:nvSpPr>
          <p:cNvPr id="17" name="TextBox 16"/>
          <p:cNvSpPr txBox="1"/>
          <p:nvPr/>
        </p:nvSpPr>
        <p:spPr>
          <a:xfrm>
            <a:off x="1080000" y="3259200"/>
            <a:ext cx="6094800" cy="309600"/>
          </a:xfrm>
          <a:prstGeom prst="rect">
            <a:avLst/>
          </a:prstGeom>
          <a:noFill/>
        </p:spPr>
        <p:txBody>
          <a:bodyPr wrap="none">
            <a:spAutoFit/>
          </a:bodyPr>
          <a:lstStyle/>
          <a:p>
            <a:pPr>
              <a:defRPr sz="1200" b="1">
                <a:solidFill>
                  <a:srgbClr val="000000"/>
                </a:solidFill>
                <a:latin typeface="Arial Nova"/>
              </a:defRPr>
            </a:pPr>
            <a:r>
              <a:t>Define Mechanisms for Communicating During Incident Response</a:t>
            </a:r>
          </a:p>
        </p:txBody>
      </p:sp>
      <p:sp>
        <p:nvSpPr>
          <p:cNvPr id="18" name="TextBox 17"/>
          <p:cNvSpPr txBox="1"/>
          <p:nvPr/>
        </p:nvSpPr>
        <p:spPr>
          <a:xfrm>
            <a:off x="1080000" y="3604800"/>
            <a:ext cx="10713600" cy="609600"/>
          </a:xfrm>
          <a:prstGeom prst="rect">
            <a:avLst/>
          </a:prstGeom>
          <a:noFill/>
        </p:spPr>
        <p:txBody>
          <a:bodyPr wrap="square" anchor="t">
            <a:spAutoFit/>
          </a:bodyPr>
          <a:lstStyle/>
          <a:p>
            <a:pPr>
              <a:defRPr sz="1200">
                <a:latin typeface="Arial Nova Light "/>
              </a:defRPr>
            </a:pPr>
            <a:r>
              <a:t>Finding: Determine which primary and secondary mechanisms will be used to communicate and report during a security incident. Mechanisms can include phone calls, emails, or letters. Keep in mind that certain mechanisms, such as emails, can be affected during a security incident. Review annually, or when significant enterprise changes occur that could impact this Safeguard.</a:t>
            </a:r>
          </a:p>
        </p:txBody>
      </p:sp>
      <p:sp>
        <p:nvSpPr>
          <p:cNvPr id="19" name="TextBox 18"/>
          <p:cNvSpPr txBox="1"/>
          <p:nvPr/>
        </p:nvSpPr>
        <p:spPr>
          <a:xfrm>
            <a:off x="1080000" y="4394400"/>
            <a:ext cx="10713600" cy="152400"/>
          </a:xfrm>
          <a:prstGeom prst="rect">
            <a:avLst/>
          </a:prstGeom>
          <a:noFill/>
        </p:spPr>
        <p:txBody>
          <a:bodyPr wrap="square" anchor="t">
            <a:spAutoFit/>
          </a:bodyPr>
          <a:lstStyle/>
          <a:p>
            <a:pPr>
              <a:defRPr sz="1000">
                <a:latin typeface="Arial Nova Light "/>
              </a:defRPr>
            </a:pPr>
            <a:r>
              <a:t>Recommendation: ""</a:t>
            </a:r>
          </a:p>
        </p:txBody>
      </p:sp>
      <p:cxnSp>
        <p:nvCxnSpPr>
          <p:cNvPr id="20" name="Connector 19"/>
          <p:cNvCxnSpPr/>
          <p:nvPr/>
        </p:nvCxnSpPr>
        <p:spPr>
          <a:xfrm>
            <a:off x="720000" y="47628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21" name="Table 20"/>
          <p:cNvGraphicFramePr>
            <a:graphicFrameLocks noGrp="1"/>
          </p:cNvGraphicFramePr>
          <p:nvPr/>
        </p:nvGraphicFramePr>
        <p:xfrm>
          <a:off x="8341200" y="47628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nan</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Recover</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x</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22" name="TextBox 21"/>
          <p:cNvSpPr txBox="1"/>
          <p:nvPr/>
        </p:nvSpPr>
        <p:spPr>
          <a:xfrm>
            <a:off x="648000" y="4762800"/>
            <a:ext cx="413999" cy="277200"/>
          </a:xfrm>
          <a:prstGeom prst="rect">
            <a:avLst/>
          </a:prstGeom>
          <a:noFill/>
        </p:spPr>
        <p:txBody>
          <a:bodyPr wrap="none">
            <a:spAutoFit/>
          </a:bodyPr>
          <a:lstStyle/>
          <a:p>
            <a:pPr>
              <a:defRPr sz="1200" b="1">
                <a:solidFill>
                  <a:srgbClr val="156082"/>
                </a:solidFill>
                <a:latin typeface="Arial Nova Cond"/>
              </a:defRPr>
            </a:pPr>
            <a:r>
              <a:t>17.7</a:t>
            </a:r>
          </a:p>
        </p:txBody>
      </p:sp>
      <p:sp>
        <p:nvSpPr>
          <p:cNvPr id="23" name="TextBox 22"/>
          <p:cNvSpPr txBox="1"/>
          <p:nvPr/>
        </p:nvSpPr>
        <p:spPr>
          <a:xfrm>
            <a:off x="1080000" y="4762800"/>
            <a:ext cx="6094800" cy="309600"/>
          </a:xfrm>
          <a:prstGeom prst="rect">
            <a:avLst/>
          </a:prstGeom>
          <a:noFill/>
        </p:spPr>
        <p:txBody>
          <a:bodyPr wrap="none">
            <a:spAutoFit/>
          </a:bodyPr>
          <a:lstStyle/>
          <a:p>
            <a:pPr>
              <a:defRPr sz="1200" b="1">
                <a:solidFill>
                  <a:srgbClr val="000000"/>
                </a:solidFill>
                <a:latin typeface="Arial Nova"/>
              </a:defRPr>
            </a:pPr>
            <a:r>
              <a:t>Conduct Routine Incident Response Exercises</a:t>
            </a:r>
          </a:p>
        </p:txBody>
      </p:sp>
      <p:sp>
        <p:nvSpPr>
          <p:cNvPr id="24" name="TextBox 23"/>
          <p:cNvSpPr txBox="1"/>
          <p:nvPr/>
        </p:nvSpPr>
        <p:spPr>
          <a:xfrm>
            <a:off x="1080000" y="5108400"/>
            <a:ext cx="10713600" cy="609600"/>
          </a:xfrm>
          <a:prstGeom prst="rect">
            <a:avLst/>
          </a:prstGeom>
          <a:noFill/>
        </p:spPr>
        <p:txBody>
          <a:bodyPr wrap="square" anchor="t">
            <a:spAutoFit/>
          </a:bodyPr>
          <a:lstStyle/>
          <a:p>
            <a:pPr>
              <a:defRPr sz="1200">
                <a:latin typeface="Arial Nova Light "/>
              </a:defRPr>
            </a:pPr>
            <a:r>
              <a:t>Finding: Plan and conduct routine incident response exercises and scenarios for key personnel involved in the incident response process to prepare for responding to real-world incidents. Exercises need to test communication channels, decision making, and workflows. Conduct testing on an annual basis, at a minimum.</a:t>
            </a:r>
          </a:p>
        </p:txBody>
      </p:sp>
      <p:sp>
        <p:nvSpPr>
          <p:cNvPr id="25" name="TextBox 24"/>
          <p:cNvSpPr txBox="1"/>
          <p:nvPr/>
        </p:nvSpPr>
        <p:spPr>
          <a:xfrm>
            <a:off x="1080000" y="5898000"/>
            <a:ext cx="10713600" cy="152400"/>
          </a:xfrm>
          <a:prstGeom prst="rect">
            <a:avLst/>
          </a:prstGeom>
          <a:noFill/>
        </p:spPr>
        <p:txBody>
          <a:bodyPr wrap="square" anchor="t">
            <a:spAutoFit/>
          </a:bodyPr>
          <a:lstStyle/>
          <a:p>
            <a:pPr>
              <a:defRPr sz="1000">
                <a:latin typeface="Arial Nova Light "/>
              </a:defRPr>
            </a:pPr>
            <a:r>
              <a:t>Recommendation: ""</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720000" y="404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3" name="Table 2"/>
          <p:cNvGraphicFramePr>
            <a:graphicFrameLocks noGrp="1"/>
          </p:cNvGraphicFramePr>
          <p:nvPr/>
        </p:nvGraphicFramePr>
        <p:xfrm>
          <a:off x="8341200" y="4044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nan</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Recover</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x</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High</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46C0A"/>
                    </a:solidFill>
                  </a:tcPr>
                </a:tc>
              </a:tr>
            </a:tbl>
          </a:graphicData>
        </a:graphic>
      </p:graphicFrame>
      <p:sp>
        <p:nvSpPr>
          <p:cNvPr id="4" name="TextBox 3"/>
          <p:cNvSpPr txBox="1"/>
          <p:nvPr/>
        </p:nvSpPr>
        <p:spPr>
          <a:xfrm>
            <a:off x="648000" y="404400"/>
            <a:ext cx="413999" cy="277200"/>
          </a:xfrm>
          <a:prstGeom prst="rect">
            <a:avLst/>
          </a:prstGeom>
          <a:noFill/>
        </p:spPr>
        <p:txBody>
          <a:bodyPr wrap="none">
            <a:spAutoFit/>
          </a:bodyPr>
          <a:lstStyle/>
          <a:p>
            <a:pPr>
              <a:defRPr sz="1200" b="1">
                <a:solidFill>
                  <a:srgbClr val="156082"/>
                </a:solidFill>
                <a:latin typeface="Arial Nova Cond"/>
              </a:defRPr>
            </a:pPr>
            <a:r>
              <a:t>17.8</a:t>
            </a:r>
          </a:p>
        </p:txBody>
      </p:sp>
      <p:sp>
        <p:nvSpPr>
          <p:cNvPr id="5" name="TextBox 4"/>
          <p:cNvSpPr txBox="1"/>
          <p:nvPr/>
        </p:nvSpPr>
        <p:spPr>
          <a:xfrm>
            <a:off x="1080000" y="404400"/>
            <a:ext cx="6094800" cy="309600"/>
          </a:xfrm>
          <a:prstGeom prst="rect">
            <a:avLst/>
          </a:prstGeom>
          <a:noFill/>
        </p:spPr>
        <p:txBody>
          <a:bodyPr wrap="none">
            <a:spAutoFit/>
          </a:bodyPr>
          <a:lstStyle/>
          <a:p>
            <a:pPr>
              <a:defRPr sz="1200" b="1">
                <a:solidFill>
                  <a:srgbClr val="000000"/>
                </a:solidFill>
                <a:latin typeface="Arial Nova"/>
              </a:defRPr>
            </a:pPr>
            <a:r>
              <a:t>Conduct Post-Incident Reviews</a:t>
            </a:r>
          </a:p>
        </p:txBody>
      </p:sp>
      <p:sp>
        <p:nvSpPr>
          <p:cNvPr id="6" name="TextBox 5"/>
          <p:cNvSpPr txBox="1"/>
          <p:nvPr/>
        </p:nvSpPr>
        <p:spPr>
          <a:xfrm>
            <a:off x="1080000" y="750000"/>
            <a:ext cx="10713600" cy="304800"/>
          </a:xfrm>
          <a:prstGeom prst="rect">
            <a:avLst/>
          </a:prstGeom>
          <a:noFill/>
        </p:spPr>
        <p:txBody>
          <a:bodyPr wrap="square" anchor="t">
            <a:spAutoFit/>
          </a:bodyPr>
          <a:lstStyle/>
          <a:p>
            <a:pPr>
              <a:defRPr sz="1200">
                <a:latin typeface="Arial Nova Light "/>
              </a:defRPr>
            </a:pPr>
            <a:r>
              <a:t>Finding: Conduct post-incident reviews. Post-incident reviews help prevent incident recurrence through identifying lessons learned and follow-up action.</a:t>
            </a:r>
          </a:p>
        </p:txBody>
      </p:sp>
      <p:sp>
        <p:nvSpPr>
          <p:cNvPr id="7" name="TextBox 6"/>
          <p:cNvSpPr txBox="1"/>
          <p:nvPr/>
        </p:nvSpPr>
        <p:spPr>
          <a:xfrm>
            <a:off x="1080000" y="1234800"/>
            <a:ext cx="10713600" cy="152400"/>
          </a:xfrm>
          <a:prstGeom prst="rect">
            <a:avLst/>
          </a:prstGeom>
          <a:noFill/>
        </p:spPr>
        <p:txBody>
          <a:bodyPr wrap="square" anchor="t">
            <a:spAutoFit/>
          </a:bodyPr>
          <a:lstStyle/>
          <a:p>
            <a:pPr>
              <a:defRPr sz="1000">
                <a:latin typeface="Arial Nova Light "/>
              </a:defRPr>
            </a:pPr>
            <a:r>
              <a:t>Recommendation: ""</a:t>
            </a:r>
          </a:p>
        </p:txBody>
      </p:sp>
      <p:cxnSp>
        <p:nvCxnSpPr>
          <p:cNvPr id="8" name="Connector 7"/>
          <p:cNvCxnSpPr/>
          <p:nvPr/>
        </p:nvCxnSpPr>
        <p:spPr>
          <a:xfrm>
            <a:off x="720000" y="16032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9" name="Table 8"/>
          <p:cNvGraphicFramePr>
            <a:graphicFrameLocks noGrp="1"/>
          </p:cNvGraphicFramePr>
          <p:nvPr/>
        </p:nvGraphicFramePr>
        <p:xfrm>
          <a:off x="8341200" y="16032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nan</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Recover</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x</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10" name="TextBox 9"/>
          <p:cNvSpPr txBox="1"/>
          <p:nvPr/>
        </p:nvSpPr>
        <p:spPr>
          <a:xfrm>
            <a:off x="648000" y="1603200"/>
            <a:ext cx="413999" cy="277200"/>
          </a:xfrm>
          <a:prstGeom prst="rect">
            <a:avLst/>
          </a:prstGeom>
          <a:noFill/>
        </p:spPr>
        <p:txBody>
          <a:bodyPr wrap="none">
            <a:spAutoFit/>
          </a:bodyPr>
          <a:lstStyle/>
          <a:p>
            <a:pPr>
              <a:defRPr sz="1200" b="1">
                <a:solidFill>
                  <a:srgbClr val="156082"/>
                </a:solidFill>
                <a:latin typeface="Arial Nova Cond"/>
              </a:defRPr>
            </a:pPr>
            <a:r>
              <a:t>17.9</a:t>
            </a:r>
          </a:p>
        </p:txBody>
      </p:sp>
      <p:sp>
        <p:nvSpPr>
          <p:cNvPr id="11" name="TextBox 10"/>
          <p:cNvSpPr txBox="1"/>
          <p:nvPr/>
        </p:nvSpPr>
        <p:spPr>
          <a:xfrm>
            <a:off x="1080000" y="1603200"/>
            <a:ext cx="6094800" cy="309600"/>
          </a:xfrm>
          <a:prstGeom prst="rect">
            <a:avLst/>
          </a:prstGeom>
          <a:noFill/>
        </p:spPr>
        <p:txBody>
          <a:bodyPr wrap="none">
            <a:spAutoFit/>
          </a:bodyPr>
          <a:lstStyle/>
          <a:p>
            <a:pPr>
              <a:defRPr sz="1200" b="1">
                <a:solidFill>
                  <a:srgbClr val="000000"/>
                </a:solidFill>
                <a:latin typeface="Arial Nova"/>
              </a:defRPr>
            </a:pPr>
            <a:r>
              <a:t>Establish and Maintain Security Incident Thresholds</a:t>
            </a:r>
          </a:p>
        </p:txBody>
      </p:sp>
      <p:sp>
        <p:nvSpPr>
          <p:cNvPr id="12" name="TextBox 11"/>
          <p:cNvSpPr txBox="1"/>
          <p:nvPr/>
        </p:nvSpPr>
        <p:spPr>
          <a:xfrm>
            <a:off x="1080000" y="1948800"/>
            <a:ext cx="10713600" cy="609600"/>
          </a:xfrm>
          <a:prstGeom prst="rect">
            <a:avLst/>
          </a:prstGeom>
          <a:noFill/>
        </p:spPr>
        <p:txBody>
          <a:bodyPr wrap="square" anchor="t">
            <a:spAutoFit/>
          </a:bodyPr>
          <a:lstStyle/>
          <a:p>
            <a:pPr>
              <a:defRPr sz="1200">
                <a:latin typeface="Arial Nova Light "/>
              </a:defRPr>
            </a:pPr>
            <a:r>
              <a:t>Finding: Establish and maintain security incident thresholds, including, at a minimum, differentiating between an incident and an event. Examples can include: abnormal activity, security vulnerability, security weakness, data breach, privacy incident, etc. Review annually, or when significant enterprise changes occur that could impact this Safeguard.</a:t>
            </a:r>
          </a:p>
        </p:txBody>
      </p:sp>
      <p:sp>
        <p:nvSpPr>
          <p:cNvPr id="13" name="TextBox 12"/>
          <p:cNvSpPr txBox="1"/>
          <p:nvPr/>
        </p:nvSpPr>
        <p:spPr>
          <a:xfrm>
            <a:off x="1080000" y="2738400"/>
            <a:ext cx="10713600" cy="152400"/>
          </a:xfrm>
          <a:prstGeom prst="rect">
            <a:avLst/>
          </a:prstGeom>
          <a:noFill/>
        </p:spPr>
        <p:txBody>
          <a:bodyPr wrap="square" anchor="t">
            <a:spAutoFit/>
          </a:bodyPr>
          <a:lstStyle/>
          <a:p>
            <a:pPr>
              <a:defRPr sz="1000">
                <a:latin typeface="Arial Nova Light "/>
              </a:defRPr>
            </a:pPr>
            <a:r>
              <a:t>Recommendation: ""</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295200" y="331200"/>
            <a:ext cx="114984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295200" y="457200"/>
            <a:ext cx="626400" cy="460800"/>
          </a:xfrm>
          <a:prstGeom prst="rect">
            <a:avLst/>
          </a:prstGeom>
          <a:noFill/>
        </p:spPr>
        <p:txBody>
          <a:bodyPr wrap="none" anchor="ctr">
            <a:spAutoFit/>
          </a:bodyPr>
          <a:lstStyle/>
          <a:p>
            <a:pPr>
              <a:defRPr sz="2400" b="1">
                <a:solidFill>
                  <a:srgbClr val="156082"/>
                </a:solidFill>
                <a:latin typeface="Arial Nova Cond"/>
              </a:defRPr>
            </a:pPr>
            <a:r>
              <a:t>18 </a:t>
            </a:r>
          </a:p>
        </p:txBody>
      </p:sp>
      <p:sp>
        <p:nvSpPr>
          <p:cNvPr id="4" name="TextBox 3"/>
          <p:cNvSpPr txBox="1"/>
          <p:nvPr/>
        </p:nvSpPr>
        <p:spPr>
          <a:xfrm>
            <a:off x="720000" y="378000"/>
            <a:ext cx="11793600" cy="309600"/>
          </a:xfrm>
          <a:prstGeom prst="rect">
            <a:avLst/>
          </a:prstGeom>
          <a:noFill/>
        </p:spPr>
        <p:txBody>
          <a:bodyPr wrap="none">
            <a:spAutoFit/>
          </a:bodyPr>
          <a:lstStyle/>
          <a:p>
            <a:pPr>
              <a:defRPr sz="1400" b="1">
                <a:solidFill>
                  <a:srgbClr val="000000"/>
                </a:solidFill>
                <a:latin typeface="Arial Nova"/>
              </a:defRPr>
            </a:pPr>
            <a:r>
              <a:t>Penetration Testing</a:t>
            </a:r>
          </a:p>
        </p:txBody>
      </p:sp>
      <p:sp>
        <p:nvSpPr>
          <p:cNvPr id="5" name="TextBox 4"/>
          <p:cNvSpPr txBox="1"/>
          <p:nvPr/>
        </p:nvSpPr>
        <p:spPr>
          <a:xfrm>
            <a:off x="720000" y="687600"/>
            <a:ext cx="11073600" cy="457200"/>
          </a:xfrm>
          <a:prstGeom prst="rect">
            <a:avLst/>
          </a:prstGeom>
          <a:noFill/>
        </p:spPr>
        <p:txBody>
          <a:bodyPr wrap="square" anchor="t">
            <a:spAutoFit/>
          </a:bodyPr>
          <a:lstStyle/>
          <a:p>
            <a:pPr>
              <a:defRPr sz="1200" b="0">
                <a:latin typeface="Arial Nova"/>
              </a:defRPr>
            </a:pPr>
            <a:r>
              <a:t>Test the effectiveness and resiliency of enterprise assets through identifying and exploiting weaknesses in controls (people, processes, and technology), and simulating the objectives and actions of an attacker.</a:t>
            </a:r>
          </a:p>
        </p:txBody>
      </p:sp>
      <p:cxnSp>
        <p:nvCxnSpPr>
          <p:cNvPr id="6" name="Connector 5"/>
          <p:cNvCxnSpPr/>
          <p:nvPr/>
        </p:nvCxnSpPr>
        <p:spPr>
          <a:xfrm>
            <a:off x="720000" y="13248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7" name="Table 6"/>
          <p:cNvGraphicFramePr>
            <a:graphicFrameLocks noGrp="1"/>
          </p:cNvGraphicFramePr>
          <p:nvPr/>
        </p:nvGraphicFramePr>
        <p:xfrm>
          <a:off x="8341200" y="13248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nan</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Identify</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x</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8" name="TextBox 7"/>
          <p:cNvSpPr txBox="1"/>
          <p:nvPr/>
        </p:nvSpPr>
        <p:spPr>
          <a:xfrm>
            <a:off x="648000" y="1324800"/>
            <a:ext cx="413999" cy="277200"/>
          </a:xfrm>
          <a:prstGeom prst="rect">
            <a:avLst/>
          </a:prstGeom>
          <a:noFill/>
        </p:spPr>
        <p:txBody>
          <a:bodyPr wrap="none">
            <a:spAutoFit/>
          </a:bodyPr>
          <a:lstStyle/>
          <a:p>
            <a:pPr>
              <a:defRPr sz="1200" b="1">
                <a:solidFill>
                  <a:srgbClr val="156082"/>
                </a:solidFill>
                <a:latin typeface="Arial Nova Cond"/>
              </a:defRPr>
            </a:pPr>
            <a:r>
              <a:t>18.1</a:t>
            </a:r>
          </a:p>
        </p:txBody>
      </p:sp>
      <p:sp>
        <p:nvSpPr>
          <p:cNvPr id="9" name="TextBox 8"/>
          <p:cNvSpPr txBox="1"/>
          <p:nvPr/>
        </p:nvSpPr>
        <p:spPr>
          <a:xfrm>
            <a:off x="1080000" y="1324800"/>
            <a:ext cx="6094800" cy="309600"/>
          </a:xfrm>
          <a:prstGeom prst="rect">
            <a:avLst/>
          </a:prstGeom>
          <a:noFill/>
        </p:spPr>
        <p:txBody>
          <a:bodyPr wrap="none">
            <a:spAutoFit/>
          </a:bodyPr>
          <a:lstStyle/>
          <a:p>
            <a:pPr>
              <a:defRPr sz="1200" b="1">
                <a:solidFill>
                  <a:srgbClr val="000000"/>
                </a:solidFill>
                <a:latin typeface="Arial Nova"/>
              </a:defRPr>
            </a:pPr>
            <a:r>
              <a:t>Establish and Maintain a Penetration Testing Program</a:t>
            </a:r>
          </a:p>
        </p:txBody>
      </p:sp>
      <p:sp>
        <p:nvSpPr>
          <p:cNvPr id="10" name="TextBox 9"/>
          <p:cNvSpPr txBox="1"/>
          <p:nvPr/>
        </p:nvSpPr>
        <p:spPr>
          <a:xfrm>
            <a:off x="1080000" y="1670400"/>
            <a:ext cx="10713600" cy="914400"/>
          </a:xfrm>
          <a:prstGeom prst="rect">
            <a:avLst/>
          </a:prstGeom>
          <a:noFill/>
        </p:spPr>
        <p:txBody>
          <a:bodyPr wrap="square" anchor="t">
            <a:spAutoFit/>
          </a:bodyPr>
          <a:lstStyle/>
          <a:p>
            <a:pPr>
              <a:defRPr sz="1200">
                <a:latin typeface="Arial Nova Light "/>
              </a:defRPr>
            </a:pPr>
            <a:r>
              <a:t>Finding: Establish and maintain a penetration testing program appropriate to the size, complexity, and maturity of the enterprise. Penetration testing program characteristics include scope, such as network, web application, Application Programming Interface (API), hosted services, and physical premise controls; frequency; limitations, such as acceptable hours, and excluded attack types; point of contact information; remediation, such as how findings will be routed internally; and retrospective requirements.</a:t>
            </a:r>
          </a:p>
        </p:txBody>
      </p:sp>
      <p:sp>
        <p:nvSpPr>
          <p:cNvPr id="11" name="TextBox 10"/>
          <p:cNvSpPr txBox="1"/>
          <p:nvPr/>
        </p:nvSpPr>
        <p:spPr>
          <a:xfrm>
            <a:off x="1080000" y="2764800"/>
            <a:ext cx="10713600" cy="152400"/>
          </a:xfrm>
          <a:prstGeom prst="rect">
            <a:avLst/>
          </a:prstGeom>
          <a:noFill/>
        </p:spPr>
        <p:txBody>
          <a:bodyPr wrap="square" anchor="t">
            <a:spAutoFit/>
          </a:bodyPr>
          <a:lstStyle/>
          <a:p>
            <a:pPr>
              <a:defRPr sz="1000">
                <a:latin typeface="Arial Nova Light "/>
              </a:defRPr>
            </a:pPr>
            <a:r>
              <a:t>Recommendation: ""</a:t>
            </a:r>
          </a:p>
        </p:txBody>
      </p:sp>
      <p:cxnSp>
        <p:nvCxnSpPr>
          <p:cNvPr id="12" name="Connector 11"/>
          <p:cNvCxnSpPr/>
          <p:nvPr/>
        </p:nvCxnSpPr>
        <p:spPr>
          <a:xfrm>
            <a:off x="720000" y="31332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3" name="Table 12"/>
          <p:cNvGraphicFramePr>
            <a:graphicFrameLocks noGrp="1"/>
          </p:cNvGraphicFramePr>
          <p:nvPr/>
        </p:nvGraphicFramePr>
        <p:xfrm>
          <a:off x="8341200" y="31332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Network</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Identify</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x</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High</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46C0A"/>
                    </a:solidFill>
                  </a:tcPr>
                </a:tc>
              </a:tr>
            </a:tbl>
          </a:graphicData>
        </a:graphic>
      </p:graphicFrame>
      <p:sp>
        <p:nvSpPr>
          <p:cNvPr id="14" name="TextBox 13"/>
          <p:cNvSpPr txBox="1"/>
          <p:nvPr/>
        </p:nvSpPr>
        <p:spPr>
          <a:xfrm>
            <a:off x="648000" y="3133200"/>
            <a:ext cx="413999" cy="277200"/>
          </a:xfrm>
          <a:prstGeom prst="rect">
            <a:avLst/>
          </a:prstGeom>
          <a:noFill/>
        </p:spPr>
        <p:txBody>
          <a:bodyPr wrap="none">
            <a:spAutoFit/>
          </a:bodyPr>
          <a:lstStyle/>
          <a:p>
            <a:pPr>
              <a:defRPr sz="1200" b="1">
                <a:solidFill>
                  <a:srgbClr val="156082"/>
                </a:solidFill>
                <a:latin typeface="Arial Nova Cond"/>
              </a:defRPr>
            </a:pPr>
            <a:r>
              <a:t>18.2</a:t>
            </a:r>
          </a:p>
        </p:txBody>
      </p:sp>
      <p:sp>
        <p:nvSpPr>
          <p:cNvPr id="15" name="TextBox 14"/>
          <p:cNvSpPr txBox="1"/>
          <p:nvPr/>
        </p:nvSpPr>
        <p:spPr>
          <a:xfrm>
            <a:off x="1080000" y="3133200"/>
            <a:ext cx="6094800" cy="309600"/>
          </a:xfrm>
          <a:prstGeom prst="rect">
            <a:avLst/>
          </a:prstGeom>
          <a:noFill/>
        </p:spPr>
        <p:txBody>
          <a:bodyPr wrap="none">
            <a:spAutoFit/>
          </a:bodyPr>
          <a:lstStyle/>
          <a:p>
            <a:pPr>
              <a:defRPr sz="1200" b="1">
                <a:solidFill>
                  <a:srgbClr val="000000"/>
                </a:solidFill>
                <a:latin typeface="Arial Nova"/>
              </a:defRPr>
            </a:pPr>
            <a:r>
              <a:t>Perform Periodic External Penetration Tests</a:t>
            </a:r>
          </a:p>
        </p:txBody>
      </p:sp>
      <p:sp>
        <p:nvSpPr>
          <p:cNvPr id="16" name="TextBox 15"/>
          <p:cNvSpPr txBox="1"/>
          <p:nvPr/>
        </p:nvSpPr>
        <p:spPr>
          <a:xfrm>
            <a:off x="1080000" y="3478800"/>
            <a:ext cx="10713600" cy="609600"/>
          </a:xfrm>
          <a:prstGeom prst="rect">
            <a:avLst/>
          </a:prstGeom>
          <a:noFill/>
        </p:spPr>
        <p:txBody>
          <a:bodyPr wrap="square" anchor="t">
            <a:spAutoFit/>
          </a:bodyPr>
          <a:lstStyle/>
          <a:p>
            <a:pPr>
              <a:defRPr sz="1200">
                <a:latin typeface="Arial Nova Light "/>
              </a:defRPr>
            </a:pPr>
            <a:r>
              <a:t>Finding: Perform periodic external penetration tests based on program requirements, no less than annually. External penetration testing must include enterprise and environmental reconnaissance to detect exploitable information. Penetration testing requires specialized skills and experience and must be conducted through a qualified party. The testing may be clear box or opaque box.</a:t>
            </a:r>
          </a:p>
        </p:txBody>
      </p:sp>
      <p:sp>
        <p:nvSpPr>
          <p:cNvPr id="17" name="TextBox 16"/>
          <p:cNvSpPr txBox="1"/>
          <p:nvPr/>
        </p:nvSpPr>
        <p:spPr>
          <a:xfrm>
            <a:off x="1080000" y="4268400"/>
            <a:ext cx="10713600" cy="152400"/>
          </a:xfrm>
          <a:prstGeom prst="rect">
            <a:avLst/>
          </a:prstGeom>
          <a:noFill/>
        </p:spPr>
        <p:txBody>
          <a:bodyPr wrap="square" anchor="t">
            <a:spAutoFit/>
          </a:bodyPr>
          <a:lstStyle/>
          <a:p>
            <a:pPr>
              <a:defRPr sz="1000">
                <a:latin typeface="Arial Nova Light "/>
              </a:defRPr>
            </a:pPr>
            <a:r>
              <a:t>Recommendation: ""</a:t>
            </a:r>
          </a:p>
        </p:txBody>
      </p:sp>
      <p:cxnSp>
        <p:nvCxnSpPr>
          <p:cNvPr id="18" name="Connector 17"/>
          <p:cNvCxnSpPr/>
          <p:nvPr/>
        </p:nvCxnSpPr>
        <p:spPr>
          <a:xfrm>
            <a:off x="720000" y="46368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9" name="Table 18"/>
          <p:cNvGraphicFramePr>
            <a:graphicFrameLocks noGrp="1"/>
          </p:cNvGraphicFramePr>
          <p:nvPr/>
        </p:nvGraphicFramePr>
        <p:xfrm>
          <a:off x="8341200" y="46368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Network</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x</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20" name="TextBox 19"/>
          <p:cNvSpPr txBox="1"/>
          <p:nvPr/>
        </p:nvSpPr>
        <p:spPr>
          <a:xfrm>
            <a:off x="648000" y="4636800"/>
            <a:ext cx="413999" cy="277200"/>
          </a:xfrm>
          <a:prstGeom prst="rect">
            <a:avLst/>
          </a:prstGeom>
          <a:noFill/>
        </p:spPr>
        <p:txBody>
          <a:bodyPr wrap="none">
            <a:spAutoFit/>
          </a:bodyPr>
          <a:lstStyle/>
          <a:p>
            <a:pPr>
              <a:defRPr sz="1200" b="1">
                <a:solidFill>
                  <a:srgbClr val="156082"/>
                </a:solidFill>
                <a:latin typeface="Arial Nova Cond"/>
              </a:defRPr>
            </a:pPr>
            <a:r>
              <a:t>18.3</a:t>
            </a:r>
          </a:p>
        </p:txBody>
      </p:sp>
      <p:sp>
        <p:nvSpPr>
          <p:cNvPr id="21" name="TextBox 20"/>
          <p:cNvSpPr txBox="1"/>
          <p:nvPr/>
        </p:nvSpPr>
        <p:spPr>
          <a:xfrm>
            <a:off x="1080000" y="4636800"/>
            <a:ext cx="6094800" cy="309600"/>
          </a:xfrm>
          <a:prstGeom prst="rect">
            <a:avLst/>
          </a:prstGeom>
          <a:noFill/>
        </p:spPr>
        <p:txBody>
          <a:bodyPr wrap="none">
            <a:spAutoFit/>
          </a:bodyPr>
          <a:lstStyle/>
          <a:p>
            <a:pPr>
              <a:defRPr sz="1200" b="1">
                <a:solidFill>
                  <a:srgbClr val="000000"/>
                </a:solidFill>
                <a:latin typeface="Arial Nova"/>
              </a:defRPr>
            </a:pPr>
            <a:r>
              <a:t>Remediate Penetration Test Findings</a:t>
            </a:r>
          </a:p>
        </p:txBody>
      </p:sp>
      <p:sp>
        <p:nvSpPr>
          <p:cNvPr id="22" name="TextBox 21"/>
          <p:cNvSpPr txBox="1"/>
          <p:nvPr/>
        </p:nvSpPr>
        <p:spPr>
          <a:xfrm>
            <a:off x="1080000" y="4982400"/>
            <a:ext cx="10713600" cy="304800"/>
          </a:xfrm>
          <a:prstGeom prst="rect">
            <a:avLst/>
          </a:prstGeom>
          <a:noFill/>
        </p:spPr>
        <p:txBody>
          <a:bodyPr wrap="square" anchor="t">
            <a:spAutoFit/>
          </a:bodyPr>
          <a:lstStyle/>
          <a:p>
            <a:pPr>
              <a:defRPr sz="1200">
                <a:latin typeface="Arial Nova Light "/>
              </a:defRPr>
            </a:pPr>
            <a:r>
              <a:t>Finding: Remediate penetration test findings based on the enterprise’s policy for remediation scope and prioritization.</a:t>
            </a:r>
          </a:p>
        </p:txBody>
      </p:sp>
      <p:sp>
        <p:nvSpPr>
          <p:cNvPr id="23" name="TextBox 22"/>
          <p:cNvSpPr txBox="1"/>
          <p:nvPr/>
        </p:nvSpPr>
        <p:spPr>
          <a:xfrm>
            <a:off x="1080000" y="5467200"/>
            <a:ext cx="10713600" cy="152400"/>
          </a:xfrm>
          <a:prstGeom prst="rect">
            <a:avLst/>
          </a:prstGeom>
          <a:noFill/>
        </p:spPr>
        <p:txBody>
          <a:bodyPr wrap="square" anchor="t">
            <a:spAutoFit/>
          </a:bodyPr>
          <a:lstStyle/>
          <a:p>
            <a:pPr>
              <a:defRPr sz="1000">
                <a:latin typeface="Arial Nova Light "/>
              </a:defRPr>
            </a:pPr>
            <a:r>
              <a:t>Recommendation: ""</a:t>
            </a:r>
          </a:p>
        </p:txBody>
      </p:sp>
      <p:cxnSp>
        <p:nvCxnSpPr>
          <p:cNvPr id="24" name="Connector 23"/>
          <p:cNvCxnSpPr/>
          <p:nvPr/>
        </p:nvCxnSpPr>
        <p:spPr>
          <a:xfrm>
            <a:off x="720000" y="58356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25" name="Table 24"/>
          <p:cNvGraphicFramePr>
            <a:graphicFrameLocks noGrp="1"/>
          </p:cNvGraphicFramePr>
          <p:nvPr/>
        </p:nvGraphicFramePr>
        <p:xfrm>
          <a:off x="8341200" y="58356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Network</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x</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High</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46C0A"/>
                    </a:solidFill>
                  </a:tcPr>
                </a:tc>
              </a:tr>
            </a:tbl>
          </a:graphicData>
        </a:graphic>
      </p:graphicFrame>
      <p:sp>
        <p:nvSpPr>
          <p:cNvPr id="26" name="TextBox 25"/>
          <p:cNvSpPr txBox="1"/>
          <p:nvPr/>
        </p:nvSpPr>
        <p:spPr>
          <a:xfrm>
            <a:off x="648000" y="5835600"/>
            <a:ext cx="413999" cy="277200"/>
          </a:xfrm>
          <a:prstGeom prst="rect">
            <a:avLst/>
          </a:prstGeom>
          <a:noFill/>
        </p:spPr>
        <p:txBody>
          <a:bodyPr wrap="none">
            <a:spAutoFit/>
          </a:bodyPr>
          <a:lstStyle/>
          <a:p>
            <a:pPr>
              <a:defRPr sz="1200" b="1">
                <a:solidFill>
                  <a:srgbClr val="156082"/>
                </a:solidFill>
                <a:latin typeface="Arial Nova Cond"/>
              </a:defRPr>
            </a:pPr>
            <a:r>
              <a:t>18.4</a:t>
            </a:r>
          </a:p>
        </p:txBody>
      </p:sp>
      <p:sp>
        <p:nvSpPr>
          <p:cNvPr id="27" name="TextBox 26"/>
          <p:cNvSpPr txBox="1"/>
          <p:nvPr/>
        </p:nvSpPr>
        <p:spPr>
          <a:xfrm>
            <a:off x="1080000" y="5835600"/>
            <a:ext cx="6094800" cy="309600"/>
          </a:xfrm>
          <a:prstGeom prst="rect">
            <a:avLst/>
          </a:prstGeom>
          <a:noFill/>
        </p:spPr>
        <p:txBody>
          <a:bodyPr wrap="none">
            <a:spAutoFit/>
          </a:bodyPr>
          <a:lstStyle/>
          <a:p>
            <a:pPr>
              <a:defRPr sz="1200" b="1">
                <a:solidFill>
                  <a:srgbClr val="000000"/>
                </a:solidFill>
                <a:latin typeface="Arial Nova"/>
              </a:defRPr>
            </a:pPr>
            <a:r>
              <a:t>Validate Security Measures</a:t>
            </a:r>
          </a:p>
        </p:txBody>
      </p:sp>
      <p:sp>
        <p:nvSpPr>
          <p:cNvPr id="28" name="TextBox 27"/>
          <p:cNvSpPr txBox="1"/>
          <p:nvPr/>
        </p:nvSpPr>
        <p:spPr>
          <a:xfrm>
            <a:off x="1080000" y="6181200"/>
            <a:ext cx="10713600" cy="304800"/>
          </a:xfrm>
          <a:prstGeom prst="rect">
            <a:avLst/>
          </a:prstGeom>
          <a:noFill/>
        </p:spPr>
        <p:txBody>
          <a:bodyPr wrap="square" anchor="t">
            <a:spAutoFit/>
          </a:bodyPr>
          <a:lstStyle/>
          <a:p>
            <a:pPr>
              <a:defRPr sz="1200">
                <a:latin typeface="Arial Nova Light "/>
              </a:defRPr>
            </a:pPr>
            <a:r>
              <a:t>Finding: Validate security measures after each penetration test. If deemed necessary, modify rulesets and capabilities to detect the techniques used during testing.</a:t>
            </a:r>
          </a:p>
        </p:txBody>
      </p:sp>
      <p:sp>
        <p:nvSpPr>
          <p:cNvPr id="29" name="TextBox 28"/>
          <p:cNvSpPr txBox="1"/>
          <p:nvPr/>
        </p:nvSpPr>
        <p:spPr>
          <a:xfrm>
            <a:off x="1080000" y="6666000"/>
            <a:ext cx="10713600" cy="152400"/>
          </a:xfrm>
          <a:prstGeom prst="rect">
            <a:avLst/>
          </a:prstGeom>
          <a:noFill/>
        </p:spPr>
        <p:txBody>
          <a:bodyPr wrap="square" anchor="t">
            <a:spAutoFit/>
          </a:bodyPr>
          <a:lstStyle/>
          <a:p>
            <a:pPr>
              <a:defRPr sz="1000">
                <a:latin typeface="Arial Nova Light "/>
              </a:defRPr>
            </a:pPr>
            <a:r>
              <a:t>Recommendation: ""</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720000" y="404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3" name="Table 2"/>
          <p:cNvGraphicFramePr>
            <a:graphicFrameLocks noGrp="1"/>
          </p:cNvGraphicFramePr>
          <p:nvPr/>
        </p:nvGraphicFramePr>
        <p:xfrm>
          <a:off x="8341200" y="4044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nan</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Identify</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x</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4" name="TextBox 3"/>
          <p:cNvSpPr txBox="1"/>
          <p:nvPr/>
        </p:nvSpPr>
        <p:spPr>
          <a:xfrm>
            <a:off x="648000" y="404400"/>
            <a:ext cx="413999" cy="277200"/>
          </a:xfrm>
          <a:prstGeom prst="rect">
            <a:avLst/>
          </a:prstGeom>
          <a:noFill/>
        </p:spPr>
        <p:txBody>
          <a:bodyPr wrap="none">
            <a:spAutoFit/>
          </a:bodyPr>
          <a:lstStyle/>
          <a:p>
            <a:pPr>
              <a:defRPr sz="1200" b="1">
                <a:solidFill>
                  <a:srgbClr val="156082"/>
                </a:solidFill>
                <a:latin typeface="Arial Nova Cond"/>
              </a:defRPr>
            </a:pPr>
            <a:r>
              <a:t>18.5</a:t>
            </a:r>
          </a:p>
        </p:txBody>
      </p:sp>
      <p:sp>
        <p:nvSpPr>
          <p:cNvPr id="5" name="TextBox 4"/>
          <p:cNvSpPr txBox="1"/>
          <p:nvPr/>
        </p:nvSpPr>
        <p:spPr>
          <a:xfrm>
            <a:off x="1080000" y="404400"/>
            <a:ext cx="6094800" cy="309600"/>
          </a:xfrm>
          <a:prstGeom prst="rect">
            <a:avLst/>
          </a:prstGeom>
          <a:noFill/>
        </p:spPr>
        <p:txBody>
          <a:bodyPr wrap="none">
            <a:spAutoFit/>
          </a:bodyPr>
          <a:lstStyle/>
          <a:p>
            <a:pPr>
              <a:defRPr sz="1200" b="1">
                <a:solidFill>
                  <a:srgbClr val="000000"/>
                </a:solidFill>
                <a:latin typeface="Arial Nova"/>
              </a:defRPr>
            </a:pPr>
            <a:r>
              <a:t>Perform Periodic Internal Penetration Tests</a:t>
            </a:r>
          </a:p>
        </p:txBody>
      </p:sp>
      <p:sp>
        <p:nvSpPr>
          <p:cNvPr id="6" name="TextBox 5"/>
          <p:cNvSpPr txBox="1"/>
          <p:nvPr/>
        </p:nvSpPr>
        <p:spPr>
          <a:xfrm>
            <a:off x="1080000" y="750000"/>
            <a:ext cx="10713600" cy="304800"/>
          </a:xfrm>
          <a:prstGeom prst="rect">
            <a:avLst/>
          </a:prstGeom>
          <a:noFill/>
        </p:spPr>
        <p:txBody>
          <a:bodyPr wrap="square" anchor="t">
            <a:spAutoFit/>
          </a:bodyPr>
          <a:lstStyle/>
          <a:p>
            <a:pPr>
              <a:defRPr sz="1200">
                <a:latin typeface="Arial Nova Light "/>
              </a:defRPr>
            </a:pPr>
            <a:r>
              <a:t>Finding: Perform periodic internal penetration tests based on program requirements, no less than annually. The testing may be clear box or opaque box.</a:t>
            </a:r>
          </a:p>
        </p:txBody>
      </p:sp>
      <p:sp>
        <p:nvSpPr>
          <p:cNvPr id="7" name="TextBox 6"/>
          <p:cNvSpPr txBox="1"/>
          <p:nvPr/>
        </p:nvSpPr>
        <p:spPr>
          <a:xfrm>
            <a:off x="1080000" y="1234800"/>
            <a:ext cx="10713600" cy="152400"/>
          </a:xfrm>
          <a:prstGeom prst="rect">
            <a:avLst/>
          </a:prstGeom>
          <a:noFill/>
        </p:spPr>
        <p:txBody>
          <a:bodyPr wrap="square" anchor="t">
            <a:spAutoFit/>
          </a:bodyPr>
          <a:lstStyle/>
          <a:p>
            <a:pPr>
              <a:defRPr sz="1000">
                <a:latin typeface="Arial Nova Light "/>
              </a:defRPr>
            </a:pPr>
            <a:r>
              <a:t>Recommendation: ""</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7600" y="2131200"/>
            <a:ext cx="11059200" cy="1468800"/>
          </a:xfrm>
          <a:prstGeom prst="rect">
            <a:avLst/>
          </a:prstGeom>
          <a:noFill/>
        </p:spPr>
        <p:txBody>
          <a:bodyPr wrap="none" anchor="ctr">
            <a:spAutoFit/>
          </a:bodyPr>
          <a:lstStyle/>
          <a:p>
            <a:pPr>
              <a:defRPr sz="4000">
                <a:solidFill>
                  <a:srgbClr val="156082"/>
                </a:solidFill>
                <a:latin typeface="Arial Nova"/>
              </a:defRPr>
            </a:pPr>
            <a:r>
              <a:t>The End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720000" y="404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3" name="Table 2"/>
          <p:cNvGraphicFramePr>
            <a:graphicFrameLocks noGrp="1"/>
          </p:cNvGraphicFramePr>
          <p:nvPr/>
        </p:nvGraphicFramePr>
        <p:xfrm>
          <a:off x="8341200" y="4044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Applications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Low</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339933"/>
                    </a:solidFill>
                  </a:tcPr>
                </a:tc>
              </a:tr>
            </a:tbl>
          </a:graphicData>
        </a:graphic>
      </p:graphicFrame>
      <p:sp>
        <p:nvSpPr>
          <p:cNvPr id="4" name="TextBox 3"/>
          <p:cNvSpPr txBox="1"/>
          <p:nvPr/>
        </p:nvSpPr>
        <p:spPr>
          <a:xfrm>
            <a:off x="648000" y="404400"/>
            <a:ext cx="413999" cy="277200"/>
          </a:xfrm>
          <a:prstGeom prst="rect">
            <a:avLst/>
          </a:prstGeom>
          <a:noFill/>
        </p:spPr>
        <p:txBody>
          <a:bodyPr wrap="none">
            <a:spAutoFit/>
          </a:bodyPr>
          <a:lstStyle/>
          <a:p>
            <a:pPr>
              <a:defRPr sz="1200" b="1">
                <a:solidFill>
                  <a:srgbClr val="156082"/>
                </a:solidFill>
                <a:latin typeface="Arial Nova Cond"/>
              </a:defRPr>
            </a:pPr>
            <a:r>
              <a:t>2.5</a:t>
            </a:r>
          </a:p>
        </p:txBody>
      </p:sp>
      <p:sp>
        <p:nvSpPr>
          <p:cNvPr id="5" name="TextBox 4"/>
          <p:cNvSpPr txBox="1"/>
          <p:nvPr/>
        </p:nvSpPr>
        <p:spPr>
          <a:xfrm>
            <a:off x="1080000" y="404400"/>
            <a:ext cx="6094800" cy="309600"/>
          </a:xfrm>
          <a:prstGeom prst="rect">
            <a:avLst/>
          </a:prstGeom>
          <a:noFill/>
        </p:spPr>
        <p:txBody>
          <a:bodyPr wrap="none">
            <a:spAutoFit/>
          </a:bodyPr>
          <a:lstStyle/>
          <a:p>
            <a:pPr>
              <a:defRPr sz="1200" b="1">
                <a:solidFill>
                  <a:srgbClr val="000000"/>
                </a:solidFill>
                <a:latin typeface="Arial Nova"/>
              </a:defRPr>
            </a:pPr>
            <a:r>
              <a:t>Allowlist Authorized Software</a:t>
            </a:r>
          </a:p>
        </p:txBody>
      </p:sp>
      <p:sp>
        <p:nvSpPr>
          <p:cNvPr id="6" name="TextBox 5"/>
          <p:cNvSpPr txBox="1"/>
          <p:nvPr/>
        </p:nvSpPr>
        <p:spPr>
          <a:xfrm>
            <a:off x="1080000" y="750000"/>
            <a:ext cx="10713600" cy="304800"/>
          </a:xfrm>
          <a:prstGeom prst="rect">
            <a:avLst/>
          </a:prstGeom>
          <a:noFill/>
        </p:spPr>
        <p:txBody>
          <a:bodyPr wrap="square" anchor="t">
            <a:spAutoFit/>
          </a:bodyPr>
          <a:lstStyle/>
          <a:p>
            <a:pPr>
              <a:defRPr sz="1200">
                <a:latin typeface="Arial Nova Light "/>
              </a:defRPr>
            </a:pPr>
            <a:r>
              <a:t>Finding: Use technical controls, such as application allowlisting, to ensure that only authorized software can execute or be accessed. Reassess bi-annually, or more frequently.</a:t>
            </a:r>
          </a:p>
        </p:txBody>
      </p:sp>
      <p:sp>
        <p:nvSpPr>
          <p:cNvPr id="7" name="TextBox 6"/>
          <p:cNvSpPr txBox="1"/>
          <p:nvPr/>
        </p:nvSpPr>
        <p:spPr>
          <a:xfrm>
            <a:off x="1080000" y="1234800"/>
            <a:ext cx="10713600" cy="152400"/>
          </a:xfrm>
          <a:prstGeom prst="rect">
            <a:avLst/>
          </a:prstGeom>
          <a:noFill/>
        </p:spPr>
        <p:txBody>
          <a:bodyPr wrap="square" anchor="t">
            <a:spAutoFit/>
          </a:bodyPr>
          <a:lstStyle/>
          <a:p>
            <a:pPr>
              <a:defRPr sz="1000">
                <a:latin typeface="Arial Nova Light "/>
              </a:defRPr>
            </a:pPr>
            <a:r>
              <a:t>Recommendation: ""</a:t>
            </a:r>
          </a:p>
        </p:txBody>
      </p:sp>
      <p:cxnSp>
        <p:nvCxnSpPr>
          <p:cNvPr id="8" name="Connector 7"/>
          <p:cNvCxnSpPr/>
          <p:nvPr/>
        </p:nvCxnSpPr>
        <p:spPr>
          <a:xfrm>
            <a:off x="720000" y="16032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9" name="Table 8"/>
          <p:cNvGraphicFramePr>
            <a:graphicFrameLocks noGrp="1"/>
          </p:cNvGraphicFramePr>
          <p:nvPr/>
        </p:nvGraphicFramePr>
        <p:xfrm>
          <a:off x="8341200" y="16032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Applications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10" name="TextBox 9"/>
          <p:cNvSpPr txBox="1"/>
          <p:nvPr/>
        </p:nvSpPr>
        <p:spPr>
          <a:xfrm>
            <a:off x="648000" y="1603200"/>
            <a:ext cx="413999" cy="277200"/>
          </a:xfrm>
          <a:prstGeom prst="rect">
            <a:avLst/>
          </a:prstGeom>
          <a:noFill/>
        </p:spPr>
        <p:txBody>
          <a:bodyPr wrap="none">
            <a:spAutoFit/>
          </a:bodyPr>
          <a:lstStyle/>
          <a:p>
            <a:pPr>
              <a:defRPr sz="1200" b="1">
                <a:solidFill>
                  <a:srgbClr val="156082"/>
                </a:solidFill>
                <a:latin typeface="Arial Nova Cond"/>
              </a:defRPr>
            </a:pPr>
            <a:r>
              <a:t>2.6</a:t>
            </a:r>
          </a:p>
        </p:txBody>
      </p:sp>
      <p:sp>
        <p:nvSpPr>
          <p:cNvPr id="11" name="TextBox 10"/>
          <p:cNvSpPr txBox="1"/>
          <p:nvPr/>
        </p:nvSpPr>
        <p:spPr>
          <a:xfrm>
            <a:off x="1080000" y="1603200"/>
            <a:ext cx="6094800" cy="309600"/>
          </a:xfrm>
          <a:prstGeom prst="rect">
            <a:avLst/>
          </a:prstGeom>
          <a:noFill/>
        </p:spPr>
        <p:txBody>
          <a:bodyPr wrap="none">
            <a:spAutoFit/>
          </a:bodyPr>
          <a:lstStyle/>
          <a:p>
            <a:pPr>
              <a:defRPr sz="1200" b="1">
                <a:solidFill>
                  <a:srgbClr val="000000"/>
                </a:solidFill>
                <a:latin typeface="Arial Nova"/>
              </a:defRPr>
            </a:pPr>
            <a:r>
              <a:t>Allowlist Authorized Libraries</a:t>
            </a:r>
          </a:p>
        </p:txBody>
      </p:sp>
      <p:sp>
        <p:nvSpPr>
          <p:cNvPr id="12" name="TextBox 11"/>
          <p:cNvSpPr txBox="1"/>
          <p:nvPr/>
        </p:nvSpPr>
        <p:spPr>
          <a:xfrm>
            <a:off x="1080000" y="1948800"/>
            <a:ext cx="10713600" cy="457200"/>
          </a:xfrm>
          <a:prstGeom prst="rect">
            <a:avLst/>
          </a:prstGeom>
          <a:noFill/>
        </p:spPr>
        <p:txBody>
          <a:bodyPr wrap="square" anchor="t">
            <a:spAutoFit/>
          </a:bodyPr>
          <a:lstStyle/>
          <a:p>
            <a:pPr>
              <a:defRPr sz="1200">
                <a:latin typeface="Arial Nova Light "/>
              </a:defRPr>
            </a:pPr>
            <a:r>
              <a:t>Finding:  Use technical controls to ensure that only authorized software libraries, such as specific .dll, .ocx, .so, etc., files, are allowed to load into a system process. Block unauthorized libraries from loading into a system process. Reassess bi-annually, or more frequently.</a:t>
            </a:r>
          </a:p>
        </p:txBody>
      </p:sp>
      <p:sp>
        <p:nvSpPr>
          <p:cNvPr id="13" name="TextBox 12"/>
          <p:cNvSpPr txBox="1"/>
          <p:nvPr/>
        </p:nvSpPr>
        <p:spPr>
          <a:xfrm>
            <a:off x="1080000" y="2586000"/>
            <a:ext cx="10713600" cy="152400"/>
          </a:xfrm>
          <a:prstGeom prst="rect">
            <a:avLst/>
          </a:prstGeom>
          <a:noFill/>
        </p:spPr>
        <p:txBody>
          <a:bodyPr wrap="square" anchor="t">
            <a:spAutoFit/>
          </a:bodyPr>
          <a:lstStyle/>
          <a:p>
            <a:pPr>
              <a:defRPr sz="1000">
                <a:latin typeface="Arial Nova Light "/>
              </a:defRPr>
            </a:pPr>
            <a:r>
              <a:t>Recommendation: ""</a:t>
            </a:r>
          </a:p>
        </p:txBody>
      </p:sp>
      <p:cxnSp>
        <p:nvCxnSpPr>
          <p:cNvPr id="14" name="Connector 13"/>
          <p:cNvCxnSpPr/>
          <p:nvPr/>
        </p:nvCxnSpPr>
        <p:spPr>
          <a:xfrm>
            <a:off x="720000" y="2954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5" name="Table 14"/>
          <p:cNvGraphicFramePr>
            <a:graphicFrameLocks noGrp="1"/>
          </p:cNvGraphicFramePr>
          <p:nvPr/>
        </p:nvGraphicFramePr>
        <p:xfrm>
          <a:off x="8341200" y="29544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Applications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3</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High</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46C0A"/>
                    </a:solidFill>
                  </a:tcPr>
                </a:tc>
              </a:tr>
            </a:tbl>
          </a:graphicData>
        </a:graphic>
      </p:graphicFrame>
      <p:sp>
        <p:nvSpPr>
          <p:cNvPr id="16" name="TextBox 15"/>
          <p:cNvSpPr txBox="1"/>
          <p:nvPr/>
        </p:nvSpPr>
        <p:spPr>
          <a:xfrm>
            <a:off x="648000" y="2954400"/>
            <a:ext cx="413999" cy="277200"/>
          </a:xfrm>
          <a:prstGeom prst="rect">
            <a:avLst/>
          </a:prstGeom>
          <a:noFill/>
        </p:spPr>
        <p:txBody>
          <a:bodyPr wrap="none">
            <a:spAutoFit/>
          </a:bodyPr>
          <a:lstStyle/>
          <a:p>
            <a:pPr>
              <a:defRPr sz="1200" b="1">
                <a:solidFill>
                  <a:srgbClr val="156082"/>
                </a:solidFill>
                <a:latin typeface="Arial Nova Cond"/>
              </a:defRPr>
            </a:pPr>
            <a:r>
              <a:t>2.7</a:t>
            </a:r>
          </a:p>
        </p:txBody>
      </p:sp>
      <p:sp>
        <p:nvSpPr>
          <p:cNvPr id="17" name="TextBox 16"/>
          <p:cNvSpPr txBox="1"/>
          <p:nvPr/>
        </p:nvSpPr>
        <p:spPr>
          <a:xfrm>
            <a:off x="1080000" y="2954400"/>
            <a:ext cx="6094800" cy="309600"/>
          </a:xfrm>
          <a:prstGeom prst="rect">
            <a:avLst/>
          </a:prstGeom>
          <a:noFill/>
        </p:spPr>
        <p:txBody>
          <a:bodyPr wrap="none">
            <a:spAutoFit/>
          </a:bodyPr>
          <a:lstStyle/>
          <a:p>
            <a:pPr>
              <a:defRPr sz="1200" b="1">
                <a:solidFill>
                  <a:srgbClr val="000000"/>
                </a:solidFill>
                <a:latin typeface="Arial Nova"/>
              </a:defRPr>
            </a:pPr>
            <a:r>
              <a:t>Allowlist Authorized Scripts</a:t>
            </a:r>
          </a:p>
        </p:txBody>
      </p:sp>
      <p:sp>
        <p:nvSpPr>
          <p:cNvPr id="18" name="TextBox 17"/>
          <p:cNvSpPr txBox="1"/>
          <p:nvPr/>
        </p:nvSpPr>
        <p:spPr>
          <a:xfrm>
            <a:off x="1080000" y="3300000"/>
            <a:ext cx="10713600" cy="457200"/>
          </a:xfrm>
          <a:prstGeom prst="rect">
            <a:avLst/>
          </a:prstGeom>
          <a:noFill/>
        </p:spPr>
        <p:txBody>
          <a:bodyPr wrap="square" anchor="t">
            <a:spAutoFit/>
          </a:bodyPr>
          <a:lstStyle/>
          <a:p>
            <a:pPr>
              <a:defRPr sz="1200">
                <a:latin typeface="Arial Nova Light "/>
              </a:defRPr>
            </a:pPr>
            <a:r>
              <a:t>Finding: Use technical controls, such as digital signatures and version control, to ensure that only authorized scripts, such as specific .ps1, .py, etc., files, are allowed to execute. Block unauthorized scripts from executing. Reassess bi-annually, or more frequently.</a:t>
            </a:r>
          </a:p>
        </p:txBody>
      </p:sp>
      <p:sp>
        <p:nvSpPr>
          <p:cNvPr id="19" name="TextBox 18"/>
          <p:cNvSpPr txBox="1"/>
          <p:nvPr/>
        </p:nvSpPr>
        <p:spPr>
          <a:xfrm>
            <a:off x="1080000" y="3937200"/>
            <a:ext cx="10713600" cy="152400"/>
          </a:xfrm>
          <a:prstGeom prst="rect">
            <a:avLst/>
          </a:prstGeom>
          <a:noFill/>
        </p:spPr>
        <p:txBody>
          <a:bodyPr wrap="square" anchor="t">
            <a:spAutoFit/>
          </a:bodyPr>
          <a:lstStyle/>
          <a:p>
            <a:pPr>
              <a:defRPr sz="1000">
                <a:latin typeface="Arial Nova Light "/>
              </a:defRPr>
            </a:pPr>
            <a:r>
              <a:t>Recommendation: ""</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295200" y="331200"/>
            <a:ext cx="114984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295200" y="457200"/>
            <a:ext cx="626400" cy="460800"/>
          </a:xfrm>
          <a:prstGeom prst="rect">
            <a:avLst/>
          </a:prstGeom>
          <a:noFill/>
        </p:spPr>
        <p:txBody>
          <a:bodyPr wrap="none" anchor="ctr">
            <a:spAutoFit/>
          </a:bodyPr>
          <a:lstStyle/>
          <a:p>
            <a:pPr>
              <a:defRPr sz="2400" b="1">
                <a:solidFill>
                  <a:srgbClr val="156082"/>
                </a:solidFill>
                <a:latin typeface="Arial Nova Cond"/>
              </a:defRPr>
            </a:pPr>
            <a:r>
              <a:t>03</a:t>
            </a:r>
          </a:p>
        </p:txBody>
      </p:sp>
      <p:sp>
        <p:nvSpPr>
          <p:cNvPr id="4" name="TextBox 3"/>
          <p:cNvSpPr txBox="1"/>
          <p:nvPr/>
        </p:nvSpPr>
        <p:spPr>
          <a:xfrm>
            <a:off x="720000" y="378000"/>
            <a:ext cx="11793600" cy="309600"/>
          </a:xfrm>
          <a:prstGeom prst="rect">
            <a:avLst/>
          </a:prstGeom>
          <a:noFill/>
        </p:spPr>
        <p:txBody>
          <a:bodyPr wrap="none">
            <a:spAutoFit/>
          </a:bodyPr>
          <a:lstStyle/>
          <a:p>
            <a:pPr>
              <a:defRPr sz="1400" b="1">
                <a:solidFill>
                  <a:srgbClr val="000000"/>
                </a:solidFill>
                <a:latin typeface="Arial Nova"/>
              </a:defRPr>
            </a:pPr>
            <a:r>
              <a:t>Data Protection</a:t>
            </a:r>
          </a:p>
        </p:txBody>
      </p:sp>
      <p:sp>
        <p:nvSpPr>
          <p:cNvPr id="5" name="TextBox 4"/>
          <p:cNvSpPr txBox="1"/>
          <p:nvPr/>
        </p:nvSpPr>
        <p:spPr>
          <a:xfrm>
            <a:off x="720000" y="687600"/>
            <a:ext cx="11073600" cy="304800"/>
          </a:xfrm>
          <a:prstGeom prst="rect">
            <a:avLst/>
          </a:prstGeom>
          <a:noFill/>
        </p:spPr>
        <p:txBody>
          <a:bodyPr wrap="square" anchor="t">
            <a:spAutoFit/>
          </a:bodyPr>
          <a:lstStyle/>
          <a:p>
            <a:pPr>
              <a:defRPr sz="1200" b="0">
                <a:latin typeface="Arial Nova"/>
              </a:defRPr>
            </a:pPr>
            <a:r>
              <a:t>Develop processes and technical controls to identify, classify, securely handle, retain, and dispose of data.</a:t>
            </a:r>
          </a:p>
        </p:txBody>
      </p:sp>
      <p:cxnSp>
        <p:nvCxnSpPr>
          <p:cNvPr id="6" name="Connector 5"/>
          <p:cNvCxnSpPr/>
          <p:nvPr/>
        </p:nvCxnSpPr>
        <p:spPr>
          <a:xfrm>
            <a:off x="720000" y="1172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7" name="Table 6"/>
          <p:cNvGraphicFramePr>
            <a:graphicFrameLocks noGrp="1"/>
          </p:cNvGraphicFramePr>
          <p:nvPr/>
        </p:nvGraphicFramePr>
        <p:xfrm>
          <a:off x="8341200" y="11724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Data</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Identify</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1</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8" name="TextBox 7"/>
          <p:cNvSpPr txBox="1"/>
          <p:nvPr/>
        </p:nvSpPr>
        <p:spPr>
          <a:xfrm>
            <a:off x="648000" y="1172400"/>
            <a:ext cx="413999" cy="277200"/>
          </a:xfrm>
          <a:prstGeom prst="rect">
            <a:avLst/>
          </a:prstGeom>
          <a:noFill/>
        </p:spPr>
        <p:txBody>
          <a:bodyPr wrap="none">
            <a:spAutoFit/>
          </a:bodyPr>
          <a:lstStyle/>
          <a:p>
            <a:pPr>
              <a:defRPr sz="1200" b="1">
                <a:solidFill>
                  <a:srgbClr val="156082"/>
                </a:solidFill>
                <a:latin typeface="Arial Nova Cond"/>
              </a:defRPr>
            </a:pPr>
            <a:r>
              <a:t>3.1</a:t>
            </a:r>
          </a:p>
        </p:txBody>
      </p:sp>
      <p:sp>
        <p:nvSpPr>
          <p:cNvPr id="9" name="TextBox 8"/>
          <p:cNvSpPr txBox="1"/>
          <p:nvPr/>
        </p:nvSpPr>
        <p:spPr>
          <a:xfrm>
            <a:off x="1080000" y="1172400"/>
            <a:ext cx="6094800" cy="309600"/>
          </a:xfrm>
          <a:prstGeom prst="rect">
            <a:avLst/>
          </a:prstGeom>
          <a:noFill/>
        </p:spPr>
        <p:txBody>
          <a:bodyPr wrap="none">
            <a:spAutoFit/>
          </a:bodyPr>
          <a:lstStyle/>
          <a:p>
            <a:pPr>
              <a:defRPr sz="1200" b="1">
                <a:solidFill>
                  <a:srgbClr val="000000"/>
                </a:solidFill>
                <a:latin typeface="Arial Nova"/>
              </a:defRPr>
            </a:pPr>
            <a:r>
              <a:t>Establish and Maintain a Data Management Process</a:t>
            </a:r>
          </a:p>
        </p:txBody>
      </p:sp>
      <p:sp>
        <p:nvSpPr>
          <p:cNvPr id="10" name="TextBox 9"/>
          <p:cNvSpPr txBox="1"/>
          <p:nvPr/>
        </p:nvSpPr>
        <p:spPr>
          <a:xfrm>
            <a:off x="1080000" y="1518000"/>
            <a:ext cx="10713600" cy="152400"/>
          </a:xfrm>
          <a:prstGeom prst="rect">
            <a:avLst/>
          </a:prstGeom>
          <a:noFill/>
        </p:spPr>
        <p:txBody>
          <a:bodyPr wrap="square" anchor="t">
            <a:spAutoFit/>
          </a:bodyPr>
          <a:lstStyle/>
          <a:p>
            <a:pPr>
              <a:defRPr sz="1200">
                <a:latin typeface="Arial Nova Light "/>
              </a:defRPr>
            </a:pPr>
            <a:r>
              <a:t>Finding: A data management policy and process is not established. </a:t>
            </a:r>
          </a:p>
        </p:txBody>
      </p:sp>
      <p:sp>
        <p:nvSpPr>
          <p:cNvPr id="11" name="TextBox 10"/>
          <p:cNvSpPr txBox="1"/>
          <p:nvPr/>
        </p:nvSpPr>
        <p:spPr>
          <a:xfrm>
            <a:off x="1080000" y="1850400"/>
            <a:ext cx="10713600" cy="609600"/>
          </a:xfrm>
          <a:prstGeom prst="rect">
            <a:avLst/>
          </a:prstGeom>
          <a:noFill/>
        </p:spPr>
        <p:txBody>
          <a:bodyPr wrap="square" anchor="t">
            <a:spAutoFit/>
          </a:bodyPr>
          <a:lstStyle/>
          <a:p>
            <a:pPr>
              <a:defRPr sz="1000">
                <a:latin typeface="Arial Nova Light "/>
              </a:defRPr>
            </a:pPr>
            <a:r>
              <a:t>Recommendation: Establish a formal data management policy and the process, addressing data sensitivity, data owner, handling of data, data retention limits, and disposal requirements, based on sensitivity and retention standards for the enterprise. Review and update documentation annually, or when significant enterprise changes occur that could impact this Safeguard.</a:t>
            </a:r>
          </a:p>
        </p:txBody>
      </p:sp>
      <p:cxnSp>
        <p:nvCxnSpPr>
          <p:cNvPr id="12" name="Connector 11"/>
          <p:cNvCxnSpPr/>
          <p:nvPr/>
        </p:nvCxnSpPr>
        <p:spPr>
          <a:xfrm>
            <a:off x="720000" y="26760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3" name="Table 12"/>
          <p:cNvGraphicFramePr>
            <a:graphicFrameLocks noGrp="1"/>
          </p:cNvGraphicFramePr>
          <p:nvPr/>
        </p:nvGraphicFramePr>
        <p:xfrm>
          <a:off x="8341200" y="26760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Data</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Identify</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1</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Low</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339933"/>
                    </a:solidFill>
                  </a:tcPr>
                </a:tc>
              </a:tr>
            </a:tbl>
          </a:graphicData>
        </a:graphic>
      </p:graphicFrame>
      <p:sp>
        <p:nvSpPr>
          <p:cNvPr id="14" name="TextBox 13"/>
          <p:cNvSpPr txBox="1"/>
          <p:nvPr/>
        </p:nvSpPr>
        <p:spPr>
          <a:xfrm>
            <a:off x="648000" y="2676000"/>
            <a:ext cx="413999" cy="277200"/>
          </a:xfrm>
          <a:prstGeom prst="rect">
            <a:avLst/>
          </a:prstGeom>
          <a:noFill/>
        </p:spPr>
        <p:txBody>
          <a:bodyPr wrap="none">
            <a:spAutoFit/>
          </a:bodyPr>
          <a:lstStyle/>
          <a:p>
            <a:pPr>
              <a:defRPr sz="1200" b="1">
                <a:solidFill>
                  <a:srgbClr val="156082"/>
                </a:solidFill>
                <a:latin typeface="Arial Nova Cond"/>
              </a:defRPr>
            </a:pPr>
            <a:r>
              <a:t>3.2</a:t>
            </a:r>
          </a:p>
        </p:txBody>
      </p:sp>
      <p:sp>
        <p:nvSpPr>
          <p:cNvPr id="15" name="TextBox 14"/>
          <p:cNvSpPr txBox="1"/>
          <p:nvPr/>
        </p:nvSpPr>
        <p:spPr>
          <a:xfrm>
            <a:off x="1080000" y="2676000"/>
            <a:ext cx="6094800" cy="309600"/>
          </a:xfrm>
          <a:prstGeom prst="rect">
            <a:avLst/>
          </a:prstGeom>
          <a:noFill/>
        </p:spPr>
        <p:txBody>
          <a:bodyPr wrap="none">
            <a:spAutoFit/>
          </a:bodyPr>
          <a:lstStyle/>
          <a:p>
            <a:pPr>
              <a:defRPr sz="1200" b="1">
                <a:solidFill>
                  <a:srgbClr val="000000"/>
                </a:solidFill>
                <a:latin typeface="Arial Nova"/>
              </a:defRPr>
            </a:pPr>
            <a:r>
              <a:t>Establish and Maintain a Data Inventory</a:t>
            </a:r>
          </a:p>
        </p:txBody>
      </p:sp>
      <p:sp>
        <p:nvSpPr>
          <p:cNvPr id="16" name="TextBox 15"/>
          <p:cNvSpPr txBox="1"/>
          <p:nvPr/>
        </p:nvSpPr>
        <p:spPr>
          <a:xfrm>
            <a:off x="1080000" y="3021600"/>
            <a:ext cx="10713600" cy="152400"/>
          </a:xfrm>
          <a:prstGeom prst="rect">
            <a:avLst/>
          </a:prstGeom>
          <a:noFill/>
        </p:spPr>
        <p:txBody>
          <a:bodyPr wrap="square" anchor="t">
            <a:spAutoFit/>
          </a:bodyPr>
          <a:lstStyle/>
          <a:p>
            <a:pPr>
              <a:defRPr sz="1200">
                <a:latin typeface="Arial Nova Light "/>
              </a:defRPr>
            </a:pPr>
            <a:r>
              <a:t>Finding: No data inventory in place in order to identify and protect sensitive repositories. </a:t>
            </a:r>
          </a:p>
        </p:txBody>
      </p:sp>
      <p:sp>
        <p:nvSpPr>
          <p:cNvPr id="17" name="TextBox 16"/>
          <p:cNvSpPr txBox="1"/>
          <p:nvPr/>
        </p:nvSpPr>
        <p:spPr>
          <a:xfrm>
            <a:off x="1080000" y="3354000"/>
            <a:ext cx="10713600" cy="457200"/>
          </a:xfrm>
          <a:prstGeom prst="rect">
            <a:avLst/>
          </a:prstGeom>
          <a:noFill/>
        </p:spPr>
        <p:txBody>
          <a:bodyPr wrap="square" anchor="t">
            <a:spAutoFit/>
          </a:bodyPr>
          <a:lstStyle/>
          <a:p>
            <a:pPr>
              <a:defRPr sz="1000">
                <a:latin typeface="Arial Nova Light "/>
              </a:defRPr>
            </a:pPr>
            <a:r>
              <a:t>Recommendation: Establish and maintain a data inventory, based on the enterprise’s data management process. Inventory sensitive data, at a minimum. Review and update inventory annually, at a minimum, with a priority on sensitive data.</a:t>
            </a:r>
          </a:p>
        </p:txBody>
      </p:sp>
      <p:cxnSp>
        <p:nvCxnSpPr>
          <p:cNvPr id="18" name="Connector 17"/>
          <p:cNvCxnSpPr/>
          <p:nvPr/>
        </p:nvCxnSpPr>
        <p:spPr>
          <a:xfrm>
            <a:off x="720000" y="40272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9" name="Table 18"/>
          <p:cNvGraphicFramePr>
            <a:graphicFrameLocks noGrp="1"/>
          </p:cNvGraphicFramePr>
          <p:nvPr/>
        </p:nvGraphicFramePr>
        <p:xfrm>
          <a:off x="8341200" y="40272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Data</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1</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Critical</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3300"/>
                    </a:solidFill>
                  </a:tcPr>
                </a:tc>
              </a:tr>
            </a:tbl>
          </a:graphicData>
        </a:graphic>
      </p:graphicFrame>
      <p:sp>
        <p:nvSpPr>
          <p:cNvPr id="20" name="TextBox 19"/>
          <p:cNvSpPr txBox="1"/>
          <p:nvPr/>
        </p:nvSpPr>
        <p:spPr>
          <a:xfrm>
            <a:off x="648000" y="4027200"/>
            <a:ext cx="413999" cy="277200"/>
          </a:xfrm>
          <a:prstGeom prst="rect">
            <a:avLst/>
          </a:prstGeom>
          <a:noFill/>
        </p:spPr>
        <p:txBody>
          <a:bodyPr wrap="none">
            <a:spAutoFit/>
          </a:bodyPr>
          <a:lstStyle/>
          <a:p>
            <a:pPr>
              <a:defRPr sz="1200" b="1">
                <a:solidFill>
                  <a:srgbClr val="156082"/>
                </a:solidFill>
                <a:latin typeface="Arial Nova Cond"/>
              </a:defRPr>
            </a:pPr>
            <a:r>
              <a:t>3.3</a:t>
            </a:r>
          </a:p>
        </p:txBody>
      </p:sp>
      <p:sp>
        <p:nvSpPr>
          <p:cNvPr id="21" name="TextBox 20"/>
          <p:cNvSpPr txBox="1"/>
          <p:nvPr/>
        </p:nvSpPr>
        <p:spPr>
          <a:xfrm>
            <a:off x="1080000" y="4027200"/>
            <a:ext cx="6094800" cy="309600"/>
          </a:xfrm>
          <a:prstGeom prst="rect">
            <a:avLst/>
          </a:prstGeom>
          <a:noFill/>
        </p:spPr>
        <p:txBody>
          <a:bodyPr wrap="none">
            <a:spAutoFit/>
          </a:bodyPr>
          <a:lstStyle/>
          <a:p>
            <a:pPr>
              <a:defRPr sz="1200" b="1">
                <a:solidFill>
                  <a:srgbClr val="000000"/>
                </a:solidFill>
                <a:latin typeface="Arial Nova"/>
              </a:defRPr>
            </a:pPr>
            <a:r>
              <a:t>Configure Data Access Control Lists</a:t>
            </a:r>
          </a:p>
        </p:txBody>
      </p:sp>
      <p:sp>
        <p:nvSpPr>
          <p:cNvPr id="22" name="TextBox 21"/>
          <p:cNvSpPr txBox="1"/>
          <p:nvPr/>
        </p:nvSpPr>
        <p:spPr>
          <a:xfrm>
            <a:off x="1080000" y="4372800"/>
            <a:ext cx="10713600" cy="152400"/>
          </a:xfrm>
          <a:prstGeom prst="rect">
            <a:avLst/>
          </a:prstGeom>
          <a:noFill/>
        </p:spPr>
        <p:txBody>
          <a:bodyPr wrap="square" anchor="t">
            <a:spAutoFit/>
          </a:bodyPr>
          <a:lstStyle/>
          <a:p>
            <a:pPr>
              <a:defRPr sz="1200">
                <a:latin typeface="Arial Nova Light "/>
              </a:defRPr>
            </a:pPr>
            <a:r>
              <a:t>Finding: Data access permissions not properly configured based on a user's neet to know (least privilege)</a:t>
            </a:r>
          </a:p>
        </p:txBody>
      </p:sp>
      <p:sp>
        <p:nvSpPr>
          <p:cNvPr id="23" name="TextBox 22"/>
          <p:cNvSpPr txBox="1"/>
          <p:nvPr/>
        </p:nvSpPr>
        <p:spPr>
          <a:xfrm>
            <a:off x="1080000" y="4705200"/>
            <a:ext cx="10713600" cy="304800"/>
          </a:xfrm>
          <a:prstGeom prst="rect">
            <a:avLst/>
          </a:prstGeom>
          <a:noFill/>
        </p:spPr>
        <p:txBody>
          <a:bodyPr wrap="square" anchor="t">
            <a:spAutoFit/>
          </a:bodyPr>
          <a:lstStyle/>
          <a:p>
            <a:pPr>
              <a:defRPr sz="1000">
                <a:latin typeface="Arial Nova Light "/>
              </a:defRPr>
            </a:pPr>
            <a:r>
              <a:t>Recommendation: Configure data access control lists based on a user’s need to know. Apply data access control lists, also known as access permissions, to local and remote file systems, databases, and applications.</a:t>
            </a:r>
          </a:p>
        </p:txBody>
      </p:sp>
      <p:cxnSp>
        <p:nvCxnSpPr>
          <p:cNvPr id="24" name="Connector 23"/>
          <p:cNvCxnSpPr/>
          <p:nvPr/>
        </p:nvCxnSpPr>
        <p:spPr>
          <a:xfrm>
            <a:off x="720000" y="52260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25" name="Table 24"/>
          <p:cNvGraphicFramePr>
            <a:graphicFrameLocks noGrp="1"/>
          </p:cNvGraphicFramePr>
          <p:nvPr/>
        </p:nvGraphicFramePr>
        <p:xfrm>
          <a:off x="8341200" y="52260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Data</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1</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26" name="TextBox 25"/>
          <p:cNvSpPr txBox="1"/>
          <p:nvPr/>
        </p:nvSpPr>
        <p:spPr>
          <a:xfrm>
            <a:off x="648000" y="5226000"/>
            <a:ext cx="413999" cy="277200"/>
          </a:xfrm>
          <a:prstGeom prst="rect">
            <a:avLst/>
          </a:prstGeom>
          <a:noFill/>
        </p:spPr>
        <p:txBody>
          <a:bodyPr wrap="none">
            <a:spAutoFit/>
          </a:bodyPr>
          <a:lstStyle/>
          <a:p>
            <a:pPr>
              <a:defRPr sz="1200" b="1">
                <a:solidFill>
                  <a:srgbClr val="156082"/>
                </a:solidFill>
                <a:latin typeface="Arial Nova Cond"/>
              </a:defRPr>
            </a:pPr>
            <a:r>
              <a:t>3.4</a:t>
            </a:r>
          </a:p>
        </p:txBody>
      </p:sp>
      <p:sp>
        <p:nvSpPr>
          <p:cNvPr id="27" name="TextBox 26"/>
          <p:cNvSpPr txBox="1"/>
          <p:nvPr/>
        </p:nvSpPr>
        <p:spPr>
          <a:xfrm>
            <a:off x="1080000" y="5226000"/>
            <a:ext cx="6094800" cy="309600"/>
          </a:xfrm>
          <a:prstGeom prst="rect">
            <a:avLst/>
          </a:prstGeom>
          <a:noFill/>
        </p:spPr>
        <p:txBody>
          <a:bodyPr wrap="none">
            <a:spAutoFit/>
          </a:bodyPr>
          <a:lstStyle/>
          <a:p>
            <a:pPr>
              <a:defRPr sz="1200" b="1">
                <a:solidFill>
                  <a:srgbClr val="000000"/>
                </a:solidFill>
                <a:latin typeface="Arial Nova"/>
              </a:defRPr>
            </a:pPr>
            <a:r>
              <a:t>Enforce Data Retention</a:t>
            </a:r>
          </a:p>
        </p:txBody>
      </p:sp>
      <p:sp>
        <p:nvSpPr>
          <p:cNvPr id="28" name="TextBox 27"/>
          <p:cNvSpPr txBox="1"/>
          <p:nvPr/>
        </p:nvSpPr>
        <p:spPr>
          <a:xfrm>
            <a:off x="1080000" y="5571600"/>
            <a:ext cx="10713600" cy="152400"/>
          </a:xfrm>
          <a:prstGeom prst="rect">
            <a:avLst/>
          </a:prstGeom>
          <a:noFill/>
        </p:spPr>
        <p:txBody>
          <a:bodyPr wrap="square" anchor="t">
            <a:spAutoFit/>
          </a:bodyPr>
          <a:lstStyle/>
          <a:p>
            <a:pPr>
              <a:defRPr sz="1200">
                <a:latin typeface="Arial Nova Light "/>
              </a:defRPr>
            </a:pPr>
            <a:r>
              <a:t>Finding: No data retention policy and strategy in place.</a:t>
            </a:r>
          </a:p>
        </p:txBody>
      </p:sp>
      <p:sp>
        <p:nvSpPr>
          <p:cNvPr id="29" name="TextBox 28"/>
          <p:cNvSpPr txBox="1"/>
          <p:nvPr/>
        </p:nvSpPr>
        <p:spPr>
          <a:xfrm>
            <a:off x="1080000" y="5904000"/>
            <a:ext cx="10713600" cy="304800"/>
          </a:xfrm>
          <a:prstGeom prst="rect">
            <a:avLst/>
          </a:prstGeom>
          <a:noFill/>
        </p:spPr>
        <p:txBody>
          <a:bodyPr wrap="square" anchor="t">
            <a:spAutoFit/>
          </a:bodyPr>
          <a:lstStyle/>
          <a:p>
            <a:pPr>
              <a:defRPr sz="1000">
                <a:latin typeface="Arial Nova Light "/>
              </a:defRPr>
            </a:pPr>
            <a:r>
              <a:t>Recommendation: Retain data according to the enterprise’s data management process. Data retention must include both minimum and maximum timelines.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720000" y="5568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3" name="Table 2"/>
          <p:cNvGraphicFramePr>
            <a:graphicFrameLocks noGrp="1"/>
          </p:cNvGraphicFramePr>
          <p:nvPr/>
        </p:nvGraphicFramePr>
        <p:xfrm>
          <a:off x="8341200" y="5568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Data</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1</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4" name="TextBox 3"/>
          <p:cNvSpPr txBox="1"/>
          <p:nvPr/>
        </p:nvSpPr>
        <p:spPr>
          <a:xfrm>
            <a:off x="648000" y="556800"/>
            <a:ext cx="413999" cy="277200"/>
          </a:xfrm>
          <a:prstGeom prst="rect">
            <a:avLst/>
          </a:prstGeom>
          <a:noFill/>
        </p:spPr>
        <p:txBody>
          <a:bodyPr wrap="none">
            <a:spAutoFit/>
          </a:bodyPr>
          <a:lstStyle/>
          <a:p>
            <a:pPr>
              <a:defRPr sz="1200" b="1">
                <a:solidFill>
                  <a:srgbClr val="156082"/>
                </a:solidFill>
                <a:latin typeface="Arial Nova Cond"/>
              </a:defRPr>
            </a:pPr>
            <a:r>
              <a:t>3.5</a:t>
            </a:r>
          </a:p>
        </p:txBody>
      </p:sp>
      <p:sp>
        <p:nvSpPr>
          <p:cNvPr id="5" name="TextBox 4"/>
          <p:cNvSpPr txBox="1"/>
          <p:nvPr/>
        </p:nvSpPr>
        <p:spPr>
          <a:xfrm>
            <a:off x="1080000" y="556800"/>
            <a:ext cx="6094800" cy="309600"/>
          </a:xfrm>
          <a:prstGeom prst="rect">
            <a:avLst/>
          </a:prstGeom>
          <a:noFill/>
        </p:spPr>
        <p:txBody>
          <a:bodyPr wrap="none">
            <a:spAutoFit/>
          </a:bodyPr>
          <a:lstStyle/>
          <a:p>
            <a:pPr>
              <a:defRPr sz="1200" b="1">
                <a:solidFill>
                  <a:srgbClr val="000000"/>
                </a:solidFill>
                <a:latin typeface="Arial Nova"/>
              </a:defRPr>
            </a:pPr>
            <a:r>
              <a:t>Securely Dispose of Data</a:t>
            </a:r>
          </a:p>
        </p:txBody>
      </p:sp>
      <p:sp>
        <p:nvSpPr>
          <p:cNvPr id="6" name="TextBox 5"/>
          <p:cNvSpPr txBox="1"/>
          <p:nvPr/>
        </p:nvSpPr>
        <p:spPr>
          <a:xfrm>
            <a:off x="1080000" y="902400"/>
            <a:ext cx="10713600" cy="152400"/>
          </a:xfrm>
          <a:prstGeom prst="rect">
            <a:avLst/>
          </a:prstGeom>
          <a:noFill/>
        </p:spPr>
        <p:txBody>
          <a:bodyPr wrap="square" anchor="t">
            <a:spAutoFit/>
          </a:bodyPr>
          <a:lstStyle/>
          <a:p>
            <a:pPr>
              <a:defRPr sz="1200">
                <a:latin typeface="Arial Nova Light "/>
              </a:defRPr>
            </a:pPr>
            <a:r>
              <a:t>Finding: No process in place for securely disposal of data.</a:t>
            </a:r>
          </a:p>
        </p:txBody>
      </p:sp>
      <p:sp>
        <p:nvSpPr>
          <p:cNvPr id="7" name="TextBox 6"/>
          <p:cNvSpPr txBox="1"/>
          <p:nvPr/>
        </p:nvSpPr>
        <p:spPr>
          <a:xfrm>
            <a:off x="1080000" y="1234800"/>
            <a:ext cx="10713600" cy="304800"/>
          </a:xfrm>
          <a:prstGeom prst="rect">
            <a:avLst/>
          </a:prstGeom>
          <a:noFill/>
        </p:spPr>
        <p:txBody>
          <a:bodyPr wrap="square" anchor="t">
            <a:spAutoFit/>
          </a:bodyPr>
          <a:lstStyle/>
          <a:p>
            <a:pPr>
              <a:defRPr sz="1000">
                <a:latin typeface="Arial Nova Light "/>
              </a:defRPr>
            </a:pPr>
            <a:r>
              <a:t>Recommendation: Securely dispose of data as outlined in the enterprise’s data management process. Ensure the disposal process and method are commensurate with the data sensitivity.</a:t>
            </a:r>
          </a:p>
        </p:txBody>
      </p:sp>
      <p:cxnSp>
        <p:nvCxnSpPr>
          <p:cNvPr id="8" name="Connector 7"/>
          <p:cNvCxnSpPr/>
          <p:nvPr/>
        </p:nvCxnSpPr>
        <p:spPr>
          <a:xfrm>
            <a:off x="720000" y="17556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9" name="Table 8"/>
          <p:cNvGraphicFramePr>
            <a:graphicFrameLocks noGrp="1"/>
          </p:cNvGraphicFramePr>
          <p:nvPr/>
        </p:nvGraphicFramePr>
        <p:xfrm>
          <a:off x="8341200" y="17556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Devices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1</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High</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46C0A"/>
                    </a:solidFill>
                  </a:tcPr>
                </a:tc>
              </a:tr>
            </a:tbl>
          </a:graphicData>
        </a:graphic>
      </p:graphicFrame>
      <p:sp>
        <p:nvSpPr>
          <p:cNvPr id="10" name="TextBox 9"/>
          <p:cNvSpPr txBox="1"/>
          <p:nvPr/>
        </p:nvSpPr>
        <p:spPr>
          <a:xfrm>
            <a:off x="648000" y="1755600"/>
            <a:ext cx="413999" cy="277200"/>
          </a:xfrm>
          <a:prstGeom prst="rect">
            <a:avLst/>
          </a:prstGeom>
          <a:noFill/>
        </p:spPr>
        <p:txBody>
          <a:bodyPr wrap="none">
            <a:spAutoFit/>
          </a:bodyPr>
          <a:lstStyle/>
          <a:p>
            <a:pPr>
              <a:defRPr sz="1200" b="1">
                <a:solidFill>
                  <a:srgbClr val="156082"/>
                </a:solidFill>
                <a:latin typeface="Arial Nova Cond"/>
              </a:defRPr>
            </a:pPr>
            <a:r>
              <a:t>3.6</a:t>
            </a:r>
          </a:p>
        </p:txBody>
      </p:sp>
      <p:sp>
        <p:nvSpPr>
          <p:cNvPr id="11" name="TextBox 10"/>
          <p:cNvSpPr txBox="1"/>
          <p:nvPr/>
        </p:nvSpPr>
        <p:spPr>
          <a:xfrm>
            <a:off x="1080000" y="1755600"/>
            <a:ext cx="6094800" cy="309600"/>
          </a:xfrm>
          <a:prstGeom prst="rect">
            <a:avLst/>
          </a:prstGeom>
          <a:noFill/>
        </p:spPr>
        <p:txBody>
          <a:bodyPr wrap="none">
            <a:spAutoFit/>
          </a:bodyPr>
          <a:lstStyle/>
          <a:p>
            <a:pPr>
              <a:defRPr sz="1200" b="1">
                <a:solidFill>
                  <a:srgbClr val="000000"/>
                </a:solidFill>
                <a:latin typeface="Arial Nova"/>
              </a:defRPr>
            </a:pPr>
            <a:r>
              <a:t>Encrypt Data on End-User Devices</a:t>
            </a:r>
          </a:p>
        </p:txBody>
      </p:sp>
      <p:sp>
        <p:nvSpPr>
          <p:cNvPr id="12" name="TextBox 11"/>
          <p:cNvSpPr txBox="1"/>
          <p:nvPr/>
        </p:nvSpPr>
        <p:spPr>
          <a:xfrm>
            <a:off x="1080000" y="2101200"/>
            <a:ext cx="10713600" cy="152400"/>
          </a:xfrm>
          <a:prstGeom prst="rect">
            <a:avLst/>
          </a:prstGeom>
          <a:noFill/>
        </p:spPr>
        <p:txBody>
          <a:bodyPr wrap="square" anchor="t">
            <a:spAutoFit/>
          </a:bodyPr>
          <a:lstStyle/>
          <a:p>
            <a:pPr>
              <a:defRPr sz="1200">
                <a:latin typeface="Arial Nova Light "/>
              </a:defRPr>
            </a:pPr>
            <a:r>
              <a:t>Finding: End-user devices are not encrypted.</a:t>
            </a:r>
          </a:p>
        </p:txBody>
      </p:sp>
      <p:sp>
        <p:nvSpPr>
          <p:cNvPr id="13" name="TextBox 12"/>
          <p:cNvSpPr txBox="1"/>
          <p:nvPr/>
        </p:nvSpPr>
        <p:spPr>
          <a:xfrm>
            <a:off x="1080000" y="2433600"/>
            <a:ext cx="10713600" cy="304800"/>
          </a:xfrm>
          <a:prstGeom prst="rect">
            <a:avLst/>
          </a:prstGeom>
          <a:noFill/>
        </p:spPr>
        <p:txBody>
          <a:bodyPr wrap="square" anchor="t">
            <a:spAutoFit/>
          </a:bodyPr>
          <a:lstStyle/>
          <a:p>
            <a:pPr>
              <a:defRPr sz="1000">
                <a:latin typeface="Arial Nova Light "/>
              </a:defRPr>
            </a:pPr>
            <a:r>
              <a:t>Recommendation: Encrypt data on end-user devices containing sensitive data. Example implementations can include: Windows BitLocker®, Apple FileVault®, Linux® dm-crypt.</a:t>
            </a:r>
          </a:p>
        </p:txBody>
      </p:sp>
      <p:cxnSp>
        <p:nvCxnSpPr>
          <p:cNvPr id="14" name="Connector 13"/>
          <p:cNvCxnSpPr/>
          <p:nvPr/>
        </p:nvCxnSpPr>
        <p:spPr>
          <a:xfrm>
            <a:off x="720000" y="2954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5" name="Table 14"/>
          <p:cNvGraphicFramePr>
            <a:graphicFrameLocks noGrp="1"/>
          </p:cNvGraphicFramePr>
          <p:nvPr/>
        </p:nvGraphicFramePr>
        <p:xfrm>
          <a:off x="8341200" y="29544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Data</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Identify</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High</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46C0A"/>
                    </a:solidFill>
                  </a:tcPr>
                </a:tc>
              </a:tr>
            </a:tbl>
          </a:graphicData>
        </a:graphic>
      </p:graphicFrame>
      <p:sp>
        <p:nvSpPr>
          <p:cNvPr id="16" name="TextBox 15"/>
          <p:cNvSpPr txBox="1"/>
          <p:nvPr/>
        </p:nvSpPr>
        <p:spPr>
          <a:xfrm>
            <a:off x="648000" y="2954400"/>
            <a:ext cx="413999" cy="277200"/>
          </a:xfrm>
          <a:prstGeom prst="rect">
            <a:avLst/>
          </a:prstGeom>
          <a:noFill/>
        </p:spPr>
        <p:txBody>
          <a:bodyPr wrap="none">
            <a:spAutoFit/>
          </a:bodyPr>
          <a:lstStyle/>
          <a:p>
            <a:pPr>
              <a:defRPr sz="1200" b="1">
                <a:solidFill>
                  <a:srgbClr val="156082"/>
                </a:solidFill>
                <a:latin typeface="Arial Nova Cond"/>
              </a:defRPr>
            </a:pPr>
            <a:r>
              <a:t>3.7</a:t>
            </a:r>
          </a:p>
        </p:txBody>
      </p:sp>
      <p:sp>
        <p:nvSpPr>
          <p:cNvPr id="17" name="TextBox 16"/>
          <p:cNvSpPr txBox="1"/>
          <p:nvPr/>
        </p:nvSpPr>
        <p:spPr>
          <a:xfrm>
            <a:off x="1080000" y="2954400"/>
            <a:ext cx="6094800" cy="309600"/>
          </a:xfrm>
          <a:prstGeom prst="rect">
            <a:avLst/>
          </a:prstGeom>
          <a:noFill/>
        </p:spPr>
        <p:txBody>
          <a:bodyPr wrap="none">
            <a:spAutoFit/>
          </a:bodyPr>
          <a:lstStyle/>
          <a:p>
            <a:pPr>
              <a:defRPr sz="1200" b="1">
                <a:solidFill>
                  <a:srgbClr val="000000"/>
                </a:solidFill>
                <a:latin typeface="Arial Nova"/>
              </a:defRPr>
            </a:pPr>
            <a:r>
              <a:t>Establish and Maintain a Data Classification Scheme</a:t>
            </a:r>
          </a:p>
        </p:txBody>
      </p:sp>
      <p:sp>
        <p:nvSpPr>
          <p:cNvPr id="18" name="TextBox 17"/>
          <p:cNvSpPr txBox="1"/>
          <p:nvPr/>
        </p:nvSpPr>
        <p:spPr>
          <a:xfrm>
            <a:off x="1080000" y="3300000"/>
            <a:ext cx="10713600" cy="152400"/>
          </a:xfrm>
          <a:prstGeom prst="rect">
            <a:avLst/>
          </a:prstGeom>
          <a:noFill/>
        </p:spPr>
        <p:txBody>
          <a:bodyPr wrap="square" anchor="t">
            <a:spAutoFit/>
          </a:bodyPr>
          <a:lstStyle/>
          <a:p>
            <a:pPr>
              <a:defRPr sz="1200">
                <a:latin typeface="Arial Nova Light "/>
              </a:defRPr>
            </a:pPr>
            <a:r>
              <a:t>Finding: Sensitive data is not classified and identified (tagged)</a:t>
            </a:r>
          </a:p>
        </p:txBody>
      </p:sp>
      <p:sp>
        <p:nvSpPr>
          <p:cNvPr id="19" name="TextBox 18"/>
          <p:cNvSpPr txBox="1"/>
          <p:nvPr/>
        </p:nvSpPr>
        <p:spPr>
          <a:xfrm>
            <a:off x="1080000" y="3632400"/>
            <a:ext cx="10713600" cy="609600"/>
          </a:xfrm>
          <a:prstGeom prst="rect">
            <a:avLst/>
          </a:prstGeom>
          <a:noFill/>
        </p:spPr>
        <p:txBody>
          <a:bodyPr wrap="square" anchor="t">
            <a:spAutoFit/>
          </a:bodyPr>
          <a:lstStyle/>
          <a:p>
            <a:pPr>
              <a:defRPr sz="1000">
                <a:latin typeface="Arial Nova Light "/>
              </a:defRPr>
            </a:pPr>
            <a:r>
              <a:t>Recommendation: Establish and maintain an overall data classification scheme for the enterprise. Enterprises may use labels, such as “Sensitive,” “Confidential,” and “Public,” and classify their data according to those labels. Review and update the classification scheme annually, or when significant enterprise changes occur that could impact this Safeguard.</a:t>
            </a:r>
          </a:p>
        </p:txBody>
      </p:sp>
      <p:cxnSp>
        <p:nvCxnSpPr>
          <p:cNvPr id="20" name="Connector 19"/>
          <p:cNvCxnSpPr/>
          <p:nvPr/>
        </p:nvCxnSpPr>
        <p:spPr>
          <a:xfrm>
            <a:off x="720000" y="44580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21" name="Table 20"/>
          <p:cNvGraphicFramePr>
            <a:graphicFrameLocks noGrp="1"/>
          </p:cNvGraphicFramePr>
          <p:nvPr/>
        </p:nvGraphicFramePr>
        <p:xfrm>
          <a:off x="8341200" y="44580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Data</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22" name="TextBox 21"/>
          <p:cNvSpPr txBox="1"/>
          <p:nvPr/>
        </p:nvSpPr>
        <p:spPr>
          <a:xfrm>
            <a:off x="648000" y="4458000"/>
            <a:ext cx="413999" cy="277200"/>
          </a:xfrm>
          <a:prstGeom prst="rect">
            <a:avLst/>
          </a:prstGeom>
          <a:noFill/>
        </p:spPr>
        <p:txBody>
          <a:bodyPr wrap="none">
            <a:spAutoFit/>
          </a:bodyPr>
          <a:lstStyle/>
          <a:p>
            <a:pPr>
              <a:defRPr sz="1200" b="1">
                <a:solidFill>
                  <a:srgbClr val="156082"/>
                </a:solidFill>
                <a:latin typeface="Arial Nova Cond"/>
              </a:defRPr>
            </a:pPr>
            <a:r>
              <a:t>3.9</a:t>
            </a:r>
          </a:p>
        </p:txBody>
      </p:sp>
      <p:sp>
        <p:nvSpPr>
          <p:cNvPr id="23" name="TextBox 22"/>
          <p:cNvSpPr txBox="1"/>
          <p:nvPr/>
        </p:nvSpPr>
        <p:spPr>
          <a:xfrm>
            <a:off x="1080000" y="4458000"/>
            <a:ext cx="6094800" cy="309600"/>
          </a:xfrm>
          <a:prstGeom prst="rect">
            <a:avLst/>
          </a:prstGeom>
          <a:noFill/>
        </p:spPr>
        <p:txBody>
          <a:bodyPr wrap="none">
            <a:spAutoFit/>
          </a:bodyPr>
          <a:lstStyle/>
          <a:p>
            <a:pPr>
              <a:defRPr sz="1200" b="1">
                <a:solidFill>
                  <a:srgbClr val="000000"/>
                </a:solidFill>
                <a:latin typeface="Arial Nova"/>
              </a:defRPr>
            </a:pPr>
            <a:r>
              <a:t>Encrypt Data on Removable Media</a:t>
            </a:r>
          </a:p>
        </p:txBody>
      </p:sp>
      <p:sp>
        <p:nvSpPr>
          <p:cNvPr id="24" name="TextBox 23"/>
          <p:cNvSpPr txBox="1"/>
          <p:nvPr/>
        </p:nvSpPr>
        <p:spPr>
          <a:xfrm>
            <a:off x="1080000" y="4803600"/>
            <a:ext cx="10713600" cy="0"/>
          </a:xfrm>
          <a:prstGeom prst="rect">
            <a:avLst/>
          </a:prstGeom>
          <a:noFill/>
        </p:spPr>
        <p:txBody>
          <a:bodyPr wrap="square" anchor="t">
            <a:spAutoFit/>
          </a:bodyPr>
          <a:lstStyle/>
          <a:p>
            <a:pPr>
              <a:defRPr sz="1200">
                <a:latin typeface="Arial Nova Light "/>
              </a:defRPr>
            </a:pPr>
            <a:r>
              <a:t>Finding: Data on removable media is not encrypted</a:t>
            </a:r>
          </a:p>
        </p:txBody>
      </p:sp>
      <p:sp>
        <p:nvSpPr>
          <p:cNvPr id="25" name="TextBox 24"/>
          <p:cNvSpPr txBox="1"/>
          <p:nvPr/>
        </p:nvSpPr>
        <p:spPr>
          <a:xfrm>
            <a:off x="1080000" y="4983600"/>
            <a:ext cx="10713600" cy="152400"/>
          </a:xfrm>
          <a:prstGeom prst="rect">
            <a:avLst/>
          </a:prstGeom>
          <a:noFill/>
        </p:spPr>
        <p:txBody>
          <a:bodyPr wrap="square" anchor="t">
            <a:spAutoFit/>
          </a:bodyPr>
          <a:lstStyle/>
          <a:p>
            <a:pPr>
              <a:defRPr sz="1000">
                <a:latin typeface="Arial Nova Light "/>
              </a:defRPr>
            </a:pPr>
            <a:r>
              <a:t>Recommendation: Encrypt data on removable media.</a:t>
            </a:r>
          </a:p>
        </p:txBody>
      </p:sp>
      <p:cxnSp>
        <p:nvCxnSpPr>
          <p:cNvPr id="26" name="Connector 25"/>
          <p:cNvCxnSpPr/>
          <p:nvPr/>
        </p:nvCxnSpPr>
        <p:spPr>
          <a:xfrm>
            <a:off x="720000" y="53520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27" name="Table 26"/>
          <p:cNvGraphicFramePr>
            <a:graphicFrameLocks noGrp="1"/>
          </p:cNvGraphicFramePr>
          <p:nvPr/>
        </p:nvGraphicFramePr>
        <p:xfrm>
          <a:off x="8341200" y="53520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Data</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High</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46C0A"/>
                    </a:solidFill>
                  </a:tcPr>
                </a:tc>
              </a:tr>
            </a:tbl>
          </a:graphicData>
        </a:graphic>
      </p:graphicFrame>
      <p:sp>
        <p:nvSpPr>
          <p:cNvPr id="28" name="TextBox 27"/>
          <p:cNvSpPr txBox="1"/>
          <p:nvPr/>
        </p:nvSpPr>
        <p:spPr>
          <a:xfrm>
            <a:off x="648000" y="5352000"/>
            <a:ext cx="413999" cy="277200"/>
          </a:xfrm>
          <a:prstGeom prst="rect">
            <a:avLst/>
          </a:prstGeom>
          <a:noFill/>
        </p:spPr>
        <p:txBody>
          <a:bodyPr wrap="none">
            <a:spAutoFit/>
          </a:bodyPr>
          <a:lstStyle/>
          <a:p>
            <a:pPr>
              <a:defRPr sz="1200" b="1">
                <a:solidFill>
                  <a:srgbClr val="156082"/>
                </a:solidFill>
                <a:latin typeface="Arial Nova Cond"/>
              </a:defRPr>
            </a:pPr>
            <a:r>
              <a:t>3.11</a:t>
            </a:r>
          </a:p>
        </p:txBody>
      </p:sp>
      <p:sp>
        <p:nvSpPr>
          <p:cNvPr id="29" name="TextBox 28"/>
          <p:cNvSpPr txBox="1"/>
          <p:nvPr/>
        </p:nvSpPr>
        <p:spPr>
          <a:xfrm>
            <a:off x="1080000" y="5352000"/>
            <a:ext cx="6094800" cy="309600"/>
          </a:xfrm>
          <a:prstGeom prst="rect">
            <a:avLst/>
          </a:prstGeom>
          <a:noFill/>
        </p:spPr>
        <p:txBody>
          <a:bodyPr wrap="none">
            <a:spAutoFit/>
          </a:bodyPr>
          <a:lstStyle/>
          <a:p>
            <a:pPr>
              <a:defRPr sz="1200" b="1">
                <a:solidFill>
                  <a:srgbClr val="000000"/>
                </a:solidFill>
                <a:latin typeface="Arial Nova"/>
              </a:defRPr>
            </a:pPr>
            <a:r>
              <a:t>Encrypt Sensitive Data at Rest</a:t>
            </a:r>
          </a:p>
        </p:txBody>
      </p:sp>
      <p:sp>
        <p:nvSpPr>
          <p:cNvPr id="30" name="TextBox 29"/>
          <p:cNvSpPr txBox="1"/>
          <p:nvPr/>
        </p:nvSpPr>
        <p:spPr>
          <a:xfrm>
            <a:off x="1080000" y="5697600"/>
            <a:ext cx="10713600" cy="304800"/>
          </a:xfrm>
          <a:prstGeom prst="rect">
            <a:avLst/>
          </a:prstGeom>
          <a:noFill/>
        </p:spPr>
        <p:txBody>
          <a:bodyPr wrap="square" anchor="t">
            <a:spAutoFit/>
          </a:bodyPr>
          <a:lstStyle/>
          <a:p>
            <a:pPr>
              <a:defRPr sz="1200">
                <a:latin typeface="Arial Nova Light "/>
              </a:defRPr>
            </a:pPr>
            <a:r>
              <a:t>Finding: Sensitive data at rest on servers, applications, and databases containing sensitive data is not encrypted. </a:t>
            </a:r>
          </a:p>
        </p:txBody>
      </p:sp>
      <p:sp>
        <p:nvSpPr>
          <p:cNvPr id="31" name="TextBox 30"/>
          <p:cNvSpPr txBox="1"/>
          <p:nvPr/>
        </p:nvSpPr>
        <p:spPr>
          <a:xfrm>
            <a:off x="1080000" y="6182400"/>
            <a:ext cx="10713600" cy="762000"/>
          </a:xfrm>
          <a:prstGeom prst="rect">
            <a:avLst/>
          </a:prstGeom>
          <a:noFill/>
        </p:spPr>
        <p:txBody>
          <a:bodyPr wrap="square" anchor="t">
            <a:spAutoFit/>
          </a:bodyPr>
          <a:lstStyle/>
          <a:p>
            <a:pPr>
              <a:defRPr sz="1000">
                <a:latin typeface="Arial Nova Light "/>
              </a:defRPr>
            </a:pPr>
            <a:r>
              <a:t>Recommendation: Encrypt sensitive data at rest on servers, applications, and databases containing sensitive data. Storage-layer encryption, also known as server-side encryption, meets the minimum requirement of this Safeguard. Additional encryption methods may include application-layer encryption, also known as client-side encryption, where access to the data storage device(s) does not permit access to the plain-text data. </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720000" y="10140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3" name="Table 2"/>
          <p:cNvGraphicFramePr>
            <a:graphicFrameLocks noGrp="1"/>
          </p:cNvGraphicFramePr>
          <p:nvPr/>
        </p:nvGraphicFramePr>
        <p:xfrm>
          <a:off x="8341200" y="10140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Data</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3</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4" name="TextBox 3"/>
          <p:cNvSpPr txBox="1"/>
          <p:nvPr/>
        </p:nvSpPr>
        <p:spPr>
          <a:xfrm>
            <a:off x="648000" y="1014000"/>
            <a:ext cx="413999" cy="277200"/>
          </a:xfrm>
          <a:prstGeom prst="rect">
            <a:avLst/>
          </a:prstGeom>
          <a:noFill/>
        </p:spPr>
        <p:txBody>
          <a:bodyPr wrap="none">
            <a:spAutoFit/>
          </a:bodyPr>
          <a:lstStyle/>
          <a:p>
            <a:pPr>
              <a:defRPr sz="1200" b="1">
                <a:solidFill>
                  <a:srgbClr val="156082"/>
                </a:solidFill>
                <a:latin typeface="Arial Nova Cond"/>
              </a:defRPr>
            </a:pPr>
            <a:r>
              <a:t>3.13</a:t>
            </a:r>
          </a:p>
        </p:txBody>
      </p:sp>
      <p:sp>
        <p:nvSpPr>
          <p:cNvPr id="5" name="TextBox 4"/>
          <p:cNvSpPr txBox="1"/>
          <p:nvPr/>
        </p:nvSpPr>
        <p:spPr>
          <a:xfrm>
            <a:off x="1080000" y="1014000"/>
            <a:ext cx="6094800" cy="309600"/>
          </a:xfrm>
          <a:prstGeom prst="rect">
            <a:avLst/>
          </a:prstGeom>
          <a:noFill/>
        </p:spPr>
        <p:txBody>
          <a:bodyPr wrap="none">
            <a:spAutoFit/>
          </a:bodyPr>
          <a:lstStyle/>
          <a:p>
            <a:pPr>
              <a:defRPr sz="1200" b="1">
                <a:solidFill>
                  <a:srgbClr val="000000"/>
                </a:solidFill>
                <a:latin typeface="Arial Nova"/>
              </a:defRPr>
            </a:pPr>
            <a:r>
              <a:t>Deploy a Data Loss Prevention Solution</a:t>
            </a:r>
          </a:p>
        </p:txBody>
      </p:sp>
      <p:sp>
        <p:nvSpPr>
          <p:cNvPr id="6" name="TextBox 5"/>
          <p:cNvSpPr txBox="1"/>
          <p:nvPr/>
        </p:nvSpPr>
        <p:spPr>
          <a:xfrm>
            <a:off x="1080000" y="1359600"/>
            <a:ext cx="10713600" cy="152400"/>
          </a:xfrm>
          <a:prstGeom prst="rect">
            <a:avLst/>
          </a:prstGeom>
          <a:noFill/>
        </p:spPr>
        <p:txBody>
          <a:bodyPr wrap="square" anchor="t">
            <a:spAutoFit/>
          </a:bodyPr>
          <a:lstStyle/>
          <a:p>
            <a:pPr>
              <a:defRPr sz="1200">
                <a:latin typeface="Arial Nova Light "/>
              </a:defRPr>
            </a:pPr>
            <a:r>
              <a:t>Finding: No data loss or leak prevention mechanisms in place.</a:t>
            </a:r>
          </a:p>
        </p:txBody>
      </p:sp>
      <p:sp>
        <p:nvSpPr>
          <p:cNvPr id="7" name="TextBox 6"/>
          <p:cNvSpPr txBox="1"/>
          <p:nvPr/>
        </p:nvSpPr>
        <p:spPr>
          <a:xfrm>
            <a:off x="1080000" y="1692000"/>
            <a:ext cx="10713600" cy="457200"/>
          </a:xfrm>
          <a:prstGeom prst="rect">
            <a:avLst/>
          </a:prstGeom>
          <a:noFill/>
        </p:spPr>
        <p:txBody>
          <a:bodyPr wrap="square" anchor="t">
            <a:spAutoFit/>
          </a:bodyPr>
          <a:lstStyle/>
          <a:p>
            <a:pPr>
              <a:defRPr sz="1000">
                <a:latin typeface="Arial Nova Light "/>
              </a:defRPr>
            </a:pPr>
            <a:r>
              <a:t>Recommendation: Implement an automated tool, such as a host-based Data Loss Prevention (DLP) tool to identify all sensitive data stored, processed, or transmitted through enterprise assets, including those located onsite or at a remote service provider, and update the enterprise's sensitive data inventory.</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295200" y="331200"/>
            <a:ext cx="114984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295200" y="457200"/>
            <a:ext cx="626400" cy="460800"/>
          </a:xfrm>
          <a:prstGeom prst="rect">
            <a:avLst/>
          </a:prstGeom>
          <a:noFill/>
        </p:spPr>
        <p:txBody>
          <a:bodyPr wrap="none" anchor="ctr">
            <a:spAutoFit/>
          </a:bodyPr>
          <a:lstStyle/>
          <a:p>
            <a:pPr>
              <a:defRPr sz="2400" b="1">
                <a:solidFill>
                  <a:srgbClr val="156082"/>
                </a:solidFill>
                <a:latin typeface="Arial Nova Cond"/>
              </a:defRPr>
            </a:pPr>
            <a:r>
              <a:t>4 </a:t>
            </a:r>
          </a:p>
        </p:txBody>
      </p:sp>
      <p:sp>
        <p:nvSpPr>
          <p:cNvPr id="4" name="TextBox 3"/>
          <p:cNvSpPr txBox="1"/>
          <p:nvPr/>
        </p:nvSpPr>
        <p:spPr>
          <a:xfrm>
            <a:off x="720000" y="378000"/>
            <a:ext cx="11793600" cy="309600"/>
          </a:xfrm>
          <a:prstGeom prst="rect">
            <a:avLst/>
          </a:prstGeom>
          <a:noFill/>
        </p:spPr>
        <p:txBody>
          <a:bodyPr wrap="none">
            <a:spAutoFit/>
          </a:bodyPr>
          <a:lstStyle/>
          <a:p>
            <a:pPr>
              <a:defRPr sz="1400" b="1">
                <a:solidFill>
                  <a:srgbClr val="000000"/>
                </a:solidFill>
                <a:latin typeface="Arial Nova"/>
              </a:defRPr>
            </a:pPr>
            <a:r>
              <a:t>Secure Configuration of Enterprise Assets and Software</a:t>
            </a:r>
          </a:p>
        </p:txBody>
      </p:sp>
      <p:sp>
        <p:nvSpPr>
          <p:cNvPr id="5" name="TextBox 4"/>
          <p:cNvSpPr txBox="1"/>
          <p:nvPr/>
        </p:nvSpPr>
        <p:spPr>
          <a:xfrm>
            <a:off x="720000" y="687600"/>
            <a:ext cx="11073600" cy="457200"/>
          </a:xfrm>
          <a:prstGeom prst="rect">
            <a:avLst/>
          </a:prstGeom>
          <a:noFill/>
        </p:spPr>
        <p:txBody>
          <a:bodyPr wrap="square" anchor="t">
            <a:spAutoFit/>
          </a:bodyPr>
          <a:lstStyle/>
          <a:p>
            <a:pPr>
              <a:defRPr sz="1200" b="0">
                <a:latin typeface="Arial Nova"/>
              </a:defRPr>
            </a:pPr>
            <a:r>
              <a:t>Establish and maintain the secure configuration of enterprise assets (end-user devices, including portable and mobile; network devices; non-computing/IoT devices; and servers) and software (operating systems and applications).</a:t>
            </a:r>
          </a:p>
        </p:txBody>
      </p:sp>
      <p:cxnSp>
        <p:nvCxnSpPr>
          <p:cNvPr id="6" name="Connector 5"/>
          <p:cNvCxnSpPr/>
          <p:nvPr/>
        </p:nvCxnSpPr>
        <p:spPr>
          <a:xfrm>
            <a:off x="720000" y="13248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7" name="Table 6"/>
          <p:cNvGraphicFramePr>
            <a:graphicFrameLocks noGrp="1"/>
          </p:cNvGraphicFramePr>
          <p:nvPr/>
        </p:nvGraphicFramePr>
        <p:xfrm>
          <a:off x="8341200" y="13248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Applications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1</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8" name="TextBox 7"/>
          <p:cNvSpPr txBox="1"/>
          <p:nvPr/>
        </p:nvSpPr>
        <p:spPr>
          <a:xfrm>
            <a:off x="648000" y="1324800"/>
            <a:ext cx="413999" cy="277200"/>
          </a:xfrm>
          <a:prstGeom prst="rect">
            <a:avLst/>
          </a:prstGeom>
          <a:noFill/>
        </p:spPr>
        <p:txBody>
          <a:bodyPr wrap="none">
            <a:spAutoFit/>
          </a:bodyPr>
          <a:lstStyle/>
          <a:p>
            <a:pPr>
              <a:defRPr sz="1200" b="1">
                <a:solidFill>
                  <a:srgbClr val="156082"/>
                </a:solidFill>
                <a:latin typeface="Arial Nova Cond"/>
              </a:defRPr>
            </a:pPr>
            <a:r>
              <a:t>4.1</a:t>
            </a:r>
          </a:p>
        </p:txBody>
      </p:sp>
      <p:sp>
        <p:nvSpPr>
          <p:cNvPr id="9" name="TextBox 8"/>
          <p:cNvSpPr txBox="1"/>
          <p:nvPr/>
        </p:nvSpPr>
        <p:spPr>
          <a:xfrm>
            <a:off x="1080000" y="1324800"/>
            <a:ext cx="6094800" cy="309600"/>
          </a:xfrm>
          <a:prstGeom prst="rect">
            <a:avLst/>
          </a:prstGeom>
          <a:noFill/>
        </p:spPr>
        <p:txBody>
          <a:bodyPr wrap="none">
            <a:spAutoFit/>
          </a:bodyPr>
          <a:lstStyle/>
          <a:p>
            <a:pPr>
              <a:defRPr sz="1200" b="1">
                <a:solidFill>
                  <a:srgbClr val="000000"/>
                </a:solidFill>
                <a:latin typeface="Arial Nova"/>
              </a:defRPr>
            </a:pPr>
            <a:r>
              <a:t>Establish and Maintain a Secure Configuration Process</a:t>
            </a:r>
          </a:p>
        </p:txBody>
      </p:sp>
      <p:sp>
        <p:nvSpPr>
          <p:cNvPr id="10" name="TextBox 9"/>
          <p:cNvSpPr txBox="1"/>
          <p:nvPr/>
        </p:nvSpPr>
        <p:spPr>
          <a:xfrm>
            <a:off x="1080000" y="1670400"/>
            <a:ext cx="10713600" cy="609600"/>
          </a:xfrm>
          <a:prstGeom prst="rect">
            <a:avLst/>
          </a:prstGeom>
          <a:noFill/>
        </p:spPr>
        <p:txBody>
          <a:bodyPr wrap="square" anchor="t">
            <a:spAutoFit/>
          </a:bodyPr>
          <a:lstStyle/>
          <a:p>
            <a:pPr>
              <a:defRPr sz="1200">
                <a:latin typeface="Arial Nova Light "/>
              </a:defRPr>
            </a:pPr>
            <a:r>
              <a:t>Finding: Establish and maintain a secure configuration process for enterprise assets (end-user devices, including portable and mobile, non-computing/IoT devices, and servers) and software (operating systems and applications). Review and update documentation annually, or when significant enterprise changes occur that could impact this Safeguard.</a:t>
            </a:r>
          </a:p>
        </p:txBody>
      </p:sp>
      <p:sp>
        <p:nvSpPr>
          <p:cNvPr id="11" name="TextBox 10"/>
          <p:cNvSpPr txBox="1"/>
          <p:nvPr/>
        </p:nvSpPr>
        <p:spPr>
          <a:xfrm>
            <a:off x="1080000" y="2460000"/>
            <a:ext cx="10713600" cy="152400"/>
          </a:xfrm>
          <a:prstGeom prst="rect">
            <a:avLst/>
          </a:prstGeom>
          <a:noFill/>
        </p:spPr>
        <p:txBody>
          <a:bodyPr wrap="square" anchor="t">
            <a:spAutoFit/>
          </a:bodyPr>
          <a:lstStyle/>
          <a:p>
            <a:pPr>
              <a:defRPr sz="1000">
                <a:latin typeface="Arial Nova Light "/>
              </a:defRPr>
            </a:pPr>
            <a:r>
              <a:t>Recommendation: ""</a:t>
            </a:r>
          </a:p>
        </p:txBody>
      </p:sp>
      <p:cxnSp>
        <p:nvCxnSpPr>
          <p:cNvPr id="12" name="Connector 11"/>
          <p:cNvCxnSpPr/>
          <p:nvPr/>
        </p:nvCxnSpPr>
        <p:spPr>
          <a:xfrm>
            <a:off x="720000" y="2828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3" name="Table 12"/>
          <p:cNvGraphicFramePr>
            <a:graphicFrameLocks noGrp="1"/>
          </p:cNvGraphicFramePr>
          <p:nvPr/>
        </p:nvGraphicFramePr>
        <p:xfrm>
          <a:off x="8341200" y="28284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Network</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High</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46C0A"/>
                    </a:solidFill>
                  </a:tcPr>
                </a:tc>
              </a:tr>
            </a:tbl>
          </a:graphicData>
        </a:graphic>
      </p:graphicFrame>
      <p:sp>
        <p:nvSpPr>
          <p:cNvPr id="14" name="TextBox 13"/>
          <p:cNvSpPr txBox="1"/>
          <p:nvPr/>
        </p:nvSpPr>
        <p:spPr>
          <a:xfrm>
            <a:off x="648000" y="2828400"/>
            <a:ext cx="413999" cy="277200"/>
          </a:xfrm>
          <a:prstGeom prst="rect">
            <a:avLst/>
          </a:prstGeom>
          <a:noFill/>
        </p:spPr>
        <p:txBody>
          <a:bodyPr wrap="none">
            <a:spAutoFit/>
          </a:bodyPr>
          <a:lstStyle/>
          <a:p>
            <a:pPr>
              <a:defRPr sz="1200" b="1">
                <a:solidFill>
                  <a:srgbClr val="156082"/>
                </a:solidFill>
                <a:latin typeface="Arial Nova Cond"/>
              </a:defRPr>
            </a:pPr>
            <a:r>
              <a:t>4.2</a:t>
            </a:r>
          </a:p>
        </p:txBody>
      </p:sp>
      <p:sp>
        <p:nvSpPr>
          <p:cNvPr id="15" name="TextBox 14"/>
          <p:cNvSpPr txBox="1"/>
          <p:nvPr/>
        </p:nvSpPr>
        <p:spPr>
          <a:xfrm>
            <a:off x="1080000" y="2828400"/>
            <a:ext cx="6094800" cy="309600"/>
          </a:xfrm>
          <a:prstGeom prst="rect">
            <a:avLst/>
          </a:prstGeom>
          <a:noFill/>
        </p:spPr>
        <p:txBody>
          <a:bodyPr wrap="none">
            <a:spAutoFit/>
          </a:bodyPr>
          <a:lstStyle/>
          <a:p>
            <a:pPr>
              <a:defRPr sz="1200" b="1">
                <a:solidFill>
                  <a:srgbClr val="000000"/>
                </a:solidFill>
                <a:latin typeface="Arial Nova"/>
              </a:defRPr>
            </a:pPr>
            <a:r>
              <a:t>Establish and Maintain a Secure Configuration Process for Network Infrastructure</a:t>
            </a:r>
          </a:p>
        </p:txBody>
      </p:sp>
      <p:sp>
        <p:nvSpPr>
          <p:cNvPr id="16" name="TextBox 15"/>
          <p:cNvSpPr txBox="1"/>
          <p:nvPr/>
        </p:nvSpPr>
        <p:spPr>
          <a:xfrm>
            <a:off x="1080000" y="3174000"/>
            <a:ext cx="10713600" cy="304800"/>
          </a:xfrm>
          <a:prstGeom prst="rect">
            <a:avLst/>
          </a:prstGeom>
          <a:noFill/>
        </p:spPr>
        <p:txBody>
          <a:bodyPr wrap="square" anchor="t">
            <a:spAutoFit/>
          </a:bodyPr>
          <a:lstStyle/>
          <a:p>
            <a:pPr>
              <a:defRPr sz="1200">
                <a:latin typeface="Arial Nova Light "/>
              </a:defRPr>
            </a:pPr>
            <a:r>
              <a:t>Finding: Establish and maintain a secure configuration process for network devices. Review and update documentation annually, or when significant enterprise changes occur that could impact this Safeguard.</a:t>
            </a:r>
          </a:p>
        </p:txBody>
      </p:sp>
      <p:sp>
        <p:nvSpPr>
          <p:cNvPr id="17" name="TextBox 16"/>
          <p:cNvSpPr txBox="1"/>
          <p:nvPr/>
        </p:nvSpPr>
        <p:spPr>
          <a:xfrm>
            <a:off x="1080000" y="3658800"/>
            <a:ext cx="10713600" cy="152400"/>
          </a:xfrm>
          <a:prstGeom prst="rect">
            <a:avLst/>
          </a:prstGeom>
          <a:noFill/>
        </p:spPr>
        <p:txBody>
          <a:bodyPr wrap="square" anchor="t">
            <a:spAutoFit/>
          </a:bodyPr>
          <a:lstStyle/>
          <a:p>
            <a:pPr>
              <a:defRPr sz="1000">
                <a:latin typeface="Arial Nova Light "/>
              </a:defRPr>
            </a:pPr>
            <a:r>
              <a:t>Recommendation: ""</a:t>
            </a:r>
          </a:p>
        </p:txBody>
      </p:sp>
      <p:cxnSp>
        <p:nvCxnSpPr>
          <p:cNvPr id="18" name="Connector 17"/>
          <p:cNvCxnSpPr/>
          <p:nvPr/>
        </p:nvCxnSpPr>
        <p:spPr>
          <a:xfrm>
            <a:off x="720000" y="40272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9" name="Table 18"/>
          <p:cNvGraphicFramePr>
            <a:graphicFrameLocks noGrp="1"/>
          </p:cNvGraphicFramePr>
          <p:nvPr/>
        </p:nvGraphicFramePr>
        <p:xfrm>
          <a:off x="8341200" y="40272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Users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3</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Critical</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3300"/>
                    </a:solidFill>
                  </a:tcPr>
                </a:tc>
              </a:tr>
            </a:tbl>
          </a:graphicData>
        </a:graphic>
      </p:graphicFrame>
      <p:sp>
        <p:nvSpPr>
          <p:cNvPr id="20" name="TextBox 19"/>
          <p:cNvSpPr txBox="1"/>
          <p:nvPr/>
        </p:nvSpPr>
        <p:spPr>
          <a:xfrm>
            <a:off x="648000" y="4027200"/>
            <a:ext cx="413999" cy="277200"/>
          </a:xfrm>
          <a:prstGeom prst="rect">
            <a:avLst/>
          </a:prstGeom>
          <a:noFill/>
        </p:spPr>
        <p:txBody>
          <a:bodyPr wrap="none">
            <a:spAutoFit/>
          </a:bodyPr>
          <a:lstStyle/>
          <a:p>
            <a:pPr>
              <a:defRPr sz="1200" b="1">
                <a:solidFill>
                  <a:srgbClr val="156082"/>
                </a:solidFill>
                <a:latin typeface="Arial Nova Cond"/>
              </a:defRPr>
            </a:pPr>
            <a:r>
              <a:t>4.3</a:t>
            </a:r>
          </a:p>
        </p:txBody>
      </p:sp>
      <p:sp>
        <p:nvSpPr>
          <p:cNvPr id="21" name="TextBox 20"/>
          <p:cNvSpPr txBox="1"/>
          <p:nvPr/>
        </p:nvSpPr>
        <p:spPr>
          <a:xfrm>
            <a:off x="1080000" y="4027200"/>
            <a:ext cx="6094800" cy="309600"/>
          </a:xfrm>
          <a:prstGeom prst="rect">
            <a:avLst/>
          </a:prstGeom>
          <a:noFill/>
        </p:spPr>
        <p:txBody>
          <a:bodyPr wrap="none">
            <a:spAutoFit/>
          </a:bodyPr>
          <a:lstStyle/>
          <a:p>
            <a:pPr>
              <a:defRPr sz="1200" b="1">
                <a:solidFill>
                  <a:srgbClr val="000000"/>
                </a:solidFill>
                <a:latin typeface="Arial Nova"/>
              </a:defRPr>
            </a:pPr>
            <a:r>
              <a:t>Configure Automatic Session Locking on Enterprise Assets</a:t>
            </a:r>
          </a:p>
        </p:txBody>
      </p:sp>
      <p:sp>
        <p:nvSpPr>
          <p:cNvPr id="22" name="TextBox 21"/>
          <p:cNvSpPr txBox="1"/>
          <p:nvPr/>
        </p:nvSpPr>
        <p:spPr>
          <a:xfrm>
            <a:off x="1080000" y="4372800"/>
            <a:ext cx="10713600" cy="457200"/>
          </a:xfrm>
          <a:prstGeom prst="rect">
            <a:avLst/>
          </a:prstGeom>
          <a:noFill/>
        </p:spPr>
        <p:txBody>
          <a:bodyPr wrap="square" anchor="t">
            <a:spAutoFit/>
          </a:bodyPr>
          <a:lstStyle/>
          <a:p>
            <a:pPr>
              <a:defRPr sz="1200">
                <a:latin typeface="Arial Nova Light "/>
              </a:defRPr>
            </a:pPr>
            <a:r>
              <a:t>Finding: Configure automatic session locking on enterprise assets after a defined period of inactivity. For general purpose operating systems, the period must not exceed 15 minutes. For mobile end-user devices, the period must not exceed 2 minutes.</a:t>
            </a:r>
          </a:p>
        </p:txBody>
      </p:sp>
      <p:sp>
        <p:nvSpPr>
          <p:cNvPr id="23" name="TextBox 22"/>
          <p:cNvSpPr txBox="1"/>
          <p:nvPr/>
        </p:nvSpPr>
        <p:spPr>
          <a:xfrm>
            <a:off x="1080000" y="5010000"/>
            <a:ext cx="10713600" cy="152400"/>
          </a:xfrm>
          <a:prstGeom prst="rect">
            <a:avLst/>
          </a:prstGeom>
          <a:noFill/>
        </p:spPr>
        <p:txBody>
          <a:bodyPr wrap="square" anchor="t">
            <a:spAutoFit/>
          </a:bodyPr>
          <a:lstStyle/>
          <a:p>
            <a:pPr>
              <a:defRPr sz="1000">
                <a:latin typeface="Arial Nova Light "/>
              </a:defRPr>
            </a:pPr>
            <a:r>
              <a:t>Recommendation: ""</a:t>
            </a:r>
          </a:p>
        </p:txBody>
      </p:sp>
      <p:cxnSp>
        <p:nvCxnSpPr>
          <p:cNvPr id="24" name="Connector 23"/>
          <p:cNvCxnSpPr/>
          <p:nvPr/>
        </p:nvCxnSpPr>
        <p:spPr>
          <a:xfrm>
            <a:off x="720000" y="5378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25" name="Table 24"/>
          <p:cNvGraphicFramePr>
            <a:graphicFrameLocks noGrp="1"/>
          </p:cNvGraphicFramePr>
          <p:nvPr/>
        </p:nvGraphicFramePr>
        <p:xfrm>
          <a:off x="8341200" y="53784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Devices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26" name="TextBox 25"/>
          <p:cNvSpPr txBox="1"/>
          <p:nvPr/>
        </p:nvSpPr>
        <p:spPr>
          <a:xfrm>
            <a:off x="648000" y="5378400"/>
            <a:ext cx="413999" cy="277200"/>
          </a:xfrm>
          <a:prstGeom prst="rect">
            <a:avLst/>
          </a:prstGeom>
          <a:noFill/>
        </p:spPr>
        <p:txBody>
          <a:bodyPr wrap="none">
            <a:spAutoFit/>
          </a:bodyPr>
          <a:lstStyle/>
          <a:p>
            <a:pPr>
              <a:defRPr sz="1200" b="1">
                <a:solidFill>
                  <a:srgbClr val="156082"/>
                </a:solidFill>
                <a:latin typeface="Arial Nova Cond"/>
              </a:defRPr>
            </a:pPr>
            <a:r>
              <a:t>4.4</a:t>
            </a:r>
          </a:p>
        </p:txBody>
      </p:sp>
      <p:sp>
        <p:nvSpPr>
          <p:cNvPr id="27" name="TextBox 26"/>
          <p:cNvSpPr txBox="1"/>
          <p:nvPr/>
        </p:nvSpPr>
        <p:spPr>
          <a:xfrm>
            <a:off x="1080000" y="5378400"/>
            <a:ext cx="6094800" cy="309600"/>
          </a:xfrm>
          <a:prstGeom prst="rect">
            <a:avLst/>
          </a:prstGeom>
          <a:noFill/>
        </p:spPr>
        <p:txBody>
          <a:bodyPr wrap="none">
            <a:spAutoFit/>
          </a:bodyPr>
          <a:lstStyle/>
          <a:p>
            <a:pPr>
              <a:defRPr sz="1200" b="1">
                <a:solidFill>
                  <a:srgbClr val="000000"/>
                </a:solidFill>
                <a:latin typeface="Arial Nova"/>
              </a:defRPr>
            </a:pPr>
            <a:r>
              <a:t>Implement and Manage a Firewall on Servers</a:t>
            </a:r>
          </a:p>
        </p:txBody>
      </p:sp>
      <p:sp>
        <p:nvSpPr>
          <p:cNvPr id="28" name="TextBox 27"/>
          <p:cNvSpPr txBox="1"/>
          <p:nvPr/>
        </p:nvSpPr>
        <p:spPr>
          <a:xfrm>
            <a:off x="1080000" y="5724000"/>
            <a:ext cx="10713600" cy="304800"/>
          </a:xfrm>
          <a:prstGeom prst="rect">
            <a:avLst/>
          </a:prstGeom>
          <a:noFill/>
        </p:spPr>
        <p:txBody>
          <a:bodyPr wrap="square" anchor="t">
            <a:spAutoFit/>
          </a:bodyPr>
          <a:lstStyle/>
          <a:p>
            <a:pPr>
              <a:defRPr sz="1200">
                <a:latin typeface="Arial Nova Light "/>
              </a:defRPr>
            </a:pPr>
            <a:r>
              <a:t>Finding: Implement and manage a firewall on servers, where supported. Example implementations include a virtual firewall, operating system firewall, or a third-party firewall agent.</a:t>
            </a:r>
          </a:p>
        </p:txBody>
      </p:sp>
      <p:sp>
        <p:nvSpPr>
          <p:cNvPr id="29" name="TextBox 28"/>
          <p:cNvSpPr txBox="1"/>
          <p:nvPr/>
        </p:nvSpPr>
        <p:spPr>
          <a:xfrm>
            <a:off x="1080000" y="6208800"/>
            <a:ext cx="10713600" cy="152400"/>
          </a:xfrm>
          <a:prstGeom prst="rect">
            <a:avLst/>
          </a:prstGeom>
          <a:noFill/>
        </p:spPr>
        <p:txBody>
          <a:bodyPr wrap="square" anchor="t">
            <a:spAutoFit/>
          </a:bodyPr>
          <a:lstStyle/>
          <a:p>
            <a:pPr>
              <a:defRPr sz="1000">
                <a:latin typeface="Arial Nova Light "/>
              </a:defRPr>
            </a:pPr>
            <a:r>
              <a:t>Recommendation: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