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56" r:id="rId2"/>
    <p:sldId id="257" r:id="rId3"/>
    <p:sldId id="259" r:id="rId4"/>
    <p:sldId id="261" r:id="rId5"/>
    <p:sldId id="262" r:id="rId6"/>
    <p:sldId id="264" r:id="rId7"/>
    <p:sldId id="275" r:id="rId8"/>
    <p:sldId id="258" r:id="rId9"/>
    <p:sldId id="276" r:id="rId10"/>
    <p:sldId id="272" r:id="rId11"/>
    <p:sldId id="265" r:id="rId12"/>
    <p:sldId id="266" r:id="rId13"/>
    <p:sldId id="267" r:id="rId14"/>
    <p:sldId id="268" r:id="rId15"/>
    <p:sldId id="269" r:id="rId16"/>
    <p:sldId id="278" r:id="rId17"/>
    <p:sldId id="279" r:id="rId18"/>
    <p:sldId id="270" r:id="rId19"/>
    <p:sldId id="271" r:id="rId20"/>
    <p:sldId id="273" r:id="rId21"/>
    <p:sldId id="274" r:id="rId22"/>
    <p:sldId id="277" r:id="rId23"/>
    <p:sldId id="260"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C901"/>
    <a:srgbClr val="FFAF9F"/>
    <a:srgbClr val="2A000F"/>
    <a:srgbClr val="48001A"/>
    <a:srgbClr val="4400EE"/>
    <a:srgbClr val="6C1A00"/>
    <a:srgbClr val="58004E"/>
    <a:srgbClr val="FE9202"/>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23</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6083" y="3182570"/>
            <a:ext cx="7631835" cy="942296"/>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56082" y="4124866"/>
            <a:ext cx="7631836" cy="642397"/>
          </a:xfrm>
        </p:spPr>
        <p:txBody>
          <a:bodyPr>
            <a:normAutofit/>
          </a:bodyPr>
          <a:lstStyle>
            <a:lvl1pPr marL="0" indent="0" algn="ct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7425"/>
            <a:ext cx="8229600" cy="763526"/>
          </a:xfrm>
        </p:spPr>
        <p:txBody>
          <a:bodyPr>
            <a:normAutofit/>
          </a:bodyPr>
          <a:lstStyle>
            <a:lvl1pPr algn="ct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960930"/>
            <a:ext cx="8246070" cy="2901393"/>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569389"/>
            <a:ext cx="6252689" cy="572644"/>
          </a:xfrm>
        </p:spPr>
        <p:txBody>
          <a:bodyPr>
            <a:normAutofit/>
          </a:bodyPr>
          <a:lstStyle>
            <a:lvl1pPr algn="l">
              <a:defRPr sz="3600">
                <a:solidFill>
                  <a:srgbClr val="008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80209"/>
            <a:ext cx="6252689"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2228" y="1183123"/>
            <a:ext cx="8076896" cy="763525"/>
          </a:xfrm>
        </p:spPr>
        <p:txBody>
          <a:bodyPr>
            <a:normAutofit/>
          </a:bodyPr>
          <a:lstStyle>
            <a:lvl1pPr algn="ct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42228" y="194664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42228" y="241904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7349" y="194664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7349" y="241904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1/6/2021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Cyber </a:t>
            </a:r>
            <a:r>
              <a:rPr lang="en-US" dirty="0" err="1"/>
              <a:t>Covid</a:t>
            </a:r>
            <a:r>
              <a:rPr lang="en-US" dirty="0"/>
              <a:t> Awareness</a:t>
            </a:r>
          </a:p>
        </p:txBody>
      </p:sp>
      <p:sp>
        <p:nvSpPr>
          <p:cNvPr id="4" name="Subtitle 3">
            <a:extLst>
              <a:ext uri="{FF2B5EF4-FFF2-40B4-BE49-F238E27FC236}">
                <a16:creationId xmlns:a16="http://schemas.microsoft.com/office/drawing/2014/main" id="{A65F6FF1-221D-45D4-BEA2-36D205810EC3}"/>
              </a:ext>
            </a:extLst>
          </p:cNvPr>
          <p:cNvSpPr>
            <a:spLocks noGrp="1"/>
          </p:cNvSpPr>
          <p:nvPr>
            <p:ph type="subTitle" idx="1"/>
          </p:nvPr>
        </p:nvSpPr>
        <p:spPr>
          <a:xfrm>
            <a:off x="756081" y="3946095"/>
            <a:ext cx="7631836" cy="642397"/>
          </a:xfrm>
        </p:spPr>
        <p:txBody>
          <a:bodyPr/>
          <a:lstStyle/>
          <a:p>
            <a:r>
              <a:rPr lang="en-US" dirty="0">
                <a:solidFill>
                  <a:schemeClr val="bg1"/>
                </a:solidFill>
                <a:effectLst>
                  <a:outerShdw blurRad="38100" dist="38100" dir="2700000" algn="tl">
                    <a:srgbClr val="000000">
                      <a:alpha val="43137"/>
                    </a:srgbClr>
                  </a:outerShdw>
                </a:effectLst>
              </a:rPr>
              <a:t>PRESENTATION</a:t>
            </a:r>
            <a:endParaRPr lang="en-PK"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1FD59-2062-452F-81A5-41C44FA11352}"/>
              </a:ext>
            </a:extLst>
          </p:cNvPr>
          <p:cNvSpPr>
            <a:spLocks noGrp="1"/>
          </p:cNvSpPr>
          <p:nvPr>
            <p:ph idx="1"/>
          </p:nvPr>
        </p:nvSpPr>
        <p:spPr/>
        <p:txBody>
          <a:bodyPr>
            <a:normAutofit/>
          </a:bodyPr>
          <a:lstStyle/>
          <a:p>
            <a:pPr marL="0" indent="0">
              <a:buNone/>
            </a:pPr>
            <a:r>
              <a:rPr lang="en-US" sz="2000" dirty="0"/>
              <a:t>In the development of this system, the agile method was adopted and used for the system. The purpose of adopting the agile methodology is because requirements are flexible and can be changed upon customer needs.</a:t>
            </a:r>
          </a:p>
          <a:p>
            <a:pPr marL="0" indent="0">
              <a:buNone/>
            </a:pPr>
            <a:endParaRPr lang="en-US" sz="2000" dirty="0">
              <a:solidFill>
                <a:srgbClr val="00B050"/>
              </a:solidFill>
              <a:effectLst>
                <a:outerShdw blurRad="38100" dist="38100" dir="2700000" algn="tl">
                  <a:srgbClr val="000000">
                    <a:alpha val="43137"/>
                  </a:srgbClr>
                </a:outerShdw>
              </a:effectLst>
            </a:endParaRPr>
          </a:p>
          <a:p>
            <a:pPr>
              <a:buFont typeface="Wingdings" panose="05000000000000000000" pitchFamily="2" charset="2"/>
              <a:buChar char="v"/>
            </a:pPr>
            <a:r>
              <a:rPr lang="en-US" sz="2000" dirty="0"/>
              <a:t>The system will be delivered on time under the budget constraints</a:t>
            </a:r>
          </a:p>
          <a:p>
            <a:pPr>
              <a:buFont typeface="Wingdings" panose="05000000000000000000" pitchFamily="2" charset="2"/>
              <a:buChar char="v"/>
            </a:pPr>
            <a:r>
              <a:rPr lang="en-US" sz="2000" dirty="0"/>
              <a:t>The regular meeting with client/customer enables the project to complete what he/she wants</a:t>
            </a:r>
            <a:endParaRPr lang="en-PK" sz="2000" dirty="0"/>
          </a:p>
        </p:txBody>
      </p:sp>
      <p:sp>
        <p:nvSpPr>
          <p:cNvPr id="4" name="Title 1">
            <a:extLst>
              <a:ext uri="{FF2B5EF4-FFF2-40B4-BE49-F238E27FC236}">
                <a16:creationId xmlns:a16="http://schemas.microsoft.com/office/drawing/2014/main" id="{1925F39D-8B72-431A-AF3C-6E8F79F641D8}"/>
              </a:ext>
            </a:extLst>
          </p:cNvPr>
          <p:cNvSpPr>
            <a:spLocks noGrp="1"/>
          </p:cNvSpPr>
          <p:nvPr>
            <p:ph type="title"/>
          </p:nvPr>
        </p:nvSpPr>
        <p:spPr>
          <a:xfrm>
            <a:off x="448965" y="452230"/>
            <a:ext cx="6253162" cy="571500"/>
          </a:xfrm>
        </p:spPr>
        <p:txBody>
          <a:bodyPr>
            <a:normAutofit fontScale="90000"/>
          </a:bodyPr>
          <a:lstStyle/>
          <a:p>
            <a:pPr algn="ctr"/>
            <a:r>
              <a:rPr lang="en-US" dirty="0"/>
              <a:t>Analysis</a:t>
            </a:r>
            <a:endParaRPr lang="en-PK" dirty="0"/>
          </a:p>
        </p:txBody>
      </p:sp>
      <p:sp>
        <p:nvSpPr>
          <p:cNvPr id="5" name="TextBox 4">
            <a:extLst>
              <a:ext uri="{FF2B5EF4-FFF2-40B4-BE49-F238E27FC236}">
                <a16:creationId xmlns:a16="http://schemas.microsoft.com/office/drawing/2014/main" id="{7D822B58-1C8C-495F-83B3-9D75614EF495}"/>
              </a:ext>
            </a:extLst>
          </p:cNvPr>
          <p:cNvSpPr txBox="1"/>
          <p:nvPr/>
        </p:nvSpPr>
        <p:spPr>
          <a:xfrm>
            <a:off x="417446" y="2419045"/>
            <a:ext cx="1711274" cy="369332"/>
          </a:xfrm>
          <a:prstGeom prst="rect">
            <a:avLst/>
          </a:prstGeom>
          <a:noFill/>
        </p:spPr>
        <p:txBody>
          <a:bodyPr wrap="square" rtlCol="0">
            <a:spAutoFit/>
          </a:bodyPr>
          <a:lstStyle/>
          <a:p>
            <a:r>
              <a:rPr lang="en-US" dirty="0">
                <a:solidFill>
                  <a:srgbClr val="008000"/>
                </a:solidFill>
                <a:effectLst>
                  <a:outerShdw blurRad="38100" dist="38100" dir="2700000" algn="tl">
                    <a:srgbClr val="000000">
                      <a:alpha val="43137"/>
                    </a:srgbClr>
                  </a:outerShdw>
                </a:effectLst>
              </a:rPr>
              <a:t>Advantages</a:t>
            </a:r>
            <a:endParaRPr lang="en-PK" dirty="0">
              <a:solidFill>
                <a:srgbClr val="008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4221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7D2B08-4446-44CA-9858-B6D41CEAE1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195" y="638872"/>
            <a:ext cx="4886560" cy="4045501"/>
          </a:xfrm>
        </p:spPr>
      </p:pic>
      <p:sp>
        <p:nvSpPr>
          <p:cNvPr id="7" name="TextBox 6">
            <a:extLst>
              <a:ext uri="{FF2B5EF4-FFF2-40B4-BE49-F238E27FC236}">
                <a16:creationId xmlns:a16="http://schemas.microsoft.com/office/drawing/2014/main" id="{3A1B6D12-AC3D-493C-8B03-1A879110FF78}"/>
              </a:ext>
            </a:extLst>
          </p:cNvPr>
          <p:cNvSpPr txBox="1"/>
          <p:nvPr/>
        </p:nvSpPr>
        <p:spPr>
          <a:xfrm>
            <a:off x="448965" y="411608"/>
            <a:ext cx="1221640" cy="369332"/>
          </a:xfrm>
          <a:prstGeom prst="rect">
            <a:avLst/>
          </a:prstGeom>
          <a:noFill/>
        </p:spPr>
        <p:txBody>
          <a:bodyPr wrap="square" rtlCol="0">
            <a:spAutoFit/>
          </a:bodyPr>
          <a:lstStyle/>
          <a:p>
            <a:r>
              <a:rPr lang="en-US" dirty="0">
                <a:solidFill>
                  <a:srgbClr val="008000"/>
                </a:solidFill>
                <a:effectLst>
                  <a:outerShdw blurRad="38100" dist="38100" dir="2700000" algn="tl">
                    <a:srgbClr val="000000">
                      <a:alpha val="43137"/>
                    </a:srgbClr>
                  </a:outerShdw>
                </a:effectLst>
              </a:rPr>
              <a:t>Flow Chart</a:t>
            </a:r>
            <a:endParaRPr lang="en-PK" dirty="0">
              <a:solidFill>
                <a:srgbClr val="0080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502B7DF3-F582-44EF-A7AD-1CE0338AD5E9}"/>
              </a:ext>
            </a:extLst>
          </p:cNvPr>
          <p:cNvSpPr txBox="1"/>
          <p:nvPr/>
        </p:nvSpPr>
        <p:spPr>
          <a:xfrm>
            <a:off x="3121302" y="2202418"/>
            <a:ext cx="1374345" cy="738664"/>
          </a:xfrm>
          <a:prstGeom prst="rect">
            <a:avLst/>
          </a:prstGeom>
          <a:noFill/>
        </p:spPr>
        <p:txBody>
          <a:bodyPr wrap="square" rtlCol="0">
            <a:spAutoFit/>
          </a:bodyPr>
          <a:lstStyle/>
          <a:p>
            <a:pPr algn="ctr"/>
            <a:r>
              <a:rPr lang="en-US" sz="1400" dirty="0"/>
              <a:t>Loop is run automatically once in a day.</a:t>
            </a:r>
            <a:endParaRPr lang="en-PK" sz="1400" dirty="0"/>
          </a:p>
        </p:txBody>
      </p:sp>
    </p:spTree>
    <p:extLst>
      <p:ext uri="{BB962C8B-B14F-4D97-AF65-F5344CB8AC3E}">
        <p14:creationId xmlns:p14="http://schemas.microsoft.com/office/powerpoint/2010/main" val="1176548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A634-B79B-4833-ADF9-E9E9F19B39D3}"/>
              </a:ext>
            </a:extLst>
          </p:cNvPr>
          <p:cNvSpPr>
            <a:spLocks noGrp="1"/>
          </p:cNvSpPr>
          <p:nvPr>
            <p:ph type="title"/>
          </p:nvPr>
        </p:nvSpPr>
        <p:spPr>
          <a:xfrm>
            <a:off x="457200" y="739290"/>
            <a:ext cx="8229600" cy="763526"/>
          </a:xfrm>
        </p:spPr>
        <p:txBody>
          <a:bodyPr/>
          <a:lstStyle/>
          <a:p>
            <a:r>
              <a:rPr lang="en-US" dirty="0"/>
              <a:t>Design</a:t>
            </a:r>
            <a:endParaRPr lang="en-PK" dirty="0"/>
          </a:p>
        </p:txBody>
      </p:sp>
      <p:sp>
        <p:nvSpPr>
          <p:cNvPr id="6" name="TextBox 5">
            <a:extLst>
              <a:ext uri="{FF2B5EF4-FFF2-40B4-BE49-F238E27FC236}">
                <a16:creationId xmlns:a16="http://schemas.microsoft.com/office/drawing/2014/main" id="{0B4B8B16-3C3B-4CC4-A833-E24B6503DEE8}"/>
              </a:ext>
            </a:extLst>
          </p:cNvPr>
          <p:cNvSpPr txBox="1"/>
          <p:nvPr/>
        </p:nvSpPr>
        <p:spPr>
          <a:xfrm>
            <a:off x="402130" y="1455316"/>
            <a:ext cx="5696920" cy="461665"/>
          </a:xfrm>
          <a:prstGeom prst="rect">
            <a:avLst/>
          </a:prstGeom>
          <a:noFill/>
        </p:spPr>
        <p:txBody>
          <a:bodyPr wrap="square" rtlCol="0">
            <a:spAutoFit/>
          </a:bodyPr>
          <a:lstStyle/>
          <a:p>
            <a:r>
              <a:rPr lang="en-US" sz="2400" dirty="0">
                <a:solidFill>
                  <a:schemeClr val="bg1"/>
                </a:solidFill>
                <a:effectLst>
                  <a:outerShdw blurRad="38100" dist="38100" dir="2700000" algn="tl">
                    <a:srgbClr val="000000">
                      <a:alpha val="43137"/>
                    </a:srgbClr>
                  </a:outerShdw>
                </a:effectLst>
                <a:latin typeface="+mj-lt"/>
              </a:rPr>
              <a:t>Percentage of Total Cases</a:t>
            </a:r>
            <a:endParaRPr lang="en-PK" sz="2400" dirty="0">
              <a:solidFill>
                <a:schemeClr val="bg1"/>
              </a:solidFill>
              <a:effectLst>
                <a:outerShdw blurRad="38100" dist="38100" dir="2700000" algn="tl">
                  <a:srgbClr val="000000">
                    <a:alpha val="43137"/>
                  </a:srgbClr>
                </a:outerShdw>
              </a:effectLst>
              <a:latin typeface="+mj-lt"/>
            </a:endParaRPr>
          </a:p>
        </p:txBody>
      </p:sp>
      <p:pic>
        <p:nvPicPr>
          <p:cNvPr id="10" name="Content Placeholder 9">
            <a:extLst>
              <a:ext uri="{FF2B5EF4-FFF2-40B4-BE49-F238E27FC236}">
                <a16:creationId xmlns:a16="http://schemas.microsoft.com/office/drawing/2014/main" id="{4F3C2C1B-8441-43A3-9798-FFD5DCBDC559}"/>
              </a:ext>
            </a:extLst>
          </p:cNvPr>
          <p:cNvPicPr>
            <a:picLocks noGrp="1" noChangeAspect="1"/>
          </p:cNvPicPr>
          <p:nvPr>
            <p:ph idx="1"/>
          </p:nvPr>
        </p:nvPicPr>
        <p:blipFill>
          <a:blip r:embed="rId2"/>
          <a:stretch>
            <a:fillRect/>
          </a:stretch>
        </p:blipFill>
        <p:spPr>
          <a:xfrm>
            <a:off x="1995488" y="1963738"/>
            <a:ext cx="5153025" cy="2895600"/>
          </a:xfrm>
        </p:spPr>
      </p:pic>
    </p:spTree>
    <p:extLst>
      <p:ext uri="{BB962C8B-B14F-4D97-AF65-F5344CB8AC3E}">
        <p14:creationId xmlns:p14="http://schemas.microsoft.com/office/powerpoint/2010/main" val="1521210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5E3734-E83C-4F16-A7E2-75EE7DEF69D0}"/>
              </a:ext>
            </a:extLst>
          </p:cNvPr>
          <p:cNvSpPr>
            <a:spLocks noGrp="1"/>
          </p:cNvSpPr>
          <p:nvPr>
            <p:ph type="title"/>
          </p:nvPr>
        </p:nvSpPr>
        <p:spPr>
          <a:xfrm>
            <a:off x="457200" y="1350110"/>
            <a:ext cx="8229600" cy="763526"/>
          </a:xfrm>
        </p:spPr>
        <p:txBody>
          <a:bodyPr>
            <a:normAutofit/>
          </a:bodyPr>
          <a:lstStyle/>
          <a:p>
            <a:pPr algn="l"/>
            <a:r>
              <a:rPr lang="en-US" sz="2400" dirty="0"/>
              <a:t>Easy to Understand Data Representation</a:t>
            </a:r>
            <a:endParaRPr lang="en-PK" sz="2400" dirty="0"/>
          </a:p>
        </p:txBody>
      </p:sp>
      <p:pic>
        <p:nvPicPr>
          <p:cNvPr id="6" name="Content Placeholder 5">
            <a:extLst>
              <a:ext uri="{FF2B5EF4-FFF2-40B4-BE49-F238E27FC236}">
                <a16:creationId xmlns:a16="http://schemas.microsoft.com/office/drawing/2014/main" id="{0C428A11-1F5F-44F7-B922-23DB7A4ECE22}"/>
              </a:ext>
            </a:extLst>
          </p:cNvPr>
          <p:cNvPicPr>
            <a:picLocks noGrp="1" noChangeAspect="1"/>
          </p:cNvPicPr>
          <p:nvPr>
            <p:ph idx="1"/>
          </p:nvPr>
        </p:nvPicPr>
        <p:blipFill>
          <a:blip r:embed="rId2"/>
          <a:stretch>
            <a:fillRect/>
          </a:stretch>
        </p:blipFill>
        <p:spPr>
          <a:xfrm>
            <a:off x="1995488" y="1963738"/>
            <a:ext cx="5153025" cy="2895600"/>
          </a:xfrm>
        </p:spPr>
      </p:pic>
    </p:spTree>
    <p:extLst>
      <p:ext uri="{BB962C8B-B14F-4D97-AF65-F5344CB8AC3E}">
        <p14:creationId xmlns:p14="http://schemas.microsoft.com/office/powerpoint/2010/main" val="3979435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8906DD7-5790-42E8-852F-D8541AE15E37}"/>
              </a:ext>
            </a:extLst>
          </p:cNvPr>
          <p:cNvSpPr>
            <a:spLocks noGrp="1"/>
          </p:cNvSpPr>
          <p:nvPr>
            <p:ph type="title"/>
          </p:nvPr>
        </p:nvSpPr>
        <p:spPr>
          <a:xfrm>
            <a:off x="296260" y="1350110"/>
            <a:ext cx="6091730" cy="704545"/>
          </a:xfrm>
        </p:spPr>
        <p:txBody>
          <a:bodyPr>
            <a:normAutofit/>
          </a:bodyPr>
          <a:lstStyle/>
          <a:p>
            <a:pPr algn="l"/>
            <a:r>
              <a:rPr lang="en-US" sz="2800" dirty="0">
                <a:solidFill>
                  <a:schemeClr val="bg1"/>
                </a:solidFill>
                <a:effectLst>
                  <a:outerShdw blurRad="38100" dist="38100" dir="2700000" algn="tl">
                    <a:srgbClr val="000000">
                      <a:alpha val="43137"/>
                    </a:srgbClr>
                  </a:outerShdw>
                </a:effectLst>
              </a:rPr>
              <a:t>Displaying Realtime Numbers</a:t>
            </a:r>
            <a:endParaRPr lang="en-PK" sz="2800" dirty="0">
              <a:solidFill>
                <a:schemeClr val="bg1"/>
              </a:solidFill>
              <a:effectLst>
                <a:outerShdw blurRad="38100" dist="38100" dir="2700000" algn="tl">
                  <a:srgbClr val="000000">
                    <a:alpha val="43137"/>
                  </a:srgbClr>
                </a:outerShdw>
              </a:effectLst>
            </a:endParaRPr>
          </a:p>
        </p:txBody>
      </p:sp>
      <p:pic>
        <p:nvPicPr>
          <p:cNvPr id="6" name="Content Placeholder 5">
            <a:extLst>
              <a:ext uri="{FF2B5EF4-FFF2-40B4-BE49-F238E27FC236}">
                <a16:creationId xmlns:a16="http://schemas.microsoft.com/office/drawing/2014/main" id="{5AC98696-9AE5-4B83-B9CE-0BBB44AD1AC1}"/>
              </a:ext>
            </a:extLst>
          </p:cNvPr>
          <p:cNvPicPr>
            <a:picLocks noGrp="1" noChangeAspect="1"/>
          </p:cNvPicPr>
          <p:nvPr>
            <p:ph sz="half" idx="1"/>
          </p:nvPr>
        </p:nvPicPr>
        <p:blipFill>
          <a:blip r:embed="rId2"/>
          <a:stretch>
            <a:fillRect/>
          </a:stretch>
        </p:blipFill>
        <p:spPr>
          <a:xfrm>
            <a:off x="1517900" y="1923619"/>
            <a:ext cx="3095206" cy="2938706"/>
          </a:xfrm>
        </p:spPr>
      </p:pic>
      <p:pic>
        <p:nvPicPr>
          <p:cNvPr id="8" name="Content Placeholder 7">
            <a:extLst>
              <a:ext uri="{FF2B5EF4-FFF2-40B4-BE49-F238E27FC236}">
                <a16:creationId xmlns:a16="http://schemas.microsoft.com/office/drawing/2014/main" id="{538F82BC-1205-440E-9746-1156E2D2E158}"/>
              </a:ext>
            </a:extLst>
          </p:cNvPr>
          <p:cNvPicPr>
            <a:picLocks noGrp="1" noChangeAspect="1"/>
          </p:cNvPicPr>
          <p:nvPr>
            <p:ph sz="half" idx="2"/>
          </p:nvPr>
        </p:nvPicPr>
        <p:blipFill>
          <a:blip r:embed="rId3"/>
          <a:stretch>
            <a:fillRect/>
          </a:stretch>
        </p:blipFill>
        <p:spPr>
          <a:xfrm>
            <a:off x="5282281" y="1923619"/>
            <a:ext cx="3212236" cy="2938705"/>
          </a:xfrm>
        </p:spPr>
      </p:pic>
    </p:spTree>
    <p:extLst>
      <p:ext uri="{BB962C8B-B14F-4D97-AF65-F5344CB8AC3E}">
        <p14:creationId xmlns:p14="http://schemas.microsoft.com/office/powerpoint/2010/main" val="881452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par>
                                <p:cTn id="13" presetID="6" presetClass="entr" presetSubtype="16"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42B8974-46C0-426E-87BB-7B18CCA1B746}"/>
              </a:ext>
            </a:extLst>
          </p:cNvPr>
          <p:cNvPicPr>
            <a:picLocks noGrp="1" noChangeAspect="1"/>
          </p:cNvPicPr>
          <p:nvPr>
            <p:ph sz="half" idx="1"/>
          </p:nvPr>
        </p:nvPicPr>
        <p:blipFill>
          <a:blip r:embed="rId2"/>
          <a:stretch>
            <a:fillRect/>
          </a:stretch>
        </p:blipFill>
        <p:spPr>
          <a:xfrm>
            <a:off x="228600" y="2113635"/>
            <a:ext cx="8686800" cy="2178181"/>
          </a:xfrm>
        </p:spPr>
      </p:pic>
      <p:sp>
        <p:nvSpPr>
          <p:cNvPr id="7" name="Title 8">
            <a:extLst>
              <a:ext uri="{FF2B5EF4-FFF2-40B4-BE49-F238E27FC236}">
                <a16:creationId xmlns:a16="http://schemas.microsoft.com/office/drawing/2014/main" id="{9C228AB7-96D2-43BF-9C88-D3EEC567427E}"/>
              </a:ext>
            </a:extLst>
          </p:cNvPr>
          <p:cNvSpPr>
            <a:spLocks noGrp="1"/>
          </p:cNvSpPr>
          <p:nvPr>
            <p:ph type="title"/>
          </p:nvPr>
        </p:nvSpPr>
        <p:spPr>
          <a:xfrm>
            <a:off x="296260" y="1350110"/>
            <a:ext cx="6091730" cy="704545"/>
          </a:xfrm>
        </p:spPr>
        <p:txBody>
          <a:bodyPr>
            <a:normAutofit/>
          </a:bodyPr>
          <a:lstStyle/>
          <a:p>
            <a:pPr algn="l"/>
            <a:r>
              <a:rPr lang="en-US" sz="2800" dirty="0">
                <a:solidFill>
                  <a:schemeClr val="bg1"/>
                </a:solidFill>
                <a:effectLst>
                  <a:outerShdw blurRad="38100" dist="38100" dir="2700000" algn="tl">
                    <a:srgbClr val="000000">
                      <a:alpha val="43137"/>
                    </a:srgbClr>
                  </a:outerShdw>
                </a:effectLst>
              </a:rPr>
              <a:t>Displaying Realtime Numbers</a:t>
            </a:r>
            <a:endParaRPr lang="en-PK" sz="28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95482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791E26C7-16A9-47C6-A600-34B28A798D39}"/>
              </a:ext>
            </a:extLst>
          </p:cNvPr>
          <p:cNvSpPr txBox="1">
            <a:spLocks/>
          </p:cNvSpPr>
          <p:nvPr/>
        </p:nvSpPr>
        <p:spPr>
          <a:xfrm>
            <a:off x="296260" y="1350110"/>
            <a:ext cx="6091730" cy="70454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pPr algn="l"/>
            <a:r>
              <a:rPr lang="en-US" sz="2800" dirty="0">
                <a:effectLst>
                  <a:outerShdw blurRad="38100" dist="38100" dir="2700000" algn="tl">
                    <a:srgbClr val="000000">
                      <a:alpha val="43137"/>
                    </a:srgbClr>
                  </a:outerShdw>
                </a:effectLst>
              </a:rPr>
              <a:t>Getting User Feedback</a:t>
            </a:r>
            <a:endParaRPr lang="en-PK" sz="2800" dirty="0">
              <a:effectLst>
                <a:outerShdw blurRad="38100" dist="38100" dir="2700000" algn="tl">
                  <a:srgbClr val="000000">
                    <a:alpha val="43137"/>
                  </a:srgbClr>
                </a:outerShdw>
              </a:effectLst>
            </a:endParaRPr>
          </a:p>
        </p:txBody>
      </p:sp>
      <p:pic>
        <p:nvPicPr>
          <p:cNvPr id="14" name="Picture 13">
            <a:extLst>
              <a:ext uri="{FF2B5EF4-FFF2-40B4-BE49-F238E27FC236}">
                <a16:creationId xmlns:a16="http://schemas.microsoft.com/office/drawing/2014/main" id="{F39D5208-E385-4744-BDBA-74B85946D3EA}"/>
              </a:ext>
            </a:extLst>
          </p:cNvPr>
          <p:cNvPicPr>
            <a:picLocks noChangeAspect="1"/>
          </p:cNvPicPr>
          <p:nvPr/>
        </p:nvPicPr>
        <p:blipFill>
          <a:blip r:embed="rId2"/>
          <a:stretch>
            <a:fillRect/>
          </a:stretch>
        </p:blipFill>
        <p:spPr>
          <a:xfrm>
            <a:off x="1365195" y="1987511"/>
            <a:ext cx="7096208" cy="2939220"/>
          </a:xfrm>
          <a:prstGeom prst="rect">
            <a:avLst/>
          </a:prstGeom>
        </p:spPr>
      </p:pic>
    </p:spTree>
    <p:extLst>
      <p:ext uri="{BB962C8B-B14F-4D97-AF65-F5344CB8AC3E}">
        <p14:creationId xmlns:p14="http://schemas.microsoft.com/office/powerpoint/2010/main" val="1051065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966DE5-4CEC-4D6D-B2D2-E4E65F3E1174}"/>
              </a:ext>
            </a:extLst>
          </p:cNvPr>
          <p:cNvPicPr>
            <a:picLocks noGrp="1" noChangeAspect="1"/>
          </p:cNvPicPr>
          <p:nvPr>
            <p:ph idx="1"/>
          </p:nvPr>
        </p:nvPicPr>
        <p:blipFill>
          <a:blip r:embed="rId2"/>
          <a:stretch>
            <a:fillRect/>
          </a:stretch>
        </p:blipFill>
        <p:spPr>
          <a:xfrm>
            <a:off x="1001094" y="1960563"/>
            <a:ext cx="7141812" cy="2901950"/>
          </a:xfrm>
        </p:spPr>
      </p:pic>
      <p:sp>
        <p:nvSpPr>
          <p:cNvPr id="6" name="Title 8">
            <a:extLst>
              <a:ext uri="{FF2B5EF4-FFF2-40B4-BE49-F238E27FC236}">
                <a16:creationId xmlns:a16="http://schemas.microsoft.com/office/drawing/2014/main" id="{C314F817-A757-4A2C-ACDF-FA07636B0AAB}"/>
              </a:ext>
            </a:extLst>
          </p:cNvPr>
          <p:cNvSpPr txBox="1">
            <a:spLocks/>
          </p:cNvSpPr>
          <p:nvPr/>
        </p:nvSpPr>
        <p:spPr>
          <a:xfrm>
            <a:off x="296260" y="1350110"/>
            <a:ext cx="6091730" cy="70454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pPr algn="l"/>
            <a:r>
              <a:rPr lang="en-US" sz="2800" dirty="0">
                <a:effectLst>
                  <a:outerShdw blurRad="38100" dist="38100" dir="2700000" algn="tl">
                    <a:srgbClr val="000000">
                      <a:alpha val="43137"/>
                    </a:srgbClr>
                  </a:outerShdw>
                </a:effectLst>
              </a:rPr>
              <a:t>Detailed About Page</a:t>
            </a:r>
            <a:endParaRPr lang="en-PK"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83458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8E19B9-C720-4CFC-888B-1F35464D1E1A}"/>
              </a:ext>
            </a:extLst>
          </p:cNvPr>
          <p:cNvSpPr>
            <a:spLocks noGrp="1"/>
          </p:cNvSpPr>
          <p:nvPr>
            <p:ph type="title"/>
          </p:nvPr>
        </p:nvSpPr>
        <p:spPr/>
        <p:txBody>
          <a:bodyPr>
            <a:normAutofit/>
          </a:bodyPr>
          <a:lstStyle/>
          <a:p>
            <a:pPr algn="l"/>
            <a:r>
              <a:rPr lang="en-US" sz="2800" dirty="0"/>
              <a:t>Hot Zone Identification</a:t>
            </a:r>
            <a:endParaRPr lang="en-PK" sz="2800" dirty="0"/>
          </a:p>
        </p:txBody>
      </p:sp>
      <p:pic>
        <p:nvPicPr>
          <p:cNvPr id="5" name="Content Placeholder 4">
            <a:extLst>
              <a:ext uri="{FF2B5EF4-FFF2-40B4-BE49-F238E27FC236}">
                <a16:creationId xmlns:a16="http://schemas.microsoft.com/office/drawing/2014/main" id="{0685C619-BA19-4FA6-9A28-75D2FC6EDC45}"/>
              </a:ext>
            </a:extLst>
          </p:cNvPr>
          <p:cNvPicPr>
            <a:picLocks noGrp="1" noChangeAspect="1"/>
          </p:cNvPicPr>
          <p:nvPr>
            <p:ph idx="1"/>
          </p:nvPr>
        </p:nvPicPr>
        <p:blipFill>
          <a:blip r:embed="rId2"/>
          <a:stretch>
            <a:fillRect/>
          </a:stretch>
        </p:blipFill>
        <p:spPr>
          <a:xfrm>
            <a:off x="3016613" y="1960563"/>
            <a:ext cx="3110775" cy="2901950"/>
          </a:xfrm>
        </p:spPr>
      </p:pic>
    </p:spTree>
    <p:extLst>
      <p:ext uri="{BB962C8B-B14F-4D97-AF65-F5344CB8AC3E}">
        <p14:creationId xmlns:p14="http://schemas.microsoft.com/office/powerpoint/2010/main" val="1194985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8E30-E6AC-4719-A205-684FFAF5C49E}"/>
              </a:ext>
            </a:extLst>
          </p:cNvPr>
          <p:cNvSpPr>
            <a:spLocks noGrp="1"/>
          </p:cNvSpPr>
          <p:nvPr>
            <p:ph type="title"/>
          </p:nvPr>
        </p:nvSpPr>
        <p:spPr/>
        <p:txBody>
          <a:bodyPr>
            <a:normAutofit fontScale="90000"/>
          </a:bodyPr>
          <a:lstStyle/>
          <a:p>
            <a:pPr algn="ctr"/>
            <a:r>
              <a:rPr lang="en-US" dirty="0"/>
              <a:t>Implementation</a:t>
            </a:r>
            <a:endParaRPr lang="en-PK" dirty="0"/>
          </a:p>
        </p:txBody>
      </p:sp>
      <p:sp>
        <p:nvSpPr>
          <p:cNvPr id="3" name="Content Placeholder 2">
            <a:extLst>
              <a:ext uri="{FF2B5EF4-FFF2-40B4-BE49-F238E27FC236}">
                <a16:creationId xmlns:a16="http://schemas.microsoft.com/office/drawing/2014/main" id="{144C307C-68FD-46D9-8747-B3BCA3A4B30D}"/>
              </a:ext>
            </a:extLst>
          </p:cNvPr>
          <p:cNvSpPr>
            <a:spLocks noGrp="1"/>
          </p:cNvSpPr>
          <p:nvPr>
            <p:ph idx="1"/>
          </p:nvPr>
        </p:nvSpPr>
        <p:spPr/>
        <p:txBody>
          <a:bodyPr/>
          <a:lstStyle/>
          <a:p>
            <a:pPr>
              <a:buFont typeface="Wingdings" panose="05000000000000000000" pitchFamily="2" charset="2"/>
              <a:buChar char="v"/>
            </a:pPr>
            <a:r>
              <a:rPr lang="en-US" dirty="0"/>
              <a:t>The system can be implemented as a standalone system</a:t>
            </a:r>
          </a:p>
          <a:p>
            <a:pPr>
              <a:buFont typeface="Wingdings" panose="05000000000000000000" pitchFamily="2" charset="2"/>
              <a:buChar char="v"/>
            </a:pPr>
            <a:r>
              <a:rPr lang="en-US" dirty="0"/>
              <a:t>The system can be implemented online or on a locally hosted server</a:t>
            </a:r>
          </a:p>
          <a:p>
            <a:pPr>
              <a:buFont typeface="Wingdings" panose="05000000000000000000" pitchFamily="2" charset="2"/>
              <a:buChar char="v"/>
            </a:pPr>
            <a:r>
              <a:rPr lang="en-US" dirty="0"/>
              <a:t>The system can be part of a cloud network</a:t>
            </a:r>
            <a:endParaRPr lang="en-PK" dirty="0"/>
          </a:p>
        </p:txBody>
      </p:sp>
    </p:spTree>
    <p:extLst>
      <p:ext uri="{BB962C8B-B14F-4D97-AF65-F5344CB8AC3E}">
        <p14:creationId xmlns:p14="http://schemas.microsoft.com/office/powerpoint/2010/main" val="157367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739290"/>
            <a:ext cx="8076894" cy="763525"/>
          </a:xfrm>
        </p:spPr>
        <p:txBody>
          <a:bodyPr>
            <a:normAutofit/>
          </a:bodyPr>
          <a:lstStyle/>
          <a:p>
            <a:r>
              <a:rPr lang="en-US" dirty="0"/>
              <a:t>Details</a:t>
            </a:r>
          </a:p>
        </p:txBody>
      </p:sp>
      <p:sp>
        <p:nvSpPr>
          <p:cNvPr id="3" name="Content Placeholder 2"/>
          <p:cNvSpPr>
            <a:spLocks noGrp="1"/>
          </p:cNvSpPr>
          <p:nvPr>
            <p:ph idx="1"/>
          </p:nvPr>
        </p:nvSpPr>
        <p:spPr>
          <a:xfrm>
            <a:off x="907080" y="1879822"/>
            <a:ext cx="4581149" cy="1679755"/>
          </a:xfrm>
        </p:spPr>
        <p:txBody>
          <a:bodyPr/>
          <a:lstStyle/>
          <a:p>
            <a:pPr marL="0" indent="0">
              <a:buNone/>
            </a:pPr>
            <a:r>
              <a:rPr lang="en-US" dirty="0">
                <a:effectLst>
                  <a:outerShdw blurRad="38100" dist="38100" dir="2700000" algn="tl">
                    <a:srgbClr val="000000">
                      <a:alpha val="43137"/>
                    </a:srgbClr>
                  </a:outerShdw>
                </a:effectLst>
              </a:rPr>
              <a:t>Muhammad Umer Farooq</a:t>
            </a:r>
          </a:p>
          <a:p>
            <a:pPr marL="0" indent="0">
              <a:buNone/>
            </a:pPr>
            <a:r>
              <a:rPr lang="en-US" dirty="0">
                <a:effectLst>
                  <a:outerShdw blurRad="38100" dist="38100" dir="2700000" algn="tl">
                    <a:srgbClr val="000000">
                      <a:alpha val="43137"/>
                    </a:srgbClr>
                  </a:outerShdw>
                </a:effectLst>
              </a:rPr>
              <a:t>Muhammad Usman Naeem</a:t>
            </a:r>
          </a:p>
          <a:p>
            <a:pPr marL="0" indent="0">
              <a:buNone/>
            </a:pPr>
            <a:r>
              <a:rPr lang="en-US" dirty="0">
                <a:effectLst>
                  <a:outerShdw blurRad="38100" dist="38100" dir="2700000" algn="tl">
                    <a:srgbClr val="000000">
                      <a:alpha val="43137"/>
                    </a:srgbClr>
                  </a:outerShdw>
                </a:effectLst>
              </a:rPr>
              <a:t>Zain-Ul-</a:t>
            </a:r>
            <a:r>
              <a:rPr lang="en-US" dirty="0" err="1">
                <a:effectLst>
                  <a:outerShdw blurRad="38100" dist="38100" dir="2700000" algn="tl">
                    <a:srgbClr val="000000">
                      <a:alpha val="43137"/>
                    </a:srgbClr>
                  </a:outerShdw>
                </a:effectLst>
              </a:rPr>
              <a:t>Abdin</a:t>
            </a:r>
            <a:endParaRPr lang="en-US" dirty="0">
              <a:effectLst>
                <a:outerShdw blurRad="38100" dist="38100" dir="2700000" algn="tl">
                  <a:srgbClr val="000000">
                    <a:alpha val="43137"/>
                  </a:srgbClr>
                </a:outerShdw>
              </a:effectLst>
            </a:endParaRPr>
          </a:p>
        </p:txBody>
      </p:sp>
      <p:sp>
        <p:nvSpPr>
          <p:cNvPr id="4" name="Content Placeholder 2">
            <a:extLst>
              <a:ext uri="{FF2B5EF4-FFF2-40B4-BE49-F238E27FC236}">
                <a16:creationId xmlns:a16="http://schemas.microsoft.com/office/drawing/2014/main" id="{10CBDD7A-FD9A-492A-A09E-F1B004281726}"/>
              </a:ext>
            </a:extLst>
          </p:cNvPr>
          <p:cNvSpPr txBox="1">
            <a:spLocks/>
          </p:cNvSpPr>
          <p:nvPr/>
        </p:nvSpPr>
        <p:spPr>
          <a:xfrm>
            <a:off x="5335527" y="1879822"/>
            <a:ext cx="1985164" cy="1679755"/>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Font typeface="Arial" pitchFamily="34" charset="0"/>
              <a:buNone/>
            </a:pPr>
            <a:r>
              <a:rPr lang="en-US" dirty="0">
                <a:effectLst>
                  <a:outerShdw blurRad="38100" dist="38100" dir="2700000" algn="tl">
                    <a:srgbClr val="000000">
                      <a:alpha val="43137"/>
                    </a:srgbClr>
                  </a:outerShdw>
                </a:effectLst>
              </a:rPr>
              <a:t> -    19681</a:t>
            </a:r>
          </a:p>
          <a:p>
            <a:pPr marL="0" indent="0" algn="l">
              <a:buFont typeface="Arial" pitchFamily="34" charset="0"/>
              <a:buNone/>
            </a:pPr>
            <a:r>
              <a:rPr lang="en-US" dirty="0">
                <a:effectLst>
                  <a:outerShdw blurRad="38100" dist="38100" dir="2700000" algn="tl">
                    <a:srgbClr val="000000">
                      <a:alpha val="43137"/>
                    </a:srgbClr>
                  </a:outerShdw>
                </a:effectLst>
              </a:rPr>
              <a:t> -    19679</a:t>
            </a:r>
          </a:p>
          <a:p>
            <a:pPr marL="0" indent="0" algn="l">
              <a:buFont typeface="Arial" pitchFamily="34" charset="0"/>
              <a:buNone/>
            </a:pPr>
            <a:r>
              <a:rPr lang="en-US" dirty="0">
                <a:effectLst>
                  <a:outerShdw blurRad="38100" dist="38100" dir="2700000" algn="tl">
                    <a:srgbClr val="000000">
                      <a:alpha val="43137"/>
                    </a:srgbClr>
                  </a:outerShdw>
                </a:effectLst>
              </a:rPr>
              <a:t> -    19683</a:t>
            </a:r>
          </a:p>
        </p:txBody>
      </p:sp>
      <p:sp>
        <p:nvSpPr>
          <p:cNvPr id="5" name="TextBox 4">
            <a:extLst>
              <a:ext uri="{FF2B5EF4-FFF2-40B4-BE49-F238E27FC236}">
                <a16:creationId xmlns:a16="http://schemas.microsoft.com/office/drawing/2014/main" id="{89CC6C56-79EC-4022-BD59-07BB3926D77A}"/>
              </a:ext>
            </a:extLst>
          </p:cNvPr>
          <p:cNvSpPr txBox="1"/>
          <p:nvPr/>
        </p:nvSpPr>
        <p:spPr>
          <a:xfrm>
            <a:off x="1059785" y="3779124"/>
            <a:ext cx="7329840" cy="954107"/>
          </a:xfrm>
          <a:prstGeom prst="rect">
            <a:avLst/>
          </a:prstGeom>
          <a:noFill/>
          <a:ln>
            <a:noFill/>
          </a:ln>
        </p:spPr>
        <p:txBody>
          <a:bodyPr wrap="square" rtlCol="0">
            <a:spAutoFit/>
          </a:bodyPr>
          <a:lstStyle/>
          <a:p>
            <a:r>
              <a:rPr lang="en-US" sz="2800" dirty="0">
                <a:solidFill>
                  <a:schemeClr val="bg1"/>
                </a:solidFill>
                <a:effectLst>
                  <a:outerShdw blurRad="38100" dist="38100" dir="2700000" algn="tl">
                    <a:srgbClr val="000000">
                      <a:alpha val="43137"/>
                    </a:srgbClr>
                  </a:outerShdw>
                </a:effectLst>
              </a:rPr>
              <a:t>    </a:t>
            </a:r>
            <a:r>
              <a:rPr lang="en-US" sz="2000" dirty="0">
                <a:solidFill>
                  <a:schemeClr val="bg1"/>
                </a:solidFill>
                <a:effectLst>
                  <a:outerShdw blurRad="38100" dist="38100" dir="2700000" algn="tl">
                    <a:srgbClr val="000000">
                      <a:alpha val="43137"/>
                    </a:srgbClr>
                  </a:outerShdw>
                </a:effectLst>
              </a:rPr>
              <a:t>Presentation Link :   https://youtu.be/MkT_2JtrIr0</a:t>
            </a:r>
          </a:p>
          <a:p>
            <a:r>
              <a:rPr lang="en-US" sz="2800" dirty="0">
                <a:solidFill>
                  <a:schemeClr val="bg1"/>
                </a:solidFill>
                <a:effectLst>
                  <a:outerShdw blurRad="38100" dist="38100" dir="2700000" algn="tl">
                    <a:srgbClr val="000000">
                      <a:alpha val="43137"/>
                    </a:srgbClr>
                  </a:outerShdw>
                </a:effectLst>
              </a:rPr>
              <a:t>    </a:t>
            </a:r>
            <a:r>
              <a:rPr lang="en-US" sz="2000" dirty="0">
                <a:solidFill>
                  <a:schemeClr val="bg1"/>
                </a:solidFill>
                <a:effectLst>
                  <a:outerShdw blurRad="38100" dist="38100" dir="2700000" algn="tl">
                    <a:srgbClr val="000000">
                      <a:alpha val="43137"/>
                    </a:srgbClr>
                  </a:outerShdw>
                </a:effectLst>
              </a:rPr>
              <a:t>Website Link :           http://ezytech.tech/covid19-parser</a:t>
            </a:r>
            <a:endParaRPr lang="en-PK" sz="20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wipe(down)">
                                      <p:cBhvr>
                                        <p:cTn id="26" dur="580">
                                          <p:stCondLst>
                                            <p:cond delay="0"/>
                                          </p:stCondLst>
                                        </p:cTn>
                                        <p:tgtEl>
                                          <p:spTgt spid="3">
                                            <p:txEl>
                                              <p:pRg st="1" end="1"/>
                                            </p:txEl>
                                          </p:spTgt>
                                        </p:tgtEl>
                                      </p:cBhvr>
                                    </p:animEffect>
                                    <p:anim calcmode="lin" valueType="num">
                                      <p:cBhvr>
                                        <p:cTn id="27"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2" dur="26">
                                          <p:stCondLst>
                                            <p:cond delay="650"/>
                                          </p:stCondLst>
                                        </p:cTn>
                                        <p:tgtEl>
                                          <p:spTgt spid="3">
                                            <p:txEl>
                                              <p:pRg st="1" end="1"/>
                                            </p:txEl>
                                          </p:spTgt>
                                        </p:tgtEl>
                                      </p:cBhvr>
                                      <p:to x="100000" y="60000"/>
                                    </p:animScale>
                                    <p:animScale>
                                      <p:cBhvr>
                                        <p:cTn id="33" dur="166" decel="50000">
                                          <p:stCondLst>
                                            <p:cond delay="676"/>
                                          </p:stCondLst>
                                        </p:cTn>
                                        <p:tgtEl>
                                          <p:spTgt spid="3">
                                            <p:txEl>
                                              <p:pRg st="1" end="1"/>
                                            </p:txEl>
                                          </p:spTgt>
                                        </p:tgtEl>
                                      </p:cBhvr>
                                      <p:to x="100000" y="100000"/>
                                    </p:animScale>
                                    <p:animScale>
                                      <p:cBhvr>
                                        <p:cTn id="34" dur="26">
                                          <p:stCondLst>
                                            <p:cond delay="1312"/>
                                          </p:stCondLst>
                                        </p:cTn>
                                        <p:tgtEl>
                                          <p:spTgt spid="3">
                                            <p:txEl>
                                              <p:pRg st="1" end="1"/>
                                            </p:txEl>
                                          </p:spTgt>
                                        </p:tgtEl>
                                      </p:cBhvr>
                                      <p:to x="100000" y="80000"/>
                                    </p:animScale>
                                    <p:animScale>
                                      <p:cBhvr>
                                        <p:cTn id="35" dur="166" decel="50000">
                                          <p:stCondLst>
                                            <p:cond delay="1338"/>
                                          </p:stCondLst>
                                        </p:cTn>
                                        <p:tgtEl>
                                          <p:spTgt spid="3">
                                            <p:txEl>
                                              <p:pRg st="1" end="1"/>
                                            </p:txEl>
                                          </p:spTgt>
                                        </p:tgtEl>
                                      </p:cBhvr>
                                      <p:to x="100000" y="100000"/>
                                    </p:animScale>
                                    <p:animScale>
                                      <p:cBhvr>
                                        <p:cTn id="36" dur="26">
                                          <p:stCondLst>
                                            <p:cond delay="1642"/>
                                          </p:stCondLst>
                                        </p:cTn>
                                        <p:tgtEl>
                                          <p:spTgt spid="3">
                                            <p:txEl>
                                              <p:pRg st="1" end="1"/>
                                            </p:txEl>
                                          </p:spTgt>
                                        </p:tgtEl>
                                      </p:cBhvr>
                                      <p:to x="100000" y="90000"/>
                                    </p:animScale>
                                    <p:animScale>
                                      <p:cBhvr>
                                        <p:cTn id="37" dur="166" decel="50000">
                                          <p:stCondLst>
                                            <p:cond delay="1668"/>
                                          </p:stCondLst>
                                        </p:cTn>
                                        <p:tgtEl>
                                          <p:spTgt spid="3">
                                            <p:txEl>
                                              <p:pRg st="1" end="1"/>
                                            </p:txEl>
                                          </p:spTgt>
                                        </p:tgtEl>
                                      </p:cBhvr>
                                      <p:to x="100000" y="100000"/>
                                    </p:animScale>
                                    <p:animScale>
                                      <p:cBhvr>
                                        <p:cTn id="38" dur="26">
                                          <p:stCondLst>
                                            <p:cond delay="1808"/>
                                          </p:stCondLst>
                                        </p:cTn>
                                        <p:tgtEl>
                                          <p:spTgt spid="3">
                                            <p:txEl>
                                              <p:pRg st="1" end="1"/>
                                            </p:txEl>
                                          </p:spTgt>
                                        </p:tgtEl>
                                      </p:cBhvr>
                                      <p:to x="100000" y="95000"/>
                                    </p:animScale>
                                    <p:animScale>
                                      <p:cBhvr>
                                        <p:cTn id="39" dur="166" decel="50000">
                                          <p:stCondLst>
                                            <p:cond delay="1834"/>
                                          </p:stCondLst>
                                        </p:cTn>
                                        <p:tgtEl>
                                          <p:spTgt spid="3">
                                            <p:txEl>
                                              <p:pRg st="1" end="1"/>
                                            </p:txEl>
                                          </p:spTgt>
                                        </p:tgtEl>
                                      </p:cBhvr>
                                      <p:to x="100000" y="100000"/>
                                    </p:animScale>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nodeType="clickEffect">
                                  <p:stCondLst>
                                    <p:cond delay="0"/>
                                  </p:stCondLst>
                                  <p:childTnLst>
                                    <p:set>
                                      <p:cBhvr>
                                        <p:cTn id="43" dur="1" fill="hold">
                                          <p:stCondLst>
                                            <p:cond delay="0"/>
                                          </p:stCondLst>
                                        </p:cTn>
                                        <p:tgtEl>
                                          <p:spTgt spid="4">
                                            <p:txEl>
                                              <p:pRg st="1" end="1"/>
                                            </p:txEl>
                                          </p:spTgt>
                                        </p:tgtEl>
                                        <p:attrNameLst>
                                          <p:attrName>style.visibility</p:attrName>
                                        </p:attrNameLst>
                                      </p:cBhvr>
                                      <p:to>
                                        <p:strVal val="visible"/>
                                      </p:to>
                                    </p:set>
                                    <p:animEffect transition="in" filter="wipe(down)">
                                      <p:cBhvr>
                                        <p:cTn id="44" dur="580">
                                          <p:stCondLst>
                                            <p:cond delay="0"/>
                                          </p:stCondLst>
                                        </p:cTn>
                                        <p:tgtEl>
                                          <p:spTgt spid="4">
                                            <p:txEl>
                                              <p:pRg st="1" end="1"/>
                                            </p:txEl>
                                          </p:spTgt>
                                        </p:tgtEl>
                                      </p:cBhvr>
                                    </p:animEffect>
                                    <p:anim calcmode="lin" valueType="num">
                                      <p:cBhvr>
                                        <p:cTn id="45"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4">
                                            <p:txEl>
                                              <p:pRg st="1" end="1"/>
                                            </p:txEl>
                                          </p:spTgt>
                                        </p:tgtEl>
                                      </p:cBhvr>
                                      <p:to x="100000" y="60000"/>
                                    </p:animScale>
                                    <p:animScale>
                                      <p:cBhvr>
                                        <p:cTn id="51" dur="166" decel="50000">
                                          <p:stCondLst>
                                            <p:cond delay="676"/>
                                          </p:stCondLst>
                                        </p:cTn>
                                        <p:tgtEl>
                                          <p:spTgt spid="4">
                                            <p:txEl>
                                              <p:pRg st="1" end="1"/>
                                            </p:txEl>
                                          </p:spTgt>
                                        </p:tgtEl>
                                      </p:cBhvr>
                                      <p:to x="100000" y="100000"/>
                                    </p:animScale>
                                    <p:animScale>
                                      <p:cBhvr>
                                        <p:cTn id="52" dur="26">
                                          <p:stCondLst>
                                            <p:cond delay="1312"/>
                                          </p:stCondLst>
                                        </p:cTn>
                                        <p:tgtEl>
                                          <p:spTgt spid="4">
                                            <p:txEl>
                                              <p:pRg st="1" end="1"/>
                                            </p:txEl>
                                          </p:spTgt>
                                        </p:tgtEl>
                                      </p:cBhvr>
                                      <p:to x="100000" y="80000"/>
                                    </p:animScale>
                                    <p:animScale>
                                      <p:cBhvr>
                                        <p:cTn id="53" dur="166" decel="50000">
                                          <p:stCondLst>
                                            <p:cond delay="1338"/>
                                          </p:stCondLst>
                                        </p:cTn>
                                        <p:tgtEl>
                                          <p:spTgt spid="4">
                                            <p:txEl>
                                              <p:pRg st="1" end="1"/>
                                            </p:txEl>
                                          </p:spTgt>
                                        </p:tgtEl>
                                      </p:cBhvr>
                                      <p:to x="100000" y="100000"/>
                                    </p:animScale>
                                    <p:animScale>
                                      <p:cBhvr>
                                        <p:cTn id="54" dur="26">
                                          <p:stCondLst>
                                            <p:cond delay="1642"/>
                                          </p:stCondLst>
                                        </p:cTn>
                                        <p:tgtEl>
                                          <p:spTgt spid="4">
                                            <p:txEl>
                                              <p:pRg st="1" end="1"/>
                                            </p:txEl>
                                          </p:spTgt>
                                        </p:tgtEl>
                                      </p:cBhvr>
                                      <p:to x="100000" y="90000"/>
                                    </p:animScale>
                                    <p:animScale>
                                      <p:cBhvr>
                                        <p:cTn id="55" dur="166" decel="50000">
                                          <p:stCondLst>
                                            <p:cond delay="1668"/>
                                          </p:stCondLst>
                                        </p:cTn>
                                        <p:tgtEl>
                                          <p:spTgt spid="4">
                                            <p:txEl>
                                              <p:pRg st="1" end="1"/>
                                            </p:txEl>
                                          </p:spTgt>
                                        </p:tgtEl>
                                      </p:cBhvr>
                                      <p:to x="100000" y="100000"/>
                                    </p:animScale>
                                    <p:animScale>
                                      <p:cBhvr>
                                        <p:cTn id="56" dur="26">
                                          <p:stCondLst>
                                            <p:cond delay="1808"/>
                                          </p:stCondLst>
                                        </p:cTn>
                                        <p:tgtEl>
                                          <p:spTgt spid="4">
                                            <p:txEl>
                                              <p:pRg st="1" end="1"/>
                                            </p:txEl>
                                          </p:spTgt>
                                        </p:tgtEl>
                                      </p:cBhvr>
                                      <p:to x="100000" y="95000"/>
                                    </p:animScale>
                                    <p:animScale>
                                      <p:cBhvr>
                                        <p:cTn id="57" dur="166" decel="50000">
                                          <p:stCondLst>
                                            <p:cond delay="1834"/>
                                          </p:stCondLst>
                                        </p:cTn>
                                        <p:tgtEl>
                                          <p:spTgt spid="4">
                                            <p:txEl>
                                              <p:pRg st="1" end="1"/>
                                            </p:txEl>
                                          </p:spTgt>
                                        </p:tgtEl>
                                      </p:cBhvr>
                                      <p:to x="100000" y="100000"/>
                                    </p:animScale>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3">
                                            <p:txEl>
                                              <p:pRg st="2" end="2"/>
                                            </p:txEl>
                                          </p:spTgt>
                                        </p:tgtEl>
                                        <p:attrNameLst>
                                          <p:attrName>style.visibility</p:attrName>
                                        </p:attrNameLst>
                                      </p:cBhvr>
                                      <p:to>
                                        <p:strVal val="visible"/>
                                      </p:to>
                                    </p:set>
                                    <p:anim calcmode="lin" valueType="num">
                                      <p:cBhvr>
                                        <p:cTn id="6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6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64" dur="500"/>
                                        <p:tgtEl>
                                          <p:spTgt spid="3">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4">
                                            <p:txEl>
                                              <p:pRg st="2" end="2"/>
                                            </p:txEl>
                                          </p:spTgt>
                                        </p:tgtEl>
                                        <p:attrNameLst>
                                          <p:attrName>style.visibility</p:attrName>
                                        </p:attrNameLst>
                                      </p:cBhvr>
                                      <p:to>
                                        <p:strVal val="visible"/>
                                      </p:to>
                                    </p:set>
                                    <p:anim calcmode="lin" valueType="num">
                                      <p:cBhvr>
                                        <p:cTn id="69"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70"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71" dur="500"/>
                                        <p:tgtEl>
                                          <p:spTgt spid="4">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
                                            <p:txEl>
                                              <p:pRg st="0" end="0"/>
                                            </p:txEl>
                                          </p:spTgt>
                                        </p:tgtEl>
                                        <p:attrNameLst>
                                          <p:attrName>style.visibility</p:attrName>
                                        </p:attrNameLst>
                                      </p:cBhvr>
                                      <p:to>
                                        <p:strVal val="visible"/>
                                      </p:to>
                                    </p:set>
                                    <p:animEffect transition="in" filter="wipe(down)">
                                      <p:cBhvr>
                                        <p:cTn id="76" dur="500"/>
                                        <p:tgtEl>
                                          <p:spTgt spid="5">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5">
                                            <p:txEl>
                                              <p:pRg st="1" end="1"/>
                                            </p:txEl>
                                          </p:spTgt>
                                        </p:tgtEl>
                                        <p:attrNameLst>
                                          <p:attrName>style.visibility</p:attrName>
                                        </p:attrNameLst>
                                      </p:cBhvr>
                                      <p:to>
                                        <p:strVal val="visible"/>
                                      </p:to>
                                    </p:set>
                                    <p:animEffect transition="in" filter="wipe(down)">
                                      <p:cBhvr>
                                        <p:cTn id="8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DBB9-3A40-4187-A096-AC41311A08AA}"/>
              </a:ext>
            </a:extLst>
          </p:cNvPr>
          <p:cNvSpPr>
            <a:spLocks noGrp="1"/>
          </p:cNvSpPr>
          <p:nvPr>
            <p:ph type="title"/>
          </p:nvPr>
        </p:nvSpPr>
        <p:spPr/>
        <p:txBody>
          <a:bodyPr>
            <a:normAutofit fontScale="90000"/>
          </a:bodyPr>
          <a:lstStyle/>
          <a:p>
            <a:pPr algn="ctr"/>
            <a:r>
              <a:rPr lang="en-US" dirty="0"/>
              <a:t>Coding</a:t>
            </a:r>
            <a:endParaRPr lang="en-PK" dirty="0"/>
          </a:p>
        </p:txBody>
      </p:sp>
      <p:graphicFrame>
        <p:nvGraphicFramePr>
          <p:cNvPr id="5" name="Table 5">
            <a:extLst>
              <a:ext uri="{FF2B5EF4-FFF2-40B4-BE49-F238E27FC236}">
                <a16:creationId xmlns:a16="http://schemas.microsoft.com/office/drawing/2014/main" id="{230FF8A6-1172-4D30-A320-4EC1E9C5D2B9}"/>
              </a:ext>
            </a:extLst>
          </p:cNvPr>
          <p:cNvGraphicFramePr>
            <a:graphicFrameLocks noGrp="1"/>
          </p:cNvGraphicFramePr>
          <p:nvPr>
            <p:ph idx="1"/>
            <p:extLst>
              <p:ext uri="{D42A27DB-BD31-4B8C-83A1-F6EECF244321}">
                <p14:modId xmlns:p14="http://schemas.microsoft.com/office/powerpoint/2010/main" val="4229320859"/>
              </p:ext>
            </p:extLst>
          </p:nvPr>
        </p:nvGraphicFramePr>
        <p:xfrm>
          <a:off x="448494" y="1510029"/>
          <a:ext cx="6253160" cy="3033950"/>
        </p:xfrm>
        <a:graphic>
          <a:graphicData uri="http://schemas.openxmlformats.org/drawingml/2006/table">
            <a:tbl>
              <a:tblPr bandRow="1">
                <a:tableStyleId>{0505E3EF-67EA-436B-97B2-0124C06EBD24}</a:tableStyleId>
              </a:tblPr>
              <a:tblGrid>
                <a:gridCol w="3126580">
                  <a:extLst>
                    <a:ext uri="{9D8B030D-6E8A-4147-A177-3AD203B41FA5}">
                      <a16:colId xmlns:a16="http://schemas.microsoft.com/office/drawing/2014/main" val="2873826313"/>
                    </a:ext>
                  </a:extLst>
                </a:gridCol>
                <a:gridCol w="3126580">
                  <a:extLst>
                    <a:ext uri="{9D8B030D-6E8A-4147-A177-3AD203B41FA5}">
                      <a16:colId xmlns:a16="http://schemas.microsoft.com/office/drawing/2014/main" val="995164103"/>
                    </a:ext>
                  </a:extLst>
                </a:gridCol>
              </a:tblGrid>
              <a:tr h="478774">
                <a:tc>
                  <a:txBody>
                    <a:bodyPr/>
                    <a:lstStyle/>
                    <a:p>
                      <a:pPr algn="l"/>
                      <a:r>
                        <a:rPr lang="en-US" dirty="0"/>
                        <a:t>Programming Language</a:t>
                      </a:r>
                      <a:endParaRPr lang="en-PK" dirty="0"/>
                    </a:p>
                  </a:txBody>
                  <a:tcPr/>
                </a:tc>
                <a:tc>
                  <a:txBody>
                    <a:bodyPr/>
                    <a:lstStyle/>
                    <a:p>
                      <a:pPr algn="l"/>
                      <a:r>
                        <a:rPr lang="en-US" dirty="0"/>
                        <a:t>Python, TypeScript</a:t>
                      </a:r>
                      <a:endParaRPr lang="en-PK" dirty="0"/>
                    </a:p>
                  </a:txBody>
                  <a:tcPr/>
                </a:tc>
                <a:extLst>
                  <a:ext uri="{0D108BD9-81ED-4DB2-BD59-A6C34878D82A}">
                    <a16:rowId xmlns:a16="http://schemas.microsoft.com/office/drawing/2014/main" val="2506042"/>
                  </a:ext>
                </a:extLst>
              </a:tr>
              <a:tr h="478774">
                <a:tc>
                  <a:txBody>
                    <a:bodyPr/>
                    <a:lstStyle/>
                    <a:p>
                      <a:pPr algn="l"/>
                      <a:r>
                        <a:rPr lang="en-US" dirty="0"/>
                        <a:t>Database</a:t>
                      </a:r>
                      <a:endParaRPr lang="en-PK" dirty="0"/>
                    </a:p>
                  </a:txBody>
                  <a:tcPr/>
                </a:tc>
                <a:tc>
                  <a:txBody>
                    <a:bodyPr/>
                    <a:lstStyle/>
                    <a:p>
                      <a:pPr algn="l"/>
                      <a:r>
                        <a:rPr lang="en-US" dirty="0"/>
                        <a:t>SQLite, CSV</a:t>
                      </a:r>
                      <a:endParaRPr lang="en-PK" dirty="0"/>
                    </a:p>
                  </a:txBody>
                  <a:tcPr/>
                </a:tc>
                <a:extLst>
                  <a:ext uri="{0D108BD9-81ED-4DB2-BD59-A6C34878D82A}">
                    <a16:rowId xmlns:a16="http://schemas.microsoft.com/office/drawing/2014/main" val="1188143324"/>
                  </a:ext>
                </a:extLst>
              </a:tr>
              <a:tr h="562288">
                <a:tc>
                  <a:txBody>
                    <a:bodyPr/>
                    <a:lstStyle/>
                    <a:p>
                      <a:pPr algn="l"/>
                      <a:r>
                        <a:rPr lang="en-US" dirty="0"/>
                        <a:t>UI</a:t>
                      </a:r>
                      <a:endParaRPr lang="en-PK" dirty="0"/>
                    </a:p>
                  </a:txBody>
                  <a:tcPr/>
                </a:tc>
                <a:tc>
                  <a:txBody>
                    <a:bodyPr/>
                    <a:lstStyle/>
                    <a:p>
                      <a:pPr algn="l"/>
                      <a:r>
                        <a:rPr lang="en-US" dirty="0"/>
                        <a:t>Bootstrap, Tailwind CSS, Material Design</a:t>
                      </a:r>
                      <a:endParaRPr lang="en-PK" dirty="0"/>
                    </a:p>
                  </a:txBody>
                  <a:tcPr/>
                </a:tc>
                <a:extLst>
                  <a:ext uri="{0D108BD9-81ED-4DB2-BD59-A6C34878D82A}">
                    <a16:rowId xmlns:a16="http://schemas.microsoft.com/office/drawing/2014/main" val="2074718975"/>
                  </a:ext>
                </a:extLst>
              </a:tr>
              <a:tr h="478774">
                <a:tc>
                  <a:txBody>
                    <a:bodyPr/>
                    <a:lstStyle/>
                    <a:p>
                      <a:pPr algn="l"/>
                      <a:r>
                        <a:rPr lang="en-US" dirty="0"/>
                        <a:t>Supported Browsers</a:t>
                      </a:r>
                      <a:endParaRPr lang="en-PK" dirty="0"/>
                    </a:p>
                  </a:txBody>
                  <a:tcPr/>
                </a:tc>
                <a:tc>
                  <a:txBody>
                    <a:bodyPr/>
                    <a:lstStyle/>
                    <a:p>
                      <a:pPr algn="l"/>
                      <a:r>
                        <a:rPr lang="en-US" dirty="0"/>
                        <a:t>All</a:t>
                      </a:r>
                      <a:endParaRPr lang="en-PK" dirty="0"/>
                    </a:p>
                  </a:txBody>
                  <a:tcPr/>
                </a:tc>
                <a:extLst>
                  <a:ext uri="{0D108BD9-81ED-4DB2-BD59-A6C34878D82A}">
                    <a16:rowId xmlns:a16="http://schemas.microsoft.com/office/drawing/2014/main" val="1940119255"/>
                  </a:ext>
                </a:extLst>
              </a:tr>
              <a:tr h="478774">
                <a:tc>
                  <a:txBody>
                    <a:bodyPr/>
                    <a:lstStyle/>
                    <a:p>
                      <a:pPr algn="l"/>
                      <a:r>
                        <a:rPr lang="en-US" dirty="0"/>
                        <a:t>Visualization</a:t>
                      </a:r>
                      <a:endParaRPr lang="en-PK" dirty="0"/>
                    </a:p>
                  </a:txBody>
                  <a:tcPr/>
                </a:tc>
                <a:tc>
                  <a:txBody>
                    <a:bodyPr/>
                    <a:lstStyle/>
                    <a:p>
                      <a:pPr algn="l"/>
                      <a:r>
                        <a:rPr lang="en-US" dirty="0"/>
                        <a:t>Chart JS</a:t>
                      </a:r>
                      <a:endParaRPr lang="en-PK" dirty="0"/>
                    </a:p>
                  </a:txBody>
                  <a:tcPr/>
                </a:tc>
                <a:extLst>
                  <a:ext uri="{0D108BD9-81ED-4DB2-BD59-A6C34878D82A}">
                    <a16:rowId xmlns:a16="http://schemas.microsoft.com/office/drawing/2014/main" val="292284664"/>
                  </a:ext>
                </a:extLst>
              </a:tr>
              <a:tr h="478774">
                <a:tc>
                  <a:txBody>
                    <a:bodyPr/>
                    <a:lstStyle/>
                    <a:p>
                      <a:pPr algn="l"/>
                      <a:r>
                        <a:rPr lang="en-US" dirty="0"/>
                        <a:t>Data source</a:t>
                      </a:r>
                      <a:endParaRPr lang="en-PK" dirty="0"/>
                    </a:p>
                  </a:txBody>
                  <a:tcPr/>
                </a:tc>
                <a:tc>
                  <a:txBody>
                    <a:bodyPr/>
                    <a:lstStyle/>
                    <a:p>
                      <a:pPr algn="l"/>
                      <a:r>
                        <a:rPr lang="en-US" sz="1800" b="0" i="0" u="none" strike="noStrike" kern="1200" baseline="0" dirty="0">
                          <a:solidFill>
                            <a:schemeClr val="dk1"/>
                          </a:solidFill>
                          <a:latin typeface="+mn-lt"/>
                          <a:ea typeface="+mn-ea"/>
                          <a:cs typeface="+mn-cs"/>
                        </a:rPr>
                        <a:t>http://covid.gov.pk/</a:t>
                      </a:r>
                      <a:endParaRPr lang="en-PK" dirty="0"/>
                    </a:p>
                  </a:txBody>
                  <a:tcPr/>
                </a:tc>
                <a:extLst>
                  <a:ext uri="{0D108BD9-81ED-4DB2-BD59-A6C34878D82A}">
                    <a16:rowId xmlns:a16="http://schemas.microsoft.com/office/drawing/2014/main" val="1656939976"/>
                  </a:ext>
                </a:extLst>
              </a:tr>
            </a:tbl>
          </a:graphicData>
        </a:graphic>
      </p:graphicFrame>
    </p:spTree>
    <p:extLst>
      <p:ext uri="{BB962C8B-B14F-4D97-AF65-F5344CB8AC3E}">
        <p14:creationId xmlns:p14="http://schemas.microsoft.com/office/powerpoint/2010/main" val="842404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4199-9871-4C18-B483-BFC1FFB4BC91}"/>
              </a:ext>
            </a:extLst>
          </p:cNvPr>
          <p:cNvSpPr>
            <a:spLocks noGrp="1"/>
          </p:cNvSpPr>
          <p:nvPr>
            <p:ph type="title"/>
          </p:nvPr>
        </p:nvSpPr>
        <p:spPr>
          <a:xfrm>
            <a:off x="465436" y="739290"/>
            <a:ext cx="8229600" cy="763526"/>
          </a:xfrm>
        </p:spPr>
        <p:txBody>
          <a:bodyPr/>
          <a:lstStyle/>
          <a:p>
            <a:r>
              <a:rPr lang="en-US" dirty="0"/>
              <a:t>Testing</a:t>
            </a:r>
            <a:endParaRPr lang="en-PK" dirty="0"/>
          </a:p>
        </p:txBody>
      </p:sp>
      <p:sp>
        <p:nvSpPr>
          <p:cNvPr id="3" name="Content Placeholder 2">
            <a:extLst>
              <a:ext uri="{FF2B5EF4-FFF2-40B4-BE49-F238E27FC236}">
                <a16:creationId xmlns:a16="http://schemas.microsoft.com/office/drawing/2014/main" id="{C2F6DC15-C5EA-462B-8C65-AB3EE8358CBC}"/>
              </a:ext>
            </a:extLst>
          </p:cNvPr>
          <p:cNvSpPr>
            <a:spLocks noGrp="1"/>
          </p:cNvSpPr>
          <p:nvPr>
            <p:ph idx="1"/>
          </p:nvPr>
        </p:nvSpPr>
        <p:spPr/>
        <p:txBody>
          <a:bodyPr>
            <a:normAutofit/>
          </a:bodyPr>
          <a:lstStyle/>
          <a:p>
            <a:pPr algn="l"/>
            <a:r>
              <a:rPr lang="en-US" sz="2400" dirty="0"/>
              <a:t>The backend is tested using Python unit testing framework called </a:t>
            </a:r>
            <a:r>
              <a:rPr lang="en-US" sz="2400" dirty="0" err="1"/>
              <a:t>PyUnit</a:t>
            </a:r>
            <a:endParaRPr lang="en-US" sz="2400" dirty="0"/>
          </a:p>
          <a:p>
            <a:pPr algn="l"/>
            <a:r>
              <a:rPr lang="en-US" sz="2400" dirty="0"/>
              <a:t>Frontend tested using unit testing framework called Jest</a:t>
            </a:r>
          </a:p>
          <a:p>
            <a:pPr algn="l"/>
            <a:r>
              <a:rPr lang="en-US" sz="2400" dirty="0"/>
              <a:t>Integration testing can be seen on the dashboard</a:t>
            </a:r>
          </a:p>
          <a:p>
            <a:pPr algn="l"/>
            <a:endParaRPr lang="en-US" sz="2400" dirty="0"/>
          </a:p>
          <a:p>
            <a:pPr marL="0" indent="0" algn="l">
              <a:buNone/>
            </a:pPr>
            <a:r>
              <a:rPr lang="en-US" sz="2400" dirty="0"/>
              <a:t>Note: As there is no user input, No input precautions are taken.</a:t>
            </a:r>
            <a:endParaRPr lang="en-PK" sz="2400" dirty="0"/>
          </a:p>
        </p:txBody>
      </p:sp>
    </p:spTree>
    <p:extLst>
      <p:ext uri="{BB962C8B-B14F-4D97-AF65-F5344CB8AC3E}">
        <p14:creationId xmlns:p14="http://schemas.microsoft.com/office/powerpoint/2010/main" val="17707159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8"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9"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E7CC-1AE0-4158-831F-4ED921858975}"/>
              </a:ext>
            </a:extLst>
          </p:cNvPr>
          <p:cNvSpPr>
            <a:spLocks noGrp="1"/>
          </p:cNvSpPr>
          <p:nvPr>
            <p:ph type="title"/>
          </p:nvPr>
        </p:nvSpPr>
        <p:spPr>
          <a:xfrm>
            <a:off x="497144" y="739290"/>
            <a:ext cx="8229600" cy="763526"/>
          </a:xfrm>
        </p:spPr>
        <p:txBody>
          <a:bodyPr/>
          <a:lstStyle/>
          <a:p>
            <a:r>
              <a:rPr lang="en-US" dirty="0"/>
              <a:t>Maintenance</a:t>
            </a:r>
            <a:endParaRPr lang="en-PK" dirty="0"/>
          </a:p>
        </p:txBody>
      </p:sp>
      <p:sp>
        <p:nvSpPr>
          <p:cNvPr id="3" name="Content Placeholder 2">
            <a:extLst>
              <a:ext uri="{FF2B5EF4-FFF2-40B4-BE49-F238E27FC236}">
                <a16:creationId xmlns:a16="http://schemas.microsoft.com/office/drawing/2014/main" id="{4309021A-9BC7-40C5-AB1F-EDC0D92E2E87}"/>
              </a:ext>
            </a:extLst>
          </p:cNvPr>
          <p:cNvSpPr>
            <a:spLocks noGrp="1"/>
          </p:cNvSpPr>
          <p:nvPr>
            <p:ph idx="1"/>
          </p:nvPr>
        </p:nvSpPr>
        <p:spPr/>
        <p:txBody>
          <a:bodyPr/>
          <a:lstStyle/>
          <a:p>
            <a:pPr marL="0" indent="0" algn="l">
              <a:buNone/>
            </a:pPr>
            <a:r>
              <a:rPr lang="en-US" dirty="0"/>
              <a:t>The maintenance of system will start after deployment of product to the client.</a:t>
            </a:r>
            <a:endParaRPr lang="en-PK" dirty="0"/>
          </a:p>
        </p:txBody>
      </p:sp>
    </p:spTree>
    <p:extLst>
      <p:ext uri="{BB962C8B-B14F-4D97-AF65-F5344CB8AC3E}">
        <p14:creationId xmlns:p14="http://schemas.microsoft.com/office/powerpoint/2010/main" val="2794433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3AF7-7ED5-4A18-8EA2-1E3EF5E18D75}"/>
              </a:ext>
            </a:extLst>
          </p:cNvPr>
          <p:cNvSpPr>
            <a:spLocks noGrp="1"/>
          </p:cNvSpPr>
          <p:nvPr>
            <p:ph type="title"/>
          </p:nvPr>
        </p:nvSpPr>
        <p:spPr>
          <a:xfrm>
            <a:off x="143555" y="2113635"/>
            <a:ext cx="8704185" cy="1527050"/>
          </a:xfrm>
        </p:spPr>
        <p:txBody>
          <a:bodyPr>
            <a:normAutofit/>
          </a:bodyPr>
          <a:lstStyle/>
          <a:p>
            <a:r>
              <a:rPr lang="en-US" sz="6600" dirty="0">
                <a:solidFill>
                  <a:schemeClr val="bg1"/>
                </a:solidFill>
                <a:effectLst>
                  <a:outerShdw blurRad="38100" dist="38100" dir="2700000" algn="tl">
                    <a:srgbClr val="000000">
                      <a:alpha val="43137"/>
                    </a:srgbClr>
                  </a:outerShdw>
                </a:effectLst>
              </a:rPr>
              <a:t>THANK YOU</a:t>
            </a:r>
            <a:endParaRPr lang="en-PK" sz="66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9100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5135" y="281175"/>
            <a:ext cx="6252708" cy="725349"/>
          </a:xfrm>
        </p:spPr>
        <p:txBody>
          <a:bodyPr>
            <a:normAutofit/>
          </a:bodyPr>
          <a:lstStyle/>
          <a:p>
            <a:pPr algn="ctr"/>
            <a:r>
              <a:rPr lang="en-US" dirty="0"/>
              <a:t>Purpose</a:t>
            </a:r>
          </a:p>
        </p:txBody>
      </p:sp>
      <p:sp>
        <p:nvSpPr>
          <p:cNvPr id="5" name="Content Placeholder 4"/>
          <p:cNvSpPr>
            <a:spLocks noGrp="1"/>
          </p:cNvSpPr>
          <p:nvPr>
            <p:ph idx="1"/>
          </p:nvPr>
        </p:nvSpPr>
        <p:spPr/>
        <p:txBody>
          <a:bodyPr>
            <a:normAutofit/>
          </a:bodyPr>
          <a:lstStyle/>
          <a:p>
            <a:pPr>
              <a:buFont typeface="Wingdings" panose="05000000000000000000" pitchFamily="2" charset="2"/>
              <a:buChar char="v"/>
            </a:pPr>
            <a:r>
              <a:rPr lang="en-US" sz="2000" dirty="0"/>
              <a:t>Provide awareness among public</a:t>
            </a:r>
          </a:p>
          <a:p>
            <a:pPr>
              <a:buFont typeface="Wingdings" panose="05000000000000000000" pitchFamily="2" charset="2"/>
              <a:buChar char="v"/>
            </a:pPr>
            <a:r>
              <a:rPr lang="en-US" sz="2000" dirty="0"/>
              <a:t>Give daily updated stats</a:t>
            </a:r>
          </a:p>
          <a:p>
            <a:pPr>
              <a:buFont typeface="Wingdings" panose="05000000000000000000" pitchFamily="2" charset="2"/>
              <a:buChar char="v"/>
            </a:pPr>
            <a:r>
              <a:rPr lang="en-US" sz="2000" dirty="0"/>
              <a:t>Provide an Email-Newsletter</a:t>
            </a:r>
          </a:p>
          <a:p>
            <a:pPr>
              <a:buFont typeface="Wingdings" panose="05000000000000000000" pitchFamily="2" charset="2"/>
              <a:buChar char="v"/>
            </a:pPr>
            <a:r>
              <a:rPr lang="en-US" sz="2000" dirty="0"/>
              <a:t>Show information effectively using Graphs</a:t>
            </a:r>
          </a:p>
          <a:p>
            <a:pPr>
              <a:buFont typeface="Wingdings" panose="05000000000000000000" pitchFamily="2" charset="2"/>
              <a:buChar char="v"/>
            </a:pPr>
            <a:r>
              <a:rPr lang="en-US" sz="2000" dirty="0"/>
              <a:t>Allowing user to see if they are in a hot zone or not</a:t>
            </a:r>
          </a:p>
          <a:p>
            <a:pPr>
              <a:buFont typeface="Wingdings" panose="05000000000000000000" pitchFamily="2" charset="2"/>
              <a:buChar char="v"/>
            </a:pPr>
            <a:r>
              <a:rPr lang="en-US" sz="2000" dirty="0"/>
              <a:t>Providing an intelligent Chat Bot</a:t>
            </a:r>
          </a:p>
          <a:p>
            <a:pPr>
              <a:buFont typeface="Wingdings" panose="05000000000000000000" pitchFamily="2" charset="2"/>
              <a:buChar char="v"/>
            </a:pPr>
            <a:r>
              <a:rPr lang="en-US" sz="2000" dirty="0"/>
              <a:t>Showing information during a user selective timeframe</a:t>
            </a:r>
          </a:p>
          <a:p>
            <a:pPr>
              <a:buFont typeface="Wingdings" panose="05000000000000000000" pitchFamily="2" charset="2"/>
              <a:buChar char="v"/>
            </a:pPr>
            <a:r>
              <a:rPr lang="en-US" sz="2000" dirty="0"/>
              <a:t>Percentage of infections, recoveries, and deaths.</a:t>
            </a:r>
          </a:p>
          <a:p>
            <a:pPr>
              <a:buFont typeface="Wingdings" panose="05000000000000000000" pitchFamily="2" charset="2"/>
              <a:buChar char="v"/>
            </a:pPr>
            <a:r>
              <a:rPr lang="en-US" sz="2000" dirty="0"/>
              <a:t>Provide a one-in-all interactive platform</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101633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500"/>
                                        <p:tgtEl>
                                          <p:spTgt spid="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fade">
                                      <p:cBhvr>
                                        <p:cTn id="34" dur="500"/>
                                        <p:tgtEl>
                                          <p:spTgt spid="5">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500"/>
                                        <p:tgtEl>
                                          <p:spTgt spid="5">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Effect transition="in" filter="fade">
                                      <p:cBhvr>
                                        <p:cTn id="49" dur="500"/>
                                        <p:tgtEl>
                                          <p:spTgt spid="5">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
                                            <p:txEl>
                                              <p:pRg st="8" end="8"/>
                                            </p:txEl>
                                          </p:spTgt>
                                        </p:tgtEl>
                                        <p:attrNameLst>
                                          <p:attrName>style.visibility</p:attrName>
                                        </p:attrNameLst>
                                      </p:cBhvr>
                                      <p:to>
                                        <p:strVal val="visible"/>
                                      </p:to>
                                    </p:set>
                                    <p:animEffect transition="in" filter="fade">
                                      <p:cBhvr>
                                        <p:cTn id="5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C400-D8A5-45DA-81A1-42BF91B5B32D}"/>
              </a:ext>
            </a:extLst>
          </p:cNvPr>
          <p:cNvSpPr>
            <a:spLocks noGrp="1"/>
          </p:cNvSpPr>
          <p:nvPr>
            <p:ph type="title"/>
          </p:nvPr>
        </p:nvSpPr>
        <p:spPr>
          <a:xfrm>
            <a:off x="448964" y="165908"/>
            <a:ext cx="6252689" cy="572644"/>
          </a:xfrm>
        </p:spPr>
        <p:txBody>
          <a:bodyPr>
            <a:normAutofit fontScale="90000"/>
          </a:bodyPr>
          <a:lstStyle/>
          <a:p>
            <a:pPr algn="ctr"/>
            <a:r>
              <a:rPr lang="en-US" dirty="0"/>
              <a:t>Requirements</a:t>
            </a:r>
            <a:endParaRPr lang="en-PK" dirty="0"/>
          </a:p>
        </p:txBody>
      </p:sp>
      <p:sp>
        <p:nvSpPr>
          <p:cNvPr id="3" name="Content Placeholder 2">
            <a:extLst>
              <a:ext uri="{FF2B5EF4-FFF2-40B4-BE49-F238E27FC236}">
                <a16:creationId xmlns:a16="http://schemas.microsoft.com/office/drawing/2014/main" id="{0B29B313-3467-4666-9406-5BABEB45BDC6}"/>
              </a:ext>
            </a:extLst>
          </p:cNvPr>
          <p:cNvSpPr>
            <a:spLocks noGrp="1"/>
          </p:cNvSpPr>
          <p:nvPr>
            <p:ph idx="1"/>
          </p:nvPr>
        </p:nvSpPr>
        <p:spPr>
          <a:xfrm>
            <a:off x="448964" y="1466531"/>
            <a:ext cx="7024431" cy="3511061"/>
          </a:xfrm>
        </p:spPr>
        <p:txBody>
          <a:bodyPr>
            <a:normAutofit/>
          </a:bodyPr>
          <a:lstStyle/>
          <a:p>
            <a:pPr lvl="0">
              <a:lnSpc>
                <a:spcPct val="107000"/>
              </a:lnSpc>
              <a:buFont typeface="Wingdings" panose="05000000000000000000" pitchFamily="2" charset="2"/>
              <a:buChar char="v"/>
            </a:pPr>
            <a:r>
              <a:rPr lang="en-US" sz="1800" dirty="0">
                <a:effectLst/>
                <a:latin typeface="+mj-lt"/>
                <a:ea typeface="Trebuchet MS" panose="020B0603020202020204" pitchFamily="34" charset="0"/>
                <a:cs typeface="Calibri" panose="020F0502020204030204" pitchFamily="34" charset="0"/>
              </a:rPr>
              <a:t>Users shall be able to see today’s stats</a:t>
            </a:r>
            <a:endParaRPr lang="en-PK" sz="1800" dirty="0">
              <a:effectLst/>
              <a:latin typeface="+mj-lt"/>
              <a:ea typeface="Trebuchet MS" panose="020B0603020202020204" pitchFamily="34" charset="0"/>
              <a:cs typeface="Calibri" panose="020F0502020204030204" pitchFamily="34" charset="0"/>
            </a:endParaRPr>
          </a:p>
          <a:p>
            <a:pPr lvl="0">
              <a:lnSpc>
                <a:spcPct val="107000"/>
              </a:lnSpc>
              <a:buFont typeface="Wingdings" panose="05000000000000000000" pitchFamily="2" charset="2"/>
              <a:buChar char="v"/>
            </a:pPr>
            <a:r>
              <a:rPr lang="en-US" sz="1800" dirty="0">
                <a:effectLst/>
                <a:latin typeface="+mj-lt"/>
                <a:ea typeface="Trebuchet MS" panose="020B0603020202020204" pitchFamily="34" charset="0"/>
                <a:cs typeface="Calibri" panose="020F0502020204030204" pitchFamily="34" charset="0"/>
              </a:rPr>
              <a:t>The data should update at 9:00 every day automatically</a:t>
            </a:r>
            <a:endParaRPr lang="en-PK" sz="1800" dirty="0">
              <a:effectLst/>
              <a:latin typeface="+mj-lt"/>
              <a:ea typeface="Trebuchet MS" panose="020B0603020202020204" pitchFamily="34" charset="0"/>
              <a:cs typeface="Calibri" panose="020F0502020204030204" pitchFamily="34" charset="0"/>
            </a:endParaRPr>
          </a:p>
          <a:p>
            <a:pPr lvl="0">
              <a:lnSpc>
                <a:spcPct val="107000"/>
              </a:lnSpc>
              <a:buFont typeface="Wingdings" panose="05000000000000000000" pitchFamily="2" charset="2"/>
              <a:buChar char="v"/>
            </a:pPr>
            <a:r>
              <a:rPr lang="en-US" sz="1800" dirty="0">
                <a:effectLst/>
                <a:latin typeface="+mj-lt"/>
                <a:ea typeface="Trebuchet MS" panose="020B0603020202020204" pitchFamily="34" charset="0"/>
                <a:cs typeface="Calibri" panose="020F0502020204030204" pitchFamily="34" charset="0"/>
              </a:rPr>
              <a:t>The user shall be able to see the overall stat</a:t>
            </a:r>
            <a:endParaRPr lang="en-PK" sz="1800" dirty="0">
              <a:effectLst/>
              <a:latin typeface="+mj-lt"/>
              <a:ea typeface="Trebuchet MS" panose="020B0603020202020204" pitchFamily="34" charset="0"/>
              <a:cs typeface="Calibri" panose="020F0502020204030204" pitchFamily="34" charset="0"/>
            </a:endParaRPr>
          </a:p>
          <a:p>
            <a:pPr lvl="0">
              <a:lnSpc>
                <a:spcPct val="107000"/>
              </a:lnSpc>
              <a:buFont typeface="Wingdings" panose="05000000000000000000" pitchFamily="2" charset="2"/>
              <a:buChar char="v"/>
            </a:pPr>
            <a:r>
              <a:rPr lang="en-US" sz="1800" dirty="0">
                <a:effectLst/>
                <a:latin typeface="+mj-lt"/>
                <a:ea typeface="Trebuchet MS" panose="020B0603020202020204" pitchFamily="34" charset="0"/>
                <a:cs typeface="Calibri" panose="020F0502020204030204" pitchFamily="34" charset="0"/>
              </a:rPr>
              <a:t>Users shall be able to chat with bot</a:t>
            </a:r>
            <a:endParaRPr lang="en-PK" sz="1800" dirty="0">
              <a:effectLst/>
              <a:latin typeface="+mj-lt"/>
              <a:ea typeface="Trebuchet MS" panose="020B0603020202020204" pitchFamily="34" charset="0"/>
              <a:cs typeface="Calibri" panose="020F0502020204030204" pitchFamily="34" charset="0"/>
            </a:endParaRPr>
          </a:p>
          <a:p>
            <a:pPr lvl="0">
              <a:lnSpc>
                <a:spcPct val="107000"/>
              </a:lnSpc>
              <a:buFont typeface="Wingdings" panose="05000000000000000000" pitchFamily="2" charset="2"/>
              <a:buChar char="v"/>
            </a:pPr>
            <a:r>
              <a:rPr lang="en-US" sz="1800" dirty="0">
                <a:effectLst/>
                <a:latin typeface="+mj-lt"/>
                <a:ea typeface="Trebuchet MS" panose="020B0603020202020204" pitchFamily="34" charset="0"/>
                <a:cs typeface="Calibri" panose="020F0502020204030204" pitchFamily="34" charset="0"/>
              </a:rPr>
              <a:t>User shall be able to select range date to see stats</a:t>
            </a:r>
            <a:endParaRPr lang="en-PK" sz="1800" dirty="0">
              <a:effectLst/>
              <a:latin typeface="+mj-lt"/>
              <a:ea typeface="Trebuchet MS" panose="020B0603020202020204" pitchFamily="34" charset="0"/>
              <a:cs typeface="Calibri" panose="020F0502020204030204" pitchFamily="34" charset="0"/>
            </a:endParaRPr>
          </a:p>
          <a:p>
            <a:pPr lvl="0">
              <a:lnSpc>
                <a:spcPct val="107000"/>
              </a:lnSpc>
              <a:buFont typeface="Wingdings" panose="05000000000000000000" pitchFamily="2" charset="2"/>
              <a:buChar char="v"/>
            </a:pPr>
            <a:r>
              <a:rPr lang="en-US" sz="1800" dirty="0">
                <a:effectLst/>
                <a:latin typeface="+mj-lt"/>
                <a:ea typeface="Trebuchet MS" panose="020B0603020202020204" pitchFamily="34" charset="0"/>
                <a:cs typeface="Calibri" panose="020F0502020204030204" pitchFamily="34" charset="0"/>
              </a:rPr>
              <a:t>User shall be able to see graphic to visualize clearly</a:t>
            </a:r>
          </a:p>
          <a:p>
            <a:pPr>
              <a:lnSpc>
                <a:spcPct val="107000"/>
              </a:lnSpc>
              <a:buFont typeface="Wingdings" panose="05000000000000000000" pitchFamily="2" charset="2"/>
              <a:buChar char="v"/>
            </a:pPr>
            <a:r>
              <a:rPr lang="en-US" sz="1800" dirty="0">
                <a:effectLst/>
                <a:latin typeface="+mj-lt"/>
                <a:ea typeface="Trebuchet MS" panose="020B0603020202020204" pitchFamily="34" charset="0"/>
                <a:cs typeface="Times New Roman" panose="02020603050405020304" pitchFamily="18" charset="0"/>
              </a:rPr>
              <a:t>The data should not be able to other sites and should be secured</a:t>
            </a:r>
            <a:endParaRPr lang="en-PK" sz="1800" dirty="0">
              <a:effectLst/>
              <a:latin typeface="+mj-lt"/>
              <a:ea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7D0387F-94EC-4CCA-8E87-60037AD3A378}"/>
              </a:ext>
            </a:extLst>
          </p:cNvPr>
          <p:cNvSpPr txBox="1"/>
          <p:nvPr/>
        </p:nvSpPr>
        <p:spPr>
          <a:xfrm>
            <a:off x="448964" y="813498"/>
            <a:ext cx="2595986" cy="461665"/>
          </a:xfrm>
          <a:prstGeom prst="rect">
            <a:avLst/>
          </a:prstGeom>
          <a:noFill/>
        </p:spPr>
        <p:txBody>
          <a:bodyPr wrap="square" rtlCol="0">
            <a:spAutoFit/>
          </a:bodyPr>
          <a:lstStyle/>
          <a:p>
            <a:r>
              <a:rPr lang="en-US" sz="2400" dirty="0">
                <a:solidFill>
                  <a:srgbClr val="008000"/>
                </a:solidFill>
                <a:effectLst>
                  <a:outerShdw blurRad="38100" dist="38100" dir="2700000" algn="tl">
                    <a:srgbClr val="000000">
                      <a:alpha val="43137"/>
                    </a:srgbClr>
                  </a:outerShdw>
                </a:effectLst>
                <a:latin typeface="+mj-lt"/>
                <a:ea typeface="Arial Unicode MS" panose="020B0604020202020204" pitchFamily="34" charset="-128"/>
                <a:cs typeface="Arial Unicode MS" panose="020B0604020202020204" pitchFamily="34" charset="-128"/>
              </a:rPr>
              <a:t>Functional</a:t>
            </a:r>
            <a:endParaRPr lang="en-PK" sz="2000" dirty="0">
              <a:solidFill>
                <a:srgbClr val="008000"/>
              </a:solidFill>
              <a:effectLst>
                <a:outerShdw blurRad="38100" dist="38100" dir="2700000" algn="tl">
                  <a:srgbClr val="000000">
                    <a:alpha val="43137"/>
                  </a:srgbClr>
                </a:outerShdw>
              </a:effectLst>
              <a:latin typeface="+mj-lt"/>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643101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down)">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down)">
                                      <p:cBhvr>
                                        <p:cTn id="37" dur="5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wipe(down)">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wipe(down)">
                                      <p:cBhvr>
                                        <p:cTn id="47" dur="5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wipe(down)">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wipe(down)">
                                      <p:cBhvr>
                                        <p:cTn id="57" dur="500"/>
                                        <p:tgtEl>
                                          <p:spTgt spid="3">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Effect transition="in" filter="wipe(down)">
                                      <p:cBhvr>
                                        <p:cTn id="6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846259-A2A7-42BD-8D20-52585A13D8F2}"/>
              </a:ext>
            </a:extLst>
          </p:cNvPr>
          <p:cNvSpPr>
            <a:spLocks noGrp="1"/>
          </p:cNvSpPr>
          <p:nvPr>
            <p:ph idx="1"/>
          </p:nvPr>
        </p:nvSpPr>
        <p:spPr>
          <a:xfrm>
            <a:off x="448965" y="627940"/>
            <a:ext cx="6871725" cy="3776270"/>
          </a:xfrm>
        </p:spPr>
        <p:txBody>
          <a:bodyPr>
            <a:noAutofit/>
          </a:bodyPr>
          <a:lstStyle/>
          <a:p>
            <a:pPr>
              <a:lnSpc>
                <a:spcPct val="107000"/>
              </a:lnSpc>
              <a:buFont typeface="Wingdings" panose="05000000000000000000" pitchFamily="2" charset="2"/>
              <a:buChar char="v"/>
            </a:pPr>
            <a:r>
              <a:rPr lang="en-US" sz="1800" dirty="0">
                <a:effectLst/>
                <a:latin typeface="+mj-lt"/>
                <a:ea typeface="Trebuchet MS" panose="020B0603020202020204" pitchFamily="34" charset="0"/>
                <a:cs typeface="Times New Roman" panose="02020603050405020304" pitchFamily="18" charset="0"/>
              </a:rPr>
              <a:t>The UI should be responsive to all screens</a:t>
            </a:r>
            <a:endParaRPr lang="en-PK" sz="1800" dirty="0">
              <a:effectLst/>
              <a:latin typeface="+mj-lt"/>
              <a:ea typeface="Trebuchet MS" panose="020B0603020202020204" pitchFamily="34" charset="0"/>
              <a:cs typeface="Times New Roman" panose="02020603050405020304" pitchFamily="18" charset="0"/>
            </a:endParaRPr>
          </a:p>
          <a:p>
            <a:pPr>
              <a:lnSpc>
                <a:spcPct val="107000"/>
              </a:lnSpc>
              <a:buFont typeface="Wingdings" panose="05000000000000000000" pitchFamily="2" charset="2"/>
              <a:buChar char="v"/>
            </a:pPr>
            <a:r>
              <a:rPr lang="en-US" sz="1800" dirty="0">
                <a:effectLst/>
                <a:latin typeface="+mj-lt"/>
                <a:ea typeface="Trebuchet MS" panose="020B0603020202020204" pitchFamily="34" charset="0"/>
                <a:cs typeface="Times New Roman" panose="02020603050405020304" pitchFamily="18" charset="0"/>
              </a:rPr>
              <a:t>For the Chat, users should have to do firebase google login</a:t>
            </a:r>
            <a:endParaRPr lang="en-PK" sz="1800" dirty="0">
              <a:effectLst/>
              <a:latin typeface="+mj-lt"/>
              <a:ea typeface="Trebuchet MS" panose="020B0603020202020204" pitchFamily="34" charset="0"/>
              <a:cs typeface="Times New Roman" panose="02020603050405020304" pitchFamily="18" charset="0"/>
            </a:endParaRPr>
          </a:p>
          <a:p>
            <a:pPr>
              <a:lnSpc>
                <a:spcPct val="107000"/>
              </a:lnSpc>
              <a:buFont typeface="Wingdings" panose="05000000000000000000" pitchFamily="2" charset="2"/>
              <a:buChar char="v"/>
            </a:pPr>
            <a:r>
              <a:rPr lang="en-US" sz="1800" dirty="0">
                <a:effectLst/>
                <a:latin typeface="+mj-lt"/>
                <a:ea typeface="Trebuchet MS" panose="020B0603020202020204" pitchFamily="34" charset="0"/>
                <a:cs typeface="Times New Roman" panose="02020603050405020304" pitchFamily="18" charset="0"/>
              </a:rPr>
              <a:t>User shall be able to view average cases during a timeframe</a:t>
            </a:r>
            <a:endParaRPr lang="en-PK" sz="1800" dirty="0">
              <a:effectLst/>
              <a:latin typeface="+mj-lt"/>
              <a:ea typeface="Trebuchet MS" panose="020B0603020202020204" pitchFamily="34" charset="0"/>
              <a:cs typeface="Times New Roman" panose="02020603050405020304" pitchFamily="18" charset="0"/>
            </a:endParaRPr>
          </a:p>
          <a:p>
            <a:pPr>
              <a:lnSpc>
                <a:spcPct val="107000"/>
              </a:lnSpc>
              <a:buFont typeface="Wingdings" panose="05000000000000000000" pitchFamily="2" charset="2"/>
              <a:buChar char="v"/>
            </a:pPr>
            <a:r>
              <a:rPr lang="en-US" sz="1800" dirty="0">
                <a:effectLst/>
                <a:latin typeface="+mj-lt"/>
                <a:ea typeface="Trebuchet MS" panose="020B0603020202020204" pitchFamily="34" charset="0"/>
                <a:cs typeface="Times New Roman" panose="02020603050405020304" pitchFamily="18" charset="0"/>
              </a:rPr>
              <a:t>user shall be able to get notifications at 9:01</a:t>
            </a:r>
            <a:endParaRPr lang="en-PK" sz="1800" dirty="0">
              <a:effectLst/>
              <a:latin typeface="+mj-lt"/>
              <a:ea typeface="Trebuchet MS" panose="020B0603020202020204" pitchFamily="34" charset="0"/>
              <a:cs typeface="Times New Roman" panose="02020603050405020304" pitchFamily="18" charset="0"/>
            </a:endParaRPr>
          </a:p>
          <a:p>
            <a:pPr>
              <a:lnSpc>
                <a:spcPct val="107000"/>
              </a:lnSpc>
              <a:buFont typeface="Wingdings" panose="05000000000000000000" pitchFamily="2" charset="2"/>
              <a:buChar char="v"/>
            </a:pPr>
            <a:r>
              <a:rPr lang="en-US" sz="1800" dirty="0">
                <a:effectLst/>
                <a:latin typeface="+mj-lt"/>
                <a:ea typeface="Trebuchet MS" panose="020B0603020202020204" pitchFamily="34" charset="0"/>
                <a:cs typeface="Times New Roman" panose="02020603050405020304" pitchFamily="18" charset="0"/>
              </a:rPr>
              <a:t>user shall be able to see if he is in hot zone or not (city based)</a:t>
            </a:r>
            <a:endParaRPr lang="en-PK" sz="1800" dirty="0">
              <a:effectLst/>
              <a:latin typeface="+mj-lt"/>
              <a:ea typeface="Trebuchet MS" panose="020B0603020202020204" pitchFamily="34" charset="0"/>
              <a:cs typeface="Times New Roman" panose="02020603050405020304" pitchFamily="18" charset="0"/>
            </a:endParaRPr>
          </a:p>
          <a:p>
            <a:pPr>
              <a:lnSpc>
                <a:spcPct val="107000"/>
              </a:lnSpc>
              <a:buFont typeface="Wingdings" panose="05000000000000000000" pitchFamily="2" charset="2"/>
              <a:buChar char="v"/>
            </a:pPr>
            <a:r>
              <a:rPr lang="en-US" sz="1800" dirty="0">
                <a:effectLst/>
                <a:latin typeface="+mj-lt"/>
                <a:ea typeface="Trebuchet MS" panose="020B0603020202020204" pitchFamily="34" charset="0"/>
                <a:cs typeface="Times New Roman" panose="02020603050405020304" pitchFamily="18" charset="0"/>
              </a:rPr>
              <a:t>User shall be able to mark himself as COVID-19 patient if not   recognized by the</a:t>
            </a:r>
            <a:r>
              <a:rPr lang="en-US" sz="1800" dirty="0">
                <a:latin typeface="+mj-lt"/>
                <a:ea typeface="Trebuchet MS" panose="020B0603020202020204" pitchFamily="34" charset="0"/>
                <a:cs typeface="Times New Roman" panose="02020603050405020304" pitchFamily="18" charset="0"/>
              </a:rPr>
              <a:t> </a:t>
            </a:r>
            <a:r>
              <a:rPr lang="en-US" sz="1800" dirty="0">
                <a:effectLst/>
                <a:latin typeface="+mj-lt"/>
                <a:ea typeface="Trebuchet MS" panose="020B0603020202020204" pitchFamily="34" charset="0"/>
                <a:cs typeface="Times New Roman" panose="02020603050405020304" pitchFamily="18" charset="0"/>
              </a:rPr>
              <a:t>medical team</a:t>
            </a:r>
            <a:endParaRPr lang="en-PK" sz="1800" dirty="0">
              <a:effectLst/>
              <a:latin typeface="+mj-lt"/>
              <a:ea typeface="Trebuchet MS" panose="020B0603020202020204" pitchFamily="34" charset="0"/>
              <a:cs typeface="Times New Roman" panose="02020603050405020304" pitchFamily="18" charset="0"/>
            </a:endParaRPr>
          </a:p>
          <a:p>
            <a:pPr>
              <a:lnSpc>
                <a:spcPct val="107000"/>
              </a:lnSpc>
              <a:buFont typeface="Wingdings" panose="05000000000000000000" pitchFamily="2" charset="2"/>
              <a:buChar char="v"/>
            </a:pPr>
            <a:r>
              <a:rPr lang="en-US" sz="1800" dirty="0">
                <a:effectLst/>
                <a:latin typeface="+mj-lt"/>
                <a:ea typeface="Trebuchet MS" panose="020B0603020202020204" pitchFamily="34" charset="0"/>
                <a:cs typeface="Times New Roman" panose="02020603050405020304" pitchFamily="18" charset="0"/>
              </a:rPr>
              <a:t>User shall be able to check nearby quarantine centers</a:t>
            </a:r>
            <a:endParaRPr lang="en-PK" sz="1800" dirty="0">
              <a:effectLst/>
              <a:latin typeface="+mj-lt"/>
              <a:ea typeface="Trebuchet MS" panose="020B0603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v"/>
            </a:pPr>
            <a:r>
              <a:rPr lang="en-US" sz="1800" dirty="0">
                <a:effectLst/>
                <a:latin typeface="+mj-lt"/>
                <a:ea typeface="Trebuchet MS" panose="020B0603020202020204" pitchFamily="34" charset="0"/>
                <a:cs typeface="Times New Roman" panose="02020603050405020304" pitchFamily="18" charset="0"/>
              </a:rPr>
              <a:t>Users shall be able to see the percentage of recovering patients   and dying patients of a particular country.</a:t>
            </a:r>
            <a:endParaRPr lang="en-PK" sz="1800" dirty="0">
              <a:effectLst/>
              <a:latin typeface="+mj-lt"/>
              <a:ea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110939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9B313-3467-4666-9406-5BABEB45BDC6}"/>
              </a:ext>
            </a:extLst>
          </p:cNvPr>
          <p:cNvSpPr>
            <a:spLocks noGrp="1"/>
          </p:cNvSpPr>
          <p:nvPr>
            <p:ph idx="1"/>
          </p:nvPr>
        </p:nvSpPr>
        <p:spPr>
          <a:xfrm>
            <a:off x="448964" y="1466531"/>
            <a:ext cx="6719021" cy="3511061"/>
          </a:xfrm>
        </p:spPr>
        <p:txBody>
          <a:bodyPr>
            <a:normAutofit/>
          </a:bodyPr>
          <a:lstStyle/>
          <a:p>
            <a:pPr marL="342900" lvl="0" indent="-342900">
              <a:buFont typeface="Wingdings" panose="05000000000000000000" pitchFamily="2" charset="2"/>
              <a:buChar char=""/>
            </a:pPr>
            <a:r>
              <a:rPr lang="en-US" sz="1800" dirty="0">
                <a:effectLst/>
                <a:latin typeface="+mj-lt"/>
                <a:ea typeface="Trebuchet MS" panose="020B0603020202020204" pitchFamily="34" charset="0"/>
                <a:cs typeface="Times New Roman" panose="02020603050405020304" pitchFamily="18" charset="0"/>
              </a:rPr>
              <a:t>The backend of system should be in Python</a:t>
            </a:r>
            <a:endParaRPr lang="en-PK" sz="1800" dirty="0">
              <a:effectLst/>
              <a:latin typeface="+mj-lt"/>
              <a:ea typeface="Trebuchet MS" panose="020B0603020202020204" pitchFamily="34" charset="0"/>
              <a:cs typeface="Times New Roman" panose="02020603050405020304" pitchFamily="18" charset="0"/>
            </a:endParaRPr>
          </a:p>
          <a:p>
            <a:pPr marL="342900" lvl="0" indent="-342900">
              <a:buFont typeface="Wingdings" panose="05000000000000000000" pitchFamily="2" charset="2"/>
              <a:buChar char=""/>
            </a:pPr>
            <a:r>
              <a:rPr lang="en-US" sz="1800" dirty="0">
                <a:effectLst/>
                <a:latin typeface="+mj-lt"/>
                <a:ea typeface="Trebuchet MS" panose="020B0603020202020204" pitchFamily="34" charset="0"/>
                <a:cs typeface="Times New Roman" panose="02020603050405020304" pitchFamily="18" charset="0"/>
              </a:rPr>
              <a:t>For the database SQLite should be used</a:t>
            </a:r>
            <a:endParaRPr lang="en-PK" sz="1800" dirty="0">
              <a:effectLst/>
              <a:latin typeface="+mj-lt"/>
              <a:ea typeface="Trebuchet MS" panose="020B0603020202020204" pitchFamily="34" charset="0"/>
              <a:cs typeface="Times New Roman" panose="02020603050405020304" pitchFamily="18" charset="0"/>
            </a:endParaRPr>
          </a:p>
          <a:p>
            <a:pPr marL="342900" lvl="0" indent="-342900">
              <a:buFont typeface="Wingdings" panose="05000000000000000000" pitchFamily="2" charset="2"/>
              <a:buChar char=""/>
            </a:pPr>
            <a:r>
              <a:rPr lang="en-US" sz="1800" dirty="0">
                <a:effectLst/>
                <a:latin typeface="+mj-lt"/>
                <a:ea typeface="Trebuchet MS" panose="020B0603020202020204" pitchFamily="34" charset="0"/>
                <a:cs typeface="Times New Roman" panose="02020603050405020304" pitchFamily="18" charset="0"/>
              </a:rPr>
              <a:t>For the frontend VueJS should be used</a:t>
            </a:r>
            <a:endParaRPr lang="en-PK" sz="1800" dirty="0">
              <a:effectLst/>
              <a:latin typeface="+mj-lt"/>
              <a:ea typeface="Trebuchet MS" panose="020B0603020202020204" pitchFamily="34" charset="0"/>
              <a:cs typeface="Times New Roman" panose="02020603050405020304" pitchFamily="18" charset="0"/>
            </a:endParaRPr>
          </a:p>
          <a:p>
            <a:pPr marL="342900" lvl="0" indent="-342900">
              <a:buFont typeface="Wingdings" panose="05000000000000000000" pitchFamily="2" charset="2"/>
              <a:buChar char=""/>
            </a:pPr>
            <a:r>
              <a:rPr lang="en-US" sz="1800" dirty="0">
                <a:effectLst/>
                <a:latin typeface="+mj-lt"/>
                <a:ea typeface="Trebuchet MS" panose="020B0603020202020204" pitchFamily="34" charset="0"/>
                <a:cs typeface="Times New Roman" panose="02020603050405020304" pitchFamily="18" charset="0"/>
              </a:rPr>
              <a:t>Users should be able to complain for data correction.</a:t>
            </a:r>
            <a:endParaRPr lang="en-PK" sz="1800" dirty="0">
              <a:effectLst/>
              <a:latin typeface="+mj-lt"/>
              <a:ea typeface="Trebuchet MS" panose="020B0603020202020204" pitchFamily="34" charset="0"/>
              <a:cs typeface="Times New Roman" panose="02020603050405020304" pitchFamily="18" charset="0"/>
            </a:endParaRPr>
          </a:p>
          <a:p>
            <a:pPr marL="342900" lvl="0" indent="-342900">
              <a:spcAft>
                <a:spcPts val="800"/>
              </a:spcAft>
              <a:buFont typeface="Wingdings" panose="05000000000000000000" pitchFamily="2" charset="2"/>
              <a:buChar char=""/>
            </a:pPr>
            <a:r>
              <a:rPr lang="en-US" sz="1800" dirty="0">
                <a:effectLst/>
                <a:latin typeface="+mj-lt"/>
                <a:ea typeface="Trebuchet MS" panose="020B0603020202020204" pitchFamily="34" charset="0"/>
                <a:cs typeface="Times New Roman" panose="02020603050405020304" pitchFamily="18" charset="0"/>
              </a:rPr>
              <a:t>The cronjob to run the program automatically should be done from script.</a:t>
            </a:r>
          </a:p>
          <a:p>
            <a:pPr marL="342900" lvl="0" indent="-342900">
              <a:spcAft>
                <a:spcPts val="800"/>
              </a:spcAft>
              <a:buFont typeface="Wingdings" panose="05000000000000000000" pitchFamily="2" charset="2"/>
              <a:buChar char=""/>
            </a:pPr>
            <a:r>
              <a:rPr lang="en-US" sz="1800" dirty="0">
                <a:latin typeface="+mj-lt"/>
                <a:ea typeface="Trebuchet MS" panose="020B0603020202020204" pitchFamily="34" charset="0"/>
                <a:cs typeface="Times New Roman" panose="02020603050405020304" pitchFamily="18" charset="0"/>
              </a:rPr>
              <a:t>It is a high quality software hosted on servers</a:t>
            </a:r>
          </a:p>
          <a:p>
            <a:pPr marL="342900" lvl="0" indent="-342900">
              <a:spcAft>
                <a:spcPts val="800"/>
              </a:spcAft>
              <a:buFont typeface="Wingdings" panose="05000000000000000000" pitchFamily="2" charset="2"/>
              <a:buChar char=""/>
            </a:pPr>
            <a:r>
              <a:rPr lang="en-US" sz="1800" dirty="0">
                <a:effectLst/>
                <a:latin typeface="+mj-lt"/>
                <a:ea typeface="Trebuchet MS" panose="020B0603020202020204" pitchFamily="34" charset="0"/>
                <a:cs typeface="Times New Roman" panose="02020603050405020304" pitchFamily="18" charset="0"/>
              </a:rPr>
              <a:t>It will be free and open fo</a:t>
            </a:r>
            <a:r>
              <a:rPr lang="en-US" sz="1800" dirty="0">
                <a:latin typeface="+mj-lt"/>
                <a:ea typeface="Trebuchet MS" panose="020B0603020202020204" pitchFamily="34" charset="0"/>
                <a:cs typeface="Times New Roman" panose="02020603050405020304" pitchFamily="18" charset="0"/>
              </a:rPr>
              <a:t>r common public to use</a:t>
            </a:r>
            <a:endParaRPr lang="en-PK" sz="1800" dirty="0">
              <a:effectLst/>
              <a:latin typeface="+mj-lt"/>
              <a:ea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7D0387F-94EC-4CCA-8E87-60037AD3A378}"/>
              </a:ext>
            </a:extLst>
          </p:cNvPr>
          <p:cNvSpPr txBox="1"/>
          <p:nvPr/>
        </p:nvSpPr>
        <p:spPr>
          <a:xfrm>
            <a:off x="448964" y="586585"/>
            <a:ext cx="2595986" cy="461665"/>
          </a:xfrm>
          <a:prstGeom prst="rect">
            <a:avLst/>
          </a:prstGeom>
          <a:noFill/>
        </p:spPr>
        <p:txBody>
          <a:bodyPr wrap="square" rtlCol="0">
            <a:spAutoFit/>
          </a:bodyPr>
          <a:lstStyle/>
          <a:p>
            <a:r>
              <a:rPr lang="en-US" sz="2400" dirty="0">
                <a:solidFill>
                  <a:srgbClr val="008000"/>
                </a:solidFill>
                <a:effectLst>
                  <a:outerShdw blurRad="38100" dist="38100" dir="2700000" algn="tl">
                    <a:srgbClr val="000000">
                      <a:alpha val="43137"/>
                    </a:srgbClr>
                  </a:outerShdw>
                </a:effectLst>
                <a:latin typeface="+mj-lt"/>
                <a:ea typeface="Arial Unicode MS" panose="020B0604020202020204" pitchFamily="34" charset="-128"/>
                <a:cs typeface="Arial Unicode MS" panose="020B0604020202020204" pitchFamily="34" charset="-128"/>
              </a:rPr>
              <a:t>Non-Functional</a:t>
            </a:r>
            <a:endParaRPr lang="en-PK" sz="2000" dirty="0">
              <a:solidFill>
                <a:srgbClr val="008000"/>
              </a:solidFill>
              <a:effectLst>
                <a:outerShdw blurRad="38100" dist="38100" dir="2700000" algn="tl">
                  <a:srgbClr val="000000">
                    <a:alpha val="43137"/>
                  </a:srgbClr>
                </a:outerShdw>
              </a:effectLst>
              <a:latin typeface="+mj-lt"/>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77917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E8F59-610D-46A3-8000-0F43BE939C81}"/>
              </a:ext>
            </a:extLst>
          </p:cNvPr>
          <p:cNvSpPr>
            <a:spLocks noGrp="1"/>
          </p:cNvSpPr>
          <p:nvPr>
            <p:ph idx="1"/>
          </p:nvPr>
        </p:nvSpPr>
        <p:spPr>
          <a:xfrm>
            <a:off x="432496" y="1960930"/>
            <a:ext cx="8246070" cy="2901393"/>
          </a:xfrm>
        </p:spPr>
        <p:txBody>
          <a:bodyPr>
            <a:normAutofit fontScale="92500" lnSpcReduction="20000"/>
          </a:bodyPr>
          <a:lstStyle/>
          <a:p>
            <a:pPr marL="0" indent="0" algn="just">
              <a:buNone/>
            </a:pPr>
            <a:r>
              <a:rPr lang="en-US" sz="3000" b="1" dirty="0"/>
              <a:t>Background Details:</a:t>
            </a:r>
          </a:p>
          <a:p>
            <a:pPr marL="0" indent="0" algn="just">
              <a:buNone/>
            </a:pPr>
            <a:r>
              <a:rPr lang="en-US" dirty="0"/>
              <a:t>The coronavirus aka COVID-19, is igniting fear worldwide because of a number of reasons. As COVID-19 is a new virus, there is no available vaccine for this. Alongside developing a vaccine for COVID-19, researchers are also trying to predict its behavior. We need a system that develops awareness among the public and they should be able to ask questions.</a:t>
            </a:r>
            <a:endParaRPr lang="en-PK" dirty="0"/>
          </a:p>
        </p:txBody>
      </p:sp>
      <p:sp>
        <p:nvSpPr>
          <p:cNvPr id="6" name="Title 3">
            <a:extLst>
              <a:ext uri="{FF2B5EF4-FFF2-40B4-BE49-F238E27FC236}">
                <a16:creationId xmlns:a16="http://schemas.microsoft.com/office/drawing/2014/main" id="{D5DC92A2-59F5-4A73-B432-39AA5A26F207}"/>
              </a:ext>
            </a:extLst>
          </p:cNvPr>
          <p:cNvSpPr>
            <a:spLocks noGrp="1"/>
          </p:cNvSpPr>
          <p:nvPr>
            <p:ph type="title"/>
          </p:nvPr>
        </p:nvSpPr>
        <p:spPr>
          <a:xfrm>
            <a:off x="448966" y="739290"/>
            <a:ext cx="8229600" cy="763526"/>
          </a:xfrm>
        </p:spPr>
        <p:txBody>
          <a:bodyPr>
            <a:normAutofit/>
          </a:bodyPr>
          <a:lstStyle/>
          <a:p>
            <a:r>
              <a:rPr lang="en-US" dirty="0"/>
              <a:t>Planning</a:t>
            </a:r>
          </a:p>
        </p:txBody>
      </p:sp>
    </p:spTree>
    <p:extLst>
      <p:ext uri="{BB962C8B-B14F-4D97-AF65-F5344CB8AC3E}">
        <p14:creationId xmlns:p14="http://schemas.microsoft.com/office/powerpoint/2010/main" val="34773138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6" y="739290"/>
            <a:ext cx="8229600" cy="763526"/>
          </a:xfrm>
        </p:spPr>
        <p:txBody>
          <a:bodyPr>
            <a:normAutofit/>
          </a:bodyPr>
          <a:lstStyle/>
          <a:p>
            <a:r>
              <a:rPr lang="en-US" dirty="0"/>
              <a:t>Planning</a:t>
            </a:r>
          </a:p>
        </p:txBody>
      </p:sp>
      <p:sp>
        <p:nvSpPr>
          <p:cNvPr id="9" name="Content Placeholder 8">
            <a:extLst>
              <a:ext uri="{FF2B5EF4-FFF2-40B4-BE49-F238E27FC236}">
                <a16:creationId xmlns:a16="http://schemas.microsoft.com/office/drawing/2014/main" id="{46FB3359-2EAD-413B-8DBF-C059A64C19B6}"/>
              </a:ext>
            </a:extLst>
          </p:cNvPr>
          <p:cNvSpPr>
            <a:spLocks noGrp="1"/>
          </p:cNvSpPr>
          <p:nvPr>
            <p:ph idx="1"/>
          </p:nvPr>
        </p:nvSpPr>
        <p:spPr>
          <a:xfrm>
            <a:off x="448966" y="1808225"/>
            <a:ext cx="8246070" cy="2901393"/>
          </a:xfrm>
        </p:spPr>
        <p:txBody>
          <a:bodyPr>
            <a:normAutofit fontScale="85000" lnSpcReduction="10000"/>
          </a:bodyPr>
          <a:lstStyle/>
          <a:p>
            <a:pPr marL="0" indent="0" algn="l">
              <a:buNone/>
            </a:pPr>
            <a:r>
              <a:rPr lang="en-US" sz="3300" b="1" dirty="0"/>
              <a:t>Objectives:</a:t>
            </a:r>
            <a:endParaRPr lang="en-US" b="1" dirty="0"/>
          </a:p>
          <a:p>
            <a:pPr algn="l">
              <a:buFont typeface="Wingdings" panose="05000000000000000000" pitchFamily="2" charset="2"/>
              <a:buChar char="v"/>
            </a:pPr>
            <a:r>
              <a:rPr lang="en-US" dirty="0"/>
              <a:t>We need to get/parse/scrape data from the trusted source</a:t>
            </a:r>
          </a:p>
          <a:p>
            <a:pPr algn="l">
              <a:buFont typeface="Wingdings" panose="05000000000000000000" pitchFamily="2" charset="2"/>
              <a:buChar char="v"/>
            </a:pPr>
            <a:r>
              <a:rPr lang="en-US" dirty="0"/>
              <a:t>Setup an offline database to store all data</a:t>
            </a:r>
          </a:p>
          <a:p>
            <a:pPr algn="l">
              <a:buFont typeface="Wingdings" panose="05000000000000000000" pitchFamily="2" charset="2"/>
              <a:buChar char="v"/>
            </a:pPr>
            <a:r>
              <a:rPr lang="en-US" dirty="0"/>
              <a:t>To build a dashboard to visualize the data </a:t>
            </a:r>
          </a:p>
          <a:p>
            <a:pPr algn="l">
              <a:buFont typeface="Wingdings" panose="05000000000000000000" pitchFamily="2" charset="2"/>
              <a:buChar char="v"/>
            </a:pPr>
            <a:r>
              <a:rPr lang="en-US" dirty="0"/>
              <a:t>Build a chatbot for the public to be able to ask general questions</a:t>
            </a:r>
          </a:p>
          <a:p>
            <a:pPr algn="l">
              <a:buFont typeface="Wingdings" panose="05000000000000000000" pitchFamily="2" charset="2"/>
              <a:buChar char="v"/>
            </a:pPr>
            <a:r>
              <a:rPr lang="en-US" dirty="0"/>
              <a:t>Automate this entire process</a:t>
            </a:r>
            <a:endParaRPr lang="en-PK" dirty="0"/>
          </a:p>
        </p:txBody>
      </p:sp>
    </p:spTree>
    <p:extLst>
      <p:ext uri="{BB962C8B-B14F-4D97-AF65-F5344CB8AC3E}">
        <p14:creationId xmlns:p14="http://schemas.microsoft.com/office/powerpoint/2010/main" val="4170783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Effect transition="in" filter="fade">
                                      <p:cBhvr>
                                        <p:cTn id="35" dur="1000"/>
                                        <p:tgtEl>
                                          <p:spTgt spid="9">
                                            <p:txEl>
                                              <p:pRg st="4" end="4"/>
                                            </p:txEl>
                                          </p:spTgt>
                                        </p:tgtEl>
                                      </p:cBhvr>
                                    </p:animEffect>
                                    <p:anim calcmode="lin" valueType="num">
                                      <p:cBhvr>
                                        <p:cTn id="36"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Effect transition="in" filter="fade">
                                      <p:cBhvr>
                                        <p:cTn id="42" dur="1000"/>
                                        <p:tgtEl>
                                          <p:spTgt spid="9">
                                            <p:txEl>
                                              <p:pRg st="5" end="5"/>
                                            </p:txEl>
                                          </p:spTgt>
                                        </p:tgtEl>
                                      </p:cBhvr>
                                    </p:animEffect>
                                    <p:anim calcmode="lin" valueType="num">
                                      <p:cBhvr>
                                        <p:cTn id="43"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FFE52-107E-4DEA-824B-F3F704DC92B4}"/>
              </a:ext>
            </a:extLst>
          </p:cNvPr>
          <p:cNvSpPr>
            <a:spLocks noGrp="1"/>
          </p:cNvSpPr>
          <p:nvPr>
            <p:ph idx="1"/>
          </p:nvPr>
        </p:nvSpPr>
        <p:spPr>
          <a:xfrm>
            <a:off x="448966" y="1655520"/>
            <a:ext cx="8246070" cy="3206805"/>
          </a:xfrm>
        </p:spPr>
        <p:txBody>
          <a:bodyPr>
            <a:normAutofit fontScale="92500" lnSpcReduction="10000"/>
          </a:bodyPr>
          <a:lstStyle/>
          <a:p>
            <a:pPr marL="0" indent="0" algn="l">
              <a:buNone/>
            </a:pPr>
            <a:r>
              <a:rPr lang="en-US" b="1" dirty="0"/>
              <a:t>Milestones:</a:t>
            </a:r>
          </a:p>
          <a:p>
            <a:pPr marL="0" indent="0" algn="l">
              <a:buNone/>
            </a:pPr>
            <a:endParaRPr lang="en-US" sz="2400" dirty="0"/>
          </a:p>
          <a:p>
            <a:pPr algn="l">
              <a:buFont typeface="Wingdings" panose="05000000000000000000" pitchFamily="2" charset="2"/>
              <a:buChar char="v"/>
            </a:pPr>
            <a:r>
              <a:rPr lang="en-US" sz="2400" dirty="0"/>
              <a:t>Dec 18, 2020</a:t>
            </a:r>
          </a:p>
          <a:p>
            <a:pPr marL="0" indent="0" algn="l">
              <a:buNone/>
            </a:pPr>
            <a:r>
              <a:rPr lang="en-US" sz="2400" dirty="0"/>
              <a:t>	</a:t>
            </a:r>
            <a:r>
              <a:rPr lang="en-US" sz="2000" dirty="0"/>
              <a:t>Get requirements, identify purpose, and write planning document.</a:t>
            </a:r>
          </a:p>
          <a:p>
            <a:pPr algn="l">
              <a:buFont typeface="Wingdings" panose="05000000000000000000" pitchFamily="2" charset="2"/>
              <a:buChar char="v"/>
            </a:pPr>
            <a:r>
              <a:rPr lang="en-US" sz="2400" dirty="0"/>
              <a:t>Dec 28, 2020</a:t>
            </a:r>
          </a:p>
          <a:p>
            <a:pPr marL="0" indent="0" algn="l">
              <a:buNone/>
            </a:pPr>
            <a:r>
              <a:rPr lang="en-US" sz="2400" dirty="0"/>
              <a:t>	</a:t>
            </a:r>
            <a:r>
              <a:rPr lang="en-US" sz="2000" dirty="0"/>
              <a:t>Analysis and implementation.</a:t>
            </a:r>
          </a:p>
          <a:p>
            <a:pPr algn="l">
              <a:buFont typeface="Wingdings" panose="05000000000000000000" pitchFamily="2" charset="2"/>
              <a:buChar char="v"/>
            </a:pPr>
            <a:r>
              <a:rPr lang="en-US" sz="2400" dirty="0"/>
              <a:t>Jan 01, 2021</a:t>
            </a:r>
          </a:p>
          <a:p>
            <a:pPr marL="0" indent="0" algn="l">
              <a:buNone/>
            </a:pPr>
            <a:r>
              <a:rPr lang="en-US" sz="2400" dirty="0"/>
              <a:t>	</a:t>
            </a:r>
            <a:r>
              <a:rPr lang="en-US" sz="2000" dirty="0"/>
              <a:t>Testing and deployment.</a:t>
            </a:r>
            <a:endParaRPr lang="en-US" dirty="0"/>
          </a:p>
        </p:txBody>
      </p:sp>
      <p:sp>
        <p:nvSpPr>
          <p:cNvPr id="4" name="Title 3">
            <a:extLst>
              <a:ext uri="{FF2B5EF4-FFF2-40B4-BE49-F238E27FC236}">
                <a16:creationId xmlns:a16="http://schemas.microsoft.com/office/drawing/2014/main" id="{0B5B08D1-F581-4E8D-A563-8892DF136A3A}"/>
              </a:ext>
            </a:extLst>
          </p:cNvPr>
          <p:cNvSpPr>
            <a:spLocks noGrp="1"/>
          </p:cNvSpPr>
          <p:nvPr>
            <p:ph type="title"/>
          </p:nvPr>
        </p:nvSpPr>
        <p:spPr>
          <a:xfrm>
            <a:off x="448966" y="739290"/>
            <a:ext cx="8229600" cy="763526"/>
          </a:xfrm>
        </p:spPr>
        <p:txBody>
          <a:bodyPr>
            <a:normAutofit/>
          </a:bodyPr>
          <a:lstStyle/>
          <a:p>
            <a:r>
              <a:rPr lang="en-US" dirty="0"/>
              <a:t>Planning</a:t>
            </a:r>
          </a:p>
        </p:txBody>
      </p:sp>
    </p:spTree>
    <p:extLst>
      <p:ext uri="{BB962C8B-B14F-4D97-AF65-F5344CB8AC3E}">
        <p14:creationId xmlns:p14="http://schemas.microsoft.com/office/powerpoint/2010/main" val="2050337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727</Words>
  <Application>Microsoft Office PowerPoint</Application>
  <PresentationFormat>On-screen Show (16:9)</PresentationFormat>
  <Paragraphs>108</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Theme</vt:lpstr>
      <vt:lpstr>Cyber Covid Awareness</vt:lpstr>
      <vt:lpstr>Details</vt:lpstr>
      <vt:lpstr>Purpose</vt:lpstr>
      <vt:lpstr>Requirements</vt:lpstr>
      <vt:lpstr>PowerPoint Presentation</vt:lpstr>
      <vt:lpstr>PowerPoint Presentation</vt:lpstr>
      <vt:lpstr>Planning</vt:lpstr>
      <vt:lpstr>Planning</vt:lpstr>
      <vt:lpstr>Planning</vt:lpstr>
      <vt:lpstr>Analysis</vt:lpstr>
      <vt:lpstr>PowerPoint Presentation</vt:lpstr>
      <vt:lpstr>Design</vt:lpstr>
      <vt:lpstr>Easy to Understand Data Representation</vt:lpstr>
      <vt:lpstr>Displaying Realtime Numbers</vt:lpstr>
      <vt:lpstr>Displaying Realtime Numbers</vt:lpstr>
      <vt:lpstr>PowerPoint Presentation</vt:lpstr>
      <vt:lpstr>PowerPoint Presentation</vt:lpstr>
      <vt:lpstr>Hot Zone Identification</vt:lpstr>
      <vt:lpstr>Implementation</vt:lpstr>
      <vt:lpstr>Coding</vt:lpstr>
      <vt:lpstr>Testing</vt:lpstr>
      <vt:lpstr>Maintenance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2021-01-06T14:56:32Z</dcterms:modified>
</cp:coreProperties>
</file>