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2404050" cy="36004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body"/>
          </p:nvPr>
        </p:nvSpPr>
        <p:spPr>
          <a:xfrm>
            <a:off x="756000" y="5078520"/>
            <a:ext cx="6047640" cy="4811040"/>
          </a:xfrm>
          <a:prstGeom prst="rect">
            <a:avLst/>
          </a:prstGeom>
        </p:spPr>
        <p:txBody>
          <a:bodyPr lIns="0" rIns="0" tIns="0" bIns="0"/>
          <a:p>
            <a:r>
              <a:rPr b="0" lang="pt-BR" sz="2000" spc="-1" strike="noStrike">
                <a:solidFill>
                  <a:srgbClr val="000000"/>
                </a:solidFill>
                <a:uFill>
                  <a:solidFill>
                    <a:srgbClr val="ffffff"/>
                  </a:solidFill>
                </a:uFill>
                <a:latin typeface="Arial"/>
              </a:rPr>
              <a:t>Click to edit the notes format</a:t>
            </a:r>
            <a:endParaRPr b="0" lang="pt-BR" sz="2000" spc="-1" strike="noStrike">
              <a:solidFill>
                <a:srgbClr val="000000"/>
              </a:solidFill>
              <a:uFill>
                <a:solidFill>
                  <a:srgbClr val="ffffff"/>
                </a:solidFill>
              </a:uFill>
              <a:latin typeface="Arial"/>
            </a:endParaRPr>
          </a:p>
        </p:txBody>
      </p:sp>
      <p:sp>
        <p:nvSpPr>
          <p:cNvPr id="45" name="PlaceHolder 2"/>
          <p:cNvSpPr>
            <a:spLocks noGrp="1"/>
          </p:cNvSpPr>
          <p:nvPr>
            <p:ph type="hdr"/>
          </p:nvPr>
        </p:nvSpPr>
        <p:spPr>
          <a:xfrm>
            <a:off x="0" y="0"/>
            <a:ext cx="3280680" cy="534240"/>
          </a:xfrm>
          <a:prstGeom prst="rect">
            <a:avLst/>
          </a:prstGeom>
        </p:spPr>
        <p:txBody>
          <a:bodyPr lIns="0" rIns="0" tIns="0" bIns="0"/>
          <a:p>
            <a:r>
              <a:rPr b="0" lang="pt-BR" sz="1400" spc="-1" strike="noStrike">
                <a:solidFill>
                  <a:srgbClr val="000000"/>
                </a:solidFill>
                <a:uFill>
                  <a:solidFill>
                    <a:srgbClr val="ffffff"/>
                  </a:solidFill>
                </a:uFill>
                <a:latin typeface="Times New Roman"/>
              </a:rPr>
              <a:t> </a:t>
            </a:r>
            <a:endParaRPr b="0" lang="pt-BR" sz="1400" spc="-1" strike="noStrike">
              <a:solidFill>
                <a:srgbClr val="000000"/>
              </a:solidFill>
              <a:uFill>
                <a:solidFill>
                  <a:srgbClr val="ffffff"/>
                </a:solidFill>
              </a:uFill>
              <a:latin typeface="Times New Roman"/>
            </a:endParaRPr>
          </a:p>
        </p:txBody>
      </p:sp>
      <p:sp>
        <p:nvSpPr>
          <p:cNvPr id="46" name="PlaceHolder 3"/>
          <p:cNvSpPr>
            <a:spLocks noGrp="1"/>
          </p:cNvSpPr>
          <p:nvPr>
            <p:ph type="dt"/>
          </p:nvPr>
        </p:nvSpPr>
        <p:spPr>
          <a:xfrm>
            <a:off x="4278960" y="0"/>
            <a:ext cx="3280680" cy="534240"/>
          </a:xfrm>
          <a:prstGeom prst="rect">
            <a:avLst/>
          </a:prstGeom>
        </p:spPr>
        <p:txBody>
          <a:bodyPr lIns="0" rIns="0" tIns="0" bIns="0"/>
          <a:p>
            <a:pPr algn="r"/>
            <a:r>
              <a:rPr b="0" lang="pt-BR" sz="1400" spc="-1" strike="noStrike">
                <a:solidFill>
                  <a:srgbClr val="000000"/>
                </a:solidFill>
                <a:uFill>
                  <a:solidFill>
                    <a:srgbClr val="ffffff"/>
                  </a:solidFill>
                </a:uFill>
                <a:latin typeface="Times New Roman"/>
              </a:rPr>
              <a:t> </a:t>
            </a:r>
            <a:endParaRPr b="0" lang="pt-BR" sz="1400" spc="-1" strike="noStrike">
              <a:solidFill>
                <a:srgbClr val="000000"/>
              </a:solidFill>
              <a:uFill>
                <a:solidFill>
                  <a:srgbClr val="ffffff"/>
                </a:solidFill>
              </a:uFill>
              <a:latin typeface="Times New Roman"/>
            </a:endParaRPr>
          </a:p>
        </p:txBody>
      </p:sp>
      <p:sp>
        <p:nvSpPr>
          <p:cNvPr id="47" name="PlaceHolder 4"/>
          <p:cNvSpPr>
            <a:spLocks noGrp="1"/>
          </p:cNvSpPr>
          <p:nvPr>
            <p:ph type="ftr"/>
          </p:nvPr>
        </p:nvSpPr>
        <p:spPr>
          <a:xfrm>
            <a:off x="0" y="10157400"/>
            <a:ext cx="3280680" cy="534240"/>
          </a:xfrm>
          <a:prstGeom prst="rect">
            <a:avLst/>
          </a:prstGeom>
        </p:spPr>
        <p:txBody>
          <a:bodyPr lIns="0" rIns="0" tIns="0" bIns="0" anchor="b"/>
          <a:p>
            <a:r>
              <a:rPr b="0" lang="pt-BR" sz="1400" spc="-1" strike="noStrike">
                <a:solidFill>
                  <a:srgbClr val="000000"/>
                </a:solidFill>
                <a:uFill>
                  <a:solidFill>
                    <a:srgbClr val="ffffff"/>
                  </a:solidFill>
                </a:uFill>
                <a:latin typeface="Times New Roman"/>
              </a:rPr>
              <a:t> </a:t>
            </a:r>
            <a:endParaRPr b="0" lang="pt-BR" sz="1400" spc="-1" strike="noStrike">
              <a:solidFill>
                <a:srgbClr val="000000"/>
              </a:solidFill>
              <a:uFill>
                <a:solidFill>
                  <a:srgbClr val="ffffff"/>
                </a:solidFill>
              </a:uFill>
              <a:latin typeface="Times New Roman"/>
            </a:endParaRPr>
          </a:p>
        </p:txBody>
      </p:sp>
      <p:sp>
        <p:nvSpPr>
          <p:cNvPr id="48" name="PlaceHolder 5"/>
          <p:cNvSpPr>
            <a:spLocks noGrp="1"/>
          </p:cNvSpPr>
          <p:nvPr>
            <p:ph type="sldNum"/>
          </p:nvPr>
        </p:nvSpPr>
        <p:spPr>
          <a:xfrm>
            <a:off x="4278960" y="10157400"/>
            <a:ext cx="3280680" cy="534240"/>
          </a:xfrm>
          <a:prstGeom prst="rect">
            <a:avLst/>
          </a:prstGeom>
        </p:spPr>
        <p:txBody>
          <a:bodyPr lIns="0" rIns="0" tIns="0" bIns="0" anchor="b"/>
          <a:p>
            <a:pPr algn="r"/>
            <a:fld id="{30F95903-C39A-42D0-B3E7-23139BB50200}" type="slidenum">
              <a:rPr b="0" lang="pt-BR" sz="1400" spc="-1" strike="noStrike">
                <a:solidFill>
                  <a:srgbClr val="000000"/>
                </a:solidFill>
                <a:uFill>
                  <a:solidFill>
                    <a:srgbClr val="ffffff"/>
                  </a:solidFill>
                </a:uFill>
                <a:latin typeface="Times New Roman"/>
              </a:rPr>
              <a:t>1</a:t>
            </a:fld>
            <a:endParaRPr b="0" lang="pt-BR"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2286000" y="695160"/>
            <a:ext cx="2285640" cy="3428640"/>
          </a:xfrm>
          <a:prstGeom prst="rect">
            <a:avLst/>
          </a:prstGeom>
          <a:solidFill>
            <a:srgbClr val="ffffff"/>
          </a:solidFill>
          <a:ln w="9360">
            <a:solidFill>
              <a:srgbClr val="000000"/>
            </a:solidFill>
            <a:miter/>
          </a:ln>
        </p:spPr>
        <p:style>
          <a:lnRef idx="0"/>
          <a:fillRef idx="0"/>
          <a:effectRef idx="0"/>
          <a:fontRef idx="minor"/>
        </p:style>
      </p:sp>
      <p:sp>
        <p:nvSpPr>
          <p:cNvPr id="58" name="PlaceHolder 2"/>
          <p:cNvSpPr>
            <a:spLocks noGrp="1"/>
          </p:cNvSpPr>
          <p:nvPr>
            <p:ph type="body"/>
          </p:nvPr>
        </p:nvSpPr>
        <p:spPr>
          <a:xfrm>
            <a:off x="685800" y="4343400"/>
            <a:ext cx="5484600" cy="4114440"/>
          </a:xfrm>
          <a:prstGeom prst="rect">
            <a:avLst/>
          </a:prstGeom>
        </p:spPr>
        <p:txBody>
          <a:bodyPr lIns="0" rIns="0" tIns="0" bIns="0" anchor="ctr"/>
          <a:p>
            <a:endParaRPr b="0" lang="pt-BR"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32" name="PlaceHolder 2"/>
          <p:cNvSpPr>
            <a:spLocks noGrp="1"/>
          </p:cNvSpPr>
          <p:nvPr>
            <p:ph type="body"/>
          </p:nvPr>
        </p:nvSpPr>
        <p:spPr>
          <a:xfrm>
            <a:off x="1620000" y="8425080"/>
            <a:ext cx="2916288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33" name="PlaceHolder 3"/>
          <p:cNvSpPr>
            <a:spLocks noGrp="1"/>
          </p:cNvSpPr>
          <p:nvPr>
            <p:ph type="body"/>
          </p:nvPr>
        </p:nvSpPr>
        <p:spPr>
          <a:xfrm>
            <a:off x="1620000" y="19332360"/>
            <a:ext cx="2916288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35" name="PlaceHolder 2"/>
          <p:cNvSpPr>
            <a:spLocks noGrp="1"/>
          </p:cNvSpPr>
          <p:nvPr>
            <p:ph type="body"/>
          </p:nvPr>
        </p:nvSpPr>
        <p:spPr>
          <a:xfrm>
            <a:off x="1620000" y="842508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36" name="PlaceHolder 3"/>
          <p:cNvSpPr>
            <a:spLocks noGrp="1"/>
          </p:cNvSpPr>
          <p:nvPr>
            <p:ph type="body"/>
          </p:nvPr>
        </p:nvSpPr>
        <p:spPr>
          <a:xfrm>
            <a:off x="16563240" y="842508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37" name="PlaceHolder 4"/>
          <p:cNvSpPr>
            <a:spLocks noGrp="1"/>
          </p:cNvSpPr>
          <p:nvPr>
            <p:ph type="body"/>
          </p:nvPr>
        </p:nvSpPr>
        <p:spPr>
          <a:xfrm>
            <a:off x="16563240" y="1933236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38" name="PlaceHolder 5"/>
          <p:cNvSpPr>
            <a:spLocks noGrp="1"/>
          </p:cNvSpPr>
          <p:nvPr>
            <p:ph type="body"/>
          </p:nvPr>
        </p:nvSpPr>
        <p:spPr>
          <a:xfrm>
            <a:off x="1620000" y="1933236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40" name="PlaceHolder 2"/>
          <p:cNvSpPr>
            <a:spLocks noGrp="1"/>
          </p:cNvSpPr>
          <p:nvPr>
            <p:ph type="body"/>
          </p:nvPr>
        </p:nvSpPr>
        <p:spPr>
          <a:xfrm>
            <a:off x="1620000" y="8425080"/>
            <a:ext cx="29162880" cy="2088216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41" name="PlaceHolder 3"/>
          <p:cNvSpPr>
            <a:spLocks noGrp="1"/>
          </p:cNvSpPr>
          <p:nvPr>
            <p:ph type="body"/>
          </p:nvPr>
        </p:nvSpPr>
        <p:spPr>
          <a:xfrm>
            <a:off x="1620000" y="8425080"/>
            <a:ext cx="29162880" cy="2088216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pic>
        <p:nvPicPr>
          <p:cNvPr id="42" name="" descr=""/>
          <p:cNvPicPr/>
          <p:nvPr/>
        </p:nvPicPr>
        <p:blipFill>
          <a:blip r:embed="rId2"/>
          <a:stretch/>
        </p:blipFill>
        <p:spPr>
          <a:xfrm>
            <a:off x="3115440" y="8425080"/>
            <a:ext cx="26172000" cy="20882160"/>
          </a:xfrm>
          <a:prstGeom prst="rect">
            <a:avLst/>
          </a:prstGeom>
          <a:ln>
            <a:noFill/>
          </a:ln>
        </p:spPr>
      </p:pic>
      <p:pic>
        <p:nvPicPr>
          <p:cNvPr id="43" name="" descr=""/>
          <p:cNvPicPr/>
          <p:nvPr/>
        </p:nvPicPr>
        <p:blipFill>
          <a:blip r:embed="rId3"/>
          <a:stretch/>
        </p:blipFill>
        <p:spPr>
          <a:xfrm>
            <a:off x="3115440" y="8425080"/>
            <a:ext cx="26172000" cy="208821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11" name="PlaceHolder 2"/>
          <p:cNvSpPr>
            <a:spLocks noGrp="1"/>
          </p:cNvSpPr>
          <p:nvPr>
            <p:ph type="subTitle"/>
          </p:nvPr>
        </p:nvSpPr>
        <p:spPr>
          <a:xfrm>
            <a:off x="1620000" y="8425080"/>
            <a:ext cx="29162880" cy="20882160"/>
          </a:xfrm>
          <a:prstGeom prst="rect">
            <a:avLst/>
          </a:prstGeom>
        </p:spPr>
        <p:txBody>
          <a:bodyPr lIns="0" rIns="0" tIns="0" bIns="0" anchor="ctr"/>
          <a:p>
            <a:pPr algn="ctr"/>
            <a:endParaRPr b="0" lang="pt-BR"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13" name="PlaceHolder 2"/>
          <p:cNvSpPr>
            <a:spLocks noGrp="1"/>
          </p:cNvSpPr>
          <p:nvPr>
            <p:ph type="body"/>
          </p:nvPr>
        </p:nvSpPr>
        <p:spPr>
          <a:xfrm>
            <a:off x="1620000" y="8425080"/>
            <a:ext cx="29162880" cy="2088216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15" name="PlaceHolder 2"/>
          <p:cNvSpPr>
            <a:spLocks noGrp="1"/>
          </p:cNvSpPr>
          <p:nvPr>
            <p:ph type="body"/>
          </p:nvPr>
        </p:nvSpPr>
        <p:spPr>
          <a:xfrm>
            <a:off x="1620000" y="8425080"/>
            <a:ext cx="14231160" cy="2088216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16" name="PlaceHolder 3"/>
          <p:cNvSpPr>
            <a:spLocks noGrp="1"/>
          </p:cNvSpPr>
          <p:nvPr>
            <p:ph type="body"/>
          </p:nvPr>
        </p:nvSpPr>
        <p:spPr>
          <a:xfrm>
            <a:off x="16563240" y="8425080"/>
            <a:ext cx="14231160" cy="2088216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1620000" y="1436400"/>
            <a:ext cx="29162880" cy="27870840"/>
          </a:xfrm>
          <a:prstGeom prst="rect">
            <a:avLst/>
          </a:prstGeom>
        </p:spPr>
        <p:txBody>
          <a:bodyPr lIns="0" rIns="0" tIns="0" bIns="0" anchor="ctr"/>
          <a:p>
            <a:pPr algn="ctr"/>
            <a:endParaRPr b="0" lang="pt-BR"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20" name="PlaceHolder 2"/>
          <p:cNvSpPr>
            <a:spLocks noGrp="1"/>
          </p:cNvSpPr>
          <p:nvPr>
            <p:ph type="body"/>
          </p:nvPr>
        </p:nvSpPr>
        <p:spPr>
          <a:xfrm>
            <a:off x="1620000" y="842508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21" name="PlaceHolder 3"/>
          <p:cNvSpPr>
            <a:spLocks noGrp="1"/>
          </p:cNvSpPr>
          <p:nvPr>
            <p:ph type="body"/>
          </p:nvPr>
        </p:nvSpPr>
        <p:spPr>
          <a:xfrm>
            <a:off x="1620000" y="1933236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22" name="PlaceHolder 4"/>
          <p:cNvSpPr>
            <a:spLocks noGrp="1"/>
          </p:cNvSpPr>
          <p:nvPr>
            <p:ph type="body"/>
          </p:nvPr>
        </p:nvSpPr>
        <p:spPr>
          <a:xfrm>
            <a:off x="16563240" y="8425080"/>
            <a:ext cx="14231160" cy="2088216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24" name="PlaceHolder 2"/>
          <p:cNvSpPr>
            <a:spLocks noGrp="1"/>
          </p:cNvSpPr>
          <p:nvPr>
            <p:ph type="body"/>
          </p:nvPr>
        </p:nvSpPr>
        <p:spPr>
          <a:xfrm>
            <a:off x="1620000" y="8425080"/>
            <a:ext cx="14231160" cy="2088216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25" name="PlaceHolder 3"/>
          <p:cNvSpPr>
            <a:spLocks noGrp="1"/>
          </p:cNvSpPr>
          <p:nvPr>
            <p:ph type="body"/>
          </p:nvPr>
        </p:nvSpPr>
        <p:spPr>
          <a:xfrm>
            <a:off x="16563240" y="842508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26" name="PlaceHolder 4"/>
          <p:cNvSpPr>
            <a:spLocks noGrp="1"/>
          </p:cNvSpPr>
          <p:nvPr>
            <p:ph type="body"/>
          </p:nvPr>
        </p:nvSpPr>
        <p:spPr>
          <a:xfrm>
            <a:off x="16563240" y="1933236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28" name="PlaceHolder 2"/>
          <p:cNvSpPr>
            <a:spLocks noGrp="1"/>
          </p:cNvSpPr>
          <p:nvPr>
            <p:ph type="body"/>
          </p:nvPr>
        </p:nvSpPr>
        <p:spPr>
          <a:xfrm>
            <a:off x="1620000" y="842508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29" name="PlaceHolder 3"/>
          <p:cNvSpPr>
            <a:spLocks noGrp="1"/>
          </p:cNvSpPr>
          <p:nvPr>
            <p:ph type="body"/>
          </p:nvPr>
        </p:nvSpPr>
        <p:spPr>
          <a:xfrm>
            <a:off x="16563240" y="842508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30" name="PlaceHolder 4"/>
          <p:cNvSpPr>
            <a:spLocks noGrp="1"/>
          </p:cNvSpPr>
          <p:nvPr>
            <p:ph type="body"/>
          </p:nvPr>
        </p:nvSpPr>
        <p:spPr>
          <a:xfrm>
            <a:off x="1620000" y="19332360"/>
            <a:ext cx="2916288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0" y="0"/>
            <a:ext cx="21673800" cy="5184360"/>
          </a:xfrm>
          <a:prstGeom prst="roundRect">
            <a:avLst>
              <a:gd name="adj" fmla="val 37"/>
            </a:avLst>
          </a:prstGeom>
          <a:solidFill>
            <a:srgbClr val="007aac"/>
          </a:solidFill>
          <a:ln>
            <a:noFill/>
          </a:ln>
        </p:spPr>
        <p:style>
          <a:lnRef idx="0"/>
          <a:fillRef idx="0"/>
          <a:effectRef idx="0"/>
          <a:fontRef idx="minor"/>
        </p:style>
      </p:sp>
      <p:sp>
        <p:nvSpPr>
          <p:cNvPr id="1" name="CustomShape 2"/>
          <p:cNvSpPr/>
          <p:nvPr/>
        </p:nvSpPr>
        <p:spPr>
          <a:xfrm>
            <a:off x="0" y="32763960"/>
            <a:ext cx="32400360" cy="3330360"/>
          </a:xfrm>
          <a:prstGeom prst="rect">
            <a:avLst/>
          </a:prstGeom>
          <a:solidFill>
            <a:srgbClr val="007aac"/>
          </a:solidFill>
          <a:ln>
            <a:noFill/>
          </a:ln>
        </p:spPr>
        <p:style>
          <a:lnRef idx="2">
            <a:schemeClr val="accent1">
              <a:shade val="50000"/>
            </a:schemeClr>
          </a:lnRef>
          <a:fillRef idx="1">
            <a:schemeClr val="accent1"/>
          </a:fillRef>
          <a:effectRef idx="0">
            <a:schemeClr val="accent1"/>
          </a:effectRef>
          <a:fontRef idx="minor"/>
        </p:style>
      </p:sp>
      <p:pic>
        <p:nvPicPr>
          <p:cNvPr id="2" name="Picture 6" descr=""/>
          <p:cNvPicPr/>
          <p:nvPr/>
        </p:nvPicPr>
        <p:blipFill>
          <a:blip r:embed="rId3"/>
          <a:stretch/>
        </p:blipFill>
        <p:spPr>
          <a:xfrm>
            <a:off x="685080" y="33076440"/>
            <a:ext cx="2513520" cy="2527560"/>
          </a:xfrm>
          <a:prstGeom prst="rect">
            <a:avLst/>
          </a:prstGeom>
          <a:ln>
            <a:noFill/>
          </a:ln>
        </p:spPr>
      </p:pic>
      <p:pic>
        <p:nvPicPr>
          <p:cNvPr id="3" name="Imagem 13" descr=""/>
          <p:cNvPicPr/>
          <p:nvPr/>
        </p:nvPicPr>
        <p:blipFill>
          <a:blip r:embed="rId4"/>
          <a:stretch/>
        </p:blipFill>
        <p:spPr>
          <a:xfrm>
            <a:off x="4178160" y="33039000"/>
            <a:ext cx="2910600" cy="2780640"/>
          </a:xfrm>
          <a:prstGeom prst="rect">
            <a:avLst/>
          </a:prstGeom>
          <a:ln>
            <a:noFill/>
          </a:ln>
        </p:spPr>
      </p:pic>
      <p:pic>
        <p:nvPicPr>
          <p:cNvPr id="4" name="Imagem 14" descr=""/>
          <p:cNvPicPr/>
          <p:nvPr/>
        </p:nvPicPr>
        <p:blipFill>
          <a:blip r:embed="rId5"/>
          <a:stretch/>
        </p:blipFill>
        <p:spPr>
          <a:xfrm>
            <a:off x="7633080" y="32986080"/>
            <a:ext cx="3997800" cy="3377880"/>
          </a:xfrm>
          <a:prstGeom prst="rect">
            <a:avLst/>
          </a:prstGeom>
          <a:ln>
            <a:noFill/>
          </a:ln>
        </p:spPr>
      </p:pic>
      <p:sp>
        <p:nvSpPr>
          <p:cNvPr id="5" name="CustomShape 3"/>
          <p:cNvSpPr/>
          <p:nvPr/>
        </p:nvSpPr>
        <p:spPr>
          <a:xfrm>
            <a:off x="11881440" y="33674040"/>
            <a:ext cx="10319040" cy="1736280"/>
          </a:xfrm>
          <a:prstGeom prst="rect">
            <a:avLst/>
          </a:prstGeom>
          <a:noFill/>
          <a:ln>
            <a:noFill/>
          </a:ln>
        </p:spPr>
        <p:style>
          <a:lnRef idx="0"/>
          <a:fillRef idx="0"/>
          <a:effectRef idx="0"/>
          <a:fontRef idx="minor"/>
        </p:style>
        <p:txBody>
          <a:bodyPr lIns="90000" rIns="90000" tIns="45000" bIns="45000"/>
          <a:p>
            <a:pPr>
              <a:lnSpc>
                <a:spcPct val="100000"/>
              </a:lnSpc>
            </a:pPr>
            <a:r>
              <a:rPr b="1" lang="pt-BR" sz="5400" spc="-1" strike="noStrike">
                <a:solidFill>
                  <a:srgbClr val="ffffff"/>
                </a:solidFill>
                <a:uFill>
                  <a:solidFill>
                    <a:srgbClr val="ffffff"/>
                  </a:solidFill>
                </a:uFill>
                <a:latin typeface="Arial"/>
                <a:ea typeface="MS Gothic"/>
              </a:rPr>
              <a:t>Núcleo de Universos Virtuais,</a:t>
            </a:r>
            <a:endParaRPr b="0" lang="pt-BR" sz="1800" spc="-1" strike="noStrike">
              <a:solidFill>
                <a:srgbClr val="000000"/>
              </a:solidFill>
              <a:uFill>
                <a:solidFill>
                  <a:srgbClr val="ffffff"/>
                </a:solidFill>
              </a:uFill>
              <a:latin typeface="Arial"/>
            </a:endParaRPr>
          </a:p>
          <a:p>
            <a:pPr>
              <a:lnSpc>
                <a:spcPct val="100000"/>
              </a:lnSpc>
            </a:pPr>
            <a:r>
              <a:rPr b="1" lang="pt-BR" sz="5400" spc="-1" strike="noStrike">
                <a:solidFill>
                  <a:srgbClr val="ffffff"/>
                </a:solidFill>
                <a:uFill>
                  <a:solidFill>
                    <a:srgbClr val="ffffff"/>
                  </a:solidFill>
                </a:uFill>
                <a:latin typeface="Arial"/>
                <a:ea typeface="MS Gothic"/>
              </a:rPr>
              <a:t>Entretenimento e Mobilidade</a:t>
            </a:r>
            <a:endParaRPr b="0" lang="pt-BR" sz="1800" spc="-1" strike="noStrike">
              <a:solidFill>
                <a:srgbClr val="000000"/>
              </a:solidFill>
              <a:uFill>
                <a:solidFill>
                  <a:srgbClr val="ffffff"/>
                </a:solidFill>
              </a:uFill>
              <a:latin typeface="Arial"/>
            </a:endParaRPr>
          </a:p>
        </p:txBody>
      </p:sp>
      <p:pic>
        <p:nvPicPr>
          <p:cNvPr id="6" name="Imagem 16" descr=""/>
          <p:cNvPicPr/>
          <p:nvPr/>
        </p:nvPicPr>
        <p:blipFill>
          <a:blip r:embed="rId6"/>
          <a:stretch/>
        </p:blipFill>
        <p:spPr>
          <a:xfrm>
            <a:off x="21674160" y="0"/>
            <a:ext cx="10729440" cy="5184360"/>
          </a:xfrm>
          <a:prstGeom prst="rect">
            <a:avLst/>
          </a:prstGeom>
          <a:ln>
            <a:noFill/>
          </a:ln>
        </p:spPr>
      </p:pic>
      <p:sp>
        <p:nvSpPr>
          <p:cNvPr id="7" name="CustomShape 4"/>
          <p:cNvSpPr/>
          <p:nvPr/>
        </p:nvSpPr>
        <p:spPr>
          <a:xfrm>
            <a:off x="24842880" y="33550200"/>
            <a:ext cx="7272360" cy="1736280"/>
          </a:xfrm>
          <a:prstGeom prst="rect">
            <a:avLst/>
          </a:prstGeom>
          <a:noFill/>
          <a:ln>
            <a:noFill/>
          </a:ln>
        </p:spPr>
        <p:style>
          <a:lnRef idx="0"/>
          <a:fillRef idx="0"/>
          <a:effectRef idx="0"/>
          <a:fontRef idx="minor"/>
        </p:style>
        <p:txBody>
          <a:bodyPr lIns="90000" rIns="90000" tIns="45000" bIns="45000"/>
          <a:p>
            <a:pPr algn="r">
              <a:lnSpc>
                <a:spcPct val="100000"/>
              </a:lnSpc>
            </a:pPr>
            <a:r>
              <a:rPr b="1" lang="pt-BR" sz="5400" spc="-1" strike="noStrike">
                <a:solidFill>
                  <a:srgbClr val="ffffff"/>
                </a:solidFill>
                <a:uFill>
                  <a:solidFill>
                    <a:srgbClr val="ffffff"/>
                  </a:solidFill>
                </a:uFill>
                <a:latin typeface="Arial"/>
                <a:ea typeface="MS Gothic"/>
              </a:rPr>
              <a:t>I Workshop @NUVEM</a:t>
            </a:r>
            <a:endParaRPr b="0" lang="pt-BR" sz="1800" spc="-1" strike="noStrike">
              <a:solidFill>
                <a:srgbClr val="000000"/>
              </a:solidFill>
              <a:uFill>
                <a:solidFill>
                  <a:srgbClr val="ffffff"/>
                </a:solidFill>
              </a:uFill>
              <a:latin typeface="Arial"/>
            </a:endParaRPr>
          </a:p>
          <a:p>
            <a:pPr algn="r">
              <a:lnSpc>
                <a:spcPct val="100000"/>
              </a:lnSpc>
            </a:pPr>
            <a:r>
              <a:rPr b="1" lang="pt-BR" sz="5400" spc="-1" strike="noStrike">
                <a:solidFill>
                  <a:srgbClr val="ffffff"/>
                </a:solidFill>
                <a:uFill>
                  <a:solidFill>
                    <a:srgbClr val="ffffff"/>
                  </a:solidFill>
                </a:uFill>
                <a:latin typeface="Arial"/>
                <a:ea typeface="MS Gothic"/>
              </a:rPr>
              <a:t>21-22/11/2017</a:t>
            </a:r>
            <a:endParaRPr b="0" lang="pt-BR" sz="1800" spc="-1" strike="noStrike">
              <a:solidFill>
                <a:srgbClr val="000000"/>
              </a:solidFill>
              <a:uFill>
                <a:solidFill>
                  <a:srgbClr val="ffffff"/>
                </a:solidFill>
              </a:uFill>
              <a:latin typeface="Arial"/>
            </a:endParaRPr>
          </a:p>
        </p:txBody>
      </p:sp>
      <p:sp>
        <p:nvSpPr>
          <p:cNvPr id="8" name="PlaceHolder 5"/>
          <p:cNvSpPr>
            <a:spLocks noGrp="1"/>
          </p:cNvSpPr>
          <p:nvPr>
            <p:ph type="title"/>
          </p:nvPr>
        </p:nvSpPr>
        <p:spPr>
          <a:xfrm>
            <a:off x="1620000" y="1436400"/>
            <a:ext cx="29162880" cy="6012360"/>
          </a:xfrm>
          <a:prstGeom prst="rect">
            <a:avLst/>
          </a:prstGeom>
        </p:spPr>
        <p:txBody>
          <a:bodyPr lIns="0" rIns="0" tIns="0" bIns="0" anchor="ctr"/>
          <a:p>
            <a:r>
              <a:rPr b="0" lang="en-GB" sz="3000" spc="-1" strike="noStrike">
                <a:solidFill>
                  <a:srgbClr val="ffffff"/>
                </a:solidFill>
                <a:uFill>
                  <a:solidFill>
                    <a:srgbClr val="ffffff"/>
                  </a:solidFill>
                </a:uFill>
                <a:latin typeface="Times New Roman"/>
              </a:rPr>
              <a:t>Click to edit the title text format</a:t>
            </a:r>
            <a:endParaRPr b="0" lang="en-GB" sz="3000" spc="-1" strike="noStrike">
              <a:solidFill>
                <a:srgbClr val="ffffff"/>
              </a:solidFill>
              <a:uFill>
                <a:solidFill>
                  <a:srgbClr val="ffffff"/>
                </a:solidFill>
              </a:uFill>
              <a:latin typeface="Times New Roman"/>
            </a:endParaRPr>
          </a:p>
        </p:txBody>
      </p:sp>
      <p:sp>
        <p:nvSpPr>
          <p:cNvPr id="9" name="PlaceHolder 6"/>
          <p:cNvSpPr>
            <a:spLocks noGrp="1"/>
          </p:cNvSpPr>
          <p:nvPr>
            <p:ph type="body"/>
          </p:nvPr>
        </p:nvSpPr>
        <p:spPr>
          <a:xfrm>
            <a:off x="1620000" y="8425080"/>
            <a:ext cx="29162880" cy="20882160"/>
          </a:xfrm>
          <a:prstGeom prst="rect">
            <a:avLst/>
          </a:prstGeom>
        </p:spPr>
        <p:txBody>
          <a:bodyPr lIns="0" rIns="0" tIns="0" bIns="0"/>
          <a:p>
            <a:pPr marL="432000" indent="-324000">
              <a:buClr>
                <a:srgbClr val="000000"/>
              </a:buClr>
              <a:buSzPct val="45000"/>
              <a:buFont typeface="Wingdings" charset="2"/>
              <a:buChar char=""/>
            </a:pPr>
            <a:r>
              <a:rPr b="0" lang="en-GB" sz="13700" spc="-1" strike="noStrike">
                <a:solidFill>
                  <a:srgbClr val="000000"/>
                </a:solidFill>
                <a:uFill>
                  <a:solidFill>
                    <a:srgbClr val="ffffff"/>
                  </a:solidFill>
                </a:uFill>
                <a:latin typeface="Times New Roman"/>
              </a:rPr>
              <a:t>Click to edit the outline text format</a:t>
            </a:r>
            <a:endParaRPr b="0" lang="en-GB" sz="13700" spc="-1" strike="noStrike">
              <a:solidFill>
                <a:srgbClr val="000000"/>
              </a:solidFill>
              <a:uFill>
                <a:solidFill>
                  <a:srgbClr val="ffffff"/>
                </a:solidFill>
              </a:uFill>
              <a:latin typeface="Times New Roman"/>
            </a:endParaRPr>
          </a:p>
          <a:p>
            <a:pPr lvl="1" marL="864000" indent="-324000">
              <a:buClr>
                <a:srgbClr val="000000"/>
              </a:buClr>
              <a:buSzPct val="75000"/>
              <a:buFont typeface="Symbol" charset="2"/>
              <a:buChar char=""/>
            </a:pPr>
            <a:r>
              <a:rPr b="0" lang="en-GB" sz="10300" spc="-1" strike="noStrike">
                <a:solidFill>
                  <a:srgbClr val="000000"/>
                </a:solidFill>
                <a:uFill>
                  <a:solidFill>
                    <a:srgbClr val="ffffff"/>
                  </a:solidFill>
                </a:uFill>
                <a:latin typeface="Times New Roman"/>
              </a:rPr>
              <a:t>Second Outline Level</a:t>
            </a:r>
            <a:endParaRPr b="0" lang="en-GB" sz="10300" spc="-1" strike="noStrike">
              <a:solidFill>
                <a:srgbClr val="000000"/>
              </a:solidFill>
              <a:uFill>
                <a:solidFill>
                  <a:srgbClr val="ffffff"/>
                </a:solidFill>
              </a:uFill>
              <a:latin typeface="Times New Roman"/>
            </a:endParaRPr>
          </a:p>
          <a:p>
            <a:pPr lvl="2" marL="1296000" indent="-288000">
              <a:buClr>
                <a:srgbClr val="000000"/>
              </a:buClr>
              <a:buSzPct val="45000"/>
              <a:buFont typeface="Wingdings" charset="2"/>
              <a:buChar char=""/>
            </a:pPr>
            <a:r>
              <a:rPr b="0" lang="en-GB" sz="8600" spc="-1" strike="noStrike">
                <a:solidFill>
                  <a:srgbClr val="000000"/>
                </a:solidFill>
                <a:uFill>
                  <a:solidFill>
                    <a:srgbClr val="ffffff"/>
                  </a:solidFill>
                </a:uFill>
                <a:latin typeface="Times New Roman"/>
              </a:rPr>
              <a:t>Third Outline Level</a:t>
            </a:r>
            <a:endParaRPr b="0" lang="en-GB" sz="8600" spc="-1" strike="noStrike">
              <a:solidFill>
                <a:srgbClr val="000000"/>
              </a:solidFill>
              <a:uFill>
                <a:solidFill>
                  <a:srgbClr val="ffffff"/>
                </a:solidFill>
              </a:uFill>
              <a:latin typeface="Times New Roman"/>
            </a:endParaRPr>
          </a:p>
          <a:p>
            <a:pPr lvl="3" marL="1728000" indent="-216000">
              <a:buClr>
                <a:srgbClr val="000000"/>
              </a:buClr>
              <a:buSzPct val="75000"/>
              <a:buFont typeface="Symbol" charset="2"/>
              <a:buChar char=""/>
            </a:pPr>
            <a:r>
              <a:rPr b="0" lang="en-GB" sz="8600" spc="-1" strike="noStrike">
                <a:solidFill>
                  <a:srgbClr val="000000"/>
                </a:solidFill>
                <a:uFill>
                  <a:solidFill>
                    <a:srgbClr val="ffffff"/>
                  </a:solidFill>
                </a:uFill>
                <a:latin typeface="Times New Roman"/>
              </a:rPr>
              <a:t>Fourth Outline Level</a:t>
            </a:r>
            <a:endParaRPr b="0" lang="en-GB" sz="8600" spc="-1" strike="noStrike">
              <a:solidFill>
                <a:srgbClr val="000000"/>
              </a:solidFill>
              <a:uFill>
                <a:solidFill>
                  <a:srgbClr val="ffffff"/>
                </a:solidFill>
              </a:uFill>
              <a:latin typeface="Times New Roman"/>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Times New Roman"/>
              </a:rPr>
              <a:t>Fifth Outline Level</a:t>
            </a:r>
            <a:endParaRPr b="0" lang="en-GB" sz="2000" spc="-1" strike="noStrike">
              <a:solidFill>
                <a:srgbClr val="000000"/>
              </a:solidFill>
              <a:uFill>
                <a:solidFill>
                  <a:srgbClr val="ffffff"/>
                </a:solidFill>
              </a:uFill>
              <a:latin typeface="Times New Roman"/>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Times New Roman"/>
              </a:rPr>
              <a:t>Sixth Outline Level</a:t>
            </a:r>
            <a:endParaRPr b="0" lang="en-GB" sz="2000" spc="-1" strike="noStrike">
              <a:solidFill>
                <a:srgbClr val="000000"/>
              </a:solidFill>
              <a:uFill>
                <a:solidFill>
                  <a:srgbClr val="ffffff"/>
                </a:solidFill>
              </a:uFill>
              <a:latin typeface="Times New Roman"/>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Times New Roman"/>
              </a:rPr>
              <a:t>Seventh Outline Level</a:t>
            </a:r>
            <a:endParaRPr b="0" lang="en-GB" sz="2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1584360" y="5616720"/>
            <a:ext cx="29122200" cy="1343520"/>
          </a:xfrm>
          <a:prstGeom prst="rect">
            <a:avLst/>
          </a:prstGeom>
          <a:noFill/>
          <a:ln>
            <a:noFill/>
          </a:ln>
        </p:spPr>
        <p:style>
          <a:lnRef idx="0"/>
          <a:fillRef idx="0"/>
          <a:effectRef idx="0"/>
          <a:fontRef idx="minor"/>
        </p:style>
        <p:txBody>
          <a:bodyPr lIns="107640" rIns="107640" tIns="56160" bIns="56160"/>
          <a:p>
            <a:pPr algn="ctr">
              <a:lnSpc>
                <a:spcPct val="110000"/>
              </a:lnSpc>
            </a:pPr>
            <a:r>
              <a:rPr b="1" i="1" lang="pt-BR" sz="2800" spc="-1" strike="noStrike">
                <a:solidFill>
                  <a:srgbClr val="000000"/>
                </a:solidFill>
                <a:uFill>
                  <a:solidFill>
                    <a:srgbClr val="ffffff"/>
                  </a:solidFill>
                </a:uFill>
                <a:latin typeface="Verdana"/>
                <a:ea typeface="MS Gothic"/>
              </a:rPr>
              <a:t>Marilia M. Pisani, Renato Fabbri</a:t>
            </a:r>
            <a:endParaRPr b="0" lang="pt-BR" sz="1800" spc="-1" strike="noStrike">
              <a:solidFill>
                <a:srgbClr val="000000"/>
              </a:solidFill>
              <a:uFill>
                <a:solidFill>
                  <a:srgbClr val="ffffff"/>
                </a:solidFill>
              </a:uFill>
              <a:latin typeface="Arial"/>
            </a:endParaRPr>
          </a:p>
          <a:p>
            <a:pPr algn="ctr">
              <a:lnSpc>
                <a:spcPct val="110000"/>
              </a:lnSpc>
            </a:pPr>
            <a:r>
              <a:rPr b="0" i="1" lang="pt-BR" sz="2400" spc="-1" strike="noStrike">
                <a:solidFill>
                  <a:srgbClr val="000000"/>
                </a:solidFill>
                <a:uFill>
                  <a:solidFill>
                    <a:srgbClr val="ffffff"/>
                  </a:solidFill>
                </a:uFill>
                <a:latin typeface="Verdana"/>
                <a:ea typeface="MS Gothic"/>
              </a:rPr>
              <a:t>CCNH/UFABC, IFSC/USP</a:t>
            </a:r>
            <a:endParaRPr b="0" lang="pt-BR" sz="1800" spc="-1" strike="noStrike">
              <a:solidFill>
                <a:srgbClr val="000000"/>
              </a:solidFill>
              <a:uFill>
                <a:solidFill>
                  <a:srgbClr val="ffffff"/>
                </a:solidFill>
              </a:uFill>
              <a:latin typeface="Arial"/>
            </a:endParaRPr>
          </a:p>
          <a:p>
            <a:pPr algn="ctr">
              <a:lnSpc>
                <a:spcPct val="110000"/>
              </a:lnSpc>
            </a:pPr>
            <a:r>
              <a:rPr b="0" i="1" lang="pt-BR" sz="2400" spc="-1" strike="noStrike">
                <a:solidFill>
                  <a:srgbClr val="000000"/>
                </a:solidFill>
                <a:uFill>
                  <a:solidFill>
                    <a:srgbClr val="ffffff"/>
                  </a:solidFill>
                </a:uFill>
                <a:latin typeface="Verdana"/>
                <a:ea typeface="MS Gothic"/>
              </a:rPr>
              <a:t>marilia.m.pisani@gmail.com, renato.fabbri@gmail.com</a:t>
            </a:r>
            <a:endParaRPr b="0" lang="pt-BR" sz="1800" spc="-1" strike="noStrike">
              <a:solidFill>
                <a:srgbClr val="000000"/>
              </a:solidFill>
              <a:uFill>
                <a:solidFill>
                  <a:srgbClr val="ffffff"/>
                </a:solidFill>
              </a:uFill>
              <a:latin typeface="Arial"/>
            </a:endParaRPr>
          </a:p>
        </p:txBody>
      </p:sp>
      <p:sp>
        <p:nvSpPr>
          <p:cNvPr id="50" name="CustomShape 2"/>
          <p:cNvSpPr/>
          <p:nvPr/>
        </p:nvSpPr>
        <p:spPr>
          <a:xfrm>
            <a:off x="1296360" y="9101160"/>
            <a:ext cx="13557960" cy="8935920"/>
          </a:xfrm>
          <a:prstGeom prst="rect">
            <a:avLst/>
          </a:prstGeom>
          <a:noFill/>
          <a:ln>
            <a:noFill/>
          </a:ln>
        </p:spPr>
        <p:style>
          <a:lnRef idx="0"/>
          <a:fillRef idx="0"/>
          <a:effectRef idx="0"/>
          <a:fontRef idx="minor"/>
        </p:style>
        <p:txBody>
          <a:bodyPr lIns="107640" rIns="107640" tIns="56160" bIns="56160"/>
          <a:p>
            <a:pPr algn="just">
              <a:lnSpc>
                <a:spcPct val="150000"/>
              </a:lnSpc>
            </a:pPr>
            <a:r>
              <a:rPr b="1" lang="pt-BR" sz="2400" spc="-1" strike="noStrike">
                <a:solidFill>
                  <a:srgbClr val="000000"/>
                </a:solidFill>
                <a:uFill>
                  <a:solidFill>
                    <a:srgbClr val="ffffff"/>
                  </a:solidFill>
                </a:uFill>
                <a:latin typeface="Verdana"/>
                <a:ea typeface="MS Gothic"/>
              </a:rPr>
              <a:t>Resumo.</a:t>
            </a:r>
            <a:r>
              <a:rPr b="0" lang="pt-BR" sz="2400" spc="-1" strike="noStrike">
                <a:solidFill>
                  <a:srgbClr val="000000"/>
                </a:solidFill>
                <a:uFill>
                  <a:solidFill>
                    <a:srgbClr val="ffffff"/>
                  </a:solidFill>
                </a:uFill>
                <a:latin typeface="Verdana"/>
                <a:ea typeface="MS Gothic"/>
              </a:rPr>
              <a:t> </a:t>
            </a:r>
            <a:r>
              <a:rPr b="0" i="1" lang="pt-BR" sz="2400" spc="-1" strike="noStrike">
                <a:solidFill>
                  <a:srgbClr val="000000"/>
                </a:solidFill>
                <a:uFill>
                  <a:solidFill>
                    <a:srgbClr val="ffffff"/>
                  </a:solidFill>
                </a:uFill>
                <a:latin typeface="Verdana"/>
                <a:ea typeface="MS Gothic"/>
              </a:rPr>
              <a:t>We aim to consider a set of developments on linked social data and analyses performed over the last years, with a focus on the potential use for the civil society and scientific academy. Various conceptualizations have been gathered by interviewing specialists and State authorities and have been validated by them and their institutions. Data from known social networks, such as Facebook, Twitter, IRC and Email, and from more specialized social participation platforms, have been </a:t>
            </a:r>
            <a:r>
              <a:rPr b="0" i="1" lang="pt-BR" sz="2400" spc="-1" strike="noStrike">
                <a:solidFill>
                  <a:srgbClr val="000000"/>
                </a:solidFill>
                <a:uFill>
                  <a:solidFill>
                    <a:srgbClr val="ffffff"/>
                  </a:solidFill>
                </a:uFill>
                <a:latin typeface="Verdana"/>
                <a:ea typeface="MS Gothic"/>
              </a:rPr>
              <a:t>	</a:t>
            </a:r>
            <a:r>
              <a:rPr b="0" i="1" lang="pt-BR" sz="2400" spc="-1" strike="noStrike">
                <a:solidFill>
                  <a:srgbClr val="000000"/>
                </a:solidFill>
                <a:uFill>
                  <a:solidFill>
                    <a:srgbClr val="ffffff"/>
                  </a:solidFill>
                </a:uFill>
                <a:latin typeface="Verdana"/>
                <a:ea typeface="MS Gothic"/>
              </a:rPr>
              <a:t>translated to RDF and linked to these conceptualizations in the form of OWL ontologies. Social networks were reported as very stable and their language varies with connectivity. Also, resources recommendation and experiments have been performed with such data. How are we to articulate the gathering and analysis of such data with the needs of the civil society and the academy? Will it be valuable to deal with the private and State interests that shape our society? Does Anthropological Physics yield reasonable strategies</a:t>
            </a:r>
            <a:r>
              <a:rPr b="0" i="1" lang="pt-BR" sz="2400" spc="-1" strike="noStrike">
                <a:solidFill>
                  <a:srgbClr val="000000"/>
                </a:solidFill>
                <a:uFill>
                  <a:solidFill>
                    <a:srgbClr val="ffffff"/>
                  </a:solidFill>
                </a:uFill>
                <a:latin typeface="Verdana"/>
                <a:ea typeface="MS Gothic"/>
              </a:rPr>
              <a:t>	</a:t>
            </a:r>
            <a:r>
              <a:rPr b="0" i="1" lang="pt-BR" sz="2400" spc="-1" strike="noStrike">
                <a:solidFill>
                  <a:srgbClr val="000000"/>
                </a:solidFill>
                <a:uFill>
                  <a:solidFill>
                    <a:srgbClr val="ffffff"/>
                  </a:solidFill>
                </a:uFill>
                <a:latin typeface="Verdana"/>
                <a:ea typeface="MS Gothic"/>
              </a:rPr>
              <a:t>to collect and analyze data from our social structures? How does the global semantic web of linked data relate to linked social data?</a:t>
            </a:r>
            <a:endParaRPr b="0" lang="pt-BR" sz="1800" spc="-1" strike="noStrike">
              <a:solidFill>
                <a:srgbClr val="000000"/>
              </a:solidFill>
              <a:uFill>
                <a:solidFill>
                  <a:srgbClr val="ffffff"/>
                </a:solidFill>
              </a:uFill>
              <a:latin typeface="Arial"/>
            </a:endParaRPr>
          </a:p>
          <a:p>
            <a:pPr algn="just">
              <a:lnSpc>
                <a:spcPct val="150000"/>
              </a:lnSpc>
            </a:pPr>
            <a:r>
              <a:rPr b="1" lang="pt-BR" sz="2400" spc="-1" strike="noStrike">
                <a:solidFill>
                  <a:srgbClr val="000000"/>
                </a:solidFill>
                <a:uFill>
                  <a:solidFill>
                    <a:srgbClr val="ffffff"/>
                  </a:solidFill>
                </a:uFill>
                <a:latin typeface="Verdana"/>
                <a:ea typeface="MS Gothic"/>
              </a:rPr>
              <a:t>Palavras-chave. l</a:t>
            </a:r>
            <a:r>
              <a:rPr b="0" i="1" lang="pt-BR" sz="2400" spc="-1" strike="noStrike">
                <a:solidFill>
                  <a:srgbClr val="000000"/>
                </a:solidFill>
                <a:uFill>
                  <a:solidFill>
                    <a:srgbClr val="ffffff"/>
                  </a:solidFill>
                </a:uFill>
                <a:latin typeface="Verdana"/>
                <a:ea typeface="MS Gothic"/>
              </a:rPr>
              <a:t>inked data, complex networks, text mining, data visualization, social participation</a:t>
            </a:r>
            <a:endParaRPr b="0" lang="pt-BR" sz="1800" spc="-1" strike="noStrike">
              <a:solidFill>
                <a:srgbClr val="000000"/>
              </a:solidFill>
              <a:uFill>
                <a:solidFill>
                  <a:srgbClr val="ffffff"/>
                </a:solidFill>
              </a:uFill>
              <a:latin typeface="Arial"/>
            </a:endParaRPr>
          </a:p>
        </p:txBody>
      </p:sp>
      <p:sp>
        <p:nvSpPr>
          <p:cNvPr id="51" name="CustomShape 3"/>
          <p:cNvSpPr/>
          <p:nvPr/>
        </p:nvSpPr>
        <p:spPr>
          <a:xfrm>
            <a:off x="1296360" y="18369000"/>
            <a:ext cx="13557960" cy="4142160"/>
          </a:xfrm>
          <a:prstGeom prst="rect">
            <a:avLst/>
          </a:prstGeom>
          <a:noFill/>
          <a:ln>
            <a:noFill/>
          </a:ln>
        </p:spPr>
        <p:style>
          <a:lnRef idx="0"/>
          <a:fillRef idx="0"/>
          <a:effectRef idx="0"/>
          <a:fontRef idx="minor"/>
        </p:style>
        <p:txBody>
          <a:bodyPr lIns="107640" rIns="107640" tIns="56160" bIns="56160"/>
          <a:p>
            <a:pPr algn="just">
              <a:lnSpc>
                <a:spcPct val="150000"/>
              </a:lnSpc>
            </a:pPr>
            <a:r>
              <a:rPr b="1" lang="pt-BR" sz="3200" spc="-1" strike="noStrike">
                <a:solidFill>
                  <a:srgbClr val="000000"/>
                </a:solidFill>
                <a:uFill>
                  <a:solidFill>
                    <a:srgbClr val="ffffff"/>
                  </a:solidFill>
                </a:uFill>
                <a:latin typeface="Verdana"/>
                <a:ea typeface="MS Gothic"/>
              </a:rPr>
              <a:t>INTRODUCTION</a:t>
            </a:r>
            <a:endParaRPr b="0" lang="pt-BR" sz="1800" spc="-1" strike="noStrike">
              <a:solidFill>
                <a:srgbClr val="000000"/>
              </a:solidFill>
              <a:uFill>
                <a:solidFill>
                  <a:srgbClr val="ffffff"/>
                </a:solidFill>
              </a:uFill>
              <a:latin typeface="Arial"/>
            </a:endParaRPr>
          </a:p>
          <a:p>
            <a:pPr algn="just">
              <a:lnSpc>
                <a:spcPct val="150000"/>
              </a:lnSpc>
            </a:pPr>
            <a:r>
              <a:rPr b="0" lang="pt-BR" sz="2400" spc="-1" strike="noStrike">
                <a:solidFill>
                  <a:srgbClr val="000000"/>
                </a:solidFill>
                <a:uFill>
                  <a:solidFill>
                    <a:srgbClr val="ffffff"/>
                  </a:solidFill>
                </a:uFill>
                <a:latin typeface="Verdana"/>
                <a:ea typeface="MS Gothic"/>
              </a:rPr>
              <a:t>“</a:t>
            </a:r>
            <a:r>
              <a:rPr b="0" lang="pt-BR" sz="2400" spc="-1" strike="noStrike">
                <a:solidFill>
                  <a:srgbClr val="000000"/>
                </a:solidFill>
                <a:uFill>
                  <a:solidFill>
                    <a:srgbClr val="ffffff"/>
                  </a:solidFill>
                </a:uFill>
                <a:latin typeface="Verdana"/>
                <a:ea typeface="MS Gothic"/>
              </a:rPr>
              <a:t>Analytics is the discovery, interpretation, and communication of meaningful patterns in data.” - Wikipedia Nov/2917, Analytics.</a:t>
            </a:r>
            <a:endParaRPr b="0" lang="pt-BR" sz="1800" spc="-1" strike="noStrike">
              <a:solidFill>
                <a:srgbClr val="000000"/>
              </a:solidFill>
              <a:uFill>
                <a:solidFill>
                  <a:srgbClr val="ffffff"/>
                </a:solidFill>
              </a:uFill>
              <a:latin typeface="Arial"/>
            </a:endParaRPr>
          </a:p>
          <a:p>
            <a:pPr algn="just">
              <a:lnSpc>
                <a:spcPct val="150000"/>
              </a:lnSpc>
            </a:pPr>
            <a:r>
              <a:rPr b="0" lang="pt-BR" sz="2400" spc="-1" strike="noStrike">
                <a:solidFill>
                  <a:srgbClr val="000000"/>
                </a:solidFill>
                <a:uFill>
                  <a:solidFill>
                    <a:srgbClr val="ffffff"/>
                  </a:solidFill>
                </a:uFill>
                <a:latin typeface="Verdana"/>
                <a:ea typeface="MS Gothic"/>
              </a:rPr>
              <a:t>Goals: develop the critical view of layman and specialists; make advances in data and algorithms available and in the implementations.</a:t>
            </a:r>
            <a:endParaRPr b="0" lang="pt-BR" sz="1800" spc="-1" strike="noStrike">
              <a:solidFill>
                <a:srgbClr val="000000"/>
              </a:solidFill>
              <a:uFill>
                <a:solidFill>
                  <a:srgbClr val="ffffff"/>
                </a:solidFill>
              </a:uFill>
              <a:latin typeface="Arial"/>
            </a:endParaRPr>
          </a:p>
          <a:p>
            <a:pPr algn="just">
              <a:lnSpc>
                <a:spcPct val="150000"/>
              </a:lnSpc>
            </a:pPr>
            <a:endParaRPr b="0" lang="pt-BR" sz="1800" spc="-1" strike="noStrike">
              <a:solidFill>
                <a:srgbClr val="000000"/>
              </a:solidFill>
              <a:uFill>
                <a:solidFill>
                  <a:srgbClr val="ffffff"/>
                </a:solidFill>
              </a:uFill>
              <a:latin typeface="Arial"/>
            </a:endParaRPr>
          </a:p>
        </p:txBody>
      </p:sp>
      <p:sp>
        <p:nvSpPr>
          <p:cNvPr id="52" name="CustomShape 4"/>
          <p:cNvSpPr/>
          <p:nvPr/>
        </p:nvSpPr>
        <p:spPr>
          <a:xfrm>
            <a:off x="1296360" y="22191480"/>
            <a:ext cx="13557960" cy="10520640"/>
          </a:xfrm>
          <a:prstGeom prst="rect">
            <a:avLst/>
          </a:prstGeom>
          <a:noFill/>
          <a:ln>
            <a:noFill/>
          </a:ln>
        </p:spPr>
        <p:style>
          <a:lnRef idx="0"/>
          <a:fillRef idx="0"/>
          <a:effectRef idx="0"/>
          <a:fontRef idx="minor"/>
        </p:style>
        <p:txBody>
          <a:bodyPr lIns="107640" rIns="107640" tIns="56160" bIns="56160"/>
          <a:p>
            <a:pPr algn="just">
              <a:lnSpc>
                <a:spcPct val="150000"/>
              </a:lnSpc>
            </a:pPr>
            <a:r>
              <a:rPr b="1" lang="pt-BR" sz="3200" spc="-1" strike="noStrike">
                <a:solidFill>
                  <a:srgbClr val="000000"/>
                </a:solidFill>
                <a:uFill>
                  <a:solidFill>
                    <a:srgbClr val="ffffff"/>
                  </a:solidFill>
                </a:uFill>
                <a:latin typeface="Verdana"/>
                <a:ea typeface="MS Gothic"/>
              </a:rPr>
              <a:t>What has been done</a:t>
            </a:r>
            <a:endParaRPr b="0" lang="pt-BR" sz="1800" spc="-1" strike="noStrike">
              <a:solidFill>
                <a:srgbClr val="000000"/>
              </a:solidFill>
              <a:uFill>
                <a:solidFill>
                  <a:srgbClr val="ffffff"/>
                </a:solidFill>
              </a:uFill>
              <a:latin typeface="Arial"/>
            </a:endParaRPr>
          </a:p>
          <a:p>
            <a:pPr algn="just">
              <a:lnSpc>
                <a:spcPct val="150000"/>
              </a:lnSpc>
            </a:pPr>
            <a:r>
              <a:rPr b="1" lang="pt-BR" sz="2400" spc="-1" strike="noStrike">
                <a:solidFill>
                  <a:srgbClr val="000000"/>
                </a:solidFill>
                <a:uFill>
                  <a:solidFill>
                    <a:srgbClr val="ffffff"/>
                  </a:solidFill>
                </a:uFill>
                <a:latin typeface="Verdana"/>
                <a:ea typeface="MS Gothic"/>
              </a:rPr>
              <a:t>Linked Open Social Data (LOSD)</a:t>
            </a:r>
            <a:r>
              <a:rPr b="0" lang="pt-BR" sz="2400" spc="-1" strike="noStrike">
                <a:solidFill>
                  <a:srgbClr val="000000"/>
                </a:solidFill>
                <a:uFill>
                  <a:solidFill>
                    <a:srgbClr val="ffffff"/>
                  </a:solidFill>
                </a:uFill>
                <a:latin typeface="Verdana"/>
                <a:ea typeface="MS Gothic"/>
              </a:rPr>
              <a:t>, translated from many databases and comprises platforms such as Facebook, Twitter, Email lists, IRC Channels, ParticipaBR, Cidade Democrática and AA.</a:t>
            </a:r>
            <a:endParaRPr b="0" lang="pt-BR" sz="1800" spc="-1" strike="noStrike">
              <a:solidFill>
                <a:srgbClr val="000000"/>
              </a:solidFill>
              <a:uFill>
                <a:solidFill>
                  <a:srgbClr val="ffffff"/>
                </a:solidFill>
              </a:uFill>
              <a:latin typeface="Arial"/>
            </a:endParaRPr>
          </a:p>
          <a:p>
            <a:pPr algn="just">
              <a:lnSpc>
                <a:spcPct val="150000"/>
              </a:lnSpc>
            </a:pPr>
            <a:r>
              <a:rPr b="1" lang="pt-BR" sz="2400" spc="-1" strike="noStrike">
                <a:solidFill>
                  <a:srgbClr val="000000"/>
                </a:solidFill>
                <a:uFill>
                  <a:solidFill>
                    <a:srgbClr val="ffffff"/>
                  </a:solidFill>
                </a:uFill>
                <a:latin typeface="Verdana"/>
                <a:ea typeface="MS Gothic"/>
              </a:rPr>
              <a:t>OWL Ontologies and SKOS vocabularies,</a:t>
            </a:r>
            <a:r>
              <a:rPr b="0" lang="pt-BR" sz="2400" spc="-1" strike="noStrike">
                <a:solidFill>
                  <a:srgbClr val="000000"/>
                </a:solidFill>
                <a:uFill>
                  <a:solidFill>
                    <a:srgbClr val="ffffff"/>
                  </a:solidFill>
                </a:uFill>
                <a:latin typeface="Verdana"/>
                <a:ea typeface="MS Gothic"/>
              </a:rPr>
              <a:t> for the plaftorms/protocols in LOSD, and for social participation instances and mechanisms are: Conference (Conferência), Forum (Fórum), Committee (Comitê), Council (Conselho), Ombudsman (Ouvidoria), Public Consultation (Consulta Pública), Dialog Table (Mesa de diálogo), Monitoring Table (Mesa de Monitoramento), Intercouncil Forum (Fóruns Interconselhos), Audience (Audiëncia), Virtual Environment (Ambiênte Virtual).</a:t>
            </a:r>
            <a:endParaRPr b="0" lang="pt-BR" sz="1800" spc="-1" strike="noStrike">
              <a:solidFill>
                <a:srgbClr val="000000"/>
              </a:solidFill>
              <a:uFill>
                <a:solidFill>
                  <a:srgbClr val="ffffff"/>
                </a:solidFill>
              </a:uFill>
              <a:latin typeface="Arial"/>
            </a:endParaRPr>
          </a:p>
          <a:p>
            <a:pPr algn="just">
              <a:lnSpc>
                <a:spcPct val="150000"/>
              </a:lnSpc>
            </a:pPr>
            <a:r>
              <a:rPr b="1" lang="pt-BR" sz="2400" spc="-1" strike="noStrike">
                <a:solidFill>
                  <a:srgbClr val="000000"/>
                </a:solidFill>
                <a:uFill>
                  <a:solidFill>
                    <a:srgbClr val="ffffff"/>
                  </a:solidFill>
                </a:uFill>
                <a:latin typeface="Verdana"/>
                <a:ea typeface="MS Gothic"/>
              </a:rPr>
              <a:t>Critical theory and anthropological physics,</a:t>
            </a:r>
            <a:r>
              <a:rPr b="0" lang="pt-BR" sz="2400" spc="-1" strike="noStrike">
                <a:solidFill>
                  <a:srgbClr val="000000"/>
                </a:solidFill>
                <a:uFill>
                  <a:solidFill>
                    <a:srgbClr val="ffffff"/>
                  </a:solidFill>
                </a:uFill>
                <a:latin typeface="Verdana"/>
                <a:ea typeface="MS Gothic"/>
              </a:rPr>
              <a:t> for deepening the considerations about ethic and what are legitimate postures and practices in quantitative research about human social structures with the consideration of natural laws.</a:t>
            </a:r>
            <a:endParaRPr b="0" lang="pt-BR" sz="1800" spc="-1" strike="noStrike">
              <a:solidFill>
                <a:srgbClr val="000000"/>
              </a:solidFill>
              <a:uFill>
                <a:solidFill>
                  <a:srgbClr val="ffffff"/>
                </a:solidFill>
              </a:uFill>
              <a:latin typeface="Arial"/>
            </a:endParaRPr>
          </a:p>
          <a:p>
            <a:pPr algn="just">
              <a:lnSpc>
                <a:spcPct val="150000"/>
              </a:lnSpc>
            </a:pPr>
            <a:r>
              <a:rPr b="1" lang="pt-BR" sz="2400" spc="-1" strike="noStrike">
                <a:solidFill>
                  <a:srgbClr val="000000"/>
                </a:solidFill>
                <a:uFill>
                  <a:solidFill>
                    <a:srgbClr val="ffffff"/>
                  </a:solidFill>
                </a:uFill>
                <a:latin typeface="Verdana"/>
                <a:ea typeface="MS Gothic"/>
              </a:rPr>
              <a:t>Self-transparency, AA and the fundamental cycle,</a:t>
            </a:r>
            <a:r>
              <a:rPr b="0" lang="pt-BR" sz="2400" spc="-1" strike="noStrike">
                <a:solidFill>
                  <a:srgbClr val="000000"/>
                </a:solidFill>
                <a:uFill>
                  <a:solidFill>
                    <a:srgbClr val="ffffff"/>
                  </a:solidFill>
                </a:uFill>
                <a:latin typeface="Verdana"/>
                <a:ea typeface="MS Gothic"/>
              </a:rPr>
              <a:t> for sharing, documenting and rewarding processes and dedication.</a:t>
            </a:r>
            <a:endParaRPr b="0" lang="pt-BR" sz="1800" spc="-1" strike="noStrike">
              <a:solidFill>
                <a:srgbClr val="000000"/>
              </a:solidFill>
              <a:uFill>
                <a:solidFill>
                  <a:srgbClr val="ffffff"/>
                </a:solidFill>
              </a:uFill>
              <a:latin typeface="Arial"/>
            </a:endParaRPr>
          </a:p>
          <a:p>
            <a:pPr algn="just">
              <a:lnSpc>
                <a:spcPct val="150000"/>
              </a:lnSpc>
            </a:pPr>
            <a:r>
              <a:rPr b="1" lang="pt-BR" sz="2400" spc="-1" strike="noStrike">
                <a:solidFill>
                  <a:srgbClr val="000000"/>
                </a:solidFill>
                <a:uFill>
                  <a:solidFill>
                    <a:srgbClr val="ffffff"/>
                  </a:solidFill>
                </a:uFill>
                <a:latin typeface="Verdana"/>
                <a:ea typeface="MS Gothic"/>
              </a:rPr>
              <a:t>Audiovisual Analytics platform,</a:t>
            </a:r>
            <a:r>
              <a:rPr b="0" lang="pt-BR" sz="2400" spc="-1" strike="noStrike">
                <a:solidFill>
                  <a:srgbClr val="000000"/>
                </a:solidFill>
                <a:uFill>
                  <a:solidFill>
                    <a:srgbClr val="ffffff"/>
                  </a:solidFill>
                </a:uFill>
                <a:latin typeface="Verdana"/>
                <a:ea typeface="MS Gothic"/>
              </a:rPr>
              <a:t> for rendering audiovisual media from social data, with emphasis on network and textual data.</a:t>
            </a:r>
            <a:endParaRPr b="0" lang="pt-BR" sz="1800" spc="-1" strike="noStrike">
              <a:solidFill>
                <a:srgbClr val="000000"/>
              </a:solidFill>
              <a:uFill>
                <a:solidFill>
                  <a:srgbClr val="ffffff"/>
                </a:solidFill>
              </a:uFill>
              <a:latin typeface="Arial"/>
            </a:endParaRPr>
          </a:p>
        </p:txBody>
      </p:sp>
      <p:sp>
        <p:nvSpPr>
          <p:cNvPr id="53" name="CustomShape 5"/>
          <p:cNvSpPr/>
          <p:nvPr/>
        </p:nvSpPr>
        <p:spPr>
          <a:xfrm>
            <a:off x="16058160" y="9101160"/>
            <a:ext cx="15481440" cy="3548880"/>
          </a:xfrm>
          <a:prstGeom prst="rect">
            <a:avLst/>
          </a:prstGeom>
          <a:noFill/>
          <a:ln>
            <a:noFill/>
          </a:ln>
        </p:spPr>
        <p:style>
          <a:lnRef idx="0"/>
          <a:fillRef idx="0"/>
          <a:effectRef idx="0"/>
          <a:fontRef idx="minor"/>
        </p:style>
        <p:txBody>
          <a:bodyPr lIns="90000" rIns="90000" tIns="45000" bIns="45000"/>
          <a:p>
            <a:pPr algn="just">
              <a:lnSpc>
                <a:spcPct val="150000"/>
              </a:lnSpc>
            </a:pPr>
            <a:r>
              <a:rPr b="1" lang="pt-BR" sz="3200" spc="-1" strike="noStrike">
                <a:solidFill>
                  <a:srgbClr val="000000"/>
                </a:solidFill>
                <a:uFill>
                  <a:solidFill>
                    <a:srgbClr val="ffffff"/>
                  </a:solidFill>
                </a:uFill>
                <a:latin typeface="Verdana"/>
                <a:ea typeface="MS Gothic"/>
              </a:rPr>
              <a:t>What shall we do?</a:t>
            </a:r>
            <a:endParaRPr b="0" lang="pt-BR" sz="1800" spc="-1" strike="noStrike">
              <a:solidFill>
                <a:srgbClr val="000000"/>
              </a:solidFill>
              <a:uFill>
                <a:solidFill>
                  <a:srgbClr val="ffffff"/>
                </a:solidFill>
              </a:uFill>
              <a:latin typeface="Arial"/>
            </a:endParaRPr>
          </a:p>
          <a:p>
            <a:pPr algn="just">
              <a:lnSpc>
                <a:spcPct val="150000"/>
              </a:lnSpc>
            </a:pPr>
            <a:r>
              <a:rPr b="0" lang="pt-BR" sz="2400" spc="-1" strike="noStrike">
                <a:solidFill>
                  <a:srgbClr val="000000"/>
                </a:solidFill>
                <a:uFill>
                  <a:solidFill>
                    <a:srgbClr val="ffffff"/>
                  </a:solidFill>
                </a:uFill>
                <a:latin typeface="Verdana"/>
                <a:ea typeface="MS Gothic"/>
              </a:rPr>
              <a:t>Make LOSD available in DataHub and/or Data.World. Critical theory and anthropological physics to know the limits of these endeavors and minimize undesirable outputs. Self-transparency is entailing software and articles, but lacking user bases. Developments fo audiovisual analytics are very incipient. Nexos is a Brazilian nationwide </a:t>
            </a:r>
            <a:r>
              <a:rPr b="0" lang="pt-BR" sz="2400" spc="-1" strike="noStrike">
                <a:solidFill>
                  <a:srgbClr val="000000"/>
                </a:solidFill>
                <a:uFill>
                  <a:solidFill>
                    <a:srgbClr val="ffffff"/>
                  </a:solidFill>
                </a:uFill>
                <a:latin typeface="Verdana"/>
                <a:ea typeface="MS Gothic"/>
              </a:rPr>
              <a:t>research network on critical theory and interdisciplinarity which is often </a:t>
            </a:r>
            <a:endParaRPr b="0" lang="pt-BR" sz="1800" spc="-1" strike="noStrike">
              <a:solidFill>
                <a:srgbClr val="000000"/>
              </a:solidFill>
              <a:uFill>
                <a:solidFill>
                  <a:srgbClr val="ffffff"/>
                </a:solidFill>
              </a:uFill>
              <a:latin typeface="Arial"/>
            </a:endParaRPr>
          </a:p>
        </p:txBody>
      </p:sp>
      <p:sp>
        <p:nvSpPr>
          <p:cNvPr id="54" name="CustomShape 6"/>
          <p:cNvSpPr/>
          <p:nvPr/>
        </p:nvSpPr>
        <p:spPr>
          <a:xfrm>
            <a:off x="16058160" y="15738840"/>
            <a:ext cx="15481440" cy="3800520"/>
          </a:xfrm>
          <a:prstGeom prst="rect">
            <a:avLst/>
          </a:prstGeom>
          <a:noFill/>
          <a:ln>
            <a:noFill/>
          </a:ln>
        </p:spPr>
        <p:style>
          <a:lnRef idx="0"/>
          <a:fillRef idx="0"/>
          <a:effectRef idx="0"/>
          <a:fontRef idx="minor"/>
        </p:style>
        <p:txBody>
          <a:bodyPr lIns="107640" rIns="107640" tIns="56160" bIns="56160"/>
          <a:p>
            <a:pPr algn="just">
              <a:lnSpc>
                <a:spcPct val="150000"/>
              </a:lnSpc>
            </a:pPr>
            <a:r>
              <a:rPr b="1" lang="pt-BR" sz="3200" spc="-1" strike="noStrike">
                <a:solidFill>
                  <a:srgbClr val="000000"/>
                </a:solidFill>
                <a:uFill>
                  <a:solidFill>
                    <a:srgbClr val="ffffff"/>
                  </a:solidFill>
                </a:uFill>
                <a:latin typeface="Verdana"/>
                <a:ea typeface="MS Gothic"/>
              </a:rPr>
              <a:t>FIGURAS E TABELAS</a:t>
            </a:r>
            <a:endParaRPr b="0" lang="pt-BR" sz="1800" spc="-1" strike="noStrike">
              <a:solidFill>
                <a:srgbClr val="000000"/>
              </a:solidFill>
              <a:uFill>
                <a:solidFill>
                  <a:srgbClr val="ffffff"/>
                </a:solidFill>
              </a:uFill>
              <a:latin typeface="Arial"/>
            </a:endParaRPr>
          </a:p>
          <a:p>
            <a:pPr algn="just">
              <a:lnSpc>
                <a:spcPct val="150000"/>
              </a:lnSpc>
            </a:pPr>
            <a:r>
              <a:rPr b="0" lang="pt-BR" sz="2400" spc="-1" strike="noStrike">
                <a:solidFill>
                  <a:srgbClr val="000000"/>
                </a:solidFill>
                <a:uFill>
                  <a:solidFill>
                    <a:srgbClr val="ffffff"/>
                  </a:solidFill>
                </a:uFill>
                <a:latin typeface="Verdana"/>
                <a:ea typeface="MS Gothic"/>
              </a:rPr>
              <a:t>As figuras deverão estar em alta resolução. </a:t>
            </a:r>
            <a:endParaRPr b="0" lang="pt-BR" sz="1800" spc="-1" strike="noStrike">
              <a:solidFill>
                <a:srgbClr val="000000"/>
              </a:solidFill>
              <a:uFill>
                <a:solidFill>
                  <a:srgbClr val="ffffff"/>
                </a:solidFill>
              </a:uFill>
              <a:latin typeface="Arial"/>
            </a:endParaRPr>
          </a:p>
          <a:p>
            <a:pPr algn="just">
              <a:lnSpc>
                <a:spcPct val="150000"/>
              </a:lnSpc>
            </a:pPr>
            <a:r>
              <a:rPr b="0" lang="pt-BR" sz="2400" spc="-1" strike="noStrike">
                <a:solidFill>
                  <a:srgbClr val="000000"/>
                </a:solidFill>
                <a:uFill>
                  <a:solidFill>
                    <a:srgbClr val="ffffff"/>
                  </a:solidFill>
                </a:uFill>
                <a:latin typeface="Verdana"/>
                <a:ea typeface="MS Gothic"/>
              </a:rPr>
              <a:t>As legendas das figuras e/ou tabelas (exemplo: Figura 1), devem estar com fonte verdana, tamanho 24 e centralizadas. As figuras e tabelas obtidas de referências bibliográficas deverão apresentar a fonte. Para as tabelas as legendas devem ser apresentadas na parte superior e para as figuras, na parte inferior.</a:t>
            </a:r>
            <a:endParaRPr b="0" lang="pt-BR" sz="1800" spc="-1" strike="noStrike">
              <a:solidFill>
                <a:srgbClr val="000000"/>
              </a:solidFill>
              <a:uFill>
                <a:solidFill>
                  <a:srgbClr val="ffffff"/>
                </a:solidFill>
              </a:uFill>
              <a:latin typeface="Arial"/>
            </a:endParaRPr>
          </a:p>
        </p:txBody>
      </p:sp>
      <p:sp>
        <p:nvSpPr>
          <p:cNvPr id="55" name="CustomShape 7"/>
          <p:cNvSpPr/>
          <p:nvPr/>
        </p:nvSpPr>
        <p:spPr>
          <a:xfrm>
            <a:off x="16058160" y="22347000"/>
            <a:ext cx="15481440" cy="3251880"/>
          </a:xfrm>
          <a:prstGeom prst="rect">
            <a:avLst/>
          </a:prstGeom>
          <a:noFill/>
          <a:ln>
            <a:noFill/>
          </a:ln>
        </p:spPr>
        <p:style>
          <a:lnRef idx="0"/>
          <a:fillRef idx="0"/>
          <a:effectRef idx="0"/>
          <a:fontRef idx="minor"/>
        </p:style>
        <p:txBody>
          <a:bodyPr lIns="107640" rIns="107640" tIns="56160" bIns="56160"/>
          <a:p>
            <a:pPr algn="just">
              <a:lnSpc>
                <a:spcPct val="150000"/>
              </a:lnSpc>
            </a:pPr>
            <a:r>
              <a:rPr b="1" lang="pt-BR" sz="3200" spc="-1" strike="noStrike">
                <a:solidFill>
                  <a:srgbClr val="000000"/>
                </a:solidFill>
                <a:uFill>
                  <a:solidFill>
                    <a:srgbClr val="ffffff"/>
                  </a:solidFill>
                </a:uFill>
                <a:latin typeface="Verdana"/>
                <a:ea typeface="MS Gothic"/>
              </a:rPr>
              <a:t>REFERÊNCIAS</a:t>
            </a:r>
            <a:endParaRPr b="0" lang="pt-BR" sz="1800" spc="-1" strike="noStrike">
              <a:solidFill>
                <a:srgbClr val="000000"/>
              </a:solidFill>
              <a:uFill>
                <a:solidFill>
                  <a:srgbClr val="ffffff"/>
                </a:solidFill>
              </a:uFill>
              <a:latin typeface="Arial"/>
            </a:endParaRPr>
          </a:p>
          <a:p>
            <a:pPr algn="just">
              <a:lnSpc>
                <a:spcPct val="150000"/>
              </a:lnSpc>
            </a:pPr>
            <a:r>
              <a:rPr b="0" lang="pt-BR" sz="2400" spc="-1" strike="noStrike">
                <a:solidFill>
                  <a:srgbClr val="000000"/>
                </a:solidFill>
                <a:uFill>
                  <a:solidFill>
                    <a:srgbClr val="ffffff"/>
                  </a:solidFill>
                </a:uFill>
                <a:latin typeface="Verdana"/>
                <a:ea typeface="MS Gothic"/>
              </a:rPr>
              <a:t>As referências devem ser apresentadas segundo o padrão usado para a confecção dos artigos e numeradas com algarismos arábicos entre colchetes. Exemplo: </a:t>
            </a:r>
            <a:endParaRPr b="0" lang="pt-BR" sz="1800" spc="-1" strike="noStrike">
              <a:solidFill>
                <a:srgbClr val="000000"/>
              </a:solidFill>
              <a:uFill>
                <a:solidFill>
                  <a:srgbClr val="ffffff"/>
                </a:solidFill>
              </a:uFill>
              <a:latin typeface="Arial"/>
            </a:endParaRPr>
          </a:p>
          <a:p>
            <a:pPr algn="just">
              <a:lnSpc>
                <a:spcPct val="150000"/>
              </a:lnSpc>
            </a:pPr>
            <a:r>
              <a:rPr b="0" lang="pt-BR" sz="2400" spc="-1" strike="noStrike">
                <a:solidFill>
                  <a:srgbClr val="000000"/>
                </a:solidFill>
                <a:uFill>
                  <a:solidFill>
                    <a:srgbClr val="ffffff"/>
                  </a:solidFill>
                </a:uFill>
                <a:latin typeface="Verdana"/>
                <a:ea typeface="MS Gothic"/>
              </a:rPr>
              <a:t>[1] C. van Trigt, “Visual system-response functions and estimating  reflectance,” JOSA A 14, 741-755  (1997).</a:t>
            </a:r>
            <a:endParaRPr b="0" lang="pt-BR" sz="1800" spc="-1" strike="noStrike">
              <a:solidFill>
                <a:srgbClr val="000000"/>
              </a:solidFill>
              <a:uFill>
                <a:solidFill>
                  <a:srgbClr val="ffffff"/>
                </a:solidFill>
              </a:uFill>
              <a:latin typeface="Arial"/>
            </a:endParaRPr>
          </a:p>
        </p:txBody>
      </p:sp>
      <p:sp>
        <p:nvSpPr>
          <p:cNvPr id="56" name="CustomShape 8"/>
          <p:cNvSpPr/>
          <p:nvPr/>
        </p:nvSpPr>
        <p:spPr>
          <a:xfrm>
            <a:off x="2303640" y="2011320"/>
            <a:ext cx="17066880" cy="1757880"/>
          </a:xfrm>
          <a:prstGeom prst="rect">
            <a:avLst/>
          </a:prstGeom>
          <a:noFill/>
          <a:ln>
            <a:noFill/>
          </a:ln>
        </p:spPr>
        <p:style>
          <a:lnRef idx="0"/>
          <a:fillRef idx="0"/>
          <a:effectRef idx="0"/>
          <a:fontRef idx="minor"/>
        </p:style>
        <p:txBody>
          <a:bodyPr lIns="107640" rIns="107640" tIns="56160" bIns="56160"/>
          <a:p>
            <a:pPr algn="ctr">
              <a:lnSpc>
                <a:spcPct val="100000"/>
              </a:lnSpc>
            </a:pPr>
            <a:r>
              <a:rPr b="1" lang="pt-BR" sz="5400" spc="-1" strike="noStrike">
                <a:solidFill>
                  <a:srgbClr val="ffffff"/>
                </a:solidFill>
                <a:uFill>
                  <a:solidFill>
                    <a:srgbClr val="ffffff"/>
                  </a:solidFill>
                </a:uFill>
                <a:latin typeface="Verdana"/>
                <a:ea typeface="MS Gothic"/>
              </a:rPr>
              <a:t>ANALYTIC CONSIDERATION OF THE SOCIETY BY ITSELF</a:t>
            </a:r>
            <a:endParaRPr b="0" lang="pt-BR"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436</TotalTime>
  <Application>LibreOffice/5.1.6.2$Linux_X86_64 LibreOffice_project/10m0$Build-2</Application>
  <Words>396</Words>
  <Paragraphs>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Ge0rge</dc:creator>
  <dc:description/>
  <dc:language>pt-BR</dc:language>
  <cp:lastModifiedBy/>
  <dcterms:modified xsi:type="dcterms:W3CDTF">2017-11-20T10:26:57Z</dcterms:modified>
  <cp:revision>38</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Personalizar</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