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404050" cy="36004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body"/>
          </p:nvPr>
        </p:nvSpPr>
        <p:spPr>
          <a:xfrm>
            <a:off x="756000" y="5078520"/>
            <a:ext cx="6047640" cy="4811040"/>
          </a:xfrm>
          <a:prstGeom prst="rect">
            <a:avLst/>
          </a:prstGeom>
        </p:spPr>
        <p:txBody>
          <a:bodyPr lIns="0" rIns="0" tIns="0" bIns="0"/>
          <a:p>
            <a:r>
              <a:rPr b="0" lang="pt-BR" sz="2000" spc="-1" strike="noStrike">
                <a:solidFill>
                  <a:srgbClr val="000000"/>
                </a:solidFill>
                <a:uFill>
                  <a:solidFill>
                    <a:srgbClr val="ffffff"/>
                  </a:solidFill>
                </a:uFill>
                <a:latin typeface="Arial"/>
              </a:rPr>
              <a:t>Click to edit the notes format</a:t>
            </a:r>
            <a:endParaRPr b="0" lang="pt-BR" sz="2000" spc="-1" strike="noStrike">
              <a:solidFill>
                <a:srgbClr val="000000"/>
              </a:solidFill>
              <a:uFill>
                <a:solidFill>
                  <a:srgbClr val="ffffff"/>
                </a:solidFill>
              </a:uFill>
              <a:latin typeface="Arial"/>
            </a:endParaRPr>
          </a:p>
        </p:txBody>
      </p:sp>
      <p:sp>
        <p:nvSpPr>
          <p:cNvPr id="45" name="PlaceHolder 2"/>
          <p:cNvSpPr>
            <a:spLocks noGrp="1"/>
          </p:cNvSpPr>
          <p:nvPr>
            <p:ph type="hdr"/>
          </p:nvPr>
        </p:nvSpPr>
        <p:spPr>
          <a:xfrm>
            <a:off x="0" y="0"/>
            <a:ext cx="3280680" cy="534240"/>
          </a:xfrm>
          <a:prstGeom prst="rect">
            <a:avLst/>
          </a:prstGeom>
        </p:spPr>
        <p:txBody>
          <a:bodyPr lIns="0" rIns="0" tIns="0" bIns="0"/>
          <a:p>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46" name="PlaceHolder 3"/>
          <p:cNvSpPr>
            <a:spLocks noGrp="1"/>
          </p:cNvSpPr>
          <p:nvPr>
            <p:ph type="dt"/>
          </p:nvPr>
        </p:nvSpPr>
        <p:spPr>
          <a:xfrm>
            <a:off x="4278960" y="0"/>
            <a:ext cx="3280680" cy="534240"/>
          </a:xfrm>
          <a:prstGeom prst="rect">
            <a:avLst/>
          </a:prstGeom>
        </p:spPr>
        <p:txBody>
          <a:bodyPr lIns="0" rIns="0" tIns="0" bIns="0"/>
          <a:p>
            <a:pPr algn="r"/>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47" name="PlaceHolder 4"/>
          <p:cNvSpPr>
            <a:spLocks noGrp="1"/>
          </p:cNvSpPr>
          <p:nvPr>
            <p:ph type="ftr"/>
          </p:nvPr>
        </p:nvSpPr>
        <p:spPr>
          <a:xfrm>
            <a:off x="0" y="10157400"/>
            <a:ext cx="3280680" cy="534240"/>
          </a:xfrm>
          <a:prstGeom prst="rect">
            <a:avLst/>
          </a:prstGeom>
        </p:spPr>
        <p:txBody>
          <a:bodyPr lIns="0" rIns="0" tIns="0" bIns="0" anchor="b"/>
          <a:p>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48" name="PlaceHolder 5"/>
          <p:cNvSpPr>
            <a:spLocks noGrp="1"/>
          </p:cNvSpPr>
          <p:nvPr>
            <p:ph type="sldNum"/>
          </p:nvPr>
        </p:nvSpPr>
        <p:spPr>
          <a:xfrm>
            <a:off x="4278960" y="10157400"/>
            <a:ext cx="3280680" cy="534240"/>
          </a:xfrm>
          <a:prstGeom prst="rect">
            <a:avLst/>
          </a:prstGeom>
        </p:spPr>
        <p:txBody>
          <a:bodyPr lIns="0" rIns="0" tIns="0" bIns="0" anchor="b"/>
          <a:p>
            <a:pPr algn="r"/>
            <a:fld id="{482DFE8B-040E-475D-8D59-47ED22F3D30F}" type="slidenum">
              <a:rPr b="0" lang="pt-BR" sz="1400" spc="-1" strike="noStrike">
                <a:solidFill>
                  <a:srgbClr val="000000"/>
                </a:solidFill>
                <a:uFill>
                  <a:solidFill>
                    <a:srgbClr val="ffffff"/>
                  </a:solidFill>
                </a:uFill>
                <a:latin typeface="Times New Roman"/>
              </a:rPr>
              <a:t>1</a:t>
            </a:fld>
            <a:endParaRPr b="0" lang="pt-B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2286000" y="695160"/>
            <a:ext cx="2285640" cy="3428640"/>
          </a:xfrm>
          <a:prstGeom prst="rect">
            <a:avLst/>
          </a:prstGeom>
          <a:solidFill>
            <a:srgbClr val="ffffff"/>
          </a:solidFill>
          <a:ln w="9360">
            <a:solidFill>
              <a:srgbClr val="000000"/>
            </a:solidFill>
            <a:miter/>
          </a:ln>
        </p:spPr>
        <p:style>
          <a:lnRef idx="0"/>
          <a:fillRef idx="0"/>
          <a:effectRef idx="0"/>
          <a:fontRef idx="minor"/>
        </p:style>
      </p:sp>
      <p:sp>
        <p:nvSpPr>
          <p:cNvPr id="58" name="PlaceHolder 2"/>
          <p:cNvSpPr>
            <a:spLocks noGrp="1"/>
          </p:cNvSpPr>
          <p:nvPr>
            <p:ph type="body"/>
          </p:nvPr>
        </p:nvSpPr>
        <p:spPr>
          <a:xfrm>
            <a:off x="685800" y="4343400"/>
            <a:ext cx="5484600" cy="4114440"/>
          </a:xfrm>
          <a:prstGeom prst="rect">
            <a:avLst/>
          </a:prstGeom>
        </p:spPr>
        <p:txBody>
          <a:bodyPr lIns="0" rIns="0" tIns="0" bIns="0" anchor="ctr"/>
          <a:p>
            <a:endParaRPr b="0" lang="pt-BR"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32" name="PlaceHolder 2"/>
          <p:cNvSpPr>
            <a:spLocks noGrp="1"/>
          </p:cNvSpPr>
          <p:nvPr>
            <p:ph type="body"/>
          </p:nvPr>
        </p:nvSpPr>
        <p:spPr>
          <a:xfrm>
            <a:off x="1620000" y="8425080"/>
            <a:ext cx="2916288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3" name="PlaceHolder 3"/>
          <p:cNvSpPr>
            <a:spLocks noGrp="1"/>
          </p:cNvSpPr>
          <p:nvPr>
            <p:ph type="body"/>
          </p:nvPr>
        </p:nvSpPr>
        <p:spPr>
          <a:xfrm>
            <a:off x="1620000" y="19332360"/>
            <a:ext cx="2916288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35" name="PlaceHolder 2"/>
          <p:cNvSpPr>
            <a:spLocks noGrp="1"/>
          </p:cNvSpPr>
          <p:nvPr>
            <p:ph type="body"/>
          </p:nvPr>
        </p:nvSpPr>
        <p:spPr>
          <a:xfrm>
            <a:off x="162000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6" name="PlaceHolder 3"/>
          <p:cNvSpPr>
            <a:spLocks noGrp="1"/>
          </p:cNvSpPr>
          <p:nvPr>
            <p:ph type="body"/>
          </p:nvPr>
        </p:nvSpPr>
        <p:spPr>
          <a:xfrm>
            <a:off x="1656324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7" name="PlaceHolder 4"/>
          <p:cNvSpPr>
            <a:spLocks noGrp="1"/>
          </p:cNvSpPr>
          <p:nvPr>
            <p:ph type="body"/>
          </p:nvPr>
        </p:nvSpPr>
        <p:spPr>
          <a:xfrm>
            <a:off x="1656324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8" name="PlaceHolder 5"/>
          <p:cNvSpPr>
            <a:spLocks noGrp="1"/>
          </p:cNvSpPr>
          <p:nvPr>
            <p:ph type="body"/>
          </p:nvPr>
        </p:nvSpPr>
        <p:spPr>
          <a:xfrm>
            <a:off x="162000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40" name="PlaceHolder 2"/>
          <p:cNvSpPr>
            <a:spLocks noGrp="1"/>
          </p:cNvSpPr>
          <p:nvPr>
            <p:ph type="body"/>
          </p:nvPr>
        </p:nvSpPr>
        <p:spPr>
          <a:xfrm>
            <a:off x="1620000" y="8425080"/>
            <a:ext cx="2916288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41" name="PlaceHolder 3"/>
          <p:cNvSpPr>
            <a:spLocks noGrp="1"/>
          </p:cNvSpPr>
          <p:nvPr>
            <p:ph type="body"/>
          </p:nvPr>
        </p:nvSpPr>
        <p:spPr>
          <a:xfrm>
            <a:off x="1620000" y="8425080"/>
            <a:ext cx="2916288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pic>
        <p:nvPicPr>
          <p:cNvPr id="42" name="" descr=""/>
          <p:cNvPicPr/>
          <p:nvPr/>
        </p:nvPicPr>
        <p:blipFill>
          <a:blip r:embed="rId2"/>
          <a:stretch/>
        </p:blipFill>
        <p:spPr>
          <a:xfrm>
            <a:off x="3115440" y="8425080"/>
            <a:ext cx="26172000" cy="20882160"/>
          </a:xfrm>
          <a:prstGeom prst="rect">
            <a:avLst/>
          </a:prstGeom>
          <a:ln>
            <a:noFill/>
          </a:ln>
        </p:spPr>
      </p:pic>
      <p:pic>
        <p:nvPicPr>
          <p:cNvPr id="43" name="" descr=""/>
          <p:cNvPicPr/>
          <p:nvPr/>
        </p:nvPicPr>
        <p:blipFill>
          <a:blip r:embed="rId3"/>
          <a:stretch/>
        </p:blipFill>
        <p:spPr>
          <a:xfrm>
            <a:off x="3115440" y="8425080"/>
            <a:ext cx="26172000" cy="208821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11" name="PlaceHolder 2"/>
          <p:cNvSpPr>
            <a:spLocks noGrp="1"/>
          </p:cNvSpPr>
          <p:nvPr>
            <p:ph type="subTitle"/>
          </p:nvPr>
        </p:nvSpPr>
        <p:spPr>
          <a:xfrm>
            <a:off x="1620000" y="8425080"/>
            <a:ext cx="29162880" cy="2088216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13" name="PlaceHolder 2"/>
          <p:cNvSpPr>
            <a:spLocks noGrp="1"/>
          </p:cNvSpPr>
          <p:nvPr>
            <p:ph type="body"/>
          </p:nvPr>
        </p:nvSpPr>
        <p:spPr>
          <a:xfrm>
            <a:off x="1620000" y="8425080"/>
            <a:ext cx="2916288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15" name="PlaceHolder 2"/>
          <p:cNvSpPr>
            <a:spLocks noGrp="1"/>
          </p:cNvSpPr>
          <p:nvPr>
            <p:ph type="body"/>
          </p:nvPr>
        </p:nvSpPr>
        <p:spPr>
          <a:xfrm>
            <a:off x="162000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16" name="PlaceHolder 3"/>
          <p:cNvSpPr>
            <a:spLocks noGrp="1"/>
          </p:cNvSpPr>
          <p:nvPr>
            <p:ph type="body"/>
          </p:nvPr>
        </p:nvSpPr>
        <p:spPr>
          <a:xfrm>
            <a:off x="1656324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1620000" y="1436400"/>
            <a:ext cx="29162880" cy="2787084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20" name="PlaceHolder 2"/>
          <p:cNvSpPr>
            <a:spLocks noGrp="1"/>
          </p:cNvSpPr>
          <p:nvPr>
            <p:ph type="body"/>
          </p:nvPr>
        </p:nvSpPr>
        <p:spPr>
          <a:xfrm>
            <a:off x="162000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162000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1656324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24" name="PlaceHolder 2"/>
          <p:cNvSpPr>
            <a:spLocks noGrp="1"/>
          </p:cNvSpPr>
          <p:nvPr>
            <p:ph type="body"/>
          </p:nvPr>
        </p:nvSpPr>
        <p:spPr>
          <a:xfrm>
            <a:off x="1620000" y="8425080"/>
            <a:ext cx="14231160" cy="2088216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1656324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6" name="PlaceHolder 4"/>
          <p:cNvSpPr>
            <a:spLocks noGrp="1"/>
          </p:cNvSpPr>
          <p:nvPr>
            <p:ph type="body"/>
          </p:nvPr>
        </p:nvSpPr>
        <p:spPr>
          <a:xfrm>
            <a:off x="16563240" y="1933236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000" y="1436400"/>
            <a:ext cx="29162880" cy="6012360"/>
          </a:xfrm>
          <a:prstGeom prst="rect">
            <a:avLst/>
          </a:prstGeom>
        </p:spPr>
        <p:txBody>
          <a:bodyPr lIns="0" rIns="0" tIns="0" bIns="0" anchor="ctr"/>
          <a:p>
            <a:endParaRPr b="0" lang="en-GB" sz="3000" spc="-1" strike="noStrike">
              <a:solidFill>
                <a:srgbClr val="ffffff"/>
              </a:solidFill>
              <a:uFill>
                <a:solidFill>
                  <a:srgbClr val="ffffff"/>
                </a:solidFill>
              </a:uFill>
              <a:latin typeface="Times New Roman"/>
            </a:endParaRPr>
          </a:p>
        </p:txBody>
      </p:sp>
      <p:sp>
        <p:nvSpPr>
          <p:cNvPr id="28" name="PlaceHolder 2"/>
          <p:cNvSpPr>
            <a:spLocks noGrp="1"/>
          </p:cNvSpPr>
          <p:nvPr>
            <p:ph type="body"/>
          </p:nvPr>
        </p:nvSpPr>
        <p:spPr>
          <a:xfrm>
            <a:off x="162000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29" name="PlaceHolder 3"/>
          <p:cNvSpPr>
            <a:spLocks noGrp="1"/>
          </p:cNvSpPr>
          <p:nvPr>
            <p:ph type="body"/>
          </p:nvPr>
        </p:nvSpPr>
        <p:spPr>
          <a:xfrm>
            <a:off x="16563240" y="8425080"/>
            <a:ext cx="1423116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
        <p:nvSpPr>
          <p:cNvPr id="30" name="PlaceHolder 4"/>
          <p:cNvSpPr>
            <a:spLocks noGrp="1"/>
          </p:cNvSpPr>
          <p:nvPr>
            <p:ph type="body"/>
          </p:nvPr>
        </p:nvSpPr>
        <p:spPr>
          <a:xfrm>
            <a:off x="1620000" y="19332360"/>
            <a:ext cx="29162880" cy="9960480"/>
          </a:xfrm>
          <a:prstGeom prst="rect">
            <a:avLst/>
          </a:prstGeom>
        </p:spPr>
        <p:txBody>
          <a:bodyPr lIns="0" rIns="0" tIns="0" bIns="0"/>
          <a:p>
            <a:endParaRPr b="0" lang="en-GB" sz="13700" spc="-1" strike="noStrike">
              <a:solidFill>
                <a:srgbClr val="000000"/>
              </a:solidFill>
              <a:uFill>
                <a:solidFill>
                  <a:srgbClr val="ffffff"/>
                </a:solidFill>
              </a:u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0" y="0"/>
            <a:ext cx="21673800" cy="5184360"/>
          </a:xfrm>
          <a:prstGeom prst="roundRect">
            <a:avLst>
              <a:gd name="adj" fmla="val 37"/>
            </a:avLst>
          </a:prstGeom>
          <a:solidFill>
            <a:srgbClr val="007aac"/>
          </a:solidFill>
          <a:ln>
            <a:noFill/>
          </a:ln>
        </p:spPr>
        <p:style>
          <a:lnRef idx="0"/>
          <a:fillRef idx="0"/>
          <a:effectRef idx="0"/>
          <a:fontRef idx="minor"/>
        </p:style>
      </p:sp>
      <p:sp>
        <p:nvSpPr>
          <p:cNvPr id="1" name="CustomShape 2"/>
          <p:cNvSpPr/>
          <p:nvPr/>
        </p:nvSpPr>
        <p:spPr>
          <a:xfrm>
            <a:off x="0" y="32763960"/>
            <a:ext cx="32400360" cy="3330360"/>
          </a:xfrm>
          <a:prstGeom prst="rect">
            <a:avLst/>
          </a:prstGeom>
          <a:solidFill>
            <a:srgbClr val="007aac"/>
          </a:solidFill>
          <a:ln>
            <a:noFill/>
          </a:ln>
        </p:spPr>
        <p:style>
          <a:lnRef idx="2">
            <a:schemeClr val="accent1">
              <a:shade val="50000"/>
            </a:schemeClr>
          </a:lnRef>
          <a:fillRef idx="1">
            <a:schemeClr val="accent1"/>
          </a:fillRef>
          <a:effectRef idx="0">
            <a:schemeClr val="accent1"/>
          </a:effectRef>
          <a:fontRef idx="minor"/>
        </p:style>
      </p:sp>
      <p:pic>
        <p:nvPicPr>
          <p:cNvPr id="2" name="Picture 6" descr=""/>
          <p:cNvPicPr/>
          <p:nvPr/>
        </p:nvPicPr>
        <p:blipFill>
          <a:blip r:embed="rId3"/>
          <a:stretch/>
        </p:blipFill>
        <p:spPr>
          <a:xfrm>
            <a:off x="685080" y="33076440"/>
            <a:ext cx="2513520" cy="2527560"/>
          </a:xfrm>
          <a:prstGeom prst="rect">
            <a:avLst/>
          </a:prstGeom>
          <a:ln>
            <a:noFill/>
          </a:ln>
        </p:spPr>
      </p:pic>
      <p:pic>
        <p:nvPicPr>
          <p:cNvPr id="3" name="Imagem 13" descr=""/>
          <p:cNvPicPr/>
          <p:nvPr/>
        </p:nvPicPr>
        <p:blipFill>
          <a:blip r:embed="rId4"/>
          <a:stretch/>
        </p:blipFill>
        <p:spPr>
          <a:xfrm>
            <a:off x="4178160" y="33039000"/>
            <a:ext cx="2910600" cy="2780640"/>
          </a:xfrm>
          <a:prstGeom prst="rect">
            <a:avLst/>
          </a:prstGeom>
          <a:ln>
            <a:noFill/>
          </a:ln>
        </p:spPr>
      </p:pic>
      <p:pic>
        <p:nvPicPr>
          <p:cNvPr id="4" name="Imagem 14" descr=""/>
          <p:cNvPicPr/>
          <p:nvPr/>
        </p:nvPicPr>
        <p:blipFill>
          <a:blip r:embed="rId5"/>
          <a:stretch/>
        </p:blipFill>
        <p:spPr>
          <a:xfrm>
            <a:off x="7633080" y="32986080"/>
            <a:ext cx="3997800" cy="3377880"/>
          </a:xfrm>
          <a:prstGeom prst="rect">
            <a:avLst/>
          </a:prstGeom>
          <a:ln>
            <a:noFill/>
          </a:ln>
        </p:spPr>
      </p:pic>
      <p:sp>
        <p:nvSpPr>
          <p:cNvPr id="5" name="CustomShape 3"/>
          <p:cNvSpPr/>
          <p:nvPr/>
        </p:nvSpPr>
        <p:spPr>
          <a:xfrm>
            <a:off x="11881440" y="33674040"/>
            <a:ext cx="10319040" cy="1736280"/>
          </a:xfrm>
          <a:prstGeom prst="rect">
            <a:avLst/>
          </a:prstGeom>
          <a:noFill/>
          <a:ln>
            <a:noFill/>
          </a:ln>
        </p:spPr>
        <p:style>
          <a:lnRef idx="0"/>
          <a:fillRef idx="0"/>
          <a:effectRef idx="0"/>
          <a:fontRef idx="minor"/>
        </p:style>
        <p:txBody>
          <a:bodyPr lIns="90000" rIns="90000" tIns="45000" bIns="45000"/>
          <a:p>
            <a:pPr>
              <a:lnSpc>
                <a:spcPct val="100000"/>
              </a:lnSpc>
            </a:pPr>
            <a:r>
              <a:rPr b="1" lang="pt-BR" sz="5400" spc="-1" strike="noStrike">
                <a:solidFill>
                  <a:srgbClr val="ffffff"/>
                </a:solidFill>
                <a:uFill>
                  <a:solidFill>
                    <a:srgbClr val="ffffff"/>
                  </a:solidFill>
                </a:uFill>
                <a:latin typeface="Arial"/>
                <a:ea typeface="MS Gothic"/>
              </a:rPr>
              <a:t>Núcleo de Universos Virtuais,</a:t>
            </a:r>
            <a:endParaRPr b="0" lang="pt-BR" sz="1800" spc="-1" strike="noStrike">
              <a:solidFill>
                <a:srgbClr val="000000"/>
              </a:solidFill>
              <a:uFill>
                <a:solidFill>
                  <a:srgbClr val="ffffff"/>
                </a:solidFill>
              </a:uFill>
              <a:latin typeface="Arial"/>
            </a:endParaRPr>
          </a:p>
          <a:p>
            <a:pPr>
              <a:lnSpc>
                <a:spcPct val="100000"/>
              </a:lnSpc>
            </a:pPr>
            <a:r>
              <a:rPr b="1" lang="pt-BR" sz="5400" spc="-1" strike="noStrike">
                <a:solidFill>
                  <a:srgbClr val="ffffff"/>
                </a:solidFill>
                <a:uFill>
                  <a:solidFill>
                    <a:srgbClr val="ffffff"/>
                  </a:solidFill>
                </a:uFill>
                <a:latin typeface="Arial"/>
                <a:ea typeface="MS Gothic"/>
              </a:rPr>
              <a:t>Entretenimento e Mobilidade</a:t>
            </a:r>
            <a:endParaRPr b="0" lang="pt-BR" sz="1800" spc="-1" strike="noStrike">
              <a:solidFill>
                <a:srgbClr val="000000"/>
              </a:solidFill>
              <a:uFill>
                <a:solidFill>
                  <a:srgbClr val="ffffff"/>
                </a:solidFill>
              </a:uFill>
              <a:latin typeface="Arial"/>
            </a:endParaRPr>
          </a:p>
        </p:txBody>
      </p:sp>
      <p:pic>
        <p:nvPicPr>
          <p:cNvPr id="6" name="Imagem 16" descr=""/>
          <p:cNvPicPr/>
          <p:nvPr/>
        </p:nvPicPr>
        <p:blipFill>
          <a:blip r:embed="rId6"/>
          <a:stretch/>
        </p:blipFill>
        <p:spPr>
          <a:xfrm>
            <a:off x="21674160" y="0"/>
            <a:ext cx="10729440" cy="5184360"/>
          </a:xfrm>
          <a:prstGeom prst="rect">
            <a:avLst/>
          </a:prstGeom>
          <a:ln>
            <a:noFill/>
          </a:ln>
        </p:spPr>
      </p:pic>
      <p:sp>
        <p:nvSpPr>
          <p:cNvPr id="7" name="CustomShape 4"/>
          <p:cNvSpPr/>
          <p:nvPr/>
        </p:nvSpPr>
        <p:spPr>
          <a:xfrm>
            <a:off x="24842880" y="33550200"/>
            <a:ext cx="7272360" cy="1736280"/>
          </a:xfrm>
          <a:prstGeom prst="rect">
            <a:avLst/>
          </a:prstGeom>
          <a:noFill/>
          <a:ln>
            <a:noFill/>
          </a:ln>
        </p:spPr>
        <p:style>
          <a:lnRef idx="0"/>
          <a:fillRef idx="0"/>
          <a:effectRef idx="0"/>
          <a:fontRef idx="minor"/>
        </p:style>
        <p:txBody>
          <a:bodyPr lIns="90000" rIns="90000" tIns="45000" bIns="45000"/>
          <a:p>
            <a:pPr algn="r">
              <a:lnSpc>
                <a:spcPct val="100000"/>
              </a:lnSpc>
            </a:pPr>
            <a:r>
              <a:rPr b="1" lang="pt-BR" sz="5400" spc="-1" strike="noStrike">
                <a:solidFill>
                  <a:srgbClr val="ffffff"/>
                </a:solidFill>
                <a:uFill>
                  <a:solidFill>
                    <a:srgbClr val="ffffff"/>
                  </a:solidFill>
                </a:uFill>
                <a:latin typeface="Arial"/>
                <a:ea typeface="MS Gothic"/>
              </a:rPr>
              <a:t>I Workshop @NUVEM</a:t>
            </a:r>
            <a:endParaRPr b="0" lang="pt-BR" sz="1800" spc="-1" strike="noStrike">
              <a:solidFill>
                <a:srgbClr val="000000"/>
              </a:solidFill>
              <a:uFill>
                <a:solidFill>
                  <a:srgbClr val="ffffff"/>
                </a:solidFill>
              </a:uFill>
              <a:latin typeface="Arial"/>
            </a:endParaRPr>
          </a:p>
          <a:p>
            <a:pPr algn="r">
              <a:lnSpc>
                <a:spcPct val="100000"/>
              </a:lnSpc>
            </a:pPr>
            <a:r>
              <a:rPr b="1" lang="pt-BR" sz="5400" spc="-1" strike="noStrike">
                <a:solidFill>
                  <a:srgbClr val="ffffff"/>
                </a:solidFill>
                <a:uFill>
                  <a:solidFill>
                    <a:srgbClr val="ffffff"/>
                  </a:solidFill>
                </a:uFill>
                <a:latin typeface="Arial"/>
                <a:ea typeface="MS Gothic"/>
              </a:rPr>
              <a:t>21-22/11/2017</a:t>
            </a:r>
            <a:endParaRPr b="0" lang="pt-BR" sz="1800" spc="-1" strike="noStrike">
              <a:solidFill>
                <a:srgbClr val="000000"/>
              </a:solidFill>
              <a:uFill>
                <a:solidFill>
                  <a:srgbClr val="ffffff"/>
                </a:solidFill>
              </a:uFill>
              <a:latin typeface="Arial"/>
            </a:endParaRPr>
          </a:p>
        </p:txBody>
      </p:sp>
      <p:sp>
        <p:nvSpPr>
          <p:cNvPr id="8" name="PlaceHolder 5"/>
          <p:cNvSpPr>
            <a:spLocks noGrp="1"/>
          </p:cNvSpPr>
          <p:nvPr>
            <p:ph type="title"/>
          </p:nvPr>
        </p:nvSpPr>
        <p:spPr>
          <a:xfrm>
            <a:off x="1620000" y="1436400"/>
            <a:ext cx="29162880" cy="6012360"/>
          </a:xfrm>
          <a:prstGeom prst="rect">
            <a:avLst/>
          </a:prstGeom>
        </p:spPr>
        <p:txBody>
          <a:bodyPr lIns="0" rIns="0" tIns="0" bIns="0" anchor="ctr"/>
          <a:p>
            <a:r>
              <a:rPr b="0" lang="en-GB" sz="3000" spc="-1" strike="noStrike">
                <a:solidFill>
                  <a:srgbClr val="ffffff"/>
                </a:solidFill>
                <a:uFill>
                  <a:solidFill>
                    <a:srgbClr val="ffffff"/>
                  </a:solidFill>
                </a:uFill>
                <a:latin typeface="Times New Roman"/>
              </a:rPr>
              <a:t>Click to edit the title text format</a:t>
            </a:r>
            <a:endParaRPr b="0" lang="en-GB" sz="3000" spc="-1" strike="noStrike">
              <a:solidFill>
                <a:srgbClr val="ffffff"/>
              </a:solidFill>
              <a:uFill>
                <a:solidFill>
                  <a:srgbClr val="ffffff"/>
                </a:solidFill>
              </a:uFill>
              <a:latin typeface="Times New Roman"/>
            </a:endParaRPr>
          </a:p>
        </p:txBody>
      </p:sp>
      <p:sp>
        <p:nvSpPr>
          <p:cNvPr id="9" name="PlaceHolder 6"/>
          <p:cNvSpPr>
            <a:spLocks noGrp="1"/>
          </p:cNvSpPr>
          <p:nvPr>
            <p:ph type="body"/>
          </p:nvPr>
        </p:nvSpPr>
        <p:spPr>
          <a:xfrm>
            <a:off x="1620000" y="8425080"/>
            <a:ext cx="29162880" cy="20882160"/>
          </a:xfrm>
          <a:prstGeom prst="rect">
            <a:avLst/>
          </a:prstGeom>
        </p:spPr>
        <p:txBody>
          <a:bodyPr lIns="0" rIns="0" tIns="0" bIns="0"/>
          <a:p>
            <a:pPr marL="432000" indent="-324000">
              <a:buClr>
                <a:srgbClr val="000000"/>
              </a:buClr>
              <a:buSzPct val="45000"/>
              <a:buFont typeface="Wingdings" charset="2"/>
              <a:buChar char=""/>
            </a:pPr>
            <a:r>
              <a:rPr b="0" lang="en-GB" sz="13700" spc="-1" strike="noStrike">
                <a:solidFill>
                  <a:srgbClr val="000000"/>
                </a:solidFill>
                <a:uFill>
                  <a:solidFill>
                    <a:srgbClr val="ffffff"/>
                  </a:solidFill>
                </a:uFill>
                <a:latin typeface="Times New Roman"/>
              </a:rPr>
              <a:t>Click to edit the outline text format</a:t>
            </a:r>
            <a:endParaRPr b="0" lang="en-GB" sz="13700" spc="-1" strike="noStrike">
              <a:solidFill>
                <a:srgbClr val="000000"/>
              </a:solidFill>
              <a:uFill>
                <a:solidFill>
                  <a:srgbClr val="ffffff"/>
                </a:solidFill>
              </a:uFill>
              <a:latin typeface="Times New Roman"/>
            </a:endParaRPr>
          </a:p>
          <a:p>
            <a:pPr lvl="1" marL="864000" indent="-324000">
              <a:buClr>
                <a:srgbClr val="000000"/>
              </a:buClr>
              <a:buSzPct val="75000"/>
              <a:buFont typeface="Symbol" charset="2"/>
              <a:buChar char=""/>
            </a:pPr>
            <a:r>
              <a:rPr b="0" lang="en-GB" sz="10300" spc="-1" strike="noStrike">
                <a:solidFill>
                  <a:srgbClr val="000000"/>
                </a:solidFill>
                <a:uFill>
                  <a:solidFill>
                    <a:srgbClr val="ffffff"/>
                  </a:solidFill>
                </a:uFill>
                <a:latin typeface="Times New Roman"/>
              </a:rPr>
              <a:t>Second Outline Level</a:t>
            </a:r>
            <a:endParaRPr b="0" lang="en-GB" sz="10300" spc="-1" strike="noStrike">
              <a:solidFill>
                <a:srgbClr val="000000"/>
              </a:solidFill>
              <a:uFill>
                <a:solidFill>
                  <a:srgbClr val="ffffff"/>
                </a:solidFill>
              </a:uFill>
              <a:latin typeface="Times New Roman"/>
            </a:endParaRPr>
          </a:p>
          <a:p>
            <a:pPr lvl="2" marL="1296000" indent="-288000">
              <a:buClr>
                <a:srgbClr val="000000"/>
              </a:buClr>
              <a:buSzPct val="45000"/>
              <a:buFont typeface="Wingdings" charset="2"/>
              <a:buChar char=""/>
            </a:pPr>
            <a:r>
              <a:rPr b="0" lang="en-GB" sz="8600" spc="-1" strike="noStrike">
                <a:solidFill>
                  <a:srgbClr val="000000"/>
                </a:solidFill>
                <a:uFill>
                  <a:solidFill>
                    <a:srgbClr val="ffffff"/>
                  </a:solidFill>
                </a:uFill>
                <a:latin typeface="Times New Roman"/>
              </a:rPr>
              <a:t>Third Outline Level</a:t>
            </a:r>
            <a:endParaRPr b="0" lang="en-GB" sz="8600" spc="-1" strike="noStrike">
              <a:solidFill>
                <a:srgbClr val="000000"/>
              </a:solidFill>
              <a:uFill>
                <a:solidFill>
                  <a:srgbClr val="ffffff"/>
                </a:solidFill>
              </a:uFill>
              <a:latin typeface="Times New Roman"/>
            </a:endParaRPr>
          </a:p>
          <a:p>
            <a:pPr lvl="3" marL="1728000" indent="-216000">
              <a:buClr>
                <a:srgbClr val="000000"/>
              </a:buClr>
              <a:buSzPct val="75000"/>
              <a:buFont typeface="Symbol" charset="2"/>
              <a:buChar char=""/>
            </a:pPr>
            <a:r>
              <a:rPr b="0" lang="en-GB" sz="8600" spc="-1" strike="noStrike">
                <a:solidFill>
                  <a:srgbClr val="000000"/>
                </a:solidFill>
                <a:uFill>
                  <a:solidFill>
                    <a:srgbClr val="ffffff"/>
                  </a:solidFill>
                </a:uFill>
                <a:latin typeface="Times New Roman"/>
              </a:rPr>
              <a:t>Fourth Outline Level</a:t>
            </a:r>
            <a:endParaRPr b="0" lang="en-GB" sz="8600" spc="-1" strike="noStrike">
              <a:solidFill>
                <a:srgbClr val="000000"/>
              </a:solidFill>
              <a:uFill>
                <a:solidFill>
                  <a:srgbClr val="ffffff"/>
                </a:solidFill>
              </a:uFill>
              <a:latin typeface="Times New Roman"/>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Times New Roman"/>
              </a:rPr>
              <a:t>Fifth Outline Level</a:t>
            </a:r>
            <a:endParaRPr b="0" lang="en-GB" sz="2000" spc="-1" strike="noStrike">
              <a:solidFill>
                <a:srgbClr val="000000"/>
              </a:solidFill>
              <a:uFill>
                <a:solidFill>
                  <a:srgbClr val="ffffff"/>
                </a:solidFill>
              </a:uFill>
              <a:latin typeface="Times New Roman"/>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Times New Roman"/>
              </a:rPr>
              <a:t>Sixth Outline Level</a:t>
            </a:r>
            <a:endParaRPr b="0" lang="en-GB" sz="2000" spc="-1" strike="noStrike">
              <a:solidFill>
                <a:srgbClr val="000000"/>
              </a:solidFill>
              <a:uFill>
                <a:solidFill>
                  <a:srgbClr val="ffffff"/>
                </a:solidFill>
              </a:uFill>
              <a:latin typeface="Times New Roman"/>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Times New Roman"/>
              </a:rPr>
              <a:t>Seventh Outline Level</a:t>
            </a:r>
            <a:endParaRPr b="0" lang="en-GB" sz="2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ttm/linkedOpenSocialDatabase/raw/master/paper.pdf" TargetMode="External"/><Relationship Id="rId2" Type="http://schemas.openxmlformats.org/officeDocument/2006/relationships/hyperlink" Target="https://github.com/ttm/pnud5/raw/master/latex/produto.pdf" TargetMode="External"/><Relationship Id="rId3" Type="http://schemas.openxmlformats.org/officeDocument/2006/relationships/hyperlink" Target="https://www.youtube.com/watch?v=oeOKYc3-nbM" TargetMode="External"/><Relationship Id="rId4" Type="http://schemas.openxmlformats.org/officeDocument/2006/relationships/hyperlink" Target="https://arxiv.org/abs/1711.04612" TargetMode="External"/><Relationship Id="rId5" Type="http://schemas.openxmlformats.org/officeDocument/2006/relationships/hyperlink" Target="https://github.com/ttm/aavo/raw/master/latex/nuvem/nuvem2.pdf" TargetMode="External"/><Relationship Id="rId6" Type="http://schemas.openxmlformats.org/officeDocument/2006/relationships/slideLayout" Target="../slideLayouts/slideLayout1.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1584360" y="5616720"/>
            <a:ext cx="29122200" cy="1343520"/>
          </a:xfrm>
          <a:prstGeom prst="rect">
            <a:avLst/>
          </a:prstGeom>
          <a:noFill/>
          <a:ln>
            <a:noFill/>
          </a:ln>
        </p:spPr>
        <p:style>
          <a:lnRef idx="0"/>
          <a:fillRef idx="0"/>
          <a:effectRef idx="0"/>
          <a:fontRef idx="minor"/>
        </p:style>
        <p:txBody>
          <a:bodyPr lIns="107640" rIns="107640" tIns="56160" bIns="56160"/>
          <a:p>
            <a:pPr algn="ctr">
              <a:lnSpc>
                <a:spcPct val="110000"/>
              </a:lnSpc>
            </a:pPr>
            <a:r>
              <a:rPr b="1" i="1" lang="pt-BR" sz="2800" spc="-1" strike="noStrike">
                <a:solidFill>
                  <a:srgbClr val="000000"/>
                </a:solidFill>
                <a:uFill>
                  <a:solidFill>
                    <a:srgbClr val="ffffff"/>
                  </a:solidFill>
                </a:uFill>
                <a:latin typeface="Verdana"/>
                <a:ea typeface="MS Gothic"/>
              </a:rPr>
              <a:t>Marilia M. Pisani, Renato Fabbri</a:t>
            </a:r>
            <a:endParaRPr b="0" lang="pt-BR" sz="1800" spc="-1" strike="noStrike">
              <a:solidFill>
                <a:srgbClr val="000000"/>
              </a:solidFill>
              <a:uFill>
                <a:solidFill>
                  <a:srgbClr val="ffffff"/>
                </a:solidFill>
              </a:uFill>
              <a:latin typeface="Arial"/>
            </a:endParaRPr>
          </a:p>
          <a:p>
            <a:pPr algn="ctr">
              <a:lnSpc>
                <a:spcPct val="110000"/>
              </a:lnSpc>
            </a:pPr>
            <a:r>
              <a:rPr b="0" i="1" lang="pt-BR" sz="2400" spc="-1" strike="noStrike">
                <a:solidFill>
                  <a:srgbClr val="000000"/>
                </a:solidFill>
                <a:uFill>
                  <a:solidFill>
                    <a:srgbClr val="ffffff"/>
                  </a:solidFill>
                </a:uFill>
                <a:latin typeface="Verdana"/>
                <a:ea typeface="MS Gothic"/>
              </a:rPr>
              <a:t>CCNH/UFABC, IFSC/USP</a:t>
            </a:r>
            <a:endParaRPr b="0" lang="pt-BR" sz="1800" spc="-1" strike="noStrike">
              <a:solidFill>
                <a:srgbClr val="000000"/>
              </a:solidFill>
              <a:uFill>
                <a:solidFill>
                  <a:srgbClr val="ffffff"/>
                </a:solidFill>
              </a:uFill>
              <a:latin typeface="Arial"/>
            </a:endParaRPr>
          </a:p>
          <a:p>
            <a:pPr algn="ctr">
              <a:lnSpc>
                <a:spcPct val="110000"/>
              </a:lnSpc>
            </a:pPr>
            <a:r>
              <a:rPr b="0" i="1" lang="pt-BR" sz="2400" spc="-1" strike="noStrike">
                <a:solidFill>
                  <a:srgbClr val="000000"/>
                </a:solidFill>
                <a:uFill>
                  <a:solidFill>
                    <a:srgbClr val="ffffff"/>
                  </a:solidFill>
                </a:uFill>
                <a:latin typeface="Verdana"/>
                <a:ea typeface="MS Gothic"/>
              </a:rPr>
              <a:t>marilia.m.pisani@gmail.com, renato.fabbri@gmail.com</a:t>
            </a:r>
            <a:endParaRPr b="0" lang="pt-BR" sz="1800" spc="-1" strike="noStrike">
              <a:solidFill>
                <a:srgbClr val="000000"/>
              </a:solidFill>
              <a:uFill>
                <a:solidFill>
                  <a:srgbClr val="ffffff"/>
                </a:solidFill>
              </a:uFill>
              <a:latin typeface="Arial"/>
            </a:endParaRPr>
          </a:p>
        </p:txBody>
      </p:sp>
      <p:sp>
        <p:nvSpPr>
          <p:cNvPr id="50" name="CustomShape 2"/>
          <p:cNvSpPr/>
          <p:nvPr/>
        </p:nvSpPr>
        <p:spPr>
          <a:xfrm>
            <a:off x="1296360" y="7841160"/>
            <a:ext cx="13557960" cy="893592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2400" spc="-1" strike="noStrike">
                <a:solidFill>
                  <a:srgbClr val="000000"/>
                </a:solidFill>
                <a:uFill>
                  <a:solidFill>
                    <a:srgbClr val="ffffff"/>
                  </a:solidFill>
                </a:uFill>
                <a:latin typeface="Verdana"/>
                <a:ea typeface="MS Gothic"/>
              </a:rPr>
              <a:t>Abstract.</a:t>
            </a:r>
            <a:r>
              <a:rPr b="0" lang="pt-BR" sz="2400" spc="-1" strike="noStrike">
                <a:solidFill>
                  <a:srgbClr val="000000"/>
                </a:solidFill>
                <a:uFill>
                  <a:solidFill>
                    <a:srgbClr val="ffffff"/>
                  </a:solidFill>
                </a:uFill>
                <a:latin typeface="Verdana"/>
                <a:ea typeface="MS Gothic"/>
              </a:rPr>
              <a:t> </a:t>
            </a:r>
            <a:r>
              <a:rPr b="0" i="1" lang="pt-BR" sz="2400" spc="-1" strike="noStrike">
                <a:solidFill>
                  <a:srgbClr val="000000"/>
                </a:solidFill>
                <a:uFill>
                  <a:solidFill>
                    <a:srgbClr val="ffffff"/>
                  </a:solidFill>
                </a:uFill>
                <a:latin typeface="Verdana"/>
                <a:ea typeface="MS Gothic"/>
              </a:rPr>
              <a:t>We aim to consider a set of developments on linked social data and analyses performed over the last years, with a focus on the potential use for the civil society and scientific academy. Various conceptualizations have been gathered by interviewing specialists and State authorities and have been validated by them and their institutions. Data from known social networks, such as Facebook, Twitter, IRC and Email, and from more specialized social participation platforms, have been </a:t>
            </a:r>
            <a:r>
              <a:rPr b="0" i="1" lang="pt-BR" sz="2400" spc="-1" strike="noStrike">
                <a:solidFill>
                  <a:srgbClr val="000000"/>
                </a:solidFill>
                <a:uFill>
                  <a:solidFill>
                    <a:srgbClr val="ffffff"/>
                  </a:solidFill>
                </a:uFill>
                <a:latin typeface="Verdana"/>
                <a:ea typeface="MS Gothic"/>
              </a:rPr>
              <a:t>	</a:t>
            </a:r>
            <a:r>
              <a:rPr b="0" i="1" lang="pt-BR" sz="2400" spc="-1" strike="noStrike">
                <a:solidFill>
                  <a:srgbClr val="000000"/>
                </a:solidFill>
                <a:uFill>
                  <a:solidFill>
                    <a:srgbClr val="ffffff"/>
                  </a:solidFill>
                </a:uFill>
                <a:latin typeface="Verdana"/>
                <a:ea typeface="MS Gothic"/>
              </a:rPr>
              <a:t>translated to RDF and linked to these conceptualizations in the form of OWL ontologies. Social networks were reported as very stable and their language varies with connectivity. Also, resources recommendation and experiments have been performed with such data. How are we to articulate the gathering and analysis of such data with the needs of the civil society and the academy? Will it be valuable to deal with the private and State interests that shape our society? Does Anthropological Physics yield reasonable strategies</a:t>
            </a:r>
            <a:r>
              <a:rPr b="0" i="1" lang="pt-BR" sz="2400" spc="-1" strike="noStrike">
                <a:solidFill>
                  <a:srgbClr val="000000"/>
                </a:solidFill>
                <a:uFill>
                  <a:solidFill>
                    <a:srgbClr val="ffffff"/>
                  </a:solidFill>
                </a:uFill>
                <a:latin typeface="Verdana"/>
                <a:ea typeface="MS Gothic"/>
              </a:rPr>
              <a:t>	</a:t>
            </a:r>
            <a:r>
              <a:rPr b="0" i="1" lang="pt-BR" sz="2400" spc="-1" strike="noStrike">
                <a:solidFill>
                  <a:srgbClr val="000000"/>
                </a:solidFill>
                <a:uFill>
                  <a:solidFill>
                    <a:srgbClr val="ffffff"/>
                  </a:solidFill>
                </a:uFill>
                <a:latin typeface="Verdana"/>
                <a:ea typeface="MS Gothic"/>
              </a:rPr>
              <a:t>to collect and analyze data from our social structures? How does the global semantic web of linked data relate to linked social data?</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Keywords. </a:t>
            </a:r>
            <a:r>
              <a:rPr b="0" i="1" lang="pt-BR" sz="2400" spc="-1" strike="noStrike">
                <a:solidFill>
                  <a:srgbClr val="000000"/>
                </a:solidFill>
                <a:uFill>
                  <a:solidFill>
                    <a:srgbClr val="ffffff"/>
                  </a:solidFill>
                </a:uFill>
                <a:latin typeface="Verdana"/>
                <a:ea typeface="MS Gothic"/>
              </a:rPr>
              <a:t>linked data, complex networks, text mining, data visualization, social participation</a:t>
            </a:r>
            <a:endParaRPr b="0" lang="pt-BR" sz="1800" spc="-1" strike="noStrike">
              <a:solidFill>
                <a:srgbClr val="000000"/>
              </a:solidFill>
              <a:uFill>
                <a:solidFill>
                  <a:srgbClr val="ffffff"/>
                </a:solidFill>
              </a:uFill>
              <a:latin typeface="Arial"/>
            </a:endParaRPr>
          </a:p>
        </p:txBody>
      </p:sp>
      <p:sp>
        <p:nvSpPr>
          <p:cNvPr id="51" name="CustomShape 3"/>
          <p:cNvSpPr/>
          <p:nvPr/>
        </p:nvSpPr>
        <p:spPr>
          <a:xfrm>
            <a:off x="1296360" y="17505000"/>
            <a:ext cx="13557960" cy="414216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3200" spc="-1" strike="noStrike">
                <a:solidFill>
                  <a:srgbClr val="000000"/>
                </a:solidFill>
                <a:uFill>
                  <a:solidFill>
                    <a:srgbClr val="ffffff"/>
                  </a:solidFill>
                </a:uFill>
                <a:latin typeface="Verdana"/>
                <a:ea typeface="MS Gothic"/>
              </a:rPr>
              <a:t>Introduction</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a:t>
            </a:r>
            <a:r>
              <a:rPr b="0" lang="pt-BR" sz="2400" spc="-1" strike="noStrike">
                <a:solidFill>
                  <a:srgbClr val="000000"/>
                </a:solidFill>
                <a:uFill>
                  <a:solidFill>
                    <a:srgbClr val="ffffff"/>
                  </a:solidFill>
                </a:uFill>
                <a:latin typeface="Verdana"/>
                <a:ea typeface="MS Gothic"/>
              </a:rPr>
              <a:t>Analytics is the discovery, interpretation, and communication of meaningful patterns in data.” - Wikipedia Nov/2917, Analytics.</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Goals: develop the critical view of layman and specialists; make advances in data and algorithms available and in the implementations.</a:t>
            </a:r>
            <a:endParaRPr b="0" lang="pt-BR" sz="1800" spc="-1" strike="noStrike">
              <a:solidFill>
                <a:srgbClr val="000000"/>
              </a:solidFill>
              <a:uFill>
                <a:solidFill>
                  <a:srgbClr val="ffffff"/>
                </a:solidFill>
              </a:uFill>
              <a:latin typeface="Arial"/>
            </a:endParaRPr>
          </a:p>
          <a:p>
            <a:pPr algn="just">
              <a:lnSpc>
                <a:spcPct val="150000"/>
              </a:lnSpc>
            </a:pPr>
            <a:endParaRPr b="0" lang="pt-BR" sz="1800" spc="-1" strike="noStrike">
              <a:solidFill>
                <a:srgbClr val="000000"/>
              </a:solidFill>
              <a:uFill>
                <a:solidFill>
                  <a:srgbClr val="ffffff"/>
                </a:solidFill>
              </a:uFill>
              <a:latin typeface="Arial"/>
            </a:endParaRPr>
          </a:p>
        </p:txBody>
      </p:sp>
      <p:sp>
        <p:nvSpPr>
          <p:cNvPr id="52" name="CustomShape 4"/>
          <p:cNvSpPr/>
          <p:nvPr/>
        </p:nvSpPr>
        <p:spPr>
          <a:xfrm>
            <a:off x="1296360" y="21651480"/>
            <a:ext cx="13557960" cy="1052064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3200" spc="-1" strike="noStrike">
                <a:solidFill>
                  <a:srgbClr val="000000"/>
                </a:solidFill>
                <a:uFill>
                  <a:solidFill>
                    <a:srgbClr val="ffffff"/>
                  </a:solidFill>
                </a:uFill>
                <a:latin typeface="Verdana"/>
                <a:ea typeface="MS Gothic"/>
              </a:rPr>
              <a:t>What has been done</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Linked Open Social Data (LOSD)</a:t>
            </a:r>
            <a:r>
              <a:rPr b="0" lang="pt-BR" sz="2400" spc="-1" strike="noStrike">
                <a:solidFill>
                  <a:srgbClr val="000000"/>
                </a:solidFill>
                <a:uFill>
                  <a:solidFill>
                    <a:srgbClr val="ffffff"/>
                  </a:solidFill>
                </a:uFill>
                <a:latin typeface="Verdana"/>
                <a:ea typeface="MS Gothic"/>
              </a:rPr>
              <a:t>, translated from many databases and comprises platforms such as Facebook, Twitter, Email lists, IRC Channels, ParticipaBR, Cidade Democrática and AA. [1]</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OWL Ontologies and SKOS vocabularies,</a:t>
            </a:r>
            <a:r>
              <a:rPr b="0" lang="pt-BR" sz="2400" spc="-1" strike="noStrike">
                <a:solidFill>
                  <a:srgbClr val="000000"/>
                </a:solidFill>
                <a:uFill>
                  <a:solidFill>
                    <a:srgbClr val="ffffff"/>
                  </a:solidFill>
                </a:uFill>
                <a:latin typeface="Verdana"/>
                <a:ea typeface="MS Gothic"/>
              </a:rPr>
              <a:t> for the plaftorms/protocols in LOSD, and for social participation instances and mechanisms are: Conference (Conferência), Forum (Fórum), Committee (Comitê), Council (Conselho), Ombudsman (Ouvidoria), Public Consultation (Consulta Pública), Dialog Table (Mesa de diálogo), Monitoring Table (Mesa de Monitoramento), Intercouncil Forum (Fóruns Interconselhos), Audience (Audiëncia), Virtual Environment (Ambiênte Virtual). [2]</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Critical theory and anthropological physics,</a:t>
            </a:r>
            <a:r>
              <a:rPr b="0" lang="pt-BR" sz="2400" spc="-1" strike="noStrike">
                <a:solidFill>
                  <a:srgbClr val="000000"/>
                </a:solidFill>
                <a:uFill>
                  <a:solidFill>
                    <a:srgbClr val="ffffff"/>
                  </a:solidFill>
                </a:uFill>
                <a:latin typeface="Verdana"/>
                <a:ea typeface="MS Gothic"/>
              </a:rPr>
              <a:t> for deepening the considerations about ethic and what are legitimate postures and practices in quantitative research about human social structures with the consideration of natural laws. [3]</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Self-transparency, AA and the fundamental cycle,</a:t>
            </a:r>
            <a:r>
              <a:rPr b="0" lang="pt-BR" sz="2400" spc="-1" strike="noStrike">
                <a:solidFill>
                  <a:srgbClr val="000000"/>
                </a:solidFill>
                <a:uFill>
                  <a:solidFill>
                    <a:srgbClr val="ffffff"/>
                  </a:solidFill>
                </a:uFill>
                <a:latin typeface="Verdana"/>
                <a:ea typeface="MS Gothic"/>
              </a:rPr>
              <a:t> for sharing, documenting and rewarding processes and dedication. [4]</a:t>
            </a:r>
            <a:endParaRPr b="0" lang="pt-BR" sz="1800" spc="-1" strike="noStrike">
              <a:solidFill>
                <a:srgbClr val="000000"/>
              </a:solidFill>
              <a:uFill>
                <a:solidFill>
                  <a:srgbClr val="ffffff"/>
                </a:solidFill>
              </a:uFill>
              <a:latin typeface="Arial"/>
            </a:endParaRPr>
          </a:p>
          <a:p>
            <a:pPr algn="just">
              <a:lnSpc>
                <a:spcPct val="150000"/>
              </a:lnSpc>
            </a:pPr>
            <a:r>
              <a:rPr b="1" lang="pt-BR" sz="2400" spc="-1" strike="noStrike">
                <a:solidFill>
                  <a:srgbClr val="000000"/>
                </a:solidFill>
                <a:uFill>
                  <a:solidFill>
                    <a:srgbClr val="ffffff"/>
                  </a:solidFill>
                </a:uFill>
                <a:latin typeface="Verdana"/>
                <a:ea typeface="MS Gothic"/>
              </a:rPr>
              <a:t>Audiovisual Analytics platform,</a:t>
            </a:r>
            <a:r>
              <a:rPr b="0" lang="pt-BR" sz="2400" spc="-1" strike="noStrike">
                <a:solidFill>
                  <a:srgbClr val="000000"/>
                </a:solidFill>
                <a:uFill>
                  <a:solidFill>
                    <a:srgbClr val="ffffff"/>
                  </a:solidFill>
                </a:uFill>
                <a:latin typeface="Verdana"/>
                <a:ea typeface="MS Gothic"/>
              </a:rPr>
              <a:t> for rendering audiovisual media from social data, with emphasis on network and textual data. [5]</a:t>
            </a:r>
            <a:endParaRPr b="0" lang="pt-BR" sz="1800" spc="-1" strike="noStrike">
              <a:solidFill>
                <a:srgbClr val="000000"/>
              </a:solidFill>
              <a:uFill>
                <a:solidFill>
                  <a:srgbClr val="ffffff"/>
                </a:solidFill>
              </a:uFill>
              <a:latin typeface="Arial"/>
            </a:endParaRPr>
          </a:p>
        </p:txBody>
      </p:sp>
      <p:sp>
        <p:nvSpPr>
          <p:cNvPr id="53" name="CustomShape 5"/>
          <p:cNvSpPr/>
          <p:nvPr/>
        </p:nvSpPr>
        <p:spPr>
          <a:xfrm>
            <a:off x="16058160" y="7841160"/>
            <a:ext cx="15481440" cy="14979600"/>
          </a:xfrm>
          <a:prstGeom prst="rect">
            <a:avLst/>
          </a:prstGeom>
          <a:noFill/>
          <a:ln>
            <a:noFill/>
          </a:ln>
        </p:spPr>
        <p:style>
          <a:lnRef idx="0"/>
          <a:fillRef idx="0"/>
          <a:effectRef idx="0"/>
          <a:fontRef idx="minor"/>
        </p:style>
        <p:txBody>
          <a:bodyPr lIns="90000" rIns="90000" tIns="45000" bIns="45000"/>
          <a:p>
            <a:pPr algn="just">
              <a:lnSpc>
                <a:spcPct val="150000"/>
              </a:lnSpc>
            </a:pPr>
            <a:r>
              <a:rPr b="1" lang="pt-BR" sz="3200" spc="-1" strike="noStrike">
                <a:solidFill>
                  <a:srgbClr val="000000"/>
                </a:solidFill>
                <a:uFill>
                  <a:solidFill>
                    <a:srgbClr val="ffffff"/>
                  </a:solidFill>
                </a:uFill>
                <a:latin typeface="Verdana"/>
                <a:ea typeface="MS Gothic"/>
              </a:rPr>
              <a:t>What shall we do?</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Make LOSD available in DataHub and/or Data.World. Critical theory and anthropological physics to know the limits of these endeavors and minimize undesirable outputs. Self-transparency is entailing software and articles, but lacking user bases. Developments fo audiovisual analytics are very incipient. Nexos is a Brazilian nationwide and interdisciplinary </a:t>
            </a:r>
            <a:r>
              <a:rPr b="0" lang="pt-BR" sz="2400" spc="-1" strike="noStrike">
                <a:solidFill>
                  <a:srgbClr val="000000"/>
                </a:solidFill>
                <a:uFill>
                  <a:solidFill>
                    <a:srgbClr val="ffffff"/>
                  </a:solidFill>
                </a:uFill>
                <a:latin typeface="Verdana"/>
                <a:ea typeface="MS Gothic"/>
              </a:rPr>
              <a:t>research network on critical theory which is often tackling issues that potentialize our efforts.</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Research groups @Nuvem might have further context to share about these issues. For example, are there SparQL endpoints with (Brazilian) social participation (including self-transparency) data?  Is it necessary to contact lawyers to better know the limits of our possibilities to gather and research our social data within the Anthropological Physics perspective and are there well known guidelines? Is there more participatory linked data available in Brazil? Ontologies? We might benefit from directions on better linking LOSD to the semantic web (DBPedia, other participatory data, etc), and for a reasonable way to keep the data online (through DataHub or Data.World or both? A Pubby-like interface?), and to develop an audiovisual analytics software (persistence, web?, analysis methods, audiovisual rendering, etc, as described in [5]).</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Other questions that might initiate nice discussions or entail collaboration are: how to enable a self-transparency user base?  Where to keep the linked data?  How to manage the ontologies and keep their constant development (as needed and predicted in the literature)? How to achieve a reasonable use of our social (open linked) data? Is it possible to have an audiovisual analytics platform with our own (scraped) social data, with facilities for media rendering and interaction experiments (collection and diffusion of information), that enables the user base and interested parties to collective gather social data, analyses and conceptualizations? Is the societal consideration of our social data relevant for equilibrium with the State and private sectors?  Is it possible to achieve social participation in the private sector, e.g. to have civil representation in the management of companies, to regulate matters such as YouTube adds in Google, nutrient standards in McDonald's, and other things in other major and minor institutions?</a:t>
            </a:r>
            <a:endParaRPr b="0" lang="pt-BR" sz="1800" spc="-1" strike="noStrike">
              <a:solidFill>
                <a:srgbClr val="000000"/>
              </a:solidFill>
              <a:uFill>
                <a:solidFill>
                  <a:srgbClr val="ffffff"/>
                </a:solidFill>
              </a:uFill>
              <a:latin typeface="Arial"/>
            </a:endParaRPr>
          </a:p>
        </p:txBody>
      </p:sp>
      <p:sp>
        <p:nvSpPr>
          <p:cNvPr id="54" name="CustomShape 6"/>
          <p:cNvSpPr/>
          <p:nvPr/>
        </p:nvSpPr>
        <p:spPr>
          <a:xfrm>
            <a:off x="16058160" y="23247000"/>
            <a:ext cx="15481440" cy="8875440"/>
          </a:xfrm>
          <a:prstGeom prst="rect">
            <a:avLst/>
          </a:prstGeom>
          <a:noFill/>
          <a:ln>
            <a:noFill/>
          </a:ln>
        </p:spPr>
        <p:style>
          <a:lnRef idx="0"/>
          <a:fillRef idx="0"/>
          <a:effectRef idx="0"/>
          <a:fontRef idx="minor"/>
        </p:style>
        <p:txBody>
          <a:bodyPr lIns="107640" rIns="107640" tIns="56160" bIns="56160"/>
          <a:p>
            <a:pPr algn="just">
              <a:lnSpc>
                <a:spcPct val="150000"/>
              </a:lnSpc>
            </a:pPr>
            <a:r>
              <a:rPr b="1" lang="pt-BR" sz="3200" spc="-1" strike="noStrike">
                <a:solidFill>
                  <a:srgbClr val="000000"/>
                </a:solidFill>
                <a:uFill>
                  <a:solidFill>
                    <a:srgbClr val="ffffff"/>
                  </a:solidFill>
                </a:uFill>
                <a:latin typeface="Verdana"/>
                <a:ea typeface="MS Gothic"/>
              </a:rPr>
              <a:t>REFERENCES</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[1] Fabbri, R., &amp; de Oliveira, O. N. (2016). Linked Open Social Database. Github repositories, from </a:t>
            </a:r>
            <a:r>
              <a:rPr b="0" lang="pt-BR" sz="2400" spc="-1" strike="noStrike">
                <a:solidFill>
                  <a:srgbClr val="000000"/>
                </a:solidFill>
                <a:uFill>
                  <a:solidFill>
                    <a:srgbClr val="ffffff"/>
                  </a:solidFill>
                </a:uFill>
                <a:latin typeface="Verdana"/>
                <a:ea typeface="MS Gothic"/>
                <a:hlinkClick r:id="rId1"/>
              </a:rPr>
              <a:t>https://github.com/ttm/linkedOpenSocialDatabase/raw/master/paper.pdf</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[2] Fabbri, R. (2014). Social participation ontologies and rules to fuel a social participation linked data cloud. Technical report for the United Nations Development Program. From </a:t>
            </a:r>
            <a:r>
              <a:rPr b="0" lang="pt-BR" sz="2400" spc="-1" strike="noStrike">
                <a:solidFill>
                  <a:srgbClr val="000000"/>
                </a:solidFill>
                <a:uFill>
                  <a:solidFill>
                    <a:srgbClr val="ffffff"/>
                  </a:solidFill>
                </a:uFill>
                <a:latin typeface="Verdana"/>
                <a:ea typeface="MS Gothic"/>
                <a:hlinkClick r:id="rId2"/>
              </a:rPr>
              <a:t>https://github.com/ttm/pnud5/raw/master/latex/produto.pdf</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[3] Anthropological physics and social psychology in the critical research of networks. Complex Networks Digital Campus (CS-DC’15). Em </a:t>
            </a:r>
            <a:r>
              <a:rPr b="0" lang="pt-BR" sz="2400" spc="-1" strike="noStrike">
                <a:solidFill>
                  <a:srgbClr val="000000"/>
                </a:solidFill>
                <a:uFill>
                  <a:solidFill>
                    <a:srgbClr val="ffffff"/>
                  </a:solidFill>
                </a:uFill>
                <a:latin typeface="Verdana"/>
                <a:ea typeface="MS Gothic"/>
                <a:hlinkClick r:id="rId3"/>
              </a:rPr>
              <a:t>https://www.youtube.com/watch?v=oeOKYc3-nbM</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[4] R. Fabbri, “The Algorithmic-Autoregulation (AA) Methodology and Software: a collective focus on self-transparency,” Anais do XX ENMC - Encontro Nacional de Modelagem Computacional. Nova Friburgo, RJ, Out/2017. Available at: </a:t>
            </a:r>
            <a:r>
              <a:rPr b="0" lang="pt-BR" sz="2400" spc="-1" strike="noStrike">
                <a:solidFill>
                  <a:srgbClr val="000000"/>
                </a:solidFill>
                <a:uFill>
                  <a:solidFill>
                    <a:srgbClr val="ffffff"/>
                  </a:solidFill>
                </a:uFill>
                <a:latin typeface="Verdana"/>
                <a:ea typeface="MS Gothic"/>
                <a:hlinkClick r:id="rId4"/>
              </a:rPr>
              <a:t>https://arxiv.org/abs/1711.04612</a:t>
            </a:r>
            <a:endParaRPr b="0" lang="pt-BR" sz="1800" spc="-1" strike="noStrike">
              <a:solidFill>
                <a:srgbClr val="000000"/>
              </a:solidFill>
              <a:uFill>
                <a:solidFill>
                  <a:srgbClr val="ffffff"/>
                </a:solidFill>
              </a:uFill>
              <a:latin typeface="Arial"/>
            </a:endParaRPr>
          </a:p>
          <a:p>
            <a:pPr algn="just">
              <a:lnSpc>
                <a:spcPct val="150000"/>
              </a:lnSpc>
            </a:pPr>
            <a:r>
              <a:rPr b="0" lang="pt-BR" sz="2400" spc="-1" strike="noStrike">
                <a:solidFill>
                  <a:srgbClr val="000000"/>
                </a:solidFill>
                <a:uFill>
                  <a:solidFill>
                    <a:srgbClr val="ffffff"/>
                  </a:solidFill>
                </a:uFill>
                <a:latin typeface="Verdana"/>
                <a:ea typeface="MS Gothic"/>
              </a:rPr>
              <a:t>[5] R. Fabbri and M. Pisani “Audiovisual Analytics of social data,” I Workshop @NUVEM, UFABC campus de Santo André,                                                                                                          Available at: </a:t>
            </a:r>
            <a:r>
              <a:rPr b="0" lang="pt-BR" sz="2400" spc="-1" strike="noStrike">
                <a:solidFill>
                  <a:srgbClr val="000000"/>
                </a:solidFill>
                <a:uFill>
                  <a:solidFill>
                    <a:srgbClr val="ffffff"/>
                  </a:solidFill>
                </a:uFill>
                <a:latin typeface="Verdana"/>
                <a:ea typeface="MS Gothic"/>
                <a:hlinkClick r:id="rId5"/>
              </a:rPr>
              <a:t>https://github.com/ttm/aavo/raw/master/latex/nuvem/nuvem2.pdf</a:t>
            </a:r>
            <a:endParaRPr b="0" lang="pt-BR" sz="1800" spc="-1" strike="noStrike">
              <a:solidFill>
                <a:srgbClr val="000000"/>
              </a:solidFill>
              <a:uFill>
                <a:solidFill>
                  <a:srgbClr val="ffffff"/>
                </a:solidFill>
              </a:uFill>
              <a:latin typeface="Arial"/>
            </a:endParaRPr>
          </a:p>
        </p:txBody>
      </p:sp>
      <p:sp>
        <p:nvSpPr>
          <p:cNvPr id="55" name="CustomShape 7"/>
          <p:cNvSpPr/>
          <p:nvPr/>
        </p:nvSpPr>
        <p:spPr>
          <a:xfrm>
            <a:off x="2303640" y="2011320"/>
            <a:ext cx="17066880" cy="1757880"/>
          </a:xfrm>
          <a:prstGeom prst="rect">
            <a:avLst/>
          </a:prstGeom>
          <a:noFill/>
          <a:ln>
            <a:noFill/>
          </a:ln>
        </p:spPr>
        <p:style>
          <a:lnRef idx="0"/>
          <a:fillRef idx="0"/>
          <a:effectRef idx="0"/>
          <a:fontRef idx="minor"/>
        </p:style>
        <p:txBody>
          <a:bodyPr lIns="107640" rIns="107640" tIns="56160" bIns="56160"/>
          <a:p>
            <a:pPr algn="ctr">
              <a:lnSpc>
                <a:spcPct val="100000"/>
              </a:lnSpc>
            </a:pPr>
            <a:r>
              <a:rPr b="1" lang="pt-BR" sz="5400" spc="-1" strike="noStrike">
                <a:solidFill>
                  <a:srgbClr val="ffffff"/>
                </a:solidFill>
                <a:uFill>
                  <a:solidFill>
                    <a:srgbClr val="ffffff"/>
                  </a:solidFill>
                </a:uFill>
                <a:latin typeface="Verdana"/>
                <a:ea typeface="MS Gothic"/>
              </a:rPr>
              <a:t>ANALYTIC CONSIDERATION OF THE SOCIETY BY ITSELF</a:t>
            </a:r>
            <a:endParaRPr b="0" lang="pt-BR" sz="1800" spc="-1" strike="noStrike">
              <a:solidFill>
                <a:srgbClr val="000000"/>
              </a:solidFill>
              <a:uFill>
                <a:solidFill>
                  <a:srgbClr val="ffffff"/>
                </a:solidFill>
              </a:uFill>
              <a:latin typeface="Arial"/>
            </a:endParaRPr>
          </a:p>
        </p:txBody>
      </p:sp>
      <p:sp>
        <p:nvSpPr>
          <p:cNvPr id="56" name="CustomShape 8"/>
          <p:cNvSpPr/>
          <p:nvPr/>
        </p:nvSpPr>
        <p:spPr>
          <a:xfrm>
            <a:off x="2844360" y="32337000"/>
            <a:ext cx="30999600" cy="1255680"/>
          </a:xfrm>
          <a:prstGeom prst="rect">
            <a:avLst/>
          </a:prstGeom>
          <a:noFill/>
          <a:ln>
            <a:noFill/>
          </a:ln>
        </p:spPr>
        <p:style>
          <a:lnRef idx="0"/>
          <a:fillRef idx="0"/>
          <a:effectRef idx="0"/>
          <a:fontRef idx="minor"/>
        </p:style>
        <p:txBody>
          <a:bodyPr lIns="107640" rIns="107640" tIns="56160" bIns="56160"/>
          <a:p>
            <a:pPr algn="just">
              <a:lnSpc>
                <a:spcPct val="150000"/>
              </a:lnSpc>
            </a:pPr>
            <a:r>
              <a:rPr b="0" i="1" lang="pt-BR" sz="2400" spc="-1" strike="noStrike">
                <a:solidFill>
                  <a:srgbClr val="000000"/>
                </a:solidFill>
                <a:uFill>
                  <a:solidFill>
                    <a:srgbClr val="ffffff"/>
                  </a:solidFill>
                </a:uFill>
                <a:latin typeface="Verdana"/>
                <a:ea typeface="MS Gothic"/>
              </a:rPr>
              <a:t>Authors thank FAPESP (project 2017/05838-3); ICMC/USP and UFABC researchers; the open source and free software communities that made these developments possible. </a:t>
            </a:r>
            <a:endParaRPr b="0" lang="pt-BR" sz="1800" spc="-1" strike="noStrike">
              <a:solidFill>
                <a:srgbClr val="000000"/>
              </a:solidFill>
              <a:uFill>
                <a:solidFill>
                  <a:srgbClr val="ffffff"/>
                </a:solidFill>
              </a:uFill>
              <a:latin typeface="Arial"/>
            </a:endParaRPr>
          </a:p>
          <a:p>
            <a:pPr algn="just">
              <a:lnSpc>
                <a:spcPct val="150000"/>
              </a:lnSpc>
            </a:pPr>
            <a:endParaRPr b="0" lang="pt-BR"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450</TotalTime>
  <Application>LibreOffice/5.1.6.2$Linux_X86_64 LibreOffice_project/10m0$Build-2</Application>
  <Words>396</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Ge0rge</dc:creator>
  <dc:description/>
  <dc:language>pt-BR</dc:language>
  <cp:lastModifiedBy/>
  <dcterms:modified xsi:type="dcterms:W3CDTF">2017-11-20T15:24:20Z</dcterms:modified>
  <cp:revision>41</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