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36004500"/>
  <p:notesSz cx="6858000" cy="9144000"/>
  <p:defaultTextStyle>
    <a:defPPr>
      <a:defRPr lang="en-GB"/>
    </a:defPPr>
    <a:lvl1pPr algn="l" defTabSz="53498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544513" indent="-87313" algn="l" defTabSz="53498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1092200" indent="-177800" algn="l" defTabSz="53498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639888" indent="-268288" algn="l" defTabSz="53498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2185988" indent="-357188" algn="l" defTabSz="53498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40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AAC"/>
    <a:srgbClr val="F5B90A"/>
    <a:srgbClr val="006600"/>
    <a:srgbClr val="008000"/>
    <a:srgbClr val="F5C30B"/>
    <a:srgbClr val="50F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167" autoAdjust="0"/>
  </p:normalViewPr>
  <p:slideViewPr>
    <p:cSldViewPr>
      <p:cViewPr>
        <p:scale>
          <a:sx n="30" d="100"/>
          <a:sy n="30" d="100"/>
        </p:scale>
        <p:origin x="942" y="-1314"/>
      </p:cViewPr>
      <p:guideLst>
        <p:guide orient="horz" pos="2268"/>
        <p:guide pos="408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491">
              <a:buFont typeface="Times New Roman" pitchFamily="16" charset="0"/>
              <a:buNone/>
              <a:defRPr sz="1200" smtClean="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491">
              <a:buFont typeface="Times New Roman" pitchFamily="16" charset="0"/>
              <a:buNone/>
              <a:defRPr sz="1200" smtClean="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fld id="{6272454D-C885-46C3-A541-C25FB0A3806A}" type="datetimeFigureOut">
              <a:rPr lang="pt-BR"/>
              <a:pPr>
                <a:defRPr/>
              </a:pPr>
              <a:t>14/11/2017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491">
              <a:buFont typeface="Times New Roman" pitchFamily="16" charset="0"/>
              <a:buNone/>
              <a:defRPr sz="1200" smtClean="0"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02A584-EF22-4B27-8F55-B0489747E64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5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68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34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534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534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534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5349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3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735915" algn="l" defTabSz="109436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283102" algn="l" defTabSz="109436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830289" algn="l" defTabSz="109436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377472" algn="l" defTabSz="109436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534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534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534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534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29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0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ôster - I Workshop @Nuv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6000" r="-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0" y="0"/>
            <a:ext cx="21674138" cy="5184775"/>
          </a:xfrm>
          <a:prstGeom prst="roundRect">
            <a:avLst>
              <a:gd name="adj" fmla="val 37"/>
            </a:avLst>
          </a:prstGeom>
          <a:solidFill>
            <a:srgbClr val="007AAC"/>
          </a:solidFill>
          <a:ln>
            <a:noFill/>
          </a:ln>
        </p:spPr>
        <p:txBody>
          <a:bodyPr wrap="none" lIns="360000" tIns="360000" rIns="360000" bIns="360000" anchor="ctr"/>
          <a:lstStyle/>
          <a:p>
            <a:endParaRPr lang="pt-BR" altLang="pt-BR" sz="7800" dirty="0"/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0" y="32763890"/>
            <a:ext cx="32400697" cy="3600400"/>
            <a:chOff x="0" y="5930900"/>
            <a:chExt cx="12192000" cy="1002127"/>
          </a:xfrm>
        </p:grpSpPr>
        <p:sp>
          <p:nvSpPr>
            <p:cNvPr id="12" name="Retângulo 11"/>
            <p:cNvSpPr/>
            <p:nvPr userDrawn="1"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3" name="Picture 6" descr="Resultado de imagem para logo ufabc branco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" y="6017895"/>
              <a:ext cx="945957" cy="703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84" y="6007426"/>
              <a:ext cx="1095375" cy="77404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235" y="5992773"/>
              <a:ext cx="1504406" cy="940254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 userDrawn="1"/>
          </p:nvSpPr>
          <p:spPr>
            <a:xfrm>
              <a:off x="4470885" y="6184179"/>
              <a:ext cx="3883129" cy="48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Núcleo de Universos Virtuais,</a:t>
              </a:r>
            </a:p>
            <a:p>
              <a:r>
                <a:rPr lang="pt-BR" sz="5400" b="1" i="0" baseline="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Entretenimento e Mobilidade</a:t>
              </a:r>
              <a:endParaRPr lang="pt-BR" sz="5400" b="1" i="0" baseline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139" y="0"/>
            <a:ext cx="10729912" cy="5184775"/>
          </a:xfrm>
          <a:prstGeom prst="rect">
            <a:avLst/>
          </a:prstGeom>
        </p:spPr>
      </p:pic>
      <p:sp>
        <p:nvSpPr>
          <p:cNvPr id="27" name="CaixaDeTexto 26"/>
          <p:cNvSpPr txBox="1"/>
          <p:nvPr userDrawn="1"/>
        </p:nvSpPr>
        <p:spPr>
          <a:xfrm>
            <a:off x="24842985" y="335501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b="1" i="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I Workshop @NUVEM</a:t>
            </a:r>
          </a:p>
          <a:p>
            <a:pPr algn="r"/>
            <a:r>
              <a:rPr lang="pt-BR" sz="5400" b="1" i="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21-22/11/2017</a:t>
            </a:r>
            <a:endParaRPr lang="pt-BR" sz="5400" b="1" i="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53498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53498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ctr" defTabSz="53498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ctr" defTabSz="53498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ctr" defTabSz="53498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547183" algn="ctr" defTabSz="537684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1094366" algn="ctr" defTabSz="537684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1641549" algn="ctr" defTabSz="537684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2188732" algn="ctr" defTabSz="537684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8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1458913" indent="-1458913" algn="l" defTabSz="534988" rtl="0" eaLnBrk="0" fontAlgn="base" hangingPunct="0">
        <a:spcBef>
          <a:spcPts val="3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700">
          <a:solidFill>
            <a:srgbClr val="000000"/>
          </a:solidFill>
          <a:latin typeface="+mn-lt"/>
          <a:ea typeface="+mn-ea"/>
          <a:cs typeface="+mn-cs"/>
        </a:defRPr>
      </a:lvl1pPr>
      <a:lvl2pPr marL="3168650" indent="-1216025" algn="l" defTabSz="534988" rtl="0" eaLnBrk="0" fontAlgn="base" hangingPunct="0">
        <a:spcBef>
          <a:spcPts val="29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2000">
          <a:solidFill>
            <a:srgbClr val="000000"/>
          </a:solidFill>
          <a:latin typeface="+mn-lt"/>
          <a:ea typeface="+mn-ea"/>
        </a:defRPr>
      </a:lvl2pPr>
      <a:lvl3pPr marL="4879975" indent="-973138" algn="l" defTabSz="534988" rtl="0" eaLnBrk="0" fontAlgn="base" hangingPunct="0">
        <a:spcBef>
          <a:spcPts val="2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0300">
          <a:solidFill>
            <a:srgbClr val="000000"/>
          </a:solidFill>
          <a:latin typeface="+mn-lt"/>
          <a:ea typeface="+mn-ea"/>
        </a:defRPr>
      </a:lvl3pPr>
      <a:lvl4pPr marL="6838950" indent="-974725" algn="l" defTabSz="534988" rtl="0" eaLnBrk="0" fontAlgn="base" hangingPunct="0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8600">
          <a:solidFill>
            <a:srgbClr val="000000"/>
          </a:solidFill>
          <a:latin typeface="+mn-lt"/>
          <a:ea typeface="+mn-ea"/>
        </a:defRPr>
      </a:lvl4pPr>
      <a:lvl5pPr marL="8789988" indent="-974725" algn="l" defTabSz="534988" rtl="0" eaLnBrk="0" fontAlgn="base" hangingPunct="0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8600">
          <a:solidFill>
            <a:srgbClr val="000000"/>
          </a:solidFill>
          <a:latin typeface="+mn-lt"/>
          <a:ea typeface="+mn-ea"/>
        </a:defRPr>
      </a:lvl5pPr>
      <a:lvl6pPr marL="9338220" indent="-976568" algn="l" defTabSz="537684" rtl="0" fontAlgn="base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600">
          <a:solidFill>
            <a:srgbClr val="000000"/>
          </a:solidFill>
          <a:latin typeface="+mn-lt"/>
          <a:ea typeface="+mn-ea"/>
        </a:defRPr>
      </a:lvl6pPr>
      <a:lvl7pPr marL="9885403" indent="-976568" algn="l" defTabSz="537684" rtl="0" fontAlgn="base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600">
          <a:solidFill>
            <a:srgbClr val="000000"/>
          </a:solidFill>
          <a:latin typeface="+mn-lt"/>
          <a:ea typeface="+mn-ea"/>
        </a:defRPr>
      </a:lvl7pPr>
      <a:lvl8pPr marL="10432590" indent="-976568" algn="l" defTabSz="537684" rtl="0" fontAlgn="base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600">
          <a:solidFill>
            <a:srgbClr val="000000"/>
          </a:solidFill>
          <a:latin typeface="+mn-lt"/>
          <a:ea typeface="+mn-ea"/>
        </a:defRPr>
      </a:lvl8pPr>
      <a:lvl9pPr marL="10979773" indent="-976568" algn="l" defTabSz="537684" rtl="0" fontAlgn="base">
        <a:spcBef>
          <a:spcPts val="2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7183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4366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49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732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35915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83102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0289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77472" algn="l" defTabSz="10943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584325" y="5616575"/>
            <a:ext cx="29122688" cy="13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altLang="pt-BR" sz="2800" b="1" i="1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Nomes dos Autores</a:t>
            </a:r>
          </a:p>
          <a:p>
            <a:pPr algn="ctr">
              <a:lnSpc>
                <a:spcPct val="110000"/>
              </a:lnSpc>
            </a:pPr>
            <a:r>
              <a:rPr lang="pt-BR" altLang="pt-BR" sz="2400" i="1" noProof="0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Afiliação dos autores</a:t>
            </a:r>
          </a:p>
          <a:p>
            <a:pPr algn="ctr">
              <a:lnSpc>
                <a:spcPct val="110000"/>
              </a:lnSpc>
            </a:pPr>
            <a:r>
              <a:rPr lang="pt-BR" altLang="pt-BR" sz="2400" i="1" noProof="0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{</a:t>
            </a:r>
            <a:r>
              <a:rPr lang="pt-BR" altLang="pt-BR" sz="2400" i="1" noProof="0" dirty="0" err="1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email</a:t>
            </a:r>
            <a:r>
              <a:rPr lang="pt-BR" altLang="pt-BR" sz="2400" i="1" baseline="0" noProof="0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 dos autores</a:t>
            </a:r>
            <a:r>
              <a:rPr lang="pt-BR" altLang="pt-BR" sz="2400" i="1" noProof="0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}</a:t>
            </a:r>
            <a:endParaRPr lang="pt-BR" altLang="pt-BR" sz="2400" i="1" noProof="0" dirty="0">
              <a:solidFill>
                <a:srgbClr val="000000"/>
              </a:solidFill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296368" y="9101238"/>
            <a:ext cx="13558351" cy="311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b="1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Resumo.</a:t>
            </a: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2400" i="1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Este é um modelo de pôster que descreve o estilo a ser usado na confecção dos pôsteres para exibição no I Workshop @NUVEM. Fica</a:t>
            </a:r>
            <a:r>
              <a:rPr lang="pt-BR" altLang="pt-BR" sz="2400" i="1" baseline="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 a critério dos  autores a utilização da língua portuguesa ou da língua inglesa. O resumo (ou abstract, conforme a língua utilizada) deve ser formatado em itálico.</a:t>
            </a:r>
            <a:endParaRPr lang="pt-BR" altLang="pt-BR" sz="2400" i="1" noProof="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b="1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Palavras-chave. </a:t>
            </a:r>
            <a:r>
              <a:rPr lang="pt-BR" altLang="pt-BR" sz="2400" i="1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Modelo de pôster</a:t>
            </a:r>
            <a:endParaRPr lang="pt-BR" altLang="pt-BR" sz="2400" i="1" noProof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296368" y="14373035"/>
            <a:ext cx="13558352" cy="41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i="0" baseline="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INTRODUÇÃO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Este modelo foi baseado no modelo usado no VI Encontro de Iniciação Científica da UFABC. </a:t>
            </a:r>
            <a:r>
              <a:rPr lang="pt-BR" alt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 título do pôster deve estar em caixa alta na fonte </a:t>
            </a:r>
            <a:r>
              <a:rPr lang="pt-BR" altLang="pt-BR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tamanho 54 em negrito (branco sobre fundo azul turquesa). O espaço disponível para o título deverá ser mantido.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900" noProof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296368" y="18879516"/>
            <a:ext cx="13558352" cy="4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i="0" baseline="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AUTORES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Os nomes dos autores (aluno e orientador(es)) devem estar centralizados, em fonte </a:t>
            </a:r>
            <a:r>
              <a:rPr lang="pt-BR" altLang="pt-BR" sz="2400" noProof="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 tamanho 28, em negrito e itálico. Os nomes deverão estar dispostos na mesma linha e separados por vírgulas.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Na linha seguintes deverão aparecer, respectivamente, a afiliação e os </a:t>
            </a:r>
            <a:r>
              <a:rPr lang="pt-BR" altLang="pt-BR" sz="2400" noProof="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emails</a:t>
            </a: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 dos autores (em itálico). As informações deverão estar centralizadas, com fonte </a:t>
            </a:r>
            <a:r>
              <a:rPr lang="pt-BR" altLang="pt-BR" sz="2400" noProof="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, tamanho 24. </a:t>
            </a:r>
            <a:endParaRPr lang="pt-BR" altLang="pt-BR" sz="2400" noProof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96368" y="26507408"/>
            <a:ext cx="13558352" cy="219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i="0" baseline="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TEXTO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O texto deve estar com alinhamento justificado, fonte </a:t>
            </a:r>
            <a:r>
              <a:rPr lang="pt-BR" altLang="pt-BR" sz="2400" noProof="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, tamanho 24, espaçamento entre linhas 1,5.</a:t>
            </a:r>
            <a:endParaRPr lang="pt-BR" altLang="pt-BR" sz="2400" noProof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6058008" y="9101238"/>
            <a:ext cx="1548172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i="0" baseline="0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SEÇÕES</a:t>
            </a:r>
          </a:p>
          <a:p>
            <a:pPr algn="just" eaLnBrk="0" hangingPunct="0">
              <a:lnSpc>
                <a:spcPct val="150000"/>
              </a:lnSpc>
              <a:spcBef>
                <a:spcPts val="1800"/>
              </a:spcBef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As seções devem estar em caixa alta, alinhamento à esquerda, com fonte </a:t>
            </a:r>
            <a:r>
              <a:rPr lang="pt-BR" alt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tamanho 32 e em negrito.</a:t>
            </a:r>
          </a:p>
          <a:p>
            <a:pPr algn="just" eaLnBrk="0" hangingPunct="0">
              <a:lnSpc>
                <a:spcPct val="150000"/>
              </a:lnSpc>
              <a:spcBef>
                <a:spcPts val="1800"/>
              </a:spcBef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Seguem sugestões para as seções que o trabalho deve conter: Introdução, Objetivos, Metodologia, Resultados,  Discussão, Conclusão e Referências</a:t>
            </a:r>
            <a:r>
              <a:rPr lang="pt-BR" alt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 eaLnBrk="0" hangingPunct="0">
              <a:lnSpc>
                <a:spcPct val="150000"/>
              </a:lnSpc>
              <a:spcBef>
                <a:spcPts val="1800"/>
              </a:spcBef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</a:pPr>
            <a:r>
              <a:rPr lang="pt-BR" alt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Informações sobre financiamento podem aparecer ao final, em uma seção de agradecimentos.</a:t>
            </a:r>
            <a:endParaRPr lang="pt-BR" alt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6058008" y="15738817"/>
            <a:ext cx="15481722" cy="408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i="0" baseline="0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FIGURAS E TABELAS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As figuras deverão estar em alta resolução.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As legendas das figuras e/ou tabelas (exemplo: Figura 1), devem estar com fonte </a:t>
            </a:r>
            <a:r>
              <a:rPr lang="pt-BR" altLang="pt-BR" sz="2400" noProof="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verdana</a:t>
            </a:r>
            <a:r>
              <a:rPr lang="pt-BR" altLang="pt-BR" sz="2400" noProof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tamanho 24 e centralizadas. As figuras e tabelas obtidas de referências bibliográficas deverão apresentar a fonte. Para as tabelas as legendas devem ser apresentadas na parte superior e para as figuras, na parte inferior.</a:t>
            </a:r>
            <a:endParaRPr lang="pt-BR" altLang="pt-BR" sz="2400" noProof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6058008" y="22346975"/>
            <a:ext cx="15481722" cy="352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pt-BR" altLang="pt-BR" sz="3200" b="1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REFERÊNCIAS</a:t>
            </a:r>
          </a:p>
          <a:p>
            <a:pPr marL="0" marR="0" indent="0" algn="just" defTabSz="534988" rtl="0" eaLnBrk="0" fontAlgn="base" latinLnBrk="0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/>
            </a:pPr>
            <a:r>
              <a:rPr lang="pt-BR" altLang="pt-BR" sz="240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As referências devem ser apresentadas segundo o padrão usado para a confecção dos artigos e numeradas com</a:t>
            </a:r>
            <a:r>
              <a:rPr lang="pt-BR" altLang="pt-BR" sz="2400" baseline="0" noProof="0" dirty="0" smtClean="0">
                <a:solidFill>
                  <a:schemeClr val="tx1"/>
                </a:solidFill>
                <a:latin typeface="Verdana" panose="020B0604030504040204" pitchFamily="34" charset="0"/>
              </a:rPr>
              <a:t> algarismos arábicos entre colchetes. Exemplo: </a:t>
            </a:r>
          </a:p>
          <a:p>
            <a:pPr marL="0" marR="0" indent="0" algn="just" defTabSz="534988" rtl="0" eaLnBrk="0" fontAlgn="base" latinLnBrk="0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</a:tabLst>
              <a:defRPr/>
            </a:pPr>
            <a:r>
              <a:rPr lang="en-US" sz="2400" kern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[1] C. van </a:t>
            </a:r>
            <a:r>
              <a:rPr lang="en-US" sz="2400" kern="120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Trigt</a:t>
            </a:r>
            <a:r>
              <a:rPr lang="en-US" sz="2400" kern="1200" dirty="0" smtClean="0">
                <a:solidFill>
                  <a:schemeClr val="tx1"/>
                </a:solidFill>
                <a:latin typeface="Verdana" panose="020B0604030504040204" pitchFamily="34" charset="0"/>
              </a:rPr>
              <a:t>, “Visual system-response functions and estimating  reflectance,” JOSA A 14, 741-755  (1997).</a:t>
            </a:r>
            <a:endParaRPr lang="pt-BR" sz="2400" kern="12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1" name="Text Box 1"/>
          <p:cNvSpPr txBox="1">
            <a:spLocks noChangeArrowheads="1"/>
          </p:cNvSpPr>
          <p:nvPr/>
        </p:nvSpPr>
        <p:spPr bwMode="auto">
          <a:xfrm>
            <a:off x="2303463" y="2011272"/>
            <a:ext cx="17067212" cy="9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>
            <a:lvl1pPr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349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34988" algn="l"/>
                <a:tab pos="1073150" algn="l"/>
                <a:tab pos="1611313" algn="l"/>
                <a:tab pos="2147888" algn="l"/>
                <a:tab pos="2686050" algn="l"/>
                <a:tab pos="3224213" algn="l"/>
                <a:tab pos="3762375" algn="l"/>
                <a:tab pos="4298950" algn="l"/>
                <a:tab pos="4837113" algn="l"/>
                <a:tab pos="5375275" algn="l"/>
                <a:tab pos="5913438" algn="l"/>
                <a:tab pos="6450013" algn="l"/>
                <a:tab pos="6988175" algn="l"/>
                <a:tab pos="7526338" algn="l"/>
                <a:tab pos="8064500" algn="l"/>
                <a:tab pos="8601075" algn="l"/>
                <a:tab pos="9139238" algn="l"/>
                <a:tab pos="9677400" algn="l"/>
                <a:tab pos="10215563" algn="l"/>
                <a:tab pos="10752138" algn="l"/>
                <a:tab pos="11263313" algn="l"/>
                <a:tab pos="12130088" algn="l"/>
                <a:tab pos="12996863" algn="l"/>
                <a:tab pos="13863638" algn="l"/>
                <a:tab pos="14730413" algn="l"/>
                <a:tab pos="15595600" algn="l"/>
                <a:tab pos="16462375" algn="l"/>
                <a:tab pos="17329150" algn="l"/>
                <a:tab pos="18195925" algn="l"/>
                <a:tab pos="19062700" algn="l"/>
                <a:tab pos="1992947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spcBef>
                <a:spcPts val="3738"/>
              </a:spcBef>
              <a:buClr>
                <a:srgbClr val="003399"/>
              </a:buClr>
            </a:pPr>
            <a:r>
              <a:rPr lang="pt-BR" altLang="pt-BR" sz="5400" b="1" baseline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TÍTULO DO TRABALHO</a:t>
            </a:r>
            <a:endParaRPr lang="pt-BR" altLang="pt-BR" sz="5400" b="1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396</Words>
  <Application>Microsoft Office PowerPoint</Application>
  <PresentationFormat>Personalizar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Times New Roman</vt:lpstr>
      <vt:lpstr>MS Gothic</vt:lpstr>
      <vt:lpstr>Arial</vt:lpstr>
      <vt:lpstr>Garamond</vt:lpstr>
      <vt:lpstr>Vani</vt:lpstr>
      <vt:lpstr>Verdana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Ge0rge</dc:creator>
  <cp:lastModifiedBy>bonani</cp:lastModifiedBy>
  <cp:revision>37</cp:revision>
  <dcterms:modified xsi:type="dcterms:W3CDTF">2017-11-14T14:09:37Z</dcterms:modified>
</cp:coreProperties>
</file>