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layfair Displ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367497-BE40-47AD-B6C9-755D0C1D45A7}">
  <a:tblStyle styleId="{9E367497-BE40-47AD-B6C9-755D0C1D45A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layfairDisplay-italic.fntdata"/><Relationship Id="rId10" Type="http://schemas.openxmlformats.org/officeDocument/2006/relationships/slide" Target="slides/slide4.xml"/><Relationship Id="rId32" Type="http://schemas.openxmlformats.org/officeDocument/2006/relationships/font" Target="fonts/PlayfairDisplay-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PlayfairDisplay-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33e66e634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33e66e634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33e66e634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33e66e634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33e66e634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33e66e634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33e66e634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e33e66e634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33e66e634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e33e66e634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e33e66e634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e33e66e634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e33e66e634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e33e66e634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e33e66e634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e33e66e634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e33e66e634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e33e66e634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e33d18f9a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e33d18f9a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33e66e63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33e66e63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e33d18f9a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e33d18f9a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e33d18f9a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e33d18f9a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e33d18f9a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e33d18f9a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e33d18f9a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e33d18f9a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e33d18f9a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e33d18f9a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33e66e63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33e66e63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33e66e634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33e66e634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33e66e63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33e66e63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33e66e634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33e66e634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33e66e634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33e66e634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33e66e63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33e66e63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33e66e634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33e66e634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santhoshhari.github.io/Locality-Sensitive-Hashing/" TargetMode="External"/><Relationship Id="rId4" Type="http://schemas.openxmlformats.org/officeDocument/2006/relationships/hyperlink" Target="https://necromuralist.github.io/neural_networks/posts/image-to-vector/" TargetMode="External"/><Relationship Id="rId5" Type="http://schemas.openxmlformats.org/officeDocument/2006/relationships/hyperlink" Target="https://docs.python.org/3/tutorial/venv.html" TargetMode="External"/><Relationship Id="rId6" Type="http://schemas.openxmlformats.org/officeDocument/2006/relationships/hyperlink" Target="http://www.vision.caltech.edu/Image_Datasets/Caltech101/" TargetMode="External"/><Relationship Id="rId7" Type="http://schemas.openxmlformats.org/officeDocument/2006/relationships/hyperlink" Target="https://stackoverflow.com/questions/48121916/numpy-resize-rescale-image" TargetMode="External"/><Relationship Id="rId8" Type="http://schemas.openxmlformats.org/officeDocument/2006/relationships/hyperlink" Target="https://github.com/bhavul/Caltech-101-Object-Classific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Caltech101</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Object Classification</a:t>
            </a:r>
            <a:endParaRPr/>
          </a:p>
        </p:txBody>
      </p:sp>
      <p:sp>
        <p:nvSpPr>
          <p:cNvPr id="61" name="Google Shape;61;p13"/>
          <p:cNvSpPr txBox="1"/>
          <p:nvPr>
            <p:ph idx="1" type="subTitle"/>
          </p:nvPr>
        </p:nvSpPr>
        <p:spPr>
          <a:xfrm>
            <a:off x="2846625" y="4222975"/>
            <a:ext cx="3450900" cy="701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000">
                <a:solidFill>
                  <a:srgbClr val="1E1E1E"/>
                </a:solidFill>
              </a:rPr>
              <a:t>Leo Gan, Hanming Wang, Tilak Agarwal, Hunter Chun</a:t>
            </a:r>
            <a:endParaRPr sz="1000">
              <a:solidFill>
                <a:srgbClr val="1E1E1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one more Convolutional layer</a:t>
            </a:r>
            <a:endParaRPr/>
          </a:p>
          <a:p>
            <a:pPr indent="0" lvl="0" marL="0" rtl="0" algn="l">
              <a:spcBef>
                <a:spcPts val="0"/>
              </a:spcBef>
              <a:spcAft>
                <a:spcPts val="0"/>
              </a:spcAft>
              <a:buNone/>
            </a:pPr>
            <a:r>
              <a:rPr lang="en" sz="1977">
                <a:solidFill>
                  <a:schemeClr val="dk2"/>
                </a:solidFill>
              </a:rPr>
              <a:t>Structure: 2x Convolution, max-pooling, flatten, dense</a:t>
            </a:r>
            <a:endParaRPr/>
          </a:p>
          <a:p>
            <a:pPr indent="0" lvl="0" marL="0" rtl="0" algn="l">
              <a:spcBef>
                <a:spcPts val="0"/>
              </a:spcBef>
              <a:spcAft>
                <a:spcPts val="0"/>
              </a:spcAft>
              <a:buNone/>
            </a:pPr>
            <a:r>
              <a:t/>
            </a:r>
            <a:endParaRPr/>
          </a:p>
        </p:txBody>
      </p:sp>
      <p:sp>
        <p:nvSpPr>
          <p:cNvPr id="167" name="Google Shape;167;p22"/>
          <p:cNvSpPr txBox="1"/>
          <p:nvPr/>
        </p:nvSpPr>
        <p:spPr>
          <a:xfrm>
            <a:off x="2660247" y="3874450"/>
            <a:ext cx="130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Convolution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(Relu)</a:t>
            </a:r>
            <a:endParaRPr>
              <a:latin typeface="Lato"/>
              <a:ea typeface="Lato"/>
              <a:cs typeface="Lato"/>
              <a:sym typeface="Lato"/>
            </a:endParaRPr>
          </a:p>
        </p:txBody>
      </p:sp>
      <p:sp>
        <p:nvSpPr>
          <p:cNvPr id="168" name="Google Shape;168;p22"/>
          <p:cNvSpPr/>
          <p:nvPr/>
        </p:nvSpPr>
        <p:spPr>
          <a:xfrm>
            <a:off x="1783153" y="1723688"/>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a:off x="4006667" y="3021700"/>
            <a:ext cx="111300" cy="96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3449103" y="2331550"/>
            <a:ext cx="935100" cy="1127700"/>
          </a:xfrm>
          <a:prstGeom prst="parallelogram">
            <a:avLst>
              <a:gd fmla="val 285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a:off x="3491306" y="2379925"/>
            <a:ext cx="935100" cy="1127700"/>
          </a:xfrm>
          <a:prstGeom prst="parallelogram">
            <a:avLst>
              <a:gd fmla="val 285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3548909" y="2435900"/>
            <a:ext cx="935100" cy="1127700"/>
          </a:xfrm>
          <a:prstGeom prst="parallelogram">
            <a:avLst>
              <a:gd fmla="val 285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 name="Google Shape;173;p22"/>
          <p:cNvCxnSpPr/>
          <p:nvPr/>
        </p:nvCxnSpPr>
        <p:spPr>
          <a:xfrm flipH="1" rot="10800000">
            <a:off x="2841344" y="2448663"/>
            <a:ext cx="849000" cy="67260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22"/>
          <p:cNvSpPr/>
          <p:nvPr/>
        </p:nvSpPr>
        <p:spPr>
          <a:xfrm>
            <a:off x="3942066" y="3024000"/>
            <a:ext cx="143400" cy="16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1853775" y="1817939"/>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1924397" y="1912190"/>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a:off x="1995019" y="2006441"/>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2065642" y="2100693"/>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2136264" y="2194944"/>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2206886" y="2289195"/>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2277508" y="2383447"/>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2348130" y="2477698"/>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2418753" y="2571949"/>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2531049" y="2696951"/>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 name="Google Shape;185;p22"/>
          <p:cNvCxnSpPr>
            <a:endCxn id="186" idx="5"/>
          </p:cNvCxnSpPr>
          <p:nvPr/>
        </p:nvCxnSpPr>
        <p:spPr>
          <a:xfrm flipH="1" rot="10800000">
            <a:off x="4072860" y="2055938"/>
            <a:ext cx="903000" cy="1008600"/>
          </a:xfrm>
          <a:prstGeom prst="straightConnector1">
            <a:avLst/>
          </a:prstGeom>
          <a:noFill/>
          <a:ln cap="flat" cmpd="sng" w="9525">
            <a:solidFill>
              <a:schemeClr val="dk2"/>
            </a:solidFill>
            <a:prstDash val="solid"/>
            <a:round/>
            <a:headEnd len="med" w="med" type="none"/>
            <a:tailEnd len="med" w="med" type="triangle"/>
          </a:ln>
        </p:spPr>
      </p:cxnSp>
      <p:sp>
        <p:nvSpPr>
          <p:cNvPr id="187" name="Google Shape;187;p22"/>
          <p:cNvSpPr txBox="1"/>
          <p:nvPr/>
        </p:nvSpPr>
        <p:spPr>
          <a:xfrm>
            <a:off x="4252079" y="3643150"/>
            <a:ext cx="13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max-pooling</a:t>
            </a:r>
            <a:endParaRPr>
              <a:latin typeface="Lato"/>
              <a:ea typeface="Lato"/>
              <a:cs typeface="Lato"/>
              <a:sym typeface="Lato"/>
            </a:endParaRPr>
          </a:p>
        </p:txBody>
      </p:sp>
      <p:sp>
        <p:nvSpPr>
          <p:cNvPr id="186" name="Google Shape;186;p22"/>
          <p:cNvSpPr/>
          <p:nvPr/>
        </p:nvSpPr>
        <p:spPr>
          <a:xfrm>
            <a:off x="4923132" y="1702238"/>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4972203" y="1759037"/>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5021275" y="1815836"/>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5070346" y="1872635"/>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5119417" y="1929435"/>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5168488" y="1986234"/>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5217559" y="2043033"/>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5266630" y="2099833"/>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5315702" y="2156632"/>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5364773" y="2213431"/>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2613393" y="2782744"/>
            <a:ext cx="440700" cy="707400"/>
          </a:xfrm>
          <a:prstGeom prst="parallelogram">
            <a:avLst>
              <a:gd fmla="val 2485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6593903" y="1032025"/>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6584658" y="1388000"/>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6593903" y="1711850"/>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6593751" y="4355125"/>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2" name="Google Shape;202;p22"/>
          <p:cNvSpPr/>
          <p:nvPr/>
        </p:nvSpPr>
        <p:spPr>
          <a:xfrm>
            <a:off x="6593751" y="4010275"/>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6593751" y="3665425"/>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6585198" y="3294500"/>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6589475" y="2052775"/>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6686474" y="2532225"/>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6695480" y="2778688"/>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6689389" y="3065425"/>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 name="Google Shape;209;p22"/>
          <p:cNvCxnSpPr/>
          <p:nvPr/>
        </p:nvCxnSpPr>
        <p:spPr>
          <a:xfrm flipH="1" rot="10800000">
            <a:off x="5590460" y="1129713"/>
            <a:ext cx="1022700" cy="1416300"/>
          </a:xfrm>
          <a:prstGeom prst="straightConnector1">
            <a:avLst/>
          </a:prstGeom>
          <a:noFill/>
          <a:ln cap="flat" cmpd="sng" w="9525">
            <a:solidFill>
              <a:schemeClr val="dk2"/>
            </a:solidFill>
            <a:prstDash val="solid"/>
            <a:round/>
            <a:headEnd len="med" w="med" type="none"/>
            <a:tailEnd len="med" w="med" type="triangle"/>
          </a:ln>
        </p:spPr>
      </p:cxnSp>
      <p:sp>
        <p:nvSpPr>
          <p:cNvPr id="210" name="Google Shape;210;p22"/>
          <p:cNvSpPr txBox="1"/>
          <p:nvPr/>
        </p:nvSpPr>
        <p:spPr>
          <a:xfrm>
            <a:off x="5707491" y="3437875"/>
            <a:ext cx="13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flatten</a:t>
            </a:r>
            <a:endParaRPr>
              <a:latin typeface="Lato"/>
              <a:ea typeface="Lato"/>
              <a:cs typeface="Lato"/>
              <a:sym typeface="Lato"/>
            </a:endParaRPr>
          </a:p>
        </p:txBody>
      </p:sp>
      <p:sp>
        <p:nvSpPr>
          <p:cNvPr id="211" name="Google Shape;211;p22"/>
          <p:cNvSpPr/>
          <p:nvPr/>
        </p:nvSpPr>
        <p:spPr>
          <a:xfrm>
            <a:off x="7706936" y="1936875"/>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7687325" y="2331550"/>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7678037" y="3225675"/>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7687325" y="3666875"/>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7805619" y="2760825"/>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7814626" y="3007288"/>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txBox="1"/>
          <p:nvPr/>
        </p:nvSpPr>
        <p:spPr>
          <a:xfrm>
            <a:off x="7412485" y="1515950"/>
            <a:ext cx="1244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Outputs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cxnSp>
        <p:nvCxnSpPr>
          <p:cNvPr id="218" name="Google Shape;218;p22"/>
          <p:cNvCxnSpPr>
            <a:endCxn id="211" idx="1"/>
          </p:cNvCxnSpPr>
          <p:nvPr/>
        </p:nvCxnSpPr>
        <p:spPr>
          <a:xfrm flipH="1" rot="10800000">
            <a:off x="6720533" y="1979271"/>
            <a:ext cx="1023000" cy="2499900"/>
          </a:xfrm>
          <a:prstGeom prst="straightConnector1">
            <a:avLst/>
          </a:prstGeom>
          <a:noFill/>
          <a:ln cap="flat" cmpd="sng" w="9525">
            <a:solidFill>
              <a:schemeClr val="dk2"/>
            </a:solidFill>
            <a:prstDash val="solid"/>
            <a:round/>
            <a:headEnd len="med" w="med" type="none"/>
            <a:tailEnd len="med" w="med" type="triangle"/>
          </a:ln>
        </p:spPr>
      </p:cxnSp>
      <p:sp>
        <p:nvSpPr>
          <p:cNvPr id="219" name="Google Shape;219;p22"/>
          <p:cNvSpPr/>
          <p:nvPr/>
        </p:nvSpPr>
        <p:spPr>
          <a:xfrm>
            <a:off x="120097" y="1872525"/>
            <a:ext cx="1300800" cy="1554600"/>
          </a:xfrm>
          <a:prstGeom prst="parallelogram">
            <a:avLst>
              <a:gd fmla="val 28568"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txBox="1"/>
          <p:nvPr/>
        </p:nvSpPr>
        <p:spPr>
          <a:xfrm>
            <a:off x="906085" y="3874450"/>
            <a:ext cx="130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Convolution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(Relu)</a:t>
            </a:r>
            <a:endParaRPr>
              <a:latin typeface="Lato"/>
              <a:ea typeface="Lato"/>
              <a:cs typeface="Lato"/>
              <a:sym typeface="Lato"/>
            </a:endParaRPr>
          </a:p>
        </p:txBody>
      </p:sp>
      <p:sp>
        <p:nvSpPr>
          <p:cNvPr id="221" name="Google Shape;221;p22"/>
          <p:cNvSpPr/>
          <p:nvPr/>
        </p:nvSpPr>
        <p:spPr>
          <a:xfrm>
            <a:off x="632691" y="2757925"/>
            <a:ext cx="143400" cy="160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2" name="Google Shape;222;p22"/>
          <p:cNvCxnSpPr/>
          <p:nvPr/>
        </p:nvCxnSpPr>
        <p:spPr>
          <a:xfrm flipH="1" rot="10800000">
            <a:off x="768170" y="2089413"/>
            <a:ext cx="1053600" cy="757200"/>
          </a:xfrm>
          <a:prstGeom prst="straightConnector1">
            <a:avLst/>
          </a:prstGeom>
          <a:noFill/>
          <a:ln cap="flat" cmpd="sng" w="9525">
            <a:solidFill>
              <a:schemeClr val="dk2"/>
            </a:solidFill>
            <a:prstDash val="solid"/>
            <a:round/>
            <a:headEnd len="med" w="med" type="none"/>
            <a:tailEnd len="med" w="med" type="triangle"/>
          </a:ln>
        </p:spPr>
      </p:cxnSp>
      <p:sp>
        <p:nvSpPr>
          <p:cNvPr id="223" name="Google Shape;223;p22"/>
          <p:cNvSpPr txBox="1"/>
          <p:nvPr/>
        </p:nvSpPr>
        <p:spPr>
          <a:xfrm>
            <a:off x="239450" y="1256013"/>
            <a:ext cx="130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Image 200x300</a:t>
            </a:r>
            <a:endParaRPr>
              <a:latin typeface="Lato"/>
              <a:ea typeface="Lato"/>
              <a:cs typeface="Lato"/>
              <a:sym typeface="Lato"/>
            </a:endParaRPr>
          </a:p>
        </p:txBody>
      </p:sp>
      <p:sp>
        <p:nvSpPr>
          <p:cNvPr id="224" name="Google Shape;224;p22"/>
          <p:cNvSpPr txBox="1"/>
          <p:nvPr/>
        </p:nvSpPr>
        <p:spPr>
          <a:xfrm>
            <a:off x="3727238" y="2026225"/>
            <a:ext cx="78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Lato"/>
                <a:ea typeface="Lato"/>
                <a:cs typeface="Lato"/>
                <a:sym typeface="Lato"/>
              </a:rPr>
              <a:t>NEW</a:t>
            </a:r>
            <a:endParaRPr b="1" sz="1700">
              <a:latin typeface="Lato"/>
              <a:ea typeface="Lato"/>
              <a:cs typeface="Lato"/>
              <a:sym typeface="Lato"/>
            </a:endParaRPr>
          </a:p>
        </p:txBody>
      </p:sp>
      <p:sp>
        <p:nvSpPr>
          <p:cNvPr id="225" name="Google Shape;225;p22"/>
          <p:cNvSpPr txBox="1"/>
          <p:nvPr/>
        </p:nvSpPr>
        <p:spPr>
          <a:xfrm>
            <a:off x="7056823" y="4181425"/>
            <a:ext cx="1300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dense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(softmax)</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fully connect</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graphicFrame>
        <p:nvGraphicFramePr>
          <p:cNvPr id="230" name="Google Shape;230;p23"/>
          <p:cNvGraphicFramePr/>
          <p:nvPr/>
        </p:nvGraphicFramePr>
        <p:xfrm>
          <a:off x="880175" y="1164425"/>
          <a:ext cx="3000000" cy="3000000"/>
        </p:xfrm>
        <a:graphic>
          <a:graphicData uri="http://schemas.openxmlformats.org/drawingml/2006/table">
            <a:tbl>
              <a:tblPr>
                <a:noFill/>
                <a:tableStyleId>{9E367497-BE40-47AD-B6C9-755D0C1D45A7}</a:tableStyleId>
              </a:tblPr>
              <a:tblGrid>
                <a:gridCol w="1206500"/>
                <a:gridCol w="1206500"/>
                <a:gridCol w="1206500"/>
                <a:gridCol w="1206500"/>
                <a:gridCol w="1206500"/>
                <a:gridCol w="1351150"/>
              </a:tblGrid>
              <a:tr h="381000">
                <a:tc>
                  <a:txBody>
                    <a:bodyPr/>
                    <a:lstStyle/>
                    <a:p>
                      <a:pPr indent="0" lvl="0" marL="0" rtl="0" algn="l">
                        <a:spcBef>
                          <a:spcPts val="0"/>
                        </a:spcBef>
                        <a:spcAft>
                          <a:spcPts val="0"/>
                        </a:spcAft>
                        <a:buNone/>
                      </a:pPr>
                      <a:r>
                        <a:rPr lang="en"/>
                        <a:t>Epoch</a:t>
                      </a:r>
                      <a:endParaRPr/>
                    </a:p>
                  </a:txBody>
                  <a:tcPr marT="91425" marB="91425" marR="91425" marL="91425"/>
                </a:tc>
                <a:tc>
                  <a:txBody>
                    <a:bodyPr/>
                    <a:lstStyle/>
                    <a:p>
                      <a:pPr indent="0" lvl="0" marL="0" rtl="0" algn="l">
                        <a:spcBef>
                          <a:spcPts val="0"/>
                        </a:spcBef>
                        <a:spcAft>
                          <a:spcPts val="0"/>
                        </a:spcAft>
                        <a:buNone/>
                      </a:pPr>
                      <a:r>
                        <a:rPr lang="en"/>
                        <a:t>Time took</a:t>
                      </a:r>
                      <a:endParaRPr/>
                    </a:p>
                  </a:txBody>
                  <a:tcPr marT="91425" marB="91425" marR="91425" marL="91425"/>
                </a:tc>
                <a:tc>
                  <a:txBody>
                    <a:bodyPr/>
                    <a:lstStyle/>
                    <a:p>
                      <a:pPr indent="0" lvl="0" marL="0" rtl="0" algn="l">
                        <a:spcBef>
                          <a:spcPts val="0"/>
                        </a:spcBef>
                        <a:spcAft>
                          <a:spcPts val="0"/>
                        </a:spcAft>
                        <a:buNone/>
                      </a:pPr>
                      <a:r>
                        <a:rPr lang="en"/>
                        <a:t>loss</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val_loss</a:t>
                      </a:r>
                      <a:endParaRPr/>
                    </a:p>
                  </a:txBody>
                  <a:tcPr marT="91425" marB="91425" marR="91425" marL="91425"/>
                </a:tc>
                <a:tc>
                  <a:txBody>
                    <a:bodyPr/>
                    <a:lstStyle/>
                    <a:p>
                      <a:pPr indent="0" lvl="0" marL="0" rtl="0" algn="l">
                        <a:spcBef>
                          <a:spcPts val="0"/>
                        </a:spcBef>
                        <a:spcAft>
                          <a:spcPts val="0"/>
                        </a:spcAft>
                        <a:buNone/>
                      </a:pPr>
                      <a:r>
                        <a:rPr lang="en"/>
                        <a:t>val_accuracy</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612</a:t>
                      </a:r>
                      <a:endParaRPr/>
                    </a:p>
                  </a:txBody>
                  <a:tcPr marT="91425" marB="91425" marR="91425" marL="91425"/>
                </a:tc>
                <a:tc>
                  <a:txBody>
                    <a:bodyPr/>
                    <a:lstStyle/>
                    <a:p>
                      <a:pPr indent="0" lvl="0" marL="0" rtl="0" algn="l">
                        <a:spcBef>
                          <a:spcPts val="0"/>
                        </a:spcBef>
                        <a:spcAft>
                          <a:spcPts val="0"/>
                        </a:spcAft>
                        <a:buNone/>
                      </a:pPr>
                      <a:r>
                        <a:rPr lang="en"/>
                        <a:t>4.4677</a:t>
                      </a:r>
                      <a:endParaRPr/>
                    </a:p>
                  </a:txBody>
                  <a:tcPr marT="91425" marB="91425" marR="91425" marL="91425"/>
                </a:tc>
                <a:tc>
                  <a:txBody>
                    <a:bodyPr/>
                    <a:lstStyle/>
                    <a:p>
                      <a:pPr indent="0" lvl="0" marL="0" rtl="0" algn="l">
                        <a:spcBef>
                          <a:spcPts val="0"/>
                        </a:spcBef>
                        <a:spcAft>
                          <a:spcPts val="0"/>
                        </a:spcAft>
                        <a:buNone/>
                      </a:pPr>
                      <a:r>
                        <a:rPr lang="en"/>
                        <a:t>0.2570</a:t>
                      </a:r>
                      <a:endParaRPr/>
                    </a:p>
                  </a:txBody>
                  <a:tcPr marT="91425" marB="91425" marR="91425" marL="91425"/>
                </a:tc>
                <a:tc>
                  <a:txBody>
                    <a:bodyPr/>
                    <a:lstStyle/>
                    <a:p>
                      <a:pPr indent="0" lvl="0" marL="0" rtl="0" algn="l">
                        <a:spcBef>
                          <a:spcPts val="0"/>
                        </a:spcBef>
                        <a:spcAft>
                          <a:spcPts val="0"/>
                        </a:spcAft>
                        <a:buNone/>
                      </a:pPr>
                      <a:r>
                        <a:rPr lang="en"/>
                        <a:t>2.3611</a:t>
                      </a:r>
                      <a:endParaRPr/>
                    </a:p>
                  </a:txBody>
                  <a:tcPr marT="91425" marB="91425" marR="91425" marL="91425"/>
                </a:tc>
                <a:tc>
                  <a:txBody>
                    <a:bodyPr/>
                    <a:lstStyle/>
                    <a:p>
                      <a:pPr indent="0" lvl="0" marL="0" rtl="0" algn="l">
                        <a:spcBef>
                          <a:spcPts val="0"/>
                        </a:spcBef>
                        <a:spcAft>
                          <a:spcPts val="0"/>
                        </a:spcAft>
                        <a:buNone/>
                      </a:pPr>
                      <a:r>
                        <a:rPr lang="en"/>
                        <a:t>0.5041</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587s</a:t>
                      </a:r>
                      <a:endParaRPr/>
                    </a:p>
                  </a:txBody>
                  <a:tcPr marT="91425" marB="91425" marR="91425" marL="91425"/>
                </a:tc>
                <a:tc>
                  <a:txBody>
                    <a:bodyPr/>
                    <a:lstStyle/>
                    <a:p>
                      <a:pPr indent="0" lvl="0" marL="0" rtl="0" algn="l">
                        <a:spcBef>
                          <a:spcPts val="0"/>
                        </a:spcBef>
                        <a:spcAft>
                          <a:spcPts val="0"/>
                        </a:spcAft>
                        <a:buNone/>
                      </a:pPr>
                      <a:r>
                        <a:rPr lang="en"/>
                        <a:t>0.5460</a:t>
                      </a:r>
                      <a:endParaRPr/>
                    </a:p>
                  </a:txBody>
                  <a:tcPr marT="91425" marB="91425" marR="91425" marL="91425"/>
                </a:tc>
                <a:tc>
                  <a:txBody>
                    <a:bodyPr/>
                    <a:lstStyle/>
                    <a:p>
                      <a:pPr indent="0" lvl="0" marL="0" rtl="0" algn="l">
                        <a:spcBef>
                          <a:spcPts val="0"/>
                        </a:spcBef>
                        <a:spcAft>
                          <a:spcPts val="0"/>
                        </a:spcAft>
                        <a:buNone/>
                      </a:pPr>
                      <a:r>
                        <a:rPr lang="en"/>
                        <a:t>0.8911</a:t>
                      </a:r>
                      <a:endParaRPr/>
                    </a:p>
                  </a:txBody>
                  <a:tcPr marT="91425" marB="91425" marR="91425" marL="91425"/>
                </a:tc>
                <a:tc>
                  <a:txBody>
                    <a:bodyPr/>
                    <a:lstStyle/>
                    <a:p>
                      <a:pPr indent="0" lvl="0" marL="0" rtl="0" algn="l">
                        <a:spcBef>
                          <a:spcPts val="0"/>
                        </a:spcBef>
                        <a:spcAft>
                          <a:spcPts val="0"/>
                        </a:spcAft>
                        <a:buNone/>
                      </a:pPr>
                      <a:r>
                        <a:rPr lang="en"/>
                        <a:t>2.7804</a:t>
                      </a:r>
                      <a:endParaRPr/>
                    </a:p>
                  </a:txBody>
                  <a:tcPr marT="91425" marB="91425" marR="91425" marL="91425"/>
                </a:tc>
                <a:tc>
                  <a:txBody>
                    <a:bodyPr/>
                    <a:lstStyle/>
                    <a:p>
                      <a:pPr indent="0" lvl="0" marL="0" rtl="0" algn="l">
                        <a:spcBef>
                          <a:spcPts val="0"/>
                        </a:spcBef>
                        <a:spcAft>
                          <a:spcPts val="0"/>
                        </a:spcAft>
                        <a:buNone/>
                      </a:pPr>
                      <a:r>
                        <a:rPr lang="en"/>
                        <a:t>0.5447</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593s</a:t>
                      </a:r>
                      <a:endParaRPr/>
                    </a:p>
                  </a:txBody>
                  <a:tcPr marT="91425" marB="91425" marR="91425" marL="91425"/>
                </a:tc>
                <a:tc>
                  <a:txBody>
                    <a:bodyPr/>
                    <a:lstStyle/>
                    <a:p>
                      <a:pPr indent="0" lvl="0" marL="0" rtl="0" algn="l">
                        <a:spcBef>
                          <a:spcPts val="0"/>
                        </a:spcBef>
                        <a:spcAft>
                          <a:spcPts val="0"/>
                        </a:spcAft>
                        <a:buNone/>
                      </a:pPr>
                      <a:r>
                        <a:rPr lang="en"/>
                        <a:t>0.0539</a:t>
                      </a:r>
                      <a:endParaRPr/>
                    </a:p>
                  </a:txBody>
                  <a:tcPr marT="91425" marB="91425" marR="91425" marL="91425"/>
                </a:tc>
                <a:tc>
                  <a:txBody>
                    <a:bodyPr/>
                    <a:lstStyle/>
                    <a:p>
                      <a:pPr indent="0" lvl="0" marL="0" rtl="0" algn="l">
                        <a:spcBef>
                          <a:spcPts val="0"/>
                        </a:spcBef>
                        <a:spcAft>
                          <a:spcPts val="0"/>
                        </a:spcAft>
                        <a:buNone/>
                      </a:pPr>
                      <a:r>
                        <a:rPr lang="en"/>
                        <a:t>0.9911</a:t>
                      </a:r>
                      <a:endParaRPr/>
                    </a:p>
                  </a:txBody>
                  <a:tcPr marT="91425" marB="91425" marR="91425" marL="91425"/>
                </a:tc>
                <a:tc>
                  <a:txBody>
                    <a:bodyPr/>
                    <a:lstStyle/>
                    <a:p>
                      <a:pPr indent="0" lvl="0" marL="0" rtl="0" algn="l">
                        <a:spcBef>
                          <a:spcPts val="0"/>
                        </a:spcBef>
                        <a:spcAft>
                          <a:spcPts val="0"/>
                        </a:spcAft>
                        <a:buNone/>
                      </a:pPr>
                      <a:r>
                        <a:rPr lang="en"/>
                        <a:t>2.9356</a:t>
                      </a:r>
                      <a:endParaRPr/>
                    </a:p>
                  </a:txBody>
                  <a:tcPr marT="91425" marB="91425" marR="91425" marL="91425"/>
                </a:tc>
                <a:tc>
                  <a:txBody>
                    <a:bodyPr/>
                    <a:lstStyle/>
                    <a:p>
                      <a:pPr indent="0" lvl="0" marL="0" rtl="0" algn="l">
                        <a:spcBef>
                          <a:spcPts val="0"/>
                        </a:spcBef>
                        <a:spcAft>
                          <a:spcPts val="0"/>
                        </a:spcAft>
                        <a:buNone/>
                      </a:pPr>
                      <a:r>
                        <a:rPr lang="en"/>
                        <a:t>0.5530</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605s</a:t>
                      </a:r>
                      <a:endParaRPr/>
                    </a:p>
                  </a:txBody>
                  <a:tcPr marT="91425" marB="91425" marR="91425" marL="91425"/>
                </a:tc>
                <a:tc>
                  <a:txBody>
                    <a:bodyPr/>
                    <a:lstStyle/>
                    <a:p>
                      <a:pPr indent="0" lvl="0" marL="0" rtl="0" algn="l">
                        <a:spcBef>
                          <a:spcPts val="0"/>
                        </a:spcBef>
                        <a:spcAft>
                          <a:spcPts val="0"/>
                        </a:spcAft>
                        <a:buNone/>
                      </a:pPr>
                      <a:r>
                        <a:rPr lang="en"/>
                        <a:t>0.0170</a:t>
                      </a:r>
                      <a:endParaRPr/>
                    </a:p>
                  </a:txBody>
                  <a:tcPr marT="91425" marB="91425" marR="91425" marL="91425"/>
                </a:tc>
                <a:tc>
                  <a:txBody>
                    <a:bodyPr/>
                    <a:lstStyle/>
                    <a:p>
                      <a:pPr indent="0" lvl="0" marL="0" rtl="0" algn="l">
                        <a:spcBef>
                          <a:spcPts val="0"/>
                        </a:spcBef>
                        <a:spcAft>
                          <a:spcPts val="0"/>
                        </a:spcAft>
                        <a:buNone/>
                      </a:pPr>
                      <a:r>
                        <a:rPr lang="en"/>
                        <a:t>0.9982</a:t>
                      </a:r>
                      <a:endParaRPr/>
                    </a:p>
                  </a:txBody>
                  <a:tcPr marT="91425" marB="91425" marR="91425" marL="91425"/>
                </a:tc>
                <a:tc>
                  <a:txBody>
                    <a:bodyPr/>
                    <a:lstStyle/>
                    <a:p>
                      <a:pPr indent="0" lvl="0" marL="0" rtl="0" algn="l">
                        <a:spcBef>
                          <a:spcPts val="0"/>
                        </a:spcBef>
                        <a:spcAft>
                          <a:spcPts val="0"/>
                        </a:spcAft>
                        <a:buNone/>
                      </a:pPr>
                      <a:r>
                        <a:rPr lang="en"/>
                        <a:t>3.2555</a:t>
                      </a:r>
                      <a:endParaRPr/>
                    </a:p>
                  </a:txBody>
                  <a:tcPr marT="91425" marB="91425" marR="91425" marL="91425"/>
                </a:tc>
                <a:tc>
                  <a:txBody>
                    <a:bodyPr/>
                    <a:lstStyle/>
                    <a:p>
                      <a:pPr indent="0" lvl="0" marL="0" rtl="0" algn="l">
                        <a:spcBef>
                          <a:spcPts val="0"/>
                        </a:spcBef>
                        <a:spcAft>
                          <a:spcPts val="0"/>
                        </a:spcAft>
                        <a:buNone/>
                      </a:pPr>
                      <a:r>
                        <a:rPr lang="en"/>
                        <a:t>0.5350</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599s</a:t>
                      </a:r>
                      <a:endParaRPr/>
                    </a:p>
                  </a:txBody>
                  <a:tcPr marT="91425" marB="91425" marR="91425" marL="91425"/>
                </a:tc>
                <a:tc>
                  <a:txBody>
                    <a:bodyPr/>
                    <a:lstStyle/>
                    <a:p>
                      <a:pPr indent="0" lvl="0" marL="0" rtl="0" algn="l">
                        <a:spcBef>
                          <a:spcPts val="0"/>
                        </a:spcBef>
                        <a:spcAft>
                          <a:spcPts val="0"/>
                        </a:spcAft>
                        <a:buNone/>
                      </a:pPr>
                      <a:r>
                        <a:rPr lang="en"/>
                        <a:t>0.0135</a:t>
                      </a:r>
                      <a:endParaRPr/>
                    </a:p>
                  </a:txBody>
                  <a:tcPr marT="91425" marB="91425" marR="91425" marL="91425"/>
                </a:tc>
                <a:tc>
                  <a:txBody>
                    <a:bodyPr/>
                    <a:lstStyle/>
                    <a:p>
                      <a:pPr indent="0" lvl="0" marL="0" rtl="0" algn="l">
                        <a:spcBef>
                          <a:spcPts val="0"/>
                        </a:spcBef>
                        <a:spcAft>
                          <a:spcPts val="0"/>
                        </a:spcAft>
                        <a:buNone/>
                      </a:pPr>
                      <a:r>
                        <a:rPr lang="en"/>
                        <a:t>0.9987</a:t>
                      </a:r>
                      <a:endParaRPr/>
                    </a:p>
                  </a:txBody>
                  <a:tcPr marT="91425" marB="91425" marR="91425" marL="91425"/>
                </a:tc>
                <a:tc>
                  <a:txBody>
                    <a:bodyPr/>
                    <a:lstStyle/>
                    <a:p>
                      <a:pPr indent="0" lvl="0" marL="0" rtl="0" algn="l">
                        <a:spcBef>
                          <a:spcPts val="0"/>
                        </a:spcBef>
                        <a:spcAft>
                          <a:spcPts val="0"/>
                        </a:spcAft>
                        <a:buNone/>
                      </a:pPr>
                      <a:r>
                        <a:rPr lang="en"/>
                        <a:t>3.1584</a:t>
                      </a:r>
                      <a:endParaRPr/>
                    </a:p>
                  </a:txBody>
                  <a:tcPr marT="91425" marB="91425" marR="91425" marL="91425"/>
                </a:tc>
                <a:tc>
                  <a:txBody>
                    <a:bodyPr/>
                    <a:lstStyle/>
                    <a:p>
                      <a:pPr indent="0" lvl="0" marL="0" rtl="0" algn="l">
                        <a:spcBef>
                          <a:spcPts val="0"/>
                        </a:spcBef>
                        <a:spcAft>
                          <a:spcPts val="0"/>
                        </a:spcAft>
                        <a:buNone/>
                      </a:pPr>
                      <a:r>
                        <a:rPr lang="en"/>
                        <a:t>0.5484</a:t>
                      </a:r>
                      <a:endParaRPr/>
                    </a:p>
                  </a:txBody>
                  <a:tcPr marT="91425" marB="91425" marR="91425" marL="91425"/>
                </a:tc>
              </a:tr>
            </a:tbl>
          </a:graphicData>
        </a:graphic>
      </p:graphicFrame>
      <p:sp>
        <p:nvSpPr>
          <p:cNvPr id="231" name="Google Shape;231;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2 convolutional layers</a:t>
            </a:r>
            <a:endParaRPr/>
          </a:p>
        </p:txBody>
      </p:sp>
      <p:sp>
        <p:nvSpPr>
          <p:cNvPr id="232" name="Google Shape;232;p23"/>
          <p:cNvSpPr txBox="1"/>
          <p:nvPr/>
        </p:nvSpPr>
        <p:spPr>
          <a:xfrm>
            <a:off x="811500" y="3541675"/>
            <a:ext cx="7521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Training accuracy close to 1</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Both loss and accuracy of validation improves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It takes three times longer to train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dropout layer </a:t>
            </a:r>
            <a:endParaRPr/>
          </a:p>
          <a:p>
            <a:pPr indent="0" lvl="0" marL="0" rtl="0" algn="l">
              <a:spcBef>
                <a:spcPts val="0"/>
              </a:spcBef>
              <a:spcAft>
                <a:spcPts val="0"/>
              </a:spcAft>
              <a:buNone/>
            </a:pPr>
            <a:r>
              <a:rPr lang="en" sz="1977">
                <a:solidFill>
                  <a:schemeClr val="dk2"/>
                </a:solidFill>
              </a:rPr>
              <a:t>Structure: 2x Convolution, max-pooling, flatten, dense</a:t>
            </a:r>
            <a:endParaRPr/>
          </a:p>
          <a:p>
            <a:pPr indent="0" lvl="0" marL="0" rtl="0" algn="l">
              <a:spcBef>
                <a:spcPts val="0"/>
              </a:spcBef>
              <a:spcAft>
                <a:spcPts val="0"/>
              </a:spcAft>
              <a:buNone/>
            </a:pPr>
            <a:r>
              <a:t/>
            </a:r>
            <a:endParaRPr/>
          </a:p>
        </p:txBody>
      </p:sp>
      <p:sp>
        <p:nvSpPr>
          <p:cNvPr id="238" name="Google Shape;238;p24"/>
          <p:cNvSpPr txBox="1"/>
          <p:nvPr/>
        </p:nvSpPr>
        <p:spPr>
          <a:xfrm>
            <a:off x="2395335" y="3599300"/>
            <a:ext cx="130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Convolution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(Relu)</a:t>
            </a:r>
            <a:endParaRPr>
              <a:latin typeface="Lato"/>
              <a:ea typeface="Lato"/>
              <a:cs typeface="Lato"/>
              <a:sym typeface="Lato"/>
            </a:endParaRPr>
          </a:p>
        </p:txBody>
      </p:sp>
      <p:sp>
        <p:nvSpPr>
          <p:cNvPr id="239" name="Google Shape;239;p24"/>
          <p:cNvSpPr/>
          <p:nvPr/>
        </p:nvSpPr>
        <p:spPr>
          <a:xfrm>
            <a:off x="3021928" y="1644813"/>
            <a:ext cx="594600" cy="8790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
          <p:cNvSpPr/>
          <p:nvPr/>
        </p:nvSpPr>
        <p:spPr>
          <a:xfrm>
            <a:off x="2165592" y="2698050"/>
            <a:ext cx="111300" cy="96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
          <p:cNvSpPr/>
          <p:nvPr/>
        </p:nvSpPr>
        <p:spPr>
          <a:xfrm>
            <a:off x="1608028" y="2007900"/>
            <a:ext cx="935100" cy="1127700"/>
          </a:xfrm>
          <a:prstGeom prst="parallelogram">
            <a:avLst>
              <a:gd fmla="val 2856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
          <p:cNvSpPr/>
          <p:nvPr/>
        </p:nvSpPr>
        <p:spPr>
          <a:xfrm>
            <a:off x="1650231" y="2056275"/>
            <a:ext cx="935100" cy="1127700"/>
          </a:xfrm>
          <a:prstGeom prst="parallelogram">
            <a:avLst>
              <a:gd fmla="val 2856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4"/>
          <p:cNvSpPr/>
          <p:nvPr/>
        </p:nvSpPr>
        <p:spPr>
          <a:xfrm>
            <a:off x="1707834" y="2112250"/>
            <a:ext cx="935100" cy="1127700"/>
          </a:xfrm>
          <a:prstGeom prst="parallelogram">
            <a:avLst>
              <a:gd fmla="val 2856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 name="Google Shape;244;p24"/>
          <p:cNvCxnSpPr>
            <a:endCxn id="239" idx="5"/>
          </p:cNvCxnSpPr>
          <p:nvPr/>
        </p:nvCxnSpPr>
        <p:spPr>
          <a:xfrm flipH="1" rot="10800000">
            <a:off x="2244069" y="2084313"/>
            <a:ext cx="849000" cy="672600"/>
          </a:xfrm>
          <a:prstGeom prst="straightConnector1">
            <a:avLst/>
          </a:prstGeom>
          <a:noFill/>
          <a:ln cap="flat" cmpd="sng" w="9525">
            <a:solidFill>
              <a:schemeClr val="dk2"/>
            </a:solidFill>
            <a:prstDash val="solid"/>
            <a:round/>
            <a:headEnd len="med" w="med" type="none"/>
            <a:tailEnd len="med" w="med" type="triangle"/>
          </a:ln>
        </p:spPr>
      </p:cxnSp>
      <p:sp>
        <p:nvSpPr>
          <p:cNvPr id="245" name="Google Shape;245;p24"/>
          <p:cNvSpPr/>
          <p:nvPr/>
        </p:nvSpPr>
        <p:spPr>
          <a:xfrm>
            <a:off x="2100991" y="2700350"/>
            <a:ext cx="143400" cy="16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p:nvPr/>
        </p:nvSpPr>
        <p:spPr>
          <a:xfrm>
            <a:off x="3092550" y="1739064"/>
            <a:ext cx="594600" cy="8790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
          <p:cNvSpPr/>
          <p:nvPr/>
        </p:nvSpPr>
        <p:spPr>
          <a:xfrm>
            <a:off x="3163172" y="1833315"/>
            <a:ext cx="594600" cy="8790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p:nvPr/>
        </p:nvSpPr>
        <p:spPr>
          <a:xfrm>
            <a:off x="3233794" y="1927566"/>
            <a:ext cx="594600" cy="8790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p:nvPr/>
        </p:nvSpPr>
        <p:spPr>
          <a:xfrm>
            <a:off x="3304417" y="2021818"/>
            <a:ext cx="594600" cy="8790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a:off x="3375039" y="2116069"/>
            <a:ext cx="594600" cy="8790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a:off x="3445661" y="2210320"/>
            <a:ext cx="594600" cy="8790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p:nvPr/>
        </p:nvSpPr>
        <p:spPr>
          <a:xfrm>
            <a:off x="3516283" y="2304572"/>
            <a:ext cx="594600" cy="8790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p:nvPr/>
        </p:nvSpPr>
        <p:spPr>
          <a:xfrm>
            <a:off x="3586905" y="2398823"/>
            <a:ext cx="594600" cy="8790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a:off x="3657528" y="2493074"/>
            <a:ext cx="594600" cy="8790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p:nvPr/>
        </p:nvSpPr>
        <p:spPr>
          <a:xfrm>
            <a:off x="3769824" y="2618076"/>
            <a:ext cx="594600" cy="8790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6" name="Google Shape;256;p24"/>
          <p:cNvCxnSpPr>
            <a:endCxn id="257" idx="5"/>
          </p:cNvCxnSpPr>
          <p:nvPr/>
        </p:nvCxnSpPr>
        <p:spPr>
          <a:xfrm flipH="1" rot="10800000">
            <a:off x="4072860" y="2055938"/>
            <a:ext cx="903000" cy="1008600"/>
          </a:xfrm>
          <a:prstGeom prst="straightConnector1">
            <a:avLst/>
          </a:prstGeom>
          <a:noFill/>
          <a:ln cap="flat" cmpd="sng" w="9525">
            <a:solidFill>
              <a:schemeClr val="dk2"/>
            </a:solidFill>
            <a:prstDash val="solid"/>
            <a:round/>
            <a:headEnd len="med" w="med" type="none"/>
            <a:tailEnd len="med" w="med" type="triangle"/>
          </a:ln>
        </p:spPr>
      </p:cxnSp>
      <p:sp>
        <p:nvSpPr>
          <p:cNvPr id="258" name="Google Shape;258;p24"/>
          <p:cNvSpPr txBox="1"/>
          <p:nvPr/>
        </p:nvSpPr>
        <p:spPr>
          <a:xfrm>
            <a:off x="4252079" y="3643150"/>
            <a:ext cx="13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max-pooling</a:t>
            </a:r>
            <a:endParaRPr>
              <a:latin typeface="Lato"/>
              <a:ea typeface="Lato"/>
              <a:cs typeface="Lato"/>
              <a:sym typeface="Lato"/>
            </a:endParaRPr>
          </a:p>
        </p:txBody>
      </p:sp>
      <p:sp>
        <p:nvSpPr>
          <p:cNvPr id="257" name="Google Shape;257;p24"/>
          <p:cNvSpPr/>
          <p:nvPr/>
        </p:nvSpPr>
        <p:spPr>
          <a:xfrm>
            <a:off x="4923132" y="1702238"/>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
          <p:cNvSpPr/>
          <p:nvPr/>
        </p:nvSpPr>
        <p:spPr>
          <a:xfrm>
            <a:off x="4972203" y="1759037"/>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
          <p:cNvSpPr/>
          <p:nvPr/>
        </p:nvSpPr>
        <p:spPr>
          <a:xfrm>
            <a:off x="5021275" y="1815836"/>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p:nvPr/>
        </p:nvSpPr>
        <p:spPr>
          <a:xfrm>
            <a:off x="5070346" y="1872635"/>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p:nvPr/>
        </p:nvSpPr>
        <p:spPr>
          <a:xfrm>
            <a:off x="5119417" y="1929435"/>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5168488" y="1986234"/>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5217559" y="2043033"/>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a:off x="5266630" y="2099833"/>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a:off x="5315702" y="2156632"/>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a:off x="5364773" y="2213431"/>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3852168" y="2703869"/>
            <a:ext cx="440700" cy="707400"/>
          </a:xfrm>
          <a:prstGeom prst="parallelogram">
            <a:avLst>
              <a:gd fmla="val 2485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6593903" y="1032025"/>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6584658" y="1388000"/>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
          <p:cNvSpPr/>
          <p:nvPr/>
        </p:nvSpPr>
        <p:spPr>
          <a:xfrm>
            <a:off x="6593903" y="1711850"/>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6593751" y="4355125"/>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73" name="Google Shape;273;p24"/>
          <p:cNvSpPr/>
          <p:nvPr/>
        </p:nvSpPr>
        <p:spPr>
          <a:xfrm>
            <a:off x="6593751" y="4010275"/>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a:off x="6593751" y="3665425"/>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p:nvPr/>
        </p:nvSpPr>
        <p:spPr>
          <a:xfrm>
            <a:off x="6585198" y="3294500"/>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6589475" y="2052775"/>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a:off x="6686474" y="2532225"/>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a:off x="6695480" y="2778688"/>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a:off x="6689389" y="3065425"/>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0" name="Google Shape;280;p24"/>
          <p:cNvCxnSpPr/>
          <p:nvPr/>
        </p:nvCxnSpPr>
        <p:spPr>
          <a:xfrm flipH="1" rot="10800000">
            <a:off x="5590460" y="1129713"/>
            <a:ext cx="1022700" cy="1416300"/>
          </a:xfrm>
          <a:prstGeom prst="straightConnector1">
            <a:avLst/>
          </a:prstGeom>
          <a:noFill/>
          <a:ln cap="flat" cmpd="sng" w="9525">
            <a:solidFill>
              <a:schemeClr val="dk2"/>
            </a:solidFill>
            <a:prstDash val="solid"/>
            <a:round/>
            <a:headEnd len="med" w="med" type="none"/>
            <a:tailEnd len="med" w="med" type="triangle"/>
          </a:ln>
        </p:spPr>
      </p:cxnSp>
      <p:sp>
        <p:nvSpPr>
          <p:cNvPr id="281" name="Google Shape;281;p24"/>
          <p:cNvSpPr txBox="1"/>
          <p:nvPr/>
        </p:nvSpPr>
        <p:spPr>
          <a:xfrm>
            <a:off x="5707491" y="3437875"/>
            <a:ext cx="13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flatten</a:t>
            </a:r>
            <a:endParaRPr>
              <a:latin typeface="Lato"/>
              <a:ea typeface="Lato"/>
              <a:cs typeface="Lato"/>
              <a:sym typeface="Lato"/>
            </a:endParaRPr>
          </a:p>
        </p:txBody>
      </p:sp>
      <p:sp>
        <p:nvSpPr>
          <p:cNvPr id="282" name="Google Shape;282;p24"/>
          <p:cNvSpPr txBox="1"/>
          <p:nvPr/>
        </p:nvSpPr>
        <p:spPr>
          <a:xfrm>
            <a:off x="6843798" y="4407775"/>
            <a:ext cx="130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a:t>
            </a:r>
            <a:r>
              <a:rPr lang="en">
                <a:latin typeface="Lato"/>
                <a:ea typeface="Lato"/>
                <a:cs typeface="Lato"/>
                <a:sym typeface="Lato"/>
              </a:rPr>
              <a:t>ense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fully connect</a:t>
            </a:r>
            <a:endParaRPr>
              <a:latin typeface="Lato"/>
              <a:ea typeface="Lato"/>
              <a:cs typeface="Lato"/>
              <a:sym typeface="Lato"/>
            </a:endParaRPr>
          </a:p>
        </p:txBody>
      </p:sp>
      <p:sp>
        <p:nvSpPr>
          <p:cNvPr id="283" name="Google Shape;283;p24"/>
          <p:cNvSpPr/>
          <p:nvPr/>
        </p:nvSpPr>
        <p:spPr>
          <a:xfrm>
            <a:off x="120097" y="1872525"/>
            <a:ext cx="1300800" cy="1554600"/>
          </a:xfrm>
          <a:prstGeom prst="parallelogram">
            <a:avLst>
              <a:gd fmla="val 28568"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txBox="1"/>
          <p:nvPr/>
        </p:nvSpPr>
        <p:spPr>
          <a:xfrm>
            <a:off x="943460" y="3599300"/>
            <a:ext cx="130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Convolution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(Relu)</a:t>
            </a:r>
            <a:endParaRPr>
              <a:latin typeface="Lato"/>
              <a:ea typeface="Lato"/>
              <a:cs typeface="Lato"/>
              <a:sym typeface="Lato"/>
            </a:endParaRPr>
          </a:p>
        </p:txBody>
      </p:sp>
      <p:sp>
        <p:nvSpPr>
          <p:cNvPr id="285" name="Google Shape;285;p24"/>
          <p:cNvSpPr/>
          <p:nvPr/>
        </p:nvSpPr>
        <p:spPr>
          <a:xfrm>
            <a:off x="632691" y="2757925"/>
            <a:ext cx="143400" cy="160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6" name="Google Shape;286;p24"/>
          <p:cNvCxnSpPr/>
          <p:nvPr/>
        </p:nvCxnSpPr>
        <p:spPr>
          <a:xfrm flipH="1" rot="10800000">
            <a:off x="768170" y="2089413"/>
            <a:ext cx="1053600" cy="757200"/>
          </a:xfrm>
          <a:prstGeom prst="straightConnector1">
            <a:avLst/>
          </a:prstGeom>
          <a:noFill/>
          <a:ln cap="flat" cmpd="sng" w="9525">
            <a:solidFill>
              <a:schemeClr val="dk2"/>
            </a:solidFill>
            <a:prstDash val="solid"/>
            <a:round/>
            <a:headEnd len="med" w="med" type="none"/>
            <a:tailEnd len="med" w="med" type="triangle"/>
          </a:ln>
        </p:spPr>
      </p:cxnSp>
      <p:sp>
        <p:nvSpPr>
          <p:cNvPr id="287" name="Google Shape;287;p24"/>
          <p:cNvSpPr txBox="1"/>
          <p:nvPr/>
        </p:nvSpPr>
        <p:spPr>
          <a:xfrm>
            <a:off x="7163850" y="4061875"/>
            <a:ext cx="103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dropout</a:t>
            </a:r>
            <a:endParaRPr>
              <a:latin typeface="Lato"/>
              <a:ea typeface="Lato"/>
              <a:cs typeface="Lato"/>
              <a:sym typeface="Lato"/>
            </a:endParaRPr>
          </a:p>
        </p:txBody>
      </p:sp>
      <p:sp>
        <p:nvSpPr>
          <p:cNvPr id="288" name="Google Shape;288;p24"/>
          <p:cNvSpPr/>
          <p:nvPr/>
        </p:nvSpPr>
        <p:spPr>
          <a:xfrm>
            <a:off x="8514286" y="1487063"/>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p:nvPr/>
        </p:nvSpPr>
        <p:spPr>
          <a:xfrm>
            <a:off x="8526825" y="1892463"/>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p:nvPr/>
        </p:nvSpPr>
        <p:spPr>
          <a:xfrm>
            <a:off x="8517537" y="2786588"/>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p:nvPr/>
        </p:nvSpPr>
        <p:spPr>
          <a:xfrm>
            <a:off x="8526825" y="3227788"/>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p:nvPr/>
        </p:nvSpPr>
        <p:spPr>
          <a:xfrm>
            <a:off x="8645119" y="2321738"/>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
          <p:cNvSpPr/>
          <p:nvPr/>
        </p:nvSpPr>
        <p:spPr>
          <a:xfrm>
            <a:off x="8654126" y="2568200"/>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
          <p:cNvSpPr txBox="1"/>
          <p:nvPr/>
        </p:nvSpPr>
        <p:spPr>
          <a:xfrm>
            <a:off x="8362610" y="1076900"/>
            <a:ext cx="1244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Outputs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95" name="Google Shape;295;p24"/>
          <p:cNvSpPr/>
          <p:nvPr/>
        </p:nvSpPr>
        <p:spPr>
          <a:xfrm>
            <a:off x="7792683" y="1191675"/>
            <a:ext cx="249900" cy="2895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a:off x="7801928" y="1515525"/>
            <a:ext cx="249900" cy="2895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a:off x="7163839" y="3873150"/>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a:off x="7163839" y="3528300"/>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p:nvPr/>
        </p:nvSpPr>
        <p:spPr>
          <a:xfrm>
            <a:off x="7155286" y="3157375"/>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
          <p:cNvSpPr/>
          <p:nvPr/>
        </p:nvSpPr>
        <p:spPr>
          <a:xfrm>
            <a:off x="7797500" y="1856450"/>
            <a:ext cx="249900" cy="2895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24"/>
          <p:cNvCxnSpPr>
            <a:endCxn id="288" idx="2"/>
          </p:cNvCxnSpPr>
          <p:nvPr/>
        </p:nvCxnSpPr>
        <p:spPr>
          <a:xfrm flipH="1" rot="10800000">
            <a:off x="7929586" y="1631813"/>
            <a:ext cx="584700" cy="2279400"/>
          </a:xfrm>
          <a:prstGeom prst="straightConnector1">
            <a:avLst/>
          </a:prstGeom>
          <a:noFill/>
          <a:ln cap="flat" cmpd="sng" w="9525">
            <a:solidFill>
              <a:schemeClr val="dk2"/>
            </a:solidFill>
            <a:prstDash val="solid"/>
            <a:round/>
            <a:headEnd len="med" w="med" type="none"/>
            <a:tailEnd len="med" w="med" type="triangle"/>
          </a:ln>
        </p:spPr>
      </p:cxnSp>
      <p:sp>
        <p:nvSpPr>
          <p:cNvPr id="302" name="Google Shape;302;p24"/>
          <p:cNvSpPr/>
          <p:nvPr/>
        </p:nvSpPr>
        <p:spPr>
          <a:xfrm>
            <a:off x="7865624" y="2341425"/>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
          <p:cNvSpPr/>
          <p:nvPr/>
        </p:nvSpPr>
        <p:spPr>
          <a:xfrm>
            <a:off x="7874630" y="2587888"/>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
          <p:cNvSpPr/>
          <p:nvPr/>
        </p:nvSpPr>
        <p:spPr>
          <a:xfrm>
            <a:off x="7868539" y="2874625"/>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p:nvPr/>
        </p:nvSpPr>
        <p:spPr>
          <a:xfrm>
            <a:off x="7129746" y="1262575"/>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p:nvPr/>
        </p:nvSpPr>
        <p:spPr>
          <a:xfrm>
            <a:off x="7138990" y="1586425"/>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a:off x="7134562" y="1927350"/>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a:off x="7765801" y="3793925"/>
            <a:ext cx="249900" cy="2895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a:off x="7765801" y="3449075"/>
            <a:ext cx="249900" cy="2895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a:off x="7757248" y="3078150"/>
            <a:ext cx="249900" cy="2895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1" name="Google Shape;311;p24"/>
          <p:cNvCxnSpPr>
            <a:stCxn id="297" idx="6"/>
            <a:endCxn id="295" idx="2"/>
          </p:cNvCxnSpPr>
          <p:nvPr/>
        </p:nvCxnSpPr>
        <p:spPr>
          <a:xfrm flipH="1" rot="10800000">
            <a:off x="7413739" y="1336500"/>
            <a:ext cx="378900" cy="2681400"/>
          </a:xfrm>
          <a:prstGeom prst="straightConnector1">
            <a:avLst/>
          </a:prstGeom>
          <a:noFill/>
          <a:ln cap="flat" cmpd="sng" w="9525">
            <a:solidFill>
              <a:schemeClr val="dk2"/>
            </a:solidFill>
            <a:prstDash val="solid"/>
            <a:round/>
            <a:headEnd len="med" w="med" type="none"/>
            <a:tailEnd len="med" w="med" type="triangle"/>
          </a:ln>
        </p:spPr>
      </p:cxnSp>
      <p:cxnSp>
        <p:nvCxnSpPr>
          <p:cNvPr id="312" name="Google Shape;312;p24"/>
          <p:cNvCxnSpPr>
            <a:endCxn id="305" idx="2"/>
          </p:cNvCxnSpPr>
          <p:nvPr/>
        </p:nvCxnSpPr>
        <p:spPr>
          <a:xfrm flipH="1" rot="10800000">
            <a:off x="6785046" y="1407325"/>
            <a:ext cx="344700" cy="3089400"/>
          </a:xfrm>
          <a:prstGeom prst="straightConnector1">
            <a:avLst/>
          </a:prstGeom>
          <a:noFill/>
          <a:ln cap="flat" cmpd="sng" w="9525">
            <a:solidFill>
              <a:schemeClr val="dk2"/>
            </a:solidFill>
            <a:prstDash val="solid"/>
            <a:round/>
            <a:headEnd len="med" w="med" type="none"/>
            <a:tailEnd len="med" w="med" type="triangle"/>
          </a:ln>
        </p:spPr>
      </p:cxnSp>
      <p:sp>
        <p:nvSpPr>
          <p:cNvPr id="313" name="Google Shape;313;p24"/>
          <p:cNvSpPr/>
          <p:nvPr/>
        </p:nvSpPr>
        <p:spPr>
          <a:xfrm>
            <a:off x="7256024" y="2417625"/>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p:nvPr/>
        </p:nvSpPr>
        <p:spPr>
          <a:xfrm>
            <a:off x="7265030" y="2664088"/>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
          <p:cNvSpPr/>
          <p:nvPr/>
        </p:nvSpPr>
        <p:spPr>
          <a:xfrm>
            <a:off x="7258939" y="2950825"/>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4"/>
          <p:cNvSpPr txBox="1"/>
          <p:nvPr/>
        </p:nvSpPr>
        <p:spPr>
          <a:xfrm>
            <a:off x="239450" y="1256013"/>
            <a:ext cx="130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Image 200x300</a:t>
            </a:r>
            <a:endParaRPr>
              <a:latin typeface="Lato"/>
              <a:ea typeface="Lato"/>
              <a:cs typeface="Lato"/>
              <a:sym typeface="Lato"/>
            </a:endParaRPr>
          </a:p>
        </p:txBody>
      </p:sp>
      <p:sp>
        <p:nvSpPr>
          <p:cNvPr id="317" name="Google Shape;317;p24"/>
          <p:cNvSpPr txBox="1"/>
          <p:nvPr/>
        </p:nvSpPr>
        <p:spPr>
          <a:xfrm>
            <a:off x="7008300" y="828025"/>
            <a:ext cx="78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Lato"/>
                <a:ea typeface="Lato"/>
                <a:cs typeface="Lato"/>
                <a:sym typeface="Lato"/>
              </a:rPr>
              <a:t>NEW</a:t>
            </a:r>
            <a:endParaRPr b="1" sz="1700">
              <a:latin typeface="Lato"/>
              <a:ea typeface="Lato"/>
              <a:cs typeface="Lato"/>
              <a:sym typeface="Lato"/>
            </a:endParaRPr>
          </a:p>
        </p:txBody>
      </p:sp>
      <p:sp>
        <p:nvSpPr>
          <p:cNvPr id="318" name="Google Shape;318;p24"/>
          <p:cNvSpPr txBox="1"/>
          <p:nvPr/>
        </p:nvSpPr>
        <p:spPr>
          <a:xfrm>
            <a:off x="7660988" y="757125"/>
            <a:ext cx="78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Lato"/>
                <a:ea typeface="Lato"/>
                <a:cs typeface="Lato"/>
                <a:sym typeface="Lato"/>
              </a:rPr>
              <a:t>NEW</a:t>
            </a:r>
            <a:endParaRPr b="1" sz="2000">
              <a:latin typeface="Lato"/>
              <a:ea typeface="Lato"/>
              <a:cs typeface="Lato"/>
              <a:sym typeface="Lato"/>
            </a:endParaRPr>
          </a:p>
        </p:txBody>
      </p:sp>
      <p:sp>
        <p:nvSpPr>
          <p:cNvPr id="319" name="Google Shape;319;p24"/>
          <p:cNvSpPr txBox="1"/>
          <p:nvPr/>
        </p:nvSpPr>
        <p:spPr>
          <a:xfrm>
            <a:off x="7988823" y="3654738"/>
            <a:ext cx="130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dense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fully connect</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graphicFrame>
        <p:nvGraphicFramePr>
          <p:cNvPr id="324" name="Google Shape;324;p25"/>
          <p:cNvGraphicFramePr/>
          <p:nvPr/>
        </p:nvGraphicFramePr>
        <p:xfrm>
          <a:off x="880175" y="1164425"/>
          <a:ext cx="3000000" cy="3000000"/>
        </p:xfrm>
        <a:graphic>
          <a:graphicData uri="http://schemas.openxmlformats.org/drawingml/2006/table">
            <a:tbl>
              <a:tblPr>
                <a:noFill/>
                <a:tableStyleId>{9E367497-BE40-47AD-B6C9-755D0C1D45A7}</a:tableStyleId>
              </a:tblPr>
              <a:tblGrid>
                <a:gridCol w="1206500"/>
                <a:gridCol w="1206500"/>
                <a:gridCol w="1206500"/>
                <a:gridCol w="1206500"/>
                <a:gridCol w="1206500"/>
                <a:gridCol w="1351150"/>
              </a:tblGrid>
              <a:tr h="381000">
                <a:tc>
                  <a:txBody>
                    <a:bodyPr/>
                    <a:lstStyle/>
                    <a:p>
                      <a:pPr indent="0" lvl="0" marL="0" rtl="0" algn="l">
                        <a:spcBef>
                          <a:spcPts val="0"/>
                        </a:spcBef>
                        <a:spcAft>
                          <a:spcPts val="0"/>
                        </a:spcAft>
                        <a:buNone/>
                      </a:pPr>
                      <a:r>
                        <a:rPr lang="en"/>
                        <a:t>Epoch</a:t>
                      </a:r>
                      <a:endParaRPr/>
                    </a:p>
                  </a:txBody>
                  <a:tcPr marT="91425" marB="91425" marR="91425" marL="91425"/>
                </a:tc>
                <a:tc>
                  <a:txBody>
                    <a:bodyPr/>
                    <a:lstStyle/>
                    <a:p>
                      <a:pPr indent="0" lvl="0" marL="0" rtl="0" algn="l">
                        <a:spcBef>
                          <a:spcPts val="0"/>
                        </a:spcBef>
                        <a:spcAft>
                          <a:spcPts val="0"/>
                        </a:spcAft>
                        <a:buNone/>
                      </a:pPr>
                      <a:r>
                        <a:rPr lang="en"/>
                        <a:t>Time took</a:t>
                      </a:r>
                      <a:endParaRPr/>
                    </a:p>
                  </a:txBody>
                  <a:tcPr marT="91425" marB="91425" marR="91425" marL="91425"/>
                </a:tc>
                <a:tc>
                  <a:txBody>
                    <a:bodyPr/>
                    <a:lstStyle/>
                    <a:p>
                      <a:pPr indent="0" lvl="0" marL="0" rtl="0" algn="l">
                        <a:spcBef>
                          <a:spcPts val="0"/>
                        </a:spcBef>
                        <a:spcAft>
                          <a:spcPts val="0"/>
                        </a:spcAft>
                        <a:buNone/>
                      </a:pPr>
                      <a:r>
                        <a:rPr lang="en"/>
                        <a:t>loss</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val_loss</a:t>
                      </a:r>
                      <a:endParaRPr/>
                    </a:p>
                  </a:txBody>
                  <a:tcPr marT="91425" marB="91425" marR="91425" marL="91425"/>
                </a:tc>
                <a:tc>
                  <a:txBody>
                    <a:bodyPr/>
                    <a:lstStyle/>
                    <a:p>
                      <a:pPr indent="0" lvl="0" marL="0" rtl="0" algn="l">
                        <a:spcBef>
                          <a:spcPts val="0"/>
                        </a:spcBef>
                        <a:spcAft>
                          <a:spcPts val="0"/>
                        </a:spcAft>
                        <a:buNone/>
                      </a:pPr>
                      <a:r>
                        <a:rPr lang="en"/>
                        <a:t>val_accuracy</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1013</a:t>
                      </a:r>
                      <a:endParaRPr/>
                    </a:p>
                  </a:txBody>
                  <a:tcPr marT="91425" marB="91425" marR="91425" marL="91425"/>
                </a:tc>
                <a:tc>
                  <a:txBody>
                    <a:bodyPr/>
                    <a:lstStyle/>
                    <a:p>
                      <a:pPr indent="0" lvl="0" marL="0" rtl="0" algn="l">
                        <a:spcBef>
                          <a:spcPts val="0"/>
                        </a:spcBef>
                        <a:spcAft>
                          <a:spcPts val="0"/>
                        </a:spcAft>
                        <a:buNone/>
                      </a:pPr>
                      <a:r>
                        <a:rPr lang="en"/>
                        <a:t>10.5499</a:t>
                      </a:r>
                      <a:endParaRPr/>
                    </a:p>
                  </a:txBody>
                  <a:tcPr marT="91425" marB="91425" marR="91425" marL="91425"/>
                </a:tc>
                <a:tc>
                  <a:txBody>
                    <a:bodyPr/>
                    <a:lstStyle/>
                    <a:p>
                      <a:pPr indent="0" lvl="0" marL="0" rtl="0" algn="l">
                        <a:spcBef>
                          <a:spcPts val="0"/>
                        </a:spcBef>
                        <a:spcAft>
                          <a:spcPts val="0"/>
                        </a:spcAft>
                        <a:buNone/>
                      </a:pPr>
                      <a:r>
                        <a:rPr lang="en"/>
                        <a:t>0.0904</a:t>
                      </a:r>
                      <a:endParaRPr/>
                    </a:p>
                  </a:txBody>
                  <a:tcPr marT="91425" marB="91425" marR="91425" marL="91425"/>
                </a:tc>
                <a:tc>
                  <a:txBody>
                    <a:bodyPr/>
                    <a:lstStyle/>
                    <a:p>
                      <a:pPr indent="0" lvl="0" marL="0" rtl="0" algn="l">
                        <a:spcBef>
                          <a:spcPts val="0"/>
                        </a:spcBef>
                        <a:spcAft>
                          <a:spcPts val="0"/>
                        </a:spcAft>
                        <a:buNone/>
                      </a:pPr>
                      <a:r>
                        <a:rPr lang="en"/>
                        <a:t>3.3695</a:t>
                      </a:r>
                      <a:endParaRPr/>
                    </a:p>
                  </a:txBody>
                  <a:tcPr marT="91425" marB="91425" marR="91425" marL="91425"/>
                </a:tc>
                <a:tc>
                  <a:txBody>
                    <a:bodyPr/>
                    <a:lstStyle/>
                    <a:p>
                      <a:pPr indent="0" lvl="0" marL="0" rtl="0" algn="l">
                        <a:spcBef>
                          <a:spcPts val="0"/>
                        </a:spcBef>
                        <a:spcAft>
                          <a:spcPts val="0"/>
                        </a:spcAft>
                        <a:buNone/>
                      </a:pPr>
                      <a:r>
                        <a:rPr lang="en"/>
                        <a:t>0.3424</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984</a:t>
                      </a:r>
                      <a:endParaRPr/>
                    </a:p>
                  </a:txBody>
                  <a:tcPr marT="91425" marB="91425" marR="91425" marL="91425"/>
                </a:tc>
                <a:tc>
                  <a:txBody>
                    <a:bodyPr/>
                    <a:lstStyle/>
                    <a:p>
                      <a:pPr indent="0" lvl="0" marL="0" rtl="0" algn="l">
                        <a:spcBef>
                          <a:spcPts val="0"/>
                        </a:spcBef>
                        <a:spcAft>
                          <a:spcPts val="0"/>
                        </a:spcAft>
                        <a:buNone/>
                      </a:pPr>
                      <a:r>
                        <a:rPr lang="en"/>
                        <a:t>3.1911</a:t>
                      </a:r>
                      <a:endParaRPr/>
                    </a:p>
                  </a:txBody>
                  <a:tcPr marT="91425" marB="91425" marR="91425" marL="91425"/>
                </a:tc>
                <a:tc>
                  <a:txBody>
                    <a:bodyPr/>
                    <a:lstStyle/>
                    <a:p>
                      <a:pPr indent="0" lvl="0" marL="0" rtl="0" algn="l">
                        <a:spcBef>
                          <a:spcPts val="0"/>
                        </a:spcBef>
                        <a:spcAft>
                          <a:spcPts val="0"/>
                        </a:spcAft>
                        <a:buNone/>
                      </a:pPr>
                      <a:r>
                        <a:rPr lang="en"/>
                        <a:t>0.3291</a:t>
                      </a:r>
                      <a:endParaRPr/>
                    </a:p>
                  </a:txBody>
                  <a:tcPr marT="91425" marB="91425" marR="91425" marL="91425"/>
                </a:tc>
                <a:tc>
                  <a:txBody>
                    <a:bodyPr/>
                    <a:lstStyle/>
                    <a:p>
                      <a:pPr indent="0" lvl="0" marL="0" rtl="0" algn="l">
                        <a:spcBef>
                          <a:spcPts val="0"/>
                        </a:spcBef>
                        <a:spcAft>
                          <a:spcPts val="0"/>
                        </a:spcAft>
                        <a:buNone/>
                      </a:pPr>
                      <a:r>
                        <a:rPr lang="en"/>
                        <a:t>2.8513</a:t>
                      </a:r>
                      <a:endParaRPr/>
                    </a:p>
                  </a:txBody>
                  <a:tcPr marT="91425" marB="91425" marR="91425" marL="91425"/>
                </a:tc>
                <a:tc>
                  <a:txBody>
                    <a:bodyPr/>
                    <a:lstStyle/>
                    <a:p>
                      <a:pPr indent="0" lvl="0" marL="0" rtl="0" algn="l">
                        <a:spcBef>
                          <a:spcPts val="0"/>
                        </a:spcBef>
                        <a:spcAft>
                          <a:spcPts val="0"/>
                        </a:spcAft>
                        <a:buNone/>
                      </a:pPr>
                      <a:r>
                        <a:rPr lang="en"/>
                        <a:t>0.3880</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965</a:t>
                      </a:r>
                      <a:endParaRPr/>
                    </a:p>
                  </a:txBody>
                  <a:tcPr marT="91425" marB="91425" marR="91425" marL="91425"/>
                </a:tc>
                <a:tc>
                  <a:txBody>
                    <a:bodyPr/>
                    <a:lstStyle/>
                    <a:p>
                      <a:pPr indent="0" lvl="0" marL="0" rtl="0" algn="l">
                        <a:spcBef>
                          <a:spcPts val="0"/>
                        </a:spcBef>
                        <a:spcAft>
                          <a:spcPts val="0"/>
                        </a:spcAft>
                        <a:buNone/>
                      </a:pPr>
                      <a:r>
                        <a:rPr lang="en"/>
                        <a:t>2.4881</a:t>
                      </a:r>
                      <a:endParaRPr/>
                    </a:p>
                  </a:txBody>
                  <a:tcPr marT="91425" marB="91425" marR="91425" marL="91425"/>
                </a:tc>
                <a:tc>
                  <a:txBody>
                    <a:bodyPr/>
                    <a:lstStyle/>
                    <a:p>
                      <a:pPr indent="0" lvl="0" marL="0" rtl="0" algn="l">
                        <a:spcBef>
                          <a:spcPts val="0"/>
                        </a:spcBef>
                        <a:spcAft>
                          <a:spcPts val="0"/>
                        </a:spcAft>
                        <a:buNone/>
                      </a:pPr>
                      <a:r>
                        <a:rPr lang="en"/>
                        <a:t>0.4219</a:t>
                      </a:r>
                      <a:endParaRPr/>
                    </a:p>
                  </a:txBody>
                  <a:tcPr marT="91425" marB="91425" marR="91425" marL="91425"/>
                </a:tc>
                <a:tc>
                  <a:txBody>
                    <a:bodyPr/>
                    <a:lstStyle/>
                    <a:p>
                      <a:pPr indent="0" lvl="0" marL="0" rtl="0" algn="l">
                        <a:spcBef>
                          <a:spcPts val="0"/>
                        </a:spcBef>
                        <a:spcAft>
                          <a:spcPts val="0"/>
                        </a:spcAft>
                        <a:buNone/>
                      </a:pPr>
                      <a:r>
                        <a:rPr lang="en"/>
                        <a:t>2.6099</a:t>
                      </a:r>
                      <a:endParaRPr/>
                    </a:p>
                  </a:txBody>
                  <a:tcPr marT="91425" marB="91425" marR="91425" marL="91425"/>
                </a:tc>
                <a:tc>
                  <a:txBody>
                    <a:bodyPr/>
                    <a:lstStyle/>
                    <a:p>
                      <a:pPr indent="0" lvl="0" marL="0" rtl="0" algn="l">
                        <a:spcBef>
                          <a:spcPts val="0"/>
                        </a:spcBef>
                        <a:spcAft>
                          <a:spcPts val="0"/>
                        </a:spcAft>
                        <a:buNone/>
                      </a:pPr>
                      <a:r>
                        <a:rPr lang="en"/>
                        <a:t>0.4539</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1</a:t>
                      </a:r>
                      <a:r>
                        <a:rPr lang="en"/>
                        <a:t>5</a:t>
                      </a:r>
                      <a:endParaRPr/>
                    </a:p>
                  </a:txBody>
                  <a:tcPr marT="91425" marB="91425" marR="91425" marL="91425"/>
                </a:tc>
                <a:tc>
                  <a:txBody>
                    <a:bodyPr/>
                    <a:lstStyle/>
                    <a:p>
                      <a:pPr indent="0" lvl="0" marL="0" rtl="0" algn="l">
                        <a:spcBef>
                          <a:spcPts val="0"/>
                        </a:spcBef>
                        <a:spcAft>
                          <a:spcPts val="0"/>
                        </a:spcAft>
                        <a:buNone/>
                      </a:pPr>
                      <a:r>
                        <a:rPr lang="en"/>
                        <a:t>899</a:t>
                      </a:r>
                      <a:endParaRPr/>
                    </a:p>
                  </a:txBody>
                  <a:tcPr marT="91425" marB="91425" marR="91425" marL="91425"/>
                </a:tc>
                <a:tc>
                  <a:txBody>
                    <a:bodyPr/>
                    <a:lstStyle/>
                    <a:p>
                      <a:pPr indent="0" lvl="0" marL="0" rtl="0" algn="l">
                        <a:spcBef>
                          <a:spcPts val="0"/>
                        </a:spcBef>
                        <a:spcAft>
                          <a:spcPts val="0"/>
                        </a:spcAft>
                        <a:buNone/>
                      </a:pPr>
                      <a:r>
                        <a:rPr lang="en"/>
                        <a:t>0.2887</a:t>
                      </a:r>
                      <a:endParaRPr/>
                    </a:p>
                  </a:txBody>
                  <a:tcPr marT="91425" marB="91425" marR="91425" marL="91425"/>
                </a:tc>
                <a:tc>
                  <a:txBody>
                    <a:bodyPr/>
                    <a:lstStyle/>
                    <a:p>
                      <a:pPr indent="0" lvl="0" marL="0" rtl="0" algn="l">
                        <a:spcBef>
                          <a:spcPts val="0"/>
                        </a:spcBef>
                        <a:spcAft>
                          <a:spcPts val="0"/>
                        </a:spcAft>
                        <a:buNone/>
                      </a:pPr>
                      <a:r>
                        <a:rPr lang="en"/>
                        <a:t>0.9147</a:t>
                      </a:r>
                      <a:endParaRPr/>
                    </a:p>
                  </a:txBody>
                  <a:tcPr marT="91425" marB="91425" marR="91425" marL="91425"/>
                </a:tc>
                <a:tc>
                  <a:txBody>
                    <a:bodyPr/>
                    <a:lstStyle/>
                    <a:p>
                      <a:pPr indent="0" lvl="0" marL="0" rtl="0" algn="l">
                        <a:spcBef>
                          <a:spcPts val="0"/>
                        </a:spcBef>
                        <a:spcAft>
                          <a:spcPts val="0"/>
                        </a:spcAft>
                        <a:buNone/>
                      </a:pPr>
                      <a:r>
                        <a:rPr lang="en"/>
                        <a:t>3.0062</a:t>
                      </a:r>
                      <a:endParaRPr/>
                    </a:p>
                  </a:txBody>
                  <a:tcPr marT="91425" marB="91425" marR="91425" marL="91425"/>
                </a:tc>
                <a:tc>
                  <a:txBody>
                    <a:bodyPr/>
                    <a:lstStyle/>
                    <a:p>
                      <a:pPr indent="0" lvl="0" marL="0" rtl="0" algn="l">
                        <a:spcBef>
                          <a:spcPts val="0"/>
                        </a:spcBef>
                        <a:spcAft>
                          <a:spcPts val="0"/>
                        </a:spcAft>
                        <a:buNone/>
                      </a:pPr>
                      <a:r>
                        <a:rPr lang="en"/>
                        <a:t>0.5037</a:t>
                      </a:r>
                      <a:endParaRPr/>
                    </a:p>
                  </a:txBody>
                  <a:tcPr marT="91425" marB="91425" marR="91425" marL="91425"/>
                </a:tc>
              </a:tr>
              <a:tr h="381000">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923</a:t>
                      </a:r>
                      <a:endParaRPr/>
                    </a:p>
                  </a:txBody>
                  <a:tcPr marT="91425" marB="91425" marR="91425" marL="91425"/>
                </a:tc>
                <a:tc>
                  <a:txBody>
                    <a:bodyPr/>
                    <a:lstStyle/>
                    <a:p>
                      <a:pPr indent="0" lvl="0" marL="0" rtl="0" algn="l">
                        <a:spcBef>
                          <a:spcPts val="0"/>
                        </a:spcBef>
                        <a:spcAft>
                          <a:spcPts val="0"/>
                        </a:spcAft>
                        <a:buNone/>
                      </a:pPr>
                      <a:r>
                        <a:rPr lang="en"/>
                        <a:t>0.2923</a:t>
                      </a:r>
                      <a:endParaRPr/>
                    </a:p>
                  </a:txBody>
                  <a:tcPr marT="91425" marB="91425" marR="91425" marL="91425"/>
                </a:tc>
                <a:tc>
                  <a:txBody>
                    <a:bodyPr/>
                    <a:lstStyle/>
                    <a:p>
                      <a:pPr indent="0" lvl="0" marL="0" rtl="0" algn="l">
                        <a:spcBef>
                          <a:spcPts val="0"/>
                        </a:spcBef>
                        <a:spcAft>
                          <a:spcPts val="0"/>
                        </a:spcAft>
                        <a:buNone/>
                      </a:pPr>
                      <a:r>
                        <a:rPr lang="en"/>
                        <a:t>0.9176</a:t>
                      </a:r>
                      <a:endParaRPr/>
                    </a:p>
                  </a:txBody>
                  <a:tcPr marT="91425" marB="91425" marR="91425" marL="91425"/>
                </a:tc>
                <a:tc>
                  <a:txBody>
                    <a:bodyPr/>
                    <a:lstStyle/>
                    <a:p>
                      <a:pPr indent="0" lvl="0" marL="0" rtl="0" algn="l">
                        <a:spcBef>
                          <a:spcPts val="0"/>
                        </a:spcBef>
                        <a:spcAft>
                          <a:spcPts val="0"/>
                        </a:spcAft>
                        <a:buNone/>
                      </a:pPr>
                      <a:r>
                        <a:rPr lang="en"/>
                        <a:t>3.1858</a:t>
                      </a:r>
                      <a:endParaRPr/>
                    </a:p>
                  </a:txBody>
                  <a:tcPr marT="91425" marB="91425" marR="91425" marL="91425"/>
                </a:tc>
                <a:tc>
                  <a:txBody>
                    <a:bodyPr/>
                    <a:lstStyle/>
                    <a:p>
                      <a:pPr indent="0" lvl="0" marL="0" rtl="0" algn="l">
                        <a:spcBef>
                          <a:spcPts val="0"/>
                        </a:spcBef>
                        <a:spcAft>
                          <a:spcPts val="0"/>
                        </a:spcAft>
                        <a:buNone/>
                      </a:pPr>
                      <a:r>
                        <a:rPr lang="en"/>
                        <a:t>0.4986</a:t>
                      </a:r>
                      <a:endParaRPr/>
                    </a:p>
                  </a:txBody>
                  <a:tcPr marT="91425" marB="91425" marR="91425" marL="91425"/>
                </a:tc>
              </a:tr>
            </a:tbl>
          </a:graphicData>
        </a:graphic>
      </p:graphicFrame>
      <p:sp>
        <p:nvSpPr>
          <p:cNvPr id="325" name="Google Shape;325;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two convolutional layers with dropout</a:t>
            </a:r>
            <a:endParaRPr/>
          </a:p>
        </p:txBody>
      </p:sp>
      <p:sp>
        <p:nvSpPr>
          <p:cNvPr id="326" name="Google Shape;326;p25"/>
          <p:cNvSpPr txBox="1"/>
          <p:nvPr/>
        </p:nvSpPr>
        <p:spPr>
          <a:xfrm>
            <a:off x="880175" y="3902975"/>
            <a:ext cx="71244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With a dropout layer, 16 epochs before the final model</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 the final model, validation loss is higher and validation accuracy is lower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Model is not improved from previous one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one more cycle in feature learning</a:t>
            </a:r>
            <a:endParaRPr/>
          </a:p>
        </p:txBody>
      </p:sp>
      <p:sp>
        <p:nvSpPr>
          <p:cNvPr id="332" name="Google Shape;332;p26"/>
          <p:cNvSpPr txBox="1"/>
          <p:nvPr/>
        </p:nvSpPr>
        <p:spPr>
          <a:xfrm>
            <a:off x="239450" y="1256013"/>
            <a:ext cx="130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Image 200x300</a:t>
            </a:r>
            <a:endParaRPr>
              <a:latin typeface="Lato"/>
              <a:ea typeface="Lato"/>
              <a:cs typeface="Lato"/>
              <a:sym typeface="Lato"/>
            </a:endParaRPr>
          </a:p>
        </p:txBody>
      </p:sp>
      <p:sp>
        <p:nvSpPr>
          <p:cNvPr id="333" name="Google Shape;333;p26"/>
          <p:cNvSpPr txBox="1"/>
          <p:nvPr/>
        </p:nvSpPr>
        <p:spPr>
          <a:xfrm>
            <a:off x="1701854" y="3103238"/>
            <a:ext cx="1037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Convolution</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(Relu)</a:t>
            </a:r>
            <a:endParaRPr sz="1200">
              <a:latin typeface="Lato"/>
              <a:ea typeface="Lato"/>
              <a:cs typeface="Lato"/>
              <a:sym typeface="Lato"/>
            </a:endParaRPr>
          </a:p>
        </p:txBody>
      </p:sp>
      <p:sp>
        <p:nvSpPr>
          <p:cNvPr id="334" name="Google Shape;334;p26"/>
          <p:cNvSpPr/>
          <p:nvPr/>
        </p:nvSpPr>
        <p:spPr>
          <a:xfrm>
            <a:off x="2136552" y="1474050"/>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6"/>
          <p:cNvSpPr/>
          <p:nvPr/>
        </p:nvSpPr>
        <p:spPr>
          <a:xfrm>
            <a:off x="1262925" y="2110171"/>
            <a:ext cx="805200" cy="987900"/>
          </a:xfrm>
          <a:prstGeom prst="parallelogram">
            <a:avLst>
              <a:gd fmla="val 2856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6"/>
          <p:cNvSpPr/>
          <p:nvPr/>
        </p:nvSpPr>
        <p:spPr>
          <a:xfrm>
            <a:off x="1299258" y="2152545"/>
            <a:ext cx="805200" cy="987900"/>
          </a:xfrm>
          <a:prstGeom prst="parallelogram">
            <a:avLst>
              <a:gd fmla="val 2856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p:nvPr/>
        </p:nvSpPr>
        <p:spPr>
          <a:xfrm>
            <a:off x="1348848" y="2201576"/>
            <a:ext cx="805200" cy="987900"/>
          </a:xfrm>
          <a:prstGeom prst="parallelogram">
            <a:avLst>
              <a:gd fmla="val 2856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8" name="Google Shape;338;p26"/>
          <p:cNvCxnSpPr>
            <a:stCxn id="339" idx="2"/>
          </p:cNvCxnSpPr>
          <p:nvPr/>
        </p:nvCxnSpPr>
        <p:spPr>
          <a:xfrm flipH="1" rot="10800000">
            <a:off x="1701851" y="1746771"/>
            <a:ext cx="516300" cy="997500"/>
          </a:xfrm>
          <a:prstGeom prst="straightConnector1">
            <a:avLst/>
          </a:prstGeom>
          <a:noFill/>
          <a:ln cap="flat" cmpd="sng" w="9525">
            <a:solidFill>
              <a:schemeClr val="dk2"/>
            </a:solidFill>
            <a:prstDash val="solid"/>
            <a:round/>
            <a:headEnd len="med" w="med" type="none"/>
            <a:tailEnd len="med" w="med" type="triangle"/>
          </a:ln>
        </p:spPr>
      </p:cxnSp>
      <p:sp>
        <p:nvSpPr>
          <p:cNvPr id="339" name="Google Shape;339;p26"/>
          <p:cNvSpPr/>
          <p:nvPr/>
        </p:nvSpPr>
        <p:spPr>
          <a:xfrm>
            <a:off x="1640051" y="2603271"/>
            <a:ext cx="123600" cy="14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
          <p:cNvSpPr/>
          <p:nvPr/>
        </p:nvSpPr>
        <p:spPr>
          <a:xfrm>
            <a:off x="2197351" y="1556609"/>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6"/>
          <p:cNvSpPr/>
          <p:nvPr/>
        </p:nvSpPr>
        <p:spPr>
          <a:xfrm>
            <a:off x="2258149" y="1639169"/>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6"/>
          <p:cNvSpPr/>
          <p:nvPr/>
        </p:nvSpPr>
        <p:spPr>
          <a:xfrm>
            <a:off x="2318947" y="1721728"/>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
          <p:cNvSpPr/>
          <p:nvPr/>
        </p:nvSpPr>
        <p:spPr>
          <a:xfrm>
            <a:off x="2379745" y="1804287"/>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
          <p:cNvSpPr/>
          <p:nvPr/>
        </p:nvSpPr>
        <p:spPr>
          <a:xfrm>
            <a:off x="2440543" y="1886846"/>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a:off x="2501341" y="1969406"/>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a:off x="2562139" y="2051965"/>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a:off x="2622937" y="2134524"/>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a:off x="2683735" y="2217083"/>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a:off x="2748260" y="2305153"/>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0" name="Google Shape;350;p26"/>
          <p:cNvCxnSpPr/>
          <p:nvPr/>
        </p:nvCxnSpPr>
        <p:spPr>
          <a:xfrm flipH="1" rot="10800000">
            <a:off x="3041053" y="1810851"/>
            <a:ext cx="259500" cy="906900"/>
          </a:xfrm>
          <a:prstGeom prst="straightConnector1">
            <a:avLst/>
          </a:prstGeom>
          <a:noFill/>
          <a:ln cap="flat" cmpd="sng" w="9525">
            <a:solidFill>
              <a:schemeClr val="dk2"/>
            </a:solidFill>
            <a:prstDash val="solid"/>
            <a:round/>
            <a:headEnd len="med" w="med" type="none"/>
            <a:tailEnd len="med" w="med" type="triangle"/>
          </a:ln>
        </p:spPr>
      </p:cxnSp>
      <p:sp>
        <p:nvSpPr>
          <p:cNvPr id="351" name="Google Shape;351;p26"/>
          <p:cNvSpPr txBox="1"/>
          <p:nvPr/>
        </p:nvSpPr>
        <p:spPr>
          <a:xfrm>
            <a:off x="2748247" y="2965750"/>
            <a:ext cx="1098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max-pooling</a:t>
            </a:r>
            <a:endParaRPr sz="1200">
              <a:latin typeface="Lato"/>
              <a:ea typeface="Lato"/>
              <a:cs typeface="Lato"/>
              <a:sym typeface="Lato"/>
            </a:endParaRPr>
          </a:p>
        </p:txBody>
      </p:sp>
      <p:sp>
        <p:nvSpPr>
          <p:cNvPr id="352" name="Google Shape;352;p26"/>
          <p:cNvSpPr/>
          <p:nvPr/>
        </p:nvSpPr>
        <p:spPr>
          <a:xfrm>
            <a:off x="3230896" y="1655376"/>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a:off x="3273141" y="1705130"/>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6"/>
          <p:cNvSpPr/>
          <p:nvPr/>
        </p:nvSpPr>
        <p:spPr>
          <a:xfrm>
            <a:off x="3315386" y="1754883"/>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p:nvPr/>
        </p:nvSpPr>
        <p:spPr>
          <a:xfrm>
            <a:off x="3357631" y="1804636"/>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p:nvPr/>
        </p:nvSpPr>
        <p:spPr>
          <a:xfrm>
            <a:off x="3399876" y="1854389"/>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p:nvPr/>
        </p:nvSpPr>
        <p:spPr>
          <a:xfrm>
            <a:off x="3442121" y="1904143"/>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p:nvPr/>
        </p:nvSpPr>
        <p:spPr>
          <a:xfrm>
            <a:off x="3484366" y="1953896"/>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p:nvPr/>
        </p:nvSpPr>
        <p:spPr>
          <a:xfrm>
            <a:off x="3526611" y="2003649"/>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
          <p:cNvSpPr/>
          <p:nvPr/>
        </p:nvSpPr>
        <p:spPr>
          <a:xfrm>
            <a:off x="3568856" y="2053402"/>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6"/>
          <p:cNvSpPr/>
          <p:nvPr/>
        </p:nvSpPr>
        <p:spPr>
          <a:xfrm>
            <a:off x="3611101" y="2103156"/>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6"/>
          <p:cNvSpPr/>
          <p:nvPr/>
        </p:nvSpPr>
        <p:spPr>
          <a:xfrm>
            <a:off x="2807500" y="2358875"/>
            <a:ext cx="401700" cy="673500"/>
          </a:xfrm>
          <a:prstGeom prst="parallelogram">
            <a:avLst>
              <a:gd fmla="val 2485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6"/>
          <p:cNvSpPr/>
          <p:nvPr/>
        </p:nvSpPr>
        <p:spPr>
          <a:xfrm>
            <a:off x="7302953" y="1017450"/>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6"/>
          <p:cNvSpPr/>
          <p:nvPr/>
        </p:nvSpPr>
        <p:spPr>
          <a:xfrm>
            <a:off x="7293708" y="1373425"/>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
          <p:cNvSpPr/>
          <p:nvPr/>
        </p:nvSpPr>
        <p:spPr>
          <a:xfrm>
            <a:off x="7302953" y="1697275"/>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a:off x="7302801" y="4340550"/>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7" name="Google Shape;367;p26"/>
          <p:cNvSpPr/>
          <p:nvPr/>
        </p:nvSpPr>
        <p:spPr>
          <a:xfrm>
            <a:off x="7302801" y="3995700"/>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a:off x="7302801" y="3650850"/>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a:off x="7294248" y="3279925"/>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a:off x="7298525" y="2038200"/>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a:off x="7395524" y="2517650"/>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6"/>
          <p:cNvSpPr/>
          <p:nvPr/>
        </p:nvSpPr>
        <p:spPr>
          <a:xfrm>
            <a:off x="7404530" y="2764113"/>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6"/>
          <p:cNvSpPr/>
          <p:nvPr/>
        </p:nvSpPr>
        <p:spPr>
          <a:xfrm>
            <a:off x="7398439" y="3050850"/>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4" name="Google Shape;374;p26"/>
          <p:cNvCxnSpPr/>
          <p:nvPr/>
        </p:nvCxnSpPr>
        <p:spPr>
          <a:xfrm flipH="1" rot="10800000">
            <a:off x="6654400" y="1115100"/>
            <a:ext cx="667800" cy="1285200"/>
          </a:xfrm>
          <a:prstGeom prst="straightConnector1">
            <a:avLst/>
          </a:prstGeom>
          <a:noFill/>
          <a:ln cap="flat" cmpd="sng" w="9525">
            <a:solidFill>
              <a:schemeClr val="dk2"/>
            </a:solidFill>
            <a:prstDash val="solid"/>
            <a:round/>
            <a:headEnd len="med" w="med" type="none"/>
            <a:tailEnd len="med" w="med" type="triangle"/>
          </a:ln>
        </p:spPr>
      </p:cxnSp>
      <p:sp>
        <p:nvSpPr>
          <p:cNvPr id="375" name="Google Shape;375;p26"/>
          <p:cNvSpPr txBox="1"/>
          <p:nvPr/>
        </p:nvSpPr>
        <p:spPr>
          <a:xfrm>
            <a:off x="6593916" y="2679000"/>
            <a:ext cx="13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flatten</a:t>
            </a:r>
            <a:endParaRPr>
              <a:latin typeface="Lato"/>
              <a:ea typeface="Lato"/>
              <a:cs typeface="Lato"/>
              <a:sym typeface="Lato"/>
            </a:endParaRPr>
          </a:p>
        </p:txBody>
      </p:sp>
      <p:sp>
        <p:nvSpPr>
          <p:cNvPr id="376" name="Google Shape;376;p26"/>
          <p:cNvSpPr txBox="1"/>
          <p:nvPr/>
        </p:nvSpPr>
        <p:spPr>
          <a:xfrm>
            <a:off x="7531498" y="4285200"/>
            <a:ext cx="1300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dense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(softmax)</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fully connect</a:t>
            </a:r>
            <a:endParaRPr>
              <a:latin typeface="Lato"/>
              <a:ea typeface="Lato"/>
              <a:cs typeface="Lato"/>
              <a:sym typeface="Lato"/>
            </a:endParaRPr>
          </a:p>
        </p:txBody>
      </p:sp>
      <p:sp>
        <p:nvSpPr>
          <p:cNvPr id="377" name="Google Shape;377;p26"/>
          <p:cNvSpPr/>
          <p:nvPr/>
        </p:nvSpPr>
        <p:spPr>
          <a:xfrm>
            <a:off x="8383836" y="1911575"/>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6"/>
          <p:cNvSpPr/>
          <p:nvPr/>
        </p:nvSpPr>
        <p:spPr>
          <a:xfrm>
            <a:off x="8396375" y="2316975"/>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6"/>
          <p:cNvSpPr/>
          <p:nvPr/>
        </p:nvSpPr>
        <p:spPr>
          <a:xfrm>
            <a:off x="8387087" y="3211100"/>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6"/>
          <p:cNvSpPr/>
          <p:nvPr/>
        </p:nvSpPr>
        <p:spPr>
          <a:xfrm>
            <a:off x="8396375" y="3652300"/>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6"/>
          <p:cNvSpPr/>
          <p:nvPr/>
        </p:nvSpPr>
        <p:spPr>
          <a:xfrm>
            <a:off x="8514669" y="2746250"/>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6"/>
          <p:cNvSpPr/>
          <p:nvPr/>
        </p:nvSpPr>
        <p:spPr>
          <a:xfrm>
            <a:off x="8523676" y="2992713"/>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txBox="1"/>
          <p:nvPr/>
        </p:nvSpPr>
        <p:spPr>
          <a:xfrm>
            <a:off x="8153010" y="1590913"/>
            <a:ext cx="1244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Outputs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cxnSp>
        <p:nvCxnSpPr>
          <p:cNvPr id="384" name="Google Shape;384;p26"/>
          <p:cNvCxnSpPr>
            <a:endCxn id="377" idx="1"/>
          </p:cNvCxnSpPr>
          <p:nvPr/>
        </p:nvCxnSpPr>
        <p:spPr>
          <a:xfrm flipH="1" rot="10800000">
            <a:off x="7397433" y="1953971"/>
            <a:ext cx="1023000" cy="2499900"/>
          </a:xfrm>
          <a:prstGeom prst="straightConnector1">
            <a:avLst/>
          </a:prstGeom>
          <a:noFill/>
          <a:ln cap="flat" cmpd="sng" w="9525">
            <a:solidFill>
              <a:schemeClr val="dk2"/>
            </a:solidFill>
            <a:prstDash val="solid"/>
            <a:round/>
            <a:headEnd len="med" w="med" type="none"/>
            <a:tailEnd len="med" w="med" type="triangle"/>
          </a:ln>
        </p:spPr>
      </p:cxnSp>
      <p:sp>
        <p:nvSpPr>
          <p:cNvPr id="385" name="Google Shape;385;p26"/>
          <p:cNvSpPr/>
          <p:nvPr/>
        </p:nvSpPr>
        <p:spPr>
          <a:xfrm>
            <a:off x="120097" y="1872525"/>
            <a:ext cx="1300800" cy="1554600"/>
          </a:xfrm>
          <a:prstGeom prst="parallelogram">
            <a:avLst>
              <a:gd fmla="val 28568"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txBox="1"/>
          <p:nvPr/>
        </p:nvSpPr>
        <p:spPr>
          <a:xfrm>
            <a:off x="593850" y="3428025"/>
            <a:ext cx="1037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Convolution</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(Relu)</a:t>
            </a:r>
            <a:endParaRPr sz="1200">
              <a:latin typeface="Lato"/>
              <a:ea typeface="Lato"/>
              <a:cs typeface="Lato"/>
              <a:sym typeface="Lato"/>
            </a:endParaRPr>
          </a:p>
        </p:txBody>
      </p:sp>
      <p:sp>
        <p:nvSpPr>
          <p:cNvPr id="387" name="Google Shape;387;p26"/>
          <p:cNvSpPr/>
          <p:nvPr/>
        </p:nvSpPr>
        <p:spPr>
          <a:xfrm>
            <a:off x="632691" y="2757925"/>
            <a:ext cx="143400" cy="160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8" name="Google Shape;388;p26"/>
          <p:cNvCxnSpPr>
            <a:stCxn id="387" idx="3"/>
          </p:cNvCxnSpPr>
          <p:nvPr/>
        </p:nvCxnSpPr>
        <p:spPr>
          <a:xfrm flipH="1" rot="10800000">
            <a:off x="776091" y="2254825"/>
            <a:ext cx="672600" cy="583500"/>
          </a:xfrm>
          <a:prstGeom prst="straightConnector1">
            <a:avLst/>
          </a:prstGeom>
          <a:noFill/>
          <a:ln cap="flat" cmpd="sng" w="9525">
            <a:solidFill>
              <a:schemeClr val="dk2"/>
            </a:solidFill>
            <a:prstDash val="solid"/>
            <a:round/>
            <a:headEnd len="med" w="med" type="none"/>
            <a:tailEnd len="med" w="med" type="triangle"/>
          </a:ln>
        </p:spPr>
      </p:cxnSp>
      <p:sp>
        <p:nvSpPr>
          <p:cNvPr id="389" name="Google Shape;389;p26"/>
          <p:cNvSpPr/>
          <p:nvPr/>
        </p:nvSpPr>
        <p:spPr>
          <a:xfrm>
            <a:off x="4975777" y="1471950"/>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6"/>
          <p:cNvSpPr/>
          <p:nvPr/>
        </p:nvSpPr>
        <p:spPr>
          <a:xfrm>
            <a:off x="4034763" y="1830458"/>
            <a:ext cx="805200" cy="987900"/>
          </a:xfrm>
          <a:prstGeom prst="parallelogram">
            <a:avLst>
              <a:gd fmla="val 2856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6"/>
          <p:cNvSpPr/>
          <p:nvPr/>
        </p:nvSpPr>
        <p:spPr>
          <a:xfrm>
            <a:off x="4071095" y="1872832"/>
            <a:ext cx="805200" cy="987900"/>
          </a:xfrm>
          <a:prstGeom prst="parallelogram">
            <a:avLst>
              <a:gd fmla="val 2856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6"/>
          <p:cNvSpPr/>
          <p:nvPr/>
        </p:nvSpPr>
        <p:spPr>
          <a:xfrm>
            <a:off x="4120685" y="1921863"/>
            <a:ext cx="805200" cy="987900"/>
          </a:xfrm>
          <a:prstGeom prst="parallelogram">
            <a:avLst>
              <a:gd fmla="val 2856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6"/>
          <p:cNvSpPr/>
          <p:nvPr/>
        </p:nvSpPr>
        <p:spPr>
          <a:xfrm>
            <a:off x="5036576" y="1554509"/>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6"/>
          <p:cNvSpPr/>
          <p:nvPr/>
        </p:nvSpPr>
        <p:spPr>
          <a:xfrm>
            <a:off x="5097374" y="1637069"/>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6"/>
          <p:cNvSpPr/>
          <p:nvPr/>
        </p:nvSpPr>
        <p:spPr>
          <a:xfrm>
            <a:off x="5158172" y="1719628"/>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6"/>
          <p:cNvSpPr/>
          <p:nvPr/>
        </p:nvSpPr>
        <p:spPr>
          <a:xfrm>
            <a:off x="5218970" y="1802187"/>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a:off x="5279768" y="1884746"/>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6"/>
          <p:cNvSpPr/>
          <p:nvPr/>
        </p:nvSpPr>
        <p:spPr>
          <a:xfrm>
            <a:off x="5340566" y="1967306"/>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6"/>
          <p:cNvSpPr/>
          <p:nvPr/>
        </p:nvSpPr>
        <p:spPr>
          <a:xfrm>
            <a:off x="5401364" y="2049865"/>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6"/>
          <p:cNvSpPr/>
          <p:nvPr/>
        </p:nvSpPr>
        <p:spPr>
          <a:xfrm>
            <a:off x="5462162" y="2132424"/>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6"/>
          <p:cNvSpPr/>
          <p:nvPr/>
        </p:nvSpPr>
        <p:spPr>
          <a:xfrm>
            <a:off x="5522960" y="2214983"/>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6"/>
          <p:cNvSpPr/>
          <p:nvPr/>
        </p:nvSpPr>
        <p:spPr>
          <a:xfrm>
            <a:off x="5587485" y="2303053"/>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3" name="Google Shape;403;p26"/>
          <p:cNvCxnSpPr/>
          <p:nvPr/>
        </p:nvCxnSpPr>
        <p:spPr>
          <a:xfrm flipH="1" rot="10800000">
            <a:off x="5880278" y="1808751"/>
            <a:ext cx="259500" cy="906900"/>
          </a:xfrm>
          <a:prstGeom prst="straightConnector1">
            <a:avLst/>
          </a:prstGeom>
          <a:noFill/>
          <a:ln cap="flat" cmpd="sng" w="9525">
            <a:solidFill>
              <a:schemeClr val="dk2"/>
            </a:solidFill>
            <a:prstDash val="solid"/>
            <a:round/>
            <a:headEnd len="med" w="med" type="none"/>
            <a:tailEnd len="med" w="med" type="triangle"/>
          </a:ln>
        </p:spPr>
      </p:cxnSp>
      <p:sp>
        <p:nvSpPr>
          <p:cNvPr id="404" name="Google Shape;404;p26"/>
          <p:cNvSpPr/>
          <p:nvPr/>
        </p:nvSpPr>
        <p:spPr>
          <a:xfrm>
            <a:off x="6070121" y="1653276"/>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6"/>
          <p:cNvSpPr/>
          <p:nvPr/>
        </p:nvSpPr>
        <p:spPr>
          <a:xfrm>
            <a:off x="6112366" y="1703030"/>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p:nvPr/>
        </p:nvSpPr>
        <p:spPr>
          <a:xfrm>
            <a:off x="6154611" y="1752783"/>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p:nvPr/>
        </p:nvSpPr>
        <p:spPr>
          <a:xfrm>
            <a:off x="6196856" y="1802536"/>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p:nvPr/>
        </p:nvSpPr>
        <p:spPr>
          <a:xfrm>
            <a:off x="6239101" y="1852289"/>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6"/>
          <p:cNvSpPr/>
          <p:nvPr/>
        </p:nvSpPr>
        <p:spPr>
          <a:xfrm>
            <a:off x="6281346" y="1902043"/>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6"/>
          <p:cNvSpPr/>
          <p:nvPr/>
        </p:nvSpPr>
        <p:spPr>
          <a:xfrm>
            <a:off x="6323591" y="1951796"/>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
          <p:cNvSpPr/>
          <p:nvPr/>
        </p:nvSpPr>
        <p:spPr>
          <a:xfrm>
            <a:off x="6365836" y="2001549"/>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6"/>
          <p:cNvSpPr/>
          <p:nvPr/>
        </p:nvSpPr>
        <p:spPr>
          <a:xfrm>
            <a:off x="6408081" y="2051302"/>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6"/>
          <p:cNvSpPr/>
          <p:nvPr/>
        </p:nvSpPr>
        <p:spPr>
          <a:xfrm>
            <a:off x="6450326" y="2101056"/>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5669099" y="2356778"/>
            <a:ext cx="379200" cy="619800"/>
          </a:xfrm>
          <a:prstGeom prst="parallelogram">
            <a:avLst>
              <a:gd fmla="val 2485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4155210" y="1977838"/>
            <a:ext cx="805200" cy="987900"/>
          </a:xfrm>
          <a:prstGeom prst="parallelogram">
            <a:avLst>
              <a:gd fmla="val 2856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4189735" y="2012338"/>
            <a:ext cx="805200" cy="987900"/>
          </a:xfrm>
          <a:prstGeom prst="parallelogram">
            <a:avLst>
              <a:gd fmla="val 2856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4224285" y="2068313"/>
            <a:ext cx="805200" cy="987900"/>
          </a:xfrm>
          <a:prstGeom prst="parallelogram">
            <a:avLst>
              <a:gd fmla="val 2856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8" name="Google Shape;418;p26"/>
          <p:cNvCxnSpPr/>
          <p:nvPr/>
        </p:nvCxnSpPr>
        <p:spPr>
          <a:xfrm flipH="1" rot="10800000">
            <a:off x="4632525" y="1467113"/>
            <a:ext cx="357600" cy="1077900"/>
          </a:xfrm>
          <a:prstGeom prst="straightConnector1">
            <a:avLst/>
          </a:prstGeom>
          <a:noFill/>
          <a:ln cap="flat" cmpd="sng" w="9525">
            <a:solidFill>
              <a:schemeClr val="dk2"/>
            </a:solidFill>
            <a:prstDash val="solid"/>
            <a:round/>
            <a:headEnd len="med" w="med" type="none"/>
            <a:tailEnd len="med" w="med" type="triangle"/>
          </a:ln>
        </p:spPr>
      </p:cxnSp>
      <p:cxnSp>
        <p:nvCxnSpPr>
          <p:cNvPr id="419" name="Google Shape;419;p26"/>
          <p:cNvCxnSpPr/>
          <p:nvPr/>
        </p:nvCxnSpPr>
        <p:spPr>
          <a:xfrm flipH="1" rot="10800000">
            <a:off x="3836200" y="1950000"/>
            <a:ext cx="375000" cy="450300"/>
          </a:xfrm>
          <a:prstGeom prst="straightConnector1">
            <a:avLst/>
          </a:prstGeom>
          <a:noFill/>
          <a:ln cap="flat" cmpd="sng" w="9525">
            <a:solidFill>
              <a:schemeClr val="dk2"/>
            </a:solidFill>
            <a:prstDash val="solid"/>
            <a:round/>
            <a:headEnd len="med" w="med" type="none"/>
            <a:tailEnd len="med" w="med" type="triangle"/>
          </a:ln>
        </p:spPr>
      </p:cxnSp>
      <p:sp>
        <p:nvSpPr>
          <p:cNvPr id="420" name="Google Shape;420;p26"/>
          <p:cNvSpPr/>
          <p:nvPr/>
        </p:nvSpPr>
        <p:spPr>
          <a:xfrm>
            <a:off x="3738563" y="2340446"/>
            <a:ext cx="123600" cy="141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txBox="1"/>
          <p:nvPr/>
        </p:nvSpPr>
        <p:spPr>
          <a:xfrm>
            <a:off x="3610100" y="3211600"/>
            <a:ext cx="1037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Convolution</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(Relu)</a:t>
            </a:r>
            <a:endParaRPr sz="1200">
              <a:latin typeface="Lato"/>
              <a:ea typeface="Lato"/>
              <a:cs typeface="Lato"/>
              <a:sym typeface="Lato"/>
            </a:endParaRPr>
          </a:p>
        </p:txBody>
      </p:sp>
      <p:sp>
        <p:nvSpPr>
          <p:cNvPr id="422" name="Google Shape;422;p26"/>
          <p:cNvSpPr txBox="1"/>
          <p:nvPr/>
        </p:nvSpPr>
        <p:spPr>
          <a:xfrm>
            <a:off x="4647188" y="2994700"/>
            <a:ext cx="1037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Convolution</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(Relu)</a:t>
            </a:r>
            <a:endParaRPr sz="1200">
              <a:latin typeface="Lato"/>
              <a:ea typeface="Lato"/>
              <a:cs typeface="Lato"/>
              <a:sym typeface="Lato"/>
            </a:endParaRPr>
          </a:p>
        </p:txBody>
      </p:sp>
      <p:sp>
        <p:nvSpPr>
          <p:cNvPr id="423" name="Google Shape;423;p26"/>
          <p:cNvSpPr txBox="1"/>
          <p:nvPr/>
        </p:nvSpPr>
        <p:spPr>
          <a:xfrm>
            <a:off x="5612560" y="3087100"/>
            <a:ext cx="1098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max-pooling</a:t>
            </a:r>
            <a:endParaRPr sz="1200">
              <a:latin typeface="Lato"/>
              <a:ea typeface="Lato"/>
              <a:cs typeface="Lato"/>
              <a:sym typeface="Lato"/>
            </a:endParaRPr>
          </a:p>
        </p:txBody>
      </p:sp>
      <p:sp>
        <p:nvSpPr>
          <p:cNvPr id="424" name="Google Shape;424;p26"/>
          <p:cNvSpPr txBox="1"/>
          <p:nvPr/>
        </p:nvSpPr>
        <p:spPr>
          <a:xfrm>
            <a:off x="4901263" y="1062775"/>
            <a:ext cx="78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Lato"/>
                <a:ea typeface="Lato"/>
                <a:cs typeface="Lato"/>
                <a:sym typeface="Lato"/>
              </a:rPr>
              <a:t>NEW</a:t>
            </a:r>
            <a:endParaRPr b="1" sz="1700">
              <a:latin typeface="Lato"/>
              <a:ea typeface="Lato"/>
              <a:cs typeface="Lato"/>
              <a:sym typeface="Lato"/>
            </a:endParaRPr>
          </a:p>
        </p:txBody>
      </p:sp>
      <p:sp>
        <p:nvSpPr>
          <p:cNvPr id="425" name="Google Shape;425;p26"/>
          <p:cNvSpPr txBox="1"/>
          <p:nvPr/>
        </p:nvSpPr>
        <p:spPr>
          <a:xfrm>
            <a:off x="4199213" y="1390550"/>
            <a:ext cx="78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Lato"/>
                <a:ea typeface="Lato"/>
                <a:cs typeface="Lato"/>
                <a:sym typeface="Lato"/>
              </a:rPr>
              <a:t>NE</a:t>
            </a:r>
            <a:r>
              <a:rPr b="1" lang="en" sz="1700">
                <a:latin typeface="Lato"/>
                <a:ea typeface="Lato"/>
                <a:cs typeface="Lato"/>
                <a:sym typeface="Lato"/>
              </a:rPr>
              <a:t>W</a:t>
            </a:r>
            <a:endParaRPr b="1" sz="1700">
              <a:latin typeface="Lato"/>
              <a:ea typeface="Lato"/>
              <a:cs typeface="Lato"/>
              <a:sym typeface="Lato"/>
            </a:endParaRPr>
          </a:p>
        </p:txBody>
      </p:sp>
      <p:sp>
        <p:nvSpPr>
          <p:cNvPr id="426" name="Google Shape;426;p26"/>
          <p:cNvSpPr txBox="1"/>
          <p:nvPr/>
        </p:nvSpPr>
        <p:spPr>
          <a:xfrm>
            <a:off x="5901900" y="1189888"/>
            <a:ext cx="78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Lato"/>
                <a:ea typeface="Lato"/>
                <a:cs typeface="Lato"/>
                <a:sym typeface="Lato"/>
              </a:rPr>
              <a:t>NEW</a:t>
            </a:r>
            <a:endParaRPr b="1" sz="1700">
              <a:latin typeface="Lato"/>
              <a:ea typeface="Lato"/>
              <a:cs typeface="Lato"/>
              <a:sym typeface="Lato"/>
            </a:endParaRPr>
          </a:p>
        </p:txBody>
      </p:sp>
      <p:sp>
        <p:nvSpPr>
          <p:cNvPr id="427" name="Google Shape;427;p26"/>
          <p:cNvSpPr txBox="1"/>
          <p:nvPr/>
        </p:nvSpPr>
        <p:spPr>
          <a:xfrm>
            <a:off x="7531500" y="750800"/>
            <a:ext cx="13008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4A86E8"/>
                </a:solidFill>
                <a:latin typeface="Lato"/>
                <a:ea typeface="Lato"/>
                <a:cs typeface="Lato"/>
                <a:sym typeface="Lato"/>
              </a:rPr>
              <a:t>REMOVED:</a:t>
            </a:r>
            <a:endParaRPr b="1" sz="1600">
              <a:solidFill>
                <a:srgbClr val="4A86E8"/>
              </a:solidFill>
              <a:latin typeface="Lato"/>
              <a:ea typeface="Lato"/>
              <a:cs typeface="Lato"/>
              <a:sym typeface="Lato"/>
            </a:endParaRPr>
          </a:p>
          <a:p>
            <a:pPr indent="0" lvl="0" marL="0" rtl="0" algn="l">
              <a:spcBef>
                <a:spcPts val="0"/>
              </a:spcBef>
              <a:spcAft>
                <a:spcPts val="0"/>
              </a:spcAft>
              <a:buNone/>
            </a:pPr>
            <a:r>
              <a:rPr b="1" lang="en" sz="1600">
                <a:solidFill>
                  <a:srgbClr val="4A86E8"/>
                </a:solidFill>
                <a:latin typeface="Lato"/>
                <a:ea typeface="Lato"/>
                <a:cs typeface="Lato"/>
                <a:sym typeface="Lato"/>
              </a:rPr>
              <a:t>Dense+</a:t>
            </a:r>
            <a:endParaRPr b="1" sz="1600">
              <a:solidFill>
                <a:srgbClr val="4A86E8"/>
              </a:solidFill>
              <a:latin typeface="Lato"/>
              <a:ea typeface="Lato"/>
              <a:cs typeface="Lato"/>
              <a:sym typeface="Lato"/>
            </a:endParaRPr>
          </a:p>
          <a:p>
            <a:pPr indent="0" lvl="0" marL="0" rtl="0" algn="l">
              <a:spcBef>
                <a:spcPts val="0"/>
              </a:spcBef>
              <a:spcAft>
                <a:spcPts val="0"/>
              </a:spcAft>
              <a:buNone/>
            </a:pPr>
            <a:r>
              <a:rPr b="1" lang="en" sz="1600">
                <a:solidFill>
                  <a:srgbClr val="4A86E8"/>
                </a:solidFill>
                <a:latin typeface="Lato"/>
                <a:ea typeface="Lato"/>
                <a:cs typeface="Lato"/>
                <a:sym typeface="Lato"/>
              </a:rPr>
              <a:t>Dropout layer</a:t>
            </a:r>
            <a:endParaRPr b="1" sz="1600">
              <a:solidFill>
                <a:srgbClr val="4A86E8"/>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graphicFrame>
        <p:nvGraphicFramePr>
          <p:cNvPr id="432" name="Google Shape;432;p27"/>
          <p:cNvGraphicFramePr/>
          <p:nvPr/>
        </p:nvGraphicFramePr>
        <p:xfrm>
          <a:off x="880175" y="1164425"/>
          <a:ext cx="3000000" cy="3000000"/>
        </p:xfrm>
        <a:graphic>
          <a:graphicData uri="http://schemas.openxmlformats.org/drawingml/2006/table">
            <a:tbl>
              <a:tblPr>
                <a:noFill/>
                <a:tableStyleId>{9E367497-BE40-47AD-B6C9-755D0C1D45A7}</a:tableStyleId>
              </a:tblPr>
              <a:tblGrid>
                <a:gridCol w="1206500"/>
                <a:gridCol w="1206500"/>
                <a:gridCol w="1206500"/>
                <a:gridCol w="1206500"/>
                <a:gridCol w="1206500"/>
                <a:gridCol w="1351150"/>
              </a:tblGrid>
              <a:tr h="381000">
                <a:tc>
                  <a:txBody>
                    <a:bodyPr/>
                    <a:lstStyle/>
                    <a:p>
                      <a:pPr indent="0" lvl="0" marL="0" rtl="0" algn="l">
                        <a:spcBef>
                          <a:spcPts val="0"/>
                        </a:spcBef>
                        <a:spcAft>
                          <a:spcPts val="0"/>
                        </a:spcAft>
                        <a:buNone/>
                      </a:pPr>
                      <a:r>
                        <a:rPr lang="en"/>
                        <a:t>Epoch</a:t>
                      </a:r>
                      <a:endParaRPr/>
                    </a:p>
                  </a:txBody>
                  <a:tcPr marT="91425" marB="91425" marR="91425" marL="91425"/>
                </a:tc>
                <a:tc>
                  <a:txBody>
                    <a:bodyPr/>
                    <a:lstStyle/>
                    <a:p>
                      <a:pPr indent="0" lvl="0" marL="0" rtl="0" algn="l">
                        <a:spcBef>
                          <a:spcPts val="0"/>
                        </a:spcBef>
                        <a:spcAft>
                          <a:spcPts val="0"/>
                        </a:spcAft>
                        <a:buNone/>
                      </a:pPr>
                      <a:r>
                        <a:rPr lang="en"/>
                        <a:t>Time took</a:t>
                      </a:r>
                      <a:endParaRPr/>
                    </a:p>
                  </a:txBody>
                  <a:tcPr marT="91425" marB="91425" marR="91425" marL="91425"/>
                </a:tc>
                <a:tc>
                  <a:txBody>
                    <a:bodyPr/>
                    <a:lstStyle/>
                    <a:p>
                      <a:pPr indent="0" lvl="0" marL="0" rtl="0" algn="l">
                        <a:spcBef>
                          <a:spcPts val="0"/>
                        </a:spcBef>
                        <a:spcAft>
                          <a:spcPts val="0"/>
                        </a:spcAft>
                        <a:buNone/>
                      </a:pPr>
                      <a:r>
                        <a:rPr lang="en"/>
                        <a:t>loss</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val_loss</a:t>
                      </a:r>
                      <a:endParaRPr/>
                    </a:p>
                  </a:txBody>
                  <a:tcPr marT="91425" marB="91425" marR="91425" marL="91425"/>
                </a:tc>
                <a:tc>
                  <a:txBody>
                    <a:bodyPr/>
                    <a:lstStyle/>
                    <a:p>
                      <a:pPr indent="0" lvl="0" marL="0" rtl="0" algn="l">
                        <a:spcBef>
                          <a:spcPts val="0"/>
                        </a:spcBef>
                        <a:spcAft>
                          <a:spcPts val="0"/>
                        </a:spcAft>
                        <a:buNone/>
                      </a:pPr>
                      <a:r>
                        <a:rPr lang="en"/>
                        <a:t>val_accuracy</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1212s</a:t>
                      </a:r>
                      <a:endParaRPr/>
                    </a:p>
                  </a:txBody>
                  <a:tcPr marT="91425" marB="91425" marR="91425" marL="91425"/>
                </a:tc>
                <a:tc>
                  <a:txBody>
                    <a:bodyPr/>
                    <a:lstStyle/>
                    <a:p>
                      <a:pPr indent="0" lvl="0" marL="0" rtl="0" algn="l">
                        <a:spcBef>
                          <a:spcPts val="0"/>
                        </a:spcBef>
                        <a:spcAft>
                          <a:spcPts val="0"/>
                        </a:spcAft>
                        <a:buNone/>
                      </a:pPr>
                      <a:r>
                        <a:rPr lang="en"/>
                        <a:t>4.3987</a:t>
                      </a:r>
                      <a:endParaRPr/>
                    </a:p>
                  </a:txBody>
                  <a:tcPr marT="91425" marB="91425" marR="91425" marL="91425"/>
                </a:tc>
                <a:tc>
                  <a:txBody>
                    <a:bodyPr/>
                    <a:lstStyle/>
                    <a:p>
                      <a:pPr indent="0" lvl="0" marL="0" rtl="0" algn="l">
                        <a:spcBef>
                          <a:spcPts val="0"/>
                        </a:spcBef>
                        <a:spcAft>
                          <a:spcPts val="0"/>
                        </a:spcAft>
                        <a:buNone/>
                      </a:pPr>
                      <a:r>
                        <a:rPr lang="en"/>
                        <a:t>0.2360</a:t>
                      </a:r>
                      <a:endParaRPr/>
                    </a:p>
                  </a:txBody>
                  <a:tcPr marT="91425" marB="91425" marR="91425" marL="91425"/>
                </a:tc>
                <a:tc>
                  <a:txBody>
                    <a:bodyPr/>
                    <a:lstStyle/>
                    <a:p>
                      <a:pPr indent="0" lvl="0" marL="0" rtl="0" algn="l">
                        <a:spcBef>
                          <a:spcPts val="0"/>
                        </a:spcBef>
                        <a:spcAft>
                          <a:spcPts val="0"/>
                        </a:spcAft>
                        <a:buNone/>
                      </a:pPr>
                      <a:r>
                        <a:rPr lang="en"/>
                        <a:t>2.3943</a:t>
                      </a:r>
                      <a:endParaRPr/>
                    </a:p>
                  </a:txBody>
                  <a:tcPr marT="91425" marB="91425" marR="91425" marL="91425"/>
                </a:tc>
                <a:tc>
                  <a:txBody>
                    <a:bodyPr/>
                    <a:lstStyle/>
                    <a:p>
                      <a:pPr indent="0" lvl="0" marL="0" rtl="0" algn="l">
                        <a:spcBef>
                          <a:spcPts val="0"/>
                        </a:spcBef>
                        <a:spcAft>
                          <a:spcPts val="0"/>
                        </a:spcAft>
                        <a:buNone/>
                      </a:pPr>
                      <a:r>
                        <a:rPr lang="en"/>
                        <a:t>0.4903</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1204s</a:t>
                      </a:r>
                      <a:endParaRPr/>
                    </a:p>
                  </a:txBody>
                  <a:tcPr marT="91425" marB="91425" marR="91425" marL="91425"/>
                </a:tc>
                <a:tc>
                  <a:txBody>
                    <a:bodyPr/>
                    <a:lstStyle/>
                    <a:p>
                      <a:pPr indent="0" lvl="0" marL="0" rtl="0" algn="l">
                        <a:spcBef>
                          <a:spcPts val="0"/>
                        </a:spcBef>
                        <a:spcAft>
                          <a:spcPts val="0"/>
                        </a:spcAft>
                        <a:buNone/>
                      </a:pPr>
                      <a:r>
                        <a:rPr lang="en"/>
                        <a:t>1.3791</a:t>
                      </a:r>
                      <a:endParaRPr/>
                    </a:p>
                  </a:txBody>
                  <a:tcPr marT="91425" marB="91425" marR="91425" marL="91425"/>
                </a:tc>
                <a:tc>
                  <a:txBody>
                    <a:bodyPr/>
                    <a:lstStyle/>
                    <a:p>
                      <a:pPr indent="0" lvl="0" marL="0" rtl="0" algn="l">
                        <a:spcBef>
                          <a:spcPts val="0"/>
                        </a:spcBef>
                        <a:spcAft>
                          <a:spcPts val="0"/>
                        </a:spcAft>
                        <a:buNone/>
                      </a:pPr>
                      <a:r>
                        <a:rPr lang="en"/>
                        <a:t>0.6816</a:t>
                      </a:r>
                      <a:endParaRPr/>
                    </a:p>
                  </a:txBody>
                  <a:tcPr marT="91425" marB="91425" marR="91425" marL="91425"/>
                </a:tc>
                <a:tc>
                  <a:txBody>
                    <a:bodyPr/>
                    <a:lstStyle/>
                    <a:p>
                      <a:pPr indent="0" lvl="0" marL="0" rtl="0" algn="l">
                        <a:spcBef>
                          <a:spcPts val="0"/>
                        </a:spcBef>
                        <a:spcAft>
                          <a:spcPts val="0"/>
                        </a:spcAft>
                        <a:buNone/>
                      </a:pPr>
                      <a:r>
                        <a:rPr lang="en"/>
                        <a:t>2.3450</a:t>
                      </a:r>
                      <a:endParaRPr/>
                    </a:p>
                  </a:txBody>
                  <a:tcPr marT="91425" marB="91425" marR="91425" marL="91425"/>
                </a:tc>
                <a:tc>
                  <a:txBody>
                    <a:bodyPr/>
                    <a:lstStyle/>
                    <a:p>
                      <a:pPr indent="0" lvl="0" marL="0" rtl="0" algn="l">
                        <a:spcBef>
                          <a:spcPts val="0"/>
                        </a:spcBef>
                        <a:spcAft>
                          <a:spcPts val="0"/>
                        </a:spcAft>
                        <a:buNone/>
                      </a:pPr>
                      <a:r>
                        <a:rPr lang="en"/>
                        <a:t>0.5244</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1120s</a:t>
                      </a:r>
                      <a:endParaRPr/>
                    </a:p>
                  </a:txBody>
                  <a:tcPr marT="91425" marB="91425" marR="91425" marL="91425"/>
                </a:tc>
                <a:tc>
                  <a:txBody>
                    <a:bodyPr/>
                    <a:lstStyle/>
                    <a:p>
                      <a:pPr indent="0" lvl="0" marL="0" rtl="0" algn="l">
                        <a:spcBef>
                          <a:spcPts val="0"/>
                        </a:spcBef>
                        <a:spcAft>
                          <a:spcPts val="0"/>
                        </a:spcAft>
                        <a:buNone/>
                      </a:pPr>
                      <a:r>
                        <a:rPr lang="en"/>
                        <a:t>0.2621</a:t>
                      </a:r>
                      <a:endParaRPr/>
                    </a:p>
                  </a:txBody>
                  <a:tcPr marT="91425" marB="91425" marR="91425" marL="91425"/>
                </a:tc>
                <a:tc>
                  <a:txBody>
                    <a:bodyPr/>
                    <a:lstStyle/>
                    <a:p>
                      <a:pPr indent="0" lvl="0" marL="0" rtl="0" algn="l">
                        <a:spcBef>
                          <a:spcPts val="0"/>
                        </a:spcBef>
                        <a:spcAft>
                          <a:spcPts val="0"/>
                        </a:spcAft>
                        <a:buNone/>
                      </a:pPr>
                      <a:r>
                        <a:rPr lang="en"/>
                        <a:t>0.9368</a:t>
                      </a:r>
                      <a:endParaRPr/>
                    </a:p>
                  </a:txBody>
                  <a:tcPr marT="91425" marB="91425" marR="91425" marL="91425"/>
                </a:tc>
                <a:tc>
                  <a:txBody>
                    <a:bodyPr/>
                    <a:lstStyle/>
                    <a:p>
                      <a:pPr indent="0" lvl="0" marL="0" rtl="0" algn="l">
                        <a:spcBef>
                          <a:spcPts val="0"/>
                        </a:spcBef>
                        <a:spcAft>
                          <a:spcPts val="0"/>
                        </a:spcAft>
                        <a:buNone/>
                      </a:pPr>
                      <a:r>
                        <a:rPr lang="en"/>
                        <a:t>3.4764</a:t>
                      </a:r>
                      <a:endParaRPr/>
                    </a:p>
                  </a:txBody>
                  <a:tcPr marT="91425" marB="91425" marR="91425" marL="91425"/>
                </a:tc>
                <a:tc>
                  <a:txBody>
                    <a:bodyPr/>
                    <a:lstStyle/>
                    <a:p>
                      <a:pPr indent="0" lvl="0" marL="0" rtl="0" algn="l">
                        <a:spcBef>
                          <a:spcPts val="0"/>
                        </a:spcBef>
                        <a:spcAft>
                          <a:spcPts val="0"/>
                        </a:spcAft>
                        <a:buNone/>
                      </a:pPr>
                      <a:r>
                        <a:rPr lang="en"/>
                        <a:t>0.5309</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1145s</a:t>
                      </a:r>
                      <a:endParaRPr/>
                    </a:p>
                  </a:txBody>
                  <a:tcPr marT="91425" marB="91425" marR="91425" marL="91425"/>
                </a:tc>
                <a:tc>
                  <a:txBody>
                    <a:bodyPr/>
                    <a:lstStyle/>
                    <a:p>
                      <a:pPr indent="0" lvl="0" marL="0" rtl="0" algn="l">
                        <a:spcBef>
                          <a:spcPts val="0"/>
                        </a:spcBef>
                        <a:spcAft>
                          <a:spcPts val="0"/>
                        </a:spcAft>
                        <a:buNone/>
                      </a:pPr>
                      <a:r>
                        <a:rPr lang="en"/>
                        <a:t>0.0524</a:t>
                      </a:r>
                      <a:endParaRPr/>
                    </a:p>
                  </a:txBody>
                  <a:tcPr marT="91425" marB="91425" marR="91425" marL="91425"/>
                </a:tc>
                <a:tc>
                  <a:txBody>
                    <a:bodyPr/>
                    <a:lstStyle/>
                    <a:p>
                      <a:pPr indent="0" lvl="0" marL="0" rtl="0" algn="l">
                        <a:spcBef>
                          <a:spcPts val="0"/>
                        </a:spcBef>
                        <a:spcAft>
                          <a:spcPts val="0"/>
                        </a:spcAft>
                        <a:buNone/>
                      </a:pPr>
                      <a:r>
                        <a:rPr lang="en"/>
                        <a:t>0.9890</a:t>
                      </a:r>
                      <a:endParaRPr/>
                    </a:p>
                  </a:txBody>
                  <a:tcPr marT="91425" marB="91425" marR="91425" marL="91425"/>
                </a:tc>
                <a:tc>
                  <a:txBody>
                    <a:bodyPr/>
                    <a:lstStyle/>
                    <a:p>
                      <a:pPr indent="0" lvl="0" marL="0" rtl="0" algn="l">
                        <a:spcBef>
                          <a:spcPts val="0"/>
                        </a:spcBef>
                        <a:spcAft>
                          <a:spcPts val="0"/>
                        </a:spcAft>
                        <a:buNone/>
                      </a:pPr>
                      <a:r>
                        <a:rPr lang="en"/>
                        <a:t>3.9383</a:t>
                      </a:r>
                      <a:endParaRPr/>
                    </a:p>
                  </a:txBody>
                  <a:tcPr marT="91425" marB="91425" marR="91425" marL="91425"/>
                </a:tc>
                <a:tc>
                  <a:txBody>
                    <a:bodyPr/>
                    <a:lstStyle/>
                    <a:p>
                      <a:pPr indent="0" lvl="0" marL="0" rtl="0" algn="l">
                        <a:spcBef>
                          <a:spcPts val="0"/>
                        </a:spcBef>
                        <a:spcAft>
                          <a:spcPts val="0"/>
                        </a:spcAft>
                        <a:buNone/>
                      </a:pPr>
                      <a:r>
                        <a:rPr lang="en"/>
                        <a:t>0.5415</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1177s</a:t>
                      </a:r>
                      <a:endParaRPr/>
                    </a:p>
                  </a:txBody>
                  <a:tcPr marT="91425" marB="91425" marR="91425" marL="91425"/>
                </a:tc>
                <a:tc>
                  <a:txBody>
                    <a:bodyPr/>
                    <a:lstStyle/>
                    <a:p>
                      <a:pPr indent="0" lvl="0" marL="0" rtl="0" algn="l">
                        <a:spcBef>
                          <a:spcPts val="0"/>
                        </a:spcBef>
                        <a:spcAft>
                          <a:spcPts val="0"/>
                        </a:spcAft>
                        <a:buNone/>
                      </a:pPr>
                      <a:r>
                        <a:rPr lang="en"/>
                        <a:t>0.0166</a:t>
                      </a:r>
                      <a:endParaRPr/>
                    </a:p>
                  </a:txBody>
                  <a:tcPr marT="91425" marB="91425" marR="91425" marL="91425"/>
                </a:tc>
                <a:tc>
                  <a:txBody>
                    <a:bodyPr/>
                    <a:lstStyle/>
                    <a:p>
                      <a:pPr indent="0" lvl="0" marL="0" rtl="0" algn="l">
                        <a:spcBef>
                          <a:spcPts val="0"/>
                        </a:spcBef>
                        <a:spcAft>
                          <a:spcPts val="0"/>
                        </a:spcAft>
                        <a:buNone/>
                      </a:pPr>
                      <a:r>
                        <a:rPr lang="en"/>
                        <a:t>0.9972 </a:t>
                      </a:r>
                      <a:endParaRPr/>
                    </a:p>
                  </a:txBody>
                  <a:tcPr marT="91425" marB="91425" marR="91425" marL="91425"/>
                </a:tc>
                <a:tc>
                  <a:txBody>
                    <a:bodyPr/>
                    <a:lstStyle/>
                    <a:p>
                      <a:pPr indent="0" lvl="0" marL="0" rtl="0" algn="l">
                        <a:spcBef>
                          <a:spcPts val="0"/>
                        </a:spcBef>
                        <a:spcAft>
                          <a:spcPts val="0"/>
                        </a:spcAft>
                        <a:buNone/>
                      </a:pPr>
                      <a:r>
                        <a:rPr lang="en"/>
                        <a:t>4.2347</a:t>
                      </a:r>
                      <a:endParaRPr/>
                    </a:p>
                  </a:txBody>
                  <a:tcPr marT="91425" marB="91425" marR="91425" marL="91425"/>
                </a:tc>
                <a:tc>
                  <a:txBody>
                    <a:bodyPr/>
                    <a:lstStyle/>
                    <a:p>
                      <a:pPr indent="0" lvl="0" marL="0" rtl="0" algn="l">
                        <a:spcBef>
                          <a:spcPts val="0"/>
                        </a:spcBef>
                        <a:spcAft>
                          <a:spcPts val="0"/>
                        </a:spcAft>
                        <a:buNone/>
                      </a:pPr>
                      <a:r>
                        <a:rPr lang="en"/>
                        <a:t>0.5450</a:t>
                      </a:r>
                      <a:endParaRPr/>
                    </a:p>
                  </a:txBody>
                  <a:tcPr marT="91425" marB="91425" marR="91425" marL="91425"/>
                </a:tc>
              </a:tr>
            </a:tbl>
          </a:graphicData>
        </a:graphic>
      </p:graphicFrame>
      <p:sp>
        <p:nvSpPr>
          <p:cNvPr id="433" name="Google Shape;433;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two cycles no dropout</a:t>
            </a:r>
            <a:endParaRPr/>
          </a:p>
        </p:txBody>
      </p:sp>
      <p:sp>
        <p:nvSpPr>
          <p:cNvPr id="434" name="Google Shape;434;p27"/>
          <p:cNvSpPr txBox="1"/>
          <p:nvPr/>
        </p:nvSpPr>
        <p:spPr>
          <a:xfrm>
            <a:off x="880175" y="3541675"/>
            <a:ext cx="6172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Validation loss and accuracy are </a:t>
            </a:r>
            <a:r>
              <a:rPr lang="en">
                <a:latin typeface="Lato"/>
                <a:ea typeface="Lato"/>
                <a:cs typeface="Lato"/>
                <a:sym typeface="Lato"/>
              </a:rPr>
              <a:t>similar</a:t>
            </a:r>
            <a:r>
              <a:rPr lang="en">
                <a:latin typeface="Lato"/>
                <a:ea typeface="Lato"/>
                <a:cs typeface="Lato"/>
                <a:sym typeface="Lato"/>
              </a:rPr>
              <a:t> to the model with one cycle.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Higher validation loss than one cycle, there is more overfitting</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Similar time to train compared to </a:t>
            </a:r>
            <a:r>
              <a:rPr lang="en">
                <a:latin typeface="Lato"/>
                <a:ea typeface="Lato"/>
                <a:cs typeface="Lato"/>
                <a:sym typeface="Lato"/>
              </a:rPr>
              <a:t>previous</a:t>
            </a:r>
            <a:r>
              <a:rPr lang="en">
                <a:latin typeface="Lato"/>
                <a:ea typeface="Lato"/>
                <a:cs typeface="Lato"/>
                <a:sym typeface="Lato"/>
              </a:rPr>
              <a:t> on</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the dropout layer to two cycles</a:t>
            </a:r>
            <a:endParaRPr/>
          </a:p>
        </p:txBody>
      </p:sp>
      <p:sp>
        <p:nvSpPr>
          <p:cNvPr id="440" name="Google Shape;440;p28"/>
          <p:cNvSpPr txBox="1"/>
          <p:nvPr/>
        </p:nvSpPr>
        <p:spPr>
          <a:xfrm>
            <a:off x="239450" y="1256013"/>
            <a:ext cx="130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Image 200x300</a:t>
            </a:r>
            <a:endParaRPr>
              <a:latin typeface="Lato"/>
              <a:ea typeface="Lato"/>
              <a:cs typeface="Lato"/>
              <a:sym typeface="Lato"/>
            </a:endParaRPr>
          </a:p>
        </p:txBody>
      </p:sp>
      <p:sp>
        <p:nvSpPr>
          <p:cNvPr id="441" name="Google Shape;441;p28"/>
          <p:cNvSpPr txBox="1"/>
          <p:nvPr/>
        </p:nvSpPr>
        <p:spPr>
          <a:xfrm>
            <a:off x="1701854" y="3103238"/>
            <a:ext cx="1037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Convolution</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(Relu)</a:t>
            </a:r>
            <a:endParaRPr sz="1200">
              <a:latin typeface="Lato"/>
              <a:ea typeface="Lato"/>
              <a:cs typeface="Lato"/>
              <a:sym typeface="Lato"/>
            </a:endParaRPr>
          </a:p>
        </p:txBody>
      </p:sp>
      <p:sp>
        <p:nvSpPr>
          <p:cNvPr id="442" name="Google Shape;442;p28"/>
          <p:cNvSpPr/>
          <p:nvPr/>
        </p:nvSpPr>
        <p:spPr>
          <a:xfrm>
            <a:off x="2136552" y="1474050"/>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1262925" y="2110171"/>
            <a:ext cx="805200" cy="987900"/>
          </a:xfrm>
          <a:prstGeom prst="parallelogram">
            <a:avLst>
              <a:gd fmla="val 2856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1299258" y="2152545"/>
            <a:ext cx="805200" cy="987900"/>
          </a:xfrm>
          <a:prstGeom prst="parallelogram">
            <a:avLst>
              <a:gd fmla="val 2856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1348848" y="2201576"/>
            <a:ext cx="805200" cy="987900"/>
          </a:xfrm>
          <a:prstGeom prst="parallelogram">
            <a:avLst>
              <a:gd fmla="val 2856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6" name="Google Shape;446;p28"/>
          <p:cNvCxnSpPr>
            <a:stCxn id="447" idx="2"/>
          </p:cNvCxnSpPr>
          <p:nvPr/>
        </p:nvCxnSpPr>
        <p:spPr>
          <a:xfrm flipH="1" rot="10800000">
            <a:off x="1701851" y="1746771"/>
            <a:ext cx="516300" cy="997500"/>
          </a:xfrm>
          <a:prstGeom prst="straightConnector1">
            <a:avLst/>
          </a:prstGeom>
          <a:noFill/>
          <a:ln cap="flat" cmpd="sng" w="9525">
            <a:solidFill>
              <a:schemeClr val="dk2"/>
            </a:solidFill>
            <a:prstDash val="solid"/>
            <a:round/>
            <a:headEnd len="med" w="med" type="none"/>
            <a:tailEnd len="med" w="med" type="triangle"/>
          </a:ln>
        </p:spPr>
      </p:cxnSp>
      <p:sp>
        <p:nvSpPr>
          <p:cNvPr id="447" name="Google Shape;447;p28"/>
          <p:cNvSpPr/>
          <p:nvPr/>
        </p:nvSpPr>
        <p:spPr>
          <a:xfrm>
            <a:off x="1640051" y="2603271"/>
            <a:ext cx="123600" cy="14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2197351" y="1556609"/>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2258149" y="1639169"/>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2318947" y="1721728"/>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2379745" y="1804287"/>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2440543" y="1886846"/>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2501341" y="1969406"/>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2562139" y="2051965"/>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2622937" y="2134524"/>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2683735" y="2217083"/>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2748260" y="2305153"/>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8" name="Google Shape;458;p28"/>
          <p:cNvCxnSpPr/>
          <p:nvPr/>
        </p:nvCxnSpPr>
        <p:spPr>
          <a:xfrm flipH="1" rot="10800000">
            <a:off x="3041053" y="1810851"/>
            <a:ext cx="259500" cy="906900"/>
          </a:xfrm>
          <a:prstGeom prst="straightConnector1">
            <a:avLst/>
          </a:prstGeom>
          <a:noFill/>
          <a:ln cap="flat" cmpd="sng" w="9525">
            <a:solidFill>
              <a:schemeClr val="dk2"/>
            </a:solidFill>
            <a:prstDash val="solid"/>
            <a:round/>
            <a:headEnd len="med" w="med" type="none"/>
            <a:tailEnd len="med" w="med" type="triangle"/>
          </a:ln>
        </p:spPr>
      </p:cxnSp>
      <p:sp>
        <p:nvSpPr>
          <p:cNvPr id="459" name="Google Shape;459;p28"/>
          <p:cNvSpPr txBox="1"/>
          <p:nvPr/>
        </p:nvSpPr>
        <p:spPr>
          <a:xfrm>
            <a:off x="2748247" y="2965750"/>
            <a:ext cx="1098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max-pooling</a:t>
            </a:r>
            <a:endParaRPr sz="1200">
              <a:latin typeface="Lato"/>
              <a:ea typeface="Lato"/>
              <a:cs typeface="Lato"/>
              <a:sym typeface="Lato"/>
            </a:endParaRPr>
          </a:p>
        </p:txBody>
      </p:sp>
      <p:sp>
        <p:nvSpPr>
          <p:cNvPr id="460" name="Google Shape;460;p28"/>
          <p:cNvSpPr/>
          <p:nvPr/>
        </p:nvSpPr>
        <p:spPr>
          <a:xfrm>
            <a:off x="3230896" y="1655376"/>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
          <p:cNvSpPr/>
          <p:nvPr/>
        </p:nvSpPr>
        <p:spPr>
          <a:xfrm>
            <a:off x="3273141" y="1705130"/>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3315386" y="1754883"/>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a:off x="3357631" y="1804636"/>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a:off x="3399876" y="1854389"/>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a:off x="3442121" y="1904143"/>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p:nvPr/>
        </p:nvSpPr>
        <p:spPr>
          <a:xfrm>
            <a:off x="3484366" y="1953896"/>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8"/>
          <p:cNvSpPr/>
          <p:nvPr/>
        </p:nvSpPr>
        <p:spPr>
          <a:xfrm>
            <a:off x="3526611" y="2003649"/>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8"/>
          <p:cNvSpPr/>
          <p:nvPr/>
        </p:nvSpPr>
        <p:spPr>
          <a:xfrm>
            <a:off x="3568856" y="2053402"/>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a:off x="3611101" y="2103156"/>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a:off x="2807500" y="2358875"/>
            <a:ext cx="401700" cy="673500"/>
          </a:xfrm>
          <a:prstGeom prst="parallelogram">
            <a:avLst>
              <a:gd fmla="val 2485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a:off x="6998303" y="1017450"/>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6989058" y="1373425"/>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6998303" y="1697275"/>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6998151" y="4340550"/>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75" name="Google Shape;475;p28"/>
          <p:cNvSpPr/>
          <p:nvPr/>
        </p:nvSpPr>
        <p:spPr>
          <a:xfrm>
            <a:off x="6998151" y="3995700"/>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6998151" y="3650850"/>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6989598" y="3279925"/>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6993875" y="2038200"/>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7090724" y="2517650"/>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7099730" y="2764113"/>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7093639" y="3050850"/>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2" name="Google Shape;482;p28"/>
          <p:cNvCxnSpPr/>
          <p:nvPr/>
        </p:nvCxnSpPr>
        <p:spPr>
          <a:xfrm flipH="1" rot="10800000">
            <a:off x="6654400" y="1167900"/>
            <a:ext cx="300000" cy="1232400"/>
          </a:xfrm>
          <a:prstGeom prst="straightConnector1">
            <a:avLst/>
          </a:prstGeom>
          <a:noFill/>
          <a:ln cap="flat" cmpd="sng" w="9525">
            <a:solidFill>
              <a:schemeClr val="dk2"/>
            </a:solidFill>
            <a:prstDash val="solid"/>
            <a:round/>
            <a:headEnd len="med" w="med" type="none"/>
            <a:tailEnd len="med" w="med" type="triangle"/>
          </a:ln>
        </p:spPr>
      </p:cxnSp>
      <p:sp>
        <p:nvSpPr>
          <p:cNvPr id="483" name="Google Shape;483;p28"/>
          <p:cNvSpPr txBox="1"/>
          <p:nvPr/>
        </p:nvSpPr>
        <p:spPr>
          <a:xfrm>
            <a:off x="6289272" y="2679000"/>
            <a:ext cx="80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flatten</a:t>
            </a:r>
            <a:endParaRPr>
              <a:latin typeface="Lato"/>
              <a:ea typeface="Lato"/>
              <a:cs typeface="Lato"/>
              <a:sym typeface="Lato"/>
            </a:endParaRPr>
          </a:p>
        </p:txBody>
      </p:sp>
      <p:sp>
        <p:nvSpPr>
          <p:cNvPr id="484" name="Google Shape;484;p28"/>
          <p:cNvSpPr txBox="1"/>
          <p:nvPr/>
        </p:nvSpPr>
        <p:spPr>
          <a:xfrm>
            <a:off x="7535200" y="4093500"/>
            <a:ext cx="103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dropout</a:t>
            </a:r>
            <a:endParaRPr>
              <a:latin typeface="Lato"/>
              <a:ea typeface="Lato"/>
              <a:cs typeface="Lato"/>
              <a:sym typeface="Lato"/>
            </a:endParaRPr>
          </a:p>
        </p:txBody>
      </p:sp>
      <p:sp>
        <p:nvSpPr>
          <p:cNvPr id="485" name="Google Shape;485;p28"/>
          <p:cNvSpPr/>
          <p:nvPr/>
        </p:nvSpPr>
        <p:spPr>
          <a:xfrm>
            <a:off x="8641461" y="1906050"/>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8654000" y="2311450"/>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8644712" y="3205575"/>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8654000" y="3646775"/>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8772294" y="2740725"/>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8781301" y="2987188"/>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txBox="1"/>
          <p:nvPr/>
        </p:nvSpPr>
        <p:spPr>
          <a:xfrm>
            <a:off x="8365885" y="1495850"/>
            <a:ext cx="1244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Outputs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cxnSp>
        <p:nvCxnSpPr>
          <p:cNvPr id="492" name="Google Shape;492;p28"/>
          <p:cNvCxnSpPr/>
          <p:nvPr/>
        </p:nvCxnSpPr>
        <p:spPr>
          <a:xfrm flipH="1" rot="10800000">
            <a:off x="7092783" y="1392971"/>
            <a:ext cx="403500" cy="3060900"/>
          </a:xfrm>
          <a:prstGeom prst="straightConnector1">
            <a:avLst/>
          </a:prstGeom>
          <a:noFill/>
          <a:ln cap="flat" cmpd="sng" w="9525">
            <a:solidFill>
              <a:schemeClr val="dk2"/>
            </a:solidFill>
            <a:prstDash val="solid"/>
            <a:round/>
            <a:headEnd len="med" w="med" type="none"/>
            <a:tailEnd len="med" w="med" type="triangle"/>
          </a:ln>
        </p:spPr>
      </p:cxnSp>
      <p:sp>
        <p:nvSpPr>
          <p:cNvPr id="493" name="Google Shape;493;p28"/>
          <p:cNvSpPr/>
          <p:nvPr/>
        </p:nvSpPr>
        <p:spPr>
          <a:xfrm>
            <a:off x="120097" y="1872525"/>
            <a:ext cx="1300800" cy="1554600"/>
          </a:xfrm>
          <a:prstGeom prst="parallelogram">
            <a:avLst>
              <a:gd fmla="val 28568"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txBox="1"/>
          <p:nvPr/>
        </p:nvSpPr>
        <p:spPr>
          <a:xfrm>
            <a:off x="593850" y="3428025"/>
            <a:ext cx="1037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Convolution</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(Relu)</a:t>
            </a:r>
            <a:endParaRPr sz="1200">
              <a:latin typeface="Lato"/>
              <a:ea typeface="Lato"/>
              <a:cs typeface="Lato"/>
              <a:sym typeface="Lato"/>
            </a:endParaRPr>
          </a:p>
        </p:txBody>
      </p:sp>
      <p:sp>
        <p:nvSpPr>
          <p:cNvPr id="495" name="Google Shape;495;p28"/>
          <p:cNvSpPr/>
          <p:nvPr/>
        </p:nvSpPr>
        <p:spPr>
          <a:xfrm>
            <a:off x="632691" y="2757925"/>
            <a:ext cx="143400" cy="160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6" name="Google Shape;496;p28"/>
          <p:cNvCxnSpPr>
            <a:stCxn id="495" idx="3"/>
          </p:cNvCxnSpPr>
          <p:nvPr/>
        </p:nvCxnSpPr>
        <p:spPr>
          <a:xfrm flipH="1" rot="10800000">
            <a:off x="776091" y="2254825"/>
            <a:ext cx="672600" cy="583500"/>
          </a:xfrm>
          <a:prstGeom prst="straightConnector1">
            <a:avLst/>
          </a:prstGeom>
          <a:noFill/>
          <a:ln cap="flat" cmpd="sng" w="9525">
            <a:solidFill>
              <a:schemeClr val="dk2"/>
            </a:solidFill>
            <a:prstDash val="solid"/>
            <a:round/>
            <a:headEnd len="med" w="med" type="none"/>
            <a:tailEnd len="med" w="med" type="triangle"/>
          </a:ln>
        </p:spPr>
      </p:cxnSp>
      <p:sp>
        <p:nvSpPr>
          <p:cNvPr id="497" name="Google Shape;497;p28"/>
          <p:cNvSpPr/>
          <p:nvPr/>
        </p:nvSpPr>
        <p:spPr>
          <a:xfrm>
            <a:off x="4975777" y="1471950"/>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4034763" y="1830458"/>
            <a:ext cx="805200" cy="987900"/>
          </a:xfrm>
          <a:prstGeom prst="parallelogram">
            <a:avLst>
              <a:gd fmla="val 2856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4071095" y="1872832"/>
            <a:ext cx="805200" cy="987900"/>
          </a:xfrm>
          <a:prstGeom prst="parallelogram">
            <a:avLst>
              <a:gd fmla="val 2856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4120685" y="1921863"/>
            <a:ext cx="805200" cy="987900"/>
          </a:xfrm>
          <a:prstGeom prst="parallelogram">
            <a:avLst>
              <a:gd fmla="val 2856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5036576" y="1554509"/>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5097374" y="1637069"/>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5158172" y="1719628"/>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5218970" y="1802187"/>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5279768" y="1884746"/>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a:off x="5340566" y="1967306"/>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a:off x="5401364" y="2049865"/>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a:off x="5462162" y="2132424"/>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5522960" y="2214983"/>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5587485" y="2303053"/>
            <a:ext cx="511800" cy="769800"/>
          </a:xfrm>
          <a:prstGeom prst="parallelogram">
            <a:avLst>
              <a:gd fmla="val 23929" name="adj"/>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1" name="Google Shape;511;p28"/>
          <p:cNvCxnSpPr/>
          <p:nvPr/>
        </p:nvCxnSpPr>
        <p:spPr>
          <a:xfrm flipH="1" rot="10800000">
            <a:off x="5880278" y="1808751"/>
            <a:ext cx="259500" cy="906900"/>
          </a:xfrm>
          <a:prstGeom prst="straightConnector1">
            <a:avLst/>
          </a:prstGeom>
          <a:noFill/>
          <a:ln cap="flat" cmpd="sng" w="9525">
            <a:solidFill>
              <a:schemeClr val="dk2"/>
            </a:solidFill>
            <a:prstDash val="solid"/>
            <a:round/>
            <a:headEnd len="med" w="med" type="none"/>
            <a:tailEnd len="med" w="med" type="triangle"/>
          </a:ln>
        </p:spPr>
      </p:cxnSp>
      <p:sp>
        <p:nvSpPr>
          <p:cNvPr id="512" name="Google Shape;512;p28"/>
          <p:cNvSpPr/>
          <p:nvPr/>
        </p:nvSpPr>
        <p:spPr>
          <a:xfrm>
            <a:off x="6070121" y="1653276"/>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6112366" y="1703030"/>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6154611" y="1752783"/>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6196856" y="1802536"/>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6239101" y="1852289"/>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6281346" y="1902043"/>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6323591" y="1951796"/>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6365836" y="2001549"/>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6408081" y="2051302"/>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6450326" y="2101056"/>
            <a:ext cx="379200" cy="6198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5669099" y="2356778"/>
            <a:ext cx="379200" cy="619800"/>
          </a:xfrm>
          <a:prstGeom prst="parallelogram">
            <a:avLst>
              <a:gd fmla="val 2485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4155210" y="1977838"/>
            <a:ext cx="805200" cy="987900"/>
          </a:xfrm>
          <a:prstGeom prst="parallelogram">
            <a:avLst>
              <a:gd fmla="val 2856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4189735" y="2012338"/>
            <a:ext cx="805200" cy="987900"/>
          </a:xfrm>
          <a:prstGeom prst="parallelogram">
            <a:avLst>
              <a:gd fmla="val 2856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4224285" y="2068313"/>
            <a:ext cx="805200" cy="987900"/>
          </a:xfrm>
          <a:prstGeom prst="parallelogram">
            <a:avLst>
              <a:gd fmla="val 2856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6" name="Google Shape;526;p28"/>
          <p:cNvCxnSpPr/>
          <p:nvPr/>
        </p:nvCxnSpPr>
        <p:spPr>
          <a:xfrm flipH="1" rot="10800000">
            <a:off x="4632525" y="1467113"/>
            <a:ext cx="357600" cy="1077900"/>
          </a:xfrm>
          <a:prstGeom prst="straightConnector1">
            <a:avLst/>
          </a:prstGeom>
          <a:noFill/>
          <a:ln cap="flat" cmpd="sng" w="9525">
            <a:solidFill>
              <a:schemeClr val="dk2"/>
            </a:solidFill>
            <a:prstDash val="solid"/>
            <a:round/>
            <a:headEnd len="med" w="med" type="none"/>
            <a:tailEnd len="med" w="med" type="triangle"/>
          </a:ln>
        </p:spPr>
      </p:cxnSp>
      <p:cxnSp>
        <p:nvCxnSpPr>
          <p:cNvPr id="527" name="Google Shape;527;p28"/>
          <p:cNvCxnSpPr/>
          <p:nvPr/>
        </p:nvCxnSpPr>
        <p:spPr>
          <a:xfrm flipH="1" rot="10800000">
            <a:off x="3836200" y="1950000"/>
            <a:ext cx="375000" cy="450300"/>
          </a:xfrm>
          <a:prstGeom prst="straightConnector1">
            <a:avLst/>
          </a:prstGeom>
          <a:noFill/>
          <a:ln cap="flat" cmpd="sng" w="9525">
            <a:solidFill>
              <a:schemeClr val="dk2"/>
            </a:solidFill>
            <a:prstDash val="solid"/>
            <a:round/>
            <a:headEnd len="med" w="med" type="none"/>
            <a:tailEnd len="med" w="med" type="triangle"/>
          </a:ln>
        </p:spPr>
      </p:cxnSp>
      <p:sp>
        <p:nvSpPr>
          <p:cNvPr id="528" name="Google Shape;528;p28"/>
          <p:cNvSpPr/>
          <p:nvPr/>
        </p:nvSpPr>
        <p:spPr>
          <a:xfrm>
            <a:off x="3738563" y="2340446"/>
            <a:ext cx="123600" cy="141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txBox="1"/>
          <p:nvPr/>
        </p:nvSpPr>
        <p:spPr>
          <a:xfrm>
            <a:off x="3610100" y="3211600"/>
            <a:ext cx="1037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Convolution</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(Relu)</a:t>
            </a:r>
            <a:endParaRPr sz="1200">
              <a:latin typeface="Lato"/>
              <a:ea typeface="Lato"/>
              <a:cs typeface="Lato"/>
              <a:sym typeface="Lato"/>
            </a:endParaRPr>
          </a:p>
        </p:txBody>
      </p:sp>
      <p:sp>
        <p:nvSpPr>
          <p:cNvPr id="530" name="Google Shape;530;p28"/>
          <p:cNvSpPr txBox="1"/>
          <p:nvPr/>
        </p:nvSpPr>
        <p:spPr>
          <a:xfrm>
            <a:off x="4647188" y="2994700"/>
            <a:ext cx="1037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Convolution</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(Relu)</a:t>
            </a:r>
            <a:endParaRPr sz="1200">
              <a:latin typeface="Lato"/>
              <a:ea typeface="Lato"/>
              <a:cs typeface="Lato"/>
              <a:sym typeface="Lato"/>
            </a:endParaRPr>
          </a:p>
        </p:txBody>
      </p:sp>
      <p:sp>
        <p:nvSpPr>
          <p:cNvPr id="531" name="Google Shape;531;p28"/>
          <p:cNvSpPr txBox="1"/>
          <p:nvPr/>
        </p:nvSpPr>
        <p:spPr>
          <a:xfrm>
            <a:off x="5612560" y="3087100"/>
            <a:ext cx="1098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max-pooling</a:t>
            </a:r>
            <a:endParaRPr sz="1200">
              <a:latin typeface="Lato"/>
              <a:ea typeface="Lato"/>
              <a:cs typeface="Lato"/>
              <a:sym typeface="Lato"/>
            </a:endParaRPr>
          </a:p>
        </p:txBody>
      </p:sp>
      <p:sp>
        <p:nvSpPr>
          <p:cNvPr id="532" name="Google Shape;532;p28"/>
          <p:cNvSpPr/>
          <p:nvPr/>
        </p:nvSpPr>
        <p:spPr>
          <a:xfrm>
            <a:off x="8097483" y="1191675"/>
            <a:ext cx="249900" cy="2895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8106728" y="1515525"/>
            <a:ext cx="249900" cy="2895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7572739" y="3812875"/>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7572739" y="3468025"/>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7564186" y="3097100"/>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8102300" y="1856450"/>
            <a:ext cx="249900" cy="2895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7637024" y="2341425"/>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7646030" y="2587888"/>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7639939" y="2874625"/>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1" name="Google Shape;541;p28"/>
          <p:cNvCxnSpPr/>
          <p:nvPr/>
        </p:nvCxnSpPr>
        <p:spPr>
          <a:xfrm flipH="1" rot="10800000">
            <a:off x="8251475" y="2079250"/>
            <a:ext cx="406800" cy="1869300"/>
          </a:xfrm>
          <a:prstGeom prst="straightConnector1">
            <a:avLst/>
          </a:prstGeom>
          <a:noFill/>
          <a:ln cap="flat" cmpd="sng" w="9525">
            <a:solidFill>
              <a:schemeClr val="dk2"/>
            </a:solidFill>
            <a:prstDash val="solid"/>
            <a:round/>
            <a:headEnd len="med" w="med" type="none"/>
            <a:tailEnd len="med" w="med" type="triangle"/>
          </a:ln>
        </p:spPr>
      </p:cxnSp>
      <p:sp>
        <p:nvSpPr>
          <p:cNvPr id="542" name="Google Shape;542;p28"/>
          <p:cNvSpPr txBox="1"/>
          <p:nvPr/>
        </p:nvSpPr>
        <p:spPr>
          <a:xfrm>
            <a:off x="6989050" y="4563275"/>
            <a:ext cx="103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dense</a:t>
            </a:r>
            <a:endParaRPr>
              <a:latin typeface="Lato"/>
              <a:ea typeface="Lato"/>
              <a:cs typeface="Lato"/>
              <a:sym typeface="Lato"/>
            </a:endParaRPr>
          </a:p>
        </p:txBody>
      </p:sp>
      <p:sp>
        <p:nvSpPr>
          <p:cNvPr id="543" name="Google Shape;543;p28"/>
          <p:cNvSpPr/>
          <p:nvPr/>
        </p:nvSpPr>
        <p:spPr>
          <a:xfrm>
            <a:off x="8170424" y="2341425"/>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8179430" y="2587888"/>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8173339" y="2874625"/>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7538646" y="1202300"/>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7547890" y="1526150"/>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7543462" y="1867075"/>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8070601" y="3793925"/>
            <a:ext cx="249900" cy="2895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8070601" y="3449075"/>
            <a:ext cx="249900" cy="2895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8062048" y="3078150"/>
            <a:ext cx="249900" cy="2895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2" name="Google Shape;552;p28"/>
          <p:cNvCxnSpPr>
            <a:endCxn id="532" idx="2"/>
          </p:cNvCxnSpPr>
          <p:nvPr/>
        </p:nvCxnSpPr>
        <p:spPr>
          <a:xfrm flipH="1" rot="10800000">
            <a:off x="7766283" y="1336425"/>
            <a:ext cx="331200" cy="2547600"/>
          </a:xfrm>
          <a:prstGeom prst="straightConnector1">
            <a:avLst/>
          </a:prstGeom>
          <a:noFill/>
          <a:ln cap="flat" cmpd="sng" w="9525">
            <a:solidFill>
              <a:schemeClr val="dk2"/>
            </a:solidFill>
            <a:prstDash val="solid"/>
            <a:round/>
            <a:headEnd len="med" w="med" type="none"/>
            <a:tailEnd len="med" w="med" type="triangle"/>
          </a:ln>
        </p:spPr>
      </p:cxnSp>
      <p:sp>
        <p:nvSpPr>
          <p:cNvPr id="553" name="Google Shape;553;p28"/>
          <p:cNvSpPr txBox="1"/>
          <p:nvPr/>
        </p:nvSpPr>
        <p:spPr>
          <a:xfrm>
            <a:off x="8179425" y="3789200"/>
            <a:ext cx="103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dense</a:t>
            </a:r>
            <a:endParaRPr>
              <a:latin typeface="Lato"/>
              <a:ea typeface="Lato"/>
              <a:cs typeface="Lato"/>
              <a:sym typeface="Lato"/>
            </a:endParaRPr>
          </a:p>
        </p:txBody>
      </p:sp>
      <p:sp>
        <p:nvSpPr>
          <p:cNvPr id="554" name="Google Shape;554;p28"/>
          <p:cNvSpPr txBox="1"/>
          <p:nvPr/>
        </p:nvSpPr>
        <p:spPr>
          <a:xfrm>
            <a:off x="7840475" y="710913"/>
            <a:ext cx="78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Lato"/>
                <a:ea typeface="Lato"/>
                <a:cs typeface="Lato"/>
                <a:sym typeface="Lato"/>
              </a:rPr>
              <a:t>NEW</a:t>
            </a:r>
            <a:endParaRPr b="1" sz="1700">
              <a:latin typeface="Lato"/>
              <a:ea typeface="Lato"/>
              <a:cs typeface="Lato"/>
              <a:sym typeface="Lato"/>
            </a:endParaRPr>
          </a:p>
        </p:txBody>
      </p:sp>
      <p:sp>
        <p:nvSpPr>
          <p:cNvPr id="555" name="Google Shape;555;p28"/>
          <p:cNvSpPr txBox="1"/>
          <p:nvPr/>
        </p:nvSpPr>
        <p:spPr>
          <a:xfrm>
            <a:off x="7292100" y="721538"/>
            <a:ext cx="78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Lato"/>
                <a:ea typeface="Lato"/>
                <a:cs typeface="Lato"/>
                <a:sym typeface="Lato"/>
              </a:rPr>
              <a:t>N</a:t>
            </a:r>
            <a:r>
              <a:rPr b="1" lang="en" sz="1700">
                <a:latin typeface="Lato"/>
                <a:ea typeface="Lato"/>
                <a:cs typeface="Lato"/>
                <a:sym typeface="Lato"/>
              </a:rPr>
              <a:t>E</a:t>
            </a:r>
            <a:r>
              <a:rPr b="1" lang="en" sz="1700">
                <a:latin typeface="Lato"/>
                <a:ea typeface="Lato"/>
                <a:cs typeface="Lato"/>
                <a:sym typeface="Lato"/>
              </a:rPr>
              <a:t>W</a:t>
            </a:r>
            <a:endParaRPr b="1" sz="17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two cycles with dropout</a:t>
            </a:r>
            <a:endParaRPr/>
          </a:p>
        </p:txBody>
      </p:sp>
      <p:graphicFrame>
        <p:nvGraphicFramePr>
          <p:cNvPr id="561" name="Google Shape;561;p29"/>
          <p:cNvGraphicFramePr/>
          <p:nvPr/>
        </p:nvGraphicFramePr>
        <p:xfrm>
          <a:off x="880175" y="1164425"/>
          <a:ext cx="3000000" cy="3000000"/>
        </p:xfrm>
        <a:graphic>
          <a:graphicData uri="http://schemas.openxmlformats.org/drawingml/2006/table">
            <a:tbl>
              <a:tblPr>
                <a:noFill/>
                <a:tableStyleId>{9E367497-BE40-47AD-B6C9-755D0C1D45A7}</a:tableStyleId>
              </a:tblPr>
              <a:tblGrid>
                <a:gridCol w="1206500"/>
                <a:gridCol w="1206500"/>
                <a:gridCol w="1206500"/>
                <a:gridCol w="1206500"/>
                <a:gridCol w="1206500"/>
                <a:gridCol w="1351150"/>
              </a:tblGrid>
              <a:tr h="381000">
                <a:tc>
                  <a:txBody>
                    <a:bodyPr/>
                    <a:lstStyle/>
                    <a:p>
                      <a:pPr indent="0" lvl="0" marL="0" rtl="0" algn="l">
                        <a:spcBef>
                          <a:spcPts val="0"/>
                        </a:spcBef>
                        <a:spcAft>
                          <a:spcPts val="0"/>
                        </a:spcAft>
                        <a:buNone/>
                      </a:pPr>
                      <a:r>
                        <a:rPr lang="en"/>
                        <a:t>Epoch</a:t>
                      </a:r>
                      <a:endParaRPr/>
                    </a:p>
                  </a:txBody>
                  <a:tcPr marT="91425" marB="91425" marR="91425" marL="91425"/>
                </a:tc>
                <a:tc>
                  <a:txBody>
                    <a:bodyPr/>
                    <a:lstStyle/>
                    <a:p>
                      <a:pPr indent="0" lvl="0" marL="0" rtl="0" algn="l">
                        <a:spcBef>
                          <a:spcPts val="0"/>
                        </a:spcBef>
                        <a:spcAft>
                          <a:spcPts val="0"/>
                        </a:spcAft>
                        <a:buNone/>
                      </a:pPr>
                      <a:r>
                        <a:rPr lang="en"/>
                        <a:t>Time took</a:t>
                      </a:r>
                      <a:endParaRPr/>
                    </a:p>
                  </a:txBody>
                  <a:tcPr marT="91425" marB="91425" marR="91425" marL="91425"/>
                </a:tc>
                <a:tc>
                  <a:txBody>
                    <a:bodyPr/>
                    <a:lstStyle/>
                    <a:p>
                      <a:pPr indent="0" lvl="0" marL="0" rtl="0" algn="l">
                        <a:spcBef>
                          <a:spcPts val="0"/>
                        </a:spcBef>
                        <a:spcAft>
                          <a:spcPts val="0"/>
                        </a:spcAft>
                        <a:buNone/>
                      </a:pPr>
                      <a:r>
                        <a:rPr lang="en"/>
                        <a:t>loss</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val_loss</a:t>
                      </a:r>
                      <a:endParaRPr/>
                    </a:p>
                  </a:txBody>
                  <a:tcPr marT="91425" marB="91425" marR="91425" marL="91425"/>
                </a:tc>
                <a:tc>
                  <a:txBody>
                    <a:bodyPr/>
                    <a:lstStyle/>
                    <a:p>
                      <a:pPr indent="0" lvl="0" marL="0" rtl="0" algn="l">
                        <a:spcBef>
                          <a:spcPts val="0"/>
                        </a:spcBef>
                        <a:spcAft>
                          <a:spcPts val="0"/>
                        </a:spcAft>
                        <a:buNone/>
                      </a:pPr>
                      <a:r>
                        <a:rPr lang="en"/>
                        <a:t>val_accuracy</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1781s</a:t>
                      </a:r>
                      <a:endParaRPr/>
                    </a:p>
                  </a:txBody>
                  <a:tcPr marT="91425" marB="91425" marR="91425" marL="91425"/>
                </a:tc>
                <a:tc>
                  <a:txBody>
                    <a:bodyPr/>
                    <a:lstStyle/>
                    <a:p>
                      <a:pPr indent="0" lvl="0" marL="0" rtl="0" algn="l">
                        <a:spcBef>
                          <a:spcPts val="0"/>
                        </a:spcBef>
                        <a:spcAft>
                          <a:spcPts val="0"/>
                        </a:spcAft>
                        <a:buNone/>
                      </a:pPr>
                      <a:r>
                        <a:rPr lang="en"/>
                        <a:t>4.2345</a:t>
                      </a:r>
                      <a:endParaRPr/>
                    </a:p>
                  </a:txBody>
                  <a:tcPr marT="91425" marB="91425" marR="91425" marL="91425"/>
                </a:tc>
                <a:tc>
                  <a:txBody>
                    <a:bodyPr/>
                    <a:lstStyle/>
                    <a:p>
                      <a:pPr indent="0" lvl="0" marL="0" rtl="0" algn="l">
                        <a:spcBef>
                          <a:spcPts val="0"/>
                        </a:spcBef>
                        <a:spcAft>
                          <a:spcPts val="0"/>
                        </a:spcAft>
                        <a:buNone/>
                      </a:pPr>
                      <a:r>
                        <a:rPr lang="en"/>
                        <a:t>0.2570</a:t>
                      </a:r>
                      <a:endParaRPr/>
                    </a:p>
                  </a:txBody>
                  <a:tcPr marT="91425" marB="91425" marR="91425" marL="91425"/>
                </a:tc>
                <a:tc>
                  <a:txBody>
                    <a:bodyPr/>
                    <a:lstStyle/>
                    <a:p>
                      <a:pPr indent="0" lvl="0" marL="0" rtl="0" algn="l">
                        <a:spcBef>
                          <a:spcPts val="0"/>
                        </a:spcBef>
                        <a:spcAft>
                          <a:spcPts val="0"/>
                        </a:spcAft>
                        <a:buNone/>
                      </a:pPr>
                      <a:r>
                        <a:rPr lang="en"/>
                        <a:t>3.2379</a:t>
                      </a:r>
                      <a:endParaRPr/>
                    </a:p>
                  </a:txBody>
                  <a:tcPr marT="91425" marB="91425" marR="91425" marL="91425"/>
                </a:tc>
                <a:tc>
                  <a:txBody>
                    <a:bodyPr/>
                    <a:lstStyle/>
                    <a:p>
                      <a:pPr indent="0" lvl="0" marL="0" rtl="0" algn="l">
                        <a:spcBef>
                          <a:spcPts val="0"/>
                        </a:spcBef>
                        <a:spcAft>
                          <a:spcPts val="0"/>
                        </a:spcAft>
                        <a:buNone/>
                      </a:pPr>
                      <a:r>
                        <a:rPr lang="en"/>
                        <a:t>0.3194</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1742s</a:t>
                      </a:r>
                      <a:endParaRPr/>
                    </a:p>
                  </a:txBody>
                  <a:tcPr marT="91425" marB="91425" marR="91425" marL="91425"/>
                </a:tc>
                <a:tc>
                  <a:txBody>
                    <a:bodyPr/>
                    <a:lstStyle/>
                    <a:p>
                      <a:pPr indent="0" lvl="0" marL="0" rtl="0" algn="l">
                        <a:spcBef>
                          <a:spcPts val="0"/>
                        </a:spcBef>
                        <a:spcAft>
                          <a:spcPts val="0"/>
                        </a:spcAft>
                        <a:buNone/>
                      </a:pPr>
                      <a:r>
                        <a:rPr lang="en"/>
                        <a:t>3.5747</a:t>
                      </a:r>
                      <a:endParaRPr/>
                    </a:p>
                  </a:txBody>
                  <a:tcPr marT="91425" marB="91425" marR="91425" marL="91425"/>
                </a:tc>
                <a:tc>
                  <a:txBody>
                    <a:bodyPr/>
                    <a:lstStyle/>
                    <a:p>
                      <a:pPr indent="0" lvl="0" marL="0" rtl="0" algn="l">
                        <a:spcBef>
                          <a:spcPts val="0"/>
                        </a:spcBef>
                        <a:spcAft>
                          <a:spcPts val="0"/>
                        </a:spcAft>
                        <a:buNone/>
                      </a:pPr>
                      <a:r>
                        <a:rPr lang="en"/>
                        <a:t>0.3159</a:t>
                      </a:r>
                      <a:endParaRPr/>
                    </a:p>
                  </a:txBody>
                  <a:tcPr marT="91425" marB="91425" marR="91425" marL="91425"/>
                </a:tc>
                <a:tc>
                  <a:txBody>
                    <a:bodyPr/>
                    <a:lstStyle/>
                    <a:p>
                      <a:pPr indent="0" lvl="0" marL="0" rtl="0" algn="l">
                        <a:spcBef>
                          <a:spcPts val="0"/>
                        </a:spcBef>
                        <a:spcAft>
                          <a:spcPts val="0"/>
                        </a:spcAft>
                        <a:buNone/>
                      </a:pPr>
                      <a:r>
                        <a:rPr lang="en"/>
                        <a:t>2.9391</a:t>
                      </a:r>
                      <a:endParaRPr/>
                    </a:p>
                  </a:txBody>
                  <a:tcPr marT="91425" marB="91425" marR="91425" marL="91425"/>
                </a:tc>
                <a:tc>
                  <a:txBody>
                    <a:bodyPr/>
                    <a:lstStyle/>
                    <a:p>
                      <a:pPr indent="0" lvl="0" marL="0" rtl="0" algn="l">
                        <a:spcBef>
                          <a:spcPts val="0"/>
                        </a:spcBef>
                        <a:spcAft>
                          <a:spcPts val="0"/>
                        </a:spcAft>
                        <a:buNone/>
                      </a:pPr>
                      <a:r>
                        <a:rPr lang="en"/>
                        <a:t>0.3677</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1766s</a:t>
                      </a:r>
                      <a:endParaRPr/>
                    </a:p>
                  </a:txBody>
                  <a:tcPr marT="91425" marB="91425" marR="91425" marL="91425"/>
                </a:tc>
                <a:tc>
                  <a:txBody>
                    <a:bodyPr/>
                    <a:lstStyle/>
                    <a:p>
                      <a:pPr indent="0" lvl="0" marL="0" rtl="0" algn="l">
                        <a:spcBef>
                          <a:spcPts val="0"/>
                        </a:spcBef>
                        <a:spcAft>
                          <a:spcPts val="0"/>
                        </a:spcAft>
                        <a:buNone/>
                      </a:pPr>
                      <a:r>
                        <a:rPr lang="en"/>
                        <a:t>3.2726</a:t>
                      </a:r>
                      <a:endParaRPr/>
                    </a:p>
                  </a:txBody>
                  <a:tcPr marT="91425" marB="91425" marR="91425" marL="91425"/>
                </a:tc>
                <a:tc>
                  <a:txBody>
                    <a:bodyPr/>
                    <a:lstStyle/>
                    <a:p>
                      <a:pPr indent="0" lvl="0" marL="0" rtl="0" algn="l">
                        <a:spcBef>
                          <a:spcPts val="0"/>
                        </a:spcBef>
                        <a:spcAft>
                          <a:spcPts val="0"/>
                        </a:spcAft>
                        <a:buNone/>
                      </a:pPr>
                      <a:r>
                        <a:rPr lang="en"/>
                        <a:t>0.3820</a:t>
                      </a:r>
                      <a:endParaRPr/>
                    </a:p>
                  </a:txBody>
                  <a:tcPr marT="91425" marB="91425" marR="91425" marL="91425"/>
                </a:tc>
                <a:tc>
                  <a:txBody>
                    <a:bodyPr/>
                    <a:lstStyle/>
                    <a:p>
                      <a:pPr indent="0" lvl="0" marL="0" rtl="0" algn="l">
                        <a:spcBef>
                          <a:spcPts val="0"/>
                        </a:spcBef>
                        <a:spcAft>
                          <a:spcPts val="0"/>
                        </a:spcAft>
                        <a:buNone/>
                      </a:pPr>
                      <a:r>
                        <a:rPr lang="en"/>
                        <a:t>2.5421</a:t>
                      </a:r>
                      <a:endParaRPr/>
                    </a:p>
                  </a:txBody>
                  <a:tcPr marT="91425" marB="91425" marR="91425" marL="91425"/>
                </a:tc>
                <a:tc>
                  <a:txBody>
                    <a:bodyPr/>
                    <a:lstStyle/>
                    <a:p>
                      <a:pPr indent="0" lvl="0" marL="0" rtl="0" algn="l">
                        <a:spcBef>
                          <a:spcPts val="0"/>
                        </a:spcBef>
                        <a:spcAft>
                          <a:spcPts val="0"/>
                        </a:spcAft>
                        <a:buNone/>
                      </a:pPr>
                      <a:r>
                        <a:rPr lang="en"/>
                        <a:t>0.4433</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1751s</a:t>
                      </a:r>
                      <a:endParaRPr/>
                    </a:p>
                  </a:txBody>
                  <a:tcPr marT="91425" marB="91425" marR="91425" marL="91425"/>
                </a:tc>
                <a:tc>
                  <a:txBody>
                    <a:bodyPr/>
                    <a:lstStyle/>
                    <a:p>
                      <a:pPr indent="0" lvl="0" marL="0" rtl="0" algn="l">
                        <a:spcBef>
                          <a:spcPts val="0"/>
                        </a:spcBef>
                        <a:spcAft>
                          <a:spcPts val="0"/>
                        </a:spcAft>
                        <a:buNone/>
                      </a:pPr>
                      <a:r>
                        <a:rPr lang="en"/>
                        <a:t>2.8775</a:t>
                      </a:r>
                      <a:endParaRPr/>
                    </a:p>
                  </a:txBody>
                  <a:tcPr marT="91425" marB="91425" marR="91425" marL="91425"/>
                </a:tc>
                <a:tc>
                  <a:txBody>
                    <a:bodyPr/>
                    <a:lstStyle/>
                    <a:p>
                      <a:pPr indent="0" lvl="0" marL="0" rtl="0" algn="l">
                        <a:spcBef>
                          <a:spcPts val="0"/>
                        </a:spcBef>
                        <a:spcAft>
                          <a:spcPts val="0"/>
                        </a:spcAft>
                        <a:buNone/>
                      </a:pPr>
                      <a:r>
                        <a:rPr lang="en"/>
                        <a:t>0.4705</a:t>
                      </a:r>
                      <a:endParaRPr/>
                    </a:p>
                  </a:txBody>
                  <a:tcPr marT="91425" marB="91425" marR="91425" marL="91425"/>
                </a:tc>
                <a:tc>
                  <a:txBody>
                    <a:bodyPr/>
                    <a:lstStyle/>
                    <a:p>
                      <a:pPr indent="0" lvl="0" marL="0" rtl="0" algn="l">
                        <a:spcBef>
                          <a:spcPts val="0"/>
                        </a:spcBef>
                        <a:spcAft>
                          <a:spcPts val="0"/>
                        </a:spcAft>
                        <a:buNone/>
                      </a:pPr>
                      <a:r>
                        <a:rPr lang="en"/>
                        <a:t>2.4949</a:t>
                      </a:r>
                      <a:endParaRPr/>
                    </a:p>
                  </a:txBody>
                  <a:tcPr marT="91425" marB="91425" marR="91425" marL="91425"/>
                </a:tc>
                <a:tc>
                  <a:txBody>
                    <a:bodyPr/>
                    <a:lstStyle/>
                    <a:p>
                      <a:pPr indent="0" lvl="0" marL="0" rtl="0" algn="l">
                        <a:spcBef>
                          <a:spcPts val="0"/>
                        </a:spcBef>
                        <a:spcAft>
                          <a:spcPts val="0"/>
                        </a:spcAft>
                        <a:buNone/>
                      </a:pPr>
                      <a:r>
                        <a:rPr lang="en"/>
                        <a:t>0.4618</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1755s</a:t>
                      </a:r>
                      <a:endParaRPr/>
                    </a:p>
                  </a:txBody>
                  <a:tcPr marT="91425" marB="91425" marR="91425" marL="91425"/>
                </a:tc>
                <a:tc>
                  <a:txBody>
                    <a:bodyPr/>
                    <a:lstStyle/>
                    <a:p>
                      <a:pPr indent="0" lvl="0" marL="0" rtl="0" algn="l">
                        <a:spcBef>
                          <a:spcPts val="0"/>
                        </a:spcBef>
                        <a:spcAft>
                          <a:spcPts val="0"/>
                        </a:spcAft>
                        <a:buNone/>
                      </a:pPr>
                      <a:r>
                        <a:rPr lang="en"/>
                        <a:t>2.3542</a:t>
                      </a:r>
                      <a:endParaRPr/>
                    </a:p>
                  </a:txBody>
                  <a:tcPr marT="91425" marB="91425" marR="91425" marL="91425"/>
                </a:tc>
                <a:tc>
                  <a:txBody>
                    <a:bodyPr/>
                    <a:lstStyle/>
                    <a:p>
                      <a:pPr indent="0" lvl="0" marL="0" rtl="0" algn="l">
                        <a:spcBef>
                          <a:spcPts val="0"/>
                        </a:spcBef>
                        <a:spcAft>
                          <a:spcPts val="0"/>
                        </a:spcAft>
                        <a:buNone/>
                      </a:pPr>
                      <a:r>
                        <a:rPr lang="en"/>
                        <a:t>0.5991</a:t>
                      </a:r>
                      <a:endParaRPr/>
                    </a:p>
                  </a:txBody>
                  <a:tcPr marT="91425" marB="91425" marR="91425" marL="91425"/>
                </a:tc>
                <a:tc>
                  <a:txBody>
                    <a:bodyPr/>
                    <a:lstStyle/>
                    <a:p>
                      <a:pPr indent="0" lvl="0" marL="0" rtl="0" algn="l">
                        <a:spcBef>
                          <a:spcPts val="0"/>
                        </a:spcBef>
                        <a:spcAft>
                          <a:spcPts val="0"/>
                        </a:spcAft>
                        <a:buNone/>
                      </a:pPr>
                      <a:r>
                        <a:rPr lang="en"/>
                        <a:t>2.1903</a:t>
                      </a:r>
                      <a:endParaRPr/>
                    </a:p>
                  </a:txBody>
                  <a:tcPr marT="91425" marB="91425" marR="91425" marL="91425"/>
                </a:tc>
                <a:tc>
                  <a:txBody>
                    <a:bodyPr/>
                    <a:lstStyle/>
                    <a:p>
                      <a:pPr indent="0" lvl="0" marL="0" rtl="0" algn="l">
                        <a:spcBef>
                          <a:spcPts val="0"/>
                        </a:spcBef>
                        <a:spcAft>
                          <a:spcPts val="0"/>
                        </a:spcAft>
                        <a:buNone/>
                      </a:pPr>
                      <a:r>
                        <a:rPr lang="en"/>
                        <a:t>0.5106</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1784s</a:t>
                      </a:r>
                      <a:endParaRPr/>
                    </a:p>
                  </a:txBody>
                  <a:tcPr marT="91425" marB="91425" marR="91425" marL="91425"/>
                </a:tc>
                <a:tc>
                  <a:txBody>
                    <a:bodyPr/>
                    <a:lstStyle/>
                    <a:p>
                      <a:pPr indent="0" lvl="0" marL="0" rtl="0" algn="l">
                        <a:spcBef>
                          <a:spcPts val="0"/>
                        </a:spcBef>
                        <a:spcAft>
                          <a:spcPts val="0"/>
                        </a:spcAft>
                        <a:buNone/>
                      </a:pPr>
                      <a:r>
                        <a:rPr lang="en"/>
                        <a:t>0.0478</a:t>
                      </a:r>
                      <a:endParaRPr/>
                    </a:p>
                  </a:txBody>
                  <a:tcPr marT="91425" marB="91425" marR="91425" marL="91425"/>
                </a:tc>
                <a:tc>
                  <a:txBody>
                    <a:bodyPr/>
                    <a:lstStyle/>
                    <a:p>
                      <a:pPr indent="0" lvl="0" marL="0" rtl="0" algn="l">
                        <a:spcBef>
                          <a:spcPts val="0"/>
                        </a:spcBef>
                        <a:spcAft>
                          <a:spcPts val="0"/>
                        </a:spcAft>
                        <a:buNone/>
                      </a:pPr>
                      <a:r>
                        <a:rPr lang="en"/>
                        <a:t>0.9885</a:t>
                      </a:r>
                      <a:endParaRPr/>
                    </a:p>
                  </a:txBody>
                  <a:tcPr marT="91425" marB="91425" marR="91425" marL="91425"/>
                </a:tc>
                <a:tc>
                  <a:txBody>
                    <a:bodyPr/>
                    <a:lstStyle/>
                    <a:p>
                      <a:pPr indent="0" lvl="0" marL="0" rtl="0" algn="l">
                        <a:spcBef>
                          <a:spcPts val="0"/>
                        </a:spcBef>
                        <a:spcAft>
                          <a:spcPts val="0"/>
                        </a:spcAft>
                        <a:buNone/>
                      </a:pPr>
                      <a:r>
                        <a:rPr lang="en"/>
                        <a:t>2.8247</a:t>
                      </a:r>
                      <a:endParaRPr/>
                    </a:p>
                  </a:txBody>
                  <a:tcPr marT="91425" marB="91425" marR="91425" marL="91425"/>
                </a:tc>
                <a:tc>
                  <a:txBody>
                    <a:bodyPr/>
                    <a:lstStyle/>
                    <a:p>
                      <a:pPr indent="0" lvl="0" marL="0" rtl="0" algn="l">
                        <a:spcBef>
                          <a:spcPts val="0"/>
                        </a:spcBef>
                        <a:spcAft>
                          <a:spcPts val="0"/>
                        </a:spcAft>
                        <a:buNone/>
                      </a:pPr>
                      <a:r>
                        <a:rPr lang="en"/>
                        <a:t>0.5530</a:t>
                      </a:r>
                      <a:endParaRPr/>
                    </a:p>
                  </a:txBody>
                  <a:tcPr marT="91425" marB="91425" marR="91425" marL="91425"/>
                </a:tc>
              </a:tr>
              <a:tr h="381000">
                <a:tc>
                  <a:txBody>
                    <a:bodyPr/>
                    <a:lstStyle/>
                    <a:p>
                      <a:pPr indent="0" lvl="0" marL="0" rtl="0" algn="l">
                        <a:spcBef>
                          <a:spcPts val="0"/>
                        </a:spcBef>
                        <a:spcAft>
                          <a:spcPts val="0"/>
                        </a:spcAft>
                        <a:buNone/>
                      </a:pPr>
                      <a:r>
                        <a:rPr lang="en"/>
                        <a:t>17</a:t>
                      </a:r>
                      <a:endParaRPr/>
                    </a:p>
                  </a:txBody>
                  <a:tcPr marT="91425" marB="91425" marR="91425" marL="91425"/>
                </a:tc>
                <a:tc>
                  <a:txBody>
                    <a:bodyPr/>
                    <a:lstStyle/>
                    <a:p>
                      <a:pPr indent="0" lvl="0" marL="0" rtl="0" algn="l">
                        <a:spcBef>
                          <a:spcPts val="0"/>
                        </a:spcBef>
                        <a:spcAft>
                          <a:spcPts val="0"/>
                        </a:spcAft>
                        <a:buNone/>
                      </a:pPr>
                      <a:r>
                        <a:rPr lang="en"/>
                        <a:t>1810s</a:t>
                      </a:r>
                      <a:endParaRPr/>
                    </a:p>
                  </a:txBody>
                  <a:tcPr marT="91425" marB="91425" marR="91425" marL="91425"/>
                </a:tc>
                <a:tc>
                  <a:txBody>
                    <a:bodyPr/>
                    <a:lstStyle/>
                    <a:p>
                      <a:pPr indent="0" lvl="0" marL="0" rtl="0" algn="l">
                        <a:spcBef>
                          <a:spcPts val="0"/>
                        </a:spcBef>
                        <a:spcAft>
                          <a:spcPts val="0"/>
                        </a:spcAft>
                        <a:buNone/>
                      </a:pPr>
                      <a:r>
                        <a:rPr lang="en"/>
                        <a:t>0.0333</a:t>
                      </a:r>
                      <a:endParaRPr/>
                    </a:p>
                  </a:txBody>
                  <a:tcPr marT="91425" marB="91425" marR="91425" marL="91425"/>
                </a:tc>
                <a:tc>
                  <a:txBody>
                    <a:bodyPr/>
                    <a:lstStyle/>
                    <a:p>
                      <a:pPr indent="0" lvl="0" marL="0" rtl="0" algn="l">
                        <a:spcBef>
                          <a:spcPts val="0"/>
                        </a:spcBef>
                        <a:spcAft>
                          <a:spcPts val="0"/>
                        </a:spcAft>
                        <a:buNone/>
                      </a:pPr>
                      <a:r>
                        <a:rPr lang="en"/>
                        <a:t>0.9919</a:t>
                      </a:r>
                      <a:endParaRPr/>
                    </a:p>
                  </a:txBody>
                  <a:tcPr marT="91425" marB="91425" marR="91425" marL="91425"/>
                </a:tc>
                <a:tc>
                  <a:txBody>
                    <a:bodyPr/>
                    <a:lstStyle/>
                    <a:p>
                      <a:pPr indent="0" lvl="0" marL="0" rtl="0" algn="l">
                        <a:spcBef>
                          <a:spcPts val="0"/>
                        </a:spcBef>
                        <a:spcAft>
                          <a:spcPts val="0"/>
                        </a:spcAft>
                        <a:buNone/>
                      </a:pPr>
                      <a:r>
                        <a:rPr lang="en"/>
                        <a:t>2.8196</a:t>
                      </a:r>
                      <a:endParaRPr/>
                    </a:p>
                  </a:txBody>
                  <a:tcPr marT="91425" marB="91425" marR="91425" marL="91425"/>
                </a:tc>
                <a:tc>
                  <a:txBody>
                    <a:bodyPr/>
                    <a:lstStyle/>
                    <a:p>
                      <a:pPr indent="0" lvl="0" marL="0" rtl="0" algn="l">
                        <a:spcBef>
                          <a:spcPts val="0"/>
                        </a:spcBef>
                        <a:spcAft>
                          <a:spcPts val="0"/>
                        </a:spcAft>
                        <a:buNone/>
                      </a:pPr>
                      <a:r>
                        <a:rPr lang="en"/>
                        <a:t>0.5576</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of all CNN models</a:t>
            </a:r>
            <a:endParaRPr/>
          </a:p>
        </p:txBody>
      </p:sp>
      <p:graphicFrame>
        <p:nvGraphicFramePr>
          <p:cNvPr id="567" name="Google Shape;567;p30"/>
          <p:cNvGraphicFramePr/>
          <p:nvPr/>
        </p:nvGraphicFramePr>
        <p:xfrm>
          <a:off x="311700" y="1254925"/>
          <a:ext cx="3000000" cy="3000000"/>
        </p:xfrm>
        <a:graphic>
          <a:graphicData uri="http://schemas.openxmlformats.org/drawingml/2006/table">
            <a:tbl>
              <a:tblPr>
                <a:noFill/>
                <a:tableStyleId>{9E367497-BE40-47AD-B6C9-755D0C1D45A7}</a:tableStyleId>
              </a:tblPr>
              <a:tblGrid>
                <a:gridCol w="1793725"/>
                <a:gridCol w="981475"/>
                <a:gridCol w="1206500"/>
                <a:gridCol w="1206500"/>
                <a:gridCol w="1356525"/>
                <a:gridCol w="1345775"/>
              </a:tblGrid>
              <a:tr h="38100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Loss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Accuracy</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Val_loss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Val_accuracy</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Average category</a:t>
                      </a:r>
                      <a:endParaRPr/>
                    </a:p>
                    <a:p>
                      <a:pPr indent="0" lvl="0" marL="0" rtl="0" algn="l">
                        <a:spcBef>
                          <a:spcPts val="0"/>
                        </a:spcBef>
                        <a:spcAft>
                          <a:spcPts val="0"/>
                        </a:spcAft>
                        <a:buNone/>
                      </a:pPr>
                      <a:r>
                        <a:rPr lang="en"/>
                        <a:t>accuracy</a:t>
                      </a:r>
                      <a:endParaRPr/>
                    </a:p>
                  </a:txBody>
                  <a:tcPr marT="91425" marB="91425" marR="91425" marL="91425"/>
                </a:tc>
              </a:tr>
              <a:tr h="381000">
                <a:tc>
                  <a:txBody>
                    <a:bodyPr/>
                    <a:lstStyle/>
                    <a:p>
                      <a:pPr indent="0" lvl="0" marL="0" rtl="0" algn="l">
                        <a:spcBef>
                          <a:spcPts val="0"/>
                        </a:spcBef>
                        <a:spcAft>
                          <a:spcPts val="0"/>
                        </a:spcAft>
                        <a:buNone/>
                      </a:pPr>
                      <a:r>
                        <a:rPr lang="en"/>
                        <a:t>One conv. layer</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0.0318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0.9973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3.4671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0.5235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0.8283</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t>Two conv. layers</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0.0135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0.9987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3.1584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0.5484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0.8362</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t>Two layers with dropout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0.2923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0.9176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3.1858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0.4986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0.8164</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t>Two cycles of two conv. layers</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0.0166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0.9972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4.2347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0.5450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0.8347</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t>Two cycles with dropout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0.0333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0.9919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2.8196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0.5576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0.8472</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Locality Sensitive Hashing: Random Projection Method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73" name="Google Shape;573;p31"/>
          <p:cNvSpPr txBox="1"/>
          <p:nvPr>
            <p:ph idx="1" type="body"/>
          </p:nvPr>
        </p:nvSpPr>
        <p:spPr>
          <a:xfrm>
            <a:off x="311700" y="1914900"/>
            <a:ext cx="8520600" cy="265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Consider a image dataset matrix `D` with `n` vectors of size `d`. This database `D` can be projected onto a lower dimensional space with `n` vectors of size `k` using a random projection matrix.</a:t>
            </a:r>
            <a:endParaRPr/>
          </a:p>
        </p:txBody>
      </p:sp>
      <p:pic>
        <p:nvPicPr>
          <p:cNvPr id="574" name="Google Shape;574;p31"/>
          <p:cNvPicPr preferRelativeResize="0"/>
          <p:nvPr/>
        </p:nvPicPr>
        <p:blipFill>
          <a:blip r:embed="rId3">
            <a:alphaModFix/>
          </a:blip>
          <a:stretch>
            <a:fillRect/>
          </a:stretch>
        </p:blipFill>
        <p:spPr>
          <a:xfrm>
            <a:off x="1207075" y="3263524"/>
            <a:ext cx="6412174" cy="91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description</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101 categories of objects.</a:t>
            </a:r>
            <a:endParaRPr/>
          </a:p>
          <a:p>
            <a:pPr indent="0" lvl="0" marL="0" rtl="0" algn="l">
              <a:spcBef>
                <a:spcPts val="1200"/>
              </a:spcBef>
              <a:spcAft>
                <a:spcPts val="0"/>
              </a:spcAft>
              <a:buNone/>
            </a:pPr>
            <a:r>
              <a:rPr lang="en"/>
              <a:t>Each image is colored, which are stored as 3 color channels(RGB).</a:t>
            </a:r>
            <a:endParaRPr/>
          </a:p>
          <a:p>
            <a:pPr indent="0" lvl="0" marL="0" rtl="0" algn="l">
              <a:spcBef>
                <a:spcPts val="1200"/>
              </a:spcBef>
              <a:spcAft>
                <a:spcPts val="0"/>
              </a:spcAft>
              <a:buNone/>
            </a:pPr>
            <a:r>
              <a:rPr lang="en"/>
              <a:t>Each </a:t>
            </a:r>
            <a:r>
              <a:rPr lang="en"/>
              <a:t>category</a:t>
            </a:r>
            <a:r>
              <a:rPr lang="en"/>
              <a:t> has some items in the format of jpg, range from the least has 31 items, and the most has 800 items.</a:t>
            </a:r>
            <a:endParaRPr/>
          </a:p>
          <a:p>
            <a:pPr indent="0" lvl="0" marL="0" rtl="0" algn="l">
              <a:spcBef>
                <a:spcPts val="1200"/>
              </a:spcBef>
              <a:spcAft>
                <a:spcPts val="0"/>
              </a:spcAft>
              <a:buNone/>
            </a:pPr>
            <a:r>
              <a:rPr lang="en"/>
              <a:t>The dataset has 8677 images in total.</a:t>
            </a:r>
            <a:endParaRPr/>
          </a:p>
          <a:p>
            <a:pPr indent="0" lvl="0" marL="0" rtl="0" algn="l">
              <a:spcBef>
                <a:spcPts val="1200"/>
              </a:spcBef>
              <a:spcAft>
                <a:spcPts val="1200"/>
              </a:spcAft>
              <a:buNone/>
            </a:pPr>
            <a:r>
              <a:rPr lang="en"/>
              <a:t>The average dimensions of all images is 300x200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Ideas behind this method</a:t>
            </a:r>
            <a:endParaRPr/>
          </a:p>
        </p:txBody>
      </p:sp>
      <p:sp>
        <p:nvSpPr>
          <p:cNvPr id="580" name="Google Shape;58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construct a table of all possible bins where each bin is made up of similar items. Each bin can be represented by a bitwise hash value so that two images with same bitwise hash values are more likely to be similar than those with different hashes.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to generate a bitwise hash table</a:t>
            </a:r>
            <a:endParaRPr/>
          </a:p>
        </p:txBody>
      </p:sp>
      <p:sp>
        <p:nvSpPr>
          <p:cNvPr id="586" name="Google Shape;586;p33"/>
          <p:cNvSpPr txBox="1"/>
          <p:nvPr>
            <p:ph idx="1" type="body"/>
          </p:nvPr>
        </p:nvSpPr>
        <p:spPr>
          <a:xfrm>
            <a:off x="311700" y="2661000"/>
            <a:ext cx="8520600" cy="2336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1. Create `k` random vectors of length `d` each, where `k` is the size of bitwise hash value and `d` is the dimension of the feature vector (in our case, this is the dimension of the image).</a:t>
            </a:r>
            <a:endParaRPr/>
          </a:p>
          <a:p>
            <a:pPr indent="0" lvl="0" marL="0" rtl="0" algn="l">
              <a:spcBef>
                <a:spcPts val="1200"/>
              </a:spcBef>
              <a:spcAft>
                <a:spcPts val="0"/>
              </a:spcAft>
              <a:buNone/>
            </a:pPr>
            <a:r>
              <a:rPr lang="en"/>
              <a:t>2. For each random vector, compute the dot product of the random vector and the image. If the result of the dot product is positive, assign the bit value as 1, else 0.</a:t>
            </a:r>
            <a:endParaRPr/>
          </a:p>
          <a:p>
            <a:pPr indent="0" lvl="0" marL="0" rtl="0" algn="l">
              <a:spcBef>
                <a:spcPts val="1200"/>
              </a:spcBef>
              <a:spcAft>
                <a:spcPts val="0"/>
              </a:spcAft>
              <a:buNone/>
            </a:pPr>
            <a:r>
              <a:rPr lang="en"/>
              <a:t>3. Concatenate all the bit values computed for `k` dot products.</a:t>
            </a:r>
            <a:endParaRPr/>
          </a:p>
          <a:p>
            <a:pPr indent="0" lvl="0" marL="0" rtl="0" algn="l">
              <a:spcBef>
                <a:spcPts val="1200"/>
              </a:spcBef>
              <a:spcAft>
                <a:spcPts val="0"/>
              </a:spcAft>
              <a:buNone/>
            </a:pPr>
            <a:r>
              <a:rPr lang="en"/>
              <a:t>4. Repeat the above two steps for all images to compute hash values for all images.</a:t>
            </a:r>
            <a:endParaRPr/>
          </a:p>
          <a:p>
            <a:pPr indent="0" lvl="0" marL="0" rtl="0" algn="l">
              <a:spcBef>
                <a:spcPts val="1200"/>
              </a:spcBef>
              <a:spcAft>
                <a:spcPts val="0"/>
              </a:spcAft>
              <a:buNone/>
            </a:pPr>
            <a:r>
              <a:rPr lang="en"/>
              <a:t>5. Group images with same hash values together to create a LSH table.</a:t>
            </a:r>
            <a:endParaRPr/>
          </a:p>
          <a:p>
            <a:pPr indent="0" lvl="0" marL="0" rtl="0" algn="l">
              <a:spcBef>
                <a:spcPts val="1200"/>
              </a:spcBef>
              <a:spcAft>
                <a:spcPts val="1200"/>
              </a:spcAft>
              <a:buNone/>
            </a:pPr>
            <a:r>
              <a:t/>
            </a:r>
            <a:endParaRPr/>
          </a:p>
        </p:txBody>
      </p:sp>
      <p:pic>
        <p:nvPicPr>
          <p:cNvPr id="587" name="Google Shape;587;p33"/>
          <p:cNvPicPr preferRelativeResize="0"/>
          <p:nvPr/>
        </p:nvPicPr>
        <p:blipFill>
          <a:blip r:embed="rId3">
            <a:alphaModFix/>
          </a:blip>
          <a:stretch>
            <a:fillRect/>
          </a:stretch>
        </p:blipFill>
        <p:spPr>
          <a:xfrm>
            <a:off x="2460275" y="938450"/>
            <a:ext cx="4013399" cy="1722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Multiple tables</a:t>
            </a:r>
            <a:endParaRPr/>
          </a:p>
        </p:txBody>
      </p:sp>
      <p:sp>
        <p:nvSpPr>
          <p:cNvPr id="593" name="Google Shape;59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In addition, because of the randomness, it is not likely that all similar items are grouped correctly. To overcome this limitation, a common practice is to create multiple hash tables and consider an image `a` to be similar to image `b`, if they are in same bin in at least one of the tables. It is also worth noting that multiple tables generalize the high dimensional space better and amortize the contribution of bad random vectors.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 practice, the number of hash tables and size of the hash value `k` are tuned to adjust the trade-off between recall and precision.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output</a:t>
            </a:r>
            <a:endParaRPr/>
          </a:p>
        </p:txBody>
      </p:sp>
      <p:pic>
        <p:nvPicPr>
          <p:cNvPr id="599" name="Google Shape;599;p35"/>
          <p:cNvPicPr preferRelativeResize="0"/>
          <p:nvPr/>
        </p:nvPicPr>
        <p:blipFill>
          <a:blip r:embed="rId3">
            <a:alphaModFix/>
          </a:blip>
          <a:stretch>
            <a:fillRect/>
          </a:stretch>
        </p:blipFill>
        <p:spPr>
          <a:xfrm>
            <a:off x="945650" y="1463948"/>
            <a:ext cx="6858101" cy="27934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3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605" name="Google Shape;60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uFill>
                  <a:noFill/>
                </a:uFill>
                <a:hlinkClick r:id="rId3"/>
              </a:rPr>
              <a:t>https://santhoshhari.github.io/Locality-Sensitive-Hashing/</a:t>
            </a:r>
            <a:r>
              <a:rPr lang="en"/>
              <a:t> </a:t>
            </a:r>
            <a:endParaRPr/>
          </a:p>
          <a:p>
            <a:pPr indent="0" lvl="0" marL="0" rtl="0" algn="l">
              <a:spcBef>
                <a:spcPts val="1200"/>
              </a:spcBef>
              <a:spcAft>
                <a:spcPts val="0"/>
              </a:spcAft>
              <a:buNone/>
            </a:pPr>
            <a:r>
              <a:rPr lang="en">
                <a:uFill>
                  <a:noFill/>
                </a:uFill>
                <a:hlinkClick r:id="rId4"/>
              </a:rPr>
              <a:t>https://necromuralist.github.io/neural_networks/posts/image-to-vector/</a:t>
            </a:r>
            <a:r>
              <a:rPr lang="en"/>
              <a:t> </a:t>
            </a:r>
            <a:endParaRPr/>
          </a:p>
          <a:p>
            <a:pPr indent="0" lvl="0" marL="0" rtl="0" algn="l">
              <a:spcBef>
                <a:spcPts val="1200"/>
              </a:spcBef>
              <a:spcAft>
                <a:spcPts val="0"/>
              </a:spcAft>
              <a:buNone/>
            </a:pPr>
            <a:r>
              <a:rPr lang="en">
                <a:uFill>
                  <a:noFill/>
                </a:uFill>
                <a:hlinkClick r:id="rId5"/>
              </a:rPr>
              <a:t>https://docs.python.org/3/tutorial/venv.html</a:t>
            </a:r>
            <a:r>
              <a:rPr lang="en"/>
              <a:t> </a:t>
            </a:r>
            <a:endParaRPr/>
          </a:p>
          <a:p>
            <a:pPr indent="0" lvl="0" marL="0" marR="0" rtl="0" algn="l">
              <a:lnSpc>
                <a:spcPct val="115000"/>
              </a:lnSpc>
              <a:spcBef>
                <a:spcPts val="1200"/>
              </a:spcBef>
              <a:spcAft>
                <a:spcPts val="0"/>
              </a:spcAft>
              <a:buNone/>
            </a:pPr>
            <a:r>
              <a:rPr lang="en">
                <a:uFill>
                  <a:noFill/>
                </a:uFill>
                <a:hlinkClick r:id="rId6"/>
              </a:rPr>
              <a:t>http://www.vision.caltech.edu/Image_Datasets/Caltech101/</a:t>
            </a:r>
            <a:endParaRPr/>
          </a:p>
          <a:p>
            <a:pPr indent="0" lvl="0" marL="0" marR="0" rtl="0" algn="l">
              <a:lnSpc>
                <a:spcPct val="115000"/>
              </a:lnSpc>
              <a:spcBef>
                <a:spcPts val="1200"/>
              </a:spcBef>
              <a:spcAft>
                <a:spcPts val="0"/>
              </a:spcAft>
              <a:buNone/>
            </a:pPr>
            <a:r>
              <a:rPr lang="en">
                <a:uFill>
                  <a:noFill/>
                </a:uFill>
                <a:hlinkClick r:id="rId7"/>
              </a:rPr>
              <a:t>https://stackoverflow.com/questions/48121916/numpy-resize-rescale-image</a:t>
            </a:r>
            <a:endParaRPr/>
          </a:p>
          <a:p>
            <a:pPr indent="0" lvl="0" marL="0" marR="0" rtl="0" algn="l">
              <a:lnSpc>
                <a:spcPct val="115000"/>
              </a:lnSpc>
              <a:spcBef>
                <a:spcPts val="1200"/>
              </a:spcBef>
              <a:spcAft>
                <a:spcPts val="1200"/>
              </a:spcAft>
              <a:buNone/>
            </a:pPr>
            <a:r>
              <a:rPr lang="en">
                <a:uFill>
                  <a:noFill/>
                </a:uFill>
                <a:hlinkClick r:id="rId8"/>
              </a:rPr>
              <a:t>https://github.com/bhavul/Caltech-101-Object-Classification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objective of this project is to implement a simple object classification model using two different methods, namely, </a:t>
            </a:r>
            <a:r>
              <a:rPr b="1" lang="en"/>
              <a:t>neural network</a:t>
            </a:r>
            <a:r>
              <a:rPr lang="en"/>
              <a:t> and </a:t>
            </a:r>
            <a:r>
              <a:rPr b="1" lang="en"/>
              <a:t>locality sensitive hashing</a:t>
            </a:r>
            <a:r>
              <a:rPr lang="en"/>
              <a:t>.</a:t>
            </a:r>
            <a:endParaRPr/>
          </a:p>
          <a:p>
            <a:pPr indent="0" lvl="0" marL="0" rtl="0" algn="l">
              <a:spcBef>
                <a:spcPts val="1200"/>
              </a:spcBef>
              <a:spcAft>
                <a:spcPts val="1200"/>
              </a:spcAft>
              <a:buNone/>
            </a:pPr>
            <a:r>
              <a:rPr lang="en"/>
              <a:t>In the following section, we will introduce how we implement these two methods and how </a:t>
            </a:r>
            <a:r>
              <a:rPr lang="en"/>
              <a:t>well they performed.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a:t>
            </a:r>
            <a:r>
              <a:rPr lang="en"/>
              <a:t>Approach</a:t>
            </a:r>
            <a:endParaRPr/>
          </a:p>
        </p:txBody>
      </p:sp>
      <p:sp>
        <p:nvSpPr>
          <p:cNvPr id="79" name="Google Shape;79;p16"/>
          <p:cNvSpPr txBox="1"/>
          <p:nvPr>
            <p:ph idx="1" type="body"/>
          </p:nvPr>
        </p:nvSpPr>
        <p:spPr>
          <a:xfrm>
            <a:off x="311700" y="953175"/>
            <a:ext cx="8520600" cy="412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Convolutional</a:t>
            </a:r>
            <a:r>
              <a:rPr lang="en"/>
              <a:t> Neural Network(CNN)</a:t>
            </a:r>
            <a:endParaRPr/>
          </a:p>
          <a:p>
            <a:pPr indent="-334327" lvl="0" marL="457200" rtl="0" algn="l">
              <a:spcBef>
                <a:spcPts val="1200"/>
              </a:spcBef>
              <a:spcAft>
                <a:spcPts val="0"/>
              </a:spcAft>
              <a:buSzPct val="100000"/>
              <a:buChar char="●"/>
            </a:pPr>
            <a:r>
              <a:rPr lang="en"/>
              <a:t>Using </a:t>
            </a:r>
            <a:r>
              <a:rPr lang="en"/>
              <a:t>multiple convolutionary 2d layers</a:t>
            </a:r>
            <a:endParaRPr/>
          </a:p>
          <a:p>
            <a:pPr indent="-334327" lvl="0" marL="457200" rtl="0" algn="l">
              <a:spcBef>
                <a:spcPts val="0"/>
              </a:spcBef>
              <a:spcAft>
                <a:spcPts val="0"/>
              </a:spcAft>
              <a:buSzPct val="100000"/>
              <a:buChar char="●"/>
            </a:pPr>
            <a:r>
              <a:rPr lang="en"/>
              <a:t>Typical structure:</a:t>
            </a:r>
            <a:endParaRPr/>
          </a:p>
          <a:p>
            <a:pPr indent="-310832" lvl="1" marL="914400" rtl="0" algn="l">
              <a:spcBef>
                <a:spcPts val="0"/>
              </a:spcBef>
              <a:spcAft>
                <a:spcPts val="0"/>
              </a:spcAft>
              <a:buSzPct val="100000"/>
              <a:buChar char="○"/>
            </a:pPr>
            <a:r>
              <a:rPr lang="en"/>
              <a:t>Input -&gt; Conv. -&gt; Conv. -&gt; Maxpool -&gt; Conv. -&gt; Conv. -&gt; MaxPool -&gt; Flatten-&gt; Dense</a:t>
            </a:r>
            <a:endParaRPr/>
          </a:p>
          <a:p>
            <a:pPr indent="-334327" lvl="0" marL="457200" rtl="0" algn="l">
              <a:spcBef>
                <a:spcPts val="0"/>
              </a:spcBef>
              <a:spcAft>
                <a:spcPts val="0"/>
              </a:spcAft>
              <a:buSzPct val="100000"/>
              <a:buChar char="●"/>
            </a:pPr>
            <a:r>
              <a:rPr lang="en"/>
              <a:t>Each convolutional layer takes samples of the image and to form a channel map by certain dimension(width x height)</a:t>
            </a:r>
            <a:endParaRPr/>
          </a:p>
          <a:p>
            <a:pPr indent="-334327" lvl="0" marL="457200" rtl="0" algn="l">
              <a:spcBef>
                <a:spcPts val="0"/>
              </a:spcBef>
              <a:spcAft>
                <a:spcPts val="0"/>
              </a:spcAft>
              <a:buSzPct val="100000"/>
              <a:buChar char="●"/>
            </a:pPr>
            <a:r>
              <a:rPr lang="en"/>
              <a:t>For color image, there are three kernel channels, which the sum of the three(red, green, blue) are calculated</a:t>
            </a:r>
            <a:endParaRPr/>
          </a:p>
          <a:p>
            <a:pPr indent="-334327" lvl="0" marL="457200" rtl="0" algn="l">
              <a:spcBef>
                <a:spcPts val="0"/>
              </a:spcBef>
              <a:spcAft>
                <a:spcPts val="0"/>
              </a:spcAft>
              <a:buSzPct val="100000"/>
              <a:buChar char="●"/>
            </a:pPr>
            <a:r>
              <a:rPr lang="en"/>
              <a:t>Maxpool layer reduces the dimensions of the Convolutional layer by taking the max value of every block of pool_size x pool_size within the image. This saves lots of computational power</a:t>
            </a:r>
            <a:endParaRPr/>
          </a:p>
          <a:p>
            <a:pPr indent="-334327" lvl="0" marL="457200" rtl="0" algn="l">
              <a:spcBef>
                <a:spcPts val="0"/>
              </a:spcBef>
              <a:spcAft>
                <a:spcPts val="0"/>
              </a:spcAft>
              <a:buSzPct val="100000"/>
              <a:buChar char="●"/>
            </a:pPr>
            <a:r>
              <a:rPr lang="en"/>
              <a:t>Flatten layer converts the pooled feature maps to a single column which passed to the fully connected layer</a:t>
            </a:r>
            <a:endParaRPr/>
          </a:p>
          <a:p>
            <a:pPr indent="-334327" lvl="0" marL="457200" rtl="0" algn="l">
              <a:spcBef>
                <a:spcPts val="0"/>
              </a:spcBef>
              <a:spcAft>
                <a:spcPts val="0"/>
              </a:spcAft>
              <a:buSzPct val="100000"/>
              <a:buChar char="●"/>
            </a:pPr>
            <a:r>
              <a:rPr lang="en"/>
              <a:t>Dense layer: the last layer which takes the fully connected layer as input for the neural network, outputs the result of the prediction.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processing and formatting</a:t>
            </a:r>
            <a:endParaRPr/>
          </a:p>
        </p:txBody>
      </p:sp>
      <p:sp>
        <p:nvSpPr>
          <p:cNvPr id="85" name="Google Shape;85;p17"/>
          <p:cNvSpPr txBox="1"/>
          <p:nvPr>
            <p:ph idx="1" type="body"/>
          </p:nvPr>
        </p:nvSpPr>
        <p:spPr>
          <a:xfrm>
            <a:off x="311700" y="1152475"/>
            <a:ext cx="8520600" cy="37983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After importing the dataset, resize each image to 300x200 which is the average size of all image.</a:t>
            </a:r>
            <a:endParaRPr/>
          </a:p>
          <a:p>
            <a:pPr indent="0" lvl="0" marL="0" rtl="0" algn="l">
              <a:spcBef>
                <a:spcPts val="1200"/>
              </a:spcBef>
              <a:spcAft>
                <a:spcPts val="0"/>
              </a:spcAft>
              <a:buNone/>
            </a:pPr>
            <a:r>
              <a:rPr lang="en"/>
              <a:t>Then for each image, store the data of each image in an array with shape (total_num_images,200,300,3) as the X variable</a:t>
            </a:r>
            <a:endParaRPr/>
          </a:p>
          <a:p>
            <a:pPr indent="0" lvl="0" marL="0" rtl="0" algn="l">
              <a:spcBef>
                <a:spcPts val="1200"/>
              </a:spcBef>
              <a:spcAft>
                <a:spcPts val="0"/>
              </a:spcAft>
              <a:buNone/>
            </a:pPr>
            <a:r>
              <a:rPr lang="en"/>
              <a:t>For the category of the image, store it in another array with dimension (</a:t>
            </a:r>
            <a:r>
              <a:rPr lang="en"/>
              <a:t>total_num_images</a:t>
            </a:r>
            <a:r>
              <a:rPr lang="en"/>
              <a:t>,1) as the Y variable</a:t>
            </a:r>
            <a:endParaRPr/>
          </a:p>
          <a:p>
            <a:pPr indent="0" lvl="0" marL="0" rtl="0" algn="l">
              <a:spcBef>
                <a:spcPts val="1200"/>
              </a:spcBef>
              <a:spcAft>
                <a:spcPts val="0"/>
              </a:spcAft>
              <a:buNone/>
            </a:pPr>
            <a:r>
              <a:rPr lang="en"/>
              <a:t>With all the images are processed into arrays, the values are normalized by dividing by 255, which is the max value of a single color chanel, this puts all value between 0 and 1</a:t>
            </a:r>
            <a:endParaRPr/>
          </a:p>
          <a:p>
            <a:pPr indent="0" lvl="0" marL="0" rtl="0" algn="l">
              <a:spcBef>
                <a:spcPts val="1200"/>
              </a:spcBef>
              <a:spcAft>
                <a:spcPts val="0"/>
              </a:spcAft>
              <a:buNone/>
            </a:pPr>
            <a:r>
              <a:rPr lang="en"/>
              <a:t>Now models can be trained using the </a:t>
            </a:r>
            <a:r>
              <a:rPr lang="en"/>
              <a:t>dataset</a:t>
            </a:r>
            <a:r>
              <a:rPr lang="en"/>
              <a:t>.</a:t>
            </a:r>
            <a:endParaRPr/>
          </a:p>
          <a:p>
            <a:pPr indent="0" lvl="0" marL="0" rtl="0" algn="l">
              <a:spcBef>
                <a:spcPts val="1200"/>
              </a:spcBef>
              <a:spcAft>
                <a:spcPts val="0"/>
              </a:spcAft>
              <a:buNone/>
            </a:pPr>
            <a:r>
              <a:rPr lang="en"/>
              <a:t>For the training and validation of the models, the dataset is divided using train_test_split from sklearn.</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2347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Activation function</a:t>
            </a:r>
            <a:endParaRPr/>
          </a:p>
        </p:txBody>
      </p:sp>
      <p:sp>
        <p:nvSpPr>
          <p:cNvPr id="91" name="Google Shape;91;p18"/>
          <p:cNvSpPr txBox="1"/>
          <p:nvPr>
            <p:ph idx="1" type="body"/>
          </p:nvPr>
        </p:nvSpPr>
        <p:spPr>
          <a:xfrm>
            <a:off x="311700" y="996575"/>
            <a:ext cx="5003400" cy="33903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The convolutional and dense layer(as hidden layer) use the rectified linear unit(Relu) as their activation function.</a:t>
            </a:r>
            <a:endParaRPr/>
          </a:p>
          <a:p>
            <a:pPr indent="0" lvl="0" marL="0" rtl="0" algn="l">
              <a:spcBef>
                <a:spcPts val="1200"/>
              </a:spcBef>
              <a:spcAft>
                <a:spcPts val="0"/>
              </a:spcAft>
              <a:buNone/>
            </a:pPr>
            <a:r>
              <a:rPr lang="en"/>
              <a:t>Relu is the function that f(x) = max(0,x), where the negative value just becomes 0, and positive number is the number itself</a:t>
            </a:r>
            <a:endParaRPr/>
          </a:p>
          <a:p>
            <a:pPr indent="0" lvl="0" marL="0" rtl="0" algn="l">
              <a:spcBef>
                <a:spcPts val="1200"/>
              </a:spcBef>
              <a:spcAft>
                <a:spcPts val="0"/>
              </a:spcAft>
              <a:buNone/>
            </a:pPr>
            <a:r>
              <a:rPr lang="en"/>
              <a:t>Advantages vs. other </a:t>
            </a:r>
            <a:r>
              <a:rPr lang="en"/>
              <a:t>activation</a:t>
            </a:r>
            <a:r>
              <a:rPr lang="en"/>
              <a:t> functions:</a:t>
            </a:r>
            <a:endParaRPr/>
          </a:p>
          <a:p>
            <a:pPr indent="-317182" lvl="0" marL="457200" rtl="0" algn="l">
              <a:spcBef>
                <a:spcPts val="1200"/>
              </a:spcBef>
              <a:spcAft>
                <a:spcPts val="0"/>
              </a:spcAft>
              <a:buSzPct val="100000"/>
              <a:buChar char="●"/>
            </a:pPr>
            <a:r>
              <a:rPr lang="en"/>
              <a:t>Efficiency</a:t>
            </a:r>
            <a:endParaRPr/>
          </a:p>
          <a:p>
            <a:pPr indent="-317182" lvl="0" marL="457200" rtl="0" algn="l">
              <a:spcBef>
                <a:spcPts val="0"/>
              </a:spcBef>
              <a:spcAft>
                <a:spcPts val="0"/>
              </a:spcAft>
              <a:buSzPct val="100000"/>
              <a:buChar char="●"/>
            </a:pPr>
            <a:r>
              <a:rPr lang="en"/>
              <a:t>No vanishing gradients</a:t>
            </a:r>
            <a:endParaRPr/>
          </a:p>
          <a:p>
            <a:pPr indent="0" lvl="0" marL="0" rtl="0" algn="l">
              <a:spcBef>
                <a:spcPts val="1200"/>
              </a:spcBef>
              <a:spcAft>
                <a:spcPts val="1200"/>
              </a:spcAft>
              <a:buNone/>
            </a:pPr>
            <a:r>
              <a:rPr lang="en"/>
              <a:t>When dense layer is the output layer, it uses softmax to find the max value in the result array which predicts the category that is closest to the input</a:t>
            </a:r>
            <a:endParaRPr/>
          </a:p>
        </p:txBody>
      </p:sp>
      <p:pic>
        <p:nvPicPr>
          <p:cNvPr id="92" name="Google Shape;92;p18"/>
          <p:cNvPicPr preferRelativeResize="0"/>
          <p:nvPr/>
        </p:nvPicPr>
        <p:blipFill>
          <a:blip r:embed="rId3">
            <a:alphaModFix/>
          </a:blip>
          <a:stretch>
            <a:fillRect/>
          </a:stretch>
        </p:blipFill>
        <p:spPr>
          <a:xfrm>
            <a:off x="5315100" y="1623025"/>
            <a:ext cx="3624150" cy="232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of models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00"/>
              <a:t>Model 1 single layer: </a:t>
            </a:r>
            <a:endParaRPr sz="1500"/>
          </a:p>
          <a:p>
            <a:pPr indent="457200" lvl="0" marL="0" rtl="0" algn="l">
              <a:lnSpc>
                <a:spcPct val="100000"/>
              </a:lnSpc>
              <a:spcBef>
                <a:spcPts val="100"/>
              </a:spcBef>
              <a:spcAft>
                <a:spcPts val="0"/>
              </a:spcAft>
              <a:buNone/>
            </a:pPr>
            <a:r>
              <a:rPr lang="en" sz="1500"/>
              <a:t>convolutional layer-&gt; max-pooling-&gt;flatten-&gt;dense(output)</a:t>
            </a:r>
            <a:endParaRPr sz="1500"/>
          </a:p>
          <a:p>
            <a:pPr indent="0" lvl="0" marL="0" rtl="0" algn="l">
              <a:lnSpc>
                <a:spcPct val="100000"/>
              </a:lnSpc>
              <a:spcBef>
                <a:spcPts val="100"/>
              </a:spcBef>
              <a:spcAft>
                <a:spcPts val="0"/>
              </a:spcAft>
              <a:buNone/>
            </a:pPr>
            <a:r>
              <a:rPr lang="en" sz="1500"/>
              <a:t>Model 2: </a:t>
            </a:r>
            <a:endParaRPr sz="1500"/>
          </a:p>
          <a:p>
            <a:pPr indent="457200" lvl="0" marL="0" rtl="0" algn="l">
              <a:lnSpc>
                <a:spcPct val="100000"/>
              </a:lnSpc>
              <a:spcBef>
                <a:spcPts val="100"/>
              </a:spcBef>
              <a:spcAft>
                <a:spcPts val="0"/>
              </a:spcAft>
              <a:buNone/>
            </a:pPr>
            <a:r>
              <a:rPr lang="en" sz="1500"/>
              <a:t>2x convolutional layers -&gt;</a:t>
            </a:r>
            <a:r>
              <a:rPr lang="en" sz="1500"/>
              <a:t>max-pooling-&gt;flatten-&gt;dense(output)</a:t>
            </a:r>
            <a:endParaRPr sz="1500"/>
          </a:p>
          <a:p>
            <a:pPr indent="0" lvl="0" marL="0" rtl="0" algn="l">
              <a:lnSpc>
                <a:spcPct val="100000"/>
              </a:lnSpc>
              <a:spcBef>
                <a:spcPts val="100"/>
              </a:spcBef>
              <a:spcAft>
                <a:spcPts val="0"/>
              </a:spcAft>
              <a:buNone/>
            </a:pPr>
            <a:r>
              <a:rPr lang="en" sz="1500"/>
              <a:t>Model 3 :</a:t>
            </a:r>
            <a:endParaRPr sz="1500"/>
          </a:p>
          <a:p>
            <a:pPr indent="457200" lvl="0" marL="0" rtl="0" algn="l">
              <a:lnSpc>
                <a:spcPct val="100000"/>
              </a:lnSpc>
              <a:spcBef>
                <a:spcPts val="100"/>
              </a:spcBef>
              <a:spcAft>
                <a:spcPts val="0"/>
              </a:spcAft>
              <a:buNone/>
            </a:pPr>
            <a:r>
              <a:rPr lang="en" sz="1500"/>
              <a:t>2x convolutional layers -&gt;max-pooling-&gt;flatten-&gt;dense-&gt;dropout-&gt;dense(output)</a:t>
            </a:r>
            <a:endParaRPr sz="1500"/>
          </a:p>
          <a:p>
            <a:pPr indent="0" lvl="0" marL="0" rtl="0" algn="l">
              <a:lnSpc>
                <a:spcPct val="100000"/>
              </a:lnSpc>
              <a:spcBef>
                <a:spcPts val="100"/>
              </a:spcBef>
              <a:spcAft>
                <a:spcPts val="0"/>
              </a:spcAft>
              <a:buNone/>
            </a:pPr>
            <a:r>
              <a:rPr lang="en" sz="1500"/>
              <a:t>Model 4:</a:t>
            </a:r>
            <a:endParaRPr sz="1500"/>
          </a:p>
          <a:p>
            <a:pPr indent="0" lvl="0" marL="0" rtl="0" algn="l">
              <a:lnSpc>
                <a:spcPct val="100000"/>
              </a:lnSpc>
              <a:spcBef>
                <a:spcPts val="100"/>
              </a:spcBef>
              <a:spcAft>
                <a:spcPts val="0"/>
              </a:spcAft>
              <a:buNone/>
            </a:pPr>
            <a:r>
              <a:rPr lang="en" sz="1500"/>
              <a:t>	2x convolutional layers-&gt;max-pooling-&gt;</a:t>
            </a:r>
            <a:endParaRPr sz="1500"/>
          </a:p>
          <a:p>
            <a:pPr indent="457200" lvl="0" marL="0" rtl="0" algn="l">
              <a:lnSpc>
                <a:spcPct val="100000"/>
              </a:lnSpc>
              <a:spcBef>
                <a:spcPts val="100"/>
              </a:spcBef>
              <a:spcAft>
                <a:spcPts val="0"/>
              </a:spcAft>
              <a:buNone/>
            </a:pPr>
            <a:r>
              <a:rPr lang="en" sz="1500"/>
              <a:t>2x convolutional layers-&gt;max-pooling-&gt;flatten-&gt;dense(output)</a:t>
            </a:r>
            <a:endParaRPr sz="1500"/>
          </a:p>
          <a:p>
            <a:pPr indent="0" lvl="0" marL="0" rtl="0" algn="l">
              <a:lnSpc>
                <a:spcPct val="100000"/>
              </a:lnSpc>
              <a:spcBef>
                <a:spcPts val="100"/>
              </a:spcBef>
              <a:spcAft>
                <a:spcPts val="0"/>
              </a:spcAft>
              <a:buNone/>
            </a:pPr>
            <a:r>
              <a:rPr lang="en" sz="1500"/>
              <a:t>Model 5:</a:t>
            </a:r>
            <a:endParaRPr sz="1500"/>
          </a:p>
          <a:p>
            <a:pPr indent="0" lvl="0" marL="0" rtl="0" algn="l">
              <a:lnSpc>
                <a:spcPct val="100000"/>
              </a:lnSpc>
              <a:spcBef>
                <a:spcPts val="100"/>
              </a:spcBef>
              <a:spcAft>
                <a:spcPts val="0"/>
              </a:spcAft>
              <a:buNone/>
            </a:pPr>
            <a:r>
              <a:rPr lang="en" sz="1500"/>
              <a:t>	2x convolutional layers-&gt;max-pooling-&gt;</a:t>
            </a:r>
            <a:endParaRPr sz="1500"/>
          </a:p>
          <a:p>
            <a:pPr indent="457200" lvl="0" marL="0" rtl="0" algn="l">
              <a:lnSpc>
                <a:spcPct val="100000"/>
              </a:lnSpc>
              <a:spcBef>
                <a:spcPts val="100"/>
              </a:spcBef>
              <a:spcAft>
                <a:spcPts val="100"/>
              </a:spcAft>
              <a:buNone/>
            </a:pPr>
            <a:r>
              <a:rPr lang="en" sz="1500"/>
              <a:t>2x convolutional layers-&gt;max-pooling-&gt;flatten-&gt;dense-&gt;dropout-&gt;dense(output)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attempt</a:t>
            </a:r>
            <a:endParaRPr/>
          </a:p>
          <a:p>
            <a:pPr indent="0" lvl="0" marL="0" rtl="0" algn="l">
              <a:spcBef>
                <a:spcPts val="0"/>
              </a:spcBef>
              <a:spcAft>
                <a:spcPts val="0"/>
              </a:spcAft>
              <a:buNone/>
            </a:pPr>
            <a:r>
              <a:rPr lang="en" sz="1977">
                <a:solidFill>
                  <a:schemeClr val="dk2"/>
                </a:solidFill>
              </a:rPr>
              <a:t>Structure: Convolution, max-pooling, flatten, dense</a:t>
            </a:r>
            <a:endParaRPr sz="1977">
              <a:solidFill>
                <a:schemeClr val="dk2"/>
              </a:solidFill>
            </a:endParaRPr>
          </a:p>
        </p:txBody>
      </p:sp>
      <p:sp>
        <p:nvSpPr>
          <p:cNvPr id="104" name="Google Shape;104;p20"/>
          <p:cNvSpPr/>
          <p:nvPr/>
        </p:nvSpPr>
        <p:spPr>
          <a:xfrm>
            <a:off x="2075628" y="1584188"/>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p:nvPr/>
        </p:nvSpPr>
        <p:spPr>
          <a:xfrm>
            <a:off x="2146250" y="1678439"/>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p:nvPr/>
        </p:nvSpPr>
        <p:spPr>
          <a:xfrm>
            <a:off x="2216872" y="1772690"/>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p:nvPr/>
        </p:nvSpPr>
        <p:spPr>
          <a:xfrm>
            <a:off x="2287494" y="1866941"/>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p:nvPr/>
        </p:nvSpPr>
        <p:spPr>
          <a:xfrm>
            <a:off x="2358117" y="1961193"/>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p:nvPr/>
        </p:nvSpPr>
        <p:spPr>
          <a:xfrm>
            <a:off x="2428739" y="2055444"/>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p:nvPr/>
        </p:nvSpPr>
        <p:spPr>
          <a:xfrm>
            <a:off x="2499361" y="2149695"/>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p:nvPr/>
        </p:nvSpPr>
        <p:spPr>
          <a:xfrm>
            <a:off x="2569983" y="2243947"/>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p:nvPr/>
        </p:nvSpPr>
        <p:spPr>
          <a:xfrm>
            <a:off x="2640605" y="2338198"/>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2711228" y="2432449"/>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a:off x="2823524" y="2557451"/>
            <a:ext cx="594600" cy="879000"/>
          </a:xfrm>
          <a:prstGeom prst="parallelogram">
            <a:avLst>
              <a:gd fmla="val 23929"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20"/>
          <p:cNvCxnSpPr>
            <a:endCxn id="116" idx="5"/>
          </p:cNvCxnSpPr>
          <p:nvPr/>
        </p:nvCxnSpPr>
        <p:spPr>
          <a:xfrm flipH="1" rot="10800000">
            <a:off x="3118310" y="2104700"/>
            <a:ext cx="1440900" cy="9492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20"/>
          <p:cNvSpPr txBox="1"/>
          <p:nvPr/>
        </p:nvSpPr>
        <p:spPr>
          <a:xfrm>
            <a:off x="3555554" y="3703150"/>
            <a:ext cx="13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max-pooling</a:t>
            </a:r>
            <a:endParaRPr>
              <a:latin typeface="Lato"/>
              <a:ea typeface="Lato"/>
              <a:cs typeface="Lato"/>
              <a:sym typeface="Lato"/>
            </a:endParaRPr>
          </a:p>
        </p:txBody>
      </p:sp>
      <p:sp>
        <p:nvSpPr>
          <p:cNvPr id="116" name="Google Shape;116;p20"/>
          <p:cNvSpPr/>
          <p:nvPr/>
        </p:nvSpPr>
        <p:spPr>
          <a:xfrm>
            <a:off x="4506482" y="1751000"/>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4555553" y="1807799"/>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a:off x="4604625" y="1864599"/>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a:off x="4653696" y="1921398"/>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a:off x="4702767" y="1978197"/>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4751838" y="2034997"/>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a:off x="4800909" y="2091796"/>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4849980" y="2148595"/>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a:off x="4899052" y="2205395"/>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4948123" y="2262194"/>
            <a:ext cx="440700" cy="707400"/>
          </a:xfrm>
          <a:prstGeom prst="parallelogram">
            <a:avLst>
              <a:gd fmla="val 2392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2905868" y="2643244"/>
            <a:ext cx="440700" cy="707400"/>
          </a:xfrm>
          <a:prstGeom prst="parallelogram">
            <a:avLst>
              <a:gd fmla="val 24859"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6593903" y="1032025"/>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6584658" y="1388000"/>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6593903" y="1711850"/>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6593751" y="4355125"/>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2" name="Google Shape;132;p20"/>
          <p:cNvSpPr/>
          <p:nvPr/>
        </p:nvSpPr>
        <p:spPr>
          <a:xfrm>
            <a:off x="6593751" y="4010275"/>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593751" y="3665425"/>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6585198" y="3294500"/>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6589475" y="2052775"/>
            <a:ext cx="249900" cy="289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6686474" y="2532225"/>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6695480" y="2778688"/>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6689389" y="3065425"/>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20"/>
          <p:cNvCxnSpPr/>
          <p:nvPr/>
        </p:nvCxnSpPr>
        <p:spPr>
          <a:xfrm flipH="1" rot="10800000">
            <a:off x="5186375" y="1129750"/>
            <a:ext cx="1426800" cy="1506300"/>
          </a:xfrm>
          <a:prstGeom prst="straightConnector1">
            <a:avLst/>
          </a:prstGeom>
          <a:noFill/>
          <a:ln cap="flat" cmpd="sng" w="9525">
            <a:solidFill>
              <a:schemeClr val="dk2"/>
            </a:solidFill>
            <a:prstDash val="solid"/>
            <a:round/>
            <a:headEnd len="med" w="med" type="none"/>
            <a:tailEnd len="med" w="med" type="triangle"/>
          </a:ln>
        </p:spPr>
      </p:cxnSp>
      <p:sp>
        <p:nvSpPr>
          <p:cNvPr id="140" name="Google Shape;140;p20"/>
          <p:cNvSpPr txBox="1"/>
          <p:nvPr/>
        </p:nvSpPr>
        <p:spPr>
          <a:xfrm>
            <a:off x="5707491" y="3437875"/>
            <a:ext cx="13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flatten</a:t>
            </a:r>
            <a:endParaRPr>
              <a:latin typeface="Lato"/>
              <a:ea typeface="Lato"/>
              <a:cs typeface="Lato"/>
              <a:sym typeface="Lato"/>
            </a:endParaRPr>
          </a:p>
        </p:txBody>
      </p:sp>
      <p:sp>
        <p:nvSpPr>
          <p:cNvPr id="141" name="Google Shape;141;p20"/>
          <p:cNvSpPr txBox="1"/>
          <p:nvPr/>
        </p:nvSpPr>
        <p:spPr>
          <a:xfrm>
            <a:off x="6904423" y="4029025"/>
            <a:ext cx="1300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dense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(softmax)</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a:t>
            </a:r>
            <a:r>
              <a:rPr lang="en">
                <a:latin typeface="Lato"/>
                <a:ea typeface="Lato"/>
                <a:cs typeface="Lato"/>
                <a:sym typeface="Lato"/>
              </a:rPr>
              <a:t>ully connect</a:t>
            </a:r>
            <a:endParaRPr>
              <a:latin typeface="Lato"/>
              <a:ea typeface="Lato"/>
              <a:cs typeface="Lato"/>
              <a:sym typeface="Lato"/>
            </a:endParaRPr>
          </a:p>
        </p:txBody>
      </p:sp>
      <p:sp>
        <p:nvSpPr>
          <p:cNvPr id="142" name="Google Shape;142;p20"/>
          <p:cNvSpPr/>
          <p:nvPr/>
        </p:nvSpPr>
        <p:spPr>
          <a:xfrm>
            <a:off x="7706936" y="1936875"/>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7687325" y="2331550"/>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7678037" y="3225675"/>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a:off x="7687325" y="3666875"/>
            <a:ext cx="249900" cy="28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7805619" y="2760825"/>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7814626" y="3007288"/>
            <a:ext cx="41700" cy="48300"/>
          </a:xfrm>
          <a:prstGeom prst="ellipse">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txBox="1"/>
          <p:nvPr/>
        </p:nvSpPr>
        <p:spPr>
          <a:xfrm>
            <a:off x="7937435" y="3584000"/>
            <a:ext cx="1244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Outputs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cxnSp>
        <p:nvCxnSpPr>
          <p:cNvPr id="149" name="Google Shape;149;p20"/>
          <p:cNvCxnSpPr>
            <a:endCxn id="142" idx="1"/>
          </p:cNvCxnSpPr>
          <p:nvPr/>
        </p:nvCxnSpPr>
        <p:spPr>
          <a:xfrm flipH="1" rot="10800000">
            <a:off x="6720533" y="1979271"/>
            <a:ext cx="1023000" cy="24999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20"/>
          <p:cNvSpPr/>
          <p:nvPr/>
        </p:nvSpPr>
        <p:spPr>
          <a:xfrm>
            <a:off x="120097" y="1872525"/>
            <a:ext cx="1300800" cy="1554600"/>
          </a:xfrm>
          <a:prstGeom prst="parallelogram">
            <a:avLst>
              <a:gd fmla="val 28568"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txBox="1"/>
          <p:nvPr/>
        </p:nvSpPr>
        <p:spPr>
          <a:xfrm>
            <a:off x="1198560" y="3595450"/>
            <a:ext cx="130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Convolution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(Relu)</a:t>
            </a:r>
            <a:endParaRPr>
              <a:latin typeface="Lato"/>
              <a:ea typeface="Lato"/>
              <a:cs typeface="Lato"/>
              <a:sym typeface="Lato"/>
            </a:endParaRPr>
          </a:p>
        </p:txBody>
      </p:sp>
      <p:sp>
        <p:nvSpPr>
          <p:cNvPr id="152" name="Google Shape;152;p20"/>
          <p:cNvSpPr/>
          <p:nvPr/>
        </p:nvSpPr>
        <p:spPr>
          <a:xfrm>
            <a:off x="632691" y="2757925"/>
            <a:ext cx="143400" cy="160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20"/>
          <p:cNvCxnSpPr/>
          <p:nvPr/>
        </p:nvCxnSpPr>
        <p:spPr>
          <a:xfrm flipH="1" rot="10800000">
            <a:off x="768170" y="1875213"/>
            <a:ext cx="1374900" cy="971400"/>
          </a:xfrm>
          <a:prstGeom prst="straightConnector1">
            <a:avLst/>
          </a:prstGeom>
          <a:noFill/>
          <a:ln cap="flat" cmpd="sng" w="9525">
            <a:solidFill>
              <a:schemeClr val="dk2"/>
            </a:solidFill>
            <a:prstDash val="solid"/>
            <a:round/>
            <a:headEnd len="med" w="med" type="none"/>
            <a:tailEnd len="med" w="med" type="triangle"/>
          </a:ln>
        </p:spPr>
      </p:cxnSp>
      <p:sp>
        <p:nvSpPr>
          <p:cNvPr id="154" name="Google Shape;154;p20"/>
          <p:cNvSpPr txBox="1"/>
          <p:nvPr/>
        </p:nvSpPr>
        <p:spPr>
          <a:xfrm>
            <a:off x="239450" y="1256013"/>
            <a:ext cx="130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Image 200x300</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aphicFrame>
        <p:nvGraphicFramePr>
          <p:cNvPr id="159" name="Google Shape;159;p21"/>
          <p:cNvGraphicFramePr/>
          <p:nvPr/>
        </p:nvGraphicFramePr>
        <p:xfrm>
          <a:off x="880175" y="1164425"/>
          <a:ext cx="3000000" cy="3000000"/>
        </p:xfrm>
        <a:graphic>
          <a:graphicData uri="http://schemas.openxmlformats.org/drawingml/2006/table">
            <a:tbl>
              <a:tblPr>
                <a:noFill/>
                <a:tableStyleId>{9E367497-BE40-47AD-B6C9-755D0C1D45A7}</a:tableStyleId>
              </a:tblPr>
              <a:tblGrid>
                <a:gridCol w="1206500"/>
                <a:gridCol w="1206500"/>
                <a:gridCol w="1206500"/>
                <a:gridCol w="1206500"/>
                <a:gridCol w="1206500"/>
                <a:gridCol w="1351150"/>
              </a:tblGrid>
              <a:tr h="381000">
                <a:tc>
                  <a:txBody>
                    <a:bodyPr/>
                    <a:lstStyle/>
                    <a:p>
                      <a:pPr indent="0" lvl="0" marL="0" rtl="0" algn="l">
                        <a:spcBef>
                          <a:spcPts val="0"/>
                        </a:spcBef>
                        <a:spcAft>
                          <a:spcPts val="0"/>
                        </a:spcAft>
                        <a:buNone/>
                      </a:pPr>
                      <a:r>
                        <a:rPr lang="en"/>
                        <a:t>Epoch</a:t>
                      </a:r>
                      <a:endParaRPr/>
                    </a:p>
                  </a:txBody>
                  <a:tcPr marT="91425" marB="91425" marR="91425" marL="91425"/>
                </a:tc>
                <a:tc>
                  <a:txBody>
                    <a:bodyPr/>
                    <a:lstStyle/>
                    <a:p>
                      <a:pPr indent="0" lvl="0" marL="0" rtl="0" algn="l">
                        <a:spcBef>
                          <a:spcPts val="0"/>
                        </a:spcBef>
                        <a:spcAft>
                          <a:spcPts val="0"/>
                        </a:spcAft>
                        <a:buNone/>
                      </a:pPr>
                      <a:r>
                        <a:rPr lang="en"/>
                        <a:t>Time took</a:t>
                      </a:r>
                      <a:endParaRPr/>
                    </a:p>
                  </a:txBody>
                  <a:tcPr marT="91425" marB="91425" marR="91425" marL="91425"/>
                </a:tc>
                <a:tc>
                  <a:txBody>
                    <a:bodyPr/>
                    <a:lstStyle/>
                    <a:p>
                      <a:pPr indent="0" lvl="0" marL="0" rtl="0" algn="l">
                        <a:spcBef>
                          <a:spcPts val="0"/>
                        </a:spcBef>
                        <a:spcAft>
                          <a:spcPts val="0"/>
                        </a:spcAft>
                        <a:buNone/>
                      </a:pPr>
                      <a:r>
                        <a:rPr lang="en"/>
                        <a:t>loss</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val_loss</a:t>
                      </a:r>
                      <a:endParaRPr/>
                    </a:p>
                  </a:txBody>
                  <a:tcPr marT="91425" marB="91425" marR="91425" marL="91425"/>
                </a:tc>
                <a:tc>
                  <a:txBody>
                    <a:bodyPr/>
                    <a:lstStyle/>
                    <a:p>
                      <a:pPr indent="0" lvl="0" marL="0" rtl="0" algn="l">
                        <a:spcBef>
                          <a:spcPts val="0"/>
                        </a:spcBef>
                        <a:spcAft>
                          <a:spcPts val="0"/>
                        </a:spcAft>
                        <a:buNone/>
                      </a:pPr>
                      <a:r>
                        <a:rPr lang="en"/>
                        <a:t>val_accuracy</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183</a:t>
                      </a:r>
                      <a:r>
                        <a:rPr lang="en"/>
                        <a:t>s</a:t>
                      </a:r>
                      <a:endParaRPr/>
                    </a:p>
                  </a:txBody>
                  <a:tcPr marT="91425" marB="91425" marR="91425" marL="91425"/>
                </a:tc>
                <a:tc>
                  <a:txBody>
                    <a:bodyPr/>
                    <a:lstStyle/>
                    <a:p>
                      <a:pPr indent="0" lvl="0" marL="0" rtl="0" algn="l">
                        <a:spcBef>
                          <a:spcPts val="0"/>
                        </a:spcBef>
                        <a:spcAft>
                          <a:spcPts val="0"/>
                        </a:spcAft>
                        <a:buNone/>
                      </a:pPr>
                      <a:r>
                        <a:rPr lang="en"/>
                        <a:t>18.4729</a:t>
                      </a:r>
                      <a:endParaRPr/>
                    </a:p>
                  </a:txBody>
                  <a:tcPr marT="91425" marB="91425" marR="91425" marL="91425"/>
                </a:tc>
                <a:tc>
                  <a:txBody>
                    <a:bodyPr/>
                    <a:lstStyle/>
                    <a:p>
                      <a:pPr indent="0" lvl="0" marL="0" rtl="0" algn="l">
                        <a:spcBef>
                          <a:spcPts val="0"/>
                        </a:spcBef>
                        <a:spcAft>
                          <a:spcPts val="0"/>
                        </a:spcAft>
                        <a:buNone/>
                      </a:pPr>
                      <a:r>
                        <a:rPr lang="en"/>
                        <a:t>0.1337</a:t>
                      </a:r>
                      <a:endParaRPr/>
                    </a:p>
                  </a:txBody>
                  <a:tcPr marT="91425" marB="91425" marR="91425" marL="91425"/>
                </a:tc>
                <a:tc>
                  <a:txBody>
                    <a:bodyPr/>
                    <a:lstStyle/>
                    <a:p>
                      <a:pPr indent="0" lvl="0" marL="0" rtl="0" algn="l">
                        <a:spcBef>
                          <a:spcPts val="0"/>
                        </a:spcBef>
                        <a:spcAft>
                          <a:spcPts val="0"/>
                        </a:spcAft>
                        <a:buNone/>
                      </a:pPr>
                      <a:r>
                        <a:rPr lang="en"/>
                        <a:t>2.9286</a:t>
                      </a:r>
                      <a:endParaRPr/>
                    </a:p>
                  </a:txBody>
                  <a:tcPr marT="91425" marB="91425" marR="91425" marL="91425"/>
                </a:tc>
                <a:tc>
                  <a:txBody>
                    <a:bodyPr/>
                    <a:lstStyle/>
                    <a:p>
                      <a:pPr indent="0" lvl="0" marL="0" rtl="0" algn="l">
                        <a:spcBef>
                          <a:spcPts val="0"/>
                        </a:spcBef>
                        <a:spcAft>
                          <a:spcPts val="0"/>
                        </a:spcAft>
                        <a:buNone/>
                      </a:pPr>
                      <a:r>
                        <a:rPr lang="en"/>
                        <a:t>0.4493</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161</a:t>
                      </a:r>
                      <a:r>
                        <a:rPr lang="en"/>
                        <a:t>s</a:t>
                      </a:r>
                      <a:endParaRPr/>
                    </a:p>
                  </a:txBody>
                  <a:tcPr marT="91425" marB="91425" marR="91425" marL="91425"/>
                </a:tc>
                <a:tc>
                  <a:txBody>
                    <a:bodyPr/>
                    <a:lstStyle/>
                    <a:p>
                      <a:pPr indent="0" lvl="0" marL="0" rtl="0" algn="l">
                        <a:spcBef>
                          <a:spcPts val="0"/>
                        </a:spcBef>
                        <a:spcAft>
                          <a:spcPts val="0"/>
                        </a:spcAft>
                        <a:buNone/>
                      </a:pPr>
                      <a:r>
                        <a:rPr lang="en"/>
                        <a:t>1.0203</a:t>
                      </a:r>
                      <a:endParaRPr/>
                    </a:p>
                  </a:txBody>
                  <a:tcPr marT="91425" marB="91425" marR="91425" marL="91425"/>
                </a:tc>
                <a:tc>
                  <a:txBody>
                    <a:bodyPr/>
                    <a:lstStyle/>
                    <a:p>
                      <a:pPr indent="0" lvl="0" marL="0" rtl="0" algn="l">
                        <a:spcBef>
                          <a:spcPts val="0"/>
                        </a:spcBef>
                        <a:spcAft>
                          <a:spcPts val="0"/>
                        </a:spcAft>
                        <a:buNone/>
                      </a:pPr>
                      <a:r>
                        <a:rPr lang="en"/>
                        <a:t>0.8039</a:t>
                      </a:r>
                      <a:endParaRPr/>
                    </a:p>
                  </a:txBody>
                  <a:tcPr marT="91425" marB="91425" marR="91425" marL="91425"/>
                </a:tc>
                <a:tc>
                  <a:txBody>
                    <a:bodyPr/>
                    <a:lstStyle/>
                    <a:p>
                      <a:pPr indent="0" lvl="0" marL="0" rtl="0" algn="l">
                        <a:spcBef>
                          <a:spcPts val="0"/>
                        </a:spcBef>
                        <a:spcAft>
                          <a:spcPts val="0"/>
                        </a:spcAft>
                        <a:buNone/>
                      </a:pPr>
                      <a:r>
                        <a:rPr lang="en"/>
                        <a:t>2.9436</a:t>
                      </a:r>
                      <a:endParaRPr/>
                    </a:p>
                  </a:txBody>
                  <a:tcPr marT="91425" marB="91425" marR="91425" marL="91425"/>
                </a:tc>
                <a:tc>
                  <a:txBody>
                    <a:bodyPr/>
                    <a:lstStyle/>
                    <a:p>
                      <a:pPr indent="0" lvl="0" marL="0" rtl="0" algn="l">
                        <a:spcBef>
                          <a:spcPts val="0"/>
                        </a:spcBef>
                        <a:spcAft>
                          <a:spcPts val="0"/>
                        </a:spcAft>
                        <a:buNone/>
                      </a:pPr>
                      <a:r>
                        <a:rPr lang="en"/>
                        <a:t>0.5074</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165</a:t>
                      </a:r>
                      <a:r>
                        <a:rPr lang="en"/>
                        <a:t>s</a:t>
                      </a:r>
                      <a:endParaRPr/>
                    </a:p>
                  </a:txBody>
                  <a:tcPr marT="91425" marB="91425" marR="91425" marL="91425"/>
                </a:tc>
                <a:tc>
                  <a:txBody>
                    <a:bodyPr/>
                    <a:lstStyle/>
                    <a:p>
                      <a:pPr indent="0" lvl="0" marL="0" rtl="0" algn="l">
                        <a:spcBef>
                          <a:spcPts val="0"/>
                        </a:spcBef>
                        <a:spcAft>
                          <a:spcPts val="0"/>
                        </a:spcAft>
                        <a:buNone/>
                      </a:pPr>
                      <a:r>
                        <a:rPr lang="en"/>
                        <a:t>0.1877</a:t>
                      </a:r>
                      <a:endParaRPr/>
                    </a:p>
                  </a:txBody>
                  <a:tcPr marT="91425" marB="91425" marR="91425" marL="91425"/>
                </a:tc>
                <a:tc>
                  <a:txBody>
                    <a:bodyPr/>
                    <a:lstStyle/>
                    <a:p>
                      <a:pPr indent="0" lvl="0" marL="0" rtl="0" algn="l">
                        <a:spcBef>
                          <a:spcPts val="0"/>
                        </a:spcBef>
                        <a:spcAft>
                          <a:spcPts val="0"/>
                        </a:spcAft>
                        <a:buNone/>
                      </a:pPr>
                      <a:r>
                        <a:rPr lang="en"/>
                        <a:t>0.9767</a:t>
                      </a:r>
                      <a:endParaRPr/>
                    </a:p>
                  </a:txBody>
                  <a:tcPr marT="91425" marB="91425" marR="91425" marL="91425"/>
                </a:tc>
                <a:tc>
                  <a:txBody>
                    <a:bodyPr/>
                    <a:lstStyle/>
                    <a:p>
                      <a:pPr indent="0" lvl="0" marL="0" rtl="0" algn="l">
                        <a:spcBef>
                          <a:spcPts val="0"/>
                        </a:spcBef>
                        <a:spcAft>
                          <a:spcPts val="0"/>
                        </a:spcAft>
                        <a:buNone/>
                      </a:pPr>
                      <a:r>
                        <a:rPr lang="en"/>
                        <a:t>3.3579</a:t>
                      </a:r>
                      <a:endParaRPr/>
                    </a:p>
                  </a:txBody>
                  <a:tcPr marT="91425" marB="91425" marR="91425" marL="91425"/>
                </a:tc>
                <a:tc>
                  <a:txBody>
                    <a:bodyPr/>
                    <a:lstStyle/>
                    <a:p>
                      <a:pPr indent="0" lvl="0" marL="0" rtl="0" algn="l">
                        <a:spcBef>
                          <a:spcPts val="0"/>
                        </a:spcBef>
                        <a:spcAft>
                          <a:spcPts val="0"/>
                        </a:spcAft>
                        <a:buNone/>
                      </a:pPr>
                      <a:r>
                        <a:rPr lang="en"/>
                        <a:t>0.5166</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175</a:t>
                      </a:r>
                      <a:r>
                        <a:rPr lang="en"/>
                        <a:t>s</a:t>
                      </a:r>
                      <a:endParaRPr/>
                    </a:p>
                  </a:txBody>
                  <a:tcPr marT="91425" marB="91425" marR="91425" marL="91425"/>
                </a:tc>
                <a:tc>
                  <a:txBody>
                    <a:bodyPr/>
                    <a:lstStyle/>
                    <a:p>
                      <a:pPr indent="0" lvl="0" marL="0" rtl="0" algn="l">
                        <a:spcBef>
                          <a:spcPts val="0"/>
                        </a:spcBef>
                        <a:spcAft>
                          <a:spcPts val="0"/>
                        </a:spcAft>
                        <a:buNone/>
                      </a:pPr>
                      <a:r>
                        <a:rPr lang="en"/>
                        <a:t>0.0548</a:t>
                      </a:r>
                      <a:endParaRPr/>
                    </a:p>
                  </a:txBody>
                  <a:tcPr marT="91425" marB="91425" marR="91425" marL="91425"/>
                </a:tc>
                <a:tc>
                  <a:txBody>
                    <a:bodyPr/>
                    <a:lstStyle/>
                    <a:p>
                      <a:pPr indent="0" lvl="0" marL="0" rtl="0" algn="l">
                        <a:spcBef>
                          <a:spcPts val="0"/>
                        </a:spcBef>
                        <a:spcAft>
                          <a:spcPts val="0"/>
                        </a:spcAft>
                        <a:buNone/>
                      </a:pPr>
                      <a:r>
                        <a:rPr lang="en"/>
                        <a:t>0.9946</a:t>
                      </a:r>
                      <a:endParaRPr/>
                    </a:p>
                  </a:txBody>
                  <a:tcPr marT="91425" marB="91425" marR="91425" marL="91425"/>
                </a:tc>
                <a:tc>
                  <a:txBody>
                    <a:bodyPr/>
                    <a:lstStyle/>
                    <a:p>
                      <a:pPr indent="0" lvl="0" marL="0" rtl="0" algn="l">
                        <a:spcBef>
                          <a:spcPts val="0"/>
                        </a:spcBef>
                        <a:spcAft>
                          <a:spcPts val="0"/>
                        </a:spcAft>
                        <a:buNone/>
                      </a:pPr>
                      <a:r>
                        <a:rPr lang="en"/>
                        <a:t>3.7252</a:t>
                      </a:r>
                      <a:endParaRPr/>
                    </a:p>
                  </a:txBody>
                  <a:tcPr marT="91425" marB="91425" marR="91425" marL="91425"/>
                </a:tc>
                <a:tc>
                  <a:txBody>
                    <a:bodyPr/>
                    <a:lstStyle/>
                    <a:p>
                      <a:pPr indent="0" lvl="0" marL="0" rtl="0" algn="l">
                        <a:spcBef>
                          <a:spcPts val="0"/>
                        </a:spcBef>
                        <a:spcAft>
                          <a:spcPts val="0"/>
                        </a:spcAft>
                        <a:buNone/>
                      </a:pPr>
                      <a:r>
                        <a:rPr lang="en"/>
                        <a:t>0.4940</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166</a:t>
                      </a:r>
                      <a:r>
                        <a:rPr lang="en"/>
                        <a:t>s</a:t>
                      </a:r>
                      <a:endParaRPr/>
                    </a:p>
                  </a:txBody>
                  <a:tcPr marT="91425" marB="91425" marR="91425" marL="91425"/>
                </a:tc>
                <a:tc>
                  <a:txBody>
                    <a:bodyPr/>
                    <a:lstStyle/>
                    <a:p>
                      <a:pPr indent="0" lvl="0" marL="0" rtl="0" algn="l">
                        <a:spcBef>
                          <a:spcPts val="0"/>
                        </a:spcBef>
                        <a:spcAft>
                          <a:spcPts val="0"/>
                        </a:spcAft>
                        <a:buNone/>
                      </a:pPr>
                      <a:r>
                        <a:rPr lang="en"/>
                        <a:t>0.0318</a:t>
                      </a:r>
                      <a:endParaRPr/>
                    </a:p>
                  </a:txBody>
                  <a:tcPr marT="91425" marB="91425" marR="91425" marL="91425"/>
                </a:tc>
                <a:tc>
                  <a:txBody>
                    <a:bodyPr/>
                    <a:lstStyle/>
                    <a:p>
                      <a:pPr indent="0" lvl="0" marL="0" rtl="0" algn="l">
                        <a:spcBef>
                          <a:spcPts val="0"/>
                        </a:spcBef>
                        <a:spcAft>
                          <a:spcPts val="0"/>
                        </a:spcAft>
                        <a:buNone/>
                      </a:pPr>
                      <a:r>
                        <a:rPr lang="en"/>
                        <a:t>0.9973</a:t>
                      </a:r>
                      <a:endParaRPr/>
                    </a:p>
                  </a:txBody>
                  <a:tcPr marT="91425" marB="91425" marR="91425" marL="91425"/>
                </a:tc>
                <a:tc>
                  <a:txBody>
                    <a:bodyPr/>
                    <a:lstStyle/>
                    <a:p>
                      <a:pPr indent="0" lvl="0" marL="0" rtl="0" algn="l">
                        <a:spcBef>
                          <a:spcPts val="0"/>
                        </a:spcBef>
                        <a:spcAft>
                          <a:spcPts val="0"/>
                        </a:spcAft>
                        <a:buNone/>
                      </a:pPr>
                      <a:r>
                        <a:rPr lang="en"/>
                        <a:t>3.4671</a:t>
                      </a:r>
                      <a:endParaRPr/>
                    </a:p>
                  </a:txBody>
                  <a:tcPr marT="91425" marB="91425" marR="91425" marL="91425"/>
                </a:tc>
                <a:tc>
                  <a:txBody>
                    <a:bodyPr/>
                    <a:lstStyle/>
                    <a:p>
                      <a:pPr indent="0" lvl="0" marL="0" rtl="0" algn="l">
                        <a:spcBef>
                          <a:spcPts val="0"/>
                        </a:spcBef>
                        <a:spcAft>
                          <a:spcPts val="0"/>
                        </a:spcAft>
                        <a:buNone/>
                      </a:pPr>
                      <a:r>
                        <a:rPr lang="en"/>
                        <a:t>0.5235</a:t>
                      </a:r>
                      <a:endParaRPr/>
                    </a:p>
                  </a:txBody>
                  <a:tcPr marT="91425" marB="91425" marR="91425" marL="91425"/>
                </a:tc>
              </a:tr>
            </a:tbl>
          </a:graphicData>
        </a:graphic>
      </p:graphicFrame>
      <p:sp>
        <p:nvSpPr>
          <p:cNvPr id="160" name="Google Shape;160;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first attempt</a:t>
            </a:r>
            <a:endParaRPr/>
          </a:p>
        </p:txBody>
      </p:sp>
      <p:sp>
        <p:nvSpPr>
          <p:cNvPr id="161" name="Google Shape;161;p21"/>
          <p:cNvSpPr txBox="1"/>
          <p:nvPr/>
        </p:nvSpPr>
        <p:spPr>
          <a:xfrm>
            <a:off x="880175" y="3541675"/>
            <a:ext cx="6170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Training accuracy and loss improves </a:t>
            </a:r>
            <a:r>
              <a:rPr lang="en">
                <a:latin typeface="Lato"/>
                <a:ea typeface="Lato"/>
                <a:cs typeface="Lato"/>
                <a:sym typeface="Lato"/>
              </a:rPr>
              <a:t>significantly</a:t>
            </a:r>
            <a:r>
              <a:rPr lang="en">
                <a:latin typeface="Lato"/>
                <a:ea typeface="Lato"/>
                <a:cs typeface="Lato"/>
                <a:sym typeface="Lato"/>
              </a:rPr>
              <a:t> in first three epochs(higher accuracy and lower loss)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Validation accuracy improves slightly, and is around 0.5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Overfitting</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