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463" r:id="rId4"/>
    <p:sldId id="260" r:id="rId5"/>
    <p:sldId id="464" r:id="rId6"/>
    <p:sldId id="465" r:id="rId7"/>
    <p:sldId id="461" r:id="rId8"/>
    <p:sldId id="466" r:id="rId9"/>
    <p:sldId id="467" r:id="rId10"/>
    <p:sldId id="468" r:id="rId11"/>
    <p:sldId id="469" r:id="rId12"/>
    <p:sldId id="470" r:id="rId13"/>
    <p:sldId id="462" r:id="rId14"/>
    <p:sldId id="472" r:id="rId15"/>
    <p:sldId id="474" r:id="rId16"/>
    <p:sldId id="268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s" id="{1AA81C87-21C4-4774-AF6D-26247653860C}">
          <p14:sldIdLst>
            <p14:sldId id="256"/>
            <p14:sldId id="279"/>
            <p14:sldId id="463"/>
            <p14:sldId id="260"/>
            <p14:sldId id="464"/>
            <p14:sldId id="465"/>
            <p14:sldId id="461"/>
            <p14:sldId id="466"/>
            <p14:sldId id="467"/>
            <p14:sldId id="468"/>
            <p14:sldId id="469"/>
            <p14:sldId id="470"/>
            <p14:sldId id="462"/>
            <p14:sldId id="472"/>
            <p14:sldId id="474"/>
          </p14:sldIdLst>
        </p14:section>
        <p14:section name="Divisores" id="{8EB1A02A-56CC-49C6-8AC8-3BADEFCD8998}">
          <p14:sldIdLst>
            <p14:sldId id="268"/>
          </p14:sldIdLst>
        </p14:section>
        <p14:section name="Formato básico" id="{61EFD947-35AF-43F8-B44E-B70BC16618E1}">
          <p14:sldIdLst/>
        </p14:section>
        <p14:section name="Diap. con imagenes" id="{0D7EA3B1-C2CE-4C14-8C63-87996EA34133}">
          <p14:sldIdLst/>
        </p14:section>
        <p14:section name="Diap. Estadística o números" id="{0E7FE9E0-83F1-43F3-9D5A-9DB7AF5BD427}">
          <p14:sldIdLst/>
        </p14:section>
        <p14:section name="Parrafos" id="{7B513B37-0813-42A4-8F2A-93881A21FDAD}">
          <p14:sldIdLst/>
        </p14:section>
        <p14:section name="Gracias" id="{2F062D48-7F6E-40C7-B25D-9270206CB78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204"/>
    <a:srgbClr val="2E3192"/>
    <a:srgbClr val="3189E3"/>
    <a:srgbClr val="F01324"/>
    <a:srgbClr val="CB2525"/>
    <a:srgbClr val="F11D2E"/>
    <a:srgbClr val="9EA6AC"/>
    <a:srgbClr val="792530"/>
    <a:srgbClr val="FEC420"/>
    <a:srgbClr val="FF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3447" autoAdjust="0"/>
  </p:normalViewPr>
  <p:slideViewPr>
    <p:cSldViewPr snapToGrid="0">
      <p:cViewPr>
        <p:scale>
          <a:sx n="60" d="100"/>
          <a:sy n="60" d="100"/>
        </p:scale>
        <p:origin x="228" y="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20200-3E6E-4FCB-B541-89D0392EF6CC}" type="datetimeFigureOut">
              <a:rPr lang="es-AR" smtClean="0"/>
              <a:t>13/10/2024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C1082-7F88-4E8B-B923-30A263ABA9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89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C1082-7F88-4E8B-B923-30A263ABA90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604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440872" y="277236"/>
            <a:ext cx="8575964" cy="858837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Título principal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40872" y="1136073"/>
            <a:ext cx="8575963" cy="77599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Título secundario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120928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346710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67100" y="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467100" y="3467100"/>
            <a:ext cx="3390900" cy="33909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57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848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3453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s-AR" smtClean="0"/>
              <a:pPr algn="r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8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10145" y="295852"/>
            <a:ext cx="7620000" cy="909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Ingrese el título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86691" y="1576243"/>
            <a:ext cx="9490364" cy="417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9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4" r:id="rId3"/>
    <p:sldLayoutId id="2147483694" r:id="rId4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7972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80333-D9B9-71E9-E0CD-53403BFC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8A6D93A-4A7F-4CFF-2A1A-604B50014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2"/>
          <a:stretch/>
        </p:blipFill>
        <p:spPr>
          <a:xfrm>
            <a:off x="28755" y="1054249"/>
            <a:ext cx="7039621" cy="5803751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6733D507-C51C-5F7E-8290-646BA28A7477}"/>
              </a:ext>
            </a:extLst>
          </p:cNvPr>
          <p:cNvSpPr txBox="1"/>
          <p:nvPr/>
        </p:nvSpPr>
        <p:spPr>
          <a:xfrm>
            <a:off x="615325" y="139837"/>
            <a:ext cx="6453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Escenario 2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6525B093-9605-323E-BD1F-AEE2496764CD}"/>
              </a:ext>
            </a:extLst>
          </p:cNvPr>
          <p:cNvSpPr txBox="1"/>
          <p:nvPr/>
        </p:nvSpPr>
        <p:spPr>
          <a:xfrm>
            <a:off x="8076643" y="1146627"/>
            <a:ext cx="253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Configuración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949D7-748A-FDBA-0F9A-3F9A1383BBF2}"/>
              </a:ext>
            </a:extLst>
          </p:cNvPr>
          <p:cNvSpPr/>
          <p:nvPr/>
        </p:nvSpPr>
        <p:spPr>
          <a:xfrm>
            <a:off x="7420123" y="1846896"/>
            <a:ext cx="3847317" cy="1329056"/>
          </a:xfrm>
          <a:prstGeom prst="rect">
            <a:avLst/>
          </a:prstGeom>
          <a:solidFill>
            <a:srgbClr val="FFF3E9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Validate 2 meses No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Consecutivos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Test 2 Meses No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Consecutivos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0.2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Undersampling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lase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mayoritaria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)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Consideramos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Pandemia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D2DD3A-D95B-5A0C-C96D-2333C92B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928" y="3782997"/>
            <a:ext cx="6264072" cy="8769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183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1F12A-D6ED-6421-7653-ECFF06FE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828E8EF5-CF0C-64A5-1E55-52CF12279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2"/>
          <a:stretch/>
        </p:blipFill>
        <p:spPr>
          <a:xfrm>
            <a:off x="107027" y="914412"/>
            <a:ext cx="7091464" cy="5803751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7E1D24EA-9BC3-5B37-EE51-F7DEA50A02E3}"/>
              </a:ext>
            </a:extLst>
          </p:cNvPr>
          <p:cNvSpPr txBox="1"/>
          <p:nvPr/>
        </p:nvSpPr>
        <p:spPr>
          <a:xfrm>
            <a:off x="615325" y="139837"/>
            <a:ext cx="6453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Escenario 3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339505A3-DC4C-F7EB-C652-59DADE68826C}"/>
              </a:ext>
            </a:extLst>
          </p:cNvPr>
          <p:cNvSpPr txBox="1"/>
          <p:nvPr/>
        </p:nvSpPr>
        <p:spPr>
          <a:xfrm>
            <a:off x="8076643" y="1146627"/>
            <a:ext cx="253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Configuración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B9E0A-6568-9A2A-4531-F977818D3D8D}"/>
              </a:ext>
            </a:extLst>
          </p:cNvPr>
          <p:cNvSpPr/>
          <p:nvPr/>
        </p:nvSpPr>
        <p:spPr>
          <a:xfrm>
            <a:off x="7420123" y="1846896"/>
            <a:ext cx="3847317" cy="1329056"/>
          </a:xfrm>
          <a:prstGeom prst="rect">
            <a:avLst/>
          </a:prstGeom>
          <a:solidFill>
            <a:srgbClr val="FFF3E9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Validate 3 meses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No </a:t>
            </a: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Consecutivos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Test 1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mes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0.2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Undersampling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lase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mayoritaria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)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Consideramos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Pandemia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EA87BC-60C6-0526-E051-E7A14DB2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35" y="3900215"/>
            <a:ext cx="5566040" cy="7694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0224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73414-FDA8-6892-0296-95708BADE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>
            <a:extLst>
              <a:ext uri="{FF2B5EF4-FFF2-40B4-BE49-F238E27FC236}">
                <a16:creationId xmlns:a16="http://schemas.microsoft.com/office/drawing/2014/main" id="{5D093F1D-230B-DF1D-AD13-2D74797DE59D}"/>
              </a:ext>
            </a:extLst>
          </p:cNvPr>
          <p:cNvSpPr txBox="1"/>
          <p:nvPr/>
        </p:nvSpPr>
        <p:spPr>
          <a:xfrm>
            <a:off x="615325" y="139837"/>
            <a:ext cx="6453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Comparativa</a:t>
            </a:r>
          </a:p>
        </p:txBody>
      </p:sp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EBF807E4-DF7C-3EB0-3E63-9B236DB6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55" y="1220861"/>
            <a:ext cx="10421015" cy="54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2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0DC29-D4EB-F537-3C8E-5014E526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>
            <a:extLst>
              <a:ext uri="{FF2B5EF4-FFF2-40B4-BE49-F238E27FC236}">
                <a16:creationId xmlns:a16="http://schemas.microsoft.com/office/drawing/2014/main" id="{DF81D1D6-4CB5-5F4B-9641-29F63D6E0305}"/>
              </a:ext>
            </a:extLst>
          </p:cNvPr>
          <p:cNvSpPr txBox="1"/>
          <p:nvPr/>
        </p:nvSpPr>
        <p:spPr>
          <a:xfrm>
            <a:off x="1410789" y="179884"/>
            <a:ext cx="800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Evaluación de Escenarios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21226C-AB0D-40D5-0D0C-EDEBF97E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4" y="1511686"/>
            <a:ext cx="5393836" cy="296318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F6D7A2E-7D00-1D2C-5D3D-16DD044B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28" y="3344151"/>
            <a:ext cx="5671681" cy="307812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6139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55D1A-D561-B296-5294-3DA06B4B5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>
            <a:extLst>
              <a:ext uri="{FF2B5EF4-FFF2-40B4-BE49-F238E27FC236}">
                <a16:creationId xmlns:a16="http://schemas.microsoft.com/office/drawing/2014/main" id="{AEA24A80-BE84-6AD5-5E7E-AAE9F4661904}"/>
              </a:ext>
            </a:extLst>
          </p:cNvPr>
          <p:cNvSpPr txBox="1"/>
          <p:nvPr/>
        </p:nvSpPr>
        <p:spPr>
          <a:xfrm>
            <a:off x="1410789" y="179884"/>
            <a:ext cx="800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Evaluación de Escenarios</a:t>
            </a:r>
          </a:p>
        </p:txBody>
      </p:sp>
      <p:grpSp>
        <p:nvGrpSpPr>
          <p:cNvPr id="3" name="Grupo 6">
            <a:extLst>
              <a:ext uri="{FF2B5EF4-FFF2-40B4-BE49-F238E27FC236}">
                <a16:creationId xmlns:a16="http://schemas.microsoft.com/office/drawing/2014/main" id="{9AF2E4DD-B2AD-315E-1D7A-92E122071EC9}"/>
              </a:ext>
            </a:extLst>
          </p:cNvPr>
          <p:cNvGrpSpPr/>
          <p:nvPr/>
        </p:nvGrpSpPr>
        <p:grpSpPr>
          <a:xfrm>
            <a:off x="744694" y="1373504"/>
            <a:ext cx="10702611" cy="1098224"/>
            <a:chOff x="733828" y="2009107"/>
            <a:chExt cx="10702611" cy="109822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167198-5626-B2D6-373D-2CEBEA2BE48F}"/>
                </a:ext>
              </a:extLst>
            </p:cNvPr>
            <p:cNvSpPr/>
            <p:nvPr/>
          </p:nvSpPr>
          <p:spPr>
            <a:xfrm>
              <a:off x="733828" y="2009107"/>
              <a:ext cx="10702611" cy="1098224"/>
            </a:xfrm>
            <a:prstGeom prst="rect">
              <a:avLst/>
            </a:prstGeom>
            <a:solidFill>
              <a:srgbClr val="FFF3E9"/>
            </a:solidFill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924A7-CFC2-C6B2-4FE7-673E270320D9}"/>
                </a:ext>
              </a:extLst>
            </p:cNvPr>
            <p:cNvSpPr txBox="1"/>
            <p:nvPr/>
          </p:nvSpPr>
          <p:spPr>
            <a:xfrm>
              <a:off x="1174876" y="2232475"/>
              <a:ext cx="87128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86"/>
                  </a:solidFill>
                  <a:effectLst/>
                  <a:uLnTx/>
                  <a:uFillTx/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Test de </a:t>
              </a:r>
              <a:r>
                <a:rPr kumimoji="0" lang="en-US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86"/>
                  </a:solidFill>
                  <a:effectLst/>
                  <a:uLnTx/>
                  <a:uFillTx/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Wilconxon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72186"/>
                </a:solidFill>
                <a:effectLst/>
                <a:uLnTx/>
                <a:uFillTx/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12C394DB-66F4-FAB0-1B95-A8DBC0F6AC1F}"/>
              </a:ext>
            </a:extLst>
          </p:cNvPr>
          <p:cNvSpPr txBox="1"/>
          <p:nvPr/>
        </p:nvSpPr>
        <p:spPr>
          <a:xfrm>
            <a:off x="5415618" y="1479234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test de Wilcoxon se utiliza para comparar dos muestras emparejadas o relacionadas, evaluando si las diferencias entre ellas son significativas</a:t>
            </a:r>
            <a:endParaRPr lang="es-A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40950DB-A9E4-22E6-A5F7-3976BF8DC969}"/>
              </a:ext>
            </a:extLst>
          </p:cNvPr>
          <p:cNvGrpSpPr/>
          <p:nvPr/>
        </p:nvGrpSpPr>
        <p:grpSpPr>
          <a:xfrm>
            <a:off x="1624771" y="3572609"/>
            <a:ext cx="8603549" cy="1319273"/>
            <a:chOff x="3561680" y="2613530"/>
            <a:chExt cx="2437875" cy="6927977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A8B74CC0-5E06-93AD-595E-60ABC60DDCED}"/>
                </a:ext>
              </a:extLst>
            </p:cNvPr>
            <p:cNvSpPr/>
            <p:nvPr/>
          </p:nvSpPr>
          <p:spPr>
            <a:xfrm>
              <a:off x="3561680" y="2613530"/>
              <a:ext cx="2437875" cy="6927977"/>
            </a:xfrm>
            <a:prstGeom prst="rect">
              <a:avLst/>
            </a:prstGeom>
            <a:noFill/>
            <a:ln w="63500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67F06775-F470-6282-0E59-B6F467A8A5AC}"/>
                </a:ext>
              </a:extLst>
            </p:cNvPr>
            <p:cNvSpPr txBox="1"/>
            <p:nvPr/>
          </p:nvSpPr>
          <p:spPr>
            <a:xfrm>
              <a:off x="3906653" y="2787214"/>
              <a:ext cx="1895070" cy="240486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s-AR"/>
              </a:defPPr>
              <a:lvl1pPr algn="ctr">
                <a:defRPr sz="2000" b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defRPr>
              </a:lvl1pPr>
            </a:lstStyle>
            <a:p>
              <a:r>
                <a:rPr lang="es-ES" sz="2400" dirty="0"/>
                <a:t>Nuestro escenario 3, con 2200 envíos, es siempre superior al modelo del </a:t>
              </a:r>
              <a:r>
                <a:rPr lang="es-ES" sz="2400" dirty="0" err="1"/>
                <a:t>workflow</a:t>
              </a:r>
              <a:r>
                <a:rPr lang="es-ES" sz="2400" dirty="0"/>
                <a:t> del Escenario Base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1815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ED92-F418-2592-5971-17E03958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>
            <a:extLst>
              <a:ext uri="{FF2B5EF4-FFF2-40B4-BE49-F238E27FC236}">
                <a16:creationId xmlns:a16="http://schemas.microsoft.com/office/drawing/2014/main" id="{D91B5CB0-A7B7-707E-0B38-A1723A6DA0DB}"/>
              </a:ext>
            </a:extLst>
          </p:cNvPr>
          <p:cNvSpPr txBox="1"/>
          <p:nvPr/>
        </p:nvSpPr>
        <p:spPr>
          <a:xfrm>
            <a:off x="1410789" y="179884"/>
            <a:ext cx="800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Recomendación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11AB5C0-5167-745F-5041-205719E211E0}"/>
              </a:ext>
            </a:extLst>
          </p:cNvPr>
          <p:cNvGrpSpPr/>
          <p:nvPr/>
        </p:nvGrpSpPr>
        <p:grpSpPr>
          <a:xfrm>
            <a:off x="1410789" y="1668379"/>
            <a:ext cx="8603549" cy="4220472"/>
            <a:chOff x="3561680" y="2613530"/>
            <a:chExt cx="2437875" cy="15063940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EC7A-DBAF-6ED7-DC15-6A02DA3F6962}"/>
                </a:ext>
              </a:extLst>
            </p:cNvPr>
            <p:cNvSpPr/>
            <p:nvPr/>
          </p:nvSpPr>
          <p:spPr>
            <a:xfrm>
              <a:off x="3561680" y="2613530"/>
              <a:ext cx="2437875" cy="15063940"/>
            </a:xfrm>
            <a:prstGeom prst="rect">
              <a:avLst/>
            </a:prstGeom>
            <a:noFill/>
            <a:ln w="63500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062C5A68-33FD-EF96-DA14-E28A08AB5812}"/>
                </a:ext>
              </a:extLst>
            </p:cNvPr>
            <p:cNvSpPr txBox="1"/>
            <p:nvPr/>
          </p:nvSpPr>
          <p:spPr>
            <a:xfrm>
              <a:off x="3694402" y="3932380"/>
              <a:ext cx="2155450" cy="108754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s-AR"/>
              </a:defPPr>
              <a:lvl1pPr algn="ctr">
                <a:defRPr sz="2000" b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defRPr>
              </a:lvl1pPr>
            </a:lstStyle>
            <a:p>
              <a:pPr marL="457200" indent="-457200" algn="l">
                <a:buAutoNum type="arabicParenR"/>
              </a:pPr>
              <a:r>
                <a:rPr lang="es-ES" sz="2400" dirty="0"/>
                <a:t>No utilizar un </a:t>
              </a:r>
              <a:r>
                <a:rPr lang="es-ES" sz="2400" dirty="0" err="1"/>
                <a:t>under-sampling</a:t>
              </a:r>
              <a:r>
                <a:rPr lang="es-ES" sz="2400" dirty="0"/>
                <a:t> mayor a 0.2 en la clase mayoritaria.</a:t>
              </a:r>
            </a:p>
            <a:p>
              <a:pPr marL="457200" indent="-457200" algn="l">
                <a:buAutoNum type="arabicParenR"/>
              </a:pPr>
              <a:r>
                <a:rPr lang="es-ES" sz="2400" dirty="0"/>
                <a:t>Tener en consideración los meses de la pandemia.</a:t>
              </a:r>
            </a:p>
            <a:p>
              <a:pPr marL="457200" indent="-457200" algn="l">
                <a:buAutoNum type="arabicParenR"/>
              </a:pPr>
              <a:r>
                <a:rPr lang="es-ES" sz="2400" dirty="0"/>
                <a:t>Utilizar meses no consecutivos en la etapa de validación (uno de la pandemia)</a:t>
              </a:r>
            </a:p>
            <a:p>
              <a:pPr marL="457200" indent="-457200" algn="l">
                <a:buAutoNum type="arabicParenR"/>
              </a:pPr>
              <a:r>
                <a:rPr lang="es-ES" sz="2400" dirty="0"/>
                <a:t>Considerar absolutamente toda la base de meses disponible no mejora la ganancia.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788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170428" y="2330766"/>
            <a:ext cx="736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Muchas Gracias</a:t>
            </a:r>
            <a:endParaRPr kumimoji="0" lang="es-AR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1263411" y="3346429"/>
            <a:ext cx="6340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TS_Strategy</a:t>
            </a:r>
            <a:r>
              <a:rPr lang="es-E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es-AR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Grupo A: </a:t>
            </a:r>
          </a:p>
          <a:p>
            <a:r>
              <a:rPr lang="es-AR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		Alejandra Anconetani, 		Leandro </a:t>
            </a:r>
            <a:r>
              <a:rPr lang="es-AR" sz="3200" b="1" dirty="0" err="1">
                <a:solidFill>
                  <a:srgbClr val="FFFFFF"/>
                </a:solidFill>
                <a:latin typeface="Calibri" panose="020F0502020204030204" pitchFamily="34" charset="0"/>
              </a:rPr>
              <a:t>Pósleman</a:t>
            </a:r>
            <a:endParaRPr lang="es-AR" sz="32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endParaRPr lang="es-E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7741F6-E10A-E71E-BC2F-E305B9B3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2397" y="5461400"/>
            <a:ext cx="3876083" cy="84451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7EE4E77-F1AA-2E93-88CA-E26A0910A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626" y="976582"/>
            <a:ext cx="952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25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8599993-F416-5F6A-93F9-665EBB27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878" y="5564037"/>
            <a:ext cx="3876083" cy="84451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2F547C9-4AF2-AC94-D119-501D25121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1239500" y="976582"/>
            <a:ext cx="952500" cy="4191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8BAAC2-9257-50AE-6CE9-B249145508CB}"/>
              </a:ext>
            </a:extLst>
          </p:cNvPr>
          <p:cNvSpPr txBox="1"/>
          <p:nvPr/>
        </p:nvSpPr>
        <p:spPr>
          <a:xfrm>
            <a:off x="456277" y="341543"/>
            <a:ext cx="6675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Problema #9</a:t>
            </a:r>
            <a:endParaRPr lang="es-ES" sz="36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3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TS  Training </a:t>
            </a:r>
            <a:r>
              <a:rPr lang="es-ES" sz="36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Strategy</a:t>
            </a:r>
            <a:endParaRPr lang="es-ES" sz="3600" b="1" dirty="0">
              <a:effectLst/>
            </a:endParaRPr>
          </a:p>
          <a:p>
            <a:r>
              <a:rPr lang="es-ES" sz="3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“Training </a:t>
            </a:r>
            <a:r>
              <a:rPr lang="es-ES" sz="36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Strategy</a:t>
            </a:r>
            <a:r>
              <a:rPr lang="es-ES" sz="3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: ¿Cómo afecta un </a:t>
            </a:r>
            <a:r>
              <a:rPr lang="es-ES" sz="36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Testing</a:t>
            </a:r>
            <a:r>
              <a:rPr lang="es-ES" sz="3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en </a:t>
            </a:r>
            <a:r>
              <a:rPr lang="es-ES" sz="3600" b="1" i="0" u="sng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dos o más</a:t>
            </a:r>
            <a:r>
              <a:rPr lang="es-ES" sz="3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meses?”</a:t>
            </a:r>
            <a:endParaRPr lang="es-AR" sz="3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F59D69-277A-B70D-A613-9024E13E4C87}"/>
              </a:ext>
            </a:extLst>
          </p:cNvPr>
          <p:cNvSpPr txBox="1"/>
          <p:nvPr/>
        </p:nvSpPr>
        <p:spPr>
          <a:xfrm>
            <a:off x="386878" y="342640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Grupo A: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	</a:t>
            </a:r>
            <a:r>
              <a:rPr lang="es-AR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Alejandra Anconetani</a:t>
            </a:r>
            <a:endParaRPr lang="es-AR" sz="20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	Leandro </a:t>
            </a:r>
            <a:r>
              <a:rPr lang="es-AR" sz="2000" b="1" i="0" u="none" strike="noStrike" dirty="0" err="1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Pósleman</a:t>
            </a:r>
            <a:endParaRPr lang="es-AR" sz="20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AR" sz="20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LABORATORIO DE IMPLEMENTACION I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AR" sz="2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</a:t>
            </a:r>
            <a:endParaRPr lang="es-AR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B6AFDA-BDC9-E152-676E-62592F292CAD}"/>
              </a:ext>
            </a:extLst>
          </p:cNvPr>
          <p:cNvSpPr txBox="1"/>
          <p:nvPr/>
        </p:nvSpPr>
        <p:spPr>
          <a:xfrm>
            <a:off x="1920240" y="5391317"/>
            <a:ext cx="552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MCD - Maestría en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36979773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A6B3-C0DE-97FC-7030-BB58BDDB7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6F315-F04D-6F17-2D11-33EC369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Agenda de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9F7E6-6372-2928-C13B-CF1EAD86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709433"/>
            <a:ext cx="11360800" cy="4555200"/>
          </a:xfrm>
        </p:spPr>
        <p:txBody>
          <a:bodyPr/>
          <a:lstStyle/>
          <a:p>
            <a:r>
              <a:rPr lang="es-ES" dirty="0"/>
              <a:t>Importancia del Training </a:t>
            </a:r>
            <a:r>
              <a:rPr lang="es-ES" dirty="0" err="1"/>
              <a:t>Strategy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Contexto y Objetivo del Experimento</a:t>
            </a:r>
          </a:p>
          <a:p>
            <a:endParaRPr lang="es-ES" dirty="0"/>
          </a:p>
          <a:p>
            <a:r>
              <a:rPr lang="es-ES" dirty="0"/>
              <a:t>Nuestra Hipótesis </a:t>
            </a:r>
          </a:p>
          <a:p>
            <a:endParaRPr lang="es-ES" dirty="0"/>
          </a:p>
          <a:p>
            <a:r>
              <a:rPr lang="es-ES" dirty="0"/>
              <a:t>Desarrollo del Experimento </a:t>
            </a:r>
          </a:p>
          <a:p>
            <a:endParaRPr lang="es-ES" dirty="0"/>
          </a:p>
          <a:p>
            <a:r>
              <a:rPr lang="es-ES" dirty="0"/>
              <a:t>Validación y conclusiones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116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678371" y="1507595"/>
            <a:ext cx="2437875" cy="1154325"/>
            <a:chOff x="800178" y="2613530"/>
            <a:chExt cx="2437875" cy="2312699"/>
          </a:xfrm>
        </p:grpSpPr>
        <p:sp>
          <p:nvSpPr>
            <p:cNvPr id="7" name="Rectangle 3"/>
            <p:cNvSpPr/>
            <p:nvPr/>
          </p:nvSpPr>
          <p:spPr>
            <a:xfrm>
              <a:off x="800178" y="2613530"/>
              <a:ext cx="2437875" cy="2312699"/>
            </a:xfrm>
            <a:prstGeom prst="rect">
              <a:avLst/>
            </a:prstGeom>
            <a:noFill/>
            <a:ln w="63500" cmpd="sng">
              <a:solidFill>
                <a:srgbClr val="2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4"/>
            <p:cNvSpPr txBox="1"/>
            <p:nvPr/>
          </p:nvSpPr>
          <p:spPr>
            <a:xfrm>
              <a:off x="967620" y="2773529"/>
              <a:ext cx="2086107" cy="707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Estrategia</a:t>
              </a:r>
              <a:r>
                <a:rPr lang="en-U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 de </a:t>
              </a:r>
              <a:r>
                <a:rPr lang="en-US" sz="20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Entrenamiento</a:t>
              </a:r>
              <a:endParaRPr lang="en-US" sz="2000" b="1" dirty="0">
                <a:solidFill>
                  <a:srgbClr val="172186"/>
                </a:solidFill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208889" y="1507595"/>
            <a:ext cx="2437875" cy="1154325"/>
            <a:chOff x="3561680" y="2613530"/>
            <a:chExt cx="2437875" cy="2312699"/>
          </a:xfrm>
        </p:grpSpPr>
        <p:sp>
          <p:nvSpPr>
            <p:cNvPr id="26" name="Rectangle 3"/>
            <p:cNvSpPr/>
            <p:nvPr/>
          </p:nvSpPr>
          <p:spPr>
            <a:xfrm>
              <a:off x="3561680" y="2613530"/>
              <a:ext cx="2437875" cy="2312699"/>
            </a:xfrm>
            <a:prstGeom prst="rect">
              <a:avLst/>
            </a:prstGeom>
            <a:noFill/>
            <a:ln w="63500" cmpd="sng">
              <a:solidFill>
                <a:srgbClr val="3189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4"/>
            <p:cNvSpPr txBox="1"/>
            <p:nvPr/>
          </p:nvSpPr>
          <p:spPr>
            <a:xfrm>
              <a:off x="3707836" y="2752471"/>
              <a:ext cx="2154715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s-AR"/>
              </a:defPPr>
              <a:lvl1pPr algn="ctr">
                <a:defRPr sz="2000" b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defRPr>
              </a:lvl1pPr>
            </a:lstStyle>
            <a:p>
              <a:r>
                <a:rPr lang="es-AR" dirty="0"/>
                <a:t>Metodología de </a:t>
              </a:r>
              <a:r>
                <a:rPr lang="es-AR" dirty="0" err="1"/>
                <a:t>Undersampling</a:t>
              </a:r>
              <a:endParaRPr lang="en-US" dirty="0"/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410789" y="179884"/>
            <a:ext cx="9370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Importancia del Training </a:t>
            </a:r>
            <a:r>
              <a:rPr lang="es-ES" sz="4400" b="1" dirty="0" err="1">
                <a:solidFill>
                  <a:srgbClr val="172186"/>
                </a:solidFill>
                <a:latin typeface="Century Gothic" panose="020B0502020202020204" pitchFamily="34" charset="0"/>
              </a:rPr>
              <a:t>Strategy</a:t>
            </a:r>
            <a:endParaRPr lang="es-ES" sz="4400" b="1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8"/>
          <p:cNvSpPr txBox="1"/>
          <p:nvPr/>
        </p:nvSpPr>
        <p:spPr>
          <a:xfrm>
            <a:off x="1410790" y="911839"/>
            <a:ext cx="39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Temas a definir</a:t>
            </a: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4E32692F-8019-04BD-DA64-D37D67220F7C}"/>
              </a:ext>
            </a:extLst>
          </p:cNvPr>
          <p:cNvSpPr txBox="1">
            <a:spLocks/>
          </p:cNvSpPr>
          <p:nvPr/>
        </p:nvSpPr>
        <p:spPr>
          <a:xfrm>
            <a:off x="2032001" y="3134354"/>
            <a:ext cx="7315200" cy="3320668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600" b="1" dirty="0" err="1">
                <a:solidFill>
                  <a:schemeClr val="tx1"/>
                </a:solidFill>
                <a:latin typeface="+mn-lt"/>
              </a:rPr>
              <a:t>Tenemos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 dos </a:t>
            </a:r>
            <a:r>
              <a:rPr lang="en-US" sz="2600" b="1" dirty="0" err="1">
                <a:solidFill>
                  <a:schemeClr val="tx1"/>
                </a:solidFill>
                <a:latin typeface="+mn-lt"/>
              </a:rPr>
              <a:t>cuestiones</a:t>
            </a:r>
            <a:r>
              <a:rPr lang="en-US" sz="2600" b="1" dirty="0">
                <a:solidFill>
                  <a:schemeClr val="tx1"/>
                </a:solidFill>
                <a:latin typeface="+mn-lt"/>
              </a:rPr>
              <a:t> a resolver : </a:t>
            </a:r>
          </a:p>
          <a:p>
            <a:pPr marL="152396"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Primero :  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que conjunto de meses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utilizo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para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buscar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hiperparámetros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Óptimos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(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Optimización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Bayesiana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) : </a:t>
            </a:r>
          </a:p>
          <a:p>
            <a:pPr lvl="2"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Train </a:t>
            </a:r>
          </a:p>
          <a:p>
            <a:pPr lvl="2"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Validate</a:t>
            </a:r>
          </a:p>
          <a:p>
            <a:pPr lvl="2"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Test</a:t>
            </a:r>
          </a:p>
          <a:p>
            <a:pPr marL="152396"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Segundo : 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Que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datos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utilizo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para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entrenar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el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modelo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final con los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hiperparámetros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óptimos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</a:rPr>
              <a:t>obtenidos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2">
              <a:spcAft>
                <a:spcPts val="600"/>
              </a:spcAft>
            </a:pPr>
            <a:r>
              <a:rPr lang="en-US" sz="2600" b="1" dirty="0">
                <a:solidFill>
                  <a:schemeClr val="tx1"/>
                </a:solidFill>
                <a:latin typeface="+mn-lt"/>
              </a:rPr>
              <a:t>Final Train</a:t>
            </a:r>
          </a:p>
          <a:p>
            <a:pPr marL="152396"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213F0FA1-A548-F597-E028-C70041391245}"/>
              </a:ext>
            </a:extLst>
          </p:cNvPr>
          <p:cNvSpPr/>
          <p:nvPr/>
        </p:nvSpPr>
        <p:spPr>
          <a:xfrm>
            <a:off x="5394504" y="2458720"/>
            <a:ext cx="701496" cy="6756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4" name="Grupo 13"/>
          <p:cNvGrpSpPr/>
          <p:nvPr/>
        </p:nvGrpSpPr>
        <p:grpSpPr>
          <a:xfrm>
            <a:off x="4439873" y="1507595"/>
            <a:ext cx="2437875" cy="1154325"/>
            <a:chOff x="3561680" y="2613530"/>
            <a:chExt cx="2437875" cy="2312699"/>
          </a:xfrm>
        </p:grpSpPr>
        <p:sp>
          <p:nvSpPr>
            <p:cNvPr id="15" name="Rectangle 3"/>
            <p:cNvSpPr/>
            <p:nvPr/>
          </p:nvSpPr>
          <p:spPr>
            <a:xfrm>
              <a:off x="3561680" y="2613530"/>
              <a:ext cx="2437875" cy="2312699"/>
            </a:xfrm>
            <a:prstGeom prst="rect">
              <a:avLst/>
            </a:prstGeom>
            <a:noFill/>
            <a:ln w="63500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4"/>
            <p:cNvSpPr txBox="1"/>
            <p:nvPr/>
          </p:nvSpPr>
          <p:spPr>
            <a:xfrm>
              <a:off x="3906653" y="2787214"/>
              <a:ext cx="1895070" cy="141825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s-AR"/>
              </a:defPPr>
              <a:lvl1pPr algn="ctr">
                <a:defRPr sz="2000" b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defRPr>
              </a:lvl1pPr>
            </a:lstStyle>
            <a:p>
              <a:r>
                <a:rPr lang="en-US" dirty="0"/>
                <a:t>En </a:t>
              </a:r>
              <a:r>
                <a:rPr lang="en-US" dirty="0" err="1"/>
                <a:t>qué</a:t>
              </a:r>
              <a:r>
                <a:rPr lang="en-US" dirty="0"/>
                <a:t> meses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835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E0A6-29F9-4F2D-FEA9-EC4AD750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C3E6B91B-1E72-B1A1-1362-A630479A8D47}"/>
              </a:ext>
            </a:extLst>
          </p:cNvPr>
          <p:cNvGrpSpPr/>
          <p:nvPr/>
        </p:nvGrpSpPr>
        <p:grpSpPr>
          <a:xfrm>
            <a:off x="1678371" y="1315316"/>
            <a:ext cx="8603549" cy="1154325"/>
            <a:chOff x="800178" y="2613530"/>
            <a:chExt cx="2437875" cy="231269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EB27559-272A-580F-F0B2-6645E3CD6625}"/>
                </a:ext>
              </a:extLst>
            </p:cNvPr>
            <p:cNvSpPr/>
            <p:nvPr/>
          </p:nvSpPr>
          <p:spPr>
            <a:xfrm>
              <a:off x="800178" y="2613530"/>
              <a:ext cx="2437875" cy="2312699"/>
            </a:xfrm>
            <a:prstGeom prst="rect">
              <a:avLst/>
            </a:prstGeom>
            <a:noFill/>
            <a:ln w="63500" cmpd="sng">
              <a:solidFill>
                <a:srgbClr val="2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3FF48DC4-EACC-AB3D-B19E-4F325D8345C6}"/>
                </a:ext>
              </a:extLst>
            </p:cNvPr>
            <p:cNvSpPr txBox="1"/>
            <p:nvPr/>
          </p:nvSpPr>
          <p:spPr>
            <a:xfrm>
              <a:off x="967620" y="2773528"/>
              <a:ext cx="2086107" cy="154158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Caso de </a:t>
              </a:r>
              <a:r>
                <a:rPr lang="en-US" sz="24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Negocio</a:t>
              </a:r>
              <a:endParaRPr lang="en-US" sz="2400" b="1" dirty="0">
                <a:solidFill>
                  <a:srgbClr val="172186"/>
                </a:solidFill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  <a:p>
              <a:pPr algn="ctr"/>
              <a:r>
                <a:rPr lang="en-US" sz="2000" b="1" i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Churn </a:t>
              </a:r>
              <a:r>
                <a:rPr lang="en-US" sz="2000" b="1" i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Bancario</a:t>
              </a:r>
              <a:r>
                <a:rPr lang="en-US" sz="2000" b="1" i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 – Clientes del </a:t>
              </a:r>
              <a:r>
                <a:rPr lang="en-US" sz="2000" b="1" i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Paquete</a:t>
              </a:r>
              <a:r>
                <a:rPr lang="en-US" sz="2000" b="1" i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 </a:t>
              </a:r>
              <a:r>
                <a:rPr lang="en-US" sz="2000" b="1" i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premiun</a:t>
              </a:r>
              <a:r>
                <a:rPr lang="en-US" sz="2000" b="1" i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  </a:t>
              </a:r>
            </a:p>
          </p:txBody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6E9BB615-E2C4-D40A-EB1F-BF95ECFE9883}"/>
              </a:ext>
            </a:extLst>
          </p:cNvPr>
          <p:cNvSpPr txBox="1"/>
          <p:nvPr/>
        </p:nvSpPr>
        <p:spPr>
          <a:xfrm>
            <a:off x="1410789" y="179884"/>
            <a:ext cx="9370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Contexto y Propósito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8A81FCC-D9E7-C7C9-CF15-3082EB7DA7AD}"/>
              </a:ext>
            </a:extLst>
          </p:cNvPr>
          <p:cNvGrpSpPr/>
          <p:nvPr/>
        </p:nvGrpSpPr>
        <p:grpSpPr>
          <a:xfrm>
            <a:off x="1678371" y="2835632"/>
            <a:ext cx="8603549" cy="3457926"/>
            <a:chOff x="3561680" y="2613530"/>
            <a:chExt cx="2437875" cy="6927977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C058EBB5-5E8A-0CAD-8DA2-0682FF0132C2}"/>
                </a:ext>
              </a:extLst>
            </p:cNvPr>
            <p:cNvSpPr/>
            <p:nvPr/>
          </p:nvSpPr>
          <p:spPr>
            <a:xfrm>
              <a:off x="3561680" y="2613530"/>
              <a:ext cx="2437875" cy="6927977"/>
            </a:xfrm>
            <a:prstGeom prst="rect">
              <a:avLst/>
            </a:prstGeom>
            <a:noFill/>
            <a:ln w="63500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4DBD0B47-318E-4827-0990-9E30D406E699}"/>
                </a:ext>
              </a:extLst>
            </p:cNvPr>
            <p:cNvSpPr txBox="1"/>
            <p:nvPr/>
          </p:nvSpPr>
          <p:spPr>
            <a:xfrm>
              <a:off x="3906653" y="2787214"/>
              <a:ext cx="1895070" cy="616632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s-AR"/>
              </a:defPPr>
              <a:lvl1pPr algn="ctr">
                <a:defRPr sz="2000" b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defRPr>
              </a:lvl1pPr>
            </a:lstStyle>
            <a:p>
              <a:r>
                <a:rPr lang="en-US" sz="2400" dirty="0" err="1"/>
                <a:t>Objetivo</a:t>
              </a:r>
              <a:endParaRPr lang="en-US" sz="2400" dirty="0"/>
            </a:p>
            <a:p>
              <a:r>
                <a:rPr lang="en-US" sz="1800" dirty="0" err="1"/>
                <a:t>Predecir</a:t>
              </a:r>
              <a:r>
                <a:rPr lang="en-US" sz="1800" dirty="0"/>
                <a:t> </a:t>
              </a:r>
              <a:r>
                <a:rPr lang="en-US" sz="1800" dirty="0" err="1"/>
                <a:t>sobre</a:t>
              </a:r>
              <a:r>
                <a:rPr lang="en-US" sz="1800" dirty="0"/>
                <a:t> que </a:t>
              </a:r>
              <a:r>
                <a:rPr lang="en-US" sz="1800" dirty="0" err="1"/>
                <a:t>clientes</a:t>
              </a:r>
              <a:r>
                <a:rPr lang="en-US" sz="1800" dirty="0"/>
                <a:t> </a:t>
              </a:r>
              <a:r>
                <a:rPr lang="en-US" sz="1800" dirty="0" err="1"/>
                <a:t>accionar</a:t>
              </a:r>
              <a:r>
                <a:rPr lang="en-US" sz="1800" dirty="0"/>
                <a:t> con la </a:t>
              </a:r>
              <a:r>
                <a:rPr lang="en-US" sz="1800" dirty="0" err="1"/>
                <a:t>estrategia</a:t>
              </a:r>
              <a:r>
                <a:rPr lang="en-US" sz="1800" dirty="0"/>
                <a:t> de </a:t>
              </a:r>
              <a:r>
                <a:rPr lang="en-US" sz="1800" dirty="0" err="1"/>
                <a:t>retención</a:t>
              </a:r>
              <a:r>
                <a:rPr lang="en-US" sz="1800" dirty="0"/>
                <a:t> </a:t>
              </a:r>
              <a:r>
                <a:rPr lang="en-US" sz="1800" dirty="0" err="1"/>
                <a:t>generada</a:t>
              </a:r>
              <a:r>
                <a:rPr lang="en-US" sz="1800" dirty="0"/>
                <a:t> </a:t>
              </a:r>
              <a:r>
                <a:rPr lang="en-US" sz="1800" dirty="0" err="1"/>
                <a:t>por</a:t>
              </a:r>
              <a:r>
                <a:rPr lang="en-US" sz="1800" dirty="0"/>
                <a:t> </a:t>
              </a:r>
              <a:r>
                <a:rPr lang="en-US" sz="1800" dirty="0" err="1"/>
                <a:t>el</a:t>
              </a:r>
              <a:r>
                <a:rPr lang="en-US" sz="1800" dirty="0"/>
                <a:t> </a:t>
              </a:r>
              <a:r>
                <a:rPr lang="en-US" sz="1800" dirty="0" err="1"/>
                <a:t>departamento</a:t>
              </a:r>
              <a:r>
                <a:rPr lang="en-US" sz="1800" dirty="0"/>
                <a:t> de marketing .  </a:t>
              </a:r>
            </a:p>
            <a:p>
              <a:r>
                <a:rPr lang="en-US" sz="1800" dirty="0"/>
                <a:t>El </a:t>
              </a:r>
              <a:r>
                <a:rPr lang="en-US" sz="1800" dirty="0" err="1"/>
                <a:t>resultado</a:t>
              </a:r>
              <a:r>
                <a:rPr lang="en-US" sz="1800" dirty="0"/>
                <a:t> del </a:t>
              </a:r>
              <a:r>
                <a:rPr lang="en-US" sz="1800" dirty="0" err="1"/>
                <a:t>Modelo</a:t>
              </a:r>
              <a:r>
                <a:rPr lang="en-US" sz="1800" dirty="0"/>
                <a:t> se </a:t>
              </a:r>
              <a:r>
                <a:rPr lang="en-US" sz="1800" dirty="0" err="1"/>
                <a:t>medirá</a:t>
              </a:r>
              <a:r>
                <a:rPr lang="en-US" sz="1800" dirty="0"/>
                <a:t> </a:t>
              </a:r>
              <a:r>
                <a:rPr lang="en-US" sz="1800" dirty="0" err="1"/>
                <a:t>utilizando</a:t>
              </a:r>
              <a:r>
                <a:rPr lang="en-US" sz="1800" dirty="0"/>
                <a:t> </a:t>
              </a:r>
              <a:r>
                <a:rPr lang="en-US" sz="1800" dirty="0" err="1"/>
                <a:t>una</a:t>
              </a:r>
              <a:r>
                <a:rPr lang="en-US" sz="1800" dirty="0"/>
                <a:t> </a:t>
              </a:r>
              <a:r>
                <a:rPr lang="en-US" sz="1800" dirty="0" err="1"/>
                <a:t>fórmula</a:t>
              </a:r>
              <a:r>
                <a:rPr lang="en-US" sz="1800" dirty="0"/>
                <a:t> de </a:t>
              </a:r>
              <a:r>
                <a:rPr lang="en-US" sz="1800" dirty="0" err="1"/>
                <a:t>ganancia</a:t>
              </a:r>
              <a:r>
                <a:rPr lang="en-US" sz="1800" dirty="0"/>
                <a:t> </a:t>
              </a:r>
              <a:r>
                <a:rPr lang="en-US" sz="1800" dirty="0" err="1"/>
                <a:t>previamente</a:t>
              </a:r>
              <a:r>
                <a:rPr lang="en-US" sz="1800" dirty="0"/>
                <a:t> </a:t>
              </a:r>
              <a:r>
                <a:rPr lang="en-US" sz="1800" dirty="0" err="1"/>
                <a:t>definida</a:t>
              </a:r>
              <a:r>
                <a:rPr lang="en-US" sz="1800" dirty="0"/>
                <a:t>.</a:t>
              </a:r>
            </a:p>
            <a:p>
              <a:endParaRPr lang="en-US" dirty="0"/>
            </a:p>
            <a:p>
              <a:r>
                <a:rPr lang="en-US" sz="2400" dirty="0" err="1"/>
                <a:t>Nuestro</a:t>
              </a:r>
              <a:r>
                <a:rPr lang="en-US" sz="2400" dirty="0"/>
                <a:t> </a:t>
              </a:r>
              <a:r>
                <a:rPr lang="en-US" sz="2400" dirty="0" err="1"/>
                <a:t>Supuesto</a:t>
              </a:r>
              <a:r>
                <a:rPr lang="en-US" sz="2400" dirty="0"/>
                <a:t> </a:t>
              </a:r>
            </a:p>
            <a:p>
              <a:r>
                <a:rPr lang="en-US" sz="1800" dirty="0" err="1"/>
                <a:t>tomamos</a:t>
              </a:r>
              <a:r>
                <a:rPr lang="en-US" sz="1800" dirty="0"/>
                <a:t> </a:t>
              </a:r>
              <a:r>
                <a:rPr lang="en-US" sz="1800" dirty="0" err="1"/>
                <a:t>el</a:t>
              </a:r>
              <a:r>
                <a:rPr lang="en-US" sz="1800" dirty="0"/>
                <a:t> workflow base de la </a:t>
              </a:r>
              <a:r>
                <a:rPr lang="en-US" sz="1800" dirty="0" err="1"/>
                <a:t>cátedra</a:t>
              </a:r>
              <a:r>
                <a:rPr lang="en-US" sz="1800" dirty="0"/>
                <a:t> y </a:t>
              </a:r>
              <a:r>
                <a:rPr lang="en-US" sz="1800" dirty="0" err="1"/>
                <a:t>accionamos</a:t>
              </a:r>
              <a:r>
                <a:rPr lang="en-US" sz="1800" dirty="0"/>
                <a:t> </a:t>
              </a:r>
              <a:r>
                <a:rPr lang="en-US" sz="1800" dirty="0" err="1"/>
                <a:t>sobre</a:t>
              </a:r>
              <a:r>
                <a:rPr lang="en-US" sz="1800" dirty="0"/>
                <a:t> </a:t>
              </a:r>
              <a:r>
                <a:rPr lang="en-US" sz="1800" dirty="0" err="1"/>
                <a:t>el</a:t>
              </a:r>
              <a:r>
                <a:rPr lang="en-US" sz="1800" dirty="0"/>
                <a:t> paso de Training Strategy sin </a:t>
              </a:r>
              <a:r>
                <a:rPr lang="en-US" sz="1800" dirty="0" err="1"/>
                <a:t>modificar</a:t>
              </a:r>
              <a:r>
                <a:rPr lang="en-US" sz="1800" dirty="0"/>
                <a:t> los </a:t>
              </a:r>
              <a:r>
                <a:rPr lang="en-US" sz="1800" dirty="0" err="1"/>
                <a:t>restantes</a:t>
              </a:r>
              <a:r>
                <a:rPr lang="en-US" sz="1800" dirty="0"/>
                <a:t> </a:t>
              </a:r>
              <a:r>
                <a:rPr lang="en-US" sz="1800" dirty="0" err="1"/>
                <a:t>etapas</a:t>
              </a:r>
              <a:r>
                <a:rPr lang="en-US" sz="1800" dirty="0"/>
                <a:t>.-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84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5A1E-5A54-375B-E88F-CB55C5995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5C4B8B94-CA86-6AE2-FDF5-74D0F3C39062}"/>
              </a:ext>
            </a:extLst>
          </p:cNvPr>
          <p:cNvGrpSpPr/>
          <p:nvPr/>
        </p:nvGrpSpPr>
        <p:grpSpPr>
          <a:xfrm>
            <a:off x="1544578" y="1300443"/>
            <a:ext cx="9102839" cy="2423564"/>
            <a:chOff x="800178" y="2613530"/>
            <a:chExt cx="2437875" cy="648408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4C94CB0-8FBB-F354-0DF2-E8E044D5F802}"/>
                </a:ext>
              </a:extLst>
            </p:cNvPr>
            <p:cNvSpPr/>
            <p:nvPr/>
          </p:nvSpPr>
          <p:spPr>
            <a:xfrm>
              <a:off x="800178" y="2613530"/>
              <a:ext cx="2437875" cy="6484080"/>
            </a:xfrm>
            <a:prstGeom prst="rect">
              <a:avLst/>
            </a:prstGeom>
            <a:noFill/>
            <a:ln w="63500" cmpd="sng">
              <a:solidFill>
                <a:srgbClr val="2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36E8F1E1-113B-70D4-7A36-2C780F59ACA0}"/>
                </a:ext>
              </a:extLst>
            </p:cNvPr>
            <p:cNvSpPr txBox="1"/>
            <p:nvPr/>
          </p:nvSpPr>
          <p:spPr>
            <a:xfrm>
              <a:off x="967620" y="2773529"/>
              <a:ext cx="2086107" cy="601107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s-E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Incluir meses no consecutivos en el </a:t>
              </a:r>
              <a:r>
                <a:rPr lang="es-ES" sz="20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testing</a:t>
              </a:r>
              <a:r>
                <a:rPr lang="es-E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 y </a:t>
              </a:r>
              <a:r>
                <a:rPr lang="es-ES" sz="20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validation</a:t>
              </a:r>
              <a:r>
                <a:rPr lang="es-E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 permitirá al modelo generalizar mejor, lo que llevará a una mayor ganancia en comparación con utilizarse meses consecutivos.</a:t>
              </a:r>
            </a:p>
            <a:p>
              <a:pPr algn="ctr"/>
              <a:br>
                <a:rPr lang="es-E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</a:br>
              <a:r>
                <a:rPr lang="es-E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Al incluir meses con distintas características, el modelo podría volverse más robusto a las fluctuaciones imprevistas.</a:t>
              </a:r>
              <a:endParaRPr lang="es-ES" sz="2400" b="1" dirty="0">
                <a:solidFill>
                  <a:srgbClr val="172186"/>
                </a:solidFill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</p:txBody>
        </p:sp>
      </p:grpSp>
      <p:sp>
        <p:nvSpPr>
          <p:cNvPr id="27" name="TextBox 8">
            <a:extLst>
              <a:ext uri="{FF2B5EF4-FFF2-40B4-BE49-F238E27FC236}">
                <a16:creationId xmlns:a16="http://schemas.microsoft.com/office/drawing/2014/main" id="{35FC1ECE-529B-5F74-36D2-3CFA0D1014D7}"/>
              </a:ext>
            </a:extLst>
          </p:cNvPr>
          <p:cNvSpPr txBox="1"/>
          <p:nvPr/>
        </p:nvSpPr>
        <p:spPr>
          <a:xfrm>
            <a:off x="1410789" y="0"/>
            <a:ext cx="9370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Nuestra Hipótesis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57E91A5-6A4A-45EE-694D-D2F54672FE44}"/>
              </a:ext>
            </a:extLst>
          </p:cNvPr>
          <p:cNvGrpSpPr/>
          <p:nvPr/>
        </p:nvGrpSpPr>
        <p:grpSpPr>
          <a:xfrm>
            <a:off x="1794225" y="4075126"/>
            <a:ext cx="8603549" cy="2423564"/>
            <a:chOff x="3561680" y="2613530"/>
            <a:chExt cx="2437875" cy="11441045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46D2DC99-8EBE-84A6-9F34-317450F6D394}"/>
                </a:ext>
              </a:extLst>
            </p:cNvPr>
            <p:cNvSpPr/>
            <p:nvPr/>
          </p:nvSpPr>
          <p:spPr>
            <a:xfrm>
              <a:off x="3561680" y="2613530"/>
              <a:ext cx="2437875" cy="11441045"/>
            </a:xfrm>
            <a:prstGeom prst="rect">
              <a:avLst/>
            </a:prstGeom>
            <a:noFill/>
            <a:ln w="63500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25DADFAF-357B-26DD-D533-D8F89A660F14}"/>
                </a:ext>
              </a:extLst>
            </p:cNvPr>
            <p:cNvSpPr txBox="1"/>
            <p:nvPr/>
          </p:nvSpPr>
          <p:spPr>
            <a:xfrm>
              <a:off x="3622922" y="2857900"/>
              <a:ext cx="1552106" cy="1046114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s-AR"/>
              </a:defPPr>
              <a:lvl1pPr algn="ctr">
                <a:defRPr sz="2000" b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defRPr>
              </a:lvl1pPr>
            </a:lstStyle>
            <a:p>
              <a:r>
                <a:rPr lang="en-US" sz="2400" dirty="0" err="1"/>
                <a:t>Sesgo</a:t>
              </a:r>
              <a:r>
                <a:rPr lang="en-US" sz="2400" dirty="0"/>
                <a:t> </a:t>
              </a:r>
              <a:r>
                <a:rPr lang="en-US" sz="2400" dirty="0" err="1"/>
                <a:t>Cognitivo</a:t>
              </a:r>
              <a:endParaRPr lang="en-US" sz="2400" dirty="0"/>
            </a:p>
            <a:p>
              <a:endParaRPr lang="en-US" sz="2400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1800" dirty="0"/>
                <a:t>Meses No </a:t>
              </a:r>
              <a:r>
                <a:rPr lang="en-US" sz="1800" dirty="0" err="1"/>
                <a:t>consecutivos</a:t>
              </a:r>
              <a:r>
                <a:rPr lang="en-US" sz="1800" dirty="0"/>
                <a:t> de </a:t>
              </a:r>
              <a:r>
                <a:rPr lang="en-US" sz="1800" dirty="0" err="1"/>
                <a:t>Validación</a:t>
              </a:r>
              <a:r>
                <a:rPr lang="en-US" sz="1800" dirty="0"/>
                <a:t> y Test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1800" dirty="0" err="1"/>
                <a:t>Aumentar</a:t>
              </a:r>
              <a:r>
                <a:rPr lang="en-US" sz="1800" dirty="0"/>
                <a:t> </a:t>
              </a:r>
              <a:r>
                <a:rPr lang="en-US" sz="1800" dirty="0" err="1"/>
                <a:t>cantidad</a:t>
              </a:r>
              <a:r>
                <a:rPr lang="en-US" sz="1800" dirty="0"/>
                <a:t> de meses de train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1800" dirty="0"/>
                <a:t>No </a:t>
              </a:r>
              <a:r>
                <a:rPr lang="en-US" sz="1800" dirty="0" err="1"/>
                <a:t>Incluir</a:t>
              </a:r>
              <a:r>
                <a:rPr lang="en-US" sz="1800" dirty="0"/>
                <a:t> Pandemia 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sz="1800" dirty="0"/>
                <a:t>Mayor </a:t>
              </a:r>
              <a:r>
                <a:rPr lang="en-US" sz="1800" dirty="0" err="1"/>
                <a:t>Undersampling</a:t>
              </a:r>
              <a:r>
                <a:rPr lang="en-US" sz="1800" dirty="0"/>
                <a:t> </a:t>
              </a:r>
              <a:r>
                <a:rPr lang="en-US" sz="1800" dirty="0" err="1"/>
                <a:t>clase</a:t>
              </a:r>
              <a:r>
                <a:rPr lang="en-US" sz="1800" dirty="0"/>
                <a:t> </a:t>
              </a:r>
              <a:r>
                <a:rPr lang="en-US" sz="1800" dirty="0" err="1"/>
                <a:t>Mayoritaria</a:t>
              </a:r>
              <a:endParaRPr lang="en-US" sz="1800" dirty="0"/>
            </a:p>
            <a:p>
              <a:r>
                <a:rPr lang="en-US" sz="1800" dirty="0"/>
                <a:t> 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B4A0199-A947-8CF3-4227-2DA1AC7B601C}"/>
              </a:ext>
            </a:extLst>
          </p:cNvPr>
          <p:cNvSpPr txBox="1"/>
          <p:nvPr/>
        </p:nvSpPr>
        <p:spPr>
          <a:xfrm>
            <a:off x="7704051" y="4450056"/>
            <a:ext cx="2357475" cy="156966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Incremento de </a:t>
            </a:r>
          </a:p>
          <a:p>
            <a:pPr algn="ctr"/>
            <a:r>
              <a:rPr lang="es-A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Ganancia</a:t>
            </a:r>
          </a:p>
        </p:txBody>
      </p:sp>
    </p:spTree>
    <p:extLst>
      <p:ext uri="{BB962C8B-B14F-4D97-AF65-F5344CB8AC3E}">
        <p14:creationId xmlns:p14="http://schemas.microsoft.com/office/powerpoint/2010/main" val="3234626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9A348-281F-8AC8-0DC4-7107DF39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3B380E7-5643-9F19-DB5D-0707B2D07F3B}"/>
              </a:ext>
            </a:extLst>
          </p:cNvPr>
          <p:cNvGrpSpPr/>
          <p:nvPr/>
        </p:nvGrpSpPr>
        <p:grpSpPr>
          <a:xfrm>
            <a:off x="1454851" y="1832729"/>
            <a:ext cx="2437875" cy="1671371"/>
            <a:chOff x="800178" y="2613530"/>
            <a:chExt cx="2437875" cy="231269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6AFC539-1F7A-7099-20FA-4D3F3C51C308}"/>
                </a:ext>
              </a:extLst>
            </p:cNvPr>
            <p:cNvSpPr/>
            <p:nvPr/>
          </p:nvSpPr>
          <p:spPr>
            <a:xfrm>
              <a:off x="800178" y="2613530"/>
              <a:ext cx="2437875" cy="2312699"/>
            </a:xfrm>
            <a:prstGeom prst="rect">
              <a:avLst/>
            </a:prstGeom>
            <a:noFill/>
            <a:ln w="63500" cmpd="sng">
              <a:solidFill>
                <a:srgbClr val="2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49CD6C19-65BB-21D2-49E0-15096CC13D45}"/>
                </a:ext>
              </a:extLst>
            </p:cNvPr>
            <p:cNvSpPr txBox="1"/>
            <p:nvPr/>
          </p:nvSpPr>
          <p:spPr>
            <a:xfrm>
              <a:off x="967620" y="2773529"/>
              <a:ext cx="2045467" cy="183126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4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+ 52 </a:t>
              </a:r>
            </a:p>
            <a:p>
              <a:r>
                <a:rPr lang="en-US" sz="20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Combinatorias</a:t>
              </a:r>
              <a:r>
                <a:rPr lang="en-U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 de </a:t>
              </a:r>
              <a:r>
                <a:rPr lang="en-US" sz="20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selección</a:t>
              </a:r>
              <a:endParaRPr lang="en-US" sz="2000" b="1" dirty="0">
                <a:solidFill>
                  <a:srgbClr val="172186"/>
                </a:solidFill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6EBDA94-6CC6-9C60-0951-162654E0EB75}"/>
              </a:ext>
            </a:extLst>
          </p:cNvPr>
          <p:cNvGrpSpPr/>
          <p:nvPr/>
        </p:nvGrpSpPr>
        <p:grpSpPr>
          <a:xfrm>
            <a:off x="4216353" y="1832729"/>
            <a:ext cx="2437875" cy="1671371"/>
            <a:chOff x="3561680" y="2613530"/>
            <a:chExt cx="2437875" cy="2312699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CA05A07-8ABF-B26A-C6DB-D19327033CB8}"/>
                </a:ext>
              </a:extLst>
            </p:cNvPr>
            <p:cNvSpPr/>
            <p:nvPr/>
          </p:nvSpPr>
          <p:spPr>
            <a:xfrm>
              <a:off x="3561680" y="2613530"/>
              <a:ext cx="2437875" cy="2312699"/>
            </a:xfrm>
            <a:prstGeom prst="rect">
              <a:avLst/>
            </a:prstGeom>
            <a:noFill/>
            <a:ln w="63500" cmpd="sng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1FFF8F6F-1355-149C-19A1-71C52C8AABC3}"/>
                </a:ext>
              </a:extLst>
            </p:cNvPr>
            <p:cNvSpPr txBox="1"/>
            <p:nvPr/>
          </p:nvSpPr>
          <p:spPr>
            <a:xfrm>
              <a:off x="3707843" y="2752471"/>
              <a:ext cx="1896044" cy="183126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4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+ 230</a:t>
              </a:r>
              <a:endParaRPr lang="en-US" sz="2000" b="1" dirty="0">
                <a:solidFill>
                  <a:srgbClr val="172186"/>
                </a:solidFill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  <a:p>
              <a:pPr algn="ctr"/>
              <a:r>
                <a:rPr lang="en-US" sz="20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Horas de </a:t>
              </a:r>
            </a:p>
            <a:p>
              <a:pPr algn="ctr"/>
              <a:r>
                <a:rPr lang="en-US" sz="2000" b="1" dirty="0" err="1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Ejecución</a:t>
              </a:r>
              <a:endParaRPr lang="en-US" sz="2000" b="1" dirty="0">
                <a:solidFill>
                  <a:srgbClr val="172186"/>
                </a:solidFill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5E6B969B-BB26-9D40-66F5-55B51F7975FF}"/>
              </a:ext>
            </a:extLst>
          </p:cNvPr>
          <p:cNvGrpSpPr/>
          <p:nvPr/>
        </p:nvGrpSpPr>
        <p:grpSpPr>
          <a:xfrm>
            <a:off x="6985369" y="1832729"/>
            <a:ext cx="2437875" cy="1671372"/>
            <a:chOff x="3561680" y="2613530"/>
            <a:chExt cx="2437875" cy="2312699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44897DF8-43A6-5099-8C69-777872F96F18}"/>
                </a:ext>
              </a:extLst>
            </p:cNvPr>
            <p:cNvSpPr/>
            <p:nvPr/>
          </p:nvSpPr>
          <p:spPr>
            <a:xfrm>
              <a:off x="3561680" y="2613530"/>
              <a:ext cx="2437875" cy="2312699"/>
            </a:xfrm>
            <a:prstGeom prst="rect">
              <a:avLst/>
            </a:prstGeom>
            <a:noFill/>
            <a:ln w="63500" cmpd="sng">
              <a:solidFill>
                <a:srgbClr val="3189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200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2523AF46-8FC9-9EC9-EC03-E1B0DBB09177}"/>
                </a:ext>
              </a:extLst>
            </p:cNvPr>
            <p:cNvSpPr txBox="1"/>
            <p:nvPr/>
          </p:nvSpPr>
          <p:spPr>
            <a:xfrm>
              <a:off x="3707836" y="2752471"/>
              <a:ext cx="2219678" cy="200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s-AR" sz="2800" b="1" dirty="0">
                  <a:solidFill>
                    <a:srgbClr val="172186"/>
                  </a:solidFill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4000 – 9000</a:t>
              </a:r>
            </a:p>
            <a:p>
              <a:pPr algn="ctr"/>
              <a:r>
                <a:rPr lang="es-AR" sz="2000" b="1" dirty="0">
                  <a:solidFill>
                    <a:srgbClr val="172186"/>
                  </a:solidFill>
                  <a:latin typeface="Century Gothic" panose="020B0502020202020204" pitchFamily="34" charset="0"/>
                </a:rPr>
                <a:t>Rango Ganancias </a:t>
              </a:r>
            </a:p>
            <a:p>
              <a:pPr algn="ctr"/>
              <a:r>
                <a:rPr lang="es-AR" sz="2000" b="1" dirty="0">
                  <a:solidFill>
                    <a:srgbClr val="172186"/>
                  </a:solidFill>
                  <a:latin typeface="Century Gothic" panose="020B0502020202020204" pitchFamily="34" charset="0"/>
                </a:rPr>
                <a:t>Obtenidas</a:t>
              </a:r>
              <a:endParaRPr lang="en-US" sz="2000" b="1" dirty="0">
                <a:solidFill>
                  <a:srgbClr val="172186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3" name="TextBox 8">
            <a:extLst>
              <a:ext uri="{FF2B5EF4-FFF2-40B4-BE49-F238E27FC236}">
                <a16:creationId xmlns:a16="http://schemas.microsoft.com/office/drawing/2014/main" id="{03D304A1-9AAD-4040-68BD-D2BC3A422A67}"/>
              </a:ext>
            </a:extLst>
          </p:cNvPr>
          <p:cNvSpPr txBox="1"/>
          <p:nvPr/>
        </p:nvSpPr>
        <p:spPr>
          <a:xfrm>
            <a:off x="1206827" y="1092917"/>
            <a:ext cx="841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Definir, testear, medir, volver a validar :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D66A8561-A1A1-9D71-437B-4F477EC252A8}"/>
              </a:ext>
            </a:extLst>
          </p:cNvPr>
          <p:cNvSpPr txBox="1"/>
          <p:nvPr/>
        </p:nvSpPr>
        <p:spPr>
          <a:xfrm>
            <a:off x="1454851" y="3765645"/>
            <a:ext cx="8228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Presentaremos 3 escenarios que resumen el proceso realizado los cuales comparamos con el escenario Base presentado por el </a:t>
            </a:r>
            <a:r>
              <a:rPr lang="es-ES" sz="2000" dirty="0" err="1"/>
              <a:t>workflow</a:t>
            </a:r>
            <a:r>
              <a:rPr lang="es-ES" sz="2000" dirty="0"/>
              <a:t> base de la </a:t>
            </a:r>
            <a:r>
              <a:rPr lang="es-ES" sz="2000" dirty="0" err="1"/>
              <a:t>cátera</a:t>
            </a:r>
            <a:r>
              <a:rPr lang="es-ES" sz="2000" dirty="0"/>
              <a:t>   </a:t>
            </a:r>
            <a:endParaRPr lang="es-ES" sz="2000" dirty="0">
              <a:solidFill>
                <a:srgbClr val="172186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D741C392-2FDA-5C33-3E18-0401BC9CF59C}"/>
              </a:ext>
            </a:extLst>
          </p:cNvPr>
          <p:cNvSpPr txBox="1"/>
          <p:nvPr/>
        </p:nvSpPr>
        <p:spPr>
          <a:xfrm>
            <a:off x="735518" y="147736"/>
            <a:ext cx="8417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Desarrollo del Experimento </a:t>
            </a:r>
          </a:p>
        </p:txBody>
      </p:sp>
      <p:grpSp>
        <p:nvGrpSpPr>
          <p:cNvPr id="8" name="Grupo 5">
            <a:extLst>
              <a:ext uri="{FF2B5EF4-FFF2-40B4-BE49-F238E27FC236}">
                <a16:creationId xmlns:a16="http://schemas.microsoft.com/office/drawing/2014/main" id="{5337CC73-1530-F583-5506-062794693267}"/>
              </a:ext>
            </a:extLst>
          </p:cNvPr>
          <p:cNvGrpSpPr/>
          <p:nvPr/>
        </p:nvGrpSpPr>
        <p:grpSpPr>
          <a:xfrm>
            <a:off x="531201" y="4932833"/>
            <a:ext cx="9517040" cy="1264767"/>
            <a:chOff x="744560" y="3334983"/>
            <a:chExt cx="10702611" cy="156466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5F159B3-7D4F-64EF-FFEB-EBD688FF645E}"/>
                </a:ext>
              </a:extLst>
            </p:cNvPr>
            <p:cNvSpPr/>
            <p:nvPr/>
          </p:nvSpPr>
          <p:spPr>
            <a:xfrm>
              <a:off x="744560" y="3334983"/>
              <a:ext cx="10702611" cy="1564660"/>
            </a:xfrm>
            <a:prstGeom prst="rect">
              <a:avLst/>
            </a:prstGeom>
            <a:solidFill>
              <a:srgbClr val="FFF3E9"/>
            </a:solidFill>
            <a:ln w="285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Rectángulo 1">
              <a:extLst>
                <a:ext uri="{FF2B5EF4-FFF2-40B4-BE49-F238E27FC236}">
                  <a16:creationId xmlns:a16="http://schemas.microsoft.com/office/drawing/2014/main" id="{D74AC723-CEA4-7FA6-CA08-A999F25729F9}"/>
                </a:ext>
              </a:extLst>
            </p:cNvPr>
            <p:cNvSpPr/>
            <p:nvPr/>
          </p:nvSpPr>
          <p:spPr>
            <a:xfrm>
              <a:off x="940157" y="3503054"/>
              <a:ext cx="3118829" cy="1223492"/>
            </a:xfrm>
            <a:prstGeom prst="rect">
              <a:avLst/>
            </a:prstGeom>
            <a:solidFill>
              <a:srgbClr val="3189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6A02AEB8-B14F-EE28-3989-A88CE18D102A}"/>
                </a:ext>
              </a:extLst>
            </p:cNvPr>
            <p:cNvSpPr txBox="1"/>
            <p:nvPr/>
          </p:nvSpPr>
          <p:spPr>
            <a:xfrm>
              <a:off x="1203573" y="3653713"/>
              <a:ext cx="2396012" cy="723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>
              <a:defPPr>
                <a:defRPr lang="es-AR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1" i="0" u="none" strike="noStrike" cap="none" spc="0" normalizeH="0" baseline="0">
                  <a:ln>
                    <a:noFill/>
                  </a:ln>
                  <a:solidFill>
                    <a:srgbClr val="172186"/>
                  </a:solidFill>
                  <a:effectLst/>
                  <a:uLnTx/>
                  <a:uFillTx/>
                  <a:latin typeface="Century Gothic" panose="020B0502020202020204" pitchFamily="34" charset="0"/>
                  <a:ea typeface="Nexa Bold" charset="0"/>
                  <a:cs typeface="Nexa Bold" charset="0"/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ángulo 27">
              <a:extLst>
                <a:ext uri="{FF2B5EF4-FFF2-40B4-BE49-F238E27FC236}">
                  <a16:creationId xmlns:a16="http://schemas.microsoft.com/office/drawing/2014/main" id="{C52B4210-832A-A2B5-E600-8A28BB1139A7}"/>
                </a:ext>
              </a:extLst>
            </p:cNvPr>
            <p:cNvSpPr/>
            <p:nvPr/>
          </p:nvSpPr>
          <p:spPr>
            <a:xfrm>
              <a:off x="4058987" y="3503054"/>
              <a:ext cx="3504406" cy="12234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72B91A25-DC11-9526-6984-F39BB63A9029}"/>
                </a:ext>
              </a:extLst>
            </p:cNvPr>
            <p:cNvSpPr txBox="1"/>
            <p:nvPr/>
          </p:nvSpPr>
          <p:spPr>
            <a:xfrm>
              <a:off x="4248596" y="3568906"/>
              <a:ext cx="2961251" cy="723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86"/>
                  </a:solidFill>
                  <a:effectLst/>
                  <a:uLnTx/>
                  <a:uFillTx/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2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2186"/>
                </a:solidFill>
                <a:effectLst/>
                <a:uLnTx/>
                <a:uFillTx/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</p:txBody>
        </p:sp>
        <p:sp>
          <p:nvSpPr>
            <p:cNvPr id="18" name="Rectángulo 29">
              <a:extLst>
                <a:ext uri="{FF2B5EF4-FFF2-40B4-BE49-F238E27FC236}">
                  <a16:creationId xmlns:a16="http://schemas.microsoft.com/office/drawing/2014/main" id="{74189AB5-226D-A7C2-883B-CF1D8E39A7DB}"/>
                </a:ext>
              </a:extLst>
            </p:cNvPr>
            <p:cNvSpPr/>
            <p:nvPr/>
          </p:nvSpPr>
          <p:spPr>
            <a:xfrm>
              <a:off x="7563394" y="3500906"/>
              <a:ext cx="3722914" cy="12295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4B2CF420-31C9-1D48-40FF-66AB782C302A}"/>
                </a:ext>
              </a:extLst>
            </p:cNvPr>
            <p:cNvSpPr txBox="1"/>
            <p:nvPr/>
          </p:nvSpPr>
          <p:spPr>
            <a:xfrm>
              <a:off x="7767452" y="3609318"/>
              <a:ext cx="2961251" cy="723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86"/>
                  </a:solidFill>
                  <a:effectLst/>
                  <a:uLnTx/>
                  <a:uFillTx/>
                  <a:latin typeface="Century Gothic" panose="020B0502020202020204" pitchFamily="34" charset="0"/>
                  <a:ea typeface="Nexa Bold" charset="0"/>
                  <a:cs typeface="Nexa Bold" charset="0"/>
                </a:rPr>
                <a:t>3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2186"/>
                </a:solidFill>
                <a:effectLst/>
                <a:uLnTx/>
                <a:uFillTx/>
                <a:latin typeface="Century Gothic" panose="020B0502020202020204" pitchFamily="34" charset="0"/>
                <a:ea typeface="Nexa Bold" charset="0"/>
                <a:cs typeface="Nexa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01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8102F-0DCF-379F-F1CB-055C0A068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5F2BCB7-A82A-54F8-CC8A-934BE42DC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5"/>
          <a:stretch/>
        </p:blipFill>
        <p:spPr>
          <a:xfrm>
            <a:off x="108128" y="909278"/>
            <a:ext cx="7076640" cy="5846781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22068731-3816-7379-7A4B-F9190002C255}"/>
              </a:ext>
            </a:extLst>
          </p:cNvPr>
          <p:cNvSpPr txBox="1"/>
          <p:nvPr/>
        </p:nvSpPr>
        <p:spPr>
          <a:xfrm>
            <a:off x="615325" y="139837"/>
            <a:ext cx="6453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Escenario Base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F8D42B84-488C-B676-8D7D-FD5A26652C25}"/>
              </a:ext>
            </a:extLst>
          </p:cNvPr>
          <p:cNvSpPr txBox="1"/>
          <p:nvPr/>
        </p:nvSpPr>
        <p:spPr>
          <a:xfrm>
            <a:off x="8076643" y="1146627"/>
            <a:ext cx="253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Configuración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BC287-574B-E6D0-55F5-6CE6B941F70E}"/>
              </a:ext>
            </a:extLst>
          </p:cNvPr>
          <p:cNvSpPr/>
          <p:nvPr/>
        </p:nvSpPr>
        <p:spPr>
          <a:xfrm>
            <a:off x="7420123" y="1846896"/>
            <a:ext cx="3847317" cy="1329056"/>
          </a:xfrm>
          <a:prstGeom prst="rect">
            <a:avLst/>
          </a:prstGeom>
          <a:solidFill>
            <a:srgbClr val="FFF3E9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Validate 1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Test 1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mes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0.2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Undersampling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lase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mayoritaria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)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Sin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Pandemia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AA91CE0-478B-FA05-4447-C2C3FFB2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60" y="3610323"/>
            <a:ext cx="5520512" cy="7668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746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9D7A5-2525-E1A5-F6DD-D55C8DF61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BF920F0-E9A1-522D-1690-1294CE5E2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5"/>
          <a:stretch/>
        </p:blipFill>
        <p:spPr>
          <a:xfrm>
            <a:off x="86268" y="909278"/>
            <a:ext cx="7092462" cy="5814508"/>
          </a:xfrm>
          <a:prstGeom prst="rect">
            <a:avLst/>
          </a:prstGeom>
        </p:spPr>
      </p:pic>
      <p:sp>
        <p:nvSpPr>
          <p:cNvPr id="33" name="TextBox 8">
            <a:extLst>
              <a:ext uri="{FF2B5EF4-FFF2-40B4-BE49-F238E27FC236}">
                <a16:creationId xmlns:a16="http://schemas.microsoft.com/office/drawing/2014/main" id="{2AA32FD4-1883-F6FE-D4CE-CE97F47D2C5A}"/>
              </a:ext>
            </a:extLst>
          </p:cNvPr>
          <p:cNvSpPr txBox="1"/>
          <p:nvPr/>
        </p:nvSpPr>
        <p:spPr>
          <a:xfrm>
            <a:off x="615325" y="139837"/>
            <a:ext cx="6453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srgbClr val="172186"/>
                </a:solidFill>
                <a:latin typeface="Century Gothic" panose="020B0502020202020204" pitchFamily="34" charset="0"/>
              </a:rPr>
              <a:t>Escenario 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5883168E-5EED-E8A2-7FC8-87DF1DE93AC9}"/>
              </a:ext>
            </a:extLst>
          </p:cNvPr>
          <p:cNvSpPr txBox="1"/>
          <p:nvPr/>
        </p:nvSpPr>
        <p:spPr>
          <a:xfrm>
            <a:off x="8076643" y="1146627"/>
            <a:ext cx="253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FD8204"/>
                </a:solidFill>
                <a:latin typeface="Century Gothic" panose="020B0502020202020204" pitchFamily="34" charset="0"/>
              </a:rPr>
              <a:t>Configuración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678C0-9697-5621-55A7-5F6535E9AF3A}"/>
              </a:ext>
            </a:extLst>
          </p:cNvPr>
          <p:cNvSpPr/>
          <p:nvPr/>
        </p:nvSpPr>
        <p:spPr>
          <a:xfrm>
            <a:off x="7420123" y="1846896"/>
            <a:ext cx="3847317" cy="1329056"/>
          </a:xfrm>
          <a:prstGeom prst="rect">
            <a:avLst/>
          </a:prstGeom>
          <a:solidFill>
            <a:srgbClr val="FFF3E9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Validate : 2 meses No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Consecutivos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Test : 1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mes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 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0.2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Undersampling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(c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lase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mayoritaria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)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Consideramos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Pandemia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93E1C8-9456-A35A-EF29-8D5FE601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07" y="3750086"/>
            <a:ext cx="5702593" cy="8445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6910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  <p:bldP spid="9" grpId="0" animBg="1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518</Words>
  <Application>Microsoft Office PowerPoint</Application>
  <PresentationFormat>Panorámica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Century Gothic</vt:lpstr>
      <vt:lpstr>1_Tema de Office</vt:lpstr>
      <vt:lpstr>Presentación de PowerPoint</vt:lpstr>
      <vt:lpstr>Presentación de PowerPoint</vt:lpstr>
      <vt:lpstr>Agenda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 Juan</dc:creator>
  <cp:lastModifiedBy>alejandra anconetani</cp:lastModifiedBy>
  <cp:revision>90</cp:revision>
  <dcterms:created xsi:type="dcterms:W3CDTF">2018-03-22T15:15:09Z</dcterms:created>
  <dcterms:modified xsi:type="dcterms:W3CDTF">2024-10-13T21:19:17Z</dcterms:modified>
</cp:coreProperties>
</file>