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10: </a:t>
            </a:r>
            <a:br>
              <a:rPr lang="en-US" dirty="0" smtClean="0"/>
            </a:br>
            <a:r>
              <a:rPr lang="en-US" dirty="0" smtClean="0"/>
              <a:t>unit testing,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stubs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Doubles are </a:t>
            </a:r>
            <a:r>
              <a:rPr lang="en-US" sz="4400" dirty="0" smtClean="0"/>
              <a:t>“fake objects”.</a:t>
            </a:r>
          </a:p>
          <a:p>
            <a:pPr marL="0" indent="0">
              <a:buNone/>
            </a:pPr>
            <a:r>
              <a:rPr lang="en-US" sz="4400" dirty="0" smtClean="0"/>
              <a:t>Stubs </a:t>
            </a:r>
            <a:r>
              <a:rPr lang="en-US" sz="4400" dirty="0"/>
              <a:t>are </a:t>
            </a:r>
            <a:r>
              <a:rPr lang="en-US" sz="4400" dirty="0" smtClean="0"/>
              <a:t>“fake methods”.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715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stubs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Stubbing a method says "hey, </a:t>
            </a:r>
            <a:r>
              <a:rPr lang="en-US" sz="3600" dirty="0" smtClean="0"/>
              <a:t>instead of </a:t>
            </a:r>
            <a:r>
              <a:rPr lang="en-US" sz="3600" dirty="0"/>
              <a:t>actually </a:t>
            </a:r>
            <a:r>
              <a:rPr lang="en-US" sz="3600" dirty="0" smtClean="0"/>
              <a:t>calling that </a:t>
            </a:r>
            <a:r>
              <a:rPr lang="en-US" sz="3600" dirty="0"/>
              <a:t>method, just </a:t>
            </a:r>
            <a:r>
              <a:rPr lang="en-US" sz="3600" dirty="0" smtClean="0"/>
              <a:t>do whatever </a:t>
            </a:r>
            <a:r>
              <a:rPr lang="en-US" sz="3600" dirty="0"/>
              <a:t>I tell you</a:t>
            </a:r>
            <a:r>
              <a:rPr lang="en-US" sz="3600" dirty="0" smtClean="0"/>
              <a:t>.“</a:t>
            </a:r>
          </a:p>
          <a:p>
            <a:pPr marL="0" indent="0">
              <a:buNone/>
            </a:pPr>
            <a:r>
              <a:rPr lang="en-US" sz="3600" dirty="0" smtClean="0"/>
              <a:t>"</a:t>
            </a:r>
            <a:r>
              <a:rPr lang="en-US" sz="3600" dirty="0"/>
              <a:t>Whatever I tell you" is usually </a:t>
            </a:r>
            <a:r>
              <a:rPr lang="en-US" sz="3600" dirty="0" smtClean="0"/>
              <a:t>just return </a:t>
            </a:r>
            <a:r>
              <a:rPr lang="en-US" sz="3600" dirty="0"/>
              <a:t>a value.</a:t>
            </a:r>
          </a:p>
        </p:txBody>
      </p:sp>
    </p:spTree>
    <p:extLst>
      <p:ext uri="{BB962C8B-B14F-4D97-AF65-F5344CB8AC3E}">
        <p14:creationId xmlns:p14="http://schemas.microsoft.com/office/powerpoint/2010/main" val="12226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quackAlot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(Duck d,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numQuacks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numQuacks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d.quack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numQuacks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20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on other classes ==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3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Why?</a:t>
            </a:r>
          </a:p>
          <a:p>
            <a:pPr lvl="1"/>
            <a:r>
              <a:rPr lang="en-US" sz="2800" dirty="0" smtClean="0"/>
              <a:t>If a failure occurs in a test, where is the problem?</a:t>
            </a:r>
          </a:p>
          <a:p>
            <a:pPr lvl="2"/>
            <a:r>
              <a:rPr lang="en-US" sz="2400" dirty="0" smtClean="0"/>
              <a:t>This method?</a:t>
            </a:r>
          </a:p>
          <a:p>
            <a:pPr lvl="2"/>
            <a:r>
              <a:rPr lang="en-US" sz="2400" dirty="0" smtClean="0"/>
              <a:t>Other method?</a:t>
            </a:r>
          </a:p>
          <a:p>
            <a:pPr lvl="2"/>
            <a:r>
              <a:rPr lang="en-US" sz="2400" dirty="0" smtClean="0"/>
              <a:t>Yet another method that another method called?</a:t>
            </a:r>
          </a:p>
          <a:p>
            <a:pPr lvl="2"/>
            <a:r>
              <a:rPr lang="en-US" sz="2400" dirty="0" smtClean="0"/>
              <a:t>Cannot be </a:t>
            </a:r>
            <a:r>
              <a:rPr lang="en-US" sz="2400" i="1" dirty="0" smtClean="0"/>
              <a:t>localized</a:t>
            </a:r>
          </a:p>
          <a:p>
            <a:pPr lvl="1"/>
            <a:r>
              <a:rPr lang="en-US" sz="2800" dirty="0" smtClean="0"/>
              <a:t>What if quack() hasn’t been completed yet?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439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the class, stub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2496"/>
            <a:ext cx="9905999" cy="4425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testQuackAlot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Duck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mockDuck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mock(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when(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mockDuck.quack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quackAlot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mockDuck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100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assertEquals(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100);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9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made the test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</a:t>
            </a:r>
            <a:r>
              <a:rPr lang="en-US" sz="2800" dirty="0"/>
              <a:t>don't care about how </a:t>
            </a:r>
            <a:r>
              <a:rPr lang="en-US" sz="2800" dirty="0" smtClean="0"/>
              <a:t>quack() works, or Duck </a:t>
            </a:r>
            <a:r>
              <a:rPr lang="en-US" sz="2800" dirty="0"/>
              <a:t>works, only our </a:t>
            </a:r>
            <a:r>
              <a:rPr lang="en-US" sz="2800" dirty="0" err="1"/>
              <a:t>quackAlot</a:t>
            </a:r>
            <a:r>
              <a:rPr lang="en-US" sz="2800" dirty="0"/>
              <a:t>() method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something goes wrong in </a:t>
            </a:r>
            <a:r>
              <a:rPr lang="en-US" sz="2800" dirty="0" err="1"/>
              <a:t>Duck.quack</a:t>
            </a:r>
            <a:r>
              <a:rPr lang="en-US" sz="2800" dirty="0"/>
              <a:t>, tests </a:t>
            </a:r>
            <a:r>
              <a:rPr lang="en-US" sz="2800" dirty="0" smtClean="0"/>
              <a:t>on THAT method will </a:t>
            </a:r>
            <a:r>
              <a:rPr lang="en-US" sz="2800" dirty="0"/>
              <a:t>fail, not here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/>
              <a:t>that break easily are called BRITTLE.  </a:t>
            </a:r>
            <a:r>
              <a:rPr lang="en-US" sz="2800" dirty="0" smtClean="0"/>
              <a:t>If your tests </a:t>
            </a:r>
            <a:r>
              <a:rPr lang="en-US" sz="2800" dirty="0"/>
              <a:t>depend on lots of other code working </a:t>
            </a:r>
            <a:r>
              <a:rPr lang="en-US" sz="2800" dirty="0" smtClean="0"/>
              <a:t>correctly, they are </a:t>
            </a:r>
            <a:r>
              <a:rPr lang="en-US" sz="2800" dirty="0"/>
              <a:t>very brittle, and also make it difficult to know where the error actually is.</a:t>
            </a:r>
          </a:p>
        </p:txBody>
      </p:sp>
    </p:spTree>
    <p:extLst>
      <p:ext uri="{BB962C8B-B14F-4D97-AF65-F5344CB8AC3E}">
        <p14:creationId xmlns:p14="http://schemas.microsoft.com/office/powerpoint/2010/main" val="44317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!=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manual testing that you’ve already done is a system test – it checks that the whole system works</a:t>
            </a:r>
          </a:p>
          <a:p>
            <a:r>
              <a:rPr lang="en-US" sz="2800" dirty="0" smtClean="0"/>
              <a:t>This is not the goal of unit tests!  Unit tests check that very small pieces of functionality work, not that the system as a whole works together.</a:t>
            </a:r>
          </a:p>
          <a:p>
            <a:r>
              <a:rPr lang="en-US" sz="2800" dirty="0" smtClean="0"/>
              <a:t>A proper testing process will include both –unit tests to pin down errors in particular pieces of code, system tests to check that all those supposedly-correct pieces of code work together.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4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784"/>
            <a:ext cx="9905999" cy="4090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this is different from the "verification" in "verification and validation</a:t>
            </a:r>
            <a:r>
              <a:rPr lang="en-US" dirty="0" smtClean="0"/>
              <a:t>".  I think we use “verification” to mean four different things in this class… that’s just the way it is.</a:t>
            </a:r>
          </a:p>
          <a:p>
            <a:r>
              <a:rPr lang="en-US" dirty="0" smtClean="0"/>
              <a:t>In </a:t>
            </a:r>
            <a:r>
              <a:rPr lang="en-US" dirty="0"/>
              <a:t>this case, it means "verifying that a method has been called 0, 1, or n times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A </a:t>
            </a:r>
            <a:r>
              <a:rPr lang="en-US" dirty="0"/>
              <a:t>test double which uses verification is called a Mock.  However, many frameworks </a:t>
            </a:r>
            <a:r>
              <a:rPr lang="en-US" dirty="0" smtClean="0"/>
              <a:t>(such as </a:t>
            </a:r>
            <a:r>
              <a:rPr lang="en-US" dirty="0" err="1" smtClean="0"/>
              <a:t>Mockito</a:t>
            </a:r>
            <a:r>
              <a:rPr lang="en-US" dirty="0" smtClean="0"/>
              <a:t>, the one we are using) don't </a:t>
            </a:r>
            <a:r>
              <a:rPr lang="en-US" dirty="0"/>
              <a:t>have a strong differentiation between doubles and mocks</a:t>
            </a:r>
            <a:r>
              <a:rPr lang="en-US" dirty="0" smtClean="0"/>
              <a:t>.  Technically, though, a mock is a specific kind of test double.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 like to think of it as “an assertion on the execution of the code”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3990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A Slightly Modified </a:t>
            </a:r>
            <a:r>
              <a:rPr lang="en-US" dirty="0" err="1"/>
              <a:t>quackAlot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quackAlot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(Duck d,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throwaway = 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j=0; j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throwaway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d.quack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What can we test here?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this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x * 2;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2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2768"/>
            <a:ext cx="10855516" cy="4218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testQuackAlot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Make a double of Duck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Duck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mockDuck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mock(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Stub the quack() method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mockDuck.when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mockDuck.quack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Make a true mock by verifying quack called 5 times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Mockito.verify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mockDuck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times(5)).quack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make a true mock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quackAlot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mockDuck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Note no assertions!  Assertions built in to verify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99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2224"/>
            <a:ext cx="9905999" cy="4663440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philosophies:</a:t>
            </a:r>
          </a:p>
          <a:p>
            <a:pPr lvl="1"/>
            <a:r>
              <a:rPr lang="en-US" sz="2400" dirty="0" smtClean="0"/>
              <a:t>Test only public methods.</a:t>
            </a:r>
          </a:p>
          <a:p>
            <a:pPr lvl="2"/>
            <a:r>
              <a:rPr lang="en-US" sz="2000" dirty="0" smtClean="0"/>
              <a:t>This is the true interface to an object.  We should be allowed to change the implementation details at will.</a:t>
            </a:r>
          </a:p>
          <a:p>
            <a:pPr lvl="2"/>
            <a:r>
              <a:rPr lang="en-US" sz="2000" dirty="0" smtClean="0"/>
              <a:t>Private methods will be tested as a side effect of any public method calls.</a:t>
            </a:r>
          </a:p>
          <a:p>
            <a:pPr lvl="2"/>
            <a:r>
              <a:rPr lang="en-US" sz="2000" dirty="0" smtClean="0"/>
              <a:t>Private methods may be difficult to test due to language/framework.</a:t>
            </a:r>
          </a:p>
          <a:p>
            <a:pPr lvl="1"/>
            <a:r>
              <a:rPr lang="en-US" sz="2400" dirty="0"/>
              <a:t>Test every </a:t>
            </a:r>
            <a:r>
              <a:rPr lang="en-US" sz="2400" dirty="0" smtClean="0"/>
              <a:t>method</a:t>
            </a:r>
            <a:r>
              <a:rPr lang="en-US" sz="2400" dirty="0"/>
              <a:t> </a:t>
            </a:r>
            <a:r>
              <a:rPr lang="en-US" sz="2400" dirty="0" smtClean="0"/>
              <a:t>– public and private.  </a:t>
            </a:r>
            <a:endParaRPr lang="en-US" sz="2400" dirty="0"/>
          </a:p>
          <a:p>
            <a:pPr lvl="2"/>
            <a:r>
              <a:rPr lang="en-US" sz="2000" dirty="0"/>
              <a:t>Code is code.  The public/private distinction is arbitrary – you still want it all to be correct.</a:t>
            </a:r>
          </a:p>
          <a:p>
            <a:pPr lvl="2"/>
            <a:r>
              <a:rPr lang="en-US" sz="2000" dirty="0"/>
              <a:t>Unit testing </a:t>
            </a:r>
            <a:r>
              <a:rPr lang="en-US" sz="2000" dirty="0" smtClean="0"/>
              <a:t>means </a:t>
            </a:r>
            <a:r>
              <a:rPr lang="en-US" sz="2000" dirty="0"/>
              <a:t>testing the lowest level; we should test as close to the actual methods as possible.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807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2224"/>
            <a:ext cx="9905999" cy="3998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Bird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chirpify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nirpify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noogiefy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+ 1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nirpify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noogiefy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Dead code, can never be called!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f) { …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8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0432"/>
            <a:ext cx="9905999" cy="541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Assume all the called methods are complex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(bar(n)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^ (thud(n) || baa(n))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(meow(n) || chew(n) || chirp(n))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3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to come up with a decision!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most software engineering decisions - it depends.  I don’t think that there is a right answer.</a:t>
            </a:r>
          </a:p>
          <a:p>
            <a:r>
              <a:rPr lang="en-US" dirty="0" smtClean="0"/>
              <a:t>That being said, for this class, we are going to follow the philosophy of testing all public methods, not private methods.</a:t>
            </a:r>
          </a:p>
          <a:p>
            <a:r>
              <a:rPr lang="en-US" dirty="0" smtClean="0"/>
              <a:t>If you are interested in testing private methods in Java, you need to use something called “reflection” – see Chapter 24 in AFIST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kinds of things should I test on those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Ideally...</a:t>
            </a:r>
          </a:p>
          <a:p>
            <a:pPr lvl="1"/>
            <a:r>
              <a:rPr lang="en-US" sz="3200" dirty="0" smtClean="0"/>
              <a:t>Each </a:t>
            </a:r>
            <a:r>
              <a:rPr lang="en-US" sz="3200" dirty="0"/>
              <a:t>equivalence </a:t>
            </a:r>
            <a:r>
              <a:rPr lang="en-US" sz="3200" dirty="0" smtClean="0"/>
              <a:t>class</a:t>
            </a:r>
          </a:p>
          <a:p>
            <a:pPr lvl="1"/>
            <a:r>
              <a:rPr lang="en-US" sz="3200" dirty="0" smtClean="0"/>
              <a:t>Boundary values</a:t>
            </a:r>
          </a:p>
          <a:p>
            <a:pPr lvl="1"/>
            <a:r>
              <a:rPr lang="en-US" sz="3200" dirty="0" smtClean="0"/>
              <a:t>Failure modes</a:t>
            </a:r>
          </a:p>
          <a:p>
            <a:pPr lvl="1"/>
            <a:r>
              <a:rPr lang="en-US" sz="3200" dirty="0" smtClean="0"/>
              <a:t>Any </a:t>
            </a:r>
            <a:r>
              <a:rPr lang="en-US" sz="3200" dirty="0"/>
              <a:t>other edge cases</a:t>
            </a:r>
          </a:p>
        </p:txBody>
      </p:sp>
    </p:spTree>
    <p:extLst>
      <p:ext uri="{BB962C8B-B14F-4D97-AF65-F5344CB8AC3E}">
        <p14:creationId xmlns:p14="http://schemas.microsoft.com/office/powerpoint/2010/main" val="207382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equivalence classes, boundary values, and failure modes we should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quack(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throws Exception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 10)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(n &lt; 20)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Exception("too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many quacks");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8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it is difficult to test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happens</a:t>
            </a:r>
          </a:p>
          <a:p>
            <a:r>
              <a:rPr lang="en-US" sz="3600" dirty="0" smtClean="0"/>
              <a:t>Especially </a:t>
            </a:r>
            <a:r>
              <a:rPr lang="en-US" sz="3600" dirty="0"/>
              <a:t>when working with legacy code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Such </a:t>
            </a:r>
            <a:r>
              <a:rPr lang="en-US" sz="3600" dirty="0"/>
              <a:t>is life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Don’t give up!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367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Try </a:t>
            </a:r>
            <a:r>
              <a:rPr lang="en-US" sz="2800" dirty="0"/>
              <a:t>to add tests as soon as possible.  </a:t>
            </a:r>
            <a:r>
              <a:rPr lang="en-US" sz="2800" dirty="0" smtClean="0"/>
              <a:t>DO NOT WRITE ALL OF YOUR CODE AND THEN TRY TO ADD TESTS.</a:t>
            </a:r>
          </a:p>
          <a:p>
            <a:pPr marL="0" indent="0">
              <a:buNone/>
            </a:pPr>
            <a:r>
              <a:rPr lang="en-US" sz="2800" dirty="0" smtClean="0"/>
              <a:t>Ideally</a:t>
            </a:r>
            <a:r>
              <a:rPr lang="en-US" sz="2800" dirty="0"/>
              <a:t>, </a:t>
            </a:r>
            <a:r>
              <a:rPr lang="en-US" sz="2800" dirty="0" smtClean="0"/>
              <a:t>write tests before </a:t>
            </a:r>
            <a:r>
              <a:rPr lang="en-US" sz="2800" dirty="0"/>
              <a:t>coding (TDD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Develop </a:t>
            </a:r>
            <a:r>
              <a:rPr lang="en-US" sz="2800" dirty="0"/>
              <a:t>in a way to make it easy for others to test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legacy systems, add tests as you go.  Don't fall into the morass!</a:t>
            </a:r>
          </a:p>
        </p:txBody>
      </p:sp>
    </p:spTree>
    <p:extLst>
      <p:ext uri="{BB962C8B-B14F-4D97-AF65-F5344CB8AC3E}">
        <p14:creationId xmlns:p14="http://schemas.microsoft.com/office/powerpoint/2010/main" val="57235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7744"/>
            <a:ext cx="9905999" cy="5553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Perhaps something like this…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Example.doubleMe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(0), 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Example.doubleMe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(10), 20);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Example.doubleMe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(-4), -8);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6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how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83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doDuckStuff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(Duck 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(q)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d.quack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80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advanced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Doubles</a:t>
            </a:r>
          </a:p>
          <a:p>
            <a:r>
              <a:rPr lang="en-US" sz="3600" dirty="0" smtClean="0"/>
              <a:t>Stubs</a:t>
            </a:r>
          </a:p>
          <a:p>
            <a:r>
              <a:rPr lang="en-US" sz="3600" dirty="0" smtClean="0"/>
              <a:t>Mocks</a:t>
            </a:r>
          </a:p>
          <a:p>
            <a:r>
              <a:rPr lang="en-US" sz="3600" dirty="0" smtClean="0"/>
              <a:t>Verification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258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“Fake” objects you can use in your tests</a:t>
            </a:r>
          </a:p>
          <a:p>
            <a:r>
              <a:rPr lang="en-US" sz="3200" dirty="0" smtClean="0"/>
              <a:t>They can act in any way you want – they do not have to act exactly as their “real” counterparts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973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doubled database connection, so you don't need to actually connect to the </a:t>
            </a:r>
            <a:r>
              <a:rPr lang="en-US" sz="2800" dirty="0" smtClean="0"/>
              <a:t>database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doubled File object, so you can test read/write failures without actually making a file on </a:t>
            </a:r>
            <a:r>
              <a:rPr lang="en-US" sz="2800" dirty="0" smtClean="0"/>
              <a:t>disk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doubled </a:t>
            </a:r>
            <a:r>
              <a:rPr lang="en-US" sz="2800" dirty="0" err="1"/>
              <a:t>RandomNumberGenerator</a:t>
            </a:r>
            <a:r>
              <a:rPr lang="en-US" sz="2800" dirty="0"/>
              <a:t>, so you can always produce the same number when testing</a:t>
            </a:r>
          </a:p>
        </p:txBody>
      </p:sp>
    </p:spTree>
    <p:extLst>
      <p:ext uri="{BB962C8B-B14F-4D97-AF65-F5344CB8AC3E}">
        <p14:creationId xmlns:p14="http://schemas.microsoft.com/office/powerpoint/2010/main" val="414524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Doubles help keep tests localized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They let you test only the item under test, not the whole application, allowing you to focus on the current item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Remember</a:t>
            </a:r>
            <a:r>
              <a:rPr lang="en-US" sz="2800" dirty="0"/>
              <a:t>, double objects </a:t>
            </a:r>
            <a:r>
              <a:rPr lang="en-US" sz="2800" dirty="0" smtClean="0"/>
              <a:t>of classes that </a:t>
            </a:r>
            <a:r>
              <a:rPr lang="en-US" sz="2800" dirty="0"/>
              <a:t>the current class depends on; don't double the current class! </a:t>
            </a:r>
            <a:endParaRPr lang="en-US" sz="2800" dirty="0" smtClean="0"/>
          </a:p>
          <a:p>
            <a:pPr lvl="1"/>
            <a:r>
              <a:rPr lang="en-US" sz="2400" dirty="0" smtClean="0"/>
              <a:t>That would mean you are making a “fake” version of what you are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40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105058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testDeleteFrontOneItem()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LinkedList&lt;Integer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ll = new LinkedList&lt;Integer&gt;();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ll.addToFront(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Mockito.mock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ll.deleteFront();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ll.getFront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2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1175</TotalTime>
  <Words>963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Trebuchet MS</vt:lpstr>
      <vt:lpstr>Tw Cen MT</vt:lpstr>
      <vt:lpstr>Circuit</vt:lpstr>
      <vt:lpstr>CS1632, Lecture 10:  unit testing, part 2</vt:lpstr>
      <vt:lpstr>How to test this method?</vt:lpstr>
      <vt:lpstr>PowerPoint Presentation</vt:lpstr>
      <vt:lpstr>OK, how about this?</vt:lpstr>
      <vt:lpstr>we need more advanced techniques</vt:lpstr>
      <vt:lpstr>Test doubles</vt:lpstr>
      <vt:lpstr>examples</vt:lpstr>
      <vt:lpstr>Doubles help keep tests localized</vt:lpstr>
      <vt:lpstr>example</vt:lpstr>
      <vt:lpstr>stubs</vt:lpstr>
      <vt:lpstr>stubs</vt:lpstr>
      <vt:lpstr>Example</vt:lpstr>
      <vt:lpstr>Dependency on other classes == bad</vt:lpstr>
      <vt:lpstr>Mock the class, stub the method</vt:lpstr>
      <vt:lpstr>We have made the test independent</vt:lpstr>
      <vt:lpstr>Unit tests != system tests</vt:lpstr>
      <vt:lpstr>verification</vt:lpstr>
      <vt:lpstr>What is verification?</vt:lpstr>
      <vt:lpstr>Example - A Slightly Modified quackAlot()</vt:lpstr>
      <vt:lpstr>Example test</vt:lpstr>
      <vt:lpstr>Structuring unit tests</vt:lpstr>
      <vt:lpstr>example</vt:lpstr>
      <vt:lpstr>Another example</vt:lpstr>
      <vt:lpstr>We have to come up with a decision!</vt:lpstr>
      <vt:lpstr>what kinds of things should I test on those methods?</vt:lpstr>
      <vt:lpstr>What are The equivalence classes, boundary values, and failure modes we should test?</vt:lpstr>
      <vt:lpstr>What if it is difficult to test things?</vt:lpstr>
      <vt:lpstr>My advice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10:  unit testing, part 2</dc:title>
  <dc:creator>William J. Laboon</dc:creator>
  <cp:lastModifiedBy>William J. Laboon</cp:lastModifiedBy>
  <cp:revision>9</cp:revision>
  <dcterms:created xsi:type="dcterms:W3CDTF">2016-05-26T18:03:59Z</dcterms:created>
  <dcterms:modified xsi:type="dcterms:W3CDTF">2016-05-27T13:39:39Z</dcterms:modified>
</cp:coreProperties>
</file>