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CS1632, Lecture 11:</a:t>
            </a:r>
            <a:br>
              <a:rPr lang="en-US" dirty="0"/>
            </a:br>
            <a:r>
              <a:rPr lang="en-US" dirty="0"/>
              <a:t>Test-Driven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4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Run-Through of RGR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7468"/>
            <a:ext cx="10275046" cy="3416300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sz="2400" dirty="0" smtClean="0"/>
              <a:t>Write </a:t>
            </a:r>
            <a:r>
              <a:rPr lang="en-US" sz="2400" dirty="0"/>
              <a:t>a test </a:t>
            </a:r>
            <a:r>
              <a:rPr lang="en-US" sz="2400" dirty="0" smtClean="0"/>
              <a:t>for new functionality</a:t>
            </a:r>
          </a:p>
          <a:p>
            <a:pPr>
              <a:buAutoNum type="arabicPeriod"/>
            </a:pPr>
            <a:r>
              <a:rPr lang="en-US" sz="2400" dirty="0" smtClean="0"/>
              <a:t>Run </a:t>
            </a:r>
            <a:r>
              <a:rPr lang="en-US" sz="2400" dirty="0"/>
              <a:t>test suite - only the new test should </a:t>
            </a:r>
            <a:r>
              <a:rPr lang="en-US" sz="2400" dirty="0" smtClean="0"/>
              <a:t>fail</a:t>
            </a:r>
          </a:p>
          <a:p>
            <a:pPr>
              <a:buAutoNum type="arabicPeriod"/>
            </a:pPr>
            <a:r>
              <a:rPr lang="en-US" sz="2400" dirty="0" smtClean="0"/>
              <a:t>Write </a:t>
            </a:r>
            <a:r>
              <a:rPr lang="en-US" sz="2400" dirty="0"/>
              <a:t>only enough code to make test </a:t>
            </a:r>
            <a:r>
              <a:rPr lang="en-US" sz="2400" dirty="0" smtClean="0"/>
              <a:t>pass</a:t>
            </a:r>
          </a:p>
          <a:p>
            <a:pPr>
              <a:buAutoNum type="arabicPeriod"/>
            </a:pPr>
            <a:r>
              <a:rPr lang="en-US" sz="2400" dirty="0" smtClean="0"/>
              <a:t>Run </a:t>
            </a:r>
            <a:r>
              <a:rPr lang="en-US" sz="2400" dirty="0"/>
              <a:t>test </a:t>
            </a:r>
            <a:r>
              <a:rPr lang="en-US" sz="2400" dirty="0" smtClean="0"/>
              <a:t>suite</a:t>
            </a:r>
          </a:p>
          <a:p>
            <a:pPr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any tests fail, go to step </a:t>
            </a:r>
            <a:r>
              <a:rPr lang="en-US" sz="2400" dirty="0" smtClean="0"/>
              <a:t>3</a:t>
            </a:r>
          </a:p>
          <a:p>
            <a:pPr>
              <a:buAutoNum type="arabicPeriod"/>
            </a:pPr>
            <a:r>
              <a:rPr lang="en-US" sz="2400" dirty="0" smtClean="0"/>
              <a:t>Refactor code</a:t>
            </a:r>
          </a:p>
          <a:p>
            <a:pPr>
              <a:buAutoNum type="arabicPeriod"/>
            </a:pPr>
            <a:r>
              <a:rPr lang="en-US" sz="2400" dirty="0" smtClean="0"/>
              <a:t>Run </a:t>
            </a:r>
            <a:r>
              <a:rPr lang="en-US" sz="2400" dirty="0"/>
              <a:t>test </a:t>
            </a:r>
            <a:r>
              <a:rPr lang="en-US" sz="2400" dirty="0" smtClean="0"/>
              <a:t>suite</a:t>
            </a:r>
          </a:p>
          <a:p>
            <a:pPr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any tests fail, go to step </a:t>
            </a:r>
            <a:r>
              <a:rPr lang="en-US" sz="2400" dirty="0" smtClean="0"/>
              <a:t>6</a:t>
            </a:r>
          </a:p>
          <a:p>
            <a:pPr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any more functionality, go to step </a:t>
            </a:r>
            <a:r>
              <a:rPr lang="en-US" sz="2400" dirty="0" smtClean="0"/>
              <a:t>1; otherwise 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30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= A Kind of Test-First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39638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Basic idea is to think about expected behavior FIRST, before code</a:t>
            </a:r>
          </a:p>
          <a:p>
            <a:r>
              <a:rPr lang="en-US" sz="2400" dirty="0" smtClean="0"/>
              <a:t>You don’t want to “corrupt” your mind with implementation details</a:t>
            </a:r>
          </a:p>
          <a:p>
            <a:r>
              <a:rPr lang="en-US" sz="2400" dirty="0" smtClean="0"/>
              <a:t>Figure out what the program should do (requirements!)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Side note: there are other kinds of test-first development, such as ATDD (Acceptance Test Driven Development) and BDD (Behavior Driven Development)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699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Write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test should be a small unit of functionality, say one input value and output value for a method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pure TDD, you </a:t>
            </a:r>
            <a:r>
              <a:rPr lang="en-US" sz="2800" dirty="0"/>
              <a:t>should not write multiple tests or tests which are very complex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82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Run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04230" cy="3416300"/>
          </a:xfrm>
        </p:spPr>
        <p:txBody>
          <a:bodyPr>
            <a:normAutofit/>
          </a:bodyPr>
          <a:lstStyle/>
          <a:p>
            <a:r>
              <a:rPr lang="en-US" sz="2800" dirty="0"/>
              <a:t>Run all the tests - only the one you've just added should fail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it doesn't fail, you've already written the code for it!  This </a:t>
            </a:r>
            <a:r>
              <a:rPr lang="en-US" sz="2800" dirty="0" smtClean="0"/>
              <a:t>might be a </a:t>
            </a:r>
            <a:r>
              <a:rPr lang="en-US" sz="2800" dirty="0"/>
              <a:t>redundant test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other tests fail, something weird happened.  Completed tests should always be passing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193079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Write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21350" cy="3416300"/>
          </a:xfrm>
        </p:spPr>
        <p:txBody>
          <a:bodyPr>
            <a:normAutofit/>
          </a:bodyPr>
          <a:lstStyle/>
          <a:p>
            <a:r>
              <a:rPr lang="en-US" sz="2800" dirty="0"/>
              <a:t>Write just enough code to have the test pass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Avoid the temptation to over-engineer your solution or add more functionality than the test covers!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76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Re-run the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75046" cy="39984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the tests should pass this time, assuming you actually added the functionality.</a:t>
            </a:r>
          </a:p>
          <a:p>
            <a:r>
              <a:rPr lang="en-US" sz="2400" dirty="0" smtClean="0"/>
              <a:t>Otherwise:</a:t>
            </a:r>
          </a:p>
          <a:p>
            <a:pPr lvl="1"/>
            <a:r>
              <a:rPr lang="en-US" sz="2000" dirty="0" smtClean="0"/>
              <a:t>If only your new test fails:</a:t>
            </a:r>
          </a:p>
          <a:p>
            <a:pPr lvl="2"/>
            <a:r>
              <a:rPr lang="en-US" sz="1800" dirty="0" smtClean="0"/>
              <a:t>You have not written your code (or possibly test) correctly.</a:t>
            </a:r>
          </a:p>
          <a:p>
            <a:pPr lvl="1"/>
            <a:r>
              <a:rPr lang="en-US" sz="2000" dirty="0" smtClean="0"/>
              <a:t>If other tests fail:</a:t>
            </a:r>
          </a:p>
          <a:p>
            <a:pPr lvl="2"/>
            <a:r>
              <a:rPr lang="en-US" sz="1800" dirty="0" smtClean="0"/>
              <a:t>You have created a regression failure; that is, you’ve broken other functionality on the system!</a:t>
            </a:r>
          </a:p>
          <a:p>
            <a:pPr lvl="1"/>
            <a:r>
              <a:rPr lang="en-US" sz="2000" dirty="0" smtClean="0"/>
              <a:t>Note that these are not mutually exclusive!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19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Check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any tests fail, fix them – either tests or code!</a:t>
            </a:r>
          </a:p>
          <a:p>
            <a:r>
              <a:rPr lang="en-US" sz="2800" dirty="0" smtClean="0"/>
              <a:t>Never move on before having an ENTIRELY GREEN (i.e. passing) test suite!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4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6 - 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603500"/>
            <a:ext cx="11679936" cy="341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Your first attempt at writing code will probably not be perfect</a:t>
            </a:r>
          </a:p>
          <a:p>
            <a:pPr lvl="1"/>
            <a:r>
              <a:rPr lang="en-US" sz="2400" dirty="0" smtClean="0"/>
              <a:t>Poor algorithm choice?</a:t>
            </a:r>
          </a:p>
          <a:p>
            <a:pPr lvl="1"/>
            <a:r>
              <a:rPr lang="en-US" sz="2400" dirty="0" smtClean="0"/>
              <a:t>Bad variable names?</a:t>
            </a:r>
          </a:p>
          <a:p>
            <a:pPr lvl="1"/>
            <a:r>
              <a:rPr lang="en-US" sz="2400" dirty="0" smtClean="0"/>
              <a:t>Poor performance?</a:t>
            </a:r>
          </a:p>
          <a:p>
            <a:pPr lvl="1"/>
            <a:r>
              <a:rPr lang="en-US" sz="2400" dirty="0" smtClean="0"/>
              <a:t>Badly documented?</a:t>
            </a:r>
          </a:p>
          <a:p>
            <a:pPr lvl="1"/>
            <a:r>
              <a:rPr lang="en-US" sz="2400" dirty="0" smtClean="0"/>
              <a:t>Magic numbers?</a:t>
            </a:r>
          </a:p>
          <a:p>
            <a:pPr lvl="1"/>
            <a:r>
              <a:rPr lang="en-US" sz="2400" dirty="0" smtClean="0"/>
              <a:t>Not easily comprehensible?</a:t>
            </a:r>
          </a:p>
          <a:p>
            <a:pPr lvl="1"/>
            <a:r>
              <a:rPr lang="en-US" sz="2400" dirty="0" smtClean="0"/>
              <a:t>General bad design?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98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6 - 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823686" cy="3416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Remember – you already have a working version before you refactor</a:t>
            </a:r>
          </a:p>
          <a:p>
            <a:pPr lvl="1"/>
            <a:r>
              <a:rPr lang="en-US" sz="2400" dirty="0" smtClean="0"/>
              <a:t>We know it works because it provides the correct expected behavior according to the unit test suite</a:t>
            </a:r>
          </a:p>
          <a:p>
            <a:r>
              <a:rPr lang="en-US" sz="2800" dirty="0" smtClean="0"/>
              <a:t>When it comes to code, being right is more important than being good-looking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93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Re-run Test Suite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sure that your refactoring did not cause any problems</a:t>
            </a:r>
          </a:p>
          <a:p>
            <a:r>
              <a:rPr lang="en-US" sz="2800" dirty="0" smtClean="0"/>
              <a:t>It should have the same functionality (according to the unit test suite), just better code</a:t>
            </a:r>
          </a:p>
          <a:p>
            <a:r>
              <a:rPr lang="en-US" sz="2800" dirty="0" smtClean="0"/>
              <a:t>That is, all unit tests should still pass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0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DARK 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367" y="1131992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Bill </a:t>
            </a:r>
            <a:r>
              <a:rPr lang="en-US" dirty="0" err="1" smtClean="0">
                <a:solidFill>
                  <a:schemeClr val="bg2"/>
                </a:solidFill>
              </a:rPr>
              <a:t>Laboon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29" y="1680632"/>
            <a:ext cx="7025831" cy="51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0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Check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21350" cy="3416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any tests fail, something broke.</a:t>
            </a:r>
          </a:p>
          <a:p>
            <a:r>
              <a:rPr lang="en-US" sz="3200" dirty="0" smtClean="0"/>
              <a:t>Go and fix it before moving on!</a:t>
            </a:r>
          </a:p>
          <a:p>
            <a:r>
              <a:rPr lang="en-US" sz="3200" dirty="0" smtClean="0"/>
              <a:t>We are always aiming to have all-green tests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838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9 -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634" y="2384044"/>
            <a:ext cx="10457926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Congratulations!  You now have working code and can prove it with a test</a:t>
            </a:r>
            <a:r>
              <a:rPr lang="en-US" sz="3200" b="1" dirty="0" smtClean="0"/>
              <a:t>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If </a:t>
            </a:r>
            <a:r>
              <a:rPr lang="en-US" sz="3200" b="1" dirty="0"/>
              <a:t>there is more functionality to add, go back to step 1 and write a new test</a:t>
            </a:r>
            <a:r>
              <a:rPr lang="en-US" sz="3200" b="1" dirty="0" smtClean="0"/>
              <a:t>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If </a:t>
            </a:r>
            <a:r>
              <a:rPr lang="en-US" sz="3200" b="1" dirty="0"/>
              <a:t>not, SHIP IT.</a:t>
            </a:r>
          </a:p>
        </p:txBody>
      </p:sp>
    </p:spTree>
    <p:extLst>
      <p:ext uri="{BB962C8B-B14F-4D97-AF65-F5344CB8AC3E}">
        <p14:creationId xmlns:p14="http://schemas.microsoft.com/office/powerpoint/2010/main" val="215567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YAGNI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04230" cy="3416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"</a:t>
            </a:r>
            <a:r>
              <a:rPr lang="en-US" sz="2800" dirty="0"/>
              <a:t>You </a:t>
            </a:r>
            <a:r>
              <a:rPr lang="en-US" sz="2800" dirty="0" err="1"/>
              <a:t>Ain't</a:t>
            </a:r>
            <a:r>
              <a:rPr lang="en-US" sz="2800" dirty="0"/>
              <a:t> </a:t>
            </a:r>
            <a:r>
              <a:rPr lang="en-US" sz="2800" dirty="0" err="1"/>
              <a:t>Gonna</a:t>
            </a:r>
            <a:r>
              <a:rPr lang="en-US" sz="2800" dirty="0"/>
              <a:t> Need </a:t>
            </a:r>
            <a:r>
              <a:rPr lang="en-US" sz="2800" dirty="0" smtClean="0"/>
              <a:t>It“</a:t>
            </a:r>
          </a:p>
          <a:p>
            <a:r>
              <a:rPr lang="en-US" sz="2800" dirty="0" smtClean="0"/>
              <a:t>Don't </a:t>
            </a:r>
            <a:r>
              <a:rPr lang="en-US" sz="2800" dirty="0"/>
              <a:t>add functionality you don't need right now.  Chances are you won't need it and you're just going to waste </a:t>
            </a:r>
            <a:r>
              <a:rPr lang="en-US" sz="2800" dirty="0" smtClean="0"/>
              <a:t>time writing </a:t>
            </a:r>
            <a:r>
              <a:rPr lang="en-US" sz="2800" dirty="0"/>
              <a:t>code for 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Code </a:t>
            </a:r>
            <a:r>
              <a:rPr lang="en-US" sz="2800" dirty="0"/>
              <a:t>to the </a:t>
            </a:r>
            <a:r>
              <a:rPr lang="en-US" sz="2800" dirty="0" smtClean="0"/>
              <a:t>test!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907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7468"/>
            <a:ext cx="10677382" cy="4089908"/>
          </a:xfrm>
        </p:spPr>
        <p:txBody>
          <a:bodyPr>
            <a:noAutofit/>
          </a:bodyPr>
          <a:lstStyle/>
          <a:p>
            <a:r>
              <a:rPr lang="en-US" sz="2800" dirty="0" smtClean="0"/>
              <a:t>“Keep It Simple, Smarty-pants”</a:t>
            </a:r>
          </a:p>
          <a:p>
            <a:r>
              <a:rPr lang="en-US" sz="2800" dirty="0"/>
              <a:t>Don't try to write overly complex, </a:t>
            </a:r>
            <a:r>
              <a:rPr lang="en-US" sz="2800" dirty="0" smtClean="0"/>
              <a:t>clever, over-engineered code</a:t>
            </a:r>
            <a:r>
              <a:rPr lang="en-US" sz="2800" dirty="0"/>
              <a:t>.  Make it easy to understand and modify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“Premature optimization is the root of all evil” –Donald Knuth</a:t>
            </a:r>
          </a:p>
          <a:p>
            <a:r>
              <a:rPr lang="en-US" sz="2800" dirty="0" smtClean="0"/>
              <a:t>Prefer</a:t>
            </a:r>
            <a:r>
              <a:rPr lang="en-US" sz="2800" dirty="0"/>
              <a:t>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over</a:t>
            </a:r>
            <a:br>
              <a:rPr lang="en-US" sz="2800" dirty="0" smtClean="0"/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+= (NUM_A /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c.getNum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41576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It ‘til You Make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Obviously applies to mocks/stubs</a:t>
            </a:r>
          </a:p>
          <a:p>
            <a:r>
              <a:rPr lang="en-US" sz="2400" dirty="0" smtClean="0"/>
              <a:t>But you can apply to smaller levels of functionality</a:t>
            </a:r>
          </a:p>
          <a:p>
            <a:pPr marL="0" indent="0">
              <a:buNone/>
            </a:pPr>
            <a:r>
              <a:rPr lang="en-US" sz="2400" dirty="0" smtClean="0"/>
              <a:t>Test: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/>
              <a:t>Code: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9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Slow-Running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Note that each iteration requires at least three test suite runs.  If your tests take a long time to run, TDD is </a:t>
            </a:r>
            <a:r>
              <a:rPr lang="en-US" sz="3200" dirty="0" smtClean="0"/>
              <a:t>impractical.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590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Principles, Not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Nobody will throw you in jail if you write two tests during an iteration</a:t>
            </a:r>
          </a:p>
          <a:p>
            <a:r>
              <a:rPr lang="en-US" sz="2800" dirty="0" smtClean="0"/>
              <a:t>Sometimes tests are hard to make fast</a:t>
            </a:r>
          </a:p>
          <a:p>
            <a:r>
              <a:rPr lang="en-US" sz="2800" dirty="0" smtClean="0"/>
              <a:t>Etc.</a:t>
            </a:r>
          </a:p>
          <a:p>
            <a:r>
              <a:rPr lang="en-US" sz="2800" dirty="0" smtClean="0"/>
              <a:t>But they’re code smells if you are using TDD.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194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Automatically create tests!</a:t>
            </a:r>
          </a:p>
          <a:p>
            <a:pPr lvl="1"/>
            <a:r>
              <a:rPr lang="en-US" sz="2000" dirty="0" smtClean="0"/>
              <a:t>Research shows that more tests are correlated with fewer defects</a:t>
            </a:r>
          </a:p>
          <a:p>
            <a:r>
              <a:rPr lang="en-US" sz="2400" dirty="0" smtClean="0"/>
              <a:t>Makes writing tests easy because it’s done often</a:t>
            </a:r>
          </a:p>
          <a:p>
            <a:pPr lvl="1"/>
            <a:r>
              <a:rPr lang="en-US" sz="2000" dirty="0" smtClean="0"/>
              <a:t>Anything you do often, you learn how to do better</a:t>
            </a:r>
          </a:p>
          <a:p>
            <a:r>
              <a:rPr lang="en-US" sz="2400" dirty="0" smtClean="0"/>
              <a:t>Tests are relevant</a:t>
            </a:r>
          </a:p>
          <a:p>
            <a:pPr lvl="1"/>
            <a:r>
              <a:rPr lang="en-US" sz="2000" dirty="0" smtClean="0"/>
              <a:t>They are testing the exact functionality you are implementing</a:t>
            </a:r>
          </a:p>
          <a:p>
            <a:r>
              <a:rPr lang="en-US" sz="2400" dirty="0" smtClean="0"/>
              <a:t>Developer is focused on end result, not code</a:t>
            </a:r>
          </a:p>
          <a:p>
            <a:pPr lvl="1"/>
            <a:r>
              <a:rPr lang="en-US" sz="2000" dirty="0" smtClean="0"/>
              <a:t>Code is a way to get the functionality the user wants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981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59094" cy="39801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Ensures that you take small steps</a:t>
            </a:r>
          </a:p>
          <a:p>
            <a:pPr lvl="1"/>
            <a:r>
              <a:rPr lang="en-US" sz="2000" dirty="0" smtClean="0"/>
              <a:t>You know where defects lie; help localize errors</a:t>
            </a:r>
          </a:p>
          <a:p>
            <a:pPr lvl="1"/>
            <a:r>
              <a:rPr lang="en-US" sz="2000" dirty="0" smtClean="0"/>
              <a:t>Research shows more senior engineers take smaller steps</a:t>
            </a:r>
          </a:p>
          <a:p>
            <a:r>
              <a:rPr lang="en-US" sz="2400" dirty="0" smtClean="0"/>
              <a:t>Code is extensible</a:t>
            </a:r>
          </a:p>
          <a:p>
            <a:pPr lvl="1"/>
            <a:r>
              <a:rPr lang="en-US" sz="2000" dirty="0" smtClean="0"/>
              <a:t>You are already constantly extending the codebase</a:t>
            </a:r>
          </a:p>
          <a:p>
            <a:r>
              <a:rPr lang="en-US" sz="2400" dirty="0" smtClean="0"/>
              <a:t>Large test suite automatically created for you!</a:t>
            </a:r>
          </a:p>
          <a:p>
            <a:pPr lvl="1"/>
            <a:r>
              <a:rPr lang="en-US" sz="2000" dirty="0" smtClean="0"/>
              <a:t>Helps avoid regression errors</a:t>
            </a:r>
          </a:p>
          <a:p>
            <a:pPr lvl="1"/>
            <a:r>
              <a:rPr lang="en-US" sz="2000" dirty="0" smtClean="0"/>
              <a:t>High code coverage</a:t>
            </a:r>
          </a:p>
          <a:p>
            <a:r>
              <a:rPr lang="en-US" sz="2200" dirty="0" smtClean="0"/>
              <a:t>Confidence in the codebase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879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10454" cy="4126484"/>
          </a:xfrm>
        </p:spPr>
        <p:txBody>
          <a:bodyPr>
            <a:noAutofit/>
          </a:bodyPr>
          <a:lstStyle/>
          <a:p>
            <a:r>
              <a:rPr lang="en-US" sz="2400" dirty="0" smtClean="0"/>
              <a:t>Focus on unit tests may mean other aspects of testing get short shrift</a:t>
            </a:r>
          </a:p>
          <a:p>
            <a:pPr lvl="1"/>
            <a:r>
              <a:rPr lang="en-US" sz="2000" dirty="0" smtClean="0"/>
              <a:t>Remember that unit tests focus on small units of code, not integration</a:t>
            </a:r>
          </a:p>
          <a:p>
            <a:r>
              <a:rPr lang="en-US" sz="2400" dirty="0" smtClean="0"/>
              <a:t>Extra up-front time</a:t>
            </a:r>
          </a:p>
          <a:p>
            <a:pPr lvl="1"/>
            <a:r>
              <a:rPr lang="en-US" sz="2000" dirty="0" smtClean="0"/>
              <a:t>May be saved in large projects due to fewer defects / test coverage</a:t>
            </a:r>
          </a:p>
          <a:p>
            <a:r>
              <a:rPr lang="en-US" sz="2400" dirty="0" smtClean="0"/>
              <a:t>May not appropriate for prototyping</a:t>
            </a:r>
          </a:p>
          <a:p>
            <a:pPr lvl="1"/>
            <a:r>
              <a:rPr lang="en-US" sz="2000" dirty="0" smtClean="0"/>
              <a:t>You may not always know expected behavior</a:t>
            </a:r>
          </a:p>
          <a:p>
            <a:r>
              <a:rPr lang="en-US" sz="2400" dirty="0" smtClean="0"/>
              <a:t>Hard to do large architectural changes</a:t>
            </a:r>
          </a:p>
          <a:p>
            <a:pPr lvl="1"/>
            <a:r>
              <a:rPr lang="en-US" sz="2000" dirty="0" smtClean="0"/>
              <a:t>Some things just aren’t possible to do in small steps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075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Nowadays…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50534" cy="3416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know how important tests are to prevent issues like that</a:t>
            </a:r>
          </a:p>
          <a:p>
            <a:r>
              <a:rPr lang="en-US" sz="2800" dirty="0" smtClean="0"/>
              <a:t>Code quality is everyone’s responsibility, including developers’</a:t>
            </a:r>
          </a:p>
          <a:p>
            <a:r>
              <a:rPr lang="en-US" sz="2800" dirty="0" smtClean="0"/>
              <a:t>Developers write tests (usually unit tests)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1801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83606" cy="42545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Complex or mission/life-critical systems will require a more robust testing strategy</a:t>
            </a:r>
          </a:p>
          <a:p>
            <a:r>
              <a:rPr lang="en-US" sz="2400" dirty="0" smtClean="0"/>
              <a:t>Tests become part of the overhead of the project</a:t>
            </a:r>
          </a:p>
          <a:p>
            <a:pPr lvl="1"/>
            <a:r>
              <a:rPr lang="en-US" sz="2000" dirty="0" smtClean="0"/>
              <a:t>Especially if they are brittle/fragile, or poorly written!</a:t>
            </a:r>
          </a:p>
          <a:p>
            <a:r>
              <a:rPr lang="en-US" sz="2400" dirty="0" smtClean="0"/>
              <a:t>Could fall into trap of </a:t>
            </a:r>
            <a:r>
              <a:rPr lang="en-US" sz="2400" dirty="0" err="1" smtClean="0"/>
              <a:t>overtesting</a:t>
            </a:r>
            <a:endParaRPr lang="en-US" sz="2400" dirty="0" smtClean="0"/>
          </a:p>
          <a:p>
            <a:pPr lvl="1"/>
            <a:r>
              <a:rPr lang="en-US" sz="2000" dirty="0" smtClean="0"/>
              <a:t>More time-consuming test suite runs, which hurts productivity</a:t>
            </a:r>
          </a:p>
          <a:p>
            <a:r>
              <a:rPr lang="en-US" sz="2400" dirty="0" smtClean="0"/>
              <a:t>Can be difficult to implement TDD on existing projects developed in a different paradigm</a:t>
            </a:r>
          </a:p>
          <a:p>
            <a:pPr lvl="1"/>
            <a:r>
              <a:rPr lang="en-US" sz="2000" dirty="0" smtClean="0"/>
              <a:t>TDD assumes easy-to-write, fast-to-execute tests</a:t>
            </a:r>
          </a:p>
        </p:txBody>
      </p:sp>
    </p:spTree>
    <p:extLst>
      <p:ext uri="{BB962C8B-B14F-4D97-AF65-F5344CB8AC3E}">
        <p14:creationId xmlns:p14="http://schemas.microsoft.com/office/powerpoint/2010/main" val="1819955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Fizzbuzzin</a:t>
            </a:r>
            <a:r>
              <a:rPr lang="en-US" dirty="0" smtClean="0"/>
              <a:t>’ With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4" y="2395728"/>
            <a:ext cx="11228832" cy="4462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Print out the numbers from 1 to 100, each on a separate line</a:t>
            </a:r>
            <a:r>
              <a:rPr lang="en-US" sz="2000" dirty="0" smtClean="0"/>
              <a:t>.  If </a:t>
            </a:r>
            <a:r>
              <a:rPr lang="en-US" sz="2000" dirty="0"/>
              <a:t>a number is evenly divisible by 3, print "Fizz" instead</a:t>
            </a:r>
            <a:r>
              <a:rPr lang="en-US" sz="2000" dirty="0" smtClean="0"/>
              <a:t>.  If </a:t>
            </a:r>
            <a:r>
              <a:rPr lang="en-US" sz="2000" dirty="0"/>
              <a:t>a number is evenly divisible by 5, print "Buzz" instead</a:t>
            </a:r>
            <a:r>
              <a:rPr lang="en-US" sz="2000" dirty="0" smtClean="0"/>
              <a:t>.  If </a:t>
            </a:r>
            <a:r>
              <a:rPr lang="en-US" sz="2000" dirty="0"/>
              <a:t>a number is evenly divisible by 3 and 5, print "</a:t>
            </a:r>
            <a:r>
              <a:rPr lang="en-US" sz="2000" dirty="0" err="1"/>
              <a:t>FizzBuzz</a:t>
            </a:r>
            <a:r>
              <a:rPr lang="en-US" sz="2000" dirty="0"/>
              <a:t>" instead</a:t>
            </a:r>
            <a:r>
              <a:rPr lang="en-US" sz="2000" dirty="0" smtClean="0"/>
              <a:t>.  Otherwise, just print the number.</a:t>
            </a:r>
          </a:p>
          <a:p>
            <a:pPr marL="0" indent="0">
              <a:buNone/>
            </a:pPr>
            <a:r>
              <a:rPr lang="en-US" sz="2000" dirty="0" smtClean="0"/>
              <a:t>1</a:t>
            </a:r>
          </a:p>
          <a:p>
            <a:pPr marL="0" indent="0">
              <a:buNone/>
            </a:pPr>
            <a:r>
              <a:rPr lang="en-US" sz="2000" dirty="0" smtClean="0"/>
              <a:t>2</a:t>
            </a:r>
          </a:p>
          <a:p>
            <a:pPr marL="0" indent="0">
              <a:buNone/>
            </a:pPr>
            <a:r>
              <a:rPr lang="en-US" sz="2000" dirty="0" smtClean="0"/>
              <a:t>Fizz</a:t>
            </a:r>
          </a:p>
          <a:p>
            <a:pPr marL="0" indent="0">
              <a:buNone/>
            </a:pPr>
            <a:r>
              <a:rPr lang="en-US" sz="2000" dirty="0" smtClean="0"/>
              <a:t>4</a:t>
            </a:r>
          </a:p>
          <a:p>
            <a:pPr marL="0" indent="0">
              <a:buNone/>
            </a:pPr>
            <a:r>
              <a:rPr lang="en-US" sz="2000" dirty="0" smtClean="0"/>
              <a:t>Buzz</a:t>
            </a:r>
          </a:p>
          <a:p>
            <a:pPr marL="0" indent="0">
              <a:buNone/>
            </a:pPr>
            <a:r>
              <a:rPr lang="en-US" sz="2000" dirty="0" smtClean="0"/>
              <a:t>Fizz</a:t>
            </a:r>
          </a:p>
          <a:p>
            <a:pPr marL="0" indent="0">
              <a:buNone/>
            </a:pPr>
            <a:r>
              <a:rPr lang="en-US" sz="2000" dirty="0" smtClean="0"/>
              <a:t>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179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Out Nice and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testNumber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fb.value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(1), "1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value(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"1";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3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76" y="369354"/>
            <a:ext cx="7534656" cy="6052474"/>
          </a:xfrm>
        </p:spPr>
      </p:pic>
    </p:spTree>
    <p:extLst>
      <p:ext uri="{BB962C8B-B14F-4D97-AF65-F5344CB8AC3E}">
        <p14:creationId xmlns:p14="http://schemas.microsoft.com/office/powerpoint/2010/main" val="141243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Another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@</a:t>
            </a:r>
            <a:r>
              <a:rPr lang="en-US" sz="2800" dirty="0" smtClean="0"/>
              <a:t>Test</a:t>
            </a:r>
            <a:br>
              <a:rPr lang="en-US" sz="2800" dirty="0" smtClean="0"/>
            </a:br>
            <a:r>
              <a:rPr lang="en-US" sz="2800" dirty="0" smtClean="0"/>
              <a:t>public </a:t>
            </a:r>
            <a:r>
              <a:rPr lang="en-US" sz="2800" dirty="0"/>
              <a:t>void testNumber2() 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/>
              <a:t>assertEquals</a:t>
            </a:r>
            <a:r>
              <a:rPr lang="en-US" sz="2800" dirty="0"/>
              <a:t>(_</a:t>
            </a:r>
            <a:r>
              <a:rPr lang="en-US" sz="2800" dirty="0" err="1"/>
              <a:t>fb.value</a:t>
            </a:r>
            <a:r>
              <a:rPr lang="en-US" sz="2800" dirty="0"/>
              <a:t>(2), "2</a:t>
            </a:r>
            <a:r>
              <a:rPr lang="en-US" sz="2800" dirty="0" smtClean="0"/>
              <a:t>");</a:t>
            </a:r>
            <a:br>
              <a:rPr lang="en-US" sz="2800" dirty="0" smtClean="0"/>
            </a:br>
            <a:r>
              <a:rPr lang="en-US" sz="2800" dirty="0" smtClean="0"/>
              <a:t> }</a:t>
            </a:r>
          </a:p>
          <a:p>
            <a:pPr marL="0" indent="0">
              <a:buNone/>
            </a:pPr>
            <a:r>
              <a:rPr lang="en-US" sz="2800" dirty="0" smtClean="0"/>
              <a:t>// </a:t>
            </a:r>
            <a:r>
              <a:rPr lang="en-US" sz="2800" dirty="0"/>
              <a:t>Code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public </a:t>
            </a:r>
            <a:r>
              <a:rPr lang="en-US" sz="2800" dirty="0"/>
              <a:t>String value(</a:t>
            </a:r>
            <a:r>
              <a:rPr lang="en-US" sz="2800" dirty="0" err="1"/>
              <a:t>int</a:t>
            </a:r>
            <a:r>
              <a:rPr lang="en-US" sz="2800" dirty="0"/>
              <a:t> n) 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/>
              <a:t>return "1";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32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64" y="248544"/>
            <a:ext cx="7445580" cy="6188832"/>
          </a:xfrm>
        </p:spPr>
      </p:pic>
    </p:spTree>
    <p:extLst>
      <p:ext uri="{BB962C8B-B14F-4D97-AF65-F5344CB8AC3E}">
        <p14:creationId xmlns:p14="http://schemas.microsoft.com/office/powerpoint/2010/main" val="396423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Little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String value(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(n == 1)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"2";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29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26060"/>
            <a:ext cx="5971998" cy="6284468"/>
          </a:xfrm>
        </p:spPr>
      </p:pic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6732080" y="5305679"/>
            <a:ext cx="8824912" cy="860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But could be better!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0845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Refactor – now much nicer, and tests still pass!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value(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(n);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88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Another Test – it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4703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testNumber3()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fb.value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(3), "Fizz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11622" cy="38338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to test?</a:t>
            </a:r>
          </a:p>
          <a:p>
            <a:r>
              <a:rPr lang="en-US" sz="3200" dirty="0" smtClean="0"/>
              <a:t>How deep to go into testing?</a:t>
            </a:r>
          </a:p>
          <a:p>
            <a:r>
              <a:rPr lang="en-US" sz="3200" dirty="0" smtClean="0"/>
              <a:t>How many edge cases?</a:t>
            </a:r>
          </a:p>
          <a:p>
            <a:r>
              <a:rPr lang="en-US" sz="3200" dirty="0" smtClean="0"/>
              <a:t>How to prioritize testing and development?</a:t>
            </a:r>
          </a:p>
          <a:p>
            <a:r>
              <a:rPr lang="en-US" sz="3200" dirty="0" smtClean="0"/>
              <a:t>What order should I write tests?</a:t>
            </a:r>
          </a:p>
          <a:p>
            <a:r>
              <a:rPr lang="en-US" sz="3200" dirty="0" smtClean="0"/>
              <a:t>How do I structure code to be testable?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2392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Add Fizzy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2322576"/>
            <a:ext cx="10771632" cy="4334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fizzy(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(n % 3 == 0);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value(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(fizzy(n))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"Fizz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90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" y="332104"/>
            <a:ext cx="10923420" cy="6141848"/>
          </a:xfrm>
        </p:spPr>
      </p:pic>
    </p:spTree>
    <p:extLst>
      <p:ext uri="{BB962C8B-B14F-4D97-AF65-F5344CB8AC3E}">
        <p14:creationId xmlns:p14="http://schemas.microsoft.com/office/powerpoint/2010/main" val="2045007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A Test For </a:t>
            </a:r>
            <a:r>
              <a:rPr lang="en-US" dirty="0" err="1" smtClean="0"/>
              <a:t>Buzziness</a:t>
            </a:r>
            <a:r>
              <a:rPr lang="en-US" dirty="0"/>
              <a:t> </a:t>
            </a:r>
            <a:r>
              <a:rPr lang="en-US" dirty="0" smtClean="0"/>
              <a:t>- </a:t>
            </a:r>
            <a:br>
              <a:rPr lang="en-US" dirty="0" smtClean="0"/>
            </a:br>
            <a:r>
              <a:rPr lang="en-US" dirty="0" smtClean="0"/>
              <a:t>It should fail.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48198" cy="4053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testNumber5()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fb.value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(5), "Buzz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48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Integrate buzzy(n)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2576"/>
            <a:ext cx="9781270" cy="4279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buzzy(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 % 5 == 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value(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(fizzy(n))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"Fizz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(buzzy(n))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"Buzz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60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500379"/>
            <a:ext cx="8942832" cy="6534795"/>
          </a:xfrm>
        </p:spPr>
      </p:pic>
    </p:spTree>
    <p:extLst>
      <p:ext uri="{BB962C8B-B14F-4D97-AF65-F5344CB8AC3E}">
        <p14:creationId xmlns:p14="http://schemas.microsoft.com/office/powerpoint/2010/main" val="1824657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Equivalence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5909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testNumber15()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fb.value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(15), 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90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value()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5728"/>
            <a:ext cx="8825659" cy="4462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value(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(fizzy(n) &amp;&amp; buzzy(n))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 (fizzy(n))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"Fizz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(buzzy(n))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"Buzz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69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590614"/>
            <a:ext cx="8375904" cy="5751454"/>
          </a:xfrm>
        </p:spPr>
      </p:pic>
    </p:spTree>
    <p:extLst>
      <p:ext uri="{BB962C8B-B14F-4D97-AF65-F5344CB8AC3E}">
        <p14:creationId xmlns:p14="http://schemas.microsoft.com/office/powerpoint/2010/main" val="1854618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68822" cy="3416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now have a working, tested implementation of </a:t>
            </a:r>
            <a:r>
              <a:rPr lang="en-US" sz="2800" dirty="0" err="1" smtClean="0"/>
              <a:t>FizzBuzz</a:t>
            </a:r>
            <a:endParaRPr lang="en-US" sz="2800" dirty="0" smtClean="0"/>
          </a:p>
          <a:p>
            <a:r>
              <a:rPr lang="en-US" sz="2800" dirty="0" smtClean="0"/>
              <a:t>We have automated test coverage for all equivalence classes</a:t>
            </a:r>
          </a:p>
          <a:p>
            <a:r>
              <a:rPr lang="en-US" sz="2800" dirty="0" smtClean="0"/>
              <a:t>We had a path forward at all points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73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makes you feel…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42" y="1908555"/>
            <a:ext cx="6263205" cy="4682003"/>
          </a:xfrm>
        </p:spPr>
      </p:pic>
    </p:spTree>
    <p:extLst>
      <p:ext uri="{BB962C8B-B14F-4D97-AF65-F5344CB8AC3E}">
        <p14:creationId xmlns:p14="http://schemas.microsoft.com/office/powerpoint/2010/main" val="38339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no one right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87110" cy="3416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Many studies done</a:t>
            </a:r>
          </a:p>
          <a:p>
            <a:r>
              <a:rPr lang="en-US" sz="3200" dirty="0" smtClean="0"/>
              <a:t>Different domains, different developers, different languages, </a:t>
            </a:r>
            <a:r>
              <a:rPr lang="en-US" sz="3200" dirty="0" err="1" smtClean="0"/>
              <a:t>etc</a:t>
            </a:r>
            <a:r>
              <a:rPr lang="en-US" sz="3200" dirty="0" smtClean="0"/>
              <a:t>…</a:t>
            </a:r>
          </a:p>
          <a:p>
            <a:r>
              <a:rPr lang="en-US" sz="3200" dirty="0" smtClean="0"/>
              <a:t>“No silver bullet”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49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22518" cy="341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strategy for developing highly tested, quality software</a:t>
            </a:r>
          </a:p>
          <a:p>
            <a:r>
              <a:rPr lang="en-US" sz="2800" dirty="0" smtClean="0"/>
              <a:t>Not the be-all and end-all of strategies</a:t>
            </a:r>
          </a:p>
          <a:p>
            <a:r>
              <a:rPr lang="en-US" sz="2800" dirty="0" smtClean="0"/>
              <a:t>Google “TDD is dead” for a great argument against it</a:t>
            </a:r>
          </a:p>
          <a:p>
            <a:r>
              <a:rPr lang="en-US" sz="2800" dirty="0" smtClean="0"/>
              <a:t>Welcome to the still-forming world of software development!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01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2604"/>
            <a:ext cx="10403062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A software development methodology that comprises:</a:t>
            </a:r>
          </a:p>
          <a:p>
            <a:pPr>
              <a:buAutoNum type="arabicPeriod"/>
            </a:pPr>
            <a:r>
              <a:rPr lang="en-US" sz="3200" dirty="0" smtClean="0"/>
              <a:t>Writing tests BEFORE writing code</a:t>
            </a:r>
          </a:p>
          <a:p>
            <a:pPr>
              <a:buAutoNum type="arabicPeriod"/>
            </a:pPr>
            <a:r>
              <a:rPr lang="en-US" sz="3200" dirty="0" smtClean="0"/>
              <a:t>Writing ONLY code that is tested</a:t>
            </a:r>
          </a:p>
          <a:p>
            <a:pPr>
              <a:buAutoNum type="arabicPeriod"/>
            </a:pPr>
            <a:r>
              <a:rPr lang="en-US" sz="3200" dirty="0" smtClean="0"/>
              <a:t>Writing ONLY tests that test the code</a:t>
            </a:r>
          </a:p>
          <a:p>
            <a:pPr>
              <a:buAutoNum type="arabicPeriod"/>
            </a:pPr>
            <a:r>
              <a:rPr lang="en-US" sz="3200" dirty="0" smtClean="0"/>
              <a:t>A very short turnaround cycle</a:t>
            </a:r>
          </a:p>
          <a:p>
            <a:pPr>
              <a:buAutoNum type="arabicPeriod"/>
            </a:pPr>
            <a:r>
              <a:rPr lang="en-US" sz="3200" dirty="0" smtClean="0"/>
              <a:t>Refactoring early and often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50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F0"/>
                </a:solidFill>
              </a:rPr>
              <a:t>Refactor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169" y="2232914"/>
            <a:ext cx="5610545" cy="46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4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-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Refactor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85942" cy="34163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Red – Write a test for new functionality </a:t>
            </a:r>
          </a:p>
          <a:p>
            <a:pPr lvl="1"/>
            <a:r>
              <a:rPr lang="en-US" sz="3200" dirty="0" smtClean="0"/>
              <a:t>This should immediately fail!</a:t>
            </a:r>
          </a:p>
          <a:p>
            <a:r>
              <a:rPr lang="en-US" sz="3200" dirty="0" smtClean="0"/>
              <a:t>Green</a:t>
            </a:r>
          </a:p>
          <a:p>
            <a:pPr lvl="1"/>
            <a:r>
              <a:rPr lang="en-US" sz="3200" dirty="0" smtClean="0"/>
              <a:t>Write only enough code to make the test pass</a:t>
            </a:r>
          </a:p>
          <a:p>
            <a:r>
              <a:rPr lang="en-US" sz="3200" dirty="0" smtClean="0"/>
              <a:t>Refactor</a:t>
            </a:r>
          </a:p>
          <a:p>
            <a:pPr lvl="1"/>
            <a:r>
              <a:rPr lang="en-US" sz="3200" dirty="0" smtClean="0"/>
              <a:t>Review code and make it better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2572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1479</Words>
  <Application>Microsoft Office PowerPoint</Application>
  <PresentationFormat>Widescreen</PresentationFormat>
  <Paragraphs>200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Century Gothic</vt:lpstr>
      <vt:lpstr>Courier New</vt:lpstr>
      <vt:lpstr>Wingdings 3</vt:lpstr>
      <vt:lpstr>Ion Boardroom</vt:lpstr>
      <vt:lpstr>CS1632, Lecture 11: Test-Driven Development</vt:lpstr>
      <vt:lpstr>THE DARK AGES</vt:lpstr>
      <vt:lpstr>Nowadays…</vt:lpstr>
      <vt:lpstr>But…</vt:lpstr>
      <vt:lpstr>There is no one right answer</vt:lpstr>
      <vt:lpstr>Test-Driven Development</vt:lpstr>
      <vt:lpstr>So What is TDD?</vt:lpstr>
      <vt:lpstr>The Red-Green-Refactor Loop</vt:lpstr>
      <vt:lpstr>The Red-Green-Refactor Loop</vt:lpstr>
      <vt:lpstr>Detailed Run-Through of RGR Loop</vt:lpstr>
      <vt:lpstr>TDD = A Kind of Test-First Development</vt:lpstr>
      <vt:lpstr>Step 1 – Write a test</vt:lpstr>
      <vt:lpstr>Step 2 – Run Test Suite</vt:lpstr>
      <vt:lpstr>Step 3 – Write the Code</vt:lpstr>
      <vt:lpstr>Step 4 – Re-run the Test Suite</vt:lpstr>
      <vt:lpstr>Step 5 – Check Test Results</vt:lpstr>
      <vt:lpstr>Step 6 - Refactor</vt:lpstr>
      <vt:lpstr>Step 6 - Refactor</vt:lpstr>
      <vt:lpstr>Step 7 – Re-run Test Suite Again</vt:lpstr>
      <vt:lpstr>Step 8 – Check test results</vt:lpstr>
      <vt:lpstr>Step 9 - Done</vt:lpstr>
      <vt:lpstr>YAGNI</vt:lpstr>
      <vt:lpstr>KISS</vt:lpstr>
      <vt:lpstr>Fake It ‘til You Make It</vt:lpstr>
      <vt:lpstr>Avoid Slow-Running Tests</vt:lpstr>
      <vt:lpstr>Principles, Not Laws</vt:lpstr>
      <vt:lpstr>Benefits of TDD</vt:lpstr>
      <vt:lpstr>Benefits of TDD</vt:lpstr>
      <vt:lpstr>Drawbacks of TDD</vt:lpstr>
      <vt:lpstr>Drawbacks of TDD</vt:lpstr>
      <vt:lpstr>Fizzbuzzin’ With TDD</vt:lpstr>
      <vt:lpstr>Start Out Nice and Easy</vt:lpstr>
      <vt:lpstr>PowerPoint Presentation</vt:lpstr>
      <vt:lpstr>Let’s Add Another Test</vt:lpstr>
      <vt:lpstr>PowerPoint Presentation</vt:lpstr>
      <vt:lpstr>Let’s Make A Little Change</vt:lpstr>
      <vt:lpstr>PowerPoint Presentation</vt:lpstr>
      <vt:lpstr>Let’s Refactor – now much nicer, and tests still pass!</vt:lpstr>
      <vt:lpstr>Add Another Test – it fails</vt:lpstr>
      <vt:lpstr>We Need to Add Fizzy Code!</vt:lpstr>
      <vt:lpstr>PowerPoint Presentation</vt:lpstr>
      <vt:lpstr>Let’s Add A Test For Buzziness -  It should fail.</vt:lpstr>
      <vt:lpstr>Add and Integrate buzzy(n) Method</vt:lpstr>
      <vt:lpstr>PowerPoint Presentation</vt:lpstr>
      <vt:lpstr>The Final Equivalence Class</vt:lpstr>
      <vt:lpstr>Modify The value() Method</vt:lpstr>
      <vt:lpstr>PowerPoint Presentation</vt:lpstr>
      <vt:lpstr>Result?</vt:lpstr>
      <vt:lpstr>TDD makes you feel…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11: Test-Driven Development</dc:title>
  <dc:creator>William J. Laboon</dc:creator>
  <cp:lastModifiedBy>William J. Laboon</cp:lastModifiedBy>
  <cp:revision>11</cp:revision>
  <dcterms:created xsi:type="dcterms:W3CDTF">2016-06-03T14:49:14Z</dcterms:created>
  <dcterms:modified xsi:type="dcterms:W3CDTF">2016-06-03T16:54:14Z</dcterms:modified>
</cp:coreProperties>
</file>