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2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8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CS1632, Lecture 13:</a:t>
            </a:r>
            <a:br>
              <a:rPr lang="en-US" dirty="0" smtClean="0"/>
            </a:br>
            <a:r>
              <a:rPr lang="en-US" dirty="0" smtClean="0"/>
              <a:t>Behavior-Driven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Bill </a:t>
            </a:r>
            <a:r>
              <a:rPr lang="en-US" dirty="0" err="1" smtClean="0"/>
              <a:t>Laboon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18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706" y="609600"/>
            <a:ext cx="7145923" cy="5432425"/>
          </a:xfrm>
        </p:spPr>
      </p:pic>
    </p:spTree>
    <p:extLst>
      <p:ext uri="{BB962C8B-B14F-4D97-AF65-F5344CB8AC3E}">
        <p14:creationId xmlns:p14="http://schemas.microsoft.com/office/powerpoint/2010/main" val="4193852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Jargon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If you and your users/customers/project managers are all speaking different languages, communication becomes more difficult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If I told you a sorting algorithm was O(n!), you’d probably not want to use it.</a:t>
            </a:r>
          </a:p>
          <a:p>
            <a:r>
              <a:rPr lang="en-US" sz="2800" dirty="0" smtClean="0"/>
              <a:t>A non-technical person would probably not understand that sentence.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199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819978" cy="388077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Do requirements really say what users want…</a:t>
            </a:r>
          </a:p>
          <a:p>
            <a:r>
              <a:rPr lang="en-US" sz="3200" dirty="0" smtClean="0"/>
              <a:t>… or do they say what developers should do?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04247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user will ever use this language to describe what they want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“The </a:t>
            </a:r>
            <a:r>
              <a:rPr lang="en-US" sz="2800" dirty="0"/>
              <a:t>system shall enable the LOWTEMP warning light when two out of three internal thermometers agree that the ambient temperature is below -10 degrees Celsius ( 14 degrees F, 263 degrees Kelvin), as indicated by the INTHERM1, INTHERM2, and INTHERM3 registers</a:t>
            </a:r>
            <a:r>
              <a:rPr lang="en-US" sz="2800" dirty="0" smtClean="0"/>
              <a:t>.”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2316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if... we could </a:t>
            </a:r>
            <a:r>
              <a:rPr lang="en-US" sz="3200" dirty="0" smtClean="0"/>
              <a:t>use our Esperanto to describe </a:t>
            </a:r>
            <a:r>
              <a:rPr lang="en-US" sz="3200" dirty="0"/>
              <a:t>this in a language that both sides could understand</a:t>
            </a:r>
            <a:r>
              <a:rPr lang="en-US" sz="3200" dirty="0" smtClean="0"/>
              <a:t>?</a:t>
            </a:r>
          </a:p>
          <a:p>
            <a:pPr marL="0" indent="0">
              <a:buNone/>
            </a:pPr>
            <a:r>
              <a:rPr lang="en-US" sz="3200" dirty="0" smtClean="0"/>
              <a:t>We </a:t>
            </a:r>
            <a:r>
              <a:rPr lang="en-US" sz="3200" dirty="0"/>
              <a:t>could easily go back to customers and see that we're on the right track, </a:t>
            </a:r>
            <a:r>
              <a:rPr lang="en-US" sz="3200" dirty="0" smtClean="0"/>
              <a:t>before or during development.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21287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Connextra</a:t>
            </a:r>
            <a:r>
              <a:rPr lang="en-US" dirty="0" smtClean="0"/>
              <a:t> Template (a/k/a the “role/function/reason” template)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As a &lt;role&gt;</a:t>
            </a:r>
          </a:p>
          <a:p>
            <a:pPr marL="0" indent="0">
              <a:buNone/>
            </a:pPr>
            <a:r>
              <a:rPr lang="en-US" sz="3600" b="1" dirty="0" smtClean="0"/>
              <a:t>I want &lt;function&gt;</a:t>
            </a:r>
          </a:p>
          <a:p>
            <a:pPr marL="0" indent="0">
              <a:buNone/>
            </a:pPr>
            <a:r>
              <a:rPr lang="en-US" sz="3600" b="1" dirty="0" smtClean="0"/>
              <a:t>So that &lt;reason / benefit&gt;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705773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As a systems </a:t>
            </a:r>
            <a:r>
              <a:rPr lang="en-US" sz="3200" dirty="0" smtClean="0"/>
              <a:t>administrator</a:t>
            </a:r>
            <a:br>
              <a:rPr lang="en-US" sz="3200" dirty="0" smtClean="0"/>
            </a:br>
            <a:r>
              <a:rPr lang="en-US" sz="3200" dirty="0" smtClean="0"/>
              <a:t>I </a:t>
            </a:r>
            <a:r>
              <a:rPr lang="en-US" sz="3200" dirty="0"/>
              <a:t>want to create </a:t>
            </a:r>
            <a:r>
              <a:rPr lang="en-US" sz="3200" dirty="0" smtClean="0"/>
              <a:t>users</a:t>
            </a:r>
            <a:br>
              <a:rPr lang="en-US" sz="3200" dirty="0" smtClean="0"/>
            </a:br>
            <a:r>
              <a:rPr lang="en-US" sz="3200" dirty="0" smtClean="0"/>
              <a:t>So </a:t>
            </a:r>
            <a:r>
              <a:rPr lang="en-US" sz="3200" dirty="0"/>
              <a:t>that users in my domain can log </a:t>
            </a:r>
            <a:r>
              <a:rPr lang="en-US" sz="3200" dirty="0" smtClean="0"/>
              <a:t>in</a:t>
            </a:r>
          </a:p>
          <a:p>
            <a:pPr marL="0" indent="0">
              <a:buNone/>
            </a:pPr>
            <a:r>
              <a:rPr lang="en-US" sz="3200" dirty="0" smtClean="0"/>
              <a:t>As </a:t>
            </a:r>
            <a:r>
              <a:rPr lang="en-US" sz="3200" dirty="0"/>
              <a:t>a </a:t>
            </a:r>
            <a:r>
              <a:rPr lang="en-US" sz="3200" dirty="0" smtClean="0"/>
              <a:t>user</a:t>
            </a:r>
            <a:br>
              <a:rPr lang="en-US" sz="3200" dirty="0" smtClean="0"/>
            </a:br>
            <a:r>
              <a:rPr lang="en-US" sz="3200" dirty="0" smtClean="0"/>
              <a:t>I </a:t>
            </a:r>
            <a:r>
              <a:rPr lang="en-US" sz="3200" dirty="0"/>
              <a:t>want to see my bank account </a:t>
            </a:r>
            <a:r>
              <a:rPr lang="en-US" sz="3200" dirty="0" smtClean="0"/>
              <a:t>balance</a:t>
            </a:r>
            <a:br>
              <a:rPr lang="en-US" sz="3200" dirty="0" smtClean="0"/>
            </a:br>
            <a:r>
              <a:rPr lang="en-US" sz="3200" dirty="0" smtClean="0"/>
              <a:t>So </a:t>
            </a:r>
            <a:r>
              <a:rPr lang="en-US" sz="3200" dirty="0"/>
              <a:t>that I know how much money I have</a:t>
            </a:r>
          </a:p>
        </p:txBody>
      </p:sp>
    </p:spTree>
    <p:extLst>
      <p:ext uri="{BB962C8B-B14F-4D97-AF65-F5344CB8AC3E}">
        <p14:creationId xmlns:p14="http://schemas.microsoft.com/office/powerpoint/2010/main" val="4250944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Advantage of Common Humanity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stories allow flexibility and understanding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88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Role-Playing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You are part of the massive, global team tasked with creating the future of cat rental services,</a:t>
            </a:r>
          </a:p>
          <a:p>
            <a:pPr marL="0" indent="0" algn="ctr">
              <a:buNone/>
            </a:pPr>
            <a:r>
              <a:rPr lang="en-US" sz="3200" dirty="0"/>
              <a:t/>
            </a:r>
            <a:br>
              <a:rPr lang="en-US" sz="3200" dirty="0"/>
            </a:br>
            <a:r>
              <a:rPr lang="en-US" sz="6000" b="1" dirty="0" smtClean="0"/>
              <a:t>Rent-A-Cat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422943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Role-Playing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AutoNum type="arabicPeriod"/>
            </a:pPr>
            <a:r>
              <a:rPr lang="en-US" sz="2800" dirty="0" smtClean="0"/>
              <a:t>Users </a:t>
            </a:r>
            <a:r>
              <a:rPr lang="en-US" sz="2800" dirty="0"/>
              <a:t>who want to rent cats for </a:t>
            </a:r>
            <a:r>
              <a:rPr lang="en-US" sz="2800" dirty="0" smtClean="0"/>
              <a:t>companionship</a:t>
            </a:r>
          </a:p>
          <a:p>
            <a:pPr>
              <a:buAutoNum type="arabicPeriod"/>
            </a:pPr>
            <a:r>
              <a:rPr lang="en-US" sz="2800" dirty="0" smtClean="0"/>
              <a:t>Users </a:t>
            </a:r>
            <a:r>
              <a:rPr lang="en-US" sz="2800" dirty="0"/>
              <a:t>who want to rent cats for </a:t>
            </a:r>
            <a:r>
              <a:rPr lang="en-US" sz="2800" dirty="0" err="1" smtClean="0"/>
              <a:t>mousing</a:t>
            </a:r>
            <a:endParaRPr lang="en-US" sz="2800" dirty="0" smtClean="0"/>
          </a:p>
          <a:p>
            <a:pPr>
              <a:buAutoNum type="arabicPeriod"/>
            </a:pPr>
            <a:r>
              <a:rPr lang="en-US" sz="2800" dirty="0" smtClean="0"/>
              <a:t>Users </a:t>
            </a:r>
            <a:r>
              <a:rPr lang="en-US" sz="2800" dirty="0"/>
              <a:t>who want to rent cats for homework </a:t>
            </a:r>
            <a:r>
              <a:rPr lang="en-US" sz="2800" dirty="0" smtClean="0"/>
              <a:t>help</a:t>
            </a:r>
          </a:p>
          <a:p>
            <a:pPr>
              <a:buAutoNum type="arabicPeriod"/>
            </a:pPr>
            <a:r>
              <a:rPr lang="en-US" sz="2800" dirty="0" smtClean="0"/>
              <a:t>Cat trainers</a:t>
            </a:r>
          </a:p>
          <a:p>
            <a:pPr>
              <a:buAutoNum type="arabicPeriod"/>
            </a:pPr>
            <a:r>
              <a:rPr lang="en-US" sz="2800" dirty="0" smtClean="0"/>
              <a:t>Administrators</a:t>
            </a:r>
          </a:p>
          <a:p>
            <a:pPr>
              <a:buAutoNum type="arabicPeriod"/>
            </a:pPr>
            <a:r>
              <a:rPr lang="en-US" sz="2800" dirty="0" smtClean="0"/>
              <a:t>Marketing personnel</a:t>
            </a:r>
          </a:p>
        </p:txBody>
      </p:sp>
    </p:spTree>
    <p:extLst>
      <p:ext uri="{BB962C8B-B14F-4D97-AF65-F5344CB8AC3E}">
        <p14:creationId xmlns:p14="http://schemas.microsoft.com/office/powerpoint/2010/main" val="266245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is great and all, but…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The focus is still on code </a:t>
            </a:r>
            <a:r>
              <a:rPr lang="en-US" sz="3200" i="1" dirty="0" smtClean="0"/>
              <a:t>qua</a:t>
            </a:r>
            <a:r>
              <a:rPr lang="en-US" sz="3200" dirty="0" smtClean="0"/>
              <a:t> code.  Remember, as developers and testers of software, we want to meet the needs of the end user, not the needs of the developer.</a:t>
            </a:r>
          </a:p>
        </p:txBody>
      </p:sp>
    </p:spTree>
    <p:extLst>
      <p:ext uri="{BB962C8B-B14F-4D97-AF65-F5344CB8AC3E}">
        <p14:creationId xmlns:p14="http://schemas.microsoft.com/office/powerpoint/2010/main" val="2348675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Our “requirements” for a program are now a bit less specific than traditional requirements</a:t>
            </a:r>
          </a:p>
          <a:p>
            <a:r>
              <a:rPr lang="en-US" sz="2800" dirty="0" smtClean="0"/>
              <a:t>You will need to learn to deal with ambiguity!</a:t>
            </a:r>
          </a:p>
          <a:p>
            <a:pPr lvl="1"/>
            <a:r>
              <a:rPr lang="en-US" sz="2400" dirty="0" smtClean="0"/>
              <a:t>Secret solution: communication, communication, communication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1800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 are particular instantiations or situations of a user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874842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As a </a:t>
            </a:r>
            <a:r>
              <a:rPr lang="en-US" sz="2400" b="1" dirty="0" smtClean="0"/>
              <a:t>user</a:t>
            </a:r>
            <a:br>
              <a:rPr lang="en-US" sz="2400" b="1" dirty="0" smtClean="0"/>
            </a:br>
            <a:r>
              <a:rPr lang="en-US" sz="2400" b="1" dirty="0" smtClean="0"/>
              <a:t>I </a:t>
            </a:r>
            <a:r>
              <a:rPr lang="en-US" sz="2400" b="1" dirty="0"/>
              <a:t>want to log in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So </a:t>
            </a:r>
            <a:r>
              <a:rPr lang="en-US" sz="2400" b="1" dirty="0"/>
              <a:t>that I can access my banking </a:t>
            </a:r>
            <a:r>
              <a:rPr lang="en-US" sz="2400" b="1" dirty="0" smtClean="0"/>
              <a:t>account</a:t>
            </a:r>
          </a:p>
          <a:p>
            <a:pPr marL="0" indent="0">
              <a:buNone/>
            </a:pPr>
            <a:r>
              <a:rPr lang="en-US" sz="2400" dirty="0" smtClean="0"/>
              <a:t>Scenario </a:t>
            </a:r>
            <a:r>
              <a:rPr lang="en-US" sz="2400" dirty="0"/>
              <a:t>1: I log in with correct username and </a:t>
            </a:r>
            <a:r>
              <a:rPr lang="en-US" sz="2400" dirty="0" smtClean="0"/>
              <a:t>password</a:t>
            </a:r>
          </a:p>
          <a:p>
            <a:pPr marL="0" indent="0">
              <a:buNone/>
            </a:pPr>
            <a:r>
              <a:rPr lang="en-US" sz="2400" dirty="0" smtClean="0"/>
              <a:t>Scenario </a:t>
            </a:r>
            <a:r>
              <a:rPr lang="en-US" sz="2400" dirty="0"/>
              <a:t>2: I log in with correct username, but incorrect </a:t>
            </a:r>
            <a:r>
              <a:rPr lang="en-US" sz="2400" dirty="0" smtClean="0"/>
              <a:t>password</a:t>
            </a:r>
          </a:p>
          <a:p>
            <a:pPr marL="0" indent="0">
              <a:buNone/>
            </a:pPr>
            <a:r>
              <a:rPr lang="en-US" sz="2400" dirty="0" smtClean="0"/>
              <a:t>Scenario </a:t>
            </a:r>
            <a:r>
              <a:rPr lang="en-US" sz="2400" dirty="0"/>
              <a:t>3: I log in with incorrect username</a:t>
            </a:r>
          </a:p>
        </p:txBody>
      </p:sp>
    </p:spTree>
    <p:extLst>
      <p:ext uri="{BB962C8B-B14F-4D97-AF65-F5344CB8AC3E}">
        <p14:creationId xmlns:p14="http://schemas.microsoft.com/office/powerpoint/2010/main" val="2907539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can use the “Given / When / Then” template for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Example: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Given</a:t>
            </a:r>
            <a:r>
              <a:rPr lang="en-US" sz="2400" dirty="0"/>
              <a:t> a correct </a:t>
            </a:r>
            <a:r>
              <a:rPr lang="en-US" sz="2400" dirty="0" smtClean="0"/>
              <a:t>username</a:t>
            </a:r>
            <a:br>
              <a:rPr lang="en-US" sz="2400" dirty="0" smtClean="0"/>
            </a:br>
            <a:r>
              <a:rPr lang="en-US" sz="2400" dirty="0" smtClean="0"/>
              <a:t>And </a:t>
            </a:r>
            <a:r>
              <a:rPr lang="en-US" sz="2400" dirty="0"/>
              <a:t>an incorrect </a:t>
            </a:r>
            <a:r>
              <a:rPr lang="en-US" sz="2400" dirty="0" smtClean="0"/>
              <a:t>password</a:t>
            </a:r>
            <a:br>
              <a:rPr lang="en-US" sz="2400" dirty="0" smtClean="0"/>
            </a:br>
            <a:r>
              <a:rPr lang="en-US" sz="2400" b="1" dirty="0" smtClean="0"/>
              <a:t>When</a:t>
            </a:r>
            <a:r>
              <a:rPr lang="en-US" sz="2400" dirty="0" smtClean="0"/>
              <a:t> </a:t>
            </a:r>
            <a:r>
              <a:rPr lang="en-US" sz="2400" dirty="0"/>
              <a:t>I try to log in with those </a:t>
            </a:r>
            <a:r>
              <a:rPr lang="en-US" sz="2400" dirty="0" smtClean="0"/>
              <a:t>credentials</a:t>
            </a:r>
            <a:br>
              <a:rPr lang="en-US" sz="2400" dirty="0" smtClean="0"/>
            </a:br>
            <a:r>
              <a:rPr lang="en-US" sz="2400" b="1" dirty="0" smtClean="0"/>
              <a:t>Then</a:t>
            </a:r>
            <a:r>
              <a:rPr lang="en-US" sz="2400" dirty="0" smtClean="0"/>
              <a:t> </a:t>
            </a:r>
            <a:r>
              <a:rPr lang="en-US" sz="2400" dirty="0"/>
              <a:t>I should receive an error page with "incorrect password entered" on it</a:t>
            </a:r>
          </a:p>
        </p:txBody>
      </p:sp>
    </p:spTree>
    <p:extLst>
      <p:ext uri="{BB962C8B-B14F-4D97-AF65-F5344CB8AC3E}">
        <p14:creationId xmlns:p14="http://schemas.microsoft.com/office/powerpoint/2010/main" val="2373106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Seem Familiar?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Given (</a:t>
            </a:r>
            <a:r>
              <a:rPr lang="en-US" sz="4000" dirty="0" smtClean="0"/>
              <a:t>preconditions)</a:t>
            </a:r>
          </a:p>
          <a:p>
            <a:pPr marL="0" indent="0">
              <a:buNone/>
            </a:pPr>
            <a:r>
              <a:rPr lang="en-US" sz="4000" dirty="0" smtClean="0"/>
              <a:t>When </a:t>
            </a:r>
            <a:r>
              <a:rPr lang="en-US" sz="4000" dirty="0"/>
              <a:t>(execution steps</a:t>
            </a:r>
            <a:r>
              <a:rPr lang="en-US" sz="4000" dirty="0" smtClean="0"/>
              <a:t>)</a:t>
            </a:r>
          </a:p>
          <a:p>
            <a:pPr marL="0" indent="0">
              <a:buNone/>
            </a:pPr>
            <a:r>
              <a:rPr lang="en-US" sz="4000" dirty="0" smtClean="0"/>
              <a:t>Then </a:t>
            </a:r>
            <a:r>
              <a:rPr lang="en-US" sz="4000" dirty="0"/>
              <a:t>(</a:t>
            </a:r>
            <a:r>
              <a:rPr lang="en-US" sz="4000" dirty="0" err="1" smtClean="0"/>
              <a:t>postconditions</a:t>
            </a:r>
            <a:r>
              <a:rPr lang="en-US" sz="4000" dirty="0" smtClean="0"/>
              <a:t>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96342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Re-writing in a way everyone can understand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Given one cat with name "</a:t>
            </a:r>
            <a:r>
              <a:rPr lang="en-US" sz="2400" dirty="0" err="1" smtClean="0"/>
              <a:t>Fluffernins</a:t>
            </a:r>
            <a:r>
              <a:rPr lang="en-US" sz="2400" dirty="0" smtClean="0"/>
              <a:t>“</a:t>
            </a:r>
            <a:br>
              <a:rPr lang="en-US" sz="2400" dirty="0" smtClean="0"/>
            </a:br>
            <a:r>
              <a:rPr lang="en-US" sz="2400" dirty="0" smtClean="0"/>
              <a:t>When </a:t>
            </a:r>
            <a:r>
              <a:rPr lang="en-US" sz="2400" dirty="0"/>
              <a:t>a user is logged </a:t>
            </a:r>
            <a:r>
              <a:rPr lang="en-US" sz="2400" dirty="0" smtClean="0"/>
              <a:t>in</a:t>
            </a:r>
            <a:br>
              <a:rPr lang="en-US" sz="2400" dirty="0" smtClean="0"/>
            </a:br>
            <a:r>
              <a:rPr lang="en-US" sz="2400" dirty="0" smtClean="0"/>
              <a:t>And </a:t>
            </a:r>
            <a:r>
              <a:rPr lang="en-US" sz="2400" dirty="0"/>
              <a:t>searches for "</a:t>
            </a:r>
            <a:r>
              <a:rPr lang="en-US" sz="2400" dirty="0" err="1" smtClean="0"/>
              <a:t>Fluffernins</a:t>
            </a:r>
            <a:r>
              <a:rPr lang="en-US" sz="2400" dirty="0" smtClean="0"/>
              <a:t>“</a:t>
            </a:r>
            <a:br>
              <a:rPr lang="en-US" sz="2400" dirty="0" smtClean="0"/>
            </a:br>
            <a:r>
              <a:rPr lang="en-US" sz="2400" dirty="0" smtClean="0"/>
              <a:t>The </a:t>
            </a:r>
            <a:r>
              <a:rPr lang="en-US" sz="2400" dirty="0"/>
              <a:t>cat named "</a:t>
            </a:r>
            <a:r>
              <a:rPr lang="en-US" sz="2400" dirty="0" err="1"/>
              <a:t>Fluffernins</a:t>
            </a:r>
            <a:r>
              <a:rPr lang="en-US" sz="2400" dirty="0"/>
              <a:t>" should appear on the search </a:t>
            </a:r>
            <a:r>
              <a:rPr lang="en-US" sz="2400" dirty="0" smtClean="0"/>
              <a:t>results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Preconditions: System is running.  Cat named “</a:t>
            </a:r>
            <a:r>
              <a:rPr lang="en-US" sz="2400" dirty="0" err="1" smtClean="0"/>
              <a:t>Fluffernins</a:t>
            </a:r>
            <a:r>
              <a:rPr lang="en-US" sz="2400" dirty="0" smtClean="0"/>
              <a:t>” is in database.  User is logged in.</a:t>
            </a:r>
            <a:br>
              <a:rPr lang="en-US" sz="2400" dirty="0" smtClean="0"/>
            </a:br>
            <a:r>
              <a:rPr lang="en-US" sz="2400" dirty="0" smtClean="0"/>
              <a:t>Execution steps: Go to home page.  In “Search” box, type “</a:t>
            </a:r>
            <a:r>
              <a:rPr lang="en-US" sz="2400" dirty="0" err="1" smtClean="0"/>
              <a:t>Fluffernins</a:t>
            </a:r>
            <a:r>
              <a:rPr lang="en-US" sz="2400" dirty="0" smtClean="0"/>
              <a:t>” and then click the “search” button.</a:t>
            </a:r>
            <a:br>
              <a:rPr lang="en-US" sz="2400" dirty="0" smtClean="0"/>
            </a:br>
            <a:r>
              <a:rPr lang="en-US" sz="2400" dirty="0" err="1" smtClean="0"/>
              <a:t>Postconditions</a:t>
            </a:r>
            <a:r>
              <a:rPr lang="en-US" sz="2400" dirty="0" smtClean="0"/>
              <a:t>: New page appears.  Of the cats listed, one should be “</a:t>
            </a:r>
            <a:r>
              <a:rPr lang="en-US" sz="2400" dirty="0" err="1" smtClean="0"/>
              <a:t>Fluffernins</a:t>
            </a:r>
            <a:r>
              <a:rPr lang="en-US" sz="2400" dirty="0" smtClean="0"/>
              <a:t>”.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1922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Our Tests Are Less Specific!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blessing and curse of BDD</a:t>
            </a:r>
          </a:p>
          <a:p>
            <a:r>
              <a:rPr lang="en-US" sz="2400" dirty="0" smtClean="0"/>
              <a:t>Requires more of a tester, leaves room for ambiguity</a:t>
            </a:r>
          </a:p>
          <a:p>
            <a:r>
              <a:rPr lang="en-US" sz="2400" dirty="0" smtClean="0"/>
              <a:t>Pays off with increased user collaboration and understanding</a:t>
            </a:r>
          </a:p>
          <a:p>
            <a:r>
              <a:rPr lang="en-US" sz="2400" dirty="0" smtClean="0"/>
              <a:t>Depending on domain/field, may not be a good choice</a:t>
            </a:r>
          </a:p>
          <a:p>
            <a:pPr lvl="1"/>
            <a:r>
              <a:rPr lang="en-US" sz="2200" dirty="0" smtClean="0"/>
              <a:t>Great for user-facing functionality</a:t>
            </a:r>
          </a:p>
          <a:p>
            <a:pPr lvl="1"/>
            <a:r>
              <a:rPr lang="en-US" sz="2200" dirty="0" smtClean="0"/>
              <a:t>Worse for back-end or safety-critical development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9124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Role-Playing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three scenarios for one of the user stories you developed earlier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60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is great and all, but..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TDD is supposed to move you away from the implementation details and have you focus on expected behavior, but the whole concept </a:t>
            </a:r>
            <a:r>
              <a:rPr lang="en-US" sz="2800" dirty="0" smtClean="0"/>
              <a:t>of very specific requirements and writing code to match them still keeps you in a “code-focused” mindset.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2372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2006: Dan North shows a new way..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12" y="1384276"/>
            <a:ext cx="6908155" cy="5181116"/>
          </a:xfrm>
        </p:spPr>
      </p:pic>
    </p:spTree>
    <p:extLst>
      <p:ext uri="{BB962C8B-B14F-4D97-AF65-F5344CB8AC3E}">
        <p14:creationId xmlns:p14="http://schemas.microsoft.com/office/powerpoint/2010/main" val="2709994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Behavior-Driven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an article in Better Software magazine, Dan North explained an evolution of TDD that he called BDD, or "Behavior-Driven Development</a:t>
            </a:r>
            <a:r>
              <a:rPr lang="en-US" sz="2800" dirty="0" smtClean="0"/>
              <a:t>.“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-&gt; An “evolution” of TDD which focuses on the general expected behavior of the application as opposed to focusing on blindly meeting the exact specifications of a system based on requirements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09947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 != TDD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TDD is focused on writing good code</a:t>
            </a:r>
          </a:p>
          <a:p>
            <a:r>
              <a:rPr lang="en-US" sz="3200" dirty="0" smtClean="0"/>
              <a:t>BDD is focused on building a good product</a:t>
            </a:r>
          </a:p>
          <a:p>
            <a:pPr lvl="1"/>
            <a:r>
              <a:rPr lang="en-US" sz="2800" dirty="0" smtClean="0"/>
              <a:t>Good code should come out of that, though!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96185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look at the “missing link” between TDD and BDD… ATDD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472" y="1930400"/>
            <a:ext cx="6183959" cy="4823488"/>
          </a:xfrm>
        </p:spPr>
      </p:pic>
    </p:spTree>
    <p:extLst>
      <p:ext uri="{BB962C8B-B14F-4D97-AF65-F5344CB8AC3E}">
        <p14:creationId xmlns:p14="http://schemas.microsoft.com/office/powerpoint/2010/main" val="2451212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-&gt; ATDD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7085"/>
            <a:ext cx="8596668" cy="4862003"/>
          </a:xfrm>
        </p:spPr>
        <p:txBody>
          <a:bodyPr>
            <a:noAutofit/>
          </a:bodyPr>
          <a:lstStyle/>
          <a:p>
            <a:r>
              <a:rPr lang="en-US" sz="2400" dirty="0" smtClean="0"/>
              <a:t>You can think of TDD as UTDD, “unit test-driven development”</a:t>
            </a:r>
          </a:p>
          <a:p>
            <a:r>
              <a:rPr lang="en-US" sz="2400" dirty="0" smtClean="0"/>
              <a:t>ATDD is “acceptance test-driven development”</a:t>
            </a:r>
          </a:p>
          <a:p>
            <a:r>
              <a:rPr lang="en-US" sz="2400" dirty="0" smtClean="0"/>
              <a:t>Write automated acceptance tests (“systems-level tests”), then fill in with TDD.  Once full acceptance test works, move on to new acceptance test</a:t>
            </a:r>
          </a:p>
          <a:p>
            <a:r>
              <a:rPr lang="en-US" sz="2400" dirty="0" smtClean="0"/>
              <a:t>Still follow red-green-refactor, but two layers:</a:t>
            </a:r>
          </a:p>
          <a:p>
            <a:pPr lvl="1"/>
            <a:r>
              <a:rPr lang="en-US" sz="2000" dirty="0" smtClean="0"/>
              <a:t>Acceptance tests</a:t>
            </a:r>
          </a:p>
          <a:p>
            <a:pPr lvl="1"/>
            <a:r>
              <a:rPr lang="en-US" sz="2000" dirty="0" smtClean="0"/>
              <a:t>Unit tests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7725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ATDD –&gt; BDD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Let’s work similarly to ATDD, but write everything in a way users, developers, and testers can all understand</a:t>
            </a:r>
          </a:p>
          <a:p>
            <a:r>
              <a:rPr lang="en-US" sz="3200" dirty="0" smtClean="0"/>
              <a:t>Develop an “Esperanto”</a:t>
            </a:r>
          </a:p>
          <a:p>
            <a:r>
              <a:rPr lang="en-US" sz="3200" dirty="0" smtClean="0"/>
              <a:t>Focus on describing the system – and tests! – in a way that users can </a:t>
            </a:r>
            <a:r>
              <a:rPr lang="en-US" sz="3200" dirty="0" err="1" smtClean="0"/>
              <a:t>undersand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501823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</TotalTime>
  <Words>713</Words>
  <Application>Microsoft Office PowerPoint</Application>
  <PresentationFormat>Widescreen</PresentationFormat>
  <Paragraphs>84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Trebuchet MS</vt:lpstr>
      <vt:lpstr>Wingdings 3</vt:lpstr>
      <vt:lpstr>Facet</vt:lpstr>
      <vt:lpstr>CS1632, Lecture 13: Behavior-Driven Development</vt:lpstr>
      <vt:lpstr>TDD is great and all, but…</vt:lpstr>
      <vt:lpstr>TDD is great and all, but..</vt:lpstr>
      <vt:lpstr>2006: Dan North shows a new way..</vt:lpstr>
      <vt:lpstr>Behavior-Driven Development</vt:lpstr>
      <vt:lpstr>BDD != TDD</vt:lpstr>
      <vt:lpstr>Let’s look at the “missing link” between TDD and BDD… ATDD</vt:lpstr>
      <vt:lpstr>TDD -&gt; ATDD</vt:lpstr>
      <vt:lpstr>ATDD –&gt; BDD</vt:lpstr>
      <vt:lpstr>PowerPoint Presentation</vt:lpstr>
      <vt:lpstr>Limitations of Jargon</vt:lpstr>
      <vt:lpstr>Requirements</vt:lpstr>
      <vt:lpstr>No user will ever use this language to describe what they want</vt:lpstr>
      <vt:lpstr>User Stories</vt:lpstr>
      <vt:lpstr>The Connextra Template (a/k/a the “role/function/reason” template)</vt:lpstr>
      <vt:lpstr>Examples</vt:lpstr>
      <vt:lpstr>Taking Advantage of Common Humanity</vt:lpstr>
      <vt:lpstr>Role-Playing</vt:lpstr>
      <vt:lpstr>Role-Playing</vt:lpstr>
      <vt:lpstr>Testing User Stories</vt:lpstr>
      <vt:lpstr>Scenarios are particular instantiations or situations of a user story</vt:lpstr>
      <vt:lpstr>We can use the “Given / When / Then” template for scenarios</vt:lpstr>
      <vt:lpstr>Seem Familiar?</vt:lpstr>
      <vt:lpstr>Re-writing in a way everyone can understand</vt:lpstr>
      <vt:lpstr>Note Our Tests Are Less Specific!</vt:lpstr>
      <vt:lpstr>Role-Playing</vt:lpstr>
    </vt:vector>
  </TitlesOfParts>
  <Company>University of Pittsburgh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J. Laboon</dc:creator>
  <cp:lastModifiedBy>William J. Laboon</cp:lastModifiedBy>
  <cp:revision>6</cp:revision>
  <dcterms:created xsi:type="dcterms:W3CDTF">2016-06-13T14:57:52Z</dcterms:created>
  <dcterms:modified xsi:type="dcterms:W3CDTF">2016-06-13T15:39:36Z</dcterms:modified>
</cp:coreProperties>
</file>