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5" autoAdjust="0"/>
    <p:restoredTop sz="94660"/>
  </p:normalViewPr>
  <p:slideViewPr>
    <p:cSldViewPr snapToGrid="0">
      <p:cViewPr varScale="1">
        <p:scale>
          <a:sx n="53" d="100"/>
          <a:sy n="53" d="100"/>
        </p:scale>
        <p:origin x="78"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6/13/2016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6/13/2016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6/13/2016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6/13/2016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6/13/2016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ocs.seleniumhq.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CS1632, Lecture 14: Systems Testing the web with selenium</a:t>
            </a:r>
            <a:endParaRPr lang="en-US" sz="5400" dirty="0"/>
          </a:p>
        </p:txBody>
      </p:sp>
      <p:sp>
        <p:nvSpPr>
          <p:cNvPr id="3" name="Subtitle 2"/>
          <p:cNvSpPr>
            <a:spLocks noGrp="1"/>
          </p:cNvSpPr>
          <p:nvPr>
            <p:ph type="subTitle" idx="1"/>
          </p:nvPr>
        </p:nvSpPr>
        <p:spPr/>
        <p:txBody>
          <a:bodyPr/>
          <a:lstStyle/>
          <a:p>
            <a:r>
              <a:rPr lang="en-US" dirty="0" smtClean="0"/>
              <a:t>Bill </a:t>
            </a:r>
            <a:r>
              <a:rPr lang="en-US" dirty="0" err="1" smtClean="0"/>
              <a:t>Laboon</a:t>
            </a:r>
            <a:endParaRPr lang="en-US" dirty="0"/>
          </a:p>
        </p:txBody>
      </p:sp>
    </p:spTree>
    <p:extLst>
      <p:ext uri="{BB962C8B-B14F-4D97-AF65-F5344CB8AC3E}">
        <p14:creationId xmlns:p14="http://schemas.microsoft.com/office/powerpoint/2010/main" val="272063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name Selenium?</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One </a:t>
            </a:r>
            <a:r>
              <a:rPr lang="en-US" sz="3200" dirty="0"/>
              <a:t>of their competitors was "Mercury</a:t>
            </a:r>
            <a:r>
              <a:rPr lang="en-US" sz="3200" dirty="0" smtClean="0"/>
              <a:t>.“</a:t>
            </a:r>
          </a:p>
          <a:p>
            <a:pPr marL="0" indent="0">
              <a:buNone/>
            </a:pPr>
            <a:r>
              <a:rPr lang="en-US" sz="3200" dirty="0" smtClean="0"/>
              <a:t>Mercury </a:t>
            </a:r>
            <a:r>
              <a:rPr lang="en-US" sz="3200" dirty="0"/>
              <a:t>poisoning is cured by Selenium pills.</a:t>
            </a:r>
          </a:p>
        </p:txBody>
      </p:sp>
    </p:spTree>
    <p:extLst>
      <p:ext uri="{BB962C8B-B14F-4D97-AF65-F5344CB8AC3E}">
        <p14:creationId xmlns:p14="http://schemas.microsoft.com/office/powerpoint/2010/main" val="55020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is a whole ecosystem</a:t>
            </a:r>
            <a:endParaRPr lang="en-US" dirty="0"/>
          </a:p>
        </p:txBody>
      </p:sp>
      <p:sp>
        <p:nvSpPr>
          <p:cNvPr id="3" name="Content Placeholder 2"/>
          <p:cNvSpPr>
            <a:spLocks noGrp="1"/>
          </p:cNvSpPr>
          <p:nvPr>
            <p:ph idx="1"/>
          </p:nvPr>
        </p:nvSpPr>
        <p:spPr/>
        <p:txBody>
          <a:bodyPr/>
          <a:lstStyle/>
          <a:p>
            <a:pPr marL="0" indent="0">
              <a:buNone/>
            </a:pPr>
            <a:r>
              <a:rPr lang="en-US" dirty="0" smtClean="0"/>
              <a:t>Selenium </a:t>
            </a:r>
            <a:r>
              <a:rPr lang="en-US" dirty="0"/>
              <a:t>is a very complex, complete framework.  We're really just going to be seeing the tip of the iceberg in this class</a:t>
            </a:r>
            <a:r>
              <a:rPr lang="en-US" dirty="0" smtClean="0"/>
              <a:t>.</a:t>
            </a:r>
          </a:p>
          <a:p>
            <a:pPr marL="0" indent="0">
              <a:buNone/>
            </a:pPr>
            <a:r>
              <a:rPr lang="en-US" dirty="0" smtClean="0"/>
              <a:t>It </a:t>
            </a:r>
            <a:r>
              <a:rPr lang="en-US" dirty="0"/>
              <a:t>has other uses aside from testing, as </a:t>
            </a:r>
            <a:r>
              <a:rPr lang="en-US" dirty="0" smtClean="0"/>
              <a:t>well: </a:t>
            </a:r>
          </a:p>
          <a:p>
            <a:pPr marL="457200" indent="-457200">
              <a:buAutoNum type="arabicPeriod"/>
            </a:pPr>
            <a:r>
              <a:rPr lang="en-US" dirty="0" smtClean="0"/>
              <a:t>Web macros</a:t>
            </a:r>
          </a:p>
          <a:p>
            <a:pPr marL="457200" indent="-457200">
              <a:buAutoNum type="arabicPeriod"/>
            </a:pPr>
            <a:r>
              <a:rPr lang="en-US" dirty="0" smtClean="0"/>
              <a:t>Scraping</a:t>
            </a:r>
          </a:p>
          <a:p>
            <a:pPr marL="457200" indent="-457200">
              <a:buAutoNum type="arabicPeriod"/>
            </a:pPr>
            <a:r>
              <a:rPr lang="en-US" dirty="0" smtClean="0"/>
              <a:t>Load testing or parallel testing with Selenium Grid</a:t>
            </a:r>
          </a:p>
        </p:txBody>
      </p:sp>
    </p:spTree>
    <p:extLst>
      <p:ext uri="{BB962C8B-B14F-4D97-AF65-F5344CB8AC3E}">
        <p14:creationId xmlns:p14="http://schemas.microsoft.com/office/powerpoint/2010/main" val="250157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Selenium</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800" dirty="0" smtClean="0"/>
              <a:t>Download </a:t>
            </a:r>
            <a:r>
              <a:rPr lang="en-US" sz="2800" dirty="0"/>
              <a:t>Firefox (getting Selenium IDE working in Chrome is possible, but </a:t>
            </a:r>
            <a:r>
              <a:rPr lang="en-US" sz="2800" dirty="0" smtClean="0"/>
              <a:t>more prone to bugs)</a:t>
            </a:r>
          </a:p>
          <a:p>
            <a:pPr marL="457200" indent="-457200">
              <a:buAutoNum type="arabicPeriod"/>
            </a:pPr>
            <a:r>
              <a:rPr lang="en-US" sz="2800" dirty="0" smtClean="0"/>
              <a:t>Go </a:t>
            </a:r>
            <a:r>
              <a:rPr lang="en-US" sz="2800" dirty="0"/>
              <a:t>to </a:t>
            </a:r>
            <a:r>
              <a:rPr lang="en-US" sz="2800" dirty="0">
                <a:hlinkClick r:id="rId2"/>
              </a:rPr>
              <a:t>http://</a:t>
            </a:r>
            <a:r>
              <a:rPr lang="en-US" sz="2800" dirty="0" smtClean="0">
                <a:hlinkClick r:id="rId2"/>
              </a:rPr>
              <a:t>docs.seleniumhq.org/</a:t>
            </a:r>
            <a:endParaRPr lang="en-US" sz="2800" dirty="0" smtClean="0"/>
          </a:p>
          <a:p>
            <a:pPr marL="457200" indent="-457200">
              <a:buAutoNum type="arabicPeriod"/>
            </a:pPr>
            <a:r>
              <a:rPr lang="en-US" sz="2800" dirty="0" smtClean="0"/>
              <a:t>Download </a:t>
            </a:r>
            <a:r>
              <a:rPr lang="en-US" sz="2800" dirty="0"/>
              <a:t>and install Selenium4. </a:t>
            </a:r>
            <a:endParaRPr lang="en-US" sz="2800" dirty="0" smtClean="0"/>
          </a:p>
          <a:p>
            <a:pPr marL="457200" indent="-457200">
              <a:buAutoNum type="arabicPeriod"/>
            </a:pPr>
            <a:r>
              <a:rPr lang="en-US" sz="2800" dirty="0" smtClean="0"/>
              <a:t>Click </a:t>
            </a:r>
            <a:r>
              <a:rPr lang="en-US" sz="2800" dirty="0"/>
              <a:t>on the "Se" icon in the upper right-hand corner, or go to Tools -&gt; Selenium IDE</a:t>
            </a:r>
          </a:p>
        </p:txBody>
      </p:sp>
    </p:spTree>
    <p:extLst>
      <p:ext uri="{BB962C8B-B14F-4D97-AF65-F5344CB8AC3E}">
        <p14:creationId xmlns:p14="http://schemas.microsoft.com/office/powerpoint/2010/main" val="128239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585216"/>
            <a:ext cx="5879592" cy="5522976"/>
          </a:xfrm>
        </p:spPr>
        <p:txBody>
          <a:bodyPr/>
          <a:lstStyle/>
          <a:p>
            <a:r>
              <a:rPr lang="en-US" dirty="0" smtClean="0"/>
              <a:t>Starting URL</a:t>
            </a:r>
            <a:br>
              <a:rPr lang="en-US" dirty="0" smtClean="0"/>
            </a:br>
            <a:r>
              <a:rPr lang="en-US" dirty="0" smtClean="0"/>
              <a:t/>
            </a:r>
            <a:br>
              <a:rPr lang="en-US" dirty="0" smtClean="0"/>
            </a:br>
            <a:r>
              <a:rPr lang="en-US" dirty="0" smtClean="0"/>
              <a:t/>
            </a:r>
            <a:br>
              <a:rPr lang="en-US" dirty="0" smtClean="0"/>
            </a:br>
            <a:r>
              <a:rPr lang="en-US" dirty="0" smtClean="0"/>
              <a:t>Commands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Logging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326" y="312414"/>
            <a:ext cx="5078874" cy="6048762"/>
          </a:xfrm>
        </p:spPr>
      </p:pic>
    </p:spTree>
    <p:extLst>
      <p:ext uri="{BB962C8B-B14F-4D97-AF65-F5344CB8AC3E}">
        <p14:creationId xmlns:p14="http://schemas.microsoft.com/office/powerpoint/2010/main" val="423951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Scripting</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3200" dirty="0" smtClean="0"/>
              <a:t>File</a:t>
            </a:r>
            <a:r>
              <a:rPr lang="en-US" sz="3200" dirty="0"/>
              <a:t>... New Test </a:t>
            </a:r>
            <a:r>
              <a:rPr lang="en-US" sz="3200" dirty="0" smtClean="0"/>
              <a:t>Case</a:t>
            </a:r>
          </a:p>
          <a:p>
            <a:pPr marL="457200" indent="-457200">
              <a:buAutoNum type="arabicPeriod"/>
            </a:pPr>
            <a:r>
              <a:rPr lang="en-US" sz="3200" dirty="0" smtClean="0"/>
              <a:t>Record </a:t>
            </a:r>
            <a:r>
              <a:rPr lang="en-US" sz="3200" dirty="0"/>
              <a:t>an operation (red </a:t>
            </a:r>
            <a:r>
              <a:rPr lang="en-US" sz="3200" dirty="0" smtClean="0"/>
              <a:t>circle)</a:t>
            </a:r>
          </a:p>
          <a:p>
            <a:pPr marL="457200" indent="-457200">
              <a:buAutoNum type="arabicPeriod"/>
            </a:pPr>
            <a:r>
              <a:rPr lang="en-US" sz="3200" dirty="0" smtClean="0"/>
              <a:t>Stop recording</a:t>
            </a:r>
          </a:p>
          <a:p>
            <a:pPr marL="457200" indent="-457200">
              <a:buAutoNum type="arabicPeriod"/>
            </a:pPr>
            <a:r>
              <a:rPr lang="en-US" sz="3200" dirty="0" smtClean="0"/>
              <a:t>Run </a:t>
            </a:r>
            <a:r>
              <a:rPr lang="en-US" sz="3200" dirty="0"/>
              <a:t>test suite (green triangle)</a:t>
            </a:r>
          </a:p>
        </p:txBody>
      </p:sp>
    </p:spTree>
    <p:extLst>
      <p:ext uri="{BB962C8B-B14F-4D97-AF65-F5344CB8AC3E}">
        <p14:creationId xmlns:p14="http://schemas.microsoft.com/office/powerpoint/2010/main" val="402215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20" y="685800"/>
            <a:ext cx="4297680" cy="14859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Our code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3056" y="215836"/>
            <a:ext cx="5695760" cy="6733497"/>
          </a:xfrm>
          <a:prstGeom prst="rect">
            <a:avLst/>
          </a:prstGeom>
        </p:spPr>
      </p:pic>
    </p:spTree>
    <p:extLst>
      <p:ext uri="{BB962C8B-B14F-4D97-AF65-F5344CB8AC3E}">
        <p14:creationId xmlns:p14="http://schemas.microsoft.com/office/powerpoint/2010/main" val="19048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275" y="685800"/>
            <a:ext cx="6486525" cy="1485900"/>
          </a:xfrm>
        </p:spPr>
        <p:txBody>
          <a:bodyPr>
            <a:normAutofit fontScale="90000"/>
          </a:bodyPr>
          <a:lstStyle/>
          <a:p>
            <a:r>
              <a:rPr lang="en-US" dirty="0"/>
              <a:t>open &lt;URL&gt; - Opens either an absolute or relative URL</a:t>
            </a:r>
            <a:br>
              <a:rPr lang="en-US" dirty="0"/>
            </a:br>
            <a:r>
              <a:rPr lang="en-US" dirty="0"/>
              <a:t/>
            </a:r>
            <a:br>
              <a:rPr lang="en-US" dirty="0"/>
            </a:br>
            <a:r>
              <a:rPr lang="en-US" dirty="0"/>
              <a:t/>
            </a:r>
            <a:br>
              <a:rPr lang="en-US" dirty="0"/>
            </a:br>
            <a:r>
              <a:rPr lang="en-US" dirty="0"/>
              <a:t/>
            </a:r>
            <a:br>
              <a:rPr lang="en-US" dirty="0"/>
            </a:br>
            <a:r>
              <a:rPr lang="en-US" dirty="0"/>
              <a:t>Note that you can check what an operation does by clicking on the "Reference" tab at the bottom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4486275" cy="6524625"/>
          </a:xfrm>
          <a:prstGeom prst="rect">
            <a:avLst/>
          </a:prstGeom>
        </p:spPr>
      </p:pic>
    </p:spTree>
    <p:extLst>
      <p:ext uri="{BB962C8B-B14F-4D97-AF65-F5344CB8AC3E}">
        <p14:creationId xmlns:p14="http://schemas.microsoft.com/office/powerpoint/2010/main" val="365482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note…</a:t>
            </a:r>
            <a:endParaRPr lang="en-US" dirty="0"/>
          </a:p>
        </p:txBody>
      </p:sp>
      <p:sp>
        <p:nvSpPr>
          <p:cNvPr id="3" name="Content Placeholder 2"/>
          <p:cNvSpPr>
            <a:spLocks noGrp="1"/>
          </p:cNvSpPr>
          <p:nvPr>
            <p:ph idx="1"/>
          </p:nvPr>
        </p:nvSpPr>
        <p:spPr/>
        <p:txBody>
          <a:bodyPr>
            <a:normAutofit/>
          </a:bodyPr>
          <a:lstStyle/>
          <a:p>
            <a:r>
              <a:rPr lang="en-US" sz="2800" dirty="0" smtClean="0"/>
              <a:t>…you </a:t>
            </a:r>
            <a:r>
              <a:rPr lang="en-US" sz="2800" dirty="0"/>
              <a:t>can move steps around by just clicking and </a:t>
            </a:r>
            <a:r>
              <a:rPr lang="en-US" sz="2800" dirty="0" smtClean="0"/>
              <a:t>dragging</a:t>
            </a:r>
          </a:p>
          <a:p>
            <a:r>
              <a:rPr lang="en-US" sz="2800" dirty="0" smtClean="0"/>
              <a:t>… you can add comments by selecting “Add new comment”</a:t>
            </a:r>
          </a:p>
          <a:p>
            <a:r>
              <a:rPr lang="en-US" sz="2800" dirty="0" smtClean="0"/>
              <a:t>… the textbox is not a traditional textbox</a:t>
            </a:r>
          </a:p>
          <a:p>
            <a:r>
              <a:rPr lang="en-US" sz="2800" dirty="0" smtClean="0"/>
              <a:t>… commands may or may not have arguments</a:t>
            </a:r>
            <a:endParaRPr lang="en-US" sz="2800" dirty="0"/>
          </a:p>
        </p:txBody>
      </p:sp>
    </p:spTree>
    <p:extLst>
      <p:ext uri="{BB962C8B-B14F-4D97-AF65-F5344CB8AC3E}">
        <p14:creationId xmlns:p14="http://schemas.microsoft.com/office/powerpoint/2010/main" val="409315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0" y="685800"/>
            <a:ext cx="4602480" cy="1728216"/>
          </a:xfrm>
        </p:spPr>
        <p:txBody>
          <a:bodyPr>
            <a:normAutofit fontScale="90000"/>
          </a:bodyPr>
          <a:lstStyle/>
          <a:p>
            <a:r>
              <a:rPr lang="en-US" dirty="0" smtClean="0"/>
              <a:t>The type command will type in a given target (e.g. textbox)</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4875" y="133159"/>
            <a:ext cx="6490117" cy="6724841"/>
          </a:xfrm>
          <a:prstGeom prst="rect">
            <a:avLst/>
          </a:prstGeom>
        </p:spPr>
      </p:pic>
    </p:spTree>
    <p:extLst>
      <p:ext uri="{BB962C8B-B14F-4D97-AF65-F5344CB8AC3E}">
        <p14:creationId xmlns:p14="http://schemas.microsoft.com/office/powerpoint/2010/main" val="173455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0" y="685800"/>
            <a:ext cx="2468880" cy="1485900"/>
          </a:xfrm>
        </p:spPr>
        <p:txBody>
          <a:bodyPr>
            <a:normAutofit fontScale="90000"/>
          </a:bodyPr>
          <a:lstStyle/>
          <a:p>
            <a:r>
              <a:rPr lang="en-US" dirty="0" smtClean="0"/>
              <a:t>Click &lt;target&gt; will click on an element on the web page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08481" y="0"/>
            <a:ext cx="7295291" cy="6858000"/>
          </a:xfrm>
          <a:prstGeom prst="rect">
            <a:avLst/>
          </a:prstGeom>
        </p:spPr>
      </p:pic>
    </p:spTree>
    <p:extLst>
      <p:ext uri="{BB962C8B-B14F-4D97-AF65-F5344CB8AC3E}">
        <p14:creationId xmlns:p14="http://schemas.microsoft.com/office/powerpoint/2010/main" val="234115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371600" y="1755648"/>
            <a:ext cx="9601200" cy="4111752"/>
          </a:xfrm>
        </p:spPr>
        <p:txBody>
          <a:bodyPr>
            <a:normAutofit/>
          </a:bodyPr>
          <a:lstStyle/>
          <a:p>
            <a:r>
              <a:rPr lang="en-US" sz="3200" dirty="0" smtClean="0"/>
              <a:t>So far, all of our testing has been with specific, often text-based, input and output</a:t>
            </a:r>
          </a:p>
          <a:p>
            <a:r>
              <a:rPr lang="en-US" sz="3200" dirty="0" smtClean="0"/>
              <a:t>Turns out not everybody uses a text-based interface</a:t>
            </a:r>
          </a:p>
          <a:p>
            <a:r>
              <a:rPr lang="en-US" sz="3200" dirty="0" smtClean="0"/>
              <a:t>GUIs, web pages, mobile applications, etc.</a:t>
            </a:r>
          </a:p>
        </p:txBody>
      </p:sp>
    </p:spTree>
    <p:extLst>
      <p:ext uri="{BB962C8B-B14F-4D97-AF65-F5344CB8AC3E}">
        <p14:creationId xmlns:p14="http://schemas.microsoft.com/office/powerpoint/2010/main" val="384343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Intermittent Failures</a:t>
            </a:r>
            <a:endParaRPr lang="en-US" dirty="0"/>
          </a:p>
        </p:txBody>
      </p:sp>
      <p:sp>
        <p:nvSpPr>
          <p:cNvPr id="3" name="Content Placeholder 2"/>
          <p:cNvSpPr>
            <a:spLocks noGrp="1"/>
          </p:cNvSpPr>
          <p:nvPr>
            <p:ph idx="1"/>
          </p:nvPr>
        </p:nvSpPr>
        <p:spPr/>
        <p:txBody>
          <a:bodyPr>
            <a:noAutofit/>
          </a:bodyPr>
          <a:lstStyle/>
          <a:p>
            <a:r>
              <a:rPr lang="en-US" sz="2800" dirty="0" err="1"/>
              <a:t>waitForPageToLoad</a:t>
            </a:r>
            <a:r>
              <a:rPr lang="en-US" sz="2800" dirty="0"/>
              <a:t> - Waits for another page to load, with an optional timeout</a:t>
            </a:r>
            <a:r>
              <a:rPr lang="en-US" sz="2800" dirty="0" smtClean="0"/>
              <a:t>.</a:t>
            </a:r>
          </a:p>
          <a:p>
            <a:r>
              <a:rPr lang="en-US" sz="2800" dirty="0" smtClean="0"/>
              <a:t>If </a:t>
            </a:r>
            <a:r>
              <a:rPr lang="en-US" sz="2800" dirty="0"/>
              <a:t>you don't wait, Selenium goes as fast as it can, and may do a check before the page is ready</a:t>
            </a:r>
            <a:r>
              <a:rPr lang="en-US" sz="2800" dirty="0" smtClean="0"/>
              <a:t>.</a:t>
            </a:r>
          </a:p>
          <a:p>
            <a:r>
              <a:rPr lang="en-US" sz="2800" dirty="0" smtClean="0"/>
              <a:t>This </a:t>
            </a:r>
            <a:r>
              <a:rPr lang="en-US" sz="2800" dirty="0"/>
              <a:t>means that your assertions may </a:t>
            </a:r>
            <a:r>
              <a:rPr lang="en-US" sz="2800" dirty="0" smtClean="0"/>
              <a:t>fail simply because the page hasn’t finished loading!</a:t>
            </a:r>
          </a:p>
          <a:p>
            <a:r>
              <a:rPr lang="en-US" sz="2800" dirty="0" smtClean="0"/>
              <a:t>Intermittent </a:t>
            </a:r>
            <a:r>
              <a:rPr lang="en-US" sz="2800" dirty="0"/>
              <a:t>(a/k/a non-deterministic or ND failures) are a common symptom of poorly written web tests.</a:t>
            </a:r>
          </a:p>
        </p:txBody>
      </p:sp>
    </p:spTree>
    <p:extLst>
      <p:ext uri="{BB962C8B-B14F-4D97-AF65-F5344CB8AC3E}">
        <p14:creationId xmlns:p14="http://schemas.microsoft.com/office/powerpoint/2010/main" val="361561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andWait</a:t>
            </a:r>
            <a:endParaRPr lang="en-US" dirty="0"/>
          </a:p>
        </p:txBody>
      </p:sp>
      <p:sp>
        <p:nvSpPr>
          <p:cNvPr id="3" name="Content Placeholder 2"/>
          <p:cNvSpPr>
            <a:spLocks noGrp="1"/>
          </p:cNvSpPr>
          <p:nvPr>
            <p:ph idx="1"/>
          </p:nvPr>
        </p:nvSpPr>
        <p:spPr/>
        <p:txBody>
          <a:bodyPr>
            <a:normAutofit/>
          </a:bodyPr>
          <a:lstStyle/>
          <a:p>
            <a:r>
              <a:rPr lang="en-US" sz="2800" dirty="0" err="1"/>
              <a:t>clickAndWait</a:t>
            </a:r>
            <a:r>
              <a:rPr lang="en-US" sz="2800" dirty="0"/>
              <a:t> -&gt; a combination of "click" and "</a:t>
            </a:r>
            <a:r>
              <a:rPr lang="en-US" sz="2800" dirty="0" err="1" smtClean="0"/>
              <a:t>waitForPageToLoad</a:t>
            </a:r>
            <a:r>
              <a:rPr lang="en-US" sz="2800" dirty="0" smtClean="0"/>
              <a:t>“</a:t>
            </a:r>
          </a:p>
          <a:p>
            <a:r>
              <a:rPr lang="en-US" sz="2800" dirty="0" smtClean="0"/>
              <a:t>There </a:t>
            </a:r>
            <a:r>
              <a:rPr lang="en-US" sz="2800" dirty="0"/>
              <a:t>are other "...</a:t>
            </a:r>
            <a:r>
              <a:rPr lang="en-US" sz="2800" dirty="0" err="1"/>
              <a:t>andWait</a:t>
            </a:r>
            <a:r>
              <a:rPr lang="en-US" sz="2800" dirty="0"/>
              <a:t>" variants since waiting for a page to load is very common.</a:t>
            </a:r>
          </a:p>
        </p:txBody>
      </p:sp>
    </p:spTree>
    <p:extLst>
      <p:ext uri="{BB962C8B-B14F-4D97-AF65-F5344CB8AC3E}">
        <p14:creationId xmlns:p14="http://schemas.microsoft.com/office/powerpoint/2010/main" val="140506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assertions, my old friend…</a:t>
            </a:r>
            <a:br>
              <a:rPr lang="en-US" dirty="0" smtClean="0"/>
            </a:br>
            <a:r>
              <a:rPr lang="en-US" dirty="0" smtClean="0"/>
              <a:t>I’ve come to assert you again..</a:t>
            </a:r>
            <a:endParaRPr lang="en-US" dirty="0"/>
          </a:p>
        </p:txBody>
      </p:sp>
      <p:sp>
        <p:nvSpPr>
          <p:cNvPr id="3" name="Content Placeholder 2"/>
          <p:cNvSpPr>
            <a:spLocks noGrp="1"/>
          </p:cNvSpPr>
          <p:nvPr>
            <p:ph idx="1"/>
          </p:nvPr>
        </p:nvSpPr>
        <p:spPr/>
        <p:txBody>
          <a:bodyPr>
            <a:normAutofit/>
          </a:bodyPr>
          <a:lstStyle/>
          <a:p>
            <a:r>
              <a:rPr lang="en-US" sz="2800" dirty="0" smtClean="0"/>
              <a:t>We are going to use assertions to specify expected behavior</a:t>
            </a:r>
          </a:p>
          <a:p>
            <a:r>
              <a:rPr lang="en-US" sz="2800" dirty="0" smtClean="0"/>
              <a:t>Same concept as traditional Junit assertions, just at a different level of abstraction</a:t>
            </a:r>
            <a:endParaRPr lang="en-US" sz="2800" dirty="0"/>
          </a:p>
        </p:txBody>
      </p:sp>
    </p:spTree>
    <p:extLst>
      <p:ext uri="{BB962C8B-B14F-4D97-AF65-F5344CB8AC3E}">
        <p14:creationId xmlns:p14="http://schemas.microsoft.com/office/powerpoint/2010/main" val="90236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650" y="685800"/>
            <a:ext cx="2848150" cy="61722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assertion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83348" y="0"/>
            <a:ext cx="7241302" cy="6858000"/>
          </a:xfrm>
          <a:prstGeom prst="rect">
            <a:avLst/>
          </a:prstGeom>
        </p:spPr>
      </p:pic>
    </p:spTree>
    <p:extLst>
      <p:ext uri="{BB962C8B-B14F-4D97-AF65-F5344CB8AC3E}">
        <p14:creationId xmlns:p14="http://schemas.microsoft.com/office/powerpoint/2010/main" val="55210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can be helpful to find a way to specify a target</a:t>
            </a:r>
            <a:endParaRPr lang="en-US" dirty="0"/>
          </a:p>
        </p:txBody>
      </p:sp>
      <p:sp>
        <p:nvSpPr>
          <p:cNvPr id="3" name="Content Placeholder 2"/>
          <p:cNvSpPr>
            <a:spLocks noGrp="1"/>
          </p:cNvSpPr>
          <p:nvPr>
            <p:ph idx="1"/>
          </p:nvPr>
        </p:nvSpPr>
        <p:spPr/>
        <p:txBody>
          <a:bodyPr/>
          <a:lstStyle/>
          <a:p>
            <a:r>
              <a:rPr lang="en-US" dirty="0" smtClean="0"/>
              <a:t>Lots of ways to specify an element on a webpage</a:t>
            </a:r>
          </a:p>
          <a:p>
            <a:r>
              <a:rPr lang="en-US" dirty="0" smtClean="0"/>
              <a:t>Select can help you find one that works</a:t>
            </a:r>
            <a:endParaRPr lang="en-US" dirty="0"/>
          </a:p>
        </p:txBody>
      </p:sp>
    </p:spTree>
    <p:extLst>
      <p:ext uri="{BB962C8B-B14F-4D97-AF65-F5344CB8AC3E}">
        <p14:creationId xmlns:p14="http://schemas.microsoft.com/office/powerpoint/2010/main" val="386604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fun assertions…</a:t>
            </a:r>
            <a:endParaRPr lang="en-US" dirty="0"/>
          </a:p>
        </p:txBody>
      </p:sp>
      <p:sp>
        <p:nvSpPr>
          <p:cNvPr id="3" name="Content Placeholder 2"/>
          <p:cNvSpPr>
            <a:spLocks noGrp="1"/>
          </p:cNvSpPr>
          <p:nvPr>
            <p:ph idx="1"/>
          </p:nvPr>
        </p:nvSpPr>
        <p:spPr>
          <a:xfrm>
            <a:off x="1371600" y="1682496"/>
            <a:ext cx="9601200" cy="4184904"/>
          </a:xfrm>
        </p:spPr>
        <p:txBody>
          <a:bodyPr>
            <a:noAutofit/>
          </a:bodyPr>
          <a:lstStyle/>
          <a:p>
            <a:r>
              <a:rPr lang="en-US" sz="2400" dirty="0" err="1">
                <a:solidFill>
                  <a:srgbClr val="FF0000"/>
                </a:solidFill>
              </a:rPr>
              <a:t>assertText</a:t>
            </a:r>
            <a:r>
              <a:rPr lang="en-US" sz="2400" dirty="0">
                <a:solidFill>
                  <a:srgbClr val="FF0000"/>
                </a:solidFill>
              </a:rPr>
              <a:t> / </a:t>
            </a:r>
            <a:r>
              <a:rPr lang="en-US" sz="2400" dirty="0" err="1">
                <a:solidFill>
                  <a:srgbClr val="FF0000"/>
                </a:solidFill>
              </a:rPr>
              <a:t>assertTextPresent</a:t>
            </a:r>
            <a:r>
              <a:rPr lang="en-US" sz="2400" dirty="0">
                <a:solidFill>
                  <a:srgbClr val="FF0000"/>
                </a:solidFill>
              </a:rPr>
              <a:t> </a:t>
            </a:r>
            <a:r>
              <a:rPr lang="en-US" sz="2400" dirty="0"/>
              <a:t>- Assert that text exists (on an element (former) or entire page (latter)).  Note that this is a regex</a:t>
            </a:r>
            <a:r>
              <a:rPr lang="en-US" sz="2400" dirty="0" smtClean="0"/>
              <a:t>!</a:t>
            </a:r>
          </a:p>
          <a:p>
            <a:r>
              <a:rPr lang="en-US" sz="2400" dirty="0" err="1" smtClean="0">
                <a:solidFill>
                  <a:srgbClr val="FF0000"/>
                </a:solidFill>
              </a:rPr>
              <a:t>assertCookie</a:t>
            </a:r>
            <a:r>
              <a:rPr lang="en-US" sz="2400" dirty="0" smtClean="0">
                <a:solidFill>
                  <a:srgbClr val="FF0000"/>
                </a:solidFill>
              </a:rPr>
              <a:t> </a:t>
            </a:r>
            <a:r>
              <a:rPr lang="en-US" sz="2400" dirty="0"/>
              <a:t>- Assert that a cookie exists</a:t>
            </a:r>
            <a:r>
              <a:rPr lang="en-US" sz="2400" dirty="0" smtClean="0"/>
              <a:t>.</a:t>
            </a:r>
          </a:p>
          <a:p>
            <a:r>
              <a:rPr lang="en-US" sz="2400" dirty="0" err="1" smtClean="0">
                <a:solidFill>
                  <a:srgbClr val="FF0000"/>
                </a:solidFill>
              </a:rPr>
              <a:t>assertElementPresent</a:t>
            </a:r>
            <a:r>
              <a:rPr lang="en-US" sz="2400" dirty="0" smtClean="0"/>
              <a:t> </a:t>
            </a:r>
            <a:r>
              <a:rPr lang="en-US" sz="2400" dirty="0"/>
              <a:t>- Assert that an element exists somewhere on the page</a:t>
            </a:r>
            <a:r>
              <a:rPr lang="en-US" sz="2400" dirty="0" smtClean="0"/>
              <a:t>.</a:t>
            </a:r>
          </a:p>
          <a:p>
            <a:r>
              <a:rPr lang="en-US" sz="2400" dirty="0" err="1" smtClean="0">
                <a:solidFill>
                  <a:srgbClr val="FF0000"/>
                </a:solidFill>
              </a:rPr>
              <a:t>assertAlert</a:t>
            </a:r>
            <a:r>
              <a:rPr lang="en-US" sz="2400" dirty="0" smtClean="0">
                <a:solidFill>
                  <a:srgbClr val="FF0000"/>
                </a:solidFill>
              </a:rPr>
              <a:t> </a:t>
            </a:r>
            <a:r>
              <a:rPr lang="en-US" sz="2400" dirty="0"/>
              <a:t>- Assert that an alert took place</a:t>
            </a:r>
            <a:r>
              <a:rPr lang="en-US" sz="2400" dirty="0" smtClean="0"/>
              <a:t>.</a:t>
            </a:r>
          </a:p>
          <a:p>
            <a:r>
              <a:rPr lang="en-US" sz="2400" dirty="0" err="1" smtClean="0">
                <a:solidFill>
                  <a:srgbClr val="FF0000"/>
                </a:solidFill>
              </a:rPr>
              <a:t>assertEditable</a:t>
            </a:r>
            <a:r>
              <a:rPr lang="en-US" sz="2400" dirty="0" smtClean="0"/>
              <a:t> </a:t>
            </a:r>
            <a:r>
              <a:rPr lang="en-US" sz="2400" dirty="0"/>
              <a:t>- Assert that an element is editable</a:t>
            </a:r>
            <a:r>
              <a:rPr lang="en-US" sz="2400" dirty="0" smtClean="0"/>
              <a:t>.</a:t>
            </a:r>
          </a:p>
          <a:p>
            <a:r>
              <a:rPr lang="en-US" sz="2400" dirty="0" err="1" smtClean="0">
                <a:solidFill>
                  <a:srgbClr val="FF0000"/>
                </a:solidFill>
              </a:rPr>
              <a:t>assertEval</a:t>
            </a:r>
            <a:r>
              <a:rPr lang="en-US" sz="2400" dirty="0" smtClean="0"/>
              <a:t> </a:t>
            </a:r>
            <a:r>
              <a:rPr lang="en-US" sz="2400" dirty="0"/>
              <a:t>- Evaluate some JavaScript and assert the result.</a:t>
            </a:r>
          </a:p>
        </p:txBody>
      </p:sp>
    </p:spTree>
    <p:extLst>
      <p:ext uri="{BB962C8B-B14F-4D97-AF65-F5344CB8AC3E}">
        <p14:creationId xmlns:p14="http://schemas.microsoft.com/office/powerpoint/2010/main" val="401544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9060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Techniques are Similar</a:t>
            </a:r>
            <a:endParaRPr lang="en-US" dirty="0"/>
          </a:p>
        </p:txBody>
      </p:sp>
      <p:sp>
        <p:nvSpPr>
          <p:cNvPr id="3" name="Content Placeholder 2"/>
          <p:cNvSpPr>
            <a:spLocks noGrp="1"/>
          </p:cNvSpPr>
          <p:nvPr>
            <p:ph idx="1"/>
          </p:nvPr>
        </p:nvSpPr>
        <p:spPr/>
        <p:txBody>
          <a:bodyPr/>
          <a:lstStyle/>
          <a:p>
            <a:pPr marL="0" indent="0">
              <a:buNone/>
            </a:pPr>
            <a:r>
              <a:rPr lang="en-US" sz="2400" dirty="0"/>
              <a:t>We can actually use many of the same tools and techniques to test more complicated interfaces.  Now that you understand the basics of automated testing, it's possible to take what you've learned and apply it to a more complex interface</a:t>
            </a:r>
            <a:r>
              <a:rPr lang="en-US" sz="2400" dirty="0" smtClean="0"/>
              <a:t>.</a:t>
            </a:r>
          </a:p>
          <a:p>
            <a:pPr marL="0" indent="0">
              <a:buNone/>
            </a:pPr>
            <a:r>
              <a:rPr lang="en-US" sz="2400" dirty="0" smtClean="0"/>
              <a:t>But </a:t>
            </a:r>
            <a:r>
              <a:rPr lang="en-US" sz="2400" dirty="0"/>
              <a:t>this </a:t>
            </a:r>
            <a:r>
              <a:rPr lang="en-US" sz="2400" dirty="0" smtClean="0"/>
              <a:t>remains:</a:t>
            </a:r>
          </a:p>
          <a:p>
            <a:pPr marL="0" indent="0" algn="ctr">
              <a:buNone/>
            </a:pPr>
            <a:r>
              <a:rPr lang="en-US" sz="3200" b="1" dirty="0" smtClean="0">
                <a:solidFill>
                  <a:srgbClr val="FF0000"/>
                </a:solidFill>
              </a:rPr>
              <a:t>EXPECTED </a:t>
            </a:r>
            <a:r>
              <a:rPr lang="en-US" sz="3200" b="1" dirty="0">
                <a:solidFill>
                  <a:srgbClr val="FF0000"/>
                </a:solidFill>
              </a:rPr>
              <a:t>BEHAVIOR vs OBSERVED BEHAVIOR</a:t>
            </a:r>
          </a:p>
        </p:txBody>
      </p:sp>
    </p:spTree>
    <p:extLst>
      <p:ext uri="{BB962C8B-B14F-4D97-AF65-F5344CB8AC3E}">
        <p14:creationId xmlns:p14="http://schemas.microsoft.com/office/powerpoint/2010/main" val="390881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Web</a:t>
            </a:r>
            <a:endParaRPr lang="en-US" dirty="0"/>
          </a:p>
        </p:txBody>
      </p:sp>
      <p:sp>
        <p:nvSpPr>
          <p:cNvPr id="3" name="Content Placeholder 2"/>
          <p:cNvSpPr>
            <a:spLocks noGrp="1"/>
          </p:cNvSpPr>
          <p:nvPr>
            <p:ph idx="1"/>
          </p:nvPr>
        </p:nvSpPr>
        <p:spPr/>
        <p:txBody>
          <a:bodyPr>
            <a:normAutofit/>
          </a:bodyPr>
          <a:lstStyle/>
          <a:p>
            <a:r>
              <a:rPr lang="en-US" sz="2800" dirty="0" smtClean="0"/>
              <a:t>Just an example – similar ideas for testing other graphical or non-textual / mathematical interfaces</a:t>
            </a:r>
          </a:p>
          <a:p>
            <a:r>
              <a:rPr lang="en-US" sz="2800" dirty="0" smtClean="0"/>
              <a:t>Keep in mind that we are going to </a:t>
            </a:r>
            <a:r>
              <a:rPr lang="en-US" sz="2800" i="1" dirty="0" smtClean="0"/>
              <a:t>expect</a:t>
            </a:r>
            <a:r>
              <a:rPr lang="en-US" sz="2800" dirty="0" smtClean="0"/>
              <a:t> certain things to occur or be seen, and then </a:t>
            </a:r>
            <a:r>
              <a:rPr lang="en-US" sz="2800" i="1" dirty="0" smtClean="0"/>
              <a:t>observe</a:t>
            </a:r>
            <a:r>
              <a:rPr lang="en-US" sz="2800" dirty="0" smtClean="0"/>
              <a:t> whether or not they occur or are seen.</a:t>
            </a:r>
            <a:endParaRPr lang="en-US" sz="2800" dirty="0"/>
          </a:p>
        </p:txBody>
      </p:sp>
    </p:spTree>
    <p:extLst>
      <p:ext uri="{BB962C8B-B14F-4D97-AF65-F5344CB8AC3E}">
        <p14:creationId xmlns:p14="http://schemas.microsoft.com/office/powerpoint/2010/main" val="53941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 text</a:t>
            </a:r>
            <a:endParaRPr lang="en-US" dirty="0"/>
          </a:p>
        </p:txBody>
      </p:sp>
      <p:sp>
        <p:nvSpPr>
          <p:cNvPr id="3" name="Content Placeholder 2"/>
          <p:cNvSpPr>
            <a:spLocks noGrp="1"/>
          </p:cNvSpPr>
          <p:nvPr>
            <p:ph idx="1"/>
          </p:nvPr>
        </p:nvSpPr>
        <p:spPr/>
        <p:txBody>
          <a:bodyPr>
            <a:normAutofit/>
          </a:bodyPr>
          <a:lstStyle/>
          <a:p>
            <a:r>
              <a:rPr lang="en-US" sz="3200" dirty="0" smtClean="0"/>
              <a:t>Specially formatted and displayed text, but text!</a:t>
            </a:r>
          </a:p>
          <a:p>
            <a:r>
              <a:rPr lang="en-US" sz="3200" dirty="0" smtClean="0"/>
              <a:t>If your computer can process it, it’s just 1s and 0s, which can be represented as text</a:t>
            </a:r>
            <a:endParaRPr lang="en-US" sz="3200" dirty="0"/>
          </a:p>
        </p:txBody>
      </p:sp>
    </p:spTree>
    <p:extLst>
      <p:ext uri="{BB962C8B-B14F-4D97-AF65-F5344CB8AC3E}">
        <p14:creationId xmlns:p14="http://schemas.microsoft.com/office/powerpoint/2010/main" val="18859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Theoretically, we could test web pages like so…</a:t>
            </a:r>
            <a:endParaRPr lang="en-US" dirty="0"/>
          </a:p>
        </p:txBody>
      </p:sp>
      <p:sp>
        <p:nvSpPr>
          <p:cNvPr id="3" name="Content Placeholder 2"/>
          <p:cNvSpPr>
            <a:spLocks noGrp="1"/>
          </p:cNvSpPr>
          <p:nvPr>
            <p:ph idx="1"/>
          </p:nvPr>
        </p:nvSpPr>
        <p:spPr>
          <a:xfrm>
            <a:off x="768096" y="2286000"/>
            <a:ext cx="11423904" cy="4572000"/>
          </a:xfrm>
        </p:spPr>
        <p:txBody>
          <a:bodyPr>
            <a:normAutofit/>
          </a:bodyPr>
          <a:lstStyle/>
          <a:p>
            <a:pPr marL="0" indent="0">
              <a:buNone/>
            </a:pPr>
            <a:r>
              <a:rPr lang="en-US" sz="2800" dirty="0" smtClean="0">
                <a:latin typeface="Courier New" panose="02070309020205020404" pitchFamily="49" charset="0"/>
                <a:cs typeface="Courier New" panose="02070309020205020404" pitchFamily="49" charset="0"/>
              </a:rPr>
              <a:t>// Any downsides to this?</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@Test</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public </a:t>
            </a:r>
            <a:r>
              <a:rPr lang="en-US" sz="2800" dirty="0">
                <a:latin typeface="Courier New" panose="02070309020205020404" pitchFamily="49" charset="0"/>
                <a:cs typeface="Courier New" panose="02070309020205020404" pitchFamily="49" charset="0"/>
              </a:rPr>
              <a:t>void </a:t>
            </a:r>
            <a:r>
              <a:rPr lang="en-US" sz="2800" dirty="0" err="1">
                <a:latin typeface="Courier New" panose="02070309020205020404" pitchFamily="49" charset="0"/>
                <a:cs typeface="Courier New" panose="02070309020205020404" pitchFamily="49" charset="0"/>
              </a:rPr>
              <a:t>testWeb</a:t>
            </a: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String </a:t>
            </a:r>
            <a:r>
              <a:rPr lang="en-US" sz="2800" dirty="0" err="1">
                <a:latin typeface="Courier New" panose="02070309020205020404" pitchFamily="49" charset="0"/>
                <a:cs typeface="Courier New" panose="02070309020205020404" pitchFamily="49" charset="0"/>
              </a:rPr>
              <a:t>expectedHtml</a:t>
            </a:r>
            <a:r>
              <a:rPr lang="en-US" sz="2800" dirty="0">
                <a:latin typeface="Courier New" panose="02070309020205020404" pitchFamily="49" charset="0"/>
                <a:cs typeface="Courier New" panose="02070309020205020404" pitchFamily="49" charset="0"/>
              </a:rPr>
              <a:t> = </a:t>
            </a:r>
            <a:r>
              <a:rPr lang="en-US" sz="2800" dirty="0" smtClean="0">
                <a:latin typeface="Courier New" panose="02070309020205020404" pitchFamily="49" charset="0"/>
                <a:cs typeface="Courier New" panose="02070309020205020404" pitchFamily="49" charset="0"/>
              </a:rPr>
              <a:t>“&lt;head&gt;&lt;/head&gt;&lt;body</a:t>
            </a:r>
            <a:r>
              <a:rPr lang="en-US" sz="2800" dirty="0">
                <a:latin typeface="Courier New" panose="02070309020205020404" pitchFamily="49" charset="0"/>
                <a:cs typeface="Courier New" panose="02070309020205020404" pitchFamily="49" charset="0"/>
              </a:rPr>
              <a:t>&gt;&lt;strong&gt;Hello, world!&lt;/strong&gt;&lt;/body</a:t>
            </a:r>
            <a:r>
              <a:rPr lang="en-US" sz="2800" dirty="0" smtClean="0">
                <a:latin typeface="Courier New" panose="02070309020205020404" pitchFamily="49" charset="0"/>
                <a:cs typeface="Courier New" panose="02070309020205020404" pitchFamily="49" charset="0"/>
              </a:rPr>
              <a:t>&gt;";</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String </a:t>
            </a:r>
            <a:r>
              <a:rPr lang="en-US" sz="2800" dirty="0" err="1">
                <a:latin typeface="Courier New" panose="02070309020205020404" pitchFamily="49" charset="0"/>
                <a:cs typeface="Courier New" panose="02070309020205020404" pitchFamily="49" charset="0"/>
              </a:rPr>
              <a:t>pageText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getPage</a:t>
            </a:r>
            <a:r>
              <a:rPr lang="en-US" sz="2800" dirty="0">
                <a:latin typeface="Courier New" panose="02070309020205020404" pitchFamily="49" charset="0"/>
                <a:cs typeface="Courier New" panose="02070309020205020404" pitchFamily="49" charset="0"/>
              </a:rPr>
              <a:t>("http://example.com</a:t>
            </a:r>
            <a:r>
              <a:rPr lang="en-US" sz="2800" dirty="0" smtClean="0">
                <a:latin typeface="Courier New" panose="02070309020205020404" pitchFamily="49" charset="0"/>
                <a:cs typeface="Courier New" panose="02070309020205020404" pitchFamily="49" charset="0"/>
              </a:rPr>
              <a:t>");</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assertEquals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expectedHtml</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pageText</a:t>
            </a:r>
            <a:r>
              <a:rPr lang="en-US" sz="2800" dirty="0" smtClean="0">
                <a:latin typeface="Courier New" panose="02070309020205020404" pitchFamily="49" charset="0"/>
                <a:cs typeface="Courier New" panose="02070309020205020404" pitchFamily="49" charset="0"/>
              </a:rPr>
              <a:t>);</a:t>
            </a:r>
            <a:br>
              <a:rPr lang="en-US" sz="2800" dirty="0" smtClean="0">
                <a:latin typeface="Courier New" panose="02070309020205020404" pitchFamily="49" charset="0"/>
                <a:cs typeface="Courier New" panose="02070309020205020404" pitchFamily="49" charset="0"/>
              </a:rPr>
            </a:br>
            <a:r>
              <a:rPr lang="en-US" sz="2800" dirty="0" smtClean="0">
                <a:latin typeface="Courier New" panose="02070309020205020404" pitchFamily="49" charset="0"/>
                <a:cs typeface="Courier New" panose="02070309020205020404" pitchFamily="49" charset="0"/>
              </a:rPr>
              <a:t>} </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sz="2400" dirty="0" smtClean="0"/>
              <a:t>Change </a:t>
            </a:r>
            <a:r>
              <a:rPr lang="en-US" sz="2400" dirty="0"/>
              <a:t>the page, change the entire </a:t>
            </a:r>
            <a:r>
              <a:rPr lang="en-US" sz="2400" dirty="0" smtClean="0"/>
              <a:t>test</a:t>
            </a:r>
          </a:p>
          <a:p>
            <a:pPr marL="987552" lvl="1" indent="-457200">
              <a:buAutoNum type="arabicPeriod"/>
            </a:pPr>
            <a:r>
              <a:rPr lang="en-US" sz="2400" dirty="0"/>
              <a:t>F</a:t>
            </a:r>
            <a:r>
              <a:rPr lang="en-US" sz="2400" dirty="0" smtClean="0"/>
              <a:t>ragile </a:t>
            </a:r>
            <a:r>
              <a:rPr lang="en-US" sz="2400" dirty="0"/>
              <a:t>tests</a:t>
            </a:r>
            <a:r>
              <a:rPr lang="en-US" sz="2400" dirty="0" smtClean="0"/>
              <a:t>!</a:t>
            </a:r>
          </a:p>
          <a:p>
            <a:pPr marL="457200" indent="-457200">
              <a:buAutoNum type="arabicPeriod"/>
            </a:pPr>
            <a:r>
              <a:rPr lang="en-US" sz="2400" dirty="0" smtClean="0"/>
              <a:t>What </a:t>
            </a:r>
            <a:r>
              <a:rPr lang="en-US" sz="2400" dirty="0"/>
              <a:t>about JavaScript</a:t>
            </a:r>
            <a:r>
              <a:rPr lang="en-US" sz="2400" dirty="0" smtClean="0"/>
              <a:t>? </a:t>
            </a:r>
          </a:p>
          <a:p>
            <a:pPr marL="987552" lvl="1" indent="-457200">
              <a:buAutoNum type="arabicPeriod"/>
            </a:pPr>
            <a:r>
              <a:rPr lang="en-US" sz="2400" dirty="0" smtClean="0"/>
              <a:t>Just check that the right JS is on page?</a:t>
            </a:r>
          </a:p>
          <a:p>
            <a:pPr marL="457200" indent="-457200">
              <a:buAutoNum type="arabicPeriod"/>
            </a:pPr>
            <a:r>
              <a:rPr lang="en-US" sz="2400" dirty="0" smtClean="0"/>
              <a:t>Unreadable</a:t>
            </a:r>
          </a:p>
          <a:p>
            <a:pPr marL="457200" indent="-457200">
              <a:buAutoNum type="arabicPeriod"/>
            </a:pPr>
            <a:r>
              <a:rPr lang="en-US" sz="2400" dirty="0" smtClean="0"/>
              <a:t>Simplistic </a:t>
            </a:r>
            <a:r>
              <a:rPr lang="en-US" sz="2400" dirty="0"/>
              <a:t>and low-level </a:t>
            </a:r>
          </a:p>
          <a:p>
            <a:pPr marL="987552" lvl="1" indent="-457200">
              <a:buAutoNum type="arabicPeriod"/>
            </a:pPr>
            <a:r>
              <a:rPr lang="en-US" sz="2400" dirty="0" smtClean="0"/>
              <a:t>Kind </a:t>
            </a:r>
            <a:r>
              <a:rPr lang="en-US" sz="2400" dirty="0"/>
              <a:t>of like programming in </a:t>
            </a:r>
            <a:r>
              <a:rPr lang="en-US" sz="2400" dirty="0" smtClean="0"/>
              <a:t>assembly</a:t>
            </a:r>
          </a:p>
          <a:p>
            <a:pPr marL="457200" indent="-457200">
              <a:buAutoNum type="arabicPeriod"/>
            </a:pPr>
            <a:r>
              <a:rPr lang="en-US" sz="2400" dirty="0" smtClean="0"/>
              <a:t>No semantic understanding (e.g</a:t>
            </a:r>
            <a:r>
              <a:rPr lang="en-US" sz="2400" dirty="0"/>
              <a:t>. </a:t>
            </a:r>
            <a:r>
              <a:rPr lang="en-US" sz="2400" dirty="0" smtClean="0"/>
              <a:t>of links</a:t>
            </a:r>
            <a:r>
              <a:rPr lang="en-US" sz="2400" dirty="0"/>
              <a:t>, </a:t>
            </a:r>
            <a:r>
              <a:rPr lang="en-US" sz="2400" dirty="0" smtClean="0"/>
              <a:t>textboxes)</a:t>
            </a:r>
            <a:endParaRPr lang="en-US" sz="2400" dirty="0"/>
          </a:p>
        </p:txBody>
      </p:sp>
    </p:spTree>
    <p:extLst>
      <p:ext uri="{BB962C8B-B14F-4D97-AF65-F5344CB8AC3E}">
        <p14:creationId xmlns:p14="http://schemas.microsoft.com/office/powerpoint/2010/main" val="321107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Testing Frameworks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Think of these as a higher-lever level programming language for testing web pages.</a:t>
            </a:r>
          </a:p>
          <a:p>
            <a:pPr marL="0" indent="0">
              <a:buNone/>
            </a:pPr>
            <a:r>
              <a:rPr lang="en-US" sz="3200" dirty="0" smtClean="0"/>
              <a:t>Sure, you could program everything in assembly, but this is rarely ideal.</a:t>
            </a:r>
          </a:p>
          <a:p>
            <a:pPr marL="0" indent="0">
              <a:buNone/>
            </a:pPr>
            <a:r>
              <a:rPr lang="en-US" sz="3200" dirty="0" smtClean="0"/>
              <a:t>Another way to think of it – just extra libraries so you don’t have to program everything yourself.</a:t>
            </a:r>
            <a:endParaRPr lang="en-US" sz="3200" dirty="0"/>
          </a:p>
        </p:txBody>
      </p:sp>
    </p:spTree>
    <p:extLst>
      <p:ext uri="{BB962C8B-B14F-4D97-AF65-F5344CB8AC3E}">
        <p14:creationId xmlns:p14="http://schemas.microsoft.com/office/powerpoint/2010/main" val="245210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Selenium?</a:t>
            </a:r>
            <a:endParaRPr lang="en-US" dirty="0"/>
          </a:p>
        </p:txBody>
      </p:sp>
      <p:sp>
        <p:nvSpPr>
          <p:cNvPr id="3" name="Content Placeholder 2"/>
          <p:cNvSpPr>
            <a:spLocks noGrp="1"/>
          </p:cNvSpPr>
          <p:nvPr>
            <p:ph idx="1"/>
          </p:nvPr>
        </p:nvSpPr>
        <p:spPr>
          <a:xfrm>
            <a:off x="1371600" y="1664208"/>
            <a:ext cx="9601200" cy="4203192"/>
          </a:xfrm>
        </p:spPr>
        <p:txBody>
          <a:bodyPr>
            <a:noAutofit/>
          </a:bodyPr>
          <a:lstStyle/>
          <a:p>
            <a:r>
              <a:rPr lang="en-US" sz="2800" dirty="0"/>
              <a:t>An open-source web testing framework</a:t>
            </a:r>
            <a:r>
              <a:rPr lang="en-US" sz="2800" dirty="0" smtClean="0"/>
              <a:t>.</a:t>
            </a:r>
          </a:p>
          <a:p>
            <a:r>
              <a:rPr lang="en-US" sz="2800" dirty="0" smtClean="0"/>
              <a:t>Battle-hardened.</a:t>
            </a:r>
          </a:p>
          <a:p>
            <a:r>
              <a:rPr lang="en-US" sz="2800" dirty="0" smtClean="0"/>
              <a:t>Works </a:t>
            </a:r>
            <a:r>
              <a:rPr lang="en-US" sz="2800" dirty="0"/>
              <a:t>with Windows, OS X, Linux, other OSes</a:t>
            </a:r>
            <a:r>
              <a:rPr lang="en-US" sz="2800" dirty="0" smtClean="0"/>
              <a:t>.</a:t>
            </a:r>
          </a:p>
          <a:p>
            <a:r>
              <a:rPr lang="en-US" sz="2800" dirty="0" smtClean="0"/>
              <a:t>Works </a:t>
            </a:r>
            <a:r>
              <a:rPr lang="en-US" sz="2800" dirty="0"/>
              <a:t>with Java, Ruby, Python, other languages</a:t>
            </a:r>
            <a:r>
              <a:rPr lang="en-US" sz="2800" dirty="0" smtClean="0"/>
              <a:t>.</a:t>
            </a:r>
          </a:p>
          <a:p>
            <a:r>
              <a:rPr lang="en-US" sz="2800" dirty="0" smtClean="0"/>
              <a:t>Works </a:t>
            </a:r>
            <a:r>
              <a:rPr lang="en-US" sz="2800" dirty="0"/>
              <a:t>with most modern web browsers</a:t>
            </a:r>
            <a:r>
              <a:rPr lang="en-US" sz="2800" dirty="0" smtClean="0"/>
              <a:t>.</a:t>
            </a:r>
          </a:p>
          <a:p>
            <a:r>
              <a:rPr lang="en-US" sz="2800" dirty="0" smtClean="0"/>
              <a:t>Has </a:t>
            </a:r>
            <a:r>
              <a:rPr lang="en-US" sz="2800" dirty="0"/>
              <a:t>its own IDE</a:t>
            </a:r>
            <a:r>
              <a:rPr lang="en-US" sz="2800" dirty="0" smtClean="0"/>
              <a:t>.</a:t>
            </a:r>
          </a:p>
          <a:p>
            <a:r>
              <a:rPr lang="en-US" sz="2800" dirty="0" smtClean="0"/>
              <a:t>Can </a:t>
            </a:r>
            <a:r>
              <a:rPr lang="en-US" sz="2800" dirty="0"/>
              <a:t>also be used for quick scripting.</a:t>
            </a:r>
          </a:p>
        </p:txBody>
      </p:sp>
    </p:spTree>
    <p:extLst>
      <p:ext uri="{BB962C8B-B14F-4D97-AF65-F5344CB8AC3E}">
        <p14:creationId xmlns:p14="http://schemas.microsoft.com/office/powerpoint/2010/main" val="1707177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68</TotalTime>
  <Words>834</Words>
  <Application>Microsoft Office PowerPoint</Application>
  <PresentationFormat>Widescreen</PresentationFormat>
  <Paragraphs>90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Courier New</vt:lpstr>
      <vt:lpstr>Franklin Gothic Book</vt:lpstr>
      <vt:lpstr>Crop</vt:lpstr>
      <vt:lpstr>CS1632, Lecture 14: Systems Testing the web with selenium</vt:lpstr>
      <vt:lpstr>Background</vt:lpstr>
      <vt:lpstr>Testing Techniques are Similar</vt:lpstr>
      <vt:lpstr>Testing the Web</vt:lpstr>
      <vt:lpstr>Web = text</vt:lpstr>
      <vt:lpstr>Theoretically, we could test web pages like so…</vt:lpstr>
      <vt:lpstr>Downsides</vt:lpstr>
      <vt:lpstr>Web Testing Frameworks</vt:lpstr>
      <vt:lpstr>What is Selenium?</vt:lpstr>
      <vt:lpstr>Why the name Selenium?</vt:lpstr>
      <vt:lpstr>Selenium is a whole ecosystem</vt:lpstr>
      <vt:lpstr>Getting Started with Selenium</vt:lpstr>
      <vt:lpstr>Starting URL   Commands     Logging output</vt:lpstr>
      <vt:lpstr>Simple Scripting</vt:lpstr>
      <vt:lpstr>    Our code</vt:lpstr>
      <vt:lpstr>open &lt;URL&gt; - Opens either an absolute or relative URL    Note that you can check what an operation does by clicking on the "Reference" tab at the bottom</vt:lpstr>
      <vt:lpstr>Also note…</vt:lpstr>
      <vt:lpstr>The type command will type in a given target (e.g. textbox)</vt:lpstr>
      <vt:lpstr>Click &lt;target&gt; will click on an element on the web page</vt:lpstr>
      <vt:lpstr>Avoiding Intermittent Failures</vt:lpstr>
      <vt:lpstr>…andWait</vt:lpstr>
      <vt:lpstr>Hello, assertions, my old friend… I’ve come to assert you again..</vt:lpstr>
      <vt:lpstr>      assertion</vt:lpstr>
      <vt:lpstr>Select can be helpful to find a way to specify a target</vt:lpstr>
      <vt:lpstr>Lots of fun assertions…</vt:lpstr>
      <vt:lpstr>PowerPoint Presentation</vt:lpstr>
    </vt:vector>
  </TitlesOfParts>
  <Company>University of Pittsburgh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CS1632, Lecture 14: Systems Testing the web with selenium</dc:title>
  <dc:creator>William J. Laboon</dc:creator>
  <cp:lastModifiedBy>William J. Laboon</cp:lastModifiedBy>
  <cp:revision>7</cp:revision>
  <dcterms:created xsi:type="dcterms:W3CDTF">2016-06-13T15:39:55Z</dcterms:created>
  <dcterms:modified xsi:type="dcterms:W3CDTF">2016-06-13T16:48:41Z</dcterms:modified>
</cp:coreProperties>
</file>