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github.io/selenium/docs/api/java/org/openqa/selenium/WebElement.html" TargetMode="External"/><Relationship Id="rId2" Type="http://schemas.openxmlformats.org/officeDocument/2006/relationships/hyperlink" Target="http://seleniumhq.github.io/selenium/docs/api/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eniumhq.org/docs/03_webdriver.js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CS1632, Lecture 15: Automated web testing with </a:t>
            </a:r>
            <a:r>
              <a:rPr lang="en-US" sz="4800" dirty="0" err="1" smtClean="0"/>
              <a:t>junit</a:t>
            </a:r>
            <a:r>
              <a:rPr lang="en-US" sz="4800" dirty="0" smtClean="0"/>
              <a:t> and selenium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2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to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44244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Note that this modifies the state of driver!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It does not return a new web page, it makes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driver point to a new page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("http://www.google.com");</a:t>
            </a:r>
          </a:p>
        </p:txBody>
      </p:sp>
    </p:spTree>
    <p:extLst>
      <p:ext uri="{BB962C8B-B14F-4D97-AF65-F5344CB8AC3E}">
        <p14:creationId xmlns:p14="http://schemas.microsoft.com/office/powerpoint/2010/main" val="180704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Current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driver</a:t>
            </a:r>
            <a:r>
              <a:rPr lang="en-US" sz="3200" dirty="0" smtClean="0"/>
              <a:t> now contains a reference to google.com</a:t>
            </a:r>
          </a:p>
          <a:p>
            <a:r>
              <a:rPr lang="en-US" sz="3200" dirty="0"/>
              <a:t>Internally, all of the elements of </a:t>
            </a:r>
            <a:r>
              <a:rPr lang="en-US" sz="3200" dirty="0" err="1"/>
              <a:t>google.com's</a:t>
            </a:r>
            <a:r>
              <a:rPr lang="en-US" sz="3200" dirty="0"/>
              <a:t> homepage have been stored as </a:t>
            </a:r>
            <a:r>
              <a:rPr lang="en-US" sz="3200" dirty="0" err="1" smtClean="0"/>
              <a:t>WebElements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522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WebElements</a:t>
            </a:r>
            <a:r>
              <a:rPr lang="en-US" dirty="0" smtClean="0"/>
              <a:t> Can Be Anything, Even Collections of Other </a:t>
            </a:r>
            <a:r>
              <a:rPr lang="en-US" dirty="0" err="1" smtClean="0"/>
              <a:t>WebElements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9768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WebElement</a:t>
            </a:r>
            <a:r>
              <a:rPr lang="en-US" sz="2400" dirty="0" smtClean="0"/>
              <a:t> (page)</a:t>
            </a:r>
          </a:p>
          <a:p>
            <a:pPr lvl="1"/>
            <a:r>
              <a:rPr lang="en-US" sz="2400" dirty="0" err="1" smtClean="0"/>
              <a:t>WebElement</a:t>
            </a:r>
            <a:r>
              <a:rPr lang="en-US" sz="2400" dirty="0" smtClean="0"/>
              <a:t> (div)</a:t>
            </a:r>
          </a:p>
          <a:p>
            <a:pPr lvl="2"/>
            <a:r>
              <a:rPr lang="en-US" sz="2000" dirty="0" err="1" smtClean="0"/>
              <a:t>WebElement</a:t>
            </a:r>
            <a:r>
              <a:rPr lang="en-US" sz="2000" dirty="0" smtClean="0"/>
              <a:t> (text)</a:t>
            </a:r>
          </a:p>
          <a:p>
            <a:pPr lvl="2"/>
            <a:r>
              <a:rPr lang="en-US" sz="2000" dirty="0" err="1" smtClean="0"/>
              <a:t>WebElement</a:t>
            </a:r>
            <a:r>
              <a:rPr lang="en-US" sz="2000" dirty="0" smtClean="0"/>
              <a:t> (button)</a:t>
            </a:r>
          </a:p>
          <a:p>
            <a:pPr lvl="1"/>
            <a:r>
              <a:rPr lang="en-US" sz="2400" dirty="0" err="1" smtClean="0"/>
              <a:t>WebElement</a:t>
            </a:r>
            <a:r>
              <a:rPr lang="en-US" sz="2400" dirty="0" smtClean="0"/>
              <a:t> (div)</a:t>
            </a:r>
          </a:p>
          <a:p>
            <a:pPr lvl="2"/>
            <a:r>
              <a:rPr lang="en-US" sz="2000" dirty="0" err="1" smtClean="0"/>
              <a:t>WebElement</a:t>
            </a:r>
            <a:r>
              <a:rPr lang="en-US" sz="2000" dirty="0" smtClean="0"/>
              <a:t> (div)</a:t>
            </a:r>
          </a:p>
          <a:p>
            <a:pPr lvl="3"/>
            <a:r>
              <a:rPr lang="en-US" sz="2000" dirty="0" err="1" smtClean="0"/>
              <a:t>WebElement</a:t>
            </a:r>
            <a:r>
              <a:rPr lang="en-US" sz="2000" dirty="0" smtClean="0"/>
              <a:t> (pulldown)</a:t>
            </a:r>
          </a:p>
          <a:p>
            <a:pPr lvl="3"/>
            <a:r>
              <a:rPr lang="en-US" sz="2000" dirty="0" err="1" smtClean="0"/>
              <a:t>WebElement</a:t>
            </a:r>
            <a:r>
              <a:rPr lang="en-US" sz="2000" dirty="0" smtClean="0"/>
              <a:t> (text)</a:t>
            </a:r>
          </a:p>
          <a:p>
            <a:pPr lvl="2"/>
            <a:r>
              <a:rPr lang="en-US" sz="2000" dirty="0" err="1" smtClean="0"/>
              <a:t>WebElement</a:t>
            </a:r>
            <a:r>
              <a:rPr lang="en-US" sz="2000" dirty="0" smtClean="0"/>
              <a:t> (div)</a:t>
            </a:r>
          </a:p>
          <a:p>
            <a:pPr lvl="3"/>
            <a:r>
              <a:rPr lang="en-US" sz="2000" dirty="0" err="1" smtClean="0"/>
              <a:t>WebElement</a:t>
            </a:r>
            <a:r>
              <a:rPr lang="en-US" sz="2000" dirty="0" smtClean="0"/>
              <a:t> (image)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26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can use </a:t>
            </a:r>
            <a:r>
              <a:rPr lang="en-US" sz="3600" dirty="0" err="1" smtClean="0"/>
              <a:t>driver.findElement</a:t>
            </a:r>
            <a:r>
              <a:rPr lang="en-US" sz="3600" dirty="0" smtClean="0"/>
              <a:t>() to get a reference to a given </a:t>
            </a:r>
            <a:r>
              <a:rPr lang="en-US" sz="3600" dirty="0" err="1" smtClean="0"/>
              <a:t>WebElement</a:t>
            </a:r>
            <a:endParaRPr lang="en-US" sz="3600" dirty="0" smtClean="0"/>
          </a:p>
          <a:p>
            <a:r>
              <a:rPr lang="en-US" sz="3600" dirty="0"/>
              <a:t>element = </a:t>
            </a:r>
            <a:r>
              <a:rPr lang="en-US" sz="3600" dirty="0" err="1"/>
              <a:t>driver.findElement</a:t>
            </a:r>
            <a:r>
              <a:rPr lang="en-US" sz="3600" dirty="0"/>
              <a:t>(***)</a:t>
            </a:r>
          </a:p>
        </p:txBody>
      </p:sp>
    </p:spTree>
    <p:extLst>
      <p:ext uri="{BB962C8B-B14F-4D97-AF65-F5344CB8AC3E}">
        <p14:creationId xmlns:p14="http://schemas.microsoft.com/office/powerpoint/2010/main" val="373089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80192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different ways to select elements on a web page</a:t>
            </a:r>
          </a:p>
          <a:p>
            <a:r>
              <a:rPr lang="en-US" sz="2800" dirty="0" smtClean="0"/>
              <a:t>There are different By commands to do so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(By.name("input_1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lvl="1"/>
            <a:r>
              <a:rPr lang="en-US" sz="2800" dirty="0" smtClean="0"/>
              <a:t>Returns </a:t>
            </a:r>
            <a:r>
              <a:rPr lang="en-US" sz="2800" dirty="0"/>
              <a:t>this element: &lt;input name="input_1" type="text"/&gt;</a:t>
            </a:r>
          </a:p>
        </p:txBody>
      </p:sp>
    </p:spTree>
    <p:extLst>
      <p:ext uri="{BB962C8B-B14F-4D97-AF65-F5344CB8AC3E}">
        <p14:creationId xmlns:p14="http://schemas.microsoft.com/office/powerpoint/2010/main" val="24682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Finding by ID is most common</a:t>
            </a:r>
          </a:p>
          <a:p>
            <a:r>
              <a:rPr lang="en-US" sz="2800" dirty="0" smtClean="0"/>
              <a:t>There should be one item per page with a given ID (that is, it should be unique)</a:t>
            </a:r>
          </a:p>
          <a:p>
            <a:pPr lvl="1"/>
            <a:r>
              <a:rPr lang="en-US" sz="2800" dirty="0" smtClean="0"/>
              <a:t>Note: nothing enforces this!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(By.id("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gbqfq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60844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Select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By.cssSelector</a:t>
            </a:r>
            <a:endParaRPr lang="en-US" sz="3200" dirty="0" smtClean="0"/>
          </a:p>
          <a:p>
            <a:r>
              <a:rPr lang="en-US" sz="3200" dirty="0" err="1" smtClean="0"/>
              <a:t>By.linkText</a:t>
            </a:r>
            <a:endParaRPr lang="en-US" sz="3200" dirty="0" smtClean="0"/>
          </a:p>
          <a:p>
            <a:r>
              <a:rPr lang="en-US" sz="3200" dirty="0" err="1" smtClean="0"/>
              <a:t>By.partialLinkText</a:t>
            </a:r>
            <a:endParaRPr lang="en-US" sz="3200" dirty="0" smtClean="0"/>
          </a:p>
          <a:p>
            <a:r>
              <a:rPr lang="en-US" sz="3200" dirty="0" err="1" smtClean="0"/>
              <a:t>By.tagName</a:t>
            </a:r>
            <a:endParaRPr lang="en-US" sz="3200" dirty="0" smtClean="0"/>
          </a:p>
          <a:p>
            <a:r>
              <a:rPr lang="en-US" sz="3200" dirty="0" err="1" smtClean="0"/>
              <a:t>By.xpath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556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that you have a reference to an element, you can do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e.sendKeys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wocka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800" dirty="0" smtClean="0"/>
              <a:t>Sends keystrokes “w”, “o”, “c”, “k”, and “a” to the element </a:t>
            </a:r>
            <a:r>
              <a:rPr lang="en-US" sz="2800" i="1" dirty="0" smtClean="0"/>
              <a:t>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1124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Find a checkbox and click on it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checkbox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By.tagName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checkbox.click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22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Submit Button (shortcut)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Will find the specified submission button for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an element e and click 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e.submit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So Far…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know:</a:t>
            </a:r>
          </a:p>
          <a:p>
            <a:pPr lvl="1"/>
            <a:r>
              <a:rPr lang="en-US" sz="4000" dirty="0" smtClean="0"/>
              <a:t>BDD</a:t>
            </a:r>
          </a:p>
          <a:p>
            <a:pPr lvl="1"/>
            <a:r>
              <a:rPr lang="en-US" sz="4000" dirty="0" smtClean="0"/>
              <a:t>Junit</a:t>
            </a:r>
          </a:p>
          <a:p>
            <a:pPr lvl="1"/>
            <a:r>
              <a:rPr lang="en-US" sz="4000" dirty="0" smtClean="0"/>
              <a:t>Selenium</a:t>
            </a:r>
          </a:p>
          <a:p>
            <a:r>
              <a:rPr lang="en-US" sz="4000" dirty="0" smtClean="0"/>
              <a:t>Time to put them together!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384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Control The Whole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9568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Switch between windows</a:t>
            </a:r>
          </a:p>
          <a:p>
            <a:pPr lvl="1"/>
            <a:r>
              <a:rPr lang="en-US" sz="2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driver.switchTo</a:t>
            </a:r>
            <a:r>
              <a:rPr lang="en-US" sz="2800" i="0" dirty="0">
                <a:latin typeface="Courier New" panose="02070309020205020404" pitchFamily="49" charset="0"/>
                <a:cs typeface="Courier New" panose="02070309020205020404" pitchFamily="49" charset="0"/>
              </a:rPr>
              <a:t>().window("</a:t>
            </a:r>
            <a:r>
              <a:rPr lang="en-US" sz="2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other_window</a:t>
            </a:r>
            <a:r>
              <a:rPr lang="en-US" sz="28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800" dirty="0" smtClean="0"/>
              <a:t>Switch between tabs (frames)</a:t>
            </a:r>
          </a:p>
          <a:p>
            <a:pPr lvl="1"/>
            <a:r>
              <a:rPr lang="en-US" sz="28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driver.switchTo</a:t>
            </a:r>
            <a:r>
              <a:rPr lang="en-US" sz="2800" i="0" dirty="0">
                <a:latin typeface="Courier New" panose="02070309020205020404" pitchFamily="49" charset="0"/>
                <a:cs typeface="Courier New" panose="02070309020205020404" pitchFamily="49" charset="0"/>
              </a:rPr>
              <a:t>().frame("other frame");</a:t>
            </a:r>
          </a:p>
        </p:txBody>
      </p:sp>
    </p:spTree>
    <p:extLst>
      <p:ext uri="{BB962C8B-B14F-4D97-AF65-F5344CB8AC3E}">
        <p14:creationId xmlns:p14="http://schemas.microsoft.com/office/powerpoint/2010/main" val="262881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Forward or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().forward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driver.navigate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().back();</a:t>
            </a:r>
          </a:p>
        </p:txBody>
      </p:sp>
    </p:spTree>
    <p:extLst>
      <p:ext uri="{BB962C8B-B14F-4D97-AF65-F5344CB8AC3E}">
        <p14:creationId xmlns:p14="http://schemas.microsoft.com/office/powerpoint/2010/main" val="241764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/ Delete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Cookie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Cookie("Bill", "yay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driver.manage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addCookie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(cookie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stuff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driver.deleteAllCookies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886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Our Old Friend Wait!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704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Done by instantiating a “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object”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wait =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WebDriverWait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(driver, 30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Or implicitly wait (probably better)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driver.manage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().timeouts().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implictlyWait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(30,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TimeUnit.SECONDS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3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Good clean-up practice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driver.quit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2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can do things, how do we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Answer: asserts!</a:t>
            </a:r>
          </a:p>
          <a:p>
            <a:pPr lvl="1"/>
            <a:r>
              <a:rPr lang="en-US" sz="3600" dirty="0" err="1" smtClean="0"/>
              <a:t>assertTrue</a:t>
            </a:r>
            <a:endParaRPr lang="en-US" sz="3600" dirty="0" smtClean="0"/>
          </a:p>
          <a:p>
            <a:pPr lvl="1"/>
            <a:r>
              <a:rPr lang="en-US" sz="3600" dirty="0" err="1" smtClean="0"/>
              <a:t>assertEquals</a:t>
            </a:r>
            <a:endParaRPr lang="en-US" sz="3600" dirty="0" smtClean="0"/>
          </a:p>
          <a:p>
            <a:pPr lvl="1"/>
            <a:r>
              <a:rPr lang="en-US" sz="3600" dirty="0" err="1" smtClean="0"/>
              <a:t>assertNotNull</a:t>
            </a:r>
            <a:endParaRPr lang="en-US" sz="3600" dirty="0" smtClean="0"/>
          </a:p>
          <a:p>
            <a:pPr lvl="1"/>
            <a:r>
              <a:rPr lang="en-US" sz="3600" dirty="0" smtClean="0"/>
              <a:t>etc.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4322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// Get the foo element, check that its text is “foo!”</a:t>
            </a:r>
            <a:br>
              <a:rPr lang="en-US" sz="2800" dirty="0" smtClean="0"/>
            </a:br>
            <a:r>
              <a:rPr lang="en-US" sz="2800" dirty="0" err="1" smtClean="0"/>
              <a:t>WebElement</a:t>
            </a:r>
            <a:r>
              <a:rPr lang="en-US" sz="2800" dirty="0" smtClean="0"/>
              <a:t> </a:t>
            </a:r>
            <a:r>
              <a:rPr lang="en-US" sz="2800" dirty="0" err="1"/>
              <a:t>fooElement</a:t>
            </a:r>
            <a:r>
              <a:rPr lang="en-US" sz="2800" dirty="0"/>
              <a:t> = </a:t>
            </a:r>
            <a:r>
              <a:rPr lang="en-US" sz="2800" dirty="0" err="1"/>
              <a:t>driver.findElement</a:t>
            </a:r>
            <a:r>
              <a:rPr lang="en-US" sz="2800" dirty="0"/>
              <a:t>(By.id("foo</a:t>
            </a:r>
            <a:r>
              <a:rPr lang="en-US" sz="2800" dirty="0" smtClean="0"/>
              <a:t>"));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assertEquals</a:t>
            </a:r>
            <a:r>
              <a:rPr lang="en-US" sz="2800" dirty="0" smtClean="0"/>
              <a:t>(</a:t>
            </a:r>
            <a:r>
              <a:rPr lang="en-US" sz="2800" dirty="0" err="1" smtClean="0"/>
              <a:t>fooElement.getText</a:t>
            </a:r>
            <a:r>
              <a:rPr lang="en-US" sz="2800" dirty="0"/>
              <a:t>(), "foo!");</a:t>
            </a:r>
          </a:p>
        </p:txBody>
      </p:sp>
    </p:spTree>
    <p:extLst>
      <p:ext uri="{BB962C8B-B14F-4D97-AF65-F5344CB8AC3E}">
        <p14:creationId xmlns:p14="http://schemas.microsoft.com/office/powerpoint/2010/main" val="402112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page’s title exists…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driver.getTitle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52852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that an element [does/does not]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a </a:t>
            </a:r>
            <a:r>
              <a:rPr lang="en-US" sz="2800" dirty="0" err="1"/>
              <a:t>WebElement</a:t>
            </a:r>
            <a:r>
              <a:rPr lang="en-US" sz="2800" dirty="0"/>
              <a:t> is not found, instead of returning null, a </a:t>
            </a:r>
            <a:r>
              <a:rPr lang="en-US" sz="2800" dirty="0" err="1"/>
              <a:t>NoSuchElementException</a:t>
            </a:r>
            <a:r>
              <a:rPr lang="en-US" sz="2800" dirty="0"/>
              <a:t> is thrown.  Simple workaround: fail the test if the exception is thrown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Alternatively</a:t>
            </a:r>
            <a:r>
              <a:rPr lang="en-US" sz="2800" dirty="0"/>
              <a:t>, you can do a check before each access, but it's often easier to just catch an exception if you're accessing numerous </a:t>
            </a:r>
            <a:r>
              <a:rPr lang="en-US" sz="2800" dirty="0" err="1"/>
              <a:t>WebElements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05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7046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(By.name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("foo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e.getText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(), "meow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ex)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same basic concepts of testing apply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We're </a:t>
            </a:r>
            <a:r>
              <a:rPr lang="en-US" sz="3200" dirty="0"/>
              <a:t>just going to be working with text (aka HTML and associated code) at a higher level of abstraction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Except in rare instances, don’t directly check the HTML!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437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also use to ensure that an element does NOT exist!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2532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driver.findElement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(By.name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(“BAD"));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fail();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Good, no asserts, so will always pass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4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driver.getPageSource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6706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Do Not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"&lt;html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&gt;&lt;body&gt;” +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“...” + “&lt;/body&gt;&lt;/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&gt;“;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driver.getPageSource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418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Full </a:t>
            </a:r>
            <a:r>
              <a:rPr lang="en-US" dirty="0" err="1" smtClean="0"/>
              <a:t>JavaDocs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://seleniumhq.github.io/selenium/docs/api/java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JavaDocs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seleniumhq.github.io/selenium/docs/api/java/org/openqa/selenium/WebElement.html</a:t>
            </a:r>
            <a:endParaRPr lang="en-US" dirty="0" smtClean="0"/>
          </a:p>
          <a:p>
            <a:r>
              <a:rPr lang="en-US" dirty="0" smtClean="0"/>
              <a:t>WebDriver API Instructions:  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www.seleniumhq.org/docs/03_webdriver.jsp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59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a way to “execute” scenarios directly with the magic of regular expressions</a:t>
            </a:r>
          </a:p>
          <a:p>
            <a:r>
              <a:rPr lang="en-US" sz="2400" dirty="0" smtClean="0"/>
              <a:t>However, difficult to set up, and really not necessary to get the idea, so I don’t teach it anymore</a:t>
            </a:r>
          </a:p>
          <a:p>
            <a:r>
              <a:rPr lang="en-US" sz="2400" dirty="0" smtClean="0"/>
              <a:t>But if you’re interested in </a:t>
            </a:r>
            <a:r>
              <a:rPr lang="en-US" sz="2400" smtClean="0"/>
              <a:t>BDD and QA</a:t>
            </a:r>
            <a:r>
              <a:rPr lang="en-US" sz="2400" dirty="0" smtClean="0"/>
              <a:t>, you should check it out!</a:t>
            </a:r>
          </a:p>
          <a:p>
            <a:r>
              <a:rPr lang="en-US" sz="2400" dirty="0">
                <a:hlinkClick r:id="rId2"/>
              </a:rPr>
              <a:t>https://cucumber.io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07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Truly Automated Web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Install Junit (you should have already done this)</a:t>
            </a:r>
          </a:p>
          <a:p>
            <a:r>
              <a:rPr lang="en-US" sz="2800" dirty="0" smtClean="0"/>
              <a:t>Install Selenium WebDriver (comes with Selenium install)</a:t>
            </a:r>
          </a:p>
          <a:p>
            <a:r>
              <a:rPr lang="en-US" sz="2800" dirty="0" smtClean="0"/>
              <a:t>Add appropriate jars</a:t>
            </a:r>
          </a:p>
          <a:p>
            <a:pPr lvl="1"/>
            <a:r>
              <a:rPr lang="en-US" sz="2800" dirty="0" smtClean="0"/>
              <a:t>selenium-java-2.x.x.jar</a:t>
            </a:r>
          </a:p>
          <a:p>
            <a:pPr lvl="1"/>
            <a:r>
              <a:rPr lang="en-US" sz="2800" dirty="0" smtClean="0"/>
              <a:t>selenium-server-standalone-2.x.x.jar</a:t>
            </a:r>
          </a:p>
          <a:p>
            <a:r>
              <a:rPr lang="en-US" sz="2800" dirty="0" smtClean="0"/>
              <a:t>Write some code!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89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concept as other JUnit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Write tests</a:t>
            </a:r>
          </a:p>
          <a:p>
            <a:r>
              <a:rPr lang="en-US" sz="4000" dirty="0" smtClean="0"/>
              <a:t>Run tests</a:t>
            </a:r>
          </a:p>
          <a:p>
            <a:r>
              <a:rPr lang="en-US" sz="4000" dirty="0" smtClean="0"/>
              <a:t>Green is good (pass), red is bad (fail)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486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JUnit test </a:t>
            </a:r>
            <a:r>
              <a:rPr lang="en-US" sz="2800" dirty="0" smtClean="0"/>
              <a:t>--&gt; </a:t>
            </a:r>
            <a:br>
              <a:rPr lang="en-US" sz="2800" dirty="0" smtClean="0"/>
            </a:br>
            <a:r>
              <a:rPr lang="en-US" sz="2800" dirty="0" smtClean="0"/>
              <a:t>Selenium </a:t>
            </a:r>
            <a:r>
              <a:rPr lang="en-US" sz="2800" dirty="0"/>
              <a:t>library </a:t>
            </a:r>
            <a:r>
              <a:rPr lang="en-US" sz="2800" dirty="0" smtClean="0"/>
              <a:t>--&gt;</a:t>
            </a:r>
            <a:br>
              <a:rPr lang="en-US" sz="2800" dirty="0" smtClean="0"/>
            </a:br>
            <a:r>
              <a:rPr lang="en-US" sz="2800" dirty="0" smtClean="0"/>
              <a:t>Translates </a:t>
            </a:r>
            <a:r>
              <a:rPr lang="en-US" sz="2800" dirty="0"/>
              <a:t>to </a:t>
            </a:r>
            <a:r>
              <a:rPr lang="en-US" sz="2800" dirty="0" err="1"/>
              <a:t>Selenese</a:t>
            </a:r>
            <a:r>
              <a:rPr lang="en-US" sz="2800" dirty="0"/>
              <a:t> </a:t>
            </a:r>
            <a:r>
              <a:rPr lang="en-US" sz="2800" dirty="0" smtClean="0"/>
              <a:t>--&gt;</a:t>
            </a:r>
            <a:br>
              <a:rPr lang="en-US" sz="2800" dirty="0" smtClean="0"/>
            </a:br>
            <a:r>
              <a:rPr lang="en-US" sz="2800" dirty="0" smtClean="0"/>
              <a:t>Sends </a:t>
            </a:r>
            <a:r>
              <a:rPr lang="en-US" sz="2800" dirty="0"/>
              <a:t>to WebDriver </a:t>
            </a:r>
            <a:r>
              <a:rPr lang="en-US" sz="2800" dirty="0" smtClean="0"/>
              <a:t>--&gt;</a:t>
            </a:r>
            <a:br>
              <a:rPr lang="en-US" sz="2800" dirty="0" smtClean="0"/>
            </a:br>
            <a:r>
              <a:rPr lang="en-US" sz="2800" dirty="0" smtClean="0"/>
              <a:t>Executes </a:t>
            </a:r>
            <a:r>
              <a:rPr lang="en-US" sz="2800" dirty="0"/>
              <a:t>on web browser </a:t>
            </a:r>
            <a:r>
              <a:rPr lang="en-US" sz="2800" dirty="0" smtClean="0"/>
              <a:t>--&gt;</a:t>
            </a:r>
            <a:br>
              <a:rPr lang="en-US" sz="2800" dirty="0" smtClean="0"/>
            </a:br>
            <a:r>
              <a:rPr lang="en-US" sz="2800" dirty="0" smtClean="0"/>
              <a:t>Returns </a:t>
            </a:r>
            <a:r>
              <a:rPr lang="en-US" sz="2800" dirty="0"/>
              <a:t>results (if any)</a:t>
            </a:r>
          </a:p>
        </p:txBody>
      </p:sp>
    </p:spTree>
    <p:extLst>
      <p:ext uri="{BB962C8B-B14F-4D97-AF65-F5344CB8AC3E}">
        <p14:creationId xmlns:p14="http://schemas.microsoft.com/office/powerpoint/2010/main" val="5781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org.openqa.selenium</a:t>
            </a:r>
            <a:r>
              <a:rPr lang="en-US" dirty="0"/>
              <a:t>.*;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68" y="1614678"/>
            <a:ext cx="6656832" cy="4992624"/>
          </a:xfrm>
        </p:spPr>
      </p:pic>
    </p:spTree>
    <p:extLst>
      <p:ext uri="{BB962C8B-B14F-4D97-AF65-F5344CB8AC3E}">
        <p14:creationId xmlns:p14="http://schemas.microsoft.com/office/powerpoint/2010/main" val="44615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1:1-ish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Most of the Java commands are going to line up with </a:t>
            </a:r>
            <a:r>
              <a:rPr lang="en-US" sz="2800" dirty="0" err="1"/>
              <a:t>Selenese</a:t>
            </a:r>
            <a:r>
              <a:rPr lang="en-US" sz="2800" dirty="0"/>
              <a:t> commands, which means that if you were here last lecture, the only really new thing should be the syntax and some name changes.</a:t>
            </a:r>
          </a:p>
        </p:txBody>
      </p:sp>
    </p:spTree>
    <p:extLst>
      <p:ext uri="{BB962C8B-B14F-4D97-AF65-F5344CB8AC3E}">
        <p14:creationId xmlns:p14="http://schemas.microsoft.com/office/powerpoint/2010/main" val="20625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WebDriver driver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HtmlUnitDriver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WebDriver driver = new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FirefoxDriver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HtmlUnitDriver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lightweight and faster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FirefoxDriver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supported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Other drivers exist!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 recommend you use one of these two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629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762</Words>
  <Application>Microsoft Office PowerPoint</Application>
  <PresentationFormat>Widescreen</PresentationFormat>
  <Paragraphs>122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Courier New</vt:lpstr>
      <vt:lpstr>Franklin Gothic Book</vt:lpstr>
      <vt:lpstr>Crop</vt:lpstr>
      <vt:lpstr>CS1632, Lecture 15: Automated web testing with junit and selenium</vt:lpstr>
      <vt:lpstr>The Story So Far… </vt:lpstr>
      <vt:lpstr>Keep In Mind</vt:lpstr>
      <vt:lpstr>Steps for Truly Automated Web Testing</vt:lpstr>
      <vt:lpstr>Same concept as other JUnit tests</vt:lpstr>
      <vt:lpstr>Behind the scenes…</vt:lpstr>
      <vt:lpstr>import org.openqa.selenium.*;</vt:lpstr>
      <vt:lpstr>1:1-ish Correspondence</vt:lpstr>
      <vt:lpstr>Setting up the driver</vt:lpstr>
      <vt:lpstr>Navigating to a web page</vt:lpstr>
      <vt:lpstr>Testing the Current Page</vt:lpstr>
      <vt:lpstr>WebElements Can Be Anything, Even Collections of Other WebElements</vt:lpstr>
      <vt:lpstr>Get References</vt:lpstr>
      <vt:lpstr>Using By Command</vt:lpstr>
      <vt:lpstr>Finding By ID</vt:lpstr>
      <vt:lpstr>Other Ways To Select Elements</vt:lpstr>
      <vt:lpstr>Now that you have a reference to an element, you can do things</vt:lpstr>
      <vt:lpstr>Clicking</vt:lpstr>
      <vt:lpstr>Click on Submit Button (shortcut)</vt:lpstr>
      <vt:lpstr>You Can Control The Whole Browser</vt:lpstr>
      <vt:lpstr>Go Forward or Back</vt:lpstr>
      <vt:lpstr>Add / Delete Cookies</vt:lpstr>
      <vt:lpstr>Don’t Forget Our Old Friend Wait!</vt:lpstr>
      <vt:lpstr>Stopping the Driver</vt:lpstr>
      <vt:lpstr>So we can do things, how do we test?</vt:lpstr>
      <vt:lpstr>General Idea</vt:lpstr>
      <vt:lpstr>Check the page’s title exists…</vt:lpstr>
      <vt:lpstr>Checking that an element [does/does not] exist</vt:lpstr>
      <vt:lpstr>Example</vt:lpstr>
      <vt:lpstr>Can also use to ensure that an element does NOT exist!</vt:lpstr>
      <vt:lpstr>Debugging</vt:lpstr>
      <vt:lpstr>Reminder: Do Not Do This</vt:lpstr>
      <vt:lpstr>Further Resources</vt:lpstr>
      <vt:lpstr>A Word on Cucumber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15: Automated web testing with junit and selenium</dc:title>
  <dc:creator>William J. Laboon</dc:creator>
  <cp:lastModifiedBy>William J. Laboon</cp:lastModifiedBy>
  <cp:revision>6</cp:revision>
  <dcterms:created xsi:type="dcterms:W3CDTF">2016-06-15T16:02:36Z</dcterms:created>
  <dcterms:modified xsi:type="dcterms:W3CDTF">2016-06-15T16:51:51Z</dcterms:modified>
</cp:coreProperties>
</file>