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6"/>
  </p:notesMasterIdLst>
  <p:handoutMasterIdLst>
    <p:handoutMasterId r:id="rId47"/>
  </p:handoutMasterIdLst>
  <p:sldIdLst>
    <p:sldId id="256" r:id="rId3"/>
    <p:sldId id="267" r:id="rId4"/>
    <p:sldId id="274" r:id="rId5"/>
    <p:sldId id="273" r:id="rId6"/>
    <p:sldId id="275" r:id="rId7"/>
    <p:sldId id="284" r:id="rId8"/>
    <p:sldId id="276" r:id="rId9"/>
    <p:sldId id="283" r:id="rId10"/>
    <p:sldId id="277" r:id="rId11"/>
    <p:sldId id="278" r:id="rId12"/>
    <p:sldId id="279" r:id="rId13"/>
    <p:sldId id="280" r:id="rId14"/>
    <p:sldId id="281" r:id="rId15"/>
    <p:sldId id="282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8" r:id="rId28"/>
    <p:sldId id="296" r:id="rId29"/>
    <p:sldId id="297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howGuides="1">
      <p:cViewPr varScale="1">
        <p:scale>
          <a:sx n="53" d="100"/>
          <a:sy n="53" d="100"/>
        </p:scale>
        <p:origin x="84" y="129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6/22/2016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6/22/2016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6/22/2016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6/22/2016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6/22/2016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6/22/2016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csrc.nist.gov/acts/ecbs-cr-final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nvlpubs.nist.gov/nistpubs/Legacy/SP/nistspecialpublication800-142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CS1632, Lecture 16:</a:t>
            </a:r>
            <a:br>
              <a:rPr lang="en-US" dirty="0" smtClean="0"/>
            </a:br>
            <a:r>
              <a:rPr lang="en-US" dirty="0" smtClean="0"/>
              <a:t>Pairwise and Combinatorial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 </a:t>
            </a:r>
            <a:r>
              <a:rPr lang="en-US" dirty="0" err="1" smtClean="0"/>
              <a:t>Laboon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Distribution Found In Many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browser</a:t>
            </a:r>
          </a:p>
          <a:p>
            <a:r>
              <a:rPr lang="en-US" dirty="0" smtClean="0"/>
              <a:t>Avionics software</a:t>
            </a:r>
          </a:p>
          <a:p>
            <a:r>
              <a:rPr lang="en-US" dirty="0" smtClean="0"/>
              <a:t>Telecommunications software</a:t>
            </a:r>
          </a:p>
          <a:p>
            <a:r>
              <a:rPr lang="en-US" dirty="0" smtClean="0"/>
              <a:t>Flight Traffic Control</a:t>
            </a:r>
          </a:p>
          <a:p>
            <a:r>
              <a:rPr lang="en-US" dirty="0" smtClean="0"/>
              <a:t>Network security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9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Interaction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"</a:t>
            </a:r>
            <a:r>
              <a:rPr lang="en-US" sz="3200" dirty="0"/>
              <a:t>Most failures are triggered by one or two parameters, and progressively fewer by three, four, or more parameters, and the maximum interaction degree is small." -Eric Kuhn, NIST</a:t>
            </a:r>
          </a:p>
        </p:txBody>
      </p:sp>
    </p:spTree>
    <p:extLst>
      <p:ext uri="{BB962C8B-B14F-4D97-AF65-F5344CB8AC3E}">
        <p14:creationId xmlns:p14="http://schemas.microsoft.com/office/powerpoint/2010/main" val="178302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Interaction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maximum number of interactions found to cause a defect was SIX. 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was after an analysis of dozens of software projects.</a:t>
            </a:r>
          </a:p>
        </p:txBody>
      </p:sp>
    </p:spTree>
    <p:extLst>
      <p:ext uri="{BB962C8B-B14F-4D97-AF65-F5344CB8AC3E}">
        <p14:creationId xmlns:p14="http://schemas.microsoft.com/office/powerpoint/2010/main" val="288717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 we can find a large </a:t>
            </a:r>
            <a:r>
              <a:rPr lang="en-US" sz="3200" dirty="0" smtClean="0"/>
              <a:t>percentage of </a:t>
            </a:r>
            <a:r>
              <a:rPr lang="en-US" sz="3200" dirty="0"/>
              <a:t>defects with minimal work by making sure we test all possible pairs of values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190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Pairwise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called “pairwise”, or “all-pairs” testing.</a:t>
            </a:r>
          </a:p>
          <a:p>
            <a:r>
              <a:rPr lang="en-US" dirty="0" smtClean="0"/>
              <a:t>We are testing all possible pairs of interactions, e.g.:</a:t>
            </a:r>
          </a:p>
          <a:p>
            <a:pPr lvl="1"/>
            <a:r>
              <a:rPr lang="en-US" dirty="0" smtClean="0"/>
              <a:t>Not-Bold / Not-Italic</a:t>
            </a:r>
          </a:p>
          <a:p>
            <a:pPr lvl="1"/>
            <a:r>
              <a:rPr lang="en-US" dirty="0" smtClean="0"/>
              <a:t>Bold / Not-Italic</a:t>
            </a:r>
          </a:p>
          <a:p>
            <a:pPr lvl="1"/>
            <a:r>
              <a:rPr lang="en-US" dirty="0" smtClean="0"/>
              <a:t>Not-Bold / Italic</a:t>
            </a:r>
          </a:p>
          <a:p>
            <a:pPr lvl="1"/>
            <a:r>
              <a:rPr lang="en-US" dirty="0" smtClean="0"/>
              <a:t>Bold / Italic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2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our exhaustive 10-font-effect testing plan?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was 1,024 (2 ^ 10) tests.</a:t>
            </a:r>
          </a:p>
          <a:p>
            <a:r>
              <a:rPr lang="en-US" dirty="0" smtClean="0"/>
              <a:t>How many tests would it require to test all pairs of interactions?</a:t>
            </a:r>
          </a:p>
          <a:p>
            <a:pPr lvl="1"/>
            <a:r>
              <a:rPr lang="en-US" dirty="0" smtClean="0"/>
              <a:t>That is, all possible combinations of:</a:t>
            </a:r>
          </a:p>
          <a:p>
            <a:pPr lvl="2"/>
            <a:r>
              <a:rPr lang="en-US" dirty="0" smtClean="0"/>
              <a:t>bold/italic,</a:t>
            </a:r>
          </a:p>
          <a:p>
            <a:pPr lvl="2"/>
            <a:r>
              <a:rPr lang="en-US" dirty="0" smtClean="0"/>
              <a:t>subscript/bold</a:t>
            </a:r>
          </a:p>
          <a:p>
            <a:pPr lvl="2"/>
            <a:r>
              <a:rPr lang="en-US" dirty="0" smtClean="0"/>
              <a:t>underline/strikethrough</a:t>
            </a:r>
          </a:p>
          <a:p>
            <a:pPr lvl="2"/>
            <a:r>
              <a:rPr lang="en-US" dirty="0" smtClean="0"/>
              <a:t>3-D / italic</a:t>
            </a:r>
          </a:p>
          <a:p>
            <a:pPr lvl="2"/>
            <a:r>
              <a:rPr lang="en-US" dirty="0" smtClean="0"/>
              <a:t>Every possible pairing of two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10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314" y="1828800"/>
            <a:ext cx="1031304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7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10292176" cy="123983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Reduce Number of Tests By Two Orders Of Magnitude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622933"/>
            <a:ext cx="8179444" cy="5198491"/>
          </a:xfrm>
        </p:spPr>
      </p:pic>
    </p:spTree>
    <p:extLst>
      <p:ext uri="{BB962C8B-B14F-4D97-AF65-F5344CB8AC3E}">
        <p14:creationId xmlns:p14="http://schemas.microsoft.com/office/powerpoint/2010/main" val="289737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Always Good Enough?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2" y="1485900"/>
            <a:ext cx="7162800" cy="5372100"/>
          </a:xfrm>
        </p:spPr>
      </p:pic>
    </p:spTree>
    <p:extLst>
      <p:ext uri="{BB962C8B-B14F-4D97-AF65-F5344CB8AC3E}">
        <p14:creationId xmlns:p14="http://schemas.microsoft.com/office/powerpoint/2010/main" val="269438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 course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But we can “dial up” the number of possible interactions to check for any t </a:t>
            </a:r>
          </a:p>
          <a:p>
            <a:r>
              <a:rPr lang="en-US" dirty="0" smtClean="0"/>
              <a:t>For example, check every three-way combination (t = 3):</a:t>
            </a:r>
          </a:p>
          <a:p>
            <a:pPr lvl="1"/>
            <a:r>
              <a:rPr lang="en-US" dirty="0" smtClean="0"/>
              <a:t>Bold / Italic / Underline</a:t>
            </a:r>
          </a:p>
          <a:p>
            <a:pPr lvl="1"/>
            <a:r>
              <a:rPr lang="en-US" dirty="0" smtClean="0"/>
              <a:t>Italic / Underline / Superscript</a:t>
            </a:r>
          </a:p>
          <a:p>
            <a:pPr lvl="1"/>
            <a:r>
              <a:rPr lang="en-US" dirty="0" smtClean="0"/>
              <a:t>Shadow / Italic / Bold</a:t>
            </a:r>
          </a:p>
          <a:p>
            <a:r>
              <a:rPr lang="en-US" dirty="0" smtClean="0"/>
              <a:t>Or four-way (t = 4)</a:t>
            </a:r>
          </a:p>
          <a:p>
            <a:pPr lvl="1"/>
            <a:r>
              <a:rPr lang="en-US" dirty="0" smtClean="0"/>
              <a:t>Bold / Italic / Underline / Superscript</a:t>
            </a:r>
          </a:p>
          <a:p>
            <a:pPr lvl="1"/>
            <a:r>
              <a:rPr lang="en-US" dirty="0" smtClean="0"/>
              <a:t>Embossed / 3-D / Outline / Strikethrough</a:t>
            </a:r>
          </a:p>
          <a:p>
            <a:pPr lvl="1"/>
            <a:r>
              <a:rPr lang="en-US" dirty="0" smtClean="0"/>
              <a:t>Shadow / Bold / Inverse / Outline</a:t>
            </a:r>
          </a:p>
          <a:p>
            <a:r>
              <a:rPr lang="en-US" dirty="0" smtClean="0"/>
              <a:t>Up to whatever the number of interactions is ( would be the same as exhaustive testing)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9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Test A Word Processor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Specifically, its ten possible font effects</a:t>
            </a:r>
            <a:endParaRPr lang="en-US" sz="3600" dirty="0" smtClean="0"/>
          </a:p>
          <a:p>
            <a:pPr lvl="1"/>
            <a:r>
              <a:rPr lang="en-US" sz="3200" dirty="0" smtClean="0"/>
              <a:t>Italic</a:t>
            </a:r>
          </a:p>
          <a:p>
            <a:pPr lvl="1"/>
            <a:r>
              <a:rPr lang="en-US" sz="3200" dirty="0" smtClean="0"/>
              <a:t>Bold</a:t>
            </a:r>
          </a:p>
          <a:p>
            <a:pPr lvl="1"/>
            <a:r>
              <a:rPr lang="en-US" sz="3200" dirty="0" smtClean="0"/>
              <a:t>Underline</a:t>
            </a:r>
          </a:p>
          <a:p>
            <a:pPr lvl="1"/>
            <a:r>
              <a:rPr lang="en-US" sz="3200" dirty="0" smtClean="0"/>
              <a:t>Strikethrough</a:t>
            </a:r>
          </a:p>
          <a:p>
            <a:pPr lvl="1"/>
            <a:r>
              <a:rPr lang="en-US" sz="3200" dirty="0" smtClean="0"/>
              <a:t>Superscript</a:t>
            </a:r>
          </a:p>
          <a:p>
            <a:pPr lvl="1"/>
            <a:r>
              <a:rPr lang="en-US" sz="3200" dirty="0" smtClean="0"/>
              <a:t>Shadow</a:t>
            </a:r>
          </a:p>
          <a:p>
            <a:pPr lvl="1"/>
            <a:r>
              <a:rPr lang="en-US" sz="3200" dirty="0" smtClean="0"/>
              <a:t>Embossed</a:t>
            </a:r>
          </a:p>
          <a:p>
            <a:pPr lvl="1"/>
            <a:r>
              <a:rPr lang="en-US" sz="3200" dirty="0" smtClean="0"/>
              <a:t>3-D</a:t>
            </a:r>
          </a:p>
          <a:p>
            <a:pPr lvl="1"/>
            <a:r>
              <a:rPr lang="en-US" sz="3200" dirty="0" smtClean="0"/>
              <a:t>Outline</a:t>
            </a:r>
          </a:p>
          <a:p>
            <a:pPr lvl="1"/>
            <a:r>
              <a:rPr lang="en-US" sz="3200" dirty="0" smtClean="0"/>
              <a:t>Inverse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Combinatorial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generalized version of pairwise testing is known as “combinatorial testing”</a:t>
            </a:r>
          </a:p>
          <a:p>
            <a:r>
              <a:rPr lang="en-US" dirty="0" smtClean="0"/>
              <a:t>Note that pairwise testing is technically just a specific kind of combinatorial testing where t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Combinatorial Testing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maximum number of interactions causing a defect found in the NIST studies was six.  So let's test all six-way </a:t>
            </a:r>
            <a:r>
              <a:rPr lang="en-US" sz="3200" dirty="0" smtClean="0"/>
              <a:t>combinations of our font effects.</a:t>
            </a:r>
          </a:p>
          <a:p>
            <a:r>
              <a:rPr lang="en-US" sz="3200" dirty="0" smtClean="0"/>
              <a:t>Recall that:</a:t>
            </a:r>
          </a:p>
          <a:p>
            <a:pPr lvl="1"/>
            <a:r>
              <a:rPr lang="en-US" sz="2800" dirty="0" smtClean="0"/>
              <a:t># tests required for full pairwise testing was 10</a:t>
            </a:r>
          </a:p>
          <a:p>
            <a:pPr lvl="1"/>
            <a:r>
              <a:rPr lang="en-US" sz="2800" dirty="0" smtClean="0"/>
              <a:t># tests required for exhaustive testing was 1,024</a:t>
            </a:r>
          </a:p>
          <a:p>
            <a:pPr lvl="1"/>
            <a:r>
              <a:rPr lang="en-US" sz="2800" dirty="0" smtClean="0"/>
              <a:t>How many to test all six-way interactions?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617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Actually a difficult question to answer off the top of your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the exact number necessary is an NP-Hard problem.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there are some good algorithms out there that approximate </a:t>
            </a:r>
            <a:r>
              <a:rPr lang="en-US" dirty="0" smtClean="0"/>
              <a:t>it (e.g. IPOG).</a:t>
            </a:r>
          </a:p>
          <a:p>
            <a:r>
              <a:rPr lang="en-US" dirty="0" smtClean="0"/>
              <a:t>See “IPOG: A General Strategy for T-Way </a:t>
            </a:r>
            <a:r>
              <a:rPr lang="en-US" dirty="0"/>
              <a:t>Software Testing”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csrc.nist.gov/acts/ecbs-cr-final.pdf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6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the answer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answer my software could come up with is </a:t>
            </a:r>
            <a:r>
              <a:rPr lang="en-US" dirty="0" smtClean="0"/>
              <a:t>178.</a:t>
            </a:r>
          </a:p>
          <a:p>
            <a:r>
              <a:rPr lang="en-US" dirty="0" smtClean="0"/>
              <a:t>Approximately an order of magnitude less than exhaustive testing!</a:t>
            </a:r>
          </a:p>
          <a:p>
            <a:r>
              <a:rPr lang="en-US" dirty="0" smtClean="0"/>
              <a:t>But in any piece of software tested by NIST, would have found the same number of defects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2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tests catch 90% of </a:t>
            </a:r>
            <a:r>
              <a:rPr lang="en-US" dirty="0" smtClean="0"/>
              <a:t>defects</a:t>
            </a:r>
          </a:p>
          <a:p>
            <a:r>
              <a:rPr lang="en-US" dirty="0" smtClean="0"/>
              <a:t>178 </a:t>
            </a:r>
            <a:r>
              <a:rPr lang="en-US" dirty="0"/>
              <a:t>tests catch </a:t>
            </a:r>
            <a:r>
              <a:rPr lang="en-US" dirty="0" smtClean="0"/>
              <a:t>~99.9999999% </a:t>
            </a:r>
            <a:r>
              <a:rPr lang="en-US" dirty="0"/>
              <a:t>of </a:t>
            </a:r>
            <a:r>
              <a:rPr lang="en-US" dirty="0" smtClean="0"/>
              <a:t>defects</a:t>
            </a:r>
          </a:p>
          <a:p>
            <a:r>
              <a:rPr lang="en-US" dirty="0" smtClean="0"/>
              <a:t>1024 tests </a:t>
            </a:r>
            <a:r>
              <a:rPr lang="en-US" dirty="0"/>
              <a:t>catch </a:t>
            </a:r>
            <a:r>
              <a:rPr lang="en-US" dirty="0" smtClean="0"/>
              <a:t>~100</a:t>
            </a:r>
            <a:r>
              <a:rPr lang="en-US" dirty="0"/>
              <a:t>% of </a:t>
            </a:r>
            <a:r>
              <a:rPr lang="en-US" dirty="0" smtClean="0"/>
              <a:t>defects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THEY ARE DONE RIGHT!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1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Sidenot</a:t>
            </a:r>
            <a:r>
              <a:rPr lang="en-US" dirty="0" smtClean="0"/>
              <a:t>: The Pareto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"80% of effects come from 20% of causes</a:t>
            </a:r>
            <a:r>
              <a:rPr lang="en-US" dirty="0" smtClean="0"/>
              <a:t>.“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80</a:t>
            </a:r>
            <a:r>
              <a:rPr lang="en-US" dirty="0"/>
              <a:t>% of your sales come from 20% of your customers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80</a:t>
            </a:r>
            <a:r>
              <a:rPr lang="en-US" dirty="0"/>
              <a:t>% of your code execution time is in 20% of your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Specific Testing Examples</a:t>
            </a:r>
          </a:p>
          <a:p>
            <a:pPr lvl="1"/>
            <a:r>
              <a:rPr lang="en-US" dirty="0" smtClean="0"/>
              <a:t>80% of your defects will be found with 20% of your tests</a:t>
            </a:r>
          </a:p>
          <a:p>
            <a:pPr lvl="1"/>
            <a:r>
              <a:rPr lang="en-US" dirty="0" smtClean="0"/>
              <a:t>80% of your defects will be found in 20% of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tests catch 90% of </a:t>
            </a:r>
            <a:r>
              <a:rPr lang="en-US" dirty="0" smtClean="0"/>
              <a:t>defects</a:t>
            </a:r>
          </a:p>
          <a:p>
            <a:r>
              <a:rPr lang="en-US" dirty="0" smtClean="0"/>
              <a:t>178 </a:t>
            </a:r>
            <a:r>
              <a:rPr lang="en-US" dirty="0"/>
              <a:t>tests catch </a:t>
            </a:r>
            <a:r>
              <a:rPr lang="en-US" dirty="0" smtClean="0"/>
              <a:t>~99.9999999% </a:t>
            </a:r>
            <a:r>
              <a:rPr lang="en-US" dirty="0"/>
              <a:t>of </a:t>
            </a:r>
            <a:r>
              <a:rPr lang="en-US" dirty="0" smtClean="0"/>
              <a:t>defects</a:t>
            </a:r>
          </a:p>
          <a:p>
            <a:r>
              <a:rPr lang="en-US" dirty="0" smtClean="0"/>
              <a:t>1024 tests </a:t>
            </a:r>
            <a:r>
              <a:rPr lang="en-US" dirty="0"/>
              <a:t>catch </a:t>
            </a:r>
            <a:r>
              <a:rPr lang="en-US" dirty="0" smtClean="0"/>
              <a:t>~100</a:t>
            </a:r>
            <a:r>
              <a:rPr lang="en-US" dirty="0"/>
              <a:t>% of </a:t>
            </a:r>
            <a:r>
              <a:rPr lang="en-US" dirty="0" smtClean="0"/>
              <a:t>defects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THEY ARE DONE RIGHT!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Harder the Closer You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see how much more expensive it becomes to test depending on how arbitrarily close to "100% free of defects" you want to be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is NOT a linear relationship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asymptotic.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i="1" dirty="0" smtClean="0"/>
              <a:t>f(x) = 1 / x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502" y="1905000"/>
            <a:ext cx="1009666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8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Covering Arrays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2" y="1503916"/>
            <a:ext cx="5638800" cy="476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5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These can be combined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Plain </a:t>
            </a:r>
            <a:r>
              <a:rPr lang="en-US" sz="4000" dirty="0" smtClean="0"/>
              <a:t>text</a:t>
            </a:r>
          </a:p>
          <a:p>
            <a:r>
              <a:rPr lang="en-US" sz="4000" baseline="30000" dirty="0" smtClean="0"/>
              <a:t>Superscript</a:t>
            </a:r>
          </a:p>
          <a:p>
            <a:r>
              <a:rPr lang="en-US" sz="4000" b="1" dirty="0" smtClean="0"/>
              <a:t>Bold</a:t>
            </a:r>
          </a:p>
          <a:p>
            <a:r>
              <a:rPr lang="en-US" sz="4000" i="1" strike="sngStrike" dirty="0"/>
              <a:t>Italic and </a:t>
            </a:r>
            <a:r>
              <a:rPr lang="en-US" sz="4000" i="1" strike="sngStrike" dirty="0" smtClean="0"/>
              <a:t>strikethrough</a:t>
            </a:r>
            <a:endParaRPr lang="en-US" sz="4000" b="1" u="sng" dirty="0" smtClean="0"/>
          </a:p>
          <a:p>
            <a:r>
              <a:rPr lang="en-US" sz="4000" b="1" u="sng" dirty="0" smtClean="0"/>
              <a:t>Bold and underlined</a:t>
            </a:r>
          </a:p>
          <a:p>
            <a:r>
              <a:rPr lang="en-US" sz="3600" b="1" i="1" u="sng" strike="sngStrike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 italic strikethrough shadowed superscript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6420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Make Your Own Covering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truth table with all variables</a:t>
            </a:r>
          </a:p>
          <a:p>
            <a:pPr lvl="1"/>
            <a:r>
              <a:rPr lang="en-US" dirty="0"/>
              <a:t>Each line in truth table indicates a </a:t>
            </a:r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Running all these tests would be an exhaustive test</a:t>
            </a:r>
          </a:p>
          <a:p>
            <a:r>
              <a:rPr lang="en-US" dirty="0" smtClean="0"/>
              <a:t>Make a list of all </a:t>
            </a:r>
            <a:r>
              <a:rPr lang="en-US" i="1" dirty="0" smtClean="0"/>
              <a:t>t</a:t>
            </a:r>
            <a:r>
              <a:rPr lang="en-US" dirty="0" smtClean="0"/>
              <a:t>-way interactions for desired </a:t>
            </a:r>
            <a:r>
              <a:rPr lang="en-US" i="1" dirty="0" smtClean="0"/>
              <a:t>t</a:t>
            </a:r>
          </a:p>
          <a:p>
            <a:pPr lvl="1"/>
            <a:r>
              <a:rPr lang="en-US" i="1" dirty="0" smtClean="0"/>
              <a:t>Example: Bold, Italic, Underline. t = 2</a:t>
            </a:r>
          </a:p>
          <a:p>
            <a:pPr lvl="2"/>
            <a:r>
              <a:rPr lang="en-US" dirty="0" smtClean="0"/>
              <a:t>Bold / Italic</a:t>
            </a:r>
          </a:p>
          <a:p>
            <a:pPr lvl="2"/>
            <a:r>
              <a:rPr lang="en-US" dirty="0" smtClean="0"/>
              <a:t>Bold /Underline</a:t>
            </a:r>
          </a:p>
          <a:p>
            <a:pPr lvl="2"/>
            <a:r>
              <a:rPr lang="en-US" dirty="0" smtClean="0"/>
              <a:t>Italic/Underline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Covering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tests which make a complete truth table for each t-way interaction</a:t>
            </a:r>
          </a:p>
          <a:p>
            <a:r>
              <a:rPr lang="en-US" dirty="0" smtClean="0"/>
              <a:t>Mark these tests as “Tests To Be Executed”</a:t>
            </a:r>
          </a:p>
          <a:p>
            <a:r>
              <a:rPr lang="en-US" dirty="0" smtClean="0"/>
              <a:t>Continue adding t-way interactions tests</a:t>
            </a:r>
          </a:p>
          <a:p>
            <a:pPr lvl="1"/>
            <a:r>
              <a:rPr lang="en-US" dirty="0" smtClean="0"/>
              <a:t>Prefer using tests which are already scheduled to be executed</a:t>
            </a:r>
          </a:p>
          <a:p>
            <a:r>
              <a:rPr lang="en-US" dirty="0" smtClean="0"/>
              <a:t>When all t-way interaction “mini truth tables” have been completed, put together all tests to be executed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1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Covering Array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2040135"/>
            <a:ext cx="7833024" cy="36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Covering Array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436" y="1905000"/>
            <a:ext cx="1009587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7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Covering Array Example – Bold / Italic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74" y="1600200"/>
            <a:ext cx="10234923" cy="408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2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Covering Array Example – Bold / Underline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683884"/>
            <a:ext cx="9464040" cy="380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Covering Array Example – Italic / Underline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12" y="1987840"/>
            <a:ext cx="9518701" cy="387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9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Subset of Tests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165" y="1905000"/>
            <a:ext cx="9199341" cy="366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Minimize Further Using “Intuition” Or Better 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011" y="1918992"/>
            <a:ext cx="9684887" cy="402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4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this works for small numbers of variables, but what about big ones?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a 34-variable system</a:t>
            </a:r>
          </a:p>
          <a:p>
            <a:pPr lvl="1"/>
            <a:r>
              <a:rPr lang="en-US" dirty="0" smtClean="0"/>
              <a:t>Exhaustive testing: 17 billion tests</a:t>
            </a:r>
          </a:p>
          <a:p>
            <a:pPr lvl="1"/>
            <a:r>
              <a:rPr lang="en-US" dirty="0" smtClean="0"/>
              <a:t>All 3-way interactions: 33 tests</a:t>
            </a:r>
          </a:p>
          <a:p>
            <a:pPr lvl="1"/>
            <a:r>
              <a:rPr lang="en-US" dirty="0" smtClean="0"/>
              <a:t>All 4-way interactions: 85 tests</a:t>
            </a:r>
          </a:p>
          <a:p>
            <a:r>
              <a:rPr lang="en-US" dirty="0" smtClean="0"/>
              <a:t>Actually gets BETTER the higher the number of variables</a:t>
            </a:r>
          </a:p>
          <a:p>
            <a:r>
              <a:rPr lang="en-US" dirty="0" smtClean="0"/>
              <a:t>Not just a little better – many orders of magnitude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0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2362200"/>
            <a:ext cx="9782801" cy="1239837"/>
          </a:xfrm>
        </p:spPr>
        <p:txBody>
          <a:bodyPr/>
          <a:lstStyle/>
          <a:p>
            <a:r>
              <a:rPr lang="en-US" dirty="0" smtClean="0"/>
              <a:t>How many tests would you need to test all the possible font combinations?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3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636" y="304800"/>
            <a:ext cx="6248400" cy="6248400"/>
          </a:xfrm>
        </p:spPr>
      </p:pic>
    </p:spTree>
    <p:extLst>
      <p:ext uri="{BB962C8B-B14F-4D97-AF65-F5344CB8AC3E}">
        <p14:creationId xmlns:p14="http://schemas.microsoft.com/office/powerpoint/2010/main" val="416207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Remember at the beginning of the term when I talked about the impossibility of testing every combination of inputs?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a possible amelioration.</a:t>
            </a:r>
          </a:p>
        </p:txBody>
      </p:sp>
    </p:spTree>
    <p:extLst>
      <p:ext uri="{BB962C8B-B14F-4D97-AF65-F5344CB8AC3E}">
        <p14:creationId xmlns:p14="http://schemas.microsoft.com/office/powerpoint/2010/main" val="271004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Won’t It Take a Long Time To Make Covering Arrays For Large Number of Variables?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353913"/>
            <a:ext cx="6440152" cy="5479703"/>
          </a:xfrm>
        </p:spPr>
      </p:pic>
    </p:spTree>
    <p:extLst>
      <p:ext uri="{BB962C8B-B14F-4D97-AF65-F5344CB8AC3E}">
        <p14:creationId xmlns:p14="http://schemas.microsoft.com/office/powerpoint/2010/main" val="295278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not artisanal, hand-crafted arrays, carved by the European masters high in their Swiss valleys</a:t>
            </a:r>
          </a:p>
          <a:p>
            <a:r>
              <a:rPr lang="en-US" dirty="0" smtClean="0"/>
              <a:t>Let’s use a program to do it</a:t>
            </a:r>
          </a:p>
          <a:p>
            <a:r>
              <a:rPr lang="en-US" dirty="0" smtClean="0"/>
              <a:t>Example: NIST 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2</a:t>
            </a:r>
            <a:r>
              <a:rPr lang="en-US" sz="6000" baseline="30000" dirty="0" smtClean="0"/>
              <a:t>10</a:t>
            </a:r>
            <a:endParaRPr lang="en-US" sz="60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6000" b="1" dirty="0" smtClean="0"/>
              <a:t>1,024 tests!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023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quite a few tests…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442020"/>
            <a:ext cx="4631842" cy="5034980"/>
          </a:xfrm>
        </p:spPr>
      </p:pic>
    </p:spTree>
    <p:extLst>
      <p:ext uri="{BB962C8B-B14F-4D97-AF65-F5344CB8AC3E}">
        <p14:creationId xmlns:p14="http://schemas.microsoft.com/office/powerpoint/2010/main" val="191546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it’s necessary! What if…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… a problem only occurs with 3-D shadowed bold italic superscript text?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    </a:t>
            </a:r>
            <a:r>
              <a:rPr lang="en-US" sz="3600" i="1" dirty="0" smtClean="0"/>
              <a:t>That’s going to be hard to find.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51326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Turns Out Other People Have Thought About This!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National Institute of Standards and Technology did a study on the topic.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See: "Practical </a:t>
            </a:r>
            <a:r>
              <a:rPr lang="en-US" dirty="0"/>
              <a:t>Combinatorial Testing",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nvlpubs.nist.gov/nistpubs/Legacy/SP/nistspecialpublication800-142.pdf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4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Turns Out That’s Unlikely!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Think of each font effect as a Boolean variable (e.g. bold vs not bold, italic vs non-italic)</a:t>
            </a:r>
          </a:p>
          <a:p>
            <a:r>
              <a:rPr lang="en-US" sz="3200" dirty="0" smtClean="0"/>
              <a:t>Most </a:t>
            </a:r>
            <a:r>
              <a:rPr lang="en-US" sz="3200" dirty="0"/>
              <a:t>(50 - 90%, depending on the project) </a:t>
            </a:r>
            <a:r>
              <a:rPr lang="en-US" sz="3200" dirty="0" smtClean="0"/>
              <a:t>defects </a:t>
            </a:r>
            <a:r>
              <a:rPr lang="en-US" sz="3200" dirty="0"/>
              <a:t>come from combinations of one or two </a:t>
            </a:r>
            <a:r>
              <a:rPr lang="en-US" sz="3200" dirty="0" smtClean="0"/>
              <a:t>interactions (variables).</a:t>
            </a:r>
          </a:p>
          <a:p>
            <a:r>
              <a:rPr lang="en-US" sz="3200" dirty="0"/>
              <a:t>In other words, most defects would be found if you just tested, e.g., "bold 3-D" (two interactions) text or just "bold text" (one interactions).</a:t>
            </a:r>
          </a:p>
        </p:txBody>
      </p:sp>
    </p:spTree>
    <p:extLst>
      <p:ext uri="{BB962C8B-B14F-4D97-AF65-F5344CB8AC3E}">
        <p14:creationId xmlns:p14="http://schemas.microsoft.com/office/powerpoint/2010/main" val="10532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0C675A-9AD3-40BB-AC57-0E9EFA3E4F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1164</Words>
  <Application>Microsoft Office PowerPoint</Application>
  <PresentationFormat>Custom</PresentationFormat>
  <Paragraphs>157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Euphemia</vt:lpstr>
      <vt:lpstr>Math 16x9</vt:lpstr>
      <vt:lpstr>CS1632, Lecture 16: Pairwise and Combinatorial Testing</vt:lpstr>
      <vt:lpstr>Let’s Test A Word Processor</vt:lpstr>
      <vt:lpstr>These can be combined</vt:lpstr>
      <vt:lpstr>How many tests would you need to test all the possible font combinations?</vt:lpstr>
      <vt:lpstr>210</vt:lpstr>
      <vt:lpstr>That’s quite a few tests…</vt:lpstr>
      <vt:lpstr>But it’s necessary! What if…</vt:lpstr>
      <vt:lpstr>Turns Out Other People Have Thought About This!</vt:lpstr>
      <vt:lpstr>Turns Out That’s Unlikely!</vt:lpstr>
      <vt:lpstr>Similar Distribution Found In Many Domains</vt:lpstr>
      <vt:lpstr>The Interaction Rule</vt:lpstr>
      <vt:lpstr>The Interaction Rule</vt:lpstr>
      <vt:lpstr>So…</vt:lpstr>
      <vt:lpstr>Pairwise Testing</vt:lpstr>
      <vt:lpstr>Remember our exhaustive 10-font-effect testing plan?</vt:lpstr>
      <vt:lpstr>Answer: 10</vt:lpstr>
      <vt:lpstr>Reduce Number of Tests By Two Orders Of Magnitude</vt:lpstr>
      <vt:lpstr>Is This Always Good Enough?</vt:lpstr>
      <vt:lpstr>Of course not</vt:lpstr>
      <vt:lpstr>Combinatorial Testing</vt:lpstr>
      <vt:lpstr>Combinatorial Testing Example</vt:lpstr>
      <vt:lpstr>Actually a difficult question to answer off the top of your head</vt:lpstr>
      <vt:lpstr>… and the answer is…</vt:lpstr>
      <vt:lpstr>Interesting!</vt:lpstr>
      <vt:lpstr>Sidenot: The Pareto Principle</vt:lpstr>
      <vt:lpstr>Recap</vt:lpstr>
      <vt:lpstr>It Gets Harder the Closer You Get</vt:lpstr>
      <vt:lpstr>Example: f(x) = 1 / x</vt:lpstr>
      <vt:lpstr>Covering Arrays</vt:lpstr>
      <vt:lpstr>Steps To Make Your Own Covering Array</vt:lpstr>
      <vt:lpstr>Generating Covering Arrays</vt:lpstr>
      <vt:lpstr>Covering Array Example</vt:lpstr>
      <vt:lpstr>Covering Array Example</vt:lpstr>
      <vt:lpstr>Covering Array Example – Bold / Italic</vt:lpstr>
      <vt:lpstr>Covering Array Example – Bold / Underline</vt:lpstr>
      <vt:lpstr>Covering Array Example – Italic / Underline</vt:lpstr>
      <vt:lpstr>Run a Subset of Tests</vt:lpstr>
      <vt:lpstr>Can Minimize Further Using “Intuition” Or Better Algorithms</vt:lpstr>
      <vt:lpstr>OK, this works for small numbers of variables, but what about big ones?</vt:lpstr>
      <vt:lpstr>PowerPoint Presentation</vt:lpstr>
      <vt:lpstr>PowerPoint Presentation</vt:lpstr>
      <vt:lpstr>Won’t It Take a Long Time To Make Covering Arrays For Large Number of Variables?</vt:lpstr>
      <vt:lpstr>YES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2016-06-22T13:49:41Z</dcterms:created>
  <dcterms:modified xsi:type="dcterms:W3CDTF">2016-06-22T15:37:42Z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