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4" r:id="rId20"/>
    <p:sldId id="275" r:id="rId21"/>
    <p:sldId id="277" r:id="rId22"/>
    <p:sldId id="280" r:id="rId23"/>
    <p:sldId id="278" r:id="rId24"/>
    <p:sldId id="279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ufts.edu/~nr/cs257/archive/john-hughes/quick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17:</a:t>
            </a:r>
            <a:br>
              <a:rPr lang="en-US" dirty="0" smtClean="0"/>
            </a:br>
            <a:r>
              <a:rPr lang="en-US" dirty="0" smtClean="0"/>
              <a:t>property-based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properties would we expect of the output of a sorted array compared to the array passed in as an argument?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13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00784"/>
            <a:ext cx="10131425" cy="459028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Output </a:t>
            </a:r>
            <a:r>
              <a:rPr lang="en-US" sz="2400" dirty="0"/>
              <a:t>array same size as passed-in </a:t>
            </a:r>
            <a:r>
              <a:rPr lang="en-US" sz="2400" dirty="0" smtClean="0"/>
              <a:t>array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Values </a:t>
            </a:r>
            <a:r>
              <a:rPr lang="en-US" sz="2400" dirty="0"/>
              <a:t>in output array always increasing or staying the </a:t>
            </a:r>
            <a:r>
              <a:rPr lang="en-US" sz="2400" dirty="0" smtClean="0"/>
              <a:t>same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Value </a:t>
            </a:r>
            <a:r>
              <a:rPr lang="en-US" sz="2400" dirty="0"/>
              <a:t>in output array never </a:t>
            </a:r>
            <a:r>
              <a:rPr lang="en-US" sz="2400" dirty="0" smtClean="0"/>
              <a:t>decreasing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Every </a:t>
            </a:r>
            <a:r>
              <a:rPr lang="en-US" sz="2400" dirty="0"/>
              <a:t>element in input array is in output </a:t>
            </a:r>
            <a:r>
              <a:rPr lang="en-US" sz="2400" dirty="0" smtClean="0"/>
              <a:t>array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 </a:t>
            </a:r>
            <a:r>
              <a:rPr lang="en-US" sz="2400" dirty="0"/>
              <a:t>element not in input array is in output </a:t>
            </a:r>
            <a:r>
              <a:rPr lang="en-US" sz="2400" dirty="0" smtClean="0"/>
              <a:t>array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Idempotent </a:t>
            </a:r>
            <a:r>
              <a:rPr lang="en-US" sz="2400" dirty="0"/>
              <a:t>- running it again should not change output </a:t>
            </a:r>
            <a:r>
              <a:rPr lang="en-US" sz="2400" dirty="0" smtClean="0"/>
              <a:t>array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Pure </a:t>
            </a:r>
            <a:r>
              <a:rPr lang="en-US" sz="2400" dirty="0"/>
              <a:t>- running it twice on same input array should always result in same output array</a:t>
            </a:r>
          </a:p>
        </p:txBody>
      </p:sp>
    </p:spTree>
    <p:extLst>
      <p:ext uri="{BB962C8B-B14F-4D97-AF65-F5344CB8AC3E}">
        <p14:creationId xmlns:p14="http://schemas.microsoft.com/office/powerpoint/2010/main" val="170484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computer do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Now that we have the properties of expected input values, and the properties of expected output values, we can let the computer do the grunt work of developing specific tests</a:t>
            </a:r>
            <a:r>
              <a:rPr lang="en-US" sz="2800" dirty="0" smtClean="0"/>
              <a:t>.  This </a:t>
            </a:r>
            <a:r>
              <a:rPr lang="en-US" sz="2800" dirty="0"/>
              <a:t>is called property-based testing.</a:t>
            </a:r>
          </a:p>
        </p:txBody>
      </p:sp>
    </p:spTree>
    <p:extLst>
      <p:ext uri="{BB962C8B-B14F-4D97-AF65-F5344CB8AC3E}">
        <p14:creationId xmlns:p14="http://schemas.microsoft.com/office/powerpoint/2010/main" val="48050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58369"/>
            <a:ext cx="10131425" cy="513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-&gt; [0]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3, 2] -&gt; [1, 2, 3]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[-1, 19, 17, -22] -&gt; [-22, -1, 17, 19]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kind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Presented at ICFP in the paper, “</a:t>
            </a:r>
            <a:r>
              <a:rPr lang="en-US" sz="2800" dirty="0" err="1" smtClean="0"/>
              <a:t>QuickCheck</a:t>
            </a:r>
            <a:r>
              <a:rPr lang="en-US" sz="2800" dirty="0" smtClean="0"/>
              <a:t>: A Lightweight Tool for Random Testing of Haskell Programs”</a:t>
            </a:r>
          </a:p>
          <a:p>
            <a:r>
              <a:rPr lang="en-US" sz="2800" dirty="0">
                <a:hlinkClick r:id="rId2"/>
              </a:rPr>
              <a:t>http://www.cs.tufts.edu/~</a:t>
            </a:r>
            <a:r>
              <a:rPr lang="en-US" sz="2800" dirty="0" smtClean="0">
                <a:hlinkClick r:id="rId2"/>
              </a:rPr>
              <a:t>nr/cs257/archive/john-hughes/quick.pdf</a:t>
            </a:r>
            <a:endParaRPr lang="en-US" sz="2800" dirty="0" smtClean="0"/>
          </a:p>
          <a:p>
            <a:r>
              <a:rPr lang="en-US" sz="2800" dirty="0" smtClean="0"/>
              <a:t>More popular in functional programming world (for various reasons) but becoming more mainstream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4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6230"/>
            <a:ext cx="10131425" cy="1456267"/>
          </a:xfrm>
        </p:spPr>
        <p:txBody>
          <a:bodyPr/>
          <a:lstStyle/>
          <a:p>
            <a:r>
              <a:rPr lang="en-US" dirty="0" smtClean="0"/>
              <a:t>Not just used in functional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53312"/>
            <a:ext cx="10131425" cy="5193793"/>
          </a:xfrm>
        </p:spPr>
        <p:txBody>
          <a:bodyPr>
            <a:normAutofit/>
          </a:bodyPr>
          <a:lstStyle/>
          <a:p>
            <a:r>
              <a:rPr lang="en-US" sz="2400" dirty="0"/>
              <a:t>Java: </a:t>
            </a:r>
            <a:r>
              <a:rPr lang="en-US" sz="2400" dirty="0" err="1" smtClean="0"/>
              <a:t>junit-quickcheck</a:t>
            </a:r>
            <a:endParaRPr lang="en-US" sz="2400" dirty="0" smtClean="0"/>
          </a:p>
          <a:p>
            <a:r>
              <a:rPr lang="en-US" sz="2400" dirty="0" smtClean="0"/>
              <a:t>Ruby</a:t>
            </a:r>
            <a:r>
              <a:rPr lang="en-US" sz="2400" dirty="0"/>
              <a:t>: </a:t>
            </a:r>
            <a:r>
              <a:rPr lang="en-US" sz="2400" dirty="0" err="1" smtClean="0"/>
              <a:t>rantly</a:t>
            </a:r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cala</a:t>
            </a:r>
            <a:r>
              <a:rPr lang="en-US" sz="2400" dirty="0"/>
              <a:t>: </a:t>
            </a:r>
            <a:r>
              <a:rPr lang="en-US" sz="2400" dirty="0" err="1" smtClean="0"/>
              <a:t>scalacheck</a:t>
            </a:r>
            <a:endParaRPr lang="en-US" sz="2400" dirty="0" smtClean="0"/>
          </a:p>
          <a:p>
            <a:r>
              <a:rPr lang="en-US" sz="2400" dirty="0" smtClean="0"/>
              <a:t>Python</a:t>
            </a:r>
            <a:r>
              <a:rPr lang="en-US" sz="2400" dirty="0"/>
              <a:t>: </a:t>
            </a:r>
            <a:r>
              <a:rPr lang="en-US" sz="2400" dirty="0" err="1" smtClean="0"/>
              <a:t>pytest-quickcheck</a:t>
            </a:r>
            <a:endParaRPr lang="en-US" sz="2400" dirty="0" smtClean="0"/>
          </a:p>
          <a:p>
            <a:r>
              <a:rPr lang="en-US" sz="2400" dirty="0" smtClean="0"/>
              <a:t>Node.js</a:t>
            </a:r>
            <a:r>
              <a:rPr lang="en-US" sz="2400" dirty="0"/>
              <a:t>: </a:t>
            </a:r>
            <a:r>
              <a:rPr lang="en-US" sz="2400" dirty="0" smtClean="0"/>
              <a:t>node-</a:t>
            </a:r>
            <a:r>
              <a:rPr lang="en-US" sz="2400" dirty="0" err="1" smtClean="0"/>
              <a:t>quickcheck</a:t>
            </a:r>
            <a:endParaRPr lang="en-US" sz="2400" dirty="0" smtClean="0"/>
          </a:p>
          <a:p>
            <a:r>
              <a:rPr lang="en-US" sz="2400" dirty="0" err="1" smtClean="0"/>
              <a:t>Clojure</a:t>
            </a:r>
            <a:r>
              <a:rPr lang="en-US" sz="2400" dirty="0"/>
              <a:t>: </a:t>
            </a:r>
            <a:r>
              <a:rPr lang="en-US" sz="2400" dirty="0" smtClean="0"/>
              <a:t>simple-check</a:t>
            </a:r>
          </a:p>
          <a:p>
            <a:r>
              <a:rPr lang="en-US" sz="2400" dirty="0" smtClean="0"/>
              <a:t>C</a:t>
            </a:r>
            <a:r>
              <a:rPr lang="en-US" sz="2400" dirty="0"/>
              <a:t>++: </a:t>
            </a:r>
            <a:r>
              <a:rPr lang="en-US" sz="2400" dirty="0" err="1"/>
              <a:t>QuickCheck</a:t>
            </a:r>
            <a:r>
              <a:rPr lang="en-US" sz="2400" dirty="0" smtClean="0"/>
              <a:t>++</a:t>
            </a:r>
          </a:p>
          <a:p>
            <a:r>
              <a:rPr lang="en-US" sz="2400" dirty="0" smtClean="0"/>
              <a:t>.</a:t>
            </a:r>
            <a:r>
              <a:rPr lang="en-US" sz="2400" dirty="0"/>
              <a:t>NET: </a:t>
            </a:r>
            <a:r>
              <a:rPr lang="en-US" sz="2400" dirty="0" err="1" smtClean="0"/>
              <a:t>FsCheck</a:t>
            </a:r>
            <a:endParaRPr lang="en-US" sz="2400" dirty="0" smtClean="0"/>
          </a:p>
          <a:p>
            <a:r>
              <a:rPr lang="en-US" sz="2400" dirty="0" err="1" smtClean="0"/>
              <a:t>Erlang</a:t>
            </a:r>
            <a:r>
              <a:rPr lang="en-US" sz="2400" dirty="0"/>
              <a:t>: </a:t>
            </a:r>
            <a:r>
              <a:rPr lang="en-US" sz="2400" dirty="0" err="1" smtClean="0"/>
              <a:t>Erlang</a:t>
            </a:r>
            <a:r>
              <a:rPr lang="en-US" sz="2400" dirty="0" smtClean="0"/>
              <a:t>/</a:t>
            </a:r>
            <a:r>
              <a:rPr lang="en-US" sz="2400" dirty="0" err="1" smtClean="0"/>
              <a:t>QuickCheck</a:t>
            </a:r>
            <a:endParaRPr lang="en-US" sz="2400" dirty="0" smtClean="0"/>
          </a:p>
          <a:p>
            <a:r>
              <a:rPr lang="en-US" sz="2400" i="1" dirty="0" smtClean="0"/>
              <a:t>The </a:t>
            </a:r>
            <a:r>
              <a:rPr lang="en-US" sz="2400" i="1" dirty="0"/>
              <a:t>only one I couldn't find is a version for PHP.  </a:t>
            </a:r>
          </a:p>
        </p:txBody>
      </p:sp>
    </p:spTree>
    <p:extLst>
      <p:ext uri="{BB962C8B-B14F-4D97-AF65-F5344CB8AC3E}">
        <p14:creationId xmlns:p14="http://schemas.microsoft.com/office/powerpoint/2010/main" val="226002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useful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Writing to a file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Communicating over a network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Displaying text or graphics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Impure functions in general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34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for..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1" y="2028614"/>
            <a:ext cx="11506199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Mathematical functions</a:t>
            </a:r>
          </a:p>
          <a:p>
            <a:r>
              <a:rPr lang="en-US" sz="3200" dirty="0" smtClean="0"/>
              <a:t>Pure functions</a:t>
            </a:r>
          </a:p>
          <a:p>
            <a:r>
              <a:rPr lang="en-US" sz="3200" dirty="0" smtClean="0"/>
              <a:t>Well-specified problems</a:t>
            </a:r>
          </a:p>
          <a:p>
            <a:r>
              <a:rPr lang="en-US" sz="3200" dirty="0" smtClean="0"/>
              <a:t>Anything where a variety of inputs map to specific kinds of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638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981943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Specify the properties of the allowed input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Specify the properties of the output that should always hold</a:t>
            </a:r>
            <a:endParaRPr lang="en-US" sz="3000" dirty="0"/>
          </a:p>
          <a:p>
            <a:pPr lvl="1"/>
            <a:r>
              <a:rPr lang="en-US" sz="3000" dirty="0" smtClean="0"/>
              <a:t>These properties are called </a:t>
            </a:r>
            <a:r>
              <a:rPr lang="en-US" sz="3000" i="1" dirty="0" smtClean="0"/>
              <a:t>invariants</a:t>
            </a:r>
            <a:r>
              <a:rPr lang="en-US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0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sit back with a beverage of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Based on our specifications, </a:t>
            </a:r>
            <a:r>
              <a:rPr lang="en-US" sz="3600" dirty="0" err="1" smtClean="0"/>
              <a:t>QuickCheck</a:t>
            </a:r>
            <a:r>
              <a:rPr lang="en-US" sz="3600" dirty="0" smtClean="0"/>
              <a:t> </a:t>
            </a:r>
            <a:r>
              <a:rPr lang="en-US" sz="3600" dirty="0"/>
              <a:t>then makes </a:t>
            </a:r>
            <a:r>
              <a:rPr lang="en-US" sz="3600" dirty="0" smtClean="0"/>
              <a:t>and runs our </a:t>
            </a:r>
            <a:r>
              <a:rPr lang="en-US" sz="3600" dirty="0"/>
              <a:t>test suite for us!  </a:t>
            </a:r>
          </a:p>
        </p:txBody>
      </p:sp>
    </p:spTree>
    <p:extLst>
      <p:ext uri="{BB962C8B-B14F-4D97-AF65-F5344CB8AC3E}">
        <p14:creationId xmlns:p14="http://schemas.microsoft.com/office/powerpoint/2010/main" val="122484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6992"/>
            <a:ext cx="10131425" cy="1456267"/>
          </a:xfrm>
        </p:spPr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393455"/>
            <a:ext cx="7333487" cy="5321075"/>
          </a:xfrm>
        </p:spPr>
      </p:pic>
      <p:sp>
        <p:nvSpPr>
          <p:cNvPr id="4" name="Rectangle 3"/>
          <p:cNvSpPr/>
          <p:nvPr/>
        </p:nvSpPr>
        <p:spPr>
          <a:xfrm>
            <a:off x="8269224" y="5883533"/>
            <a:ext cx="3922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By Jacques-Louis David - http://www.metmuseum.org/collection/the-collection-online/search/436105, Public Domain, https://commons.wikimedia.org/w/index.php?curid=28552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66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– DOING HARD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2768"/>
            <a:ext cx="11146535" cy="4571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[17, 19, 1] -&gt; [1, 17, 19]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[-9, -100] -&gt; [-100, -9]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[8, 2, 987, 287, 201] -&gt; [2, 8, 201, 287, 987]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[101, 20, 32, -4] -&gt; [-4, 20, 32, 101]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[115] -&gt; [115]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 -9, -9, 1, 2] -&gt; [-9, -9, 1, 2, 2]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[8, 3, 0, 4] -&gt; [0, 3, 4, 8]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[17, 1009, -2, 413] -&gt; [-2, 17, 413, 1009]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[12, 12, 1, 17, -100] -&gt; [-100, 1, 12, 12, 17]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-&gt; [] </a:t>
            </a:r>
            <a:r>
              <a:rPr lang="en-US" sz="28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3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364736"/>
          </a:xfrm>
        </p:spPr>
        <p:txBody>
          <a:bodyPr>
            <a:normAutofit/>
          </a:bodyPr>
          <a:lstStyle/>
          <a:p>
            <a:r>
              <a:rPr lang="en-US" dirty="0" smtClean="0"/>
              <a:t>YOU –</a:t>
            </a:r>
            <a:br>
              <a:rPr lang="en-US" dirty="0" smtClean="0"/>
            </a:br>
            <a:r>
              <a:rPr lang="en-US" dirty="0" smtClean="0"/>
              <a:t>lying on</a:t>
            </a:r>
            <a:br>
              <a:rPr lang="en-US" dirty="0" smtClean="0"/>
            </a:br>
            <a:r>
              <a:rPr lang="en-US" dirty="0" smtClean="0"/>
              <a:t>beach </a:t>
            </a:r>
            <a:br>
              <a:rPr lang="en-US" dirty="0" smtClean="0"/>
            </a:br>
            <a:r>
              <a:rPr lang="en-US" dirty="0" smtClean="0"/>
              <a:t>taking</a:t>
            </a:r>
            <a:br>
              <a:rPr lang="en-US" dirty="0" smtClean="0"/>
            </a:br>
            <a:r>
              <a:rPr lang="en-US" dirty="0" smtClean="0"/>
              <a:t>foot selfies!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2" y="609600"/>
            <a:ext cx="7626096" cy="5713066"/>
          </a:xfrm>
        </p:spPr>
      </p:pic>
    </p:spTree>
    <p:extLst>
      <p:ext uri="{BB962C8B-B14F-4D97-AF65-F5344CB8AC3E}">
        <p14:creationId xmlns:p14="http://schemas.microsoft.com/office/powerpoint/2010/main" val="65747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it sounds like when Invariants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7633"/>
            <a:ext cx="10131425" cy="4163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[17, 19, 1] -&gt; [1, 17, 19]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[-9, -100] -&gt; [-100, -9]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[8, 2, 987, 287, 201] -&gt; [2, 8, 201, 287, 987]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[101, 20, 32, -4] -&gt; [-4, 20, 32, 101]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[115] -&gt; [115]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 -9, -9, 1, 2] -&gt; [-9, -9, 1, 2, 2]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[8, 3, 0, 4] -&gt; [0, 3, 4, 8]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[17, 1009, -2, 413] -&gt; [-2, 17, 413, 1009]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[12, 12, 1, 17, -100] -&gt; [-100, 1, 12, 12, 17] </a:t>
            </a:r>
            <a:r>
              <a:rPr lang="en-US" sz="2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en-US" sz="2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-6, -5, 14]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-6, -5, 9, 14] 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-&gt; []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15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981943" cy="427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[9, 0, -6, -5, 14] -&gt; [0, -6, -5, 9, 14] 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b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[9, 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-6] -&gt; [0, -6, 9] 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[-6, -5, 14] -&gt; [-6, -5, 14] </a:t>
            </a:r>
            <a:r>
              <a:rPr 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0] -&gt; [0, 9] </a:t>
            </a:r>
            <a:r>
              <a:rPr 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-6] -&gt; [0, -6] 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-&gt; [0] </a:t>
            </a:r>
            <a:r>
              <a:rPr 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[-6] -&gt; [-6] </a:t>
            </a:r>
            <a:r>
              <a:rPr lang="en-US" sz="28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Shrunk Failure: [0, -6] -&gt; [0, -6]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9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Finds the smallest possible failure</a:t>
            </a:r>
          </a:p>
          <a:p>
            <a:r>
              <a:rPr lang="en-US" sz="3200" dirty="0" smtClean="0"/>
              <a:t>Helps track down actual issue</a:t>
            </a:r>
          </a:p>
          <a:p>
            <a:r>
              <a:rPr lang="en-US" sz="3200" dirty="0" smtClean="0"/>
              <a:t>A “toy” failure is a great thing to add to a defect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7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the levels of abstraction we've jumped up since the beginning of the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146535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and execute tests (manual testing</a:t>
            </a:r>
            <a:r>
              <a:rPr lang="en-US" sz="28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tests, let computer </a:t>
            </a:r>
            <a:r>
              <a:rPr lang="en-US" sz="2800" dirty="0" smtClean="0"/>
              <a:t>execute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what KINDS of tests we want, let computer write tests and </a:t>
            </a:r>
            <a:r>
              <a:rPr lang="en-US" sz="2800" dirty="0" smtClean="0"/>
              <a:t>execute</a:t>
            </a:r>
          </a:p>
          <a:p>
            <a:pPr lvl="1"/>
            <a:r>
              <a:rPr lang="en-US" sz="2600" dirty="0" smtClean="0"/>
              <a:t>With shrinking, will even try to track down the problem!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82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91312"/>
            <a:ext cx="10131425" cy="40721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Checking </a:t>
            </a:r>
            <a:br>
              <a:rPr lang="en-US" sz="5400" dirty="0" smtClean="0"/>
            </a:br>
            <a:r>
              <a:rPr lang="en-US" sz="5400" i="1" dirty="0" smtClean="0">
                <a:solidFill>
                  <a:srgbClr val="FF0000"/>
                </a:solidFill>
              </a:rPr>
              <a:t>expected behavior 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/>
              <a:t>against </a:t>
            </a:r>
            <a:br>
              <a:rPr lang="en-US" sz="5400" dirty="0" smtClean="0"/>
            </a:br>
            <a:r>
              <a:rPr lang="en-US" sz="5400" i="1" dirty="0" smtClean="0">
                <a:solidFill>
                  <a:srgbClr val="FF0000"/>
                </a:solidFill>
              </a:rPr>
              <a:t>observed behavior</a:t>
            </a:r>
            <a:endParaRPr lang="en-US" sz="5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2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let’s assume a standard sort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billSort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arrToSort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145280"/>
          </a:xfrm>
        </p:spPr>
        <p:txBody>
          <a:bodyPr>
            <a:noAutofit/>
          </a:bodyPr>
          <a:lstStyle/>
          <a:p>
            <a:r>
              <a:rPr lang="en-US" sz="2800" dirty="0" smtClean="0"/>
              <a:t>null</a:t>
            </a:r>
          </a:p>
          <a:p>
            <a:r>
              <a:rPr lang="en-US" sz="2800" dirty="0" smtClean="0"/>
              <a:t>[]</a:t>
            </a:r>
          </a:p>
          <a:p>
            <a:r>
              <a:rPr lang="en-US" sz="2800" dirty="0" smtClean="0"/>
              <a:t>[1]</a:t>
            </a:r>
          </a:p>
          <a:p>
            <a:r>
              <a:rPr lang="en-US" sz="2800" dirty="0" smtClean="0"/>
              <a:t>[-1]</a:t>
            </a:r>
          </a:p>
          <a:p>
            <a:r>
              <a:rPr lang="en-US" sz="2800" dirty="0" smtClean="0"/>
              <a:t>[1, 2, 3, 4, 5]</a:t>
            </a:r>
          </a:p>
          <a:p>
            <a:r>
              <a:rPr lang="en-US" sz="2800" dirty="0" smtClean="0"/>
              <a:t>[5, 4, 3, 2, 1]</a:t>
            </a:r>
          </a:p>
          <a:p>
            <a:r>
              <a:rPr lang="en-US" sz="2800" dirty="0" smtClean="0"/>
              <a:t>[-9, 7, 2, 0, -14]</a:t>
            </a:r>
          </a:p>
          <a:p>
            <a:r>
              <a:rPr lang="en-US" sz="2800" dirty="0" smtClean="0"/>
              <a:t>[1, 1, 1, 1, 1, 1]</a:t>
            </a:r>
          </a:p>
          <a:p>
            <a:r>
              <a:rPr lang="en-US" sz="2800" dirty="0" smtClean="0"/>
              <a:t>[1, 2, 3, 4 … 99999, 100000, 100001]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36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tests to write!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981943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if you forget one?</a:t>
            </a:r>
          </a:p>
          <a:p>
            <a:r>
              <a:rPr lang="en-US" sz="3200" dirty="0" smtClean="0"/>
              <a:t>What if the test only works with the certain values you pass in?</a:t>
            </a:r>
          </a:p>
          <a:p>
            <a:r>
              <a:rPr lang="en-US" sz="3200" dirty="0" smtClean="0"/>
              <a:t>Lots of time will be spent writing boilerplate unit tests.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001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510366"/>
            <a:ext cx="10131425" cy="1456267"/>
          </a:xfrm>
        </p:spPr>
        <p:txBody>
          <a:bodyPr/>
          <a:lstStyle/>
          <a:p>
            <a:r>
              <a:rPr lang="en-US" dirty="0" smtClean="0"/>
              <a:t>What other expected behavior could we check besides the correct value being returned?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Let’s spell out:</a:t>
            </a:r>
          </a:p>
          <a:p>
            <a:pPr lvl="1"/>
            <a:r>
              <a:rPr lang="en-US" sz="2800" dirty="0" smtClean="0"/>
              <a:t> the properties of what could be passed in</a:t>
            </a:r>
          </a:p>
          <a:p>
            <a:pPr lvl="1"/>
            <a:r>
              <a:rPr lang="en-US" sz="2800" dirty="0" smtClean="0"/>
              <a:t>the expected properties of the return value given that input</a:t>
            </a:r>
          </a:p>
          <a:p>
            <a:r>
              <a:rPr lang="en-US" sz="3000" dirty="0" smtClean="0"/>
              <a:t>Then let the computer come up with test cases for us!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39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properties vs observed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Note that properties is a subset of “behavior”!</a:t>
            </a:r>
          </a:p>
          <a:p>
            <a:r>
              <a:rPr lang="en-US" sz="2800" dirty="0" smtClean="0"/>
              <a:t>Before, our expected properties were all “specific values”</a:t>
            </a:r>
          </a:p>
          <a:p>
            <a:pPr lvl="1"/>
            <a:r>
              <a:rPr lang="en-US" sz="2600" dirty="0" smtClean="0"/>
              <a:t>but this is not necessary to meet our definition of “testing”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130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766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Celestial</vt:lpstr>
      <vt:lpstr>CS1632, Lecture 17: property-based testing</vt:lpstr>
      <vt:lpstr>What is testing?</vt:lpstr>
      <vt:lpstr>Checking  expected behavior  against  observed behavior</vt:lpstr>
      <vt:lpstr>OK, so let’s assume a standard sort function</vt:lpstr>
      <vt:lpstr>Possible test cases</vt:lpstr>
      <vt:lpstr>Lots of tests to write!</vt:lpstr>
      <vt:lpstr>What other expected behavior could we check besides the correct value being returned?</vt:lpstr>
      <vt:lpstr>properties</vt:lpstr>
      <vt:lpstr>Expected properties vs observed properties</vt:lpstr>
      <vt:lpstr>Example</vt:lpstr>
      <vt:lpstr>properties</vt:lpstr>
      <vt:lpstr>Let the computer do the work</vt:lpstr>
      <vt:lpstr>PowerPoint Presentation</vt:lpstr>
      <vt:lpstr>A new kind of testing</vt:lpstr>
      <vt:lpstr>Not just used in functional programming!</vt:lpstr>
      <vt:lpstr>LESS useful for…</vt:lpstr>
      <vt:lpstr>More useful for..</vt:lpstr>
      <vt:lpstr>Two steps</vt:lpstr>
      <vt:lpstr>Then sit back with a beverage of your choice</vt:lpstr>
      <vt:lpstr>COMPUTER – DOING HARD WORK!</vt:lpstr>
      <vt:lpstr>YOU – lying on beach  taking foot selfies!</vt:lpstr>
      <vt:lpstr>This is what it sounds like when Invariants fail</vt:lpstr>
      <vt:lpstr>shrinking</vt:lpstr>
      <vt:lpstr>shrinking</vt:lpstr>
      <vt:lpstr>Think about the levels of abstraction we've jumped up since the beginning of the semester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Laboon</dc:creator>
  <cp:lastModifiedBy>William J. Laboon</cp:lastModifiedBy>
  <cp:revision>10</cp:revision>
  <dcterms:created xsi:type="dcterms:W3CDTF">2016-06-24T18:44:53Z</dcterms:created>
  <dcterms:modified xsi:type="dcterms:W3CDTF">2016-06-24T19:42:36Z</dcterms:modified>
</cp:coreProperties>
</file>