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3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369296" cy="1825096"/>
          </a:xfrm>
        </p:spPr>
        <p:txBody>
          <a:bodyPr>
            <a:normAutofit/>
          </a:bodyPr>
          <a:lstStyle/>
          <a:p>
            <a:r>
              <a:rPr lang="en-US" dirty="0" smtClean="0"/>
              <a:t>CS1632, lecture 18:</a:t>
            </a:r>
            <a:br>
              <a:rPr lang="en-US" dirty="0" smtClean="0"/>
            </a:br>
            <a:r>
              <a:rPr lang="en-US" dirty="0" smtClean="0"/>
              <a:t>performance testing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632" y="764373"/>
            <a:ext cx="9878568" cy="1293028"/>
          </a:xfrm>
        </p:spPr>
        <p:txBody>
          <a:bodyPr/>
          <a:lstStyle/>
          <a:p>
            <a:r>
              <a:rPr lang="en-US" dirty="0" smtClean="0"/>
              <a:t>Categories of </a:t>
            </a:r>
            <a:br>
              <a:rPr lang="en-US" dirty="0" smtClean="0"/>
            </a:br>
            <a:r>
              <a:rPr lang="en-US" dirty="0" smtClean="0"/>
              <a:t>Efficiency-oriented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Throughput - How many events can occur and be processed in a given amount of time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Utilization </a:t>
            </a:r>
            <a:r>
              <a:rPr lang="en-US" sz="3600" dirty="0"/>
              <a:t>- What percentage or absolute amount of computing resources are used to perform a task?</a:t>
            </a:r>
          </a:p>
        </p:txBody>
      </p:sp>
    </p:spTree>
    <p:extLst>
      <p:ext uri="{BB962C8B-B14F-4D97-AF65-F5344CB8AC3E}">
        <p14:creationId xmlns:p14="http://schemas.microsoft.com/office/powerpoint/2010/main" val="74169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order to test performance, you </a:t>
            </a:r>
            <a:r>
              <a:rPr lang="en-US" sz="3200" dirty="0" smtClean="0"/>
              <a:t>should have </a:t>
            </a:r>
            <a:r>
              <a:rPr lang="en-US" sz="3200" dirty="0" smtClean="0">
                <a:solidFill>
                  <a:schemeClr val="accent1"/>
                </a:solidFill>
              </a:rPr>
              <a:t>performance </a:t>
            </a:r>
            <a:r>
              <a:rPr lang="en-US" sz="3200" dirty="0">
                <a:solidFill>
                  <a:schemeClr val="accent1"/>
                </a:solidFill>
              </a:rPr>
              <a:t>targets</a:t>
            </a:r>
            <a:r>
              <a:rPr lang="en-US" sz="3200" dirty="0"/>
              <a:t> - quantitative values that the </a:t>
            </a:r>
            <a:r>
              <a:rPr lang="en-US" sz="3200" dirty="0">
                <a:solidFill>
                  <a:schemeClr val="accent1"/>
                </a:solidFill>
              </a:rPr>
              <a:t>performance indicators </a:t>
            </a:r>
            <a:r>
              <a:rPr lang="en-US" sz="3200" dirty="0"/>
              <a:t>should reach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Performance </a:t>
            </a:r>
            <a:r>
              <a:rPr lang="en-US" sz="3200" dirty="0"/>
              <a:t>targets </a:t>
            </a:r>
            <a:r>
              <a:rPr lang="en-US" sz="3200" dirty="0" smtClean="0"/>
              <a:t>may be assigned </a:t>
            </a:r>
            <a:r>
              <a:rPr lang="en-US" sz="3200" dirty="0"/>
              <a:t>to a subset of the most important performance indicators, </a:t>
            </a:r>
            <a:r>
              <a:rPr lang="en-US" sz="3200" dirty="0">
                <a:solidFill>
                  <a:schemeClr val="accent1"/>
                </a:solidFill>
              </a:rPr>
              <a:t>called key performance indicators (KPIs). </a:t>
            </a:r>
          </a:p>
        </p:txBody>
      </p:sp>
    </p:spTree>
    <p:extLst>
      <p:ext uri="{BB962C8B-B14F-4D97-AF65-F5344CB8AC3E}">
        <p14:creationId xmlns:p14="http://schemas.microsoft.com/office/powerpoint/2010/main" val="366966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Performance </a:t>
            </a:r>
            <a:r>
              <a:rPr lang="en-US" sz="2800" dirty="0">
                <a:solidFill>
                  <a:schemeClr val="accent1"/>
                </a:solidFill>
              </a:rPr>
              <a:t>thresholds </a:t>
            </a:r>
            <a:r>
              <a:rPr lang="en-US" sz="2800" dirty="0"/>
              <a:t>are the absolute minimum performance level a system can reach and be considered production-ready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These may be used in addition to performance targets as a “bare minimum” to reach, although not the desired target.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0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are developing a web application which is expecting a relatively constant 20 hits per second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key performance indicator (KPI) might be response time, with a </a:t>
            </a:r>
            <a:r>
              <a:rPr lang="en-US" sz="2400" dirty="0" smtClean="0"/>
              <a:t>performance threshold </a:t>
            </a:r>
            <a:r>
              <a:rPr lang="en-US" sz="2400" dirty="0"/>
              <a:t>of </a:t>
            </a:r>
            <a:r>
              <a:rPr lang="en-US" sz="2400" dirty="0" smtClean="0"/>
              <a:t>three </a:t>
            </a:r>
            <a:r>
              <a:rPr lang="en-US" sz="2400" dirty="0"/>
              <a:t>seconds mean time to respond and a </a:t>
            </a:r>
            <a:r>
              <a:rPr lang="en-US" sz="2400" dirty="0" smtClean="0"/>
              <a:t>performance target </a:t>
            </a:r>
            <a:r>
              <a:rPr lang="en-US" sz="2400" dirty="0"/>
              <a:t>of </a:t>
            </a:r>
            <a:r>
              <a:rPr lang="en-US" sz="2400" dirty="0" smtClean="0"/>
              <a:t>one </a:t>
            </a:r>
            <a:r>
              <a:rPr lang="en-US" sz="2400" dirty="0"/>
              <a:t>second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Ideally, your stakeholders would like sub-second response time, but they would be satisfied as long as the response time is below three 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9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Service-oriented  performance indicators –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Response time</a:t>
            </a:r>
          </a:p>
          <a:p>
            <a:r>
              <a:rPr lang="en-US" sz="3200" dirty="0" smtClean="0"/>
              <a:t>Easy to do!</a:t>
            </a:r>
          </a:p>
          <a:p>
            <a:pPr lvl="1"/>
            <a:r>
              <a:rPr lang="en-US" sz="3200" dirty="0" smtClean="0"/>
              <a:t>Do something</a:t>
            </a:r>
          </a:p>
          <a:p>
            <a:pPr lvl="1"/>
            <a:r>
              <a:rPr lang="en-US" sz="3200" dirty="0" smtClean="0"/>
              <a:t>Click “start” on stopwatch</a:t>
            </a:r>
          </a:p>
          <a:p>
            <a:pPr lvl="1"/>
            <a:r>
              <a:rPr lang="en-US" sz="3200" dirty="0" smtClean="0"/>
              <a:t>Wait for response</a:t>
            </a:r>
          </a:p>
          <a:p>
            <a:pPr lvl="1"/>
            <a:r>
              <a:rPr lang="en-US" sz="3200" dirty="0" smtClean="0"/>
              <a:t>Click “stop” on stopwatch</a:t>
            </a:r>
          </a:p>
          <a:p>
            <a:pPr lvl="1"/>
            <a:r>
              <a:rPr lang="en-US" sz="3200" dirty="0" smtClean="0"/>
              <a:t>Write down number on stopwatch!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580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Any problems with this approach?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554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360"/>
            <a:ext cx="11256264" cy="49568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Impossible </a:t>
            </a:r>
            <a:r>
              <a:rPr lang="en-US" sz="3200" dirty="0"/>
              <a:t>to measure sub-second response </a:t>
            </a:r>
            <a:r>
              <a:rPr lang="en-US" sz="3200" dirty="0" smtClean="0"/>
              <a:t>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Human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Probably </a:t>
            </a:r>
            <a:r>
              <a:rPr lang="en-US" sz="3200" dirty="0"/>
              <a:t>the most boring thing a person can </a:t>
            </a:r>
            <a:r>
              <a:rPr lang="en-US" sz="3200" dirty="0" smtClean="0"/>
              <a:t>do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Time-consuming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Impossible </a:t>
            </a:r>
            <a:r>
              <a:rPr lang="en-US" sz="3200" dirty="0"/>
              <a:t>to measure "hidden" </a:t>
            </a:r>
            <a:r>
              <a:rPr lang="en-US" sz="3200" dirty="0" smtClean="0"/>
              <a:t>responses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Inability </a:t>
            </a:r>
            <a:r>
              <a:rPr lang="en-US" sz="3200" dirty="0"/>
              <a:t>to get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30777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Performance testing, more than most other testing, relies heavily on </a:t>
            </a:r>
            <a:r>
              <a:rPr lang="en-US" sz="3600" dirty="0" smtClean="0"/>
              <a:t>coding / automation / statistics.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6658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</a:t>
            </a:r>
            <a:r>
              <a:rPr lang="en-US" sz="2800" dirty="0" smtClean="0"/>
              <a:t>shouldn’t really trust </a:t>
            </a:r>
            <a:r>
              <a:rPr lang="en-US" sz="2800" dirty="0"/>
              <a:t>a single result in performance testing, especially for response times.  You should </a:t>
            </a:r>
            <a:r>
              <a:rPr lang="en-US" sz="2800" dirty="0" smtClean="0"/>
              <a:t>always </a:t>
            </a:r>
            <a:r>
              <a:rPr lang="en-US" sz="2800" dirty="0"/>
              <a:t>be </a:t>
            </a:r>
            <a:r>
              <a:rPr lang="en-US" sz="2800" dirty="0" smtClean="0"/>
              <a:t>trying multiple times and discussing </a:t>
            </a:r>
            <a:r>
              <a:rPr lang="en-US" sz="2800" dirty="0"/>
              <a:t>a mean value, maximum value, </a:t>
            </a:r>
            <a:r>
              <a:rPr lang="en-US" sz="2800" dirty="0" smtClean="0"/>
              <a:t>minimum values, etc.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so many variables in a single test run (other processes taking up CPU, pipelining issues, memory swaps, VM startup times, etc.) that a single test run is almost worthless.</a:t>
            </a:r>
          </a:p>
        </p:txBody>
      </p:sp>
    </p:spTree>
    <p:extLst>
      <p:ext uri="{BB962C8B-B14F-4D97-AF65-F5344CB8AC3E}">
        <p14:creationId xmlns:p14="http://schemas.microsoft.com/office/powerpoint/2010/main" val="70449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Minor issues with human error can cause massive changes in performance results.</a:t>
            </a:r>
          </a:p>
        </p:txBody>
      </p:sp>
    </p:spTree>
    <p:extLst>
      <p:ext uri="{BB962C8B-B14F-4D97-AF65-F5344CB8AC3E}">
        <p14:creationId xmlns:p14="http://schemas.microsoft.com/office/powerpoint/2010/main" val="170579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talk performance testing…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LET’S ASK: WHAT DO WE MEAN BY</a:t>
            </a:r>
            <a:br>
              <a:rPr lang="en-US" sz="4800" dirty="0" smtClean="0"/>
            </a:br>
            <a:r>
              <a:rPr lang="en-US" sz="7200" b="1" dirty="0" smtClean="0">
                <a:solidFill>
                  <a:schemeClr val="accent1"/>
                </a:solidFill>
              </a:rPr>
              <a:t>PERFORMANCE?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6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 blinded me with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Performance testing is more like a science than other kinds of testing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want to run multiple experiments and eliminate all the other variables OTHER THAN THE CODE UNDER TEST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on't </a:t>
            </a:r>
            <a:r>
              <a:rPr lang="en-US" sz="2800" dirty="0"/>
              <a:t>run version 1 on a </a:t>
            </a:r>
            <a:r>
              <a:rPr lang="en-US" sz="2800" dirty="0" err="1"/>
              <a:t>ChromeBook</a:t>
            </a:r>
            <a:r>
              <a:rPr lang="en-US" sz="2800" dirty="0"/>
              <a:t> and version 2 on a Cray supercomputer and talk about the massive speed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82151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events to test for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for calculation to take </a:t>
            </a:r>
            <a:r>
              <a:rPr lang="en-US" sz="2800" dirty="0" smtClean="0"/>
              <a:t>place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for character to appear on </a:t>
            </a:r>
            <a:r>
              <a:rPr lang="en-US" sz="2800" dirty="0" smtClean="0"/>
              <a:t>screen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for image to </a:t>
            </a:r>
            <a:r>
              <a:rPr lang="en-US" sz="2800" dirty="0" smtClean="0"/>
              <a:t>appear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to </a:t>
            </a:r>
            <a:r>
              <a:rPr lang="en-US" sz="2800" dirty="0" smtClean="0"/>
              <a:t>download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for server </a:t>
            </a:r>
            <a:r>
              <a:rPr lang="en-US" sz="2800" dirty="0" smtClean="0"/>
              <a:t>response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for page to </a:t>
            </a:r>
            <a:r>
              <a:rPr lang="en-US" sz="2800" dirty="0" smtClean="0"/>
              <a:t>load</a:t>
            </a:r>
          </a:p>
          <a:p>
            <a:r>
              <a:rPr lang="en-US" sz="2800" dirty="0" smtClean="0"/>
              <a:t>Time </a:t>
            </a:r>
            <a:r>
              <a:rPr lang="en-US" sz="2800" dirty="0"/>
              <a:t>for code to </a:t>
            </a:r>
            <a:r>
              <a:rPr lang="en-US" sz="2800" dirty="0" smtClean="0"/>
              <a:t>execute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348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74885"/>
            <a:ext cx="6291072" cy="1293028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is time?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91" y="401701"/>
            <a:ext cx="4382258" cy="6106563"/>
          </a:xfrm>
        </p:spPr>
      </p:pic>
      <p:sp>
        <p:nvSpPr>
          <p:cNvPr id="5" name="Rectangle 4"/>
          <p:cNvSpPr/>
          <p:nvPr/>
        </p:nvSpPr>
        <p:spPr>
          <a:xfrm>
            <a:off x="1685927" y="56772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By Walter Stoneman - http://www.npg.org.uk/collections/search/portraitLarge/mw124669/John-Mctaggart-Ellis-McTaggart, Public Domain, https://commons.wikimedia.org/w/index.php?curid=22142173</a:t>
            </a:r>
          </a:p>
        </p:txBody>
      </p:sp>
    </p:spTree>
    <p:extLst>
      <p:ext uri="{BB962C8B-B14F-4D97-AF65-F5344CB8AC3E}">
        <p14:creationId xmlns:p14="http://schemas.microsoft.com/office/powerpoint/2010/main" val="347139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Assuming that time exists…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</a:t>
            </a:r>
            <a:r>
              <a:rPr lang="en-US" sz="2800" dirty="0" smtClean="0"/>
              <a:t>time: </a:t>
            </a:r>
            <a:r>
              <a:rPr lang="en-US" sz="2800" dirty="0"/>
              <a:t>Amount of time user code </a:t>
            </a:r>
            <a:r>
              <a:rPr lang="en-US" sz="2800" dirty="0" smtClean="0"/>
              <a:t>executes</a:t>
            </a:r>
          </a:p>
          <a:p>
            <a:r>
              <a:rPr lang="en-US" sz="2800" dirty="0" smtClean="0"/>
              <a:t>system time: </a:t>
            </a:r>
            <a:r>
              <a:rPr lang="en-US" sz="2800" dirty="0"/>
              <a:t>Amount of time kernel code </a:t>
            </a:r>
            <a:r>
              <a:rPr lang="en-US" sz="2800" dirty="0" smtClean="0"/>
              <a:t>executes</a:t>
            </a:r>
          </a:p>
          <a:p>
            <a:r>
              <a:rPr lang="en-US" sz="2800" dirty="0" smtClean="0"/>
              <a:t>total time </a:t>
            </a:r>
            <a:r>
              <a:rPr lang="en-US" sz="2800" dirty="0"/>
              <a:t>: user time + system </a:t>
            </a:r>
            <a:r>
              <a:rPr lang="en-US" sz="2800" dirty="0" smtClean="0"/>
              <a:t>time</a:t>
            </a:r>
          </a:p>
          <a:p>
            <a:r>
              <a:rPr lang="en-US" sz="2800" dirty="0" smtClean="0"/>
              <a:t>real time: “Actual” </a:t>
            </a:r>
            <a:r>
              <a:rPr lang="en-US" sz="2800" dirty="0"/>
              <a:t>amount of time taken (wall clock time)</a:t>
            </a:r>
          </a:p>
        </p:txBody>
      </p:sp>
    </p:spTree>
    <p:extLst>
      <p:ext uri="{BB962C8B-B14F-4D97-AF65-F5344CB8AC3E}">
        <p14:creationId xmlns:p14="http://schemas.microsoft.com/office/powerpoint/2010/main" val="155506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time command in Unix</a:t>
            </a:r>
          </a:p>
          <a:p>
            <a:pPr lvl="1"/>
            <a:r>
              <a:rPr lang="en-US" sz="2400" dirty="0" smtClean="0"/>
              <a:t>time java Foo</a:t>
            </a:r>
          </a:p>
          <a:p>
            <a:pPr lvl="1"/>
            <a:r>
              <a:rPr lang="en-US" sz="2400" dirty="0" smtClean="0"/>
              <a:t>time curl </a:t>
            </a:r>
            <a:r>
              <a:rPr lang="en-US" sz="2400" dirty="0" smtClean="0">
                <a:hlinkClick r:id="rId2"/>
              </a:rPr>
              <a:t>http://www.example.com</a:t>
            </a:r>
            <a:endParaRPr lang="en-US" sz="2400" dirty="0" smtClean="0"/>
          </a:p>
          <a:p>
            <a:pPr lvl="1"/>
            <a:r>
              <a:rPr lang="en-US" sz="2400" dirty="0" smtClean="0"/>
              <a:t>time ls –l</a:t>
            </a:r>
          </a:p>
          <a:p>
            <a:r>
              <a:rPr lang="en-US" sz="2400" dirty="0" smtClean="0"/>
              <a:t>Windows PowerShell has something similar</a:t>
            </a:r>
          </a:p>
          <a:p>
            <a:pPr lvl="1"/>
            <a:r>
              <a:rPr lang="en-US" sz="2400" dirty="0"/>
              <a:t>Measure-Command </a:t>
            </a:r>
            <a:r>
              <a:rPr lang="en-US" sz="2400" dirty="0" smtClean="0"/>
              <a:t>{ java Foo –wait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77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Users almost always care about </a:t>
            </a:r>
            <a:r>
              <a:rPr lang="en-US" sz="3600" dirty="0" smtClean="0"/>
              <a:t>real (“wall clock”) </a:t>
            </a:r>
            <a:r>
              <a:rPr lang="en-US" sz="3600" dirty="0"/>
              <a:t>time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You usually use total, user, and </a:t>
            </a:r>
            <a:r>
              <a:rPr lang="en-US" sz="3600" dirty="0"/>
              <a:t>system time to help developers, not as KPIs in and of themselves.</a:t>
            </a:r>
          </a:p>
        </p:txBody>
      </p:sp>
    </p:spTree>
    <p:extLst>
      <p:ext uri="{BB962C8B-B14F-4D97-AF65-F5344CB8AC3E}">
        <p14:creationId xmlns:p14="http://schemas.microsoft.com/office/powerpoint/2010/main" val="993673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outline for response time performance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 0.1 S : Response time required to feel that system is </a:t>
            </a:r>
            <a:r>
              <a:rPr lang="en-US" sz="2400" dirty="0" smtClean="0"/>
              <a:t>instantaneous</a:t>
            </a:r>
          </a:p>
          <a:p>
            <a:pPr marL="0" indent="0">
              <a:buNone/>
            </a:pPr>
            <a:r>
              <a:rPr lang="en-US" sz="2400" dirty="0" smtClean="0"/>
              <a:t>&lt; </a:t>
            </a:r>
            <a:r>
              <a:rPr lang="en-US" sz="2400" dirty="0"/>
              <a:t>1 S : Response time required for flow of thought not to be </a:t>
            </a:r>
            <a:r>
              <a:rPr lang="en-US" sz="2400" dirty="0" smtClean="0"/>
              <a:t>interrupted</a:t>
            </a:r>
          </a:p>
          <a:p>
            <a:pPr marL="0" indent="0">
              <a:buNone/>
            </a:pPr>
            <a:r>
              <a:rPr lang="en-US" sz="2400" dirty="0" smtClean="0"/>
              <a:t>&lt; </a:t>
            </a:r>
            <a:r>
              <a:rPr lang="en-US" sz="2400" dirty="0"/>
              <a:t>10 S : Response time required for user to stay focused on the application (and not go re-load Reddit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-taken from Usability Engineering by </a:t>
            </a:r>
            <a:r>
              <a:rPr lang="en-US" sz="2400" dirty="0" err="1"/>
              <a:t>Jakob</a:t>
            </a:r>
            <a:r>
              <a:rPr lang="en-US" sz="2400" dirty="0"/>
              <a:t> Nielsen, </a:t>
            </a:r>
            <a:r>
              <a:rPr lang="en-US" sz="2400" dirty="0" smtClean="0"/>
              <a:t>1993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Things </a:t>
            </a:r>
            <a:r>
              <a:rPr lang="en-US" sz="2400" i="1" dirty="0"/>
              <a:t>haven't changed much since then!</a:t>
            </a:r>
          </a:p>
        </p:txBody>
      </p:sp>
    </p:spTree>
    <p:extLst>
      <p:ext uri="{BB962C8B-B14F-4D97-AF65-F5344CB8AC3E}">
        <p14:creationId xmlns:p14="http://schemas.microsoft.com/office/powerpoint/2010/main" val="269570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availability 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Availability - often referred to as uptime - how often can a user access the system </a:t>
            </a:r>
            <a:r>
              <a:rPr lang="en-US" sz="2800" dirty="0" smtClean="0"/>
              <a:t>when they expect to be able to do so?</a:t>
            </a:r>
          </a:p>
          <a:p>
            <a:r>
              <a:rPr lang="en-US" sz="2800" dirty="0" smtClean="0"/>
              <a:t>Often referred to as </a:t>
            </a:r>
            <a:r>
              <a:rPr lang="en-US" sz="2800" dirty="0"/>
              <a:t>a SLA (service-level agreement</a:t>
            </a:r>
            <a:r>
              <a:rPr lang="en-US" sz="2800" dirty="0" smtClean="0"/>
              <a:t>).</a:t>
            </a:r>
          </a:p>
          <a:p>
            <a:pPr lvl="1"/>
            <a:r>
              <a:rPr lang="en-US" sz="2800" dirty="0" smtClean="0"/>
              <a:t>“I am a web host.  I guarantee you that you and your users will be able to access your server 99% of the time in a given month.”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60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5648"/>
            <a:ext cx="10820400" cy="4463037"/>
          </a:xfrm>
        </p:spPr>
        <p:txBody>
          <a:bodyPr>
            <a:noAutofit/>
          </a:bodyPr>
          <a:lstStyle/>
          <a:p>
            <a:r>
              <a:rPr lang="en-US" sz="2400" dirty="0" smtClean="0"/>
              <a:t>Uptime is often expressed in an abbreviated form as 9’s (e.g. 3 nines, 5 nines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Refers to how many 9’s start out the percentage of time available</a:t>
            </a:r>
          </a:p>
          <a:p>
            <a:pPr lvl="1"/>
            <a:r>
              <a:rPr lang="en-US" sz="2400" dirty="0" smtClean="0"/>
              <a:t>1 nine: 90% available (36.5 days of downtime per year)</a:t>
            </a:r>
          </a:p>
          <a:p>
            <a:pPr lvl="1"/>
            <a:r>
              <a:rPr lang="en-US" sz="2400" dirty="0" smtClean="0"/>
              <a:t>2 nines: 99% available (3.65 days of downtime per year)</a:t>
            </a:r>
          </a:p>
          <a:p>
            <a:pPr lvl="1"/>
            <a:r>
              <a:rPr lang="en-US" sz="2400" dirty="0" smtClean="0"/>
              <a:t>3 nines: 99.9% available (8.76 hours of downtime per year)</a:t>
            </a:r>
          </a:p>
          <a:p>
            <a:pPr lvl="1"/>
            <a:r>
              <a:rPr lang="en-US" sz="2400" dirty="0" smtClean="0"/>
              <a:t>4 </a:t>
            </a:r>
            <a:r>
              <a:rPr lang="en-US" sz="2400" dirty="0"/>
              <a:t>nines: </a:t>
            </a:r>
            <a:r>
              <a:rPr lang="en-US" sz="2400" dirty="0" smtClean="0"/>
              <a:t>99.99% </a:t>
            </a:r>
            <a:r>
              <a:rPr lang="en-US" sz="2400" dirty="0"/>
              <a:t>available </a:t>
            </a:r>
            <a:r>
              <a:rPr lang="en-US" sz="2400" dirty="0" smtClean="0"/>
              <a:t>(52.56 minutes of </a:t>
            </a:r>
            <a:r>
              <a:rPr lang="en-US" sz="2400" dirty="0"/>
              <a:t>downtime per year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5 </a:t>
            </a:r>
            <a:r>
              <a:rPr lang="en-US" sz="2400" dirty="0"/>
              <a:t>nines: </a:t>
            </a:r>
            <a:r>
              <a:rPr lang="en-US" sz="2400" dirty="0" smtClean="0"/>
              <a:t>99.999% </a:t>
            </a:r>
            <a:r>
              <a:rPr lang="en-US" sz="2400" dirty="0"/>
              <a:t>available </a:t>
            </a:r>
            <a:r>
              <a:rPr lang="en-US" sz="2400" dirty="0" smtClean="0"/>
              <a:t>(5.26 minutes of </a:t>
            </a:r>
            <a:r>
              <a:rPr lang="en-US" sz="2400" dirty="0"/>
              <a:t>downtime per year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6 nines: 99.9999% available (31.5 seconds of downtime per year)</a:t>
            </a:r>
          </a:p>
          <a:p>
            <a:pPr lvl="1"/>
            <a:r>
              <a:rPr lang="en-US" sz="2400" dirty="0" smtClean="0"/>
              <a:t>9 nines: 99.9999999</a:t>
            </a:r>
            <a:r>
              <a:rPr lang="en-US" sz="2400" dirty="0"/>
              <a:t>% available (31.5 </a:t>
            </a:r>
            <a:r>
              <a:rPr lang="en-US" sz="2400" dirty="0" err="1" smtClean="0"/>
              <a:t>ms</a:t>
            </a:r>
            <a:r>
              <a:rPr lang="en-US" sz="2400" dirty="0" smtClean="0"/>
              <a:t> of </a:t>
            </a:r>
            <a:r>
              <a:rPr lang="en-US" sz="2400" dirty="0"/>
              <a:t>downtime per year)</a:t>
            </a:r>
          </a:p>
        </p:txBody>
      </p:sp>
    </p:spTree>
    <p:extLst>
      <p:ext uri="{BB962C8B-B14F-4D97-AF65-F5344CB8AC3E}">
        <p14:creationId xmlns:p14="http://schemas.microsoft.com/office/powerpoint/2010/main" val="348200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Often difficult – most managers won’t let you run a few “test years” before deploying it for real</a:t>
            </a:r>
          </a:p>
          <a:p>
            <a:r>
              <a:rPr lang="en-US" sz="2800" dirty="0" smtClean="0"/>
              <a:t>Modeling the system and estimating uptime is the best (feasible) approach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46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“I </a:t>
            </a:r>
            <a:r>
              <a:rPr lang="en-US" sz="2800" dirty="0"/>
              <a:t>shall not today attempt further to define the kinds of material I understand to be embraced within that shorthand </a:t>
            </a:r>
            <a:r>
              <a:rPr lang="en-US" sz="2800" dirty="0" smtClean="0"/>
              <a:t>description, </a:t>
            </a:r>
            <a:r>
              <a:rPr lang="en-US" sz="2800" dirty="0"/>
              <a:t>and perhaps I could never succeed in intelligibly doing so. But </a:t>
            </a:r>
            <a:r>
              <a:rPr lang="en-US" sz="2800" b="1" i="1" dirty="0"/>
              <a:t>I know it when I see </a:t>
            </a:r>
            <a:r>
              <a:rPr lang="en-US" sz="2800" b="1" i="1" dirty="0" smtClean="0"/>
              <a:t>it</a:t>
            </a:r>
            <a:r>
              <a:rPr lang="en-US" sz="2800" dirty="0" smtClean="0"/>
              <a:t>.”</a:t>
            </a:r>
            <a:br>
              <a:rPr lang="en-US" sz="2800" dirty="0" smtClean="0"/>
            </a:br>
            <a:r>
              <a:rPr lang="en-US" sz="2800" dirty="0" smtClean="0"/>
              <a:t>   -Potter Stewart, US Supreme Court Justice</a:t>
            </a:r>
            <a:br>
              <a:rPr lang="en-US" sz="2800" dirty="0" smtClean="0"/>
            </a:br>
            <a:r>
              <a:rPr lang="en-US" sz="2800" dirty="0" smtClean="0"/>
              <a:t>    Concurrence in </a:t>
            </a:r>
            <a:r>
              <a:rPr lang="en-US" sz="2800" i="1" dirty="0" err="1" smtClean="0"/>
              <a:t>Jacobellis</a:t>
            </a:r>
            <a:r>
              <a:rPr lang="en-US" sz="2800" i="1" dirty="0" smtClean="0"/>
              <a:t> v. Ohio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8362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values for model with 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Load </a:t>
            </a:r>
            <a:r>
              <a:rPr lang="en-US" sz="2800" dirty="0">
                <a:solidFill>
                  <a:schemeClr val="accent1"/>
                </a:solidFill>
              </a:rPr>
              <a:t>testing </a:t>
            </a:r>
            <a:r>
              <a:rPr lang="en-US" sz="2800" dirty="0"/>
              <a:t>- how many concurrent users </a:t>
            </a:r>
            <a:r>
              <a:rPr lang="en-US" sz="2800" dirty="0" smtClean="0"/>
              <a:t>and/or work can </a:t>
            </a:r>
            <a:r>
              <a:rPr lang="en-US" sz="2800" dirty="0"/>
              <a:t>the system handle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Kinds </a:t>
            </a:r>
            <a:r>
              <a:rPr lang="en-US" sz="2800" dirty="0"/>
              <a:t>of load testing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>
                <a:solidFill>
                  <a:schemeClr val="accent1"/>
                </a:solidFill>
              </a:rPr>
              <a:t>Baseline </a:t>
            </a:r>
            <a:r>
              <a:rPr lang="en-US" sz="2800" dirty="0">
                <a:solidFill>
                  <a:schemeClr val="accent1"/>
                </a:solidFill>
              </a:rPr>
              <a:t>Test </a:t>
            </a:r>
            <a:r>
              <a:rPr lang="en-US" sz="2800" dirty="0"/>
              <a:t>- A bare minimum amount of use, to provide a </a:t>
            </a:r>
            <a:r>
              <a:rPr lang="en-US" sz="2800" dirty="0" smtClean="0"/>
              <a:t>baseline</a:t>
            </a:r>
          </a:p>
          <a:p>
            <a:pPr lvl="1"/>
            <a:r>
              <a:rPr lang="en-US" sz="2800" dirty="0" smtClean="0">
                <a:solidFill>
                  <a:schemeClr val="accent1"/>
                </a:solidFill>
              </a:rPr>
              <a:t>Soak </a:t>
            </a:r>
            <a:r>
              <a:rPr lang="en-US" sz="2800" dirty="0">
                <a:solidFill>
                  <a:schemeClr val="accent1"/>
                </a:solidFill>
              </a:rPr>
              <a:t>/ Stability Test </a:t>
            </a:r>
            <a:r>
              <a:rPr lang="en-US" sz="2800" dirty="0"/>
              <a:t>- Leave it running for an extended period of time, usually at low levels of usage </a:t>
            </a:r>
            <a:endParaRPr lang="en-US" sz="2800" dirty="0" smtClean="0"/>
          </a:p>
          <a:p>
            <a:pPr lvl="1"/>
            <a:r>
              <a:rPr lang="en-US" sz="2800" dirty="0" smtClean="0">
                <a:solidFill>
                  <a:schemeClr val="accent1"/>
                </a:solidFill>
              </a:rPr>
              <a:t>Stress </a:t>
            </a:r>
            <a:r>
              <a:rPr lang="en-US" sz="2800" dirty="0">
                <a:solidFill>
                  <a:schemeClr val="accent1"/>
                </a:solidFill>
              </a:rPr>
              <a:t>Test </a:t>
            </a:r>
            <a:r>
              <a:rPr lang="en-US" sz="2800" dirty="0" smtClean="0"/>
              <a:t>– High levels of activity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74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true availability numbers, also need to determine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Likelihood </a:t>
            </a:r>
            <a:r>
              <a:rPr lang="en-US" sz="2800" dirty="0"/>
              <a:t>of hardware </a:t>
            </a:r>
            <a:r>
              <a:rPr lang="en-US" sz="2800" dirty="0" smtClean="0"/>
              <a:t>failure</a:t>
            </a:r>
          </a:p>
          <a:p>
            <a:pPr lvl="1"/>
            <a:r>
              <a:rPr lang="en-US" sz="2800" dirty="0" smtClean="0"/>
              <a:t>Likelihood </a:t>
            </a:r>
            <a:r>
              <a:rPr lang="en-US" sz="2800" dirty="0"/>
              <a:t>of program-ending </a:t>
            </a:r>
            <a:r>
              <a:rPr lang="en-US" sz="2800" dirty="0" smtClean="0"/>
              <a:t>bugs</a:t>
            </a:r>
          </a:p>
          <a:p>
            <a:pPr lvl="1"/>
            <a:r>
              <a:rPr lang="en-US" sz="2800" dirty="0" smtClean="0"/>
              <a:t>Planned maintenance</a:t>
            </a:r>
          </a:p>
          <a:p>
            <a:pPr lvl="1"/>
            <a:r>
              <a:rPr lang="en-US" sz="2800" dirty="0" smtClean="0"/>
              <a:t>etc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09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 transit Gloria mundi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 with all this work, things go wrong</a:t>
            </a:r>
          </a:p>
          <a:p>
            <a:r>
              <a:rPr lang="en-US" sz="2800" dirty="0" smtClean="0"/>
              <a:t>Many major service providers, such as Microsoft Azure and Amazon Web Services, “breach” their SLAs in a given month (e.g. their servers are guaranteed to be available 99.9% of the time, but are down for two days due to a power surge, meaning they were only available 93.6% of that month)</a:t>
            </a:r>
          </a:p>
          <a:p>
            <a:r>
              <a:rPr lang="en-US" sz="2800" dirty="0" smtClean="0"/>
              <a:t>Usually, money is refunded automatically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683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service-oriented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Think from a user’s perspective!</a:t>
            </a:r>
          </a:p>
          <a:p>
            <a:pPr lvl="1"/>
            <a:r>
              <a:rPr lang="en-US" sz="3200" dirty="0"/>
              <a:t>How fast do I expect this to be</a:t>
            </a:r>
            <a:r>
              <a:rPr lang="en-US" sz="3200" dirty="0" smtClean="0"/>
              <a:t>?</a:t>
            </a:r>
          </a:p>
          <a:p>
            <a:pPr lvl="1"/>
            <a:r>
              <a:rPr lang="en-US" sz="3200" dirty="0" smtClean="0"/>
              <a:t>What </a:t>
            </a:r>
            <a:r>
              <a:rPr lang="en-US" sz="3200" dirty="0"/>
              <a:t>things matter to me, </a:t>
            </a:r>
            <a:r>
              <a:rPr lang="en-US" sz="3200" dirty="0" err="1"/>
              <a:t>speedwise</a:t>
            </a:r>
            <a:r>
              <a:rPr lang="en-US" sz="3200" dirty="0" smtClean="0"/>
              <a:t>?</a:t>
            </a:r>
          </a:p>
          <a:p>
            <a:pPr lvl="1"/>
            <a:r>
              <a:rPr lang="en-US" sz="3200" dirty="0" smtClean="0"/>
              <a:t>How </a:t>
            </a:r>
            <a:r>
              <a:rPr lang="en-US" sz="3200" dirty="0"/>
              <a:t>often do I expect this to be available</a:t>
            </a:r>
            <a:r>
              <a:rPr lang="en-US" sz="3200" dirty="0" smtClean="0"/>
              <a:t>?</a:t>
            </a:r>
          </a:p>
          <a:p>
            <a:pPr lvl="1"/>
            <a:r>
              <a:rPr lang="en-US" sz="3200" dirty="0" smtClean="0"/>
              <a:t>Are </a:t>
            </a:r>
            <a:r>
              <a:rPr lang="en-US" sz="3200" dirty="0"/>
              <a:t>large variances in response time allowed</a:t>
            </a:r>
            <a:r>
              <a:rPr lang="en-US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029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 err="1" smtClean="0"/>
              <a:t>kpis</a:t>
            </a:r>
            <a:r>
              <a:rPr lang="en-US" dirty="0" smtClean="0"/>
              <a:t>, targets, and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 </a:t>
            </a:r>
            <a:endParaRPr lang="en-US" sz="3200" dirty="0" smtClean="0"/>
          </a:p>
          <a:p>
            <a:pPr lvl="1"/>
            <a:r>
              <a:rPr lang="en-US" sz="3200" dirty="0" smtClean="0"/>
              <a:t>Average </a:t>
            </a:r>
            <a:r>
              <a:rPr lang="en-US" sz="3200" dirty="0"/>
              <a:t>page load time </a:t>
            </a:r>
            <a:r>
              <a:rPr lang="en-US" sz="3200" dirty="0" smtClean="0"/>
              <a:t>– Target: less than two seconds, Threshold: less than five seconds</a:t>
            </a:r>
          </a:p>
          <a:p>
            <a:pPr lvl="1"/>
            <a:r>
              <a:rPr lang="en-US" sz="3200" dirty="0" smtClean="0"/>
              <a:t>Max </a:t>
            </a:r>
            <a:r>
              <a:rPr lang="en-US" sz="3200" dirty="0"/>
              <a:t>page load time </a:t>
            </a:r>
            <a:r>
              <a:rPr lang="en-US" sz="3200" dirty="0" smtClean="0"/>
              <a:t>– Target: less than five seconds, Threshold: less than ten seconds</a:t>
            </a:r>
          </a:p>
          <a:p>
            <a:pPr lvl="1"/>
            <a:r>
              <a:rPr lang="en-US" sz="3200" dirty="0" smtClean="0"/>
              <a:t>Availability of system: Target: greater than 99.9%, threshold: greater than 99%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5400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contingency plans!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if performance requirements aren't met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if they can't be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if they can be, but at a high </a:t>
            </a:r>
            <a:r>
              <a:rPr lang="en-US" sz="3200" dirty="0" smtClean="0"/>
              <a:t>cost in time/resources?</a:t>
            </a:r>
          </a:p>
          <a:p>
            <a:r>
              <a:rPr lang="en-US" sz="3200" dirty="0" smtClean="0"/>
              <a:t>etc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12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</a:t>
            </a:r>
            <a:r>
              <a:rPr lang="en-US" sz="2800" i="1" dirty="0"/>
              <a:t>can</a:t>
            </a:r>
            <a:r>
              <a:rPr lang="en-US" sz="2800" dirty="0"/>
              <a:t> talk about what kinds of performance we're interested in, and set specific goals for the system under test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video game console will have very different </a:t>
            </a:r>
            <a:r>
              <a:rPr lang="en-US" sz="2800" dirty="0" smtClean="0"/>
              <a:t>performance requirements </a:t>
            </a:r>
            <a:r>
              <a:rPr lang="en-US" sz="2800" dirty="0"/>
              <a:t>than a weather forecasting supercomputer.</a:t>
            </a:r>
          </a:p>
        </p:txBody>
      </p:sp>
    </p:spTree>
    <p:extLst>
      <p:ext uri="{BB962C8B-B14F-4D97-AF65-F5344CB8AC3E}">
        <p14:creationId xmlns:p14="http://schemas.microsoft.com/office/powerpoint/2010/main" val="131433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Quantitative measures of the performance of a system under test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dirty="0" smtClean="0"/>
              <a:t>How long does it take to respond to a button press?</a:t>
            </a:r>
          </a:p>
          <a:p>
            <a:pPr lvl="1"/>
            <a:r>
              <a:rPr lang="en-US" sz="2800" dirty="0" smtClean="0"/>
              <a:t>How many users can access the system at one time?</a:t>
            </a:r>
          </a:p>
          <a:p>
            <a:pPr lvl="1"/>
            <a:r>
              <a:rPr lang="en-US" sz="2800" dirty="0" smtClean="0"/>
              <a:t>How long can the system go without a failure?</a:t>
            </a:r>
          </a:p>
          <a:p>
            <a:pPr lvl="1"/>
            <a:r>
              <a:rPr lang="en-US" sz="2800" dirty="0" smtClean="0"/>
              <a:t>How much CPU does a standard query on the database </a:t>
            </a:r>
            <a:r>
              <a:rPr lang="en-US" sz="2800" dirty="0" err="1" smtClean="0"/>
              <a:t>takeup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How big is the program in megabytes?</a:t>
            </a:r>
          </a:p>
          <a:p>
            <a:pPr lvl="1"/>
            <a:r>
              <a:rPr lang="en-US" sz="2800" dirty="0" smtClean="0"/>
              <a:t>How fast the program calculate some function?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514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64" y="764373"/>
            <a:ext cx="9622536" cy="1293028"/>
          </a:xfrm>
        </p:spPr>
        <p:txBody>
          <a:bodyPr/>
          <a:lstStyle/>
          <a:p>
            <a:r>
              <a:rPr lang="en-US" dirty="0" smtClean="0"/>
              <a:t>Kinds of 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Service-Oriented</a:t>
            </a:r>
          </a:p>
          <a:p>
            <a:r>
              <a:rPr lang="en-US" sz="4400" dirty="0" smtClean="0"/>
              <a:t>Efficiency-Oriented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819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Service-oriented indicators measure how well a system is providing a service to the users.  They are measured from </a:t>
            </a:r>
            <a:r>
              <a:rPr lang="en-US" sz="3200" dirty="0" smtClean="0"/>
              <a:t>a specific </a:t>
            </a:r>
            <a:r>
              <a:rPr lang="en-US" sz="3200" dirty="0"/>
              <a:t>user's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155671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Efficiency-oriented indicators measure how well the system makes use of the computational resources available to it.  This is looking at the performance from a more </a:t>
            </a:r>
            <a:r>
              <a:rPr lang="en-US" sz="2800" dirty="0" smtClean="0"/>
              <a:t>developmental perspective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93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</a:t>
            </a:r>
            <a:br>
              <a:rPr lang="en-US" dirty="0" smtClean="0"/>
            </a:br>
            <a:r>
              <a:rPr lang="en-US" dirty="0" smtClean="0"/>
              <a:t>service-oriented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Availability - How available is the system to the user?  What percentage of the time can they access it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Response </a:t>
            </a:r>
            <a:r>
              <a:rPr lang="en-US" sz="3200" dirty="0"/>
              <a:t>Time - How quickly does the system respond to user input?</a:t>
            </a:r>
          </a:p>
        </p:txBody>
      </p:sp>
    </p:spTree>
    <p:extLst>
      <p:ext uri="{BB962C8B-B14F-4D97-AF65-F5344CB8AC3E}">
        <p14:creationId xmlns:p14="http://schemas.microsoft.com/office/powerpoint/2010/main" val="13905240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1489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Century Gothic</vt:lpstr>
      <vt:lpstr>Vapor Trail</vt:lpstr>
      <vt:lpstr>CS1632, lecture 18: performance testing 1</vt:lpstr>
      <vt:lpstr>Before we talk performance testing…</vt:lpstr>
      <vt:lpstr>PowerPoint Presentation</vt:lpstr>
      <vt:lpstr>But…</vt:lpstr>
      <vt:lpstr>Performance indicators</vt:lpstr>
      <vt:lpstr>Kinds of performance indicators</vt:lpstr>
      <vt:lpstr>Service-oriented</vt:lpstr>
      <vt:lpstr>Efficiency-oriented</vt:lpstr>
      <vt:lpstr>Categories of  service-oriented indicators</vt:lpstr>
      <vt:lpstr>Categories of  Efficiency-oriented indicators</vt:lpstr>
      <vt:lpstr>Testing performance</vt:lpstr>
      <vt:lpstr>Performance thresholds</vt:lpstr>
      <vt:lpstr>example</vt:lpstr>
      <vt:lpstr>Testing Service-oriented  performance indicators – response time</vt:lpstr>
      <vt:lpstr>PowerPoint Presentation</vt:lpstr>
      <vt:lpstr>PowerPoint Presentation</vt:lpstr>
      <vt:lpstr>PowerPoint Presentation</vt:lpstr>
      <vt:lpstr>Statistics? Why?</vt:lpstr>
      <vt:lpstr>HUMAN ERROR</vt:lpstr>
      <vt:lpstr>She blinded me with science</vt:lpstr>
      <vt:lpstr>Kinds of events to test for response time</vt:lpstr>
      <vt:lpstr>What is time?</vt:lpstr>
      <vt:lpstr>Assuming that time exists…</vt:lpstr>
      <vt:lpstr>example</vt:lpstr>
      <vt:lpstr>PowerPoint Presentation</vt:lpstr>
      <vt:lpstr>Rough outline for response time performance targets</vt:lpstr>
      <vt:lpstr>Measuring availability performance indicators</vt:lpstr>
      <vt:lpstr>nines</vt:lpstr>
      <vt:lpstr>How to test?</vt:lpstr>
      <vt:lpstr>Determine values for model with load testing</vt:lpstr>
      <vt:lpstr>reality</vt:lpstr>
      <vt:lpstr>Sic transit Gloria mundi</vt:lpstr>
      <vt:lpstr>Developing the service-oriented test plan</vt:lpstr>
      <vt:lpstr>Determine kpis, targets, and thresholds</vt:lpstr>
      <vt:lpstr>Think about contingency plans!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18: performance testing 1</dc:title>
  <dc:creator>William J. Laboon</dc:creator>
  <cp:lastModifiedBy>William J. Laboon</cp:lastModifiedBy>
  <cp:revision>18</cp:revision>
  <dcterms:created xsi:type="dcterms:W3CDTF">2016-06-24T19:45:18Z</dcterms:created>
  <dcterms:modified xsi:type="dcterms:W3CDTF">2016-06-24T20:52:44Z</dcterms:modified>
</cp:coreProperties>
</file>