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CS1632, Lecture 19:</a:t>
            </a:r>
            <a:br>
              <a:rPr lang="en-US" dirty="0" smtClean="0"/>
            </a:br>
            <a:r>
              <a:rPr lang="en-US" dirty="0" smtClean="0"/>
              <a:t>performance testing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have a router, and you would like to know how many packets it can handle in one second. </a:t>
            </a:r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have a web server, you'd like to know how many static pages of a given size it can serve in one minute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You are running a video game server, you’d like to know how many users can play simultaneously.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538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that different from service-oriented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A given user </a:t>
            </a:r>
            <a:r>
              <a:rPr lang="en-US" sz="3200" dirty="0"/>
              <a:t>doesn't care about the number of users who can access a system, just about what it </a:t>
            </a:r>
            <a:r>
              <a:rPr lang="en-US" sz="3200" dirty="0" smtClean="0"/>
              <a:t>means for them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Often </a:t>
            </a:r>
            <a:r>
              <a:rPr lang="en-US" sz="3200" dirty="0"/>
              <a:t>more granular (users don't care about, e.g., packets)</a:t>
            </a:r>
          </a:p>
        </p:txBody>
      </p:sp>
    </p:spTree>
    <p:extLst>
      <p:ext uri="{BB962C8B-B14F-4D97-AF65-F5344CB8AC3E}">
        <p14:creationId xmlns:p14="http://schemas.microsoft.com/office/powerpoint/2010/main" val="181115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Variations on load testing (see slides from last lecture) can be used to test throughput</a:t>
            </a:r>
          </a:p>
          <a:p>
            <a:pPr lvl="1"/>
            <a:r>
              <a:rPr lang="en-US" sz="2800" dirty="0" smtClean="0"/>
              <a:t>Increase number of events until system crashes</a:t>
            </a:r>
          </a:p>
          <a:p>
            <a:pPr lvl="1"/>
            <a:r>
              <a:rPr lang="en-US" sz="2800" dirty="0" smtClean="0"/>
              <a:t>Increase number of events until response time falls below threshold</a:t>
            </a:r>
          </a:p>
          <a:p>
            <a:pPr lvl="1"/>
            <a:r>
              <a:rPr lang="en-US" sz="2800" dirty="0" smtClean="0"/>
              <a:t>Etc.</a:t>
            </a:r>
          </a:p>
          <a:p>
            <a:r>
              <a:rPr lang="en-US" sz="2800" dirty="0" smtClean="0"/>
              <a:t>Perspective is of system, not the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55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testing can also be used for subsystems</a:t>
            </a:r>
          </a:p>
          <a:p>
            <a:pPr lvl="1"/>
            <a:r>
              <a:rPr lang="en-US" dirty="0" smtClean="0"/>
              <a:t>How many entries can be made in database before events start being queued?</a:t>
            </a:r>
          </a:p>
          <a:p>
            <a:pPr lvl="1"/>
            <a:r>
              <a:rPr lang="en-US" dirty="0" smtClean="0"/>
              <a:t>How many calculations can occur in one minute?</a:t>
            </a:r>
          </a:p>
          <a:p>
            <a:pPr lvl="1"/>
            <a:r>
              <a:rPr lang="en-US" dirty="0" smtClean="0"/>
              <a:t>How many threads can be started in a given timeframe?</a:t>
            </a:r>
          </a:p>
          <a:p>
            <a:pPr lvl="1"/>
            <a:r>
              <a:rPr lang="en-US" dirty="0" smtClean="0"/>
              <a:t>How many images can be written to disk?</a:t>
            </a:r>
          </a:p>
          <a:p>
            <a:pPr lvl="1"/>
            <a:r>
              <a:rPr lang="en-US" dirty="0" smtClean="0"/>
              <a:t>How many videos can be compressed?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7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resource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You need tools for this </a:t>
            </a:r>
          </a:p>
          <a:p>
            <a:pPr lvl="1"/>
            <a:r>
              <a:rPr lang="en-US" sz="2800" dirty="0" smtClean="0"/>
              <a:t>Unless you can tell by the sound of your fan exactly how many operations your program is running on the CPU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181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 purpose</a:t>
            </a:r>
          </a:p>
          <a:p>
            <a:pPr lvl="1"/>
            <a:r>
              <a:rPr lang="en-US" sz="2400" dirty="0" smtClean="0"/>
              <a:t>Windows </a:t>
            </a:r>
            <a:r>
              <a:rPr lang="en-US" sz="2400" dirty="0"/>
              <a:t>Systems </a:t>
            </a:r>
            <a:r>
              <a:rPr lang="en-US" sz="2400" dirty="0" smtClean="0"/>
              <a:t>– Task Manager, </a:t>
            </a:r>
            <a:r>
              <a:rPr lang="en-US" sz="2400" dirty="0" err="1" smtClean="0"/>
              <a:t>perfmon</a:t>
            </a:r>
            <a:endParaRPr lang="en-US" sz="2400" dirty="0" smtClean="0"/>
          </a:p>
          <a:p>
            <a:pPr lvl="1"/>
            <a:r>
              <a:rPr lang="en-US" sz="2400" dirty="0" smtClean="0"/>
              <a:t>OS </a:t>
            </a:r>
            <a:r>
              <a:rPr lang="en-US" sz="2400" dirty="0"/>
              <a:t>X - Activity Monitor or </a:t>
            </a:r>
            <a:r>
              <a:rPr lang="en-US" sz="2400" dirty="0" smtClean="0"/>
              <a:t>Instruments, top</a:t>
            </a:r>
          </a:p>
          <a:p>
            <a:pPr lvl="1"/>
            <a:r>
              <a:rPr lang="en-US" sz="2400" dirty="0" smtClean="0"/>
              <a:t>Unix </a:t>
            </a:r>
            <a:r>
              <a:rPr lang="en-US" sz="2400" dirty="0"/>
              <a:t>systems - top, </a:t>
            </a:r>
            <a:r>
              <a:rPr lang="en-US" sz="2400" dirty="0" err="1"/>
              <a:t>iostat</a:t>
            </a:r>
            <a:r>
              <a:rPr lang="en-US" sz="2400" dirty="0"/>
              <a:t>, </a:t>
            </a:r>
            <a:r>
              <a:rPr lang="en-US" sz="2400" dirty="0" err="1" smtClean="0"/>
              <a:t>sar</a:t>
            </a:r>
            <a:endParaRPr lang="en-US" sz="2400" dirty="0" smtClean="0"/>
          </a:p>
          <a:p>
            <a:r>
              <a:rPr lang="en-US" sz="2400" dirty="0" smtClean="0"/>
              <a:t>Program-Specific Profilers</a:t>
            </a:r>
          </a:p>
          <a:p>
            <a:pPr lvl="1"/>
            <a:r>
              <a:rPr lang="en-US" sz="2400" dirty="0" err="1" smtClean="0"/>
              <a:t>JProfiler</a:t>
            </a:r>
            <a:endParaRPr lang="en-US" sz="2400" dirty="0" smtClean="0"/>
          </a:p>
          <a:p>
            <a:pPr lvl="1"/>
            <a:r>
              <a:rPr lang="en-US" sz="2400" dirty="0" err="1" smtClean="0"/>
              <a:t>VisualVM</a:t>
            </a:r>
            <a:endParaRPr lang="en-US" sz="2400" dirty="0" smtClean="0"/>
          </a:p>
          <a:p>
            <a:pPr lvl="1"/>
            <a:r>
              <a:rPr lang="en-US" sz="2400" dirty="0" err="1" smtClean="0"/>
              <a:t>gprof</a:t>
            </a:r>
            <a:endParaRPr lang="en-US" sz="2400" dirty="0" smtClean="0"/>
          </a:p>
          <a:p>
            <a:pPr lvl="1"/>
            <a:r>
              <a:rPr lang="en-US" sz="2400" dirty="0" smtClean="0"/>
              <a:t>Many, many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32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efficiency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38144"/>
            <a:ext cx="10820400" cy="278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Watch CPU usage while you do something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923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CPU Usage</a:t>
            </a:r>
          </a:p>
          <a:p>
            <a:r>
              <a:rPr lang="en-US" sz="3200" dirty="0" smtClean="0"/>
              <a:t>Threads</a:t>
            </a:r>
          </a:p>
          <a:p>
            <a:r>
              <a:rPr lang="en-US" sz="3200" dirty="0" smtClean="0"/>
              <a:t>Memory</a:t>
            </a:r>
          </a:p>
          <a:p>
            <a:r>
              <a:rPr lang="en-US" sz="3200" dirty="0" smtClean="0"/>
              <a:t>Virtual Memory</a:t>
            </a:r>
          </a:p>
          <a:p>
            <a:r>
              <a:rPr lang="en-US" sz="3200" dirty="0" smtClean="0"/>
              <a:t>Disk I/O</a:t>
            </a:r>
          </a:p>
          <a:p>
            <a:r>
              <a:rPr lang="en-US" sz="3200" dirty="0" smtClean="0"/>
              <a:t>Network </a:t>
            </a:r>
            <a:r>
              <a:rPr lang="en-US" sz="3200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58027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more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Disk cache </a:t>
            </a:r>
            <a:r>
              <a:rPr lang="en-US" sz="2800" dirty="0" smtClean="0"/>
              <a:t>misses</a:t>
            </a:r>
          </a:p>
          <a:p>
            <a:r>
              <a:rPr lang="en-US" sz="2800" dirty="0" smtClean="0"/>
              <a:t>File flushes</a:t>
            </a:r>
          </a:p>
          <a:p>
            <a:r>
              <a:rPr lang="en-US" sz="2800" dirty="0" smtClean="0"/>
              <a:t># </a:t>
            </a:r>
            <a:r>
              <a:rPr lang="en-US" sz="2800" dirty="0"/>
              <a:t>Destination Unreachable </a:t>
            </a:r>
            <a:r>
              <a:rPr lang="en-US" sz="2800" dirty="0" smtClean="0"/>
              <a:t>message</a:t>
            </a:r>
          </a:p>
          <a:p>
            <a:r>
              <a:rPr lang="en-US" sz="2800" dirty="0" smtClean="0"/>
              <a:t>IPv6 </a:t>
            </a:r>
            <a:r>
              <a:rPr lang="en-US" sz="2800" dirty="0"/>
              <a:t>Fragments </a:t>
            </a:r>
            <a:r>
              <a:rPr lang="en-US" sz="2800" dirty="0" smtClean="0"/>
              <a:t>Received/Sec</a:t>
            </a:r>
          </a:p>
          <a:p>
            <a:r>
              <a:rPr lang="en-US" sz="2800" dirty="0" smtClean="0"/>
              <a:t>Outbound </a:t>
            </a:r>
            <a:r>
              <a:rPr lang="en-US" sz="2800" dirty="0"/>
              <a:t>Network Packets </a:t>
            </a:r>
            <a:r>
              <a:rPr lang="en-US" sz="2800" dirty="0" smtClean="0"/>
              <a:t>discarded</a:t>
            </a:r>
          </a:p>
          <a:p>
            <a:r>
              <a:rPr lang="en-US" sz="2800" dirty="0" smtClean="0"/>
              <a:t># </a:t>
            </a:r>
            <a:r>
              <a:rPr lang="en-US" sz="2800" dirty="0"/>
              <a:t>Print Queue "Out of Paper" messages </a:t>
            </a:r>
            <a:endParaRPr lang="en-US" sz="2800" dirty="0" smtClean="0"/>
          </a:p>
          <a:p>
            <a:r>
              <a:rPr lang="en-US" sz="2800" dirty="0" smtClean="0"/>
              <a:t>ACK </a:t>
            </a:r>
            <a:r>
              <a:rPr lang="en-US" sz="2800" dirty="0" err="1"/>
              <a:t>msgs</a:t>
            </a:r>
            <a:r>
              <a:rPr lang="en-US" sz="2800" dirty="0"/>
              <a:t> received by Distributed Routing Table</a:t>
            </a:r>
          </a:p>
        </p:txBody>
      </p:sp>
    </p:spTree>
    <p:extLst>
      <p:ext uri="{BB962C8B-B14F-4D97-AF65-F5344CB8AC3E}">
        <p14:creationId xmlns:p14="http://schemas.microsoft.com/office/powerpoint/2010/main" val="420612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memory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 </a:t>
            </a:r>
            <a:r>
              <a:rPr lang="en-US" sz="2400" dirty="0"/>
              <a:t>difference between private bytes, virtual bytes, working set, etc.   </a:t>
            </a:r>
            <a:endParaRPr lang="en-US" sz="2400" dirty="0" smtClean="0"/>
          </a:p>
          <a:p>
            <a:pPr lvl="1"/>
            <a:r>
              <a:rPr lang="en-US" sz="2400" dirty="0" smtClean="0"/>
              <a:t>Private </a:t>
            </a:r>
            <a:r>
              <a:rPr lang="en-US" sz="2400" dirty="0"/>
              <a:t>bytes = What app has asked for </a:t>
            </a:r>
            <a:endParaRPr lang="en-US" sz="2400" dirty="0" smtClean="0"/>
          </a:p>
          <a:p>
            <a:pPr lvl="1"/>
            <a:r>
              <a:rPr lang="en-US" sz="2400" dirty="0" smtClean="0"/>
              <a:t>Working </a:t>
            </a:r>
            <a:r>
              <a:rPr lang="en-US" sz="2400" dirty="0"/>
              <a:t>set = In physical </a:t>
            </a:r>
            <a:r>
              <a:rPr lang="en-US" sz="2400" dirty="0" smtClean="0"/>
              <a:t>memory</a:t>
            </a:r>
          </a:p>
          <a:p>
            <a:pPr lvl="1"/>
            <a:r>
              <a:rPr lang="en-US" sz="2400" dirty="0" smtClean="0"/>
              <a:t>Virtual </a:t>
            </a:r>
            <a:r>
              <a:rPr lang="en-US" sz="2400" dirty="0"/>
              <a:t>bytes = Total virtual space </a:t>
            </a:r>
            <a:r>
              <a:rPr lang="en-US" sz="2400" dirty="0" smtClean="0"/>
              <a:t>allocated</a:t>
            </a:r>
          </a:p>
          <a:p>
            <a:r>
              <a:rPr lang="en-US" sz="2400" dirty="0" smtClean="0"/>
              <a:t>Caching </a:t>
            </a:r>
            <a:r>
              <a:rPr lang="en-US" sz="2400" dirty="0"/>
              <a:t>can mess you </a:t>
            </a:r>
            <a:r>
              <a:rPr lang="en-US" sz="2400" dirty="0" smtClean="0"/>
              <a:t>up</a:t>
            </a:r>
          </a:p>
          <a:p>
            <a:r>
              <a:rPr lang="en-US" sz="2400" dirty="0" smtClean="0"/>
              <a:t>Really </a:t>
            </a:r>
            <a:r>
              <a:rPr lang="en-US" sz="2400" dirty="0"/>
              <a:t>only good for trends (e.g., whether or not you have a memory leak, not where it is)</a:t>
            </a:r>
          </a:p>
        </p:txBody>
      </p:sp>
    </p:spTree>
    <p:extLst>
      <p:ext uri="{BB962C8B-B14F-4D97-AF65-F5344CB8AC3E}">
        <p14:creationId xmlns:p14="http://schemas.microsoft.com/office/powerpoint/2010/main" val="23777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Service-Oriented</a:t>
            </a:r>
          </a:p>
          <a:p>
            <a:pPr lvl="1"/>
            <a:r>
              <a:rPr lang="en-US" sz="3200" dirty="0" smtClean="0"/>
              <a:t>Availability</a:t>
            </a:r>
          </a:p>
          <a:p>
            <a:pPr lvl="1"/>
            <a:r>
              <a:rPr lang="en-US" sz="3200" dirty="0" smtClean="0"/>
              <a:t>Response Time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Efficiency-Oriented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Resource utilization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utilization monitoring of this kind is very broad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Lots of memory being taken up…</a:t>
            </a:r>
          </a:p>
          <a:p>
            <a:pPr lvl="1"/>
            <a:r>
              <a:rPr lang="en-US" sz="3600" dirty="0" smtClean="0"/>
              <a:t>…but by what objects / classes / data?</a:t>
            </a:r>
          </a:p>
          <a:p>
            <a:r>
              <a:rPr lang="en-US" sz="4000" dirty="0" smtClean="0"/>
              <a:t>Lots of CPU being taken up…</a:t>
            </a:r>
          </a:p>
          <a:p>
            <a:pPr lvl="1"/>
            <a:r>
              <a:rPr lang="en-US" sz="3600" dirty="0" smtClean="0"/>
              <a:t>…but by what methods / functions?</a:t>
            </a:r>
          </a:p>
          <a:p>
            <a:r>
              <a:rPr lang="en-US" sz="4000" dirty="0" smtClean="0"/>
              <a:t>Lots of packets sent…</a:t>
            </a:r>
          </a:p>
          <a:p>
            <a:pPr lvl="1"/>
            <a:r>
              <a:rPr lang="en-US" sz="3600" dirty="0" smtClean="0"/>
              <a:t>but why?  And what’s in them?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069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specialized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Protocol analyzers</a:t>
            </a:r>
          </a:p>
          <a:p>
            <a:pPr lvl="1"/>
            <a:r>
              <a:rPr lang="en-US" sz="2800" dirty="0" smtClean="0"/>
              <a:t>e.g., Wireshark or </a:t>
            </a:r>
            <a:r>
              <a:rPr lang="en-US" sz="2800" dirty="0" err="1" smtClean="0"/>
              <a:t>tcpdump</a:t>
            </a:r>
            <a:endParaRPr lang="en-US" sz="2800" dirty="0" smtClean="0"/>
          </a:p>
          <a:p>
            <a:pPr lvl="1"/>
            <a:r>
              <a:rPr lang="en-US" sz="2800" dirty="0" smtClean="0"/>
              <a:t>See exactly what packets are being sent/received</a:t>
            </a:r>
          </a:p>
          <a:p>
            <a:r>
              <a:rPr lang="en-US" sz="2800" dirty="0" smtClean="0"/>
              <a:t>Profilers</a:t>
            </a:r>
          </a:p>
          <a:p>
            <a:pPr lvl="1"/>
            <a:r>
              <a:rPr lang="en-US" sz="2800" dirty="0" smtClean="0"/>
              <a:t>See exactly what is in memory</a:t>
            </a:r>
          </a:p>
          <a:p>
            <a:pPr lvl="1"/>
            <a:r>
              <a:rPr lang="en-US" sz="2800" dirty="0" smtClean="0"/>
              <a:t>What methods are being called and how often</a:t>
            </a:r>
          </a:p>
          <a:p>
            <a:pPr lvl="1"/>
            <a:r>
              <a:rPr lang="en-US" sz="2800" dirty="0" smtClean="0"/>
              <a:t>What objects/classes have been loaded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932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There's a big jump between "is our app slow?" and "we are leaking memory by never removing </a:t>
            </a:r>
            <a:r>
              <a:rPr lang="en-US" sz="3600" dirty="0" err="1"/>
              <a:t>ConnectionCounter</a:t>
            </a:r>
            <a:r>
              <a:rPr lang="en-US" sz="3600" dirty="0"/>
              <a:t> objects, causing more swaps and GC as a percentage of CPU time, thus causing response time to increase monotonically and exponentially in relationship to uptime."</a:t>
            </a:r>
          </a:p>
        </p:txBody>
      </p:sp>
    </p:spTree>
    <p:extLst>
      <p:ext uri="{BB962C8B-B14F-4D97-AF65-F5344CB8AC3E}">
        <p14:creationId xmlns:p14="http://schemas.microsoft.com/office/powerpoint/2010/main" val="162054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Determine </a:t>
            </a:r>
            <a:r>
              <a:rPr lang="en-US" sz="3200" dirty="0"/>
              <a:t>if it is a performance </a:t>
            </a:r>
            <a:r>
              <a:rPr lang="en-US" sz="3200" dirty="0" smtClean="0"/>
              <a:t>problem.  </a:t>
            </a:r>
          </a:p>
          <a:p>
            <a:pPr marL="457200" lvl="1" indent="0">
              <a:buNone/>
            </a:pPr>
            <a:r>
              <a:rPr lang="en-US" sz="3000" dirty="0" smtClean="0"/>
              <a:t>   - If it’s not, let sleeping dogs lie!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Track </a:t>
            </a:r>
            <a:r>
              <a:rPr lang="en-US" sz="3200" dirty="0"/>
              <a:t>down from top-level to </a:t>
            </a:r>
            <a:r>
              <a:rPr lang="en-US" sz="3200" dirty="0" smtClean="0"/>
              <a:t>low-level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Keep </a:t>
            </a:r>
            <a:r>
              <a:rPr lang="en-US" sz="3200" dirty="0"/>
              <a:t>track of performance throughout versions</a:t>
            </a:r>
          </a:p>
        </p:txBody>
      </p:sp>
    </p:spTree>
    <p:extLst>
      <p:ext uri="{BB962C8B-B14F-4D97-AF65-F5344CB8AC3E}">
        <p14:creationId xmlns:p14="http://schemas.microsoft.com/office/powerpoint/2010/main" val="15531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Efficiency-oriented 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Measures how well an application takes advantage of the computational resources available.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69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efficiency-oriented performance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More granular than service-oriented testing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Easier to pin down bottlenecks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Possible to determine if problem can be solved by hardware modification / scaling / upgrading / etc.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Talk in a language developers can understand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Easier to get large amounts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91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Rent-A-Cat has added a RESTful API showing which cats are available to rent.  However, service-oriented testing has shown that it takes five seconds (minimum) to respond to /cats/list (which </a:t>
            </a:r>
            <a:r>
              <a:rPr lang="en-US" sz="2800" dirty="0" smtClean="0"/>
              <a:t>shows a sorted list of all </a:t>
            </a:r>
            <a:r>
              <a:rPr lang="en-US" sz="2800" dirty="0"/>
              <a:t>available cats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/>
              <a:t>some testing, you see that after being accessed, network usage is 1%, disk usage is 3%, memory usage is steady, but the CPU is pegged at 99% for five seconds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Where </a:t>
            </a:r>
            <a:r>
              <a:rPr lang="en-US" sz="2800" dirty="0"/>
              <a:t>would you look for solutions to this issue?</a:t>
            </a:r>
          </a:p>
        </p:txBody>
      </p:sp>
    </p:spTree>
    <p:extLst>
      <p:ext uri="{BB962C8B-B14F-4D97-AF65-F5344CB8AC3E}">
        <p14:creationId xmlns:p14="http://schemas.microsoft.com/office/powerpoint/2010/main" val="165323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 / Ameliorations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Just need faster hardware – time to migrate away from the Commodore 64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Bad / lengthy HTML – generate pages better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Cats sorted with </a:t>
            </a:r>
            <a:r>
              <a:rPr lang="en-US" sz="2400" dirty="0" err="1" smtClean="0"/>
              <a:t>BogoSort</a:t>
            </a:r>
            <a:r>
              <a:rPr lang="en-US" sz="2400" dirty="0" smtClean="0"/>
              <a:t> – use better sorting algorithm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Lots </a:t>
            </a:r>
            <a:r>
              <a:rPr lang="en-US" sz="2400" dirty="0"/>
              <a:t>of </a:t>
            </a:r>
            <a:r>
              <a:rPr lang="en-US" sz="2400" dirty="0" err="1"/>
              <a:t>malloc</a:t>
            </a:r>
            <a:r>
              <a:rPr lang="en-US" sz="2400" dirty="0"/>
              <a:t>/free </a:t>
            </a:r>
            <a:r>
              <a:rPr lang="en-US" sz="2400" dirty="0" smtClean="0"/>
              <a:t>calls – tune garbage collector, modify code to create fewer objects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Everything running on single machine - Spread </a:t>
            </a:r>
            <a:r>
              <a:rPr lang="en-US" sz="2400" dirty="0"/>
              <a:t>work to other </a:t>
            </a:r>
            <a:r>
              <a:rPr lang="en-US" sz="2400" dirty="0" smtClean="0"/>
              <a:t>cores/processors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Just too popular - Cache </a:t>
            </a:r>
            <a:r>
              <a:rPr lang="en-US" sz="2400" dirty="0"/>
              <a:t>listings</a:t>
            </a:r>
          </a:p>
        </p:txBody>
      </p:sp>
    </p:spTree>
    <p:extLst>
      <p:ext uri="{BB962C8B-B14F-4D97-AF65-F5344CB8AC3E}">
        <p14:creationId xmlns:p14="http://schemas.microsoft.com/office/powerpoint/2010/main" val="77955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efficiency-oriented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service-oriented test can tell us the general idea of what is wrong, but to fix it, we often need to undertake efficiency-oriented </a:t>
            </a:r>
            <a:r>
              <a:rPr lang="en-US" sz="3200" dirty="0" smtClean="0"/>
              <a:t>testing, to determine the actual source of the problem.</a:t>
            </a:r>
          </a:p>
          <a:p>
            <a:r>
              <a:rPr lang="en-US" sz="3200" dirty="0" smtClean="0"/>
              <a:t>If </a:t>
            </a:r>
            <a:r>
              <a:rPr lang="en-US" sz="3200" dirty="0"/>
              <a:t>response time was 40 milliseconds, nobody would have cared, and there would have been little need for the efficiency-oriented testing.</a:t>
            </a:r>
          </a:p>
        </p:txBody>
      </p:sp>
    </p:spTree>
    <p:extLst>
      <p:ext uri="{BB962C8B-B14F-4D97-AF65-F5344CB8AC3E}">
        <p14:creationId xmlns:p14="http://schemas.microsoft.com/office/powerpoint/2010/main" val="77595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“Premature optimization is the root of all evil” -</a:t>
            </a:r>
            <a:r>
              <a:rPr lang="en-US" dirty="0" err="1" smtClean="0"/>
              <a:t>knuth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Oftentimes</a:t>
            </a:r>
            <a:r>
              <a:rPr lang="en-US" sz="3600" dirty="0"/>
              <a:t>, it makes more sense to do service-oriented testing first, then drill down with efficiency-oriented tests to find out where problems lie later</a:t>
            </a:r>
            <a:r>
              <a:rPr lang="en-US" sz="3600" dirty="0" smtClean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414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throughput testing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Measuring </a:t>
            </a:r>
            <a:r>
              <a:rPr lang="en-US" sz="3200" dirty="0"/>
              <a:t>the maximum number of events possible in a given timeframe.</a:t>
            </a:r>
          </a:p>
        </p:txBody>
      </p:sp>
    </p:spTree>
    <p:extLst>
      <p:ext uri="{BB962C8B-B14F-4D97-AF65-F5344CB8AC3E}">
        <p14:creationId xmlns:p14="http://schemas.microsoft.com/office/powerpoint/2010/main" val="16838512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</TotalTime>
  <Words>948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CS1632, Lecture 19: performance testing 2</vt:lpstr>
      <vt:lpstr>Categories of performance testing</vt:lpstr>
      <vt:lpstr>Efficiency-oriented performance testing</vt:lpstr>
      <vt:lpstr>Why do efficiency-oriented performance testing?</vt:lpstr>
      <vt:lpstr>example</vt:lpstr>
      <vt:lpstr>Possible issues / Ameliorations</vt:lpstr>
      <vt:lpstr>Benefits of efficiency-oriented tests</vt:lpstr>
      <vt:lpstr>“Premature optimization is the root of all evil” -knuth</vt:lpstr>
      <vt:lpstr>Throughput testing</vt:lpstr>
      <vt:lpstr>examples</vt:lpstr>
      <vt:lpstr>How is that different from service-oriented testing?</vt:lpstr>
      <vt:lpstr>Load testing</vt:lpstr>
      <vt:lpstr>Load testing</vt:lpstr>
      <vt:lpstr>Measuring resource utilization</vt:lpstr>
      <vt:lpstr>tools</vt:lpstr>
      <vt:lpstr>A very simple efficiency test</vt:lpstr>
      <vt:lpstr>Key resources to watch</vt:lpstr>
      <vt:lpstr>You can get more specific</vt:lpstr>
      <vt:lpstr>Measuring memory usage</vt:lpstr>
      <vt:lpstr>Resource utilization monitoring of this kind is very broad</vt:lpstr>
      <vt:lpstr>More specialized tools</vt:lpstr>
      <vt:lpstr>PowerPoint Presentation</vt:lpstr>
      <vt:lpstr>Fixing performance issues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19: performance testing 2</dc:title>
  <dc:creator>William J. Laboon</dc:creator>
  <cp:lastModifiedBy>William J. Laboon</cp:lastModifiedBy>
  <cp:revision>11</cp:revision>
  <dcterms:created xsi:type="dcterms:W3CDTF">2016-06-30T16:28:14Z</dcterms:created>
  <dcterms:modified xsi:type="dcterms:W3CDTF">2016-06-30T17:33:32Z</dcterms:modified>
</cp:coreProperties>
</file>