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ank.com/?account=9845" TargetMode="External"/><Relationship Id="rId2" Type="http://schemas.openxmlformats.org/officeDocument/2006/relationships/hyperlink" Target="http://bank.com/?account=9844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CS1632, LECTURE 20:</a:t>
            </a:r>
            <a:br>
              <a:rPr lang="en-US" dirty="0" smtClean="0"/>
            </a:br>
            <a:r>
              <a:rPr lang="en-US" dirty="0" smtClean="0"/>
              <a:t>Security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 </a:t>
            </a:r>
            <a:r>
              <a:rPr lang="en-US" dirty="0" err="1" smtClean="0"/>
              <a:t>Laboon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91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Into Computers Went Mainstream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864" y="2004668"/>
            <a:ext cx="7012014" cy="4589364"/>
          </a:xfrm>
        </p:spPr>
      </p:pic>
    </p:spTree>
    <p:extLst>
      <p:ext uri="{BB962C8B-B14F-4D97-AF65-F5344CB8AC3E}">
        <p14:creationId xmlns:p14="http://schemas.microsoft.com/office/powerpoint/2010/main" val="201037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1988 – The Year It All Changed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24" y="2163996"/>
            <a:ext cx="4426440" cy="4492836"/>
          </a:xfrm>
        </p:spPr>
      </p:pic>
    </p:spTree>
    <p:extLst>
      <p:ext uri="{BB962C8B-B14F-4D97-AF65-F5344CB8AC3E}">
        <p14:creationId xmlns:p14="http://schemas.microsoft.com/office/powerpoint/2010/main" val="139088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1883664"/>
            <a:ext cx="5921647" cy="4279392"/>
          </a:xfrm>
        </p:spPr>
        <p:txBody>
          <a:bodyPr>
            <a:normAutofit/>
          </a:bodyPr>
          <a:lstStyle/>
          <a:p>
            <a:r>
              <a:rPr lang="en-US" dirty="0" smtClean="0"/>
              <a:t>Sadly, skills used less and</a:t>
            </a:r>
            <a:br>
              <a:rPr lang="en-US" dirty="0" smtClean="0"/>
            </a:br>
            <a:r>
              <a:rPr lang="en-US" dirty="0" smtClean="0"/>
              <a:t>less often</a:t>
            </a:r>
            <a:r>
              <a:rPr lang="en-US" dirty="0"/>
              <a:t> </a:t>
            </a:r>
            <a:r>
              <a:rPr lang="en-US" dirty="0" smtClean="0"/>
              <a:t>for curiosity… exploiting vulnerabilities</a:t>
            </a:r>
            <a:br>
              <a:rPr lang="en-US" dirty="0" smtClean="0"/>
            </a:br>
            <a:r>
              <a:rPr lang="en-US" dirty="0" smtClean="0"/>
              <a:t>is Big Business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755" y="1"/>
            <a:ext cx="5339245" cy="6858000"/>
          </a:xfrm>
        </p:spPr>
      </p:pic>
    </p:spTree>
    <p:extLst>
      <p:ext uri="{BB962C8B-B14F-4D97-AF65-F5344CB8AC3E}">
        <p14:creationId xmlns:p14="http://schemas.microsoft.com/office/powerpoint/2010/main" val="69563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InfoSec (CIA) Triad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secure system needs to provide three qualities:</a:t>
            </a:r>
          </a:p>
          <a:p>
            <a:pPr lvl="1"/>
            <a:r>
              <a:rPr lang="en-US" sz="4400" i="1" dirty="0" smtClean="0"/>
              <a:t>Confidentiality</a:t>
            </a:r>
          </a:p>
          <a:p>
            <a:pPr lvl="1"/>
            <a:r>
              <a:rPr lang="en-US" sz="4400" i="1" dirty="0" smtClean="0"/>
              <a:t>Integrity</a:t>
            </a:r>
          </a:p>
          <a:p>
            <a:pPr lvl="1"/>
            <a:r>
              <a:rPr lang="en-US" sz="4400" i="1" dirty="0" smtClean="0"/>
              <a:t>Availability</a:t>
            </a:r>
          </a:p>
        </p:txBody>
      </p:sp>
    </p:spTree>
    <p:extLst>
      <p:ext uri="{BB962C8B-B14F-4D97-AF65-F5344CB8AC3E}">
        <p14:creationId xmlns:p14="http://schemas.microsoft.com/office/powerpoint/2010/main" val="320627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 smtClean="0"/>
              <a:t>No unauthorized users may read data.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70160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 smtClean="0"/>
              <a:t>No unauthorized users may write data.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006114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 smtClean="0"/>
              <a:t>System is available for authorized parties to read from and write to.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498412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Kinds of Security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060575" cy="415536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3200" i="1" dirty="0" smtClean="0"/>
              <a:t>Interruption</a:t>
            </a:r>
            <a:r>
              <a:rPr lang="en-US" sz="3200" dirty="0" smtClean="0"/>
              <a:t> </a:t>
            </a:r>
            <a:r>
              <a:rPr lang="en-US" sz="3200" dirty="0"/>
              <a:t>(attack on availability, e.g. pulling plug from network </a:t>
            </a:r>
            <a:r>
              <a:rPr lang="en-US" sz="3200" dirty="0" smtClean="0"/>
              <a:t>switch, DDoS)</a:t>
            </a:r>
          </a:p>
          <a:p>
            <a:pPr marL="457200" indent="-457200">
              <a:buAutoNum type="arabicPeriod"/>
            </a:pPr>
            <a:r>
              <a:rPr lang="en-US" sz="3200" i="1" dirty="0"/>
              <a:t>I</a:t>
            </a:r>
            <a:r>
              <a:rPr lang="en-US" sz="3200" i="1" dirty="0" smtClean="0"/>
              <a:t>nterception</a:t>
            </a:r>
            <a:r>
              <a:rPr lang="en-US" sz="3200" dirty="0" smtClean="0"/>
              <a:t> </a:t>
            </a:r>
            <a:r>
              <a:rPr lang="en-US" sz="3200" dirty="0"/>
              <a:t>(attack on confidentiality; </a:t>
            </a:r>
            <a:r>
              <a:rPr lang="en-US" sz="3200" dirty="0" smtClean="0"/>
              <a:t>e.g. eavesdropping, </a:t>
            </a:r>
            <a:r>
              <a:rPr lang="en-US" sz="3200" dirty="0" err="1" smtClean="0"/>
              <a:t>keylogger</a:t>
            </a:r>
            <a:r>
              <a:rPr lang="en-US" sz="32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sz="3200" i="1" dirty="0" smtClean="0"/>
              <a:t>Modification</a:t>
            </a:r>
            <a:r>
              <a:rPr lang="en-US" sz="3200" dirty="0" smtClean="0"/>
              <a:t> </a:t>
            </a:r>
            <a:r>
              <a:rPr lang="en-US" sz="3200" dirty="0"/>
              <a:t>(attack on integrity; modifying </a:t>
            </a:r>
            <a:r>
              <a:rPr lang="en-US" sz="3200" dirty="0" smtClean="0"/>
              <a:t>or deleting data)</a:t>
            </a:r>
          </a:p>
          <a:p>
            <a:pPr marL="457200" indent="-457200">
              <a:buAutoNum type="arabicPeriod"/>
            </a:pPr>
            <a:r>
              <a:rPr lang="en-US" sz="3200" i="1" dirty="0" smtClean="0"/>
              <a:t>Fabrication</a:t>
            </a:r>
            <a:r>
              <a:rPr lang="en-US" sz="3200" dirty="0" smtClean="0"/>
              <a:t> </a:t>
            </a:r>
            <a:r>
              <a:rPr lang="en-US" sz="3200" dirty="0"/>
              <a:t>(attack on integrity; making up </a:t>
            </a:r>
            <a:r>
              <a:rPr lang="en-US" sz="3200" dirty="0" smtClean="0"/>
              <a:t>or inserting data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4403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Passive vs Active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i="1" dirty="0" smtClean="0"/>
              <a:t>Passive</a:t>
            </a:r>
            <a:r>
              <a:rPr lang="en-US" sz="3200" i="1" dirty="0"/>
              <a:t>: </a:t>
            </a:r>
            <a:r>
              <a:rPr lang="en-US" sz="3200" i="1" dirty="0" smtClean="0"/>
              <a:t>Do not modify system in any way</a:t>
            </a:r>
          </a:p>
          <a:p>
            <a:pPr lvl="1"/>
            <a:r>
              <a:rPr lang="en-US" sz="2800" dirty="0" smtClean="0"/>
              <a:t>Eavesdropping</a:t>
            </a:r>
          </a:p>
          <a:p>
            <a:pPr lvl="1"/>
            <a:r>
              <a:rPr lang="en-US" sz="2800" dirty="0" smtClean="0"/>
              <a:t>Monitoring</a:t>
            </a:r>
          </a:p>
          <a:p>
            <a:pPr lvl="1"/>
            <a:r>
              <a:rPr lang="en-US" sz="2800" dirty="0" smtClean="0"/>
              <a:t>Traffic Analysis </a:t>
            </a:r>
          </a:p>
          <a:p>
            <a:r>
              <a:rPr lang="en-US" sz="3200" i="1" dirty="0" smtClean="0"/>
              <a:t>Active</a:t>
            </a:r>
            <a:r>
              <a:rPr lang="en-US" sz="3200" i="1" dirty="0"/>
              <a:t>: </a:t>
            </a:r>
            <a:r>
              <a:rPr lang="en-US" sz="3200" i="1" dirty="0" smtClean="0"/>
              <a:t>Modify the system in some way</a:t>
            </a:r>
          </a:p>
          <a:p>
            <a:pPr lvl="1"/>
            <a:r>
              <a:rPr lang="en-US" sz="2800" dirty="0" smtClean="0"/>
              <a:t>Log in as a different user</a:t>
            </a:r>
          </a:p>
          <a:p>
            <a:pPr lvl="1"/>
            <a:r>
              <a:rPr lang="en-US" sz="2800" dirty="0" smtClean="0"/>
              <a:t>Fill up database with garbage data</a:t>
            </a:r>
          </a:p>
          <a:p>
            <a:pPr lvl="1"/>
            <a:r>
              <a:rPr lang="en-US" sz="2800" dirty="0" smtClean="0"/>
              <a:t>Modify bank account information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4925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Vulnerability vs Exploit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Vulnerability</a:t>
            </a:r>
            <a:r>
              <a:rPr lang="en-US" sz="3200" dirty="0"/>
              <a:t>: identified weakness of a </a:t>
            </a:r>
            <a:r>
              <a:rPr lang="en-US" sz="3200" dirty="0" smtClean="0"/>
              <a:t>system</a:t>
            </a:r>
          </a:p>
          <a:p>
            <a:r>
              <a:rPr lang="en-US" sz="3200" dirty="0" smtClean="0"/>
              <a:t>Exploit</a:t>
            </a:r>
            <a:r>
              <a:rPr lang="en-US" sz="3200" dirty="0"/>
              <a:t>: (aka "</a:t>
            </a:r>
            <a:r>
              <a:rPr lang="en-US" sz="3200" dirty="0" err="1"/>
              <a:t>sploit</a:t>
            </a:r>
            <a:r>
              <a:rPr lang="en-US" sz="3200" dirty="0"/>
              <a:t>") Technique or mechanism used to compromise a </a:t>
            </a:r>
            <a:r>
              <a:rPr lang="en-US" sz="3200" dirty="0" smtClean="0"/>
              <a:t>system using a vulnerability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522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Secure Software Is Difficult; So Is Testing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Heartbleed</a:t>
            </a:r>
            <a:r>
              <a:rPr lang="en-US" sz="2800" dirty="0" smtClean="0"/>
              <a:t>: ~ 66% of servers connected to the Internet vulnerable; allowed for basically untraceable eavesdropping on data in memory</a:t>
            </a:r>
          </a:p>
          <a:p>
            <a:r>
              <a:rPr lang="en-US" sz="2800" b="1" dirty="0" smtClean="0"/>
              <a:t>Shellshock</a:t>
            </a:r>
            <a:r>
              <a:rPr lang="en-US" sz="2800" dirty="0" smtClean="0"/>
              <a:t>: A defect in bash (default shell for OS X and most Linux distributions) which allowed arbitrary code execution.  Discovered in 2014; vulnerability was introduced in 1989.</a:t>
            </a:r>
          </a:p>
          <a:p>
            <a:r>
              <a:rPr lang="en-US" sz="2800" b="1" dirty="0" smtClean="0"/>
              <a:t>June 2016</a:t>
            </a:r>
            <a:r>
              <a:rPr lang="en-US" sz="2800" dirty="0" smtClean="0"/>
              <a:t>: Sixteen vulnerabilities found in Windows 7 font display subsystem!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5337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Kinds of Malicious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29968"/>
            <a:ext cx="9613861" cy="468172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Malware</a:t>
            </a:r>
            <a:r>
              <a:rPr lang="en-US" dirty="0" smtClean="0"/>
              <a:t> – General term for malicious code (includes all kinds below)</a:t>
            </a:r>
          </a:p>
          <a:p>
            <a:r>
              <a:rPr lang="en-US" b="1" dirty="0" smtClean="0"/>
              <a:t>Bacteria</a:t>
            </a:r>
            <a:r>
              <a:rPr lang="en-US" dirty="0" smtClean="0"/>
              <a:t> </a:t>
            </a:r>
            <a:r>
              <a:rPr lang="en-US" dirty="0"/>
              <a:t>- program that consumes system resources (e.g. fork bomb) </a:t>
            </a:r>
            <a:endParaRPr lang="en-US" dirty="0" smtClean="0"/>
          </a:p>
          <a:p>
            <a:r>
              <a:rPr lang="en-US" b="1" dirty="0" smtClean="0"/>
              <a:t>Logic </a:t>
            </a:r>
            <a:r>
              <a:rPr lang="en-US" b="1" dirty="0"/>
              <a:t>bomb </a:t>
            </a:r>
            <a:r>
              <a:rPr lang="en-US" dirty="0"/>
              <a:t>- code within a program which executes an unauthorized </a:t>
            </a:r>
            <a:r>
              <a:rPr lang="en-US" dirty="0" smtClean="0"/>
              <a:t>function</a:t>
            </a:r>
          </a:p>
          <a:p>
            <a:r>
              <a:rPr lang="en-US" b="1" dirty="0" smtClean="0"/>
              <a:t>Trapdoor</a:t>
            </a:r>
            <a:r>
              <a:rPr lang="en-US" dirty="0" smtClean="0"/>
              <a:t> </a:t>
            </a:r>
            <a:r>
              <a:rPr lang="en-US" dirty="0"/>
              <a:t>- secret undocumented access to a system or app </a:t>
            </a:r>
            <a:endParaRPr lang="en-US" dirty="0" smtClean="0"/>
          </a:p>
          <a:p>
            <a:r>
              <a:rPr lang="en-US" b="1" dirty="0" smtClean="0"/>
              <a:t>Trojan </a:t>
            </a:r>
            <a:r>
              <a:rPr lang="en-US" b="1" dirty="0"/>
              <a:t>horse </a:t>
            </a:r>
            <a:r>
              <a:rPr lang="en-US" dirty="0" smtClean="0"/>
              <a:t>– program that </a:t>
            </a:r>
            <a:r>
              <a:rPr lang="en-US" dirty="0"/>
              <a:t>pretends to be another </a:t>
            </a:r>
            <a:r>
              <a:rPr lang="en-US" dirty="0" smtClean="0"/>
              <a:t>program</a:t>
            </a:r>
          </a:p>
          <a:p>
            <a:r>
              <a:rPr lang="en-US" b="1" dirty="0" smtClean="0"/>
              <a:t>Virus</a:t>
            </a:r>
            <a:r>
              <a:rPr lang="en-US" dirty="0" smtClean="0"/>
              <a:t> </a:t>
            </a:r>
            <a:r>
              <a:rPr lang="en-US" dirty="0"/>
              <a:t>- replicates itself WITH human intervention </a:t>
            </a:r>
            <a:endParaRPr lang="en-US" dirty="0" smtClean="0"/>
          </a:p>
          <a:p>
            <a:r>
              <a:rPr lang="en-US" b="1" dirty="0" smtClean="0"/>
              <a:t>Worm</a:t>
            </a:r>
            <a:r>
              <a:rPr lang="en-US" dirty="0" smtClean="0"/>
              <a:t> </a:t>
            </a:r>
            <a:r>
              <a:rPr lang="en-US" dirty="0"/>
              <a:t>- replicates itself WITHOUT human intervention </a:t>
            </a:r>
            <a:endParaRPr lang="en-US" dirty="0" smtClean="0"/>
          </a:p>
          <a:p>
            <a:r>
              <a:rPr lang="en-US" b="1" dirty="0" smtClean="0"/>
              <a:t>Zombie</a:t>
            </a:r>
            <a:r>
              <a:rPr lang="en-US" dirty="0" smtClean="0"/>
              <a:t> – A computer or program being run by an unauthorized controller</a:t>
            </a:r>
          </a:p>
          <a:p>
            <a:r>
              <a:rPr lang="en-US" b="1" dirty="0" smtClean="0"/>
              <a:t>Bot </a:t>
            </a:r>
            <a:r>
              <a:rPr lang="en-US" b="1" dirty="0"/>
              <a:t>network </a:t>
            </a:r>
            <a:r>
              <a:rPr lang="en-US" dirty="0" smtClean="0"/>
              <a:t>– </a:t>
            </a:r>
            <a:r>
              <a:rPr lang="en-US" dirty="0"/>
              <a:t>collection of zombies controlled by </a:t>
            </a:r>
            <a:r>
              <a:rPr lang="en-US" dirty="0" smtClean="0"/>
              <a:t>master</a:t>
            </a:r>
          </a:p>
          <a:p>
            <a:r>
              <a:rPr lang="en-US" b="1" dirty="0" smtClean="0"/>
              <a:t>Spyware</a:t>
            </a:r>
            <a:r>
              <a:rPr lang="en-US" dirty="0" smtClean="0"/>
              <a:t> – surreptitiously </a:t>
            </a:r>
            <a:r>
              <a:rPr lang="en-US" dirty="0"/>
              <a:t>monitors your </a:t>
            </a:r>
            <a:r>
              <a:rPr lang="en-US" dirty="0" smtClean="0"/>
              <a:t>actions</a:t>
            </a:r>
          </a:p>
          <a:p>
            <a:r>
              <a:rPr lang="en-US" b="1" dirty="0" smtClean="0"/>
              <a:t>Adware</a:t>
            </a:r>
            <a:r>
              <a:rPr lang="en-US" dirty="0" smtClean="0"/>
              <a:t> – Shows you more ads</a:t>
            </a:r>
          </a:p>
          <a:p>
            <a:r>
              <a:rPr lang="en-US" b="1" dirty="0" smtClean="0"/>
              <a:t>DOS</a:t>
            </a:r>
            <a:r>
              <a:rPr lang="en-US" dirty="0" smtClean="0"/>
              <a:t> </a:t>
            </a:r>
            <a:r>
              <a:rPr lang="en-US" dirty="0"/>
              <a:t>(Denial of service) attacks (e.g. via </a:t>
            </a:r>
            <a:r>
              <a:rPr lang="en-US" dirty="0" smtClean="0"/>
              <a:t>LOIC)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81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Firewalls</a:t>
            </a:r>
          </a:p>
          <a:p>
            <a:r>
              <a:rPr lang="en-US" dirty="0" smtClean="0"/>
              <a:t>Operating System Permissions</a:t>
            </a:r>
          </a:p>
          <a:p>
            <a:r>
              <a:rPr lang="en-US" dirty="0" smtClean="0"/>
              <a:t>CDNs</a:t>
            </a:r>
          </a:p>
          <a:p>
            <a:r>
              <a:rPr lang="en-US" dirty="0" smtClean="0"/>
              <a:t>Well-written code</a:t>
            </a:r>
          </a:p>
          <a:p>
            <a:r>
              <a:rPr lang="en-US" dirty="0" smtClean="0"/>
              <a:t>Proper security measures</a:t>
            </a:r>
          </a:p>
          <a:p>
            <a:r>
              <a:rPr lang="en-US" dirty="0" smtClean="0"/>
              <a:t>Cryptography</a:t>
            </a:r>
          </a:p>
          <a:p>
            <a:r>
              <a:rPr lang="en-US" dirty="0" smtClean="0"/>
              <a:t>User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88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82215"/>
          </a:xfrm>
        </p:spPr>
        <p:txBody>
          <a:bodyPr>
            <a:noAutofit/>
          </a:bodyPr>
          <a:lstStyle/>
          <a:p>
            <a:r>
              <a:rPr lang="en-US" sz="2800" dirty="0" smtClean="0"/>
              <a:t>Injection Attacks</a:t>
            </a:r>
          </a:p>
          <a:p>
            <a:r>
              <a:rPr lang="en-US" sz="2800" dirty="0" smtClean="0"/>
              <a:t>Broken Authentication</a:t>
            </a:r>
          </a:p>
          <a:p>
            <a:r>
              <a:rPr lang="en-US" sz="2800" dirty="0" smtClean="0"/>
              <a:t>Cross-Site Scripting (XSS)</a:t>
            </a:r>
          </a:p>
          <a:p>
            <a:r>
              <a:rPr lang="en-US" sz="2800" dirty="0" smtClean="0"/>
              <a:t>Insecure Object References</a:t>
            </a:r>
          </a:p>
          <a:p>
            <a:r>
              <a:rPr lang="en-US" sz="2800" dirty="0" smtClean="0"/>
              <a:t>Security Misconfiguration</a:t>
            </a:r>
          </a:p>
          <a:p>
            <a:r>
              <a:rPr lang="en-US" sz="2800" dirty="0" smtClean="0"/>
              <a:t>Insecure Storage</a:t>
            </a:r>
          </a:p>
          <a:p>
            <a:r>
              <a:rPr lang="en-US" sz="2800" dirty="0" smtClean="0"/>
              <a:t>Buffer overruns</a:t>
            </a:r>
          </a:p>
          <a:p>
            <a:r>
              <a:rPr lang="en-US" sz="2800" dirty="0" smtClean="0"/>
              <a:t>Social 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9556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Attacks</a:t>
            </a:r>
            <a:endParaRPr lang="en-US" dirty="0"/>
          </a:p>
        </p:txBody>
      </p:sp>
      <p:pic>
        <p:nvPicPr>
          <p:cNvPr id="3074" name="Picture 2" descr="Exploits of a Mo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" y="2394978"/>
            <a:ext cx="11706935" cy="360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134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Broken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7984"/>
            <a:ext cx="9613861" cy="3778205"/>
          </a:xfrm>
        </p:spPr>
        <p:txBody>
          <a:bodyPr/>
          <a:lstStyle/>
          <a:p>
            <a:r>
              <a:rPr lang="en-US" dirty="0" smtClean="0"/>
              <a:t>One user pretends to be another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Guess or crack passwords</a:t>
            </a:r>
          </a:p>
          <a:p>
            <a:pPr lvl="1"/>
            <a:r>
              <a:rPr lang="en-US" dirty="0" smtClean="0"/>
              <a:t>“Password reset” </a:t>
            </a:r>
          </a:p>
          <a:p>
            <a:pPr lvl="1"/>
            <a:r>
              <a:rPr lang="en-US" dirty="0" smtClean="0"/>
              <a:t>Unencrypted session IDs</a:t>
            </a:r>
          </a:p>
          <a:p>
            <a:r>
              <a:rPr lang="en-US" dirty="0" smtClean="0"/>
              <a:t>Apple iCloud leak was suspected of being this</a:t>
            </a:r>
          </a:p>
          <a:p>
            <a:r>
              <a:rPr lang="en-US" dirty="0" smtClean="0"/>
              <a:t>Sarah Palin email hack was definitely this</a:t>
            </a:r>
          </a:p>
          <a:p>
            <a:pPr lvl="1"/>
            <a:r>
              <a:rPr lang="en-US" dirty="0" smtClean="0"/>
              <a:t>All he needed to know, he learned from Wikipedia</a:t>
            </a:r>
          </a:p>
          <a:p>
            <a:pPr lvl="1"/>
            <a:r>
              <a:rPr lang="en-US" dirty="0" smtClean="0"/>
              <a:t>Answered security questions, reset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53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 third party to execute code on their system</a:t>
            </a:r>
          </a:p>
          <a:p>
            <a:r>
              <a:rPr lang="en-US" dirty="0" smtClean="0"/>
              <a:t>Similar to an injection attack, but with an intermediary</a:t>
            </a:r>
          </a:p>
          <a:p>
            <a:r>
              <a:rPr lang="en-US" dirty="0"/>
              <a:t>&lt;html&gt;I </a:t>
            </a:r>
            <a:r>
              <a:rPr lang="en-US" dirty="0" smtClean="0"/>
              <a:t>love Nickelback!  </a:t>
            </a:r>
            <a:r>
              <a:rPr lang="en-US" dirty="0"/>
              <a:t>They're so dreamy!&lt;script&gt;</a:t>
            </a:r>
            <a:r>
              <a:rPr lang="en-US" dirty="0" err="1"/>
              <a:t>eval</a:t>
            </a:r>
            <a:r>
              <a:rPr lang="en-US" dirty="0"/>
              <a:t>("evil code!!!!")&lt;/script&gt;&lt;/html&gt;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04195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Insecure Object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Someone can access something by knowing where it is, despite not having proper security credentials</a:t>
            </a:r>
          </a:p>
          <a:p>
            <a:pPr lvl="1"/>
            <a:r>
              <a:rPr lang="en-US" sz="2400" dirty="0">
                <a:hlinkClick r:id="rId2"/>
              </a:rPr>
              <a:t>http://bank.com/?</a:t>
            </a:r>
            <a:r>
              <a:rPr lang="en-US" sz="2400" dirty="0" smtClean="0">
                <a:hlinkClick r:id="rId2"/>
              </a:rPr>
              <a:t>account=9844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://bank.com/?</a:t>
            </a:r>
            <a:r>
              <a:rPr lang="en-US" sz="2400" dirty="0" smtClean="0">
                <a:hlinkClick r:id="rId3"/>
              </a:rPr>
              <a:t>account=9845</a:t>
            </a: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3258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Misconfiguration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proper security, it’s just not set up correctly!</a:t>
            </a:r>
          </a:p>
          <a:p>
            <a:r>
              <a:rPr lang="en-US" dirty="0" smtClean="0"/>
              <a:t>Default passwords</a:t>
            </a:r>
          </a:p>
          <a:p>
            <a:r>
              <a:rPr lang="en-US" dirty="0" smtClean="0"/>
              <a:t>IPS</a:t>
            </a:r>
            <a:r>
              <a:rPr lang="en-US" dirty="0"/>
              <a:t>, packet filtering, etc. not </a:t>
            </a:r>
            <a:r>
              <a:rPr lang="en-US" dirty="0" smtClean="0"/>
              <a:t>running</a:t>
            </a:r>
          </a:p>
          <a:p>
            <a:r>
              <a:rPr lang="en-US" dirty="0" smtClean="0"/>
              <a:t>Insecure </a:t>
            </a:r>
            <a:r>
              <a:rPr lang="en-US" dirty="0"/>
              <a:t>machine on secure network</a:t>
            </a:r>
          </a:p>
        </p:txBody>
      </p:sp>
    </p:spTree>
    <p:extLst>
      <p:ext uri="{BB962C8B-B14F-4D97-AF65-F5344CB8AC3E}">
        <p14:creationId xmlns:p14="http://schemas.microsoft.com/office/powerpoint/2010/main" val="912993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Insecure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data is stored in an unsafe way</a:t>
            </a:r>
          </a:p>
          <a:p>
            <a:r>
              <a:rPr lang="en-US" dirty="0" smtClean="0"/>
              <a:t>Example: credit card numbers being stored in a /</a:t>
            </a:r>
            <a:r>
              <a:rPr lang="en-US" dirty="0" err="1" smtClean="0"/>
              <a:t>tmp</a:t>
            </a:r>
            <a:r>
              <a:rPr lang="en-US" dirty="0" smtClean="0"/>
              <a:t> or logging directory as part of logging all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46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to read or write more data than a buffer supposedly has access to – reading or writing past the end of a buffer</a:t>
            </a:r>
          </a:p>
          <a:p>
            <a:r>
              <a:rPr lang="en-US" dirty="0" smtClean="0"/>
              <a:t>This is what </a:t>
            </a:r>
            <a:r>
              <a:rPr lang="en-US" dirty="0" err="1" smtClean="0"/>
              <a:t>heartbleed</a:t>
            </a:r>
            <a:r>
              <a:rPr lang="en-US" dirty="0" smtClean="0"/>
              <a:t> was – see </a:t>
            </a:r>
            <a:r>
              <a:rPr lang="en-US" dirty="0" err="1" smtClean="0"/>
              <a:t>heartbleed.c</a:t>
            </a:r>
            <a:r>
              <a:rPr lang="en-US" dirty="0" smtClean="0"/>
              <a:t> in </a:t>
            </a:r>
            <a:r>
              <a:rPr lang="en-US" dirty="0" err="1" smtClean="0"/>
              <a:t>sample_code</a:t>
            </a:r>
            <a:r>
              <a:rPr lang="en-US" dirty="0" smtClean="0"/>
              <a:t> directory</a:t>
            </a:r>
          </a:p>
        </p:txBody>
      </p:sp>
    </p:spTree>
    <p:extLst>
      <p:ext uri="{BB962C8B-B14F-4D97-AF65-F5344CB8AC3E}">
        <p14:creationId xmlns:p14="http://schemas.microsoft.com/office/powerpoint/2010/main" val="205858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Difficult?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3200" dirty="0" smtClean="0"/>
              <a:t>Adversaries are actively seeking to defeat security</a:t>
            </a:r>
          </a:p>
          <a:p>
            <a:pPr marL="457200" indent="-457200">
              <a:buAutoNum type="arabicPeriod"/>
            </a:pPr>
            <a:r>
              <a:rPr lang="en-US" sz="3200" dirty="0" smtClean="0"/>
              <a:t>Information about security vulnerabilities modifies behavior of adversaries</a:t>
            </a:r>
          </a:p>
          <a:p>
            <a:pPr marL="457200" indent="-457200">
              <a:buAutoNum type="arabicPeriod"/>
            </a:pPr>
            <a:r>
              <a:rPr lang="en-US" sz="3200" dirty="0" smtClean="0"/>
              <a:t>You need to protect all doors; they only need to find one they can open</a:t>
            </a:r>
          </a:p>
          <a:p>
            <a:pPr marL="457200" indent="-457200">
              <a:buAutoNum type="arabicPeriod"/>
            </a:pPr>
            <a:r>
              <a:rPr lang="en-US" sz="3200" dirty="0" smtClean="0"/>
              <a:t>Even minor vulnerabilities can have truly catastrophic consequences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4471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Engineering</a:t>
            </a:r>
            <a:endParaRPr lang="en-US" dirty="0"/>
          </a:p>
        </p:txBody>
      </p:sp>
      <p:pic>
        <p:nvPicPr>
          <p:cNvPr id="4" name="Picture 2" descr="http://www.smbc-comics.com/comics/2012022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943" y="0"/>
            <a:ext cx="4873879" cy="694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48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698364"/>
            <a:ext cx="9613861" cy="1080938"/>
          </a:xfrm>
        </p:spPr>
        <p:txBody>
          <a:bodyPr/>
          <a:lstStyle/>
          <a:p>
            <a:r>
              <a:rPr lang="en-US" dirty="0" smtClean="0"/>
              <a:t>Pittsburgh – A Great City To Learn About Security!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2851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Actually!</a:t>
            </a:r>
          </a:p>
          <a:p>
            <a:r>
              <a:rPr lang="en-US" sz="2800" dirty="0" smtClean="0"/>
              <a:t>Many security researchers here at Pitt and CMU</a:t>
            </a:r>
          </a:p>
          <a:p>
            <a:pPr lvl="1"/>
            <a:r>
              <a:rPr lang="en-US" sz="2400" dirty="0" smtClean="0"/>
              <a:t>LERSAIS in the </a:t>
            </a:r>
            <a:r>
              <a:rPr lang="en-US" sz="2400" dirty="0" err="1" smtClean="0"/>
              <a:t>iSchool</a:t>
            </a:r>
            <a:r>
              <a:rPr lang="en-US" sz="2400" dirty="0" smtClean="0"/>
              <a:t> – Laboratory for Education &amp; Research on Security-Assured Information System</a:t>
            </a:r>
          </a:p>
          <a:p>
            <a:pPr lvl="1"/>
            <a:r>
              <a:rPr lang="en-US" sz="2400" dirty="0" err="1" smtClean="0"/>
              <a:t>CyLab</a:t>
            </a:r>
            <a:r>
              <a:rPr lang="en-US" sz="2400" dirty="0" smtClean="0"/>
              <a:t> at CMU</a:t>
            </a:r>
          </a:p>
          <a:p>
            <a:pPr lvl="1"/>
            <a:r>
              <a:rPr lang="en-US" sz="2400" dirty="0" smtClean="0"/>
              <a:t>Professors Lee, </a:t>
            </a:r>
            <a:r>
              <a:rPr lang="en-US" sz="2400" dirty="0" err="1" smtClean="0"/>
              <a:t>Farnan</a:t>
            </a:r>
            <a:r>
              <a:rPr lang="en-US" sz="2400" dirty="0" smtClean="0"/>
              <a:t>, Garrison here in the CS department</a:t>
            </a:r>
          </a:p>
          <a:p>
            <a:r>
              <a:rPr lang="en-US" sz="2800" dirty="0" smtClean="0"/>
              <a:t>Software Engineering Institute</a:t>
            </a:r>
          </a:p>
          <a:p>
            <a:r>
              <a:rPr lang="en-US" sz="2800" dirty="0" smtClean="0"/>
              <a:t>CERT</a:t>
            </a:r>
          </a:p>
          <a:p>
            <a:r>
              <a:rPr lang="en-US" sz="2800" dirty="0" smtClean="0"/>
              <a:t>Many security engineering positions (esp. at banks)</a:t>
            </a:r>
          </a:p>
          <a:p>
            <a:endParaRPr lang="en-US" sz="28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448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Security was not a big deal in the early computing world</a:t>
            </a:r>
          </a:p>
          <a:p>
            <a:r>
              <a:rPr lang="en-US" sz="3200" dirty="0" smtClean="0"/>
              <a:t>Usually required physical access to a system to do anything</a:t>
            </a:r>
          </a:p>
          <a:p>
            <a:r>
              <a:rPr lang="en-US" sz="3200" dirty="0" smtClean="0"/>
              <a:t>Few people had necessary skills even if they did (“security through obscurity”)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925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there were networked systems in the 60s and 70s…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298922"/>
            <a:ext cx="4721903" cy="4559078"/>
          </a:xfrm>
        </p:spPr>
      </p:pic>
      <p:pic>
        <p:nvPicPr>
          <p:cNvPr id="1026" name="Picture 2" descr="Two Cap'n Crunch Whist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817" y="3050971"/>
            <a:ext cx="4406268" cy="287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15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Phreaking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609725"/>
            <a:ext cx="7315200" cy="5666705"/>
          </a:xfrm>
        </p:spPr>
      </p:pic>
    </p:spTree>
    <p:extLst>
      <p:ext uri="{BB962C8B-B14F-4D97-AF65-F5344CB8AC3E}">
        <p14:creationId xmlns:p14="http://schemas.microsoft.com/office/powerpoint/2010/main" val="385677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80s: Security Goes Mainstream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16" y="2053008"/>
            <a:ext cx="7017757" cy="4614176"/>
          </a:xfrm>
        </p:spPr>
      </p:pic>
    </p:spTree>
    <p:extLst>
      <p:ext uri="{BB962C8B-B14F-4D97-AF65-F5344CB8AC3E}">
        <p14:creationId xmlns:p14="http://schemas.microsoft.com/office/powerpoint/2010/main" val="355414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Were Concerned This Would Happen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79" y="1755355"/>
            <a:ext cx="9066203" cy="5102645"/>
          </a:xfrm>
        </p:spPr>
      </p:pic>
    </p:spTree>
    <p:extLst>
      <p:ext uri="{BB962C8B-B14F-4D97-AF65-F5344CB8AC3E}">
        <p14:creationId xmlns:p14="http://schemas.microsoft.com/office/powerpoint/2010/main" val="16037156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80</TotalTime>
  <Words>831</Words>
  <Application>Microsoft Office PowerPoint</Application>
  <PresentationFormat>Widescreen</PresentationFormat>
  <Paragraphs>120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Trebuchet MS</vt:lpstr>
      <vt:lpstr>Berlin</vt:lpstr>
      <vt:lpstr>CS1632, LECTURE 20: Security Testing</vt:lpstr>
      <vt:lpstr>Writing Secure Software Is Difficult; So Is Testing It!</vt:lpstr>
      <vt:lpstr>Why Is It Difficult?</vt:lpstr>
      <vt:lpstr>Pittsburgh – A Great City To Learn About Security!</vt:lpstr>
      <vt:lpstr>History</vt:lpstr>
      <vt:lpstr>But there were networked systems in the 60s and 70s…</vt:lpstr>
      <vt:lpstr>Phone Phreaking</vt:lpstr>
      <vt:lpstr>The 80s: Security Goes Mainstream</vt:lpstr>
      <vt:lpstr>People Were Concerned This Would Happen</vt:lpstr>
      <vt:lpstr>Breaking Into Computers Went Mainstream</vt:lpstr>
      <vt:lpstr>1988 – The Year It All Changed</vt:lpstr>
      <vt:lpstr>Sadly, skills used less and less often for curiosity… exploiting vulnerabilities is Big Business </vt:lpstr>
      <vt:lpstr>The InfoSec (CIA) Triad</vt:lpstr>
      <vt:lpstr>Confidentiality</vt:lpstr>
      <vt:lpstr>Integrity</vt:lpstr>
      <vt:lpstr>Availability</vt:lpstr>
      <vt:lpstr>Terminology: Kinds of Security Attacks</vt:lpstr>
      <vt:lpstr>Terminology: Passive vs Active Attacks</vt:lpstr>
      <vt:lpstr>Terminology: Vulnerability vs Exploit</vt:lpstr>
      <vt:lpstr>Terminology: Kinds of Malicious Code</vt:lpstr>
      <vt:lpstr>Protections</vt:lpstr>
      <vt:lpstr>Common Attacks</vt:lpstr>
      <vt:lpstr>Injection Attacks</vt:lpstr>
      <vt:lpstr>Broken Authentication</vt:lpstr>
      <vt:lpstr>Cross-Site Scripting</vt:lpstr>
      <vt:lpstr>Insecure Object References</vt:lpstr>
      <vt:lpstr>Security Misconfiguration</vt:lpstr>
      <vt:lpstr>Insecure Storage</vt:lpstr>
      <vt:lpstr>Buffer Overrun</vt:lpstr>
      <vt:lpstr>Social Engineering</vt:lpstr>
    </vt:vector>
  </TitlesOfParts>
  <Company>University of Pittsburgh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CS1632, LECTURE 20: Security Testing</dc:title>
  <dc:creator>William J. Laboon</dc:creator>
  <cp:lastModifiedBy>William J. Laboon</cp:lastModifiedBy>
  <cp:revision>13</cp:revision>
  <dcterms:created xsi:type="dcterms:W3CDTF">2016-07-01T14:02:33Z</dcterms:created>
  <dcterms:modified xsi:type="dcterms:W3CDTF">2016-07-01T15:22:55Z</dcterms:modified>
</cp:coreProperties>
</file>