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5" autoAdjust="0"/>
    <p:restoredTop sz="94660"/>
  </p:normalViewPr>
  <p:slideViewPr>
    <p:cSldViewPr snapToGrid="0">
      <p:cViewPr varScale="1">
        <p:scale>
          <a:sx n="53" d="100"/>
          <a:sy n="53" d="100"/>
        </p:scale>
        <p:origin x="78"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facebook.com/BugBoun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CS1632, LECTURE 21:</a:t>
            </a:r>
            <a:br>
              <a:rPr lang="en-US" dirty="0" smtClean="0"/>
            </a:br>
            <a:r>
              <a:rPr lang="en-US" dirty="0" smtClean="0"/>
              <a:t>Penetration Testing</a:t>
            </a:r>
            <a:endParaRPr lang="en-US" dirty="0"/>
          </a:p>
        </p:txBody>
      </p:sp>
      <p:sp>
        <p:nvSpPr>
          <p:cNvPr id="3" name="Subtitle 2"/>
          <p:cNvSpPr>
            <a:spLocks noGrp="1"/>
          </p:cNvSpPr>
          <p:nvPr>
            <p:ph type="subTitle" idx="1"/>
          </p:nvPr>
        </p:nvSpPr>
        <p:spPr/>
        <p:txBody>
          <a:bodyPr/>
          <a:lstStyle/>
          <a:p>
            <a:r>
              <a:rPr lang="en-US" dirty="0" smtClean="0"/>
              <a:t>Bill </a:t>
            </a:r>
            <a:r>
              <a:rPr lang="en-US" dirty="0" err="1" smtClean="0"/>
              <a:t>Laboon</a:t>
            </a:r>
            <a:endParaRPr lang="en-US" dirty="0"/>
          </a:p>
        </p:txBody>
      </p:sp>
    </p:spTree>
    <p:extLst>
      <p:ext uri="{BB962C8B-B14F-4D97-AF65-F5344CB8AC3E}">
        <p14:creationId xmlns:p14="http://schemas.microsoft.com/office/powerpoint/2010/main" val="32695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Pre-Engagement Interactions</a:t>
            </a:r>
          </a:p>
        </p:txBody>
      </p:sp>
      <p:sp>
        <p:nvSpPr>
          <p:cNvPr id="3" name="Content Placeholder 2"/>
          <p:cNvSpPr>
            <a:spLocks noGrp="1"/>
          </p:cNvSpPr>
          <p:nvPr>
            <p:ph idx="1"/>
          </p:nvPr>
        </p:nvSpPr>
        <p:spPr/>
        <p:txBody>
          <a:bodyPr>
            <a:normAutofit/>
          </a:bodyPr>
          <a:lstStyle/>
          <a:p>
            <a:r>
              <a:rPr lang="en-US" sz="3200" dirty="0"/>
              <a:t>Discuss with </a:t>
            </a:r>
            <a:r>
              <a:rPr lang="en-US" sz="3200" dirty="0" smtClean="0"/>
              <a:t>stakeholders</a:t>
            </a:r>
          </a:p>
          <a:p>
            <a:r>
              <a:rPr lang="en-US" sz="3200" dirty="0" smtClean="0"/>
              <a:t>Determine </a:t>
            </a:r>
            <a:r>
              <a:rPr lang="en-US" sz="3200" dirty="0"/>
              <a:t>what is in- and </a:t>
            </a:r>
            <a:r>
              <a:rPr lang="en-US" sz="3200" dirty="0" smtClean="0"/>
              <a:t>out-of-bounds</a:t>
            </a:r>
          </a:p>
          <a:p>
            <a:r>
              <a:rPr lang="en-US" sz="3200" dirty="0" smtClean="0"/>
              <a:t>Determine scope</a:t>
            </a:r>
          </a:p>
          <a:p>
            <a:r>
              <a:rPr lang="en-US" sz="3200" dirty="0" smtClean="0"/>
              <a:t>Determine </a:t>
            </a:r>
            <a:r>
              <a:rPr lang="en-US" sz="3200" dirty="0"/>
              <a:t>reporting </a:t>
            </a:r>
            <a:r>
              <a:rPr lang="en-US" sz="3200" dirty="0" smtClean="0"/>
              <a:t>standards</a:t>
            </a:r>
          </a:p>
          <a:p>
            <a:r>
              <a:rPr lang="en-US" sz="3200" dirty="0" smtClean="0"/>
              <a:t>Determine schedule</a:t>
            </a:r>
          </a:p>
          <a:p>
            <a:r>
              <a:rPr lang="en-US" sz="3200" dirty="0" smtClean="0"/>
              <a:t>Get everything in writing!</a:t>
            </a:r>
            <a:endParaRPr lang="en-US" sz="3200" dirty="0"/>
          </a:p>
        </p:txBody>
      </p:sp>
    </p:spTree>
    <p:extLst>
      <p:ext uri="{BB962C8B-B14F-4D97-AF65-F5344CB8AC3E}">
        <p14:creationId xmlns:p14="http://schemas.microsoft.com/office/powerpoint/2010/main" val="38243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Gathering</a:t>
            </a:r>
            <a:endParaRPr lang="en-US" dirty="0"/>
          </a:p>
        </p:txBody>
      </p:sp>
      <p:sp>
        <p:nvSpPr>
          <p:cNvPr id="3" name="Content Placeholder 2"/>
          <p:cNvSpPr>
            <a:spLocks noGrp="1"/>
          </p:cNvSpPr>
          <p:nvPr>
            <p:ph idx="1"/>
          </p:nvPr>
        </p:nvSpPr>
        <p:spPr/>
        <p:txBody>
          <a:bodyPr/>
          <a:lstStyle/>
          <a:p>
            <a:r>
              <a:rPr lang="en-US" dirty="0"/>
              <a:t>Uncover information (OSINT - open-source intelligence) on </a:t>
            </a:r>
            <a:r>
              <a:rPr lang="en-US" dirty="0" smtClean="0"/>
              <a:t>target</a:t>
            </a:r>
          </a:p>
          <a:p>
            <a:r>
              <a:rPr lang="en-US" dirty="0" smtClean="0"/>
              <a:t>There </a:t>
            </a:r>
            <a:r>
              <a:rPr lang="en-US" dirty="0"/>
              <a:t>is often more out there than you think</a:t>
            </a:r>
            <a:r>
              <a:rPr lang="en-US" dirty="0" smtClean="0"/>
              <a:t>!</a:t>
            </a:r>
          </a:p>
          <a:p>
            <a:r>
              <a:rPr lang="en-US" dirty="0" smtClean="0"/>
              <a:t>What </a:t>
            </a:r>
            <a:r>
              <a:rPr lang="en-US" dirty="0"/>
              <a:t>are some places you might find OSINT on me?</a:t>
            </a:r>
          </a:p>
        </p:txBody>
      </p:sp>
    </p:spTree>
    <p:extLst>
      <p:ext uri="{BB962C8B-B14F-4D97-AF65-F5344CB8AC3E}">
        <p14:creationId xmlns:p14="http://schemas.microsoft.com/office/powerpoint/2010/main" val="101261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Modeling</a:t>
            </a:r>
            <a:endParaRPr lang="en-US" dirty="0"/>
          </a:p>
        </p:txBody>
      </p:sp>
      <p:sp>
        <p:nvSpPr>
          <p:cNvPr id="3" name="Content Placeholder 2"/>
          <p:cNvSpPr>
            <a:spLocks noGrp="1"/>
          </p:cNvSpPr>
          <p:nvPr>
            <p:ph idx="1"/>
          </p:nvPr>
        </p:nvSpPr>
        <p:spPr/>
        <p:txBody>
          <a:bodyPr>
            <a:normAutofit/>
          </a:bodyPr>
          <a:lstStyle/>
          <a:p>
            <a:r>
              <a:rPr lang="en-US" sz="3200" dirty="0"/>
              <a:t>Determine what assets exist and what their value would be to an </a:t>
            </a:r>
            <a:r>
              <a:rPr lang="en-US" sz="3200" dirty="0" smtClean="0"/>
              <a:t>attacker</a:t>
            </a:r>
          </a:p>
          <a:p>
            <a:r>
              <a:rPr lang="en-US" sz="3200" dirty="0" smtClean="0"/>
              <a:t>What aspects of the InfoSec triad would be deleterious if violated?</a:t>
            </a:r>
          </a:p>
          <a:p>
            <a:pPr lvl="1"/>
            <a:r>
              <a:rPr lang="en-US" sz="2800" i="1" dirty="0" smtClean="0"/>
              <a:t>Confidentiality</a:t>
            </a:r>
          </a:p>
          <a:p>
            <a:pPr lvl="1"/>
            <a:r>
              <a:rPr lang="en-US" sz="2800" i="1" dirty="0" smtClean="0"/>
              <a:t>Integrity</a:t>
            </a:r>
          </a:p>
          <a:p>
            <a:pPr lvl="1"/>
            <a:r>
              <a:rPr lang="en-US" sz="2800" i="1" dirty="0" smtClean="0"/>
              <a:t>Availability</a:t>
            </a:r>
            <a:endParaRPr lang="en-US" sz="2800" i="1" dirty="0"/>
          </a:p>
        </p:txBody>
      </p:sp>
    </p:spTree>
    <p:extLst>
      <p:ext uri="{BB962C8B-B14F-4D97-AF65-F5344CB8AC3E}">
        <p14:creationId xmlns:p14="http://schemas.microsoft.com/office/powerpoint/2010/main" val="244962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Analysis</a:t>
            </a:r>
            <a:endParaRPr lang="en-US" dirty="0"/>
          </a:p>
        </p:txBody>
      </p:sp>
      <p:sp>
        <p:nvSpPr>
          <p:cNvPr id="3" name="Content Placeholder 2"/>
          <p:cNvSpPr>
            <a:spLocks noGrp="1"/>
          </p:cNvSpPr>
          <p:nvPr>
            <p:ph idx="1"/>
          </p:nvPr>
        </p:nvSpPr>
        <p:spPr/>
        <p:txBody>
          <a:bodyPr>
            <a:normAutofit/>
          </a:bodyPr>
          <a:lstStyle/>
          <a:p>
            <a:r>
              <a:rPr lang="en-US" sz="3200" dirty="0"/>
              <a:t>Determine vulnerabilities that may exist on target </a:t>
            </a:r>
            <a:r>
              <a:rPr lang="en-US" sz="3200" dirty="0" smtClean="0"/>
              <a:t>systems</a:t>
            </a:r>
          </a:p>
          <a:p>
            <a:r>
              <a:rPr lang="en-US" sz="3200" dirty="0" smtClean="0"/>
              <a:t>Can </a:t>
            </a:r>
            <a:r>
              <a:rPr lang="en-US" sz="3200" dirty="0"/>
              <a:t>be done with automated tools (e.g. </a:t>
            </a:r>
            <a:r>
              <a:rPr lang="en-US" sz="3200" dirty="0" err="1"/>
              <a:t>nmap</a:t>
            </a:r>
            <a:r>
              <a:rPr lang="en-US" sz="3200" dirty="0"/>
              <a:t>, </a:t>
            </a:r>
            <a:r>
              <a:rPr lang="en-US" sz="3200" dirty="0" err="1"/>
              <a:t>metasploit</a:t>
            </a:r>
            <a:r>
              <a:rPr lang="en-US" sz="3200" dirty="0"/>
              <a:t>, </a:t>
            </a:r>
            <a:r>
              <a:rPr lang="en-US" sz="3200" dirty="0" err="1"/>
              <a:t>WireShark</a:t>
            </a:r>
            <a:r>
              <a:rPr lang="en-US" sz="3200" dirty="0"/>
              <a:t>) or </a:t>
            </a:r>
            <a:r>
              <a:rPr lang="en-US" sz="3200" dirty="0" smtClean="0"/>
              <a:t>manually</a:t>
            </a:r>
          </a:p>
          <a:p>
            <a:r>
              <a:rPr lang="en-US" sz="3200" dirty="0" smtClean="0"/>
              <a:t>Possible </a:t>
            </a:r>
            <a:r>
              <a:rPr lang="en-US" sz="3200" dirty="0"/>
              <a:t>Vulnerabilities: buffer overflows, SQL injection, XSS, etc. as discussed in last lecture</a:t>
            </a:r>
          </a:p>
        </p:txBody>
      </p:sp>
    </p:spTree>
    <p:extLst>
      <p:ext uri="{BB962C8B-B14F-4D97-AF65-F5344CB8AC3E}">
        <p14:creationId xmlns:p14="http://schemas.microsoft.com/office/powerpoint/2010/main" val="125361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Exploitation</a:t>
            </a:r>
            <a:endParaRPr lang="en-US" dirty="0"/>
          </a:p>
        </p:txBody>
      </p:sp>
      <p:sp>
        <p:nvSpPr>
          <p:cNvPr id="3" name="Content Placeholder 2"/>
          <p:cNvSpPr>
            <a:spLocks noGrp="1"/>
          </p:cNvSpPr>
          <p:nvPr>
            <p:ph idx="1"/>
          </p:nvPr>
        </p:nvSpPr>
        <p:spPr>
          <a:xfrm>
            <a:off x="347472" y="2084832"/>
            <a:ext cx="10936223" cy="4389120"/>
          </a:xfrm>
        </p:spPr>
        <p:txBody>
          <a:bodyPr>
            <a:noAutofit/>
          </a:bodyPr>
          <a:lstStyle/>
          <a:p>
            <a:r>
              <a:rPr lang="en-US" sz="3200" dirty="0"/>
              <a:t>Exploit vulnerabilities found in previous </a:t>
            </a:r>
            <a:r>
              <a:rPr lang="en-US" sz="3200" dirty="0" smtClean="0"/>
              <a:t>stage</a:t>
            </a:r>
          </a:p>
          <a:p>
            <a:r>
              <a:rPr lang="en-US" sz="3200" dirty="0" smtClean="0"/>
              <a:t>The </a:t>
            </a:r>
            <a:r>
              <a:rPr lang="en-US" sz="3200" dirty="0"/>
              <a:t>first "action" </a:t>
            </a:r>
            <a:r>
              <a:rPr lang="en-US" sz="3200" dirty="0" smtClean="0"/>
              <a:t>phase</a:t>
            </a:r>
          </a:p>
          <a:p>
            <a:r>
              <a:rPr lang="en-US" sz="3200" dirty="0" smtClean="0"/>
              <a:t>Example</a:t>
            </a:r>
            <a:r>
              <a:rPr lang="en-US" sz="3200" dirty="0"/>
              <a:t>: </a:t>
            </a:r>
            <a:endParaRPr lang="en-US" sz="3200" dirty="0" smtClean="0"/>
          </a:p>
          <a:p>
            <a:pPr lvl="1"/>
            <a:r>
              <a:rPr lang="en-US" sz="2800" dirty="0" smtClean="0"/>
              <a:t>You </a:t>
            </a:r>
            <a:r>
              <a:rPr lang="en-US" sz="2800" dirty="0"/>
              <a:t>find out that a Windows domain server is running unpatched software which you know contains a privilege escalation bug (vulnerability analysis phase).  </a:t>
            </a:r>
            <a:endParaRPr lang="en-US" sz="2800" dirty="0" smtClean="0"/>
          </a:p>
          <a:p>
            <a:pPr lvl="1"/>
            <a:r>
              <a:rPr lang="en-US" sz="2800" dirty="0" smtClean="0"/>
              <a:t>You </a:t>
            </a:r>
            <a:r>
              <a:rPr lang="en-US" sz="2800" dirty="0"/>
              <a:t>write some software which takes advantage of this vulnerability and run it, giving you admin access (exploitation phase).</a:t>
            </a:r>
          </a:p>
        </p:txBody>
      </p:sp>
    </p:spTree>
    <p:extLst>
      <p:ext uri="{BB962C8B-B14F-4D97-AF65-F5344CB8AC3E}">
        <p14:creationId xmlns:p14="http://schemas.microsoft.com/office/powerpoint/2010/main" val="63917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Post-Exploitation</a:t>
            </a:r>
          </a:p>
        </p:txBody>
      </p:sp>
      <p:sp>
        <p:nvSpPr>
          <p:cNvPr id="3" name="Content Placeholder 2"/>
          <p:cNvSpPr>
            <a:spLocks noGrp="1"/>
          </p:cNvSpPr>
          <p:nvPr>
            <p:ph idx="1"/>
          </p:nvPr>
        </p:nvSpPr>
        <p:spPr/>
        <p:txBody>
          <a:bodyPr>
            <a:normAutofit/>
          </a:bodyPr>
          <a:lstStyle/>
          <a:p>
            <a:r>
              <a:rPr lang="en-US" sz="3200" dirty="0"/>
              <a:t>Once access is achieved, determine what information/damage can be done</a:t>
            </a:r>
            <a:r>
              <a:rPr lang="en-US" sz="3200" dirty="0" smtClean="0"/>
              <a:t>.</a:t>
            </a:r>
          </a:p>
          <a:p>
            <a:r>
              <a:rPr lang="en-US" sz="3200" dirty="0" smtClean="0"/>
              <a:t>Example</a:t>
            </a:r>
            <a:r>
              <a:rPr lang="en-US" sz="3200" dirty="0"/>
              <a:t>: with admin access on domain server, I now have access to all other machines on that domain, including payroll and CRM servers.</a:t>
            </a:r>
          </a:p>
        </p:txBody>
      </p:sp>
    </p:spTree>
    <p:extLst>
      <p:ext uri="{BB962C8B-B14F-4D97-AF65-F5344CB8AC3E}">
        <p14:creationId xmlns:p14="http://schemas.microsoft.com/office/powerpoint/2010/main" val="261968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US" dirty="0"/>
          </a:p>
        </p:txBody>
      </p:sp>
      <p:sp>
        <p:nvSpPr>
          <p:cNvPr id="3" name="Content Placeholder 2"/>
          <p:cNvSpPr>
            <a:spLocks noGrp="1"/>
          </p:cNvSpPr>
          <p:nvPr>
            <p:ph idx="1"/>
          </p:nvPr>
        </p:nvSpPr>
        <p:spPr/>
        <p:txBody>
          <a:bodyPr>
            <a:normAutofit/>
          </a:bodyPr>
          <a:lstStyle/>
          <a:p>
            <a:r>
              <a:rPr lang="en-US" sz="3200" dirty="0"/>
              <a:t>Informing the stakeholders of the target what vulnerabilities exist, how they can be exploited, and the damage that can be caused when they are exploited.</a:t>
            </a:r>
          </a:p>
        </p:txBody>
      </p:sp>
    </p:spTree>
    <p:extLst>
      <p:ext uri="{BB962C8B-B14F-4D97-AF65-F5344CB8AC3E}">
        <p14:creationId xmlns:p14="http://schemas.microsoft.com/office/powerpoint/2010/main" val="152862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680321" y="2336873"/>
            <a:ext cx="11023999" cy="3599316"/>
          </a:xfrm>
        </p:spPr>
        <p:txBody>
          <a:bodyPr>
            <a:normAutofit/>
          </a:bodyPr>
          <a:lstStyle/>
          <a:p>
            <a:r>
              <a:rPr lang="en-US" sz="3200" dirty="0" smtClean="0"/>
              <a:t>The </a:t>
            </a:r>
            <a:r>
              <a:rPr lang="en-US" sz="3200" dirty="0"/>
              <a:t>goal is not exploitation for exploitation's sake.   </a:t>
            </a:r>
            <a:endParaRPr lang="en-US" sz="3200" dirty="0" smtClean="0"/>
          </a:p>
          <a:p>
            <a:r>
              <a:rPr lang="en-US" sz="3200" dirty="0" smtClean="0"/>
              <a:t>The </a:t>
            </a:r>
            <a:r>
              <a:rPr lang="en-US" sz="3200" dirty="0"/>
              <a:t>goal </a:t>
            </a:r>
            <a:r>
              <a:rPr lang="en-US" sz="3200" dirty="0" smtClean="0"/>
              <a:t>is to:</a:t>
            </a:r>
          </a:p>
          <a:p>
            <a:pPr lvl="1"/>
            <a:r>
              <a:rPr lang="en-US" sz="2800" dirty="0" smtClean="0"/>
              <a:t>determine </a:t>
            </a:r>
            <a:r>
              <a:rPr lang="en-US" sz="2800" dirty="0"/>
              <a:t>what business value would be lost if an actual adversary was able to do the things that you have </a:t>
            </a:r>
            <a:r>
              <a:rPr lang="en-US" sz="2800" dirty="0" smtClean="0"/>
              <a:t>done.</a:t>
            </a:r>
          </a:p>
          <a:p>
            <a:pPr lvl="1"/>
            <a:r>
              <a:rPr lang="en-US" sz="2800" dirty="0" smtClean="0"/>
              <a:t>determine ways to prevent this from happening by actual adversaries.</a:t>
            </a:r>
            <a:endParaRPr lang="en-US" sz="2800" dirty="0"/>
          </a:p>
        </p:txBody>
      </p:sp>
    </p:spTree>
    <p:extLst>
      <p:ext uri="{BB962C8B-B14F-4D97-AF65-F5344CB8AC3E}">
        <p14:creationId xmlns:p14="http://schemas.microsoft.com/office/powerpoint/2010/main" val="2785721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148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that security testing is different…</a:t>
            </a:r>
            <a:endParaRPr lang="en-US" dirty="0"/>
          </a:p>
        </p:txBody>
      </p:sp>
      <p:sp>
        <p:nvSpPr>
          <p:cNvPr id="3" name="Content Placeholder 2"/>
          <p:cNvSpPr>
            <a:spLocks noGrp="1"/>
          </p:cNvSpPr>
          <p:nvPr>
            <p:ph idx="1"/>
          </p:nvPr>
        </p:nvSpPr>
        <p:spPr/>
        <p:txBody>
          <a:bodyPr>
            <a:normAutofit/>
          </a:bodyPr>
          <a:lstStyle/>
          <a:p>
            <a:r>
              <a:rPr lang="en-US" sz="3200" dirty="0" smtClean="0"/>
              <a:t>It is </a:t>
            </a:r>
            <a:r>
              <a:rPr lang="en-US" sz="3200" dirty="0"/>
              <a:t>different from other kinds of testing in that you have an actual, thinking adversary</a:t>
            </a:r>
            <a:r>
              <a:rPr lang="en-US" sz="3200" dirty="0" smtClean="0"/>
              <a:t>.</a:t>
            </a:r>
          </a:p>
          <a:p>
            <a:r>
              <a:rPr lang="en-US" sz="3200" dirty="0" smtClean="0"/>
              <a:t>Oftentimes</a:t>
            </a:r>
            <a:r>
              <a:rPr lang="en-US" sz="3200" dirty="0"/>
              <a:t>, the best way to prevent these adversaries from compromising your systems is to have </a:t>
            </a:r>
            <a:r>
              <a:rPr lang="en-US" sz="3200" dirty="0" smtClean="0"/>
              <a:t>you or someone </a:t>
            </a:r>
            <a:r>
              <a:rPr lang="en-US" sz="3200" dirty="0"/>
              <a:t>else attempt to compromise it first (and report back an assessment).</a:t>
            </a:r>
          </a:p>
        </p:txBody>
      </p:sp>
    </p:spTree>
    <p:extLst>
      <p:ext uri="{BB962C8B-B14F-4D97-AF65-F5344CB8AC3E}">
        <p14:creationId xmlns:p14="http://schemas.microsoft.com/office/powerpoint/2010/main" val="141842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Penetration Test</a:t>
            </a:r>
            <a:endParaRPr lang="en-US" dirty="0"/>
          </a:p>
        </p:txBody>
      </p:sp>
      <p:sp>
        <p:nvSpPr>
          <p:cNvPr id="3" name="Content Placeholder 2"/>
          <p:cNvSpPr>
            <a:spLocks noGrp="1"/>
          </p:cNvSpPr>
          <p:nvPr>
            <p:ph idx="1"/>
          </p:nvPr>
        </p:nvSpPr>
        <p:spPr/>
        <p:txBody>
          <a:bodyPr>
            <a:normAutofit/>
          </a:bodyPr>
          <a:lstStyle/>
          <a:p>
            <a:r>
              <a:rPr lang="en-US" sz="3200" dirty="0" smtClean="0"/>
              <a:t>An attack on a computer system looking for security weaknesses, from the perspective of a malicious adversary (“black hat”)</a:t>
            </a:r>
          </a:p>
          <a:p>
            <a:r>
              <a:rPr lang="en-US" sz="3200" dirty="0" smtClean="0"/>
              <a:t>aka “pen test”</a:t>
            </a:r>
            <a:endParaRPr lang="en-US" sz="3200" dirty="0"/>
          </a:p>
        </p:txBody>
      </p:sp>
    </p:spTree>
    <p:extLst>
      <p:ext uri="{BB962C8B-B14F-4D97-AF65-F5344CB8AC3E}">
        <p14:creationId xmlns:p14="http://schemas.microsoft.com/office/powerpoint/2010/main" val="10445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Black Hat, White Hat, Grey Hat</a:t>
            </a:r>
            <a:endParaRPr lang="en-US" dirty="0"/>
          </a:p>
        </p:txBody>
      </p:sp>
      <p:sp>
        <p:nvSpPr>
          <p:cNvPr id="3" name="Content Placeholder 2"/>
          <p:cNvSpPr>
            <a:spLocks noGrp="1"/>
          </p:cNvSpPr>
          <p:nvPr>
            <p:ph idx="1"/>
          </p:nvPr>
        </p:nvSpPr>
        <p:spPr/>
        <p:txBody>
          <a:bodyPr>
            <a:noAutofit/>
          </a:bodyPr>
          <a:lstStyle/>
          <a:p>
            <a:r>
              <a:rPr lang="en-US" sz="3200" b="1" dirty="0" smtClean="0"/>
              <a:t>Black Hat </a:t>
            </a:r>
            <a:r>
              <a:rPr lang="en-US" sz="3200" dirty="0" smtClean="0"/>
              <a:t>– Someone who attacks a computer system for personal gain or “the </a:t>
            </a:r>
            <a:r>
              <a:rPr lang="en-US" sz="3200" dirty="0" err="1" smtClean="0"/>
              <a:t>lolz</a:t>
            </a:r>
            <a:r>
              <a:rPr lang="en-US" sz="3200" dirty="0" smtClean="0"/>
              <a:t>” (the joy of mischief)</a:t>
            </a:r>
          </a:p>
          <a:p>
            <a:r>
              <a:rPr lang="en-US" sz="3200" b="1" dirty="0" smtClean="0"/>
              <a:t>White Hat </a:t>
            </a:r>
            <a:r>
              <a:rPr lang="en-US" sz="3200" dirty="0" smtClean="0"/>
              <a:t>– Someone who tests the security systems on an authorized basis (aka red team, tiger team)</a:t>
            </a:r>
          </a:p>
          <a:p>
            <a:r>
              <a:rPr lang="en-US" sz="3200" b="1" dirty="0" smtClean="0"/>
              <a:t>Grey Hat </a:t>
            </a:r>
            <a:r>
              <a:rPr lang="en-US" sz="3200" dirty="0" smtClean="0"/>
              <a:t>– Someone who violates laws or standards, but is otherwise a white hat hacker</a:t>
            </a:r>
            <a:endParaRPr lang="en-US" sz="3200" dirty="0"/>
          </a:p>
        </p:txBody>
      </p:sp>
    </p:spTree>
    <p:extLst>
      <p:ext uri="{BB962C8B-B14F-4D97-AF65-F5344CB8AC3E}">
        <p14:creationId xmlns:p14="http://schemas.microsoft.com/office/powerpoint/2010/main" val="130364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a:t>
            </a:r>
            <a:endParaRPr lang="en-US" dirty="0"/>
          </a:p>
        </p:txBody>
      </p:sp>
      <p:sp>
        <p:nvSpPr>
          <p:cNvPr id="3" name="Content Placeholder 2"/>
          <p:cNvSpPr>
            <a:spLocks noGrp="1"/>
          </p:cNvSpPr>
          <p:nvPr>
            <p:ph idx="1"/>
          </p:nvPr>
        </p:nvSpPr>
        <p:spPr/>
        <p:txBody>
          <a:bodyPr>
            <a:normAutofit/>
          </a:bodyPr>
          <a:lstStyle/>
          <a:p>
            <a:r>
              <a:rPr lang="en-US" sz="3200" dirty="0" smtClean="0"/>
              <a:t>You are </a:t>
            </a:r>
            <a:r>
              <a:rPr lang="en-US" sz="3200" dirty="0"/>
              <a:t>hired to try to gain access to </a:t>
            </a:r>
            <a:r>
              <a:rPr lang="en-US" sz="3200" dirty="0" smtClean="0"/>
              <a:t>the 40</a:t>
            </a:r>
            <a:r>
              <a:rPr lang="en-US" sz="3200" baseline="30000" dirty="0" smtClean="0"/>
              <a:t>th</a:t>
            </a:r>
            <a:r>
              <a:rPr lang="en-US" sz="3200" dirty="0" smtClean="0"/>
              <a:t> floor of the Cathedral of Learning.</a:t>
            </a:r>
          </a:p>
          <a:p>
            <a:r>
              <a:rPr lang="en-US" sz="3200" dirty="0" smtClean="0"/>
              <a:t>What </a:t>
            </a:r>
            <a:r>
              <a:rPr lang="en-US" sz="3200" dirty="0"/>
              <a:t>could you try?</a:t>
            </a:r>
          </a:p>
        </p:txBody>
      </p:sp>
    </p:spTree>
    <p:extLst>
      <p:ext uri="{BB962C8B-B14F-4D97-AF65-F5344CB8AC3E}">
        <p14:creationId xmlns:p14="http://schemas.microsoft.com/office/powerpoint/2010/main" val="53167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the People Element</a:t>
            </a:r>
            <a:endParaRPr lang="en-US" dirty="0"/>
          </a:p>
        </p:txBody>
      </p:sp>
      <p:sp>
        <p:nvSpPr>
          <p:cNvPr id="3" name="Content Placeholder 2"/>
          <p:cNvSpPr>
            <a:spLocks noGrp="1"/>
          </p:cNvSpPr>
          <p:nvPr>
            <p:ph idx="1"/>
          </p:nvPr>
        </p:nvSpPr>
        <p:spPr>
          <a:xfrm>
            <a:off x="310897" y="2084832"/>
            <a:ext cx="11881104" cy="3851357"/>
          </a:xfrm>
        </p:spPr>
        <p:txBody>
          <a:bodyPr>
            <a:noAutofit/>
          </a:bodyPr>
          <a:lstStyle/>
          <a:p>
            <a:r>
              <a:rPr lang="en-US" sz="2800" i="1" dirty="0"/>
              <a:t>"Users are a vulnerability that can never be patched</a:t>
            </a:r>
            <a:r>
              <a:rPr lang="en-US" sz="2800" i="1" dirty="0" smtClean="0"/>
              <a:t>.“</a:t>
            </a:r>
            <a:br>
              <a:rPr lang="en-US" sz="2800" i="1" dirty="0" smtClean="0"/>
            </a:br>
            <a:r>
              <a:rPr lang="en-US" sz="2800" dirty="0" smtClean="0"/>
              <a:t>    -</a:t>
            </a:r>
            <a:r>
              <a:rPr lang="en-US" sz="2800" dirty="0"/>
              <a:t>Georgia </a:t>
            </a:r>
            <a:r>
              <a:rPr lang="en-US" sz="2800" dirty="0" smtClean="0"/>
              <a:t>Weidman</a:t>
            </a:r>
          </a:p>
          <a:p>
            <a:r>
              <a:rPr lang="en-US" sz="2800" i="1" dirty="0"/>
              <a:t>"People are prone to taking mental shortcuts. They may know that they shouldn't give out certain information, but the fear of not being nice, the fear of appearing ignorant, the fear of a perceived authority figure - all these are triggers, which can be used by a social engineer to convince a person to override established security procedures." </a:t>
            </a:r>
            <a:r>
              <a:rPr lang="en-US" sz="2800" i="1" dirty="0" smtClean="0"/>
              <a:t/>
            </a:r>
            <a:br>
              <a:rPr lang="en-US" sz="2800" i="1" dirty="0" smtClean="0"/>
            </a:br>
            <a:r>
              <a:rPr lang="en-US" sz="2800" dirty="0" smtClean="0"/>
              <a:t>    -</a:t>
            </a:r>
            <a:r>
              <a:rPr lang="en-US" sz="2800" dirty="0"/>
              <a:t>Kevin </a:t>
            </a:r>
            <a:r>
              <a:rPr lang="en-US" sz="2800" dirty="0" err="1" smtClean="0"/>
              <a:t>Mitnick</a:t>
            </a:r>
            <a:endParaRPr lang="en-US" sz="2800" dirty="0" smtClean="0"/>
          </a:p>
          <a:p>
            <a:r>
              <a:rPr lang="en-US" sz="2800" dirty="0"/>
              <a:t>The weakest element is often the human element.</a:t>
            </a:r>
            <a:endParaRPr lang="en-US" sz="2800" dirty="0" smtClean="0"/>
          </a:p>
          <a:p>
            <a:endParaRPr lang="en-US" sz="2800" dirty="0"/>
          </a:p>
        </p:txBody>
      </p:sp>
    </p:spTree>
    <p:extLst>
      <p:ext uri="{BB962C8B-B14F-4D97-AF65-F5344CB8AC3E}">
        <p14:creationId xmlns:p14="http://schemas.microsoft.com/office/powerpoint/2010/main" val="381338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and Social Aspects</a:t>
            </a:r>
            <a:endParaRPr lang="en-US" dirty="0"/>
          </a:p>
        </p:txBody>
      </p:sp>
      <p:sp>
        <p:nvSpPr>
          <p:cNvPr id="3" name="Content Placeholder 2"/>
          <p:cNvSpPr>
            <a:spLocks noGrp="1"/>
          </p:cNvSpPr>
          <p:nvPr>
            <p:ph idx="1"/>
          </p:nvPr>
        </p:nvSpPr>
        <p:spPr>
          <a:xfrm>
            <a:off x="680321" y="2336873"/>
            <a:ext cx="10987423" cy="3599316"/>
          </a:xfrm>
        </p:spPr>
        <p:txBody>
          <a:bodyPr>
            <a:normAutofit/>
          </a:bodyPr>
          <a:lstStyle/>
          <a:p>
            <a:r>
              <a:rPr lang="en-US" sz="3200" dirty="0" smtClean="0"/>
              <a:t>There are lots </a:t>
            </a:r>
            <a:r>
              <a:rPr lang="en-US" sz="3200" dirty="0"/>
              <a:t>of  possible technical vulnerabilities, as well, which </a:t>
            </a:r>
            <a:r>
              <a:rPr lang="en-US" sz="3200" i="1" dirty="0"/>
              <a:t>can</a:t>
            </a:r>
            <a:r>
              <a:rPr lang="en-US" sz="3200" dirty="0"/>
              <a:t> be </a:t>
            </a:r>
            <a:r>
              <a:rPr lang="en-US" sz="3200" dirty="0" smtClean="0"/>
              <a:t>fixed</a:t>
            </a:r>
            <a:r>
              <a:rPr lang="en-US" sz="3200" dirty="0"/>
              <a:t> </a:t>
            </a:r>
            <a:r>
              <a:rPr lang="en-US" sz="3200" dirty="0" smtClean="0"/>
              <a:t>– but often are not.</a:t>
            </a:r>
          </a:p>
          <a:p>
            <a:r>
              <a:rPr lang="en-US" sz="3200" dirty="0" smtClean="0"/>
              <a:t>Technical </a:t>
            </a:r>
            <a:r>
              <a:rPr lang="en-US" sz="3200" dirty="0"/>
              <a:t>vulnerabilities can often be done much more quickly, </a:t>
            </a:r>
            <a:r>
              <a:rPr lang="en-US" sz="3200" dirty="0" smtClean="0"/>
              <a:t> </a:t>
            </a:r>
            <a:r>
              <a:rPr lang="en-US" sz="3200" dirty="0"/>
              <a:t>and </a:t>
            </a:r>
            <a:r>
              <a:rPr lang="en-US" sz="3200" dirty="0" smtClean="0"/>
              <a:t>may allow </a:t>
            </a:r>
            <a:r>
              <a:rPr lang="en-US" sz="3200" dirty="0"/>
              <a:t>more chances of </a:t>
            </a:r>
            <a:r>
              <a:rPr lang="en-US" sz="3200" dirty="0" smtClean="0"/>
              <a:t>success on an absolute basis.</a:t>
            </a:r>
            <a:endParaRPr lang="en-US" sz="3200" dirty="0"/>
          </a:p>
        </p:txBody>
      </p:sp>
    </p:spTree>
    <p:extLst>
      <p:ext uri="{BB962C8B-B14F-4D97-AF65-F5344CB8AC3E}">
        <p14:creationId xmlns:p14="http://schemas.microsoft.com/office/powerpoint/2010/main" val="237390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 Testing Is Big Business!</a:t>
            </a:r>
            <a:endParaRPr lang="en-US" dirty="0"/>
          </a:p>
        </p:txBody>
      </p:sp>
      <p:sp>
        <p:nvSpPr>
          <p:cNvPr id="3" name="Content Placeholder 2"/>
          <p:cNvSpPr>
            <a:spLocks noGrp="1"/>
          </p:cNvSpPr>
          <p:nvPr>
            <p:ph idx="1"/>
          </p:nvPr>
        </p:nvSpPr>
        <p:spPr>
          <a:xfrm>
            <a:off x="680321" y="2336872"/>
            <a:ext cx="9613861" cy="4210231"/>
          </a:xfrm>
        </p:spPr>
        <p:txBody>
          <a:bodyPr>
            <a:normAutofit/>
          </a:bodyPr>
          <a:lstStyle/>
          <a:p>
            <a:r>
              <a:rPr lang="en-US" sz="2800" dirty="0"/>
              <a:t>Penetration ("pen") testing and security research has become much more mainstream in recent years</a:t>
            </a:r>
            <a:r>
              <a:rPr lang="en-US" sz="2800" dirty="0" smtClean="0"/>
              <a:t>.</a:t>
            </a:r>
          </a:p>
          <a:p>
            <a:r>
              <a:rPr lang="en-US" sz="2800" dirty="0" smtClean="0"/>
              <a:t>Bug </a:t>
            </a:r>
            <a:r>
              <a:rPr lang="en-US" sz="2800" dirty="0"/>
              <a:t>bounties (</a:t>
            </a:r>
            <a:r>
              <a:rPr lang="en-US" sz="2800" dirty="0">
                <a:hlinkClick r:id="rId2"/>
              </a:rPr>
              <a:t>https://www.facebook.com/BugBounty</a:t>
            </a:r>
            <a:r>
              <a:rPr lang="en-US" sz="2800" dirty="0" smtClean="0"/>
              <a:t>)</a:t>
            </a:r>
          </a:p>
          <a:p>
            <a:r>
              <a:rPr lang="en-US" sz="2800" dirty="0" smtClean="0"/>
              <a:t>Pwn2own</a:t>
            </a:r>
          </a:p>
          <a:p>
            <a:r>
              <a:rPr lang="en-US" sz="2800" dirty="0" smtClean="0"/>
              <a:t>zero-day markets</a:t>
            </a:r>
          </a:p>
          <a:p>
            <a:r>
              <a:rPr lang="en-US" sz="2800" dirty="0" smtClean="0"/>
              <a:t>Companies</a:t>
            </a:r>
            <a:r>
              <a:rPr lang="en-US" sz="2800" dirty="0"/>
              <a:t>, e.g. Bulb Security, Offensive </a:t>
            </a:r>
            <a:r>
              <a:rPr lang="en-US" sz="2800" dirty="0" smtClean="0"/>
              <a:t>Security</a:t>
            </a:r>
          </a:p>
          <a:p>
            <a:r>
              <a:rPr lang="en-US" sz="2800" dirty="0" smtClean="0"/>
              <a:t>State </a:t>
            </a:r>
            <a:r>
              <a:rPr lang="en-US" sz="2800" dirty="0"/>
              <a:t>actors (e.g. </a:t>
            </a:r>
            <a:r>
              <a:rPr lang="en-US" sz="2800" dirty="0" err="1"/>
              <a:t>Stuxnet</a:t>
            </a:r>
            <a:r>
              <a:rPr lang="en-US" sz="2800" dirty="0"/>
              <a:t>, Equation Group</a:t>
            </a:r>
            <a:r>
              <a:rPr lang="en-US" sz="2800" dirty="0" smtClean="0"/>
              <a:t>)</a:t>
            </a:r>
          </a:p>
          <a:p>
            <a:r>
              <a:rPr lang="en-US" sz="2800" dirty="0" smtClean="0"/>
              <a:t>Conferences </a:t>
            </a:r>
            <a:r>
              <a:rPr lang="en-US" sz="2800" dirty="0"/>
              <a:t>(Black Hat, </a:t>
            </a:r>
            <a:r>
              <a:rPr lang="en-US" sz="2800" dirty="0" err="1"/>
              <a:t>DefCon</a:t>
            </a:r>
            <a:r>
              <a:rPr lang="en-US" sz="2800" dirty="0"/>
              <a:t>)</a:t>
            </a:r>
          </a:p>
        </p:txBody>
      </p:sp>
    </p:spTree>
    <p:extLst>
      <p:ext uri="{BB962C8B-B14F-4D97-AF65-F5344CB8AC3E}">
        <p14:creationId xmlns:p14="http://schemas.microsoft.com/office/powerpoint/2010/main" val="286437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Penetration Testing Framework</a:t>
            </a:r>
            <a:endParaRPr lang="en-US" dirty="0"/>
          </a:p>
        </p:txBody>
      </p:sp>
      <p:sp>
        <p:nvSpPr>
          <p:cNvPr id="3" name="Content Placeholder 2"/>
          <p:cNvSpPr>
            <a:spLocks noGrp="1"/>
          </p:cNvSpPr>
          <p:nvPr>
            <p:ph idx="1"/>
          </p:nvPr>
        </p:nvSpPr>
        <p:spPr>
          <a:xfrm>
            <a:off x="680321" y="2336872"/>
            <a:ext cx="9613861" cy="4210231"/>
          </a:xfrm>
        </p:spPr>
        <p:txBody>
          <a:bodyPr>
            <a:normAutofit/>
          </a:bodyPr>
          <a:lstStyle/>
          <a:p>
            <a:r>
              <a:rPr lang="en-US" sz="3200" dirty="0"/>
              <a:t>Pre-engagement </a:t>
            </a:r>
            <a:r>
              <a:rPr lang="en-US" sz="3200" dirty="0" smtClean="0"/>
              <a:t>Interactions</a:t>
            </a:r>
          </a:p>
          <a:p>
            <a:r>
              <a:rPr lang="en-US" sz="3200" dirty="0" smtClean="0"/>
              <a:t>Intelligence Gathering</a:t>
            </a:r>
          </a:p>
          <a:p>
            <a:r>
              <a:rPr lang="en-US" sz="3200" dirty="0" smtClean="0"/>
              <a:t>Threat Modeling</a:t>
            </a:r>
          </a:p>
          <a:p>
            <a:r>
              <a:rPr lang="en-US" sz="3200" dirty="0" smtClean="0"/>
              <a:t>Vulnerability Analysis</a:t>
            </a:r>
          </a:p>
          <a:p>
            <a:r>
              <a:rPr lang="en-US" sz="3200" dirty="0" smtClean="0"/>
              <a:t>Exploitation</a:t>
            </a:r>
          </a:p>
          <a:p>
            <a:r>
              <a:rPr lang="en-US" sz="3200" dirty="0" smtClean="0"/>
              <a:t>Post Exploitation</a:t>
            </a:r>
          </a:p>
          <a:p>
            <a:r>
              <a:rPr lang="en-US" sz="3200" dirty="0" smtClean="0"/>
              <a:t>Reporting</a:t>
            </a:r>
            <a:endParaRPr lang="en-US" sz="3200" dirty="0"/>
          </a:p>
        </p:txBody>
      </p:sp>
    </p:spTree>
    <p:extLst>
      <p:ext uri="{BB962C8B-B14F-4D97-AF65-F5344CB8AC3E}">
        <p14:creationId xmlns:p14="http://schemas.microsoft.com/office/powerpoint/2010/main" val="294269450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110</TotalTime>
  <Words>636</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CS1632, LECTURE 21: Penetration Testing</vt:lpstr>
      <vt:lpstr>Remember that security testing is different…</vt:lpstr>
      <vt:lpstr>Penetration Test</vt:lpstr>
      <vt:lpstr>Terminology: Black Hat, White Hat, Grey Hat</vt:lpstr>
      <vt:lpstr>Real World Example</vt:lpstr>
      <vt:lpstr>Remember the People Element</vt:lpstr>
      <vt:lpstr>Technical and Social Aspects</vt:lpstr>
      <vt:lpstr>Pen Testing Is Big Business!</vt:lpstr>
      <vt:lpstr>Penetration Testing Framework</vt:lpstr>
      <vt:lpstr>Pre-Engagement Interactions</vt:lpstr>
      <vt:lpstr>Information Gathering</vt:lpstr>
      <vt:lpstr>Threat Modeling</vt:lpstr>
      <vt:lpstr>Vulnerability Analysis</vt:lpstr>
      <vt:lpstr>Exploitation</vt:lpstr>
      <vt:lpstr>Post-Exploitation</vt:lpstr>
      <vt:lpstr>Reporting</vt:lpstr>
      <vt:lpstr>Remember</vt:lpstr>
      <vt:lpstr>PowerPoint Presentation</vt:lpstr>
    </vt:vector>
  </TitlesOfParts>
  <Company>University of Pittsburgh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CS1632, LECTURE 21: Penetration Testing</dc:title>
  <dc:creator>William J. Laboon</dc:creator>
  <cp:lastModifiedBy>William J. Laboon</cp:lastModifiedBy>
  <cp:revision>7</cp:revision>
  <dcterms:created xsi:type="dcterms:W3CDTF">2016-07-01T15:23:15Z</dcterms:created>
  <dcterms:modified xsi:type="dcterms:W3CDTF">2016-07-01T17:14:10Z</dcterms:modified>
</cp:coreProperties>
</file>