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81" r:id="rId16"/>
    <p:sldId id="282" r:id="rId17"/>
    <p:sldId id="283" r:id="rId18"/>
    <p:sldId id="284" r:id="rId19"/>
    <p:sldId id="285" r:id="rId20"/>
    <p:sldId id="286" r:id="rId21"/>
    <p:sldId id="276" r:id="rId22"/>
    <p:sldId id="277" r:id="rId23"/>
    <p:sldId id="278" r:id="rId24"/>
    <p:sldId id="279" r:id="rId25"/>
    <p:sldId id="280" r:id="rId26"/>
    <p:sldId id="265" r:id="rId27"/>
    <p:sldId id="266" r:id="rId28"/>
    <p:sldId id="267" r:id="rId29"/>
    <p:sldId id="268" r:id="rId30"/>
    <p:sldId id="269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22:</a:t>
            </a:r>
            <a:br>
              <a:rPr lang="en-US" dirty="0" smtClean="0"/>
            </a:br>
            <a:r>
              <a:rPr lang="en-US" dirty="0" smtClean="0"/>
              <a:t>interacting with stakeholders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Kinds of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Developers</a:t>
            </a:r>
            <a:r>
              <a:rPr lang="en-US" sz="3200" dirty="0"/>
              <a:t> - The people who write and maintain the software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Testers</a:t>
            </a:r>
            <a:r>
              <a:rPr lang="en-US" sz="3200" dirty="0" smtClean="0"/>
              <a:t> </a:t>
            </a:r>
            <a:r>
              <a:rPr lang="en-US" sz="3200" dirty="0"/>
              <a:t>- The people who test the software for defects and quality assurance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Support</a:t>
            </a:r>
            <a:r>
              <a:rPr lang="en-US" sz="3200" dirty="0" smtClean="0"/>
              <a:t> </a:t>
            </a:r>
            <a:r>
              <a:rPr lang="en-US" sz="3200" b="1" dirty="0"/>
              <a:t>staff</a:t>
            </a:r>
            <a:r>
              <a:rPr lang="en-US" sz="3200" dirty="0"/>
              <a:t> - Administrators of the system and help desk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Assessors</a:t>
            </a:r>
            <a:r>
              <a:rPr lang="en-US" sz="3200" dirty="0" smtClean="0"/>
              <a:t> </a:t>
            </a:r>
            <a:r>
              <a:rPr lang="en-US" sz="3200" dirty="0"/>
              <a:t>- The people who oversee the legal and regulatory aspects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00267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Classes of stakeholder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software development, the split is usually between technical and non-technical stakeholders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Interaction </a:t>
            </a:r>
            <a:r>
              <a:rPr lang="en-US" sz="4000" dirty="0"/>
              <a:t>is going to be very different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1618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note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stakeholder is DIRECTLY impacted by the completion and execution of the system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True</a:t>
            </a:r>
            <a:r>
              <a:rPr lang="en-US" sz="3200" dirty="0"/>
              <a:t>, the electrical </a:t>
            </a:r>
            <a:r>
              <a:rPr lang="en-US" sz="3200" dirty="0" smtClean="0"/>
              <a:t>worker </a:t>
            </a:r>
            <a:r>
              <a:rPr lang="en-US" sz="3200" dirty="0"/>
              <a:t>is kind of impacted if more electricity is used to run your software, but </a:t>
            </a:r>
            <a:r>
              <a:rPr lang="en-US" sz="3200" dirty="0" smtClean="0"/>
              <a:t>they are not </a:t>
            </a:r>
            <a:r>
              <a:rPr lang="en-US" sz="3200" dirty="0"/>
              <a:t>a stakeholder</a:t>
            </a:r>
            <a:r>
              <a:rPr lang="en-US" sz="3200" dirty="0" smtClean="0"/>
              <a:t>. </a:t>
            </a:r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janitor may have more pizza boxes to clean up if developers stay late working on the product, but </a:t>
            </a:r>
            <a:r>
              <a:rPr lang="en-US" sz="3200" dirty="0" smtClean="0"/>
              <a:t>they are not </a:t>
            </a:r>
            <a:r>
              <a:rPr lang="en-US" sz="3200" dirty="0"/>
              <a:t>a stakeholder.</a:t>
            </a:r>
          </a:p>
        </p:txBody>
      </p:sp>
    </p:spTree>
    <p:extLst>
      <p:ext uri="{BB962C8B-B14F-4D97-AF65-F5344CB8AC3E}">
        <p14:creationId xmlns:p14="http://schemas.microsoft.com/office/powerpoint/2010/main" val="220212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note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Although I am specifically talking about software, the term "stakeholder" and the rest of the terminology I'm using is pretty standard across corporate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25811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Including relevant stakeholders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Try to </a:t>
            </a:r>
            <a:r>
              <a:rPr lang="en-US" sz="3200" dirty="0" smtClean="0"/>
              <a:t>include all relevant stakeholders </a:t>
            </a:r>
            <a:r>
              <a:rPr lang="en-US" sz="3200" dirty="0"/>
              <a:t>in the </a:t>
            </a:r>
            <a:r>
              <a:rPr lang="en-US" sz="3200" dirty="0" smtClean="0"/>
              <a:t>development process</a:t>
            </a:r>
          </a:p>
          <a:p>
            <a:r>
              <a:rPr lang="en-US" sz="3200" dirty="0"/>
              <a:t>Software does not get developed in a vacuum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Even </a:t>
            </a:r>
            <a:r>
              <a:rPr lang="en-US" sz="3200" dirty="0"/>
              <a:t>if you are developing it yourself, it's for a reason, even if it's just to learn a new technology.</a:t>
            </a:r>
          </a:p>
        </p:txBody>
      </p:sp>
    </p:spTree>
    <p:extLst>
      <p:ext uri="{BB962C8B-B14F-4D97-AF65-F5344CB8AC3E}">
        <p14:creationId xmlns:p14="http://schemas.microsoft.com/office/powerpoint/2010/main" val="163886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 the language of the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Software developers speak in terms of technology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Testers </a:t>
            </a:r>
            <a:r>
              <a:rPr lang="en-US" sz="3200" dirty="0"/>
              <a:t>will speak in terms of quality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Project </a:t>
            </a:r>
            <a:r>
              <a:rPr lang="en-US" sz="3200" dirty="0"/>
              <a:t>managers in terms of deadlines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Upper </a:t>
            </a:r>
            <a:r>
              <a:rPr lang="en-US" sz="3200" dirty="0"/>
              <a:t>management in terms of financials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Care enough to know and understand what they care about.  Ideally, you should care about it, as well!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518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Engage early, engage often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"Engagement" is more than just talking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Give </a:t>
            </a:r>
            <a:r>
              <a:rPr lang="en-US" sz="3600" dirty="0"/>
              <a:t>the stakeholder a chance to let you know their opinions.  Avoid coloring them with your own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Get </a:t>
            </a:r>
            <a:r>
              <a:rPr lang="en-US" sz="3600" dirty="0"/>
              <a:t>their feedback early on in the process and as often as possible. </a:t>
            </a:r>
          </a:p>
        </p:txBody>
      </p:sp>
    </p:spTree>
    <p:extLst>
      <p:ext uri="{BB962C8B-B14F-4D97-AF65-F5344CB8AC3E}">
        <p14:creationId xmlns:p14="http://schemas.microsoft.com/office/powerpoint/2010/main" val="183585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Be explicit about problem, benefits, drawbacks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 as clear as possible when giving status updates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is always better to let stakeholders know of problems </a:t>
            </a:r>
            <a:r>
              <a:rPr lang="en-US" sz="3200" dirty="0" smtClean="0"/>
              <a:t>early.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you're ever wondering whether or not you should communicate something, do it.</a:t>
            </a:r>
          </a:p>
        </p:txBody>
      </p:sp>
    </p:spTree>
    <p:extLst>
      <p:ext uri="{BB962C8B-B14F-4D97-AF65-F5344CB8AC3E}">
        <p14:creationId xmlns:p14="http://schemas.microsoft.com/office/powerpoint/2010/main" val="277389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Managing stakeholder expectations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UPOD - Under Promise, Over </a:t>
            </a:r>
            <a:r>
              <a:rPr lang="en-US" sz="4000" dirty="0" smtClean="0"/>
              <a:t>Deliver</a:t>
            </a:r>
          </a:p>
          <a:p>
            <a:r>
              <a:rPr lang="en-US" sz="4000" dirty="0" smtClean="0"/>
              <a:t>Be </a:t>
            </a:r>
            <a:r>
              <a:rPr lang="en-US" sz="4000" dirty="0"/>
              <a:t>reasonable. </a:t>
            </a:r>
            <a:endParaRPr lang="en-US" sz="4000" dirty="0" smtClean="0"/>
          </a:p>
          <a:p>
            <a:r>
              <a:rPr lang="en-US" sz="4000" dirty="0" smtClean="0"/>
              <a:t>Keep </a:t>
            </a:r>
            <a:r>
              <a:rPr lang="en-US" sz="4000" dirty="0"/>
              <a:t>in mind that unexpected problems will occur.</a:t>
            </a:r>
          </a:p>
        </p:txBody>
      </p:sp>
    </p:spTree>
    <p:extLst>
      <p:ext uri="{BB962C8B-B14F-4D97-AF65-F5344CB8AC3E}">
        <p14:creationId xmlns:p14="http://schemas.microsoft.com/office/powerpoint/2010/main" val="412794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Identify and manage risk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 upfront with the fact that there are certain factors beyond your - or sometimes anyone's - control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You </a:t>
            </a:r>
            <a:r>
              <a:rPr lang="en-US" sz="3600" dirty="0"/>
              <a:t>can </a:t>
            </a:r>
            <a:r>
              <a:rPr lang="en-US" sz="3600" i="1" dirty="0"/>
              <a:t>mitigate</a:t>
            </a:r>
            <a:r>
              <a:rPr lang="en-US" sz="3600" dirty="0"/>
              <a:t> but never </a:t>
            </a:r>
            <a:r>
              <a:rPr lang="en-US" sz="3600" i="1" dirty="0"/>
              <a:t>avoid</a:t>
            </a:r>
            <a:r>
              <a:rPr lang="en-US" sz="3600" dirty="0"/>
              <a:t> risk.</a:t>
            </a:r>
          </a:p>
        </p:txBody>
      </p:sp>
    </p:spTree>
    <p:extLst>
      <p:ext uri="{BB962C8B-B14F-4D97-AF65-F5344CB8AC3E}">
        <p14:creationId xmlns:p14="http://schemas.microsoft.com/office/powerpoint/2010/main" val="13803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 theory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 far in this class, we've stuck to the "hard science" part of testing: equivalence classes and boundary values, manual vs automated testing, unit testing syntax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All very important!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93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jump:</a:t>
            </a:r>
            <a:br>
              <a:rPr lang="en-US" dirty="0" smtClean="0"/>
            </a:br>
            <a:r>
              <a:rPr lang="en-US" dirty="0" smtClean="0"/>
              <a:t>technical vs non-technical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Interacting with developers and other testers tends to be simpler than dealing with non-technical personnel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because you share a common frame of reference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manner in which you think of the system will depend on your familiarity with the system, your background, and your role.</a:t>
            </a:r>
          </a:p>
        </p:txBody>
      </p:sp>
    </p:spTree>
    <p:extLst>
      <p:ext uri="{BB962C8B-B14F-4D97-AF65-F5344CB8AC3E}">
        <p14:creationId xmlns:p14="http://schemas.microsoft.com/office/powerpoint/2010/main" val="411635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It's an issue of translation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Remember </a:t>
            </a:r>
            <a:r>
              <a:rPr lang="en-US" sz="3600" dirty="0"/>
              <a:t>that different stakeholders speak different languages.  Your job is to translate into their language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97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examples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8048"/>
          </a:xfrm>
        </p:spPr>
        <p:txBody>
          <a:bodyPr>
            <a:noAutofit/>
          </a:bodyPr>
          <a:lstStyle/>
          <a:p>
            <a:r>
              <a:rPr lang="en-US" sz="3200" b="1" dirty="0"/>
              <a:t>Upper Management </a:t>
            </a:r>
            <a:r>
              <a:rPr lang="en-US" sz="3200" dirty="0"/>
              <a:t>- How does this impact the financials of the product</a:t>
            </a:r>
            <a:r>
              <a:rPr lang="en-US" sz="3200" dirty="0" smtClean="0"/>
              <a:t>?</a:t>
            </a:r>
          </a:p>
          <a:p>
            <a:r>
              <a:rPr lang="en-US" sz="3200" b="1" dirty="0" smtClean="0"/>
              <a:t>Product </a:t>
            </a:r>
            <a:r>
              <a:rPr lang="en-US" sz="3200" b="1" dirty="0"/>
              <a:t>Management </a:t>
            </a:r>
            <a:r>
              <a:rPr lang="en-US" sz="3200" dirty="0"/>
              <a:t>- How does this impact the scope or timeline of the project</a:t>
            </a:r>
            <a:r>
              <a:rPr lang="en-US" sz="3200" dirty="0" smtClean="0"/>
              <a:t>?</a:t>
            </a:r>
          </a:p>
          <a:p>
            <a:r>
              <a:rPr lang="en-US" sz="3200" b="1" dirty="0" smtClean="0"/>
              <a:t>Users</a:t>
            </a:r>
            <a:r>
              <a:rPr lang="en-US" sz="3200" dirty="0" smtClean="0"/>
              <a:t> </a:t>
            </a:r>
            <a:r>
              <a:rPr lang="en-US" sz="3200" dirty="0"/>
              <a:t>- How does this impact the functionality important to me</a:t>
            </a:r>
            <a:r>
              <a:rPr lang="en-US" sz="3200" dirty="0" smtClean="0"/>
              <a:t>?</a:t>
            </a:r>
          </a:p>
          <a:p>
            <a:r>
              <a:rPr lang="en-US" sz="3200" b="1" dirty="0" smtClean="0"/>
              <a:t>Customers</a:t>
            </a:r>
            <a:r>
              <a:rPr lang="en-US" sz="3200" dirty="0" smtClean="0"/>
              <a:t> </a:t>
            </a:r>
            <a:r>
              <a:rPr lang="en-US" sz="3200" dirty="0"/>
              <a:t>- How does this impact what I'm getting or how much I'm paying?</a:t>
            </a:r>
          </a:p>
        </p:txBody>
      </p:sp>
    </p:spTree>
    <p:extLst>
      <p:ext uri="{BB962C8B-B14F-4D97-AF65-F5344CB8AC3E}">
        <p14:creationId xmlns:p14="http://schemas.microsoft.com/office/powerpoint/2010/main" val="368660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Care enough to speak their </a:t>
            </a:r>
            <a:r>
              <a:rPr lang="en-US" sz="4000" dirty="0" err="1" smtClean="0"/>
              <a:t>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Don't talk about impact on quarterly earning with developers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Don't </a:t>
            </a:r>
            <a:r>
              <a:rPr lang="en-US" sz="3200" dirty="0"/>
              <a:t>talk tail-call optimization with managers.</a:t>
            </a:r>
          </a:p>
        </p:txBody>
      </p:sp>
    </p:spTree>
    <p:extLst>
      <p:ext uri="{BB962C8B-B14F-4D97-AF65-F5344CB8AC3E}">
        <p14:creationId xmlns:p14="http://schemas.microsoft.com/office/powerpoint/2010/main" val="25913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 Succinct, but Prepared to Dive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Keep in mind how much time and energy the person to whom you are reporting has for this topic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However</a:t>
            </a:r>
            <a:r>
              <a:rPr lang="en-US" sz="3200" dirty="0"/>
              <a:t>, be prepared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7997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template for dealing with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3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= This system or subsystem has extremely serious issues which will almost certainly impact the timeline or financials unless they are remediated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Yellow</a:t>
            </a:r>
            <a:r>
              <a:rPr lang="en-US" sz="3200" dirty="0" smtClean="0"/>
              <a:t> </a:t>
            </a:r>
            <a:r>
              <a:rPr lang="en-US" sz="3200" dirty="0"/>
              <a:t>= There are some warning flags, but they can be dealt with.  Some outside help may be necessary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Green</a:t>
            </a:r>
            <a:r>
              <a:rPr lang="en-US" sz="3200" dirty="0" smtClean="0"/>
              <a:t> </a:t>
            </a:r>
            <a:r>
              <a:rPr lang="en-US" sz="3200" dirty="0"/>
              <a:t>= Everything is A-OK, or there are only minor issues.</a:t>
            </a:r>
          </a:p>
        </p:txBody>
      </p:sp>
    </p:spTree>
    <p:extLst>
      <p:ext uri="{BB962C8B-B14F-4D97-AF65-F5344CB8AC3E}">
        <p14:creationId xmlns:p14="http://schemas.microsoft.com/office/powerpoint/2010/main" val="228767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Login/Security System </a:t>
            </a:r>
            <a:r>
              <a:rPr lang="en-US" sz="2800" dirty="0"/>
              <a:t>One minor SQL injection issue found, currently being worked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Database </a:t>
            </a:r>
            <a:r>
              <a:rPr lang="en-US" sz="2800" dirty="0">
                <a:solidFill>
                  <a:srgbClr val="FFFF00"/>
                </a:solidFill>
              </a:rPr>
              <a:t>Storage </a:t>
            </a:r>
            <a:r>
              <a:rPr lang="en-US" sz="2800" dirty="0"/>
              <a:t>Latency on </a:t>
            </a:r>
            <a:r>
              <a:rPr lang="en-US" sz="2800" dirty="0" err="1"/>
              <a:t>sharded</a:t>
            </a:r>
            <a:r>
              <a:rPr lang="en-US" sz="2800" dirty="0"/>
              <a:t> Item databases is very high.  Will require some research to fix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User </a:t>
            </a:r>
            <a:r>
              <a:rPr lang="en-US" sz="2800" dirty="0">
                <a:solidFill>
                  <a:srgbClr val="92D050"/>
                </a:solidFill>
              </a:rPr>
              <a:t>Interface </a:t>
            </a:r>
            <a:r>
              <a:rPr lang="en-US" sz="2800" dirty="0"/>
              <a:t>No non-trivial issues.  On schedule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System Performance</a:t>
            </a:r>
            <a:r>
              <a:rPr lang="en-US" sz="2800" dirty="0" smtClean="0"/>
              <a:t> </a:t>
            </a:r>
            <a:r>
              <a:rPr lang="en-US" sz="2800" dirty="0"/>
              <a:t>All KPIs in nominal range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System </a:t>
            </a:r>
            <a:r>
              <a:rPr lang="en-US" sz="2800" dirty="0">
                <a:solidFill>
                  <a:srgbClr val="92D050"/>
                </a:solidFill>
              </a:rPr>
              <a:t>Administration </a:t>
            </a:r>
            <a:r>
              <a:rPr lang="en-US" sz="2800" dirty="0"/>
              <a:t>Some shell scripts left to write and automate, but on schedule.</a:t>
            </a:r>
          </a:p>
        </p:txBody>
      </p:sp>
    </p:spTree>
    <p:extLst>
      <p:ext uri="{BB962C8B-B14F-4D97-AF65-F5344CB8AC3E}">
        <p14:creationId xmlns:p14="http://schemas.microsoft.com/office/powerpoint/2010/main" val="312801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example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89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Login / Security System </a:t>
            </a:r>
            <a:r>
              <a:rPr lang="en-US" sz="2400" dirty="0"/>
              <a:t>- Numerous flaws.  Outsiders have achieved </a:t>
            </a:r>
            <a:r>
              <a:rPr lang="en-US" sz="2400" dirty="0" err="1"/>
              <a:t>superuser</a:t>
            </a:r>
            <a:r>
              <a:rPr lang="en-US" sz="2400" dirty="0"/>
              <a:t> access thirteen times last week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Database </a:t>
            </a:r>
            <a:r>
              <a:rPr lang="en-US" sz="2400" dirty="0">
                <a:solidFill>
                  <a:srgbClr val="FF0000"/>
                </a:solidFill>
              </a:rPr>
              <a:t>System </a:t>
            </a:r>
            <a:r>
              <a:rPr lang="en-US" sz="2400" dirty="0"/>
              <a:t>- System does not scale past 100 </a:t>
            </a:r>
            <a:r>
              <a:rPr lang="en-US" sz="2400" dirty="0" smtClean="0"/>
              <a:t>bytes </a:t>
            </a:r>
            <a:r>
              <a:rPr lang="en-US" sz="2400" dirty="0"/>
              <a:t>of storage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User </a:t>
            </a:r>
            <a:r>
              <a:rPr lang="en-US" sz="2400" dirty="0">
                <a:solidFill>
                  <a:srgbClr val="FFFF00"/>
                </a:solidFill>
              </a:rPr>
              <a:t>Interface </a:t>
            </a:r>
            <a:r>
              <a:rPr lang="en-US" sz="2400" dirty="0"/>
              <a:t>- Choice of vi or </a:t>
            </a:r>
            <a:r>
              <a:rPr lang="en-US" sz="2400" dirty="0" err="1"/>
              <a:t>Emacs</a:t>
            </a:r>
            <a:r>
              <a:rPr lang="en-US" sz="2400" dirty="0"/>
              <a:t> </a:t>
            </a:r>
            <a:r>
              <a:rPr lang="en-US" sz="2400" dirty="0" err="1"/>
              <a:t>keybindings</a:t>
            </a:r>
            <a:r>
              <a:rPr lang="en-US" sz="2400" dirty="0"/>
              <a:t> popular among Computer Science students, but not for our target audience of first and second graders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System </a:t>
            </a:r>
            <a:r>
              <a:rPr lang="en-US" sz="2400" dirty="0">
                <a:solidFill>
                  <a:srgbClr val="FF0000"/>
                </a:solidFill>
              </a:rPr>
              <a:t>Performance </a:t>
            </a:r>
            <a:r>
              <a:rPr lang="en-US" sz="2400" dirty="0"/>
              <a:t>- Web page currently takes 20 minutes to render, and no known way to remove the 27 MB of JavaScript currently being loaded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System </a:t>
            </a:r>
            <a:r>
              <a:rPr lang="en-US" sz="2400" dirty="0">
                <a:solidFill>
                  <a:srgbClr val="FF0000"/>
                </a:solidFill>
              </a:rPr>
              <a:t>Administration </a:t>
            </a:r>
            <a:r>
              <a:rPr lang="en-US" sz="2400" dirty="0"/>
              <a:t>- Currently all tasks are being done manually by one person, who has repeatedly threatened to quit and has refused to document any processes.</a:t>
            </a:r>
          </a:p>
        </p:txBody>
      </p:sp>
    </p:spTree>
    <p:extLst>
      <p:ext uri="{BB962C8B-B14F-4D97-AF65-F5344CB8AC3E}">
        <p14:creationId xmlns:p14="http://schemas.microsoft.com/office/powerpoint/2010/main" val="301363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When reporting to 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Respect their time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Respect </a:t>
            </a:r>
            <a:r>
              <a:rPr lang="en-US" sz="4000" dirty="0"/>
              <a:t>their (different) skillset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Respect </a:t>
            </a:r>
            <a:r>
              <a:rPr lang="en-US" sz="4000" dirty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414664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Dealing with Users and Customers...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Talk about how </a:t>
            </a:r>
            <a:r>
              <a:rPr lang="en-US" sz="3200" dirty="0" smtClean="0"/>
              <a:t>what you’re doing impacts </a:t>
            </a:r>
            <a:r>
              <a:rPr lang="en-US" sz="3200" dirty="0"/>
              <a:t>them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Think </a:t>
            </a:r>
            <a:r>
              <a:rPr lang="en-US" sz="3200" dirty="0"/>
              <a:t>about Steve Jobs presenting the iPod... don't mention storage size, processor speed, etc., but talk about "1,000 songs in your pocket</a:t>
            </a:r>
            <a:r>
              <a:rPr lang="en-US" sz="3200" dirty="0" smtClean="0"/>
              <a:t>.“</a:t>
            </a:r>
          </a:p>
          <a:p>
            <a:r>
              <a:rPr lang="en-US" sz="3200" dirty="0" smtClean="0"/>
              <a:t>Respect </a:t>
            </a:r>
            <a:r>
              <a:rPr lang="en-US" sz="3200" dirty="0"/>
              <a:t>their input.</a:t>
            </a:r>
          </a:p>
        </p:txBody>
      </p:sp>
    </p:spTree>
    <p:extLst>
      <p:ext uri="{BB962C8B-B14F-4D97-AF65-F5344CB8AC3E}">
        <p14:creationId xmlns:p14="http://schemas.microsoft.com/office/powerpoint/2010/main" val="5284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there’s more to life than theory!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61080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"Marge, I agree with you... in theory. </a:t>
            </a:r>
            <a:br>
              <a:rPr lang="en-US" sz="4000" dirty="0"/>
            </a:br>
            <a:r>
              <a:rPr lang="en-US" sz="4000" dirty="0" smtClean="0"/>
              <a:t> </a:t>
            </a:r>
            <a:r>
              <a:rPr lang="en-US" sz="4000" dirty="0"/>
              <a:t>In theory, communism works. 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 </a:t>
            </a:r>
            <a:r>
              <a:rPr lang="en-US" sz="4000" dirty="0"/>
              <a:t>theory</a:t>
            </a:r>
            <a:r>
              <a:rPr lang="en-US" sz="4000" dirty="0" smtClean="0"/>
              <a:t>.“</a:t>
            </a:r>
          </a:p>
          <a:p>
            <a:pPr marL="0" indent="0">
              <a:buNone/>
            </a:pPr>
            <a:r>
              <a:rPr lang="en-US" sz="4000" dirty="0" smtClean="0"/>
              <a:t>                       </a:t>
            </a:r>
            <a:r>
              <a:rPr lang="en-US" sz="4000" dirty="0"/>
              <a:t>-Prof. Homer J. Simpson</a:t>
            </a:r>
          </a:p>
        </p:txBody>
      </p:sp>
    </p:spTree>
    <p:extLst>
      <p:ext uri="{BB962C8B-B14F-4D97-AF65-F5344CB8AC3E}">
        <p14:creationId xmlns:p14="http://schemas.microsoft.com/office/powerpoint/2010/main" val="194192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R-e-s-p-e-c-t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general - respect people. They have different and valuable insights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That’s ninety percent of a successful career in this field.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5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 are in charge of testing a new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SYS-ACOUNT - The subsystem shall accept text and return the number of A's in the text.</a:t>
            </a:r>
          </a:p>
        </p:txBody>
      </p:sp>
    </p:spTree>
    <p:extLst>
      <p:ext uri="{BB962C8B-B14F-4D97-AF65-F5344CB8AC3E}">
        <p14:creationId xmlns:p14="http://schemas.microsoft.com/office/powerpoint/2010/main" val="366146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Any questions?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9957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 string ASCII, UTF-8, EBCDIC, </a:t>
            </a:r>
            <a:r>
              <a:rPr lang="en-US" dirty="0" smtClean="0"/>
              <a:t>other?</a:t>
            </a:r>
          </a:p>
          <a:p>
            <a:pPr marL="342900" indent="-342900"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this count capital and lowercase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about a's with accent </a:t>
            </a:r>
            <a:r>
              <a:rPr lang="en-US" dirty="0" smtClean="0"/>
              <a:t>marks?</a:t>
            </a:r>
          </a:p>
          <a:p>
            <a:pPr marL="342900" indent="-342900"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performance </a:t>
            </a:r>
            <a:r>
              <a:rPr lang="en-US" dirty="0" smtClean="0"/>
              <a:t>requirements?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does the text get in (network, Unix pipe, prompt</a:t>
            </a:r>
            <a:r>
              <a:rPr lang="en-US" dirty="0" smtClean="0"/>
              <a:t>)?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What's </a:t>
            </a:r>
            <a:r>
              <a:rPr lang="en-US" dirty="0"/>
              <a:t>the return type?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BigInt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it need to be distributed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size data is going </a:t>
            </a:r>
            <a:r>
              <a:rPr lang="en-US" dirty="0" smtClean="0"/>
              <a:t>in?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architectures does it need to run </a:t>
            </a:r>
            <a:r>
              <a:rPr lang="en-US" dirty="0" smtClean="0"/>
              <a:t>on?</a:t>
            </a:r>
          </a:p>
          <a:p>
            <a:pPr marL="342900" indent="-342900"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 data coming from a trusted </a:t>
            </a:r>
            <a:r>
              <a:rPr lang="en-US" dirty="0" smtClean="0"/>
              <a:t>source?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What to do in the case of </a:t>
            </a:r>
            <a:r>
              <a:rPr lang="en-US" dirty="0" smtClean="0"/>
              <a:t>exceptions?</a:t>
            </a:r>
          </a:p>
          <a:p>
            <a:pPr marL="342900" indent="-342900"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I need to worry about thread safety?</a:t>
            </a:r>
          </a:p>
        </p:txBody>
      </p:sp>
    </p:spTree>
    <p:extLst>
      <p:ext uri="{BB962C8B-B14F-4D97-AF65-F5344CB8AC3E}">
        <p14:creationId xmlns:p14="http://schemas.microsoft.com/office/powerpoint/2010/main" val="89560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More communication 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You should develop a good relationship with project managers, customers or users (if appropriate),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153897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 Being the Bearer of 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 prepared to give bad news without being a pessimist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Testers </a:t>
            </a:r>
            <a:r>
              <a:rPr lang="en-US" sz="3200" dirty="0"/>
              <a:t>often see a system at its worst.  Don't let this color your view of the product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Be </a:t>
            </a:r>
            <a:r>
              <a:rPr lang="en-US" sz="3200" dirty="0"/>
              <a:t>respectful when clarifying requirements.  Don't belittle people not being clear... it's difficult work.</a:t>
            </a:r>
          </a:p>
        </p:txBody>
      </p:sp>
    </p:spTree>
    <p:extLst>
      <p:ext uri="{BB962C8B-B14F-4D97-AF65-F5344CB8AC3E}">
        <p14:creationId xmlns:p14="http://schemas.microsoft.com/office/powerpoint/2010/main" val="54724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being said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great way to clarify requirements is to </a:t>
            </a:r>
            <a:r>
              <a:rPr lang="en-US" sz="3600" dirty="0" smtClean="0"/>
              <a:t>write scenarios, </a:t>
            </a:r>
            <a:r>
              <a:rPr lang="en-US" sz="3600" dirty="0"/>
              <a:t>THEN go back to project management or the requirements analysts and ask if the tests are testing the right thing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This is when the “Esperanto” of user stories and scenarios comes in handy.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3513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It's </a:t>
            </a:r>
            <a:r>
              <a:rPr lang="en-US" sz="4000" dirty="0" smtClean="0"/>
              <a:t>often easier </a:t>
            </a:r>
            <a:r>
              <a:rPr lang="en-US" sz="4000" dirty="0"/>
              <a:t>to talk about a concrete issue and what can be done to modify the tests than just discuss things in the abstract. </a:t>
            </a:r>
          </a:p>
        </p:txBody>
      </p:sp>
    </p:spTree>
    <p:extLst>
      <p:ext uri="{BB962C8B-B14F-4D97-AF65-F5344CB8AC3E}">
        <p14:creationId xmlns:p14="http://schemas.microsoft.com/office/powerpoint/2010/main" val="2354997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"Soft Sciences" Aspects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18240"/>
            <a:ext cx="11029615" cy="3678303"/>
          </a:xfrm>
        </p:spPr>
        <p:txBody>
          <a:bodyPr>
            <a:noAutofit/>
          </a:bodyPr>
          <a:lstStyle/>
          <a:p>
            <a:r>
              <a:rPr lang="en-US" sz="3200" dirty="0"/>
              <a:t>As a tester, you're often going to be at odds with development, management, and other stakeholders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More </a:t>
            </a:r>
            <a:r>
              <a:rPr lang="en-US" sz="3200" dirty="0"/>
              <a:t>than a developer, you're going to have to be prepared for conflict resolution with management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More </a:t>
            </a:r>
            <a:r>
              <a:rPr lang="en-US" sz="3200" dirty="0"/>
              <a:t>than a manager, you'll be discussing edge cases in requirements with project analysts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More </a:t>
            </a:r>
            <a:r>
              <a:rPr lang="en-US" sz="3200" dirty="0"/>
              <a:t>than an analyst, you'll be dealing with developers on holes in their code.</a:t>
            </a:r>
          </a:p>
        </p:txBody>
      </p:sp>
    </p:spTree>
    <p:extLst>
      <p:ext uri="{BB962C8B-B14F-4D97-AF65-F5344CB8AC3E}">
        <p14:creationId xmlns:p14="http://schemas.microsoft.com/office/powerpoint/2010/main" val="252961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People skills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"I already told you: I deal with the G** d*** customers so the engineers don't have to. I have people skills; I am good at dealing with people. Can't you understand that? What the h*** is wrong with you people</a:t>
            </a:r>
            <a:r>
              <a:rPr lang="en-US" sz="3600" dirty="0" smtClean="0"/>
              <a:t>?“</a:t>
            </a:r>
          </a:p>
          <a:p>
            <a:pPr marL="0" indent="0">
              <a:buNone/>
            </a:pPr>
            <a:r>
              <a:rPr lang="en-US" sz="3600" dirty="0" smtClean="0"/>
              <a:t>                           </a:t>
            </a:r>
            <a:r>
              <a:rPr lang="en-US" sz="3600" dirty="0"/>
              <a:t>-Tom </a:t>
            </a:r>
            <a:r>
              <a:rPr lang="en-US" sz="3600" dirty="0" err="1"/>
              <a:t>Smykowski</a:t>
            </a:r>
            <a:r>
              <a:rPr lang="en-US" sz="3600" dirty="0"/>
              <a:t>, Office Space</a:t>
            </a:r>
          </a:p>
        </p:txBody>
      </p:sp>
    </p:spTree>
    <p:extLst>
      <p:ext uri="{BB962C8B-B14F-4D97-AF65-F5344CB8AC3E}">
        <p14:creationId xmlns:p14="http://schemas.microsoft.com/office/powerpoint/2010/main" val="399510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People skills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development as a whole is much more social than many non-developers think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best software in the world will not be successful if nobody knows about it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Communication </a:t>
            </a:r>
            <a:r>
              <a:rPr lang="en-US" sz="3200" dirty="0"/>
              <a:t>(of one form or another) is vital.</a:t>
            </a:r>
          </a:p>
        </p:txBody>
      </p:sp>
    </p:spTree>
    <p:extLst>
      <p:ext uri="{BB962C8B-B14F-4D97-AF65-F5344CB8AC3E}">
        <p14:creationId xmlns:p14="http://schemas.microsoft.com/office/powerpoint/2010/main" val="166372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People skills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 matter what field you end up in - testing or development, management, or even a non-technical field entirely - people skills will serve you well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People </a:t>
            </a:r>
            <a:r>
              <a:rPr lang="en-US" sz="3600" dirty="0"/>
              <a:t>skills are also something that can be learned.</a:t>
            </a:r>
          </a:p>
        </p:txBody>
      </p:sp>
    </p:spTree>
    <p:extLst>
      <p:ext uri="{BB962C8B-B14F-4D97-AF65-F5344CB8AC3E}">
        <p14:creationId xmlns:p14="http://schemas.microsoft.com/office/powerpoint/2010/main" val="263708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stakeholder?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 person or group who has </a:t>
            </a:r>
            <a:r>
              <a:rPr lang="en-US" sz="4400" dirty="0" smtClean="0"/>
              <a:t>a direct </a:t>
            </a:r>
            <a:r>
              <a:rPr lang="en-US" sz="4400" dirty="0"/>
              <a:t>interest in the completion and/or execution of the system under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5585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Kinds of stakeholders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Customers</a:t>
            </a:r>
            <a:r>
              <a:rPr lang="en-US" sz="2800" dirty="0"/>
              <a:t> - The people who pay for the system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Users</a:t>
            </a:r>
            <a:r>
              <a:rPr lang="en-US" sz="2800" dirty="0" smtClean="0"/>
              <a:t> </a:t>
            </a:r>
            <a:r>
              <a:rPr lang="en-US" sz="2800" dirty="0"/>
              <a:t>- The people who will actually use the system (not always the same as the customer</a:t>
            </a:r>
            <a:r>
              <a:rPr lang="en-US" sz="2800" dirty="0" smtClean="0"/>
              <a:t>!)</a:t>
            </a:r>
          </a:p>
          <a:p>
            <a:r>
              <a:rPr lang="en-US" sz="2800" b="1" dirty="0" smtClean="0"/>
              <a:t>Project</a:t>
            </a:r>
            <a:r>
              <a:rPr lang="en-US" sz="2800" dirty="0" smtClean="0"/>
              <a:t> </a:t>
            </a:r>
            <a:r>
              <a:rPr lang="en-US" sz="2800" b="1" dirty="0"/>
              <a:t>Management</a:t>
            </a:r>
            <a:r>
              <a:rPr lang="en-US" sz="2800" dirty="0"/>
              <a:t> - The people who are actively managing the project to completion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Upper</a:t>
            </a:r>
            <a:r>
              <a:rPr lang="en-US" sz="2800" dirty="0" smtClean="0"/>
              <a:t> </a:t>
            </a:r>
            <a:r>
              <a:rPr lang="en-US" sz="2800" b="1" dirty="0"/>
              <a:t>Management</a:t>
            </a:r>
            <a:r>
              <a:rPr lang="en-US" sz="2800" dirty="0"/>
              <a:t> - The people who care about the financial ROI (return on investment) of the development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85338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</TotalTime>
  <Words>1628</Words>
  <Application>Microsoft Office PowerPoint</Application>
  <PresentationFormat>Widescreen</PresentationFormat>
  <Paragraphs>140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Gill Sans MT</vt:lpstr>
      <vt:lpstr>Wingdings 2</vt:lpstr>
      <vt:lpstr>Dividend</vt:lpstr>
      <vt:lpstr>CS1632, Lecture 22: interacting with stakeholders</vt:lpstr>
      <vt:lpstr>Testing theory</vt:lpstr>
      <vt:lpstr>But there’s more to life than theory!</vt:lpstr>
      <vt:lpstr>The "Soft Sciences" Aspects of Testing</vt:lpstr>
      <vt:lpstr>People skills</vt:lpstr>
      <vt:lpstr>People skills</vt:lpstr>
      <vt:lpstr>People skills</vt:lpstr>
      <vt:lpstr>What is a stakeholder?</vt:lpstr>
      <vt:lpstr>Kinds of stakeholders</vt:lpstr>
      <vt:lpstr>Kinds of stakeholders</vt:lpstr>
      <vt:lpstr>Classes of stakeholder</vt:lpstr>
      <vt:lpstr>note</vt:lpstr>
      <vt:lpstr>note</vt:lpstr>
      <vt:lpstr>Including relevant stakeholders</vt:lpstr>
      <vt:lpstr>Speak the language of the stakeholders</vt:lpstr>
      <vt:lpstr>Engage early, engage often</vt:lpstr>
      <vt:lpstr>Be explicit about problem, benefits, drawbacks</vt:lpstr>
      <vt:lpstr>Managing stakeholder expectations</vt:lpstr>
      <vt:lpstr>Identify and manage risk</vt:lpstr>
      <vt:lpstr>The big jump: technical vs non-technical</vt:lpstr>
      <vt:lpstr>The problem in a nutshell</vt:lpstr>
      <vt:lpstr>examples</vt:lpstr>
      <vt:lpstr>Care enough to speak their languagE</vt:lpstr>
      <vt:lpstr>Be Succinct, but Prepared to Dive Down</vt:lpstr>
      <vt:lpstr>A template for dealing with management</vt:lpstr>
      <vt:lpstr>example</vt:lpstr>
      <vt:lpstr>example</vt:lpstr>
      <vt:lpstr>When reporting to management</vt:lpstr>
      <vt:lpstr>When Dealing with Users and Customers...</vt:lpstr>
      <vt:lpstr>R-e-s-p-e-c-t</vt:lpstr>
      <vt:lpstr>You are in charge of testing a new function</vt:lpstr>
      <vt:lpstr>PowerPoint Presentation</vt:lpstr>
      <vt:lpstr>Questions</vt:lpstr>
      <vt:lpstr>More communication is better</vt:lpstr>
      <vt:lpstr>On Being the Bearer of Bad News</vt:lpstr>
      <vt:lpstr>That being said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22: interacting with stakeholders</dc:title>
  <dc:creator>William J. Laboon</dc:creator>
  <cp:lastModifiedBy>William J. Laboon</cp:lastModifiedBy>
  <cp:revision>13</cp:revision>
  <dcterms:created xsi:type="dcterms:W3CDTF">2016-07-01T18:35:13Z</dcterms:created>
  <dcterms:modified xsi:type="dcterms:W3CDTF">2016-07-01T19:27:00Z</dcterms:modified>
</cp:coreProperties>
</file>