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9" r:id="rId8"/>
    <p:sldId id="268" r:id="rId9"/>
    <p:sldId id="260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CS1632, Lecture 23:</a:t>
            </a:r>
            <a:br>
              <a:rPr lang="en-US" sz="6000" dirty="0" smtClean="0"/>
            </a:br>
            <a:r>
              <a:rPr lang="en-US" sz="6000" dirty="0" smtClean="0"/>
              <a:t>static analysis, part 1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8056"/>
            <a:ext cx="9601200" cy="1485900"/>
          </a:xfrm>
        </p:spPr>
        <p:txBody>
          <a:bodyPr/>
          <a:lstStyle/>
          <a:p>
            <a:r>
              <a:rPr lang="en-US" dirty="0" smtClean="0"/>
              <a:t>Statement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4752"/>
            <a:ext cx="9601200" cy="44226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That’s 100% method coverage, but we are missing some statements!</a:t>
            </a:r>
          </a:p>
          <a:p>
            <a:r>
              <a:rPr lang="en-US" sz="3200" dirty="0" smtClean="0"/>
              <a:t>Statement coverage = percentage of statements that have been tested</a:t>
            </a:r>
          </a:p>
          <a:p>
            <a:r>
              <a:rPr lang="en-US" sz="3200" dirty="0" smtClean="0"/>
              <a:t>This is usually what’s referred to as “code coverage” (although technically it’s a </a:t>
            </a:r>
            <a:r>
              <a:rPr lang="en-US" sz="3200" i="1" dirty="0" smtClean="0"/>
              <a:t>kind</a:t>
            </a:r>
            <a:r>
              <a:rPr lang="en-US" sz="3200" dirty="0" smtClean="0"/>
              <a:t> of code coverage)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402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Branch coverage</a:t>
            </a:r>
          </a:p>
          <a:p>
            <a:r>
              <a:rPr lang="en-US" sz="2800" dirty="0" smtClean="0"/>
              <a:t>Condition coverage</a:t>
            </a:r>
          </a:p>
          <a:p>
            <a:r>
              <a:rPr lang="en-US" sz="2800" dirty="0" smtClean="0"/>
              <a:t>Decision coverage</a:t>
            </a:r>
          </a:p>
          <a:p>
            <a:r>
              <a:rPr lang="en-US" sz="2800" dirty="0" smtClean="0"/>
              <a:t>Parameter value coverage</a:t>
            </a:r>
          </a:p>
          <a:p>
            <a:r>
              <a:rPr lang="en-US" sz="2800" dirty="0" smtClean="0"/>
              <a:t>JJ-path Coverage</a:t>
            </a:r>
          </a:p>
          <a:p>
            <a:r>
              <a:rPr lang="en-US" sz="2800" dirty="0" smtClean="0"/>
              <a:t>Path Coverage</a:t>
            </a:r>
          </a:p>
          <a:p>
            <a:r>
              <a:rPr lang="en-US" sz="2800" dirty="0" smtClean="0"/>
              <a:t>Entry/Exit Coverage</a:t>
            </a:r>
          </a:p>
          <a:p>
            <a:r>
              <a:rPr lang="en-US" sz="2800" dirty="0" smtClean="0"/>
              <a:t>State coverage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960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benefit?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Code coverage metrics lets you easily see where more tests would be useful and </a:t>
            </a:r>
            <a:r>
              <a:rPr lang="en-US" sz="3200" dirty="0" smtClean="0"/>
              <a:t>where </a:t>
            </a:r>
            <a:r>
              <a:rPr lang="en-US" sz="3200" dirty="0"/>
              <a:t>tests are </a:t>
            </a:r>
            <a:r>
              <a:rPr lang="en-US" sz="3200" dirty="0" smtClean="0"/>
              <a:t>missing.</a:t>
            </a:r>
          </a:p>
          <a:p>
            <a:pPr marL="0" indent="0">
              <a:buNone/>
            </a:pPr>
            <a:r>
              <a:rPr lang="en-US" sz="3200" dirty="0" smtClean="0"/>
              <a:t>It does NOT tell you whether your tests are valid, or whether that line will always work, only that it will be executed by a test!</a:t>
            </a:r>
          </a:p>
          <a:p>
            <a:pPr marL="0" indent="0">
              <a:buNone/>
            </a:pPr>
            <a:r>
              <a:rPr lang="en-US" sz="3200" dirty="0" smtClean="0"/>
              <a:t>Consider the following…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990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10896"/>
            <a:ext cx="9601200" cy="555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chirp(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z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z / y;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100% code coverage!  WOO-HOO!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(chirp(1, 1), 1);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2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Low code coverage is bad, but high code coverage does not always mean good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Even </a:t>
            </a:r>
            <a:r>
              <a:rPr lang="en-US" sz="3200" dirty="0"/>
              <a:t>100% of code coverage cannot catch 100% of bugs!</a:t>
            </a:r>
          </a:p>
        </p:txBody>
      </p:sp>
    </p:spTree>
    <p:extLst>
      <p:ext uri="{BB962C8B-B14F-4D97-AF65-F5344CB8AC3E}">
        <p14:creationId xmlns:p14="http://schemas.microsoft.com/office/powerpoint/2010/main" val="260928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Code Coverage Can’t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Different variable values</a:t>
            </a:r>
          </a:p>
          <a:p>
            <a:r>
              <a:rPr lang="en-US" sz="3200" dirty="0" smtClean="0"/>
              <a:t>Performance issues</a:t>
            </a:r>
          </a:p>
          <a:p>
            <a:r>
              <a:rPr lang="en-US" sz="3200" dirty="0" smtClean="0"/>
              <a:t>Race conditions</a:t>
            </a:r>
          </a:p>
          <a:p>
            <a:r>
              <a:rPr lang="en-US" sz="3200" dirty="0" smtClean="0"/>
              <a:t>Permutations </a:t>
            </a:r>
            <a:r>
              <a:rPr lang="en-US" sz="3200" dirty="0"/>
              <a:t>of a </a:t>
            </a:r>
            <a:r>
              <a:rPr lang="en-US" sz="3200" dirty="0" smtClean="0"/>
              <a:t>statement</a:t>
            </a:r>
          </a:p>
          <a:p>
            <a:r>
              <a:rPr lang="en-US" sz="3200" dirty="0" err="1" smtClean="0"/>
              <a:t>Combinatoric</a:t>
            </a:r>
            <a:r>
              <a:rPr lang="en-US" sz="3200" dirty="0" smtClean="0"/>
              <a:t> issues</a:t>
            </a:r>
          </a:p>
          <a:p>
            <a:r>
              <a:rPr lang="en-US" sz="3200" dirty="0" smtClean="0"/>
              <a:t>More!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810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Allow you to check :</a:t>
            </a:r>
          </a:p>
          <a:p>
            <a:pPr lvl="1"/>
            <a:r>
              <a:rPr lang="en-US" sz="2400" dirty="0" err="1" smtClean="0"/>
              <a:t>Cyclomatic</a:t>
            </a:r>
            <a:r>
              <a:rPr lang="en-US" sz="2400" dirty="0" smtClean="0"/>
              <a:t> complexity!</a:t>
            </a:r>
          </a:p>
          <a:p>
            <a:pPr lvl="1"/>
            <a:r>
              <a:rPr lang="en-US" sz="2400" dirty="0" smtClean="0"/>
              <a:t>Class fan-out!</a:t>
            </a:r>
          </a:p>
          <a:p>
            <a:pPr lvl="1"/>
            <a:r>
              <a:rPr lang="en-US" sz="2400" dirty="0" smtClean="0"/>
              <a:t>Number of lines per class!</a:t>
            </a:r>
          </a:p>
          <a:p>
            <a:pPr lvl="1"/>
            <a:r>
              <a:rPr lang="en-US" sz="2400" dirty="0" smtClean="0"/>
              <a:t>Number of interfaces!</a:t>
            </a:r>
          </a:p>
          <a:p>
            <a:pPr lvl="1"/>
            <a:r>
              <a:rPr lang="en-US" sz="2400" dirty="0" smtClean="0"/>
              <a:t>Depth of inheritance tree!</a:t>
            </a:r>
          </a:p>
          <a:p>
            <a:pPr lvl="1"/>
            <a:r>
              <a:rPr lang="en-US" sz="2400" dirty="0" smtClean="0"/>
              <a:t>NORM (Number of overridden methods)</a:t>
            </a:r>
          </a:p>
          <a:p>
            <a:pPr lvl="1"/>
            <a:r>
              <a:rPr lang="en-US" sz="2400" dirty="0" smtClean="0"/>
              <a:t>Weighted methods per class!</a:t>
            </a:r>
          </a:p>
          <a:p>
            <a:pPr lvl="1"/>
            <a:r>
              <a:rPr lang="en-US" sz="2400" dirty="0" smtClean="0"/>
              <a:t>Afferent and Efferent Coupling!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257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Honestly, I have never found these very useful.</a:t>
            </a:r>
          </a:p>
          <a:p>
            <a:pPr marL="0" indent="0">
              <a:buNone/>
            </a:pPr>
            <a:r>
              <a:rPr lang="en-US" sz="3200" dirty="0" smtClean="0"/>
              <a:t>Some people/companies swear by them, though.</a:t>
            </a:r>
          </a:p>
          <a:p>
            <a:pPr marL="0" indent="0">
              <a:buNone/>
            </a:pPr>
            <a:r>
              <a:rPr lang="en-US" sz="3200" dirty="0" smtClean="0"/>
              <a:t>You can set “triggers” for these in </a:t>
            </a:r>
            <a:r>
              <a:rPr lang="en-US" sz="3200" dirty="0" err="1" smtClean="0"/>
              <a:t>checkstyle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864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Mathematically prove the behavior of a program from first principles</a:t>
            </a:r>
          </a:p>
          <a:p>
            <a:r>
              <a:rPr lang="en-US" sz="3200" dirty="0" smtClean="0"/>
              <a:t>Allows for (in principle) defect-free code</a:t>
            </a:r>
          </a:p>
          <a:p>
            <a:r>
              <a:rPr lang="en-US" sz="3200" dirty="0" smtClean="0"/>
              <a:t>Often done by reducing to a non-Turing-complete language to avoid the Halting Problem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181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did you say defect-free code?!?!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Sure did.  Go back and see.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239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332720" cy="3581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Static analysis – Code is not executed by the test</a:t>
            </a:r>
          </a:p>
          <a:p>
            <a:r>
              <a:rPr lang="en-US" sz="3600" dirty="0" smtClean="0"/>
              <a:t>Dynamic analysis – Code is executed by the test.</a:t>
            </a:r>
          </a:p>
          <a:p>
            <a:pPr lvl="1"/>
            <a:r>
              <a:rPr lang="en-US" sz="3600" dirty="0" smtClean="0"/>
              <a:t>Almost everything that we have done so far!</a:t>
            </a:r>
          </a:p>
        </p:txBody>
      </p:sp>
    </p:spTree>
    <p:extLst>
      <p:ext uri="{BB962C8B-B14F-4D97-AF65-F5344CB8AC3E}">
        <p14:creationId xmlns:p14="http://schemas.microsoft.com/office/powerpoint/2010/main" val="154994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aren’t we using formal verification all the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379 of the Principia Mathematica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87652"/>
            <a:ext cx="9980681" cy="4154458"/>
          </a:xfrm>
        </p:spPr>
      </p:pic>
    </p:spTree>
    <p:extLst>
      <p:ext uri="{BB962C8B-B14F-4D97-AF65-F5344CB8AC3E}">
        <p14:creationId xmlns:p14="http://schemas.microsoft.com/office/powerpoint/2010/main" val="172768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Verification Is Slow and Inflexible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Used by:</a:t>
            </a:r>
          </a:p>
          <a:p>
            <a:pPr lvl="1"/>
            <a:r>
              <a:rPr lang="en-US" sz="3200" dirty="0" smtClean="0"/>
              <a:t>Some embedded programs</a:t>
            </a:r>
          </a:p>
          <a:p>
            <a:pPr lvl="1"/>
            <a:r>
              <a:rPr lang="en-US" sz="3200" dirty="0" smtClean="0"/>
              <a:t>Some cryptography libraries</a:t>
            </a:r>
          </a:p>
          <a:p>
            <a:pPr lvl="1"/>
            <a:r>
              <a:rPr lang="en-US" sz="3200" dirty="0" smtClean="0"/>
              <a:t>At least one kernel, seL4</a:t>
            </a:r>
          </a:p>
          <a:p>
            <a:pPr lvl="1"/>
            <a:r>
              <a:rPr lang="en-US" sz="3200" dirty="0" smtClean="0"/>
              <a:t>Places where accuracy is absolutely paramount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033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Compilers!  Compilers!  Compilers!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383030"/>
            <a:ext cx="9052560" cy="5280660"/>
          </a:xfrm>
        </p:spPr>
      </p:pic>
    </p:spTree>
    <p:extLst>
      <p:ext uri="{BB962C8B-B14F-4D97-AF65-F5344CB8AC3E}">
        <p14:creationId xmlns:p14="http://schemas.microsoft.com/office/powerpoint/2010/main" val="353028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compiler can tell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If your syntax is right</a:t>
            </a:r>
          </a:p>
          <a:p>
            <a:r>
              <a:rPr lang="en-US" sz="2800" dirty="0" smtClean="0"/>
              <a:t>If you have uncaught exceptions</a:t>
            </a:r>
          </a:p>
          <a:p>
            <a:r>
              <a:rPr lang="en-US" sz="2800" dirty="0" smtClean="0"/>
              <a:t>If you have dead code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javac</a:t>
            </a:r>
            <a:r>
              <a:rPr lang="en-US" sz="2800" dirty="0" smtClean="0"/>
              <a:t> compiler isn’t even the best one out there, but it can give you lots of information</a:t>
            </a:r>
          </a:p>
          <a:p>
            <a:r>
              <a:rPr lang="en-US" sz="2800" dirty="0" smtClean="0"/>
              <a:t>See the </a:t>
            </a:r>
            <a:r>
              <a:rPr lang="en-US" sz="2800" dirty="0" err="1" smtClean="0"/>
              <a:t>rustc</a:t>
            </a:r>
            <a:r>
              <a:rPr lang="en-US" sz="2800" dirty="0" smtClean="0"/>
              <a:t> and elm compilers for some really good static analysis</a:t>
            </a:r>
          </a:p>
          <a:p>
            <a:r>
              <a:rPr lang="en-US" sz="2800" dirty="0" smtClean="0"/>
              <a:t>Or FP </a:t>
            </a:r>
            <a:r>
              <a:rPr lang="en-US" sz="2800" dirty="0" err="1" smtClean="0"/>
              <a:t>Complete’s</a:t>
            </a:r>
            <a:r>
              <a:rPr lang="en-US" sz="2800" dirty="0" smtClean="0"/>
              <a:t> “Haskell Complete” 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589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431292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Code coverage</a:t>
            </a:r>
          </a:p>
          <a:p>
            <a:r>
              <a:rPr lang="en-US" sz="3200" dirty="0" smtClean="0"/>
              <a:t>Code review / walk-through</a:t>
            </a:r>
          </a:p>
          <a:p>
            <a:r>
              <a:rPr lang="en-US" sz="3200" dirty="0" smtClean="0"/>
              <a:t>Code metrics</a:t>
            </a:r>
          </a:p>
          <a:p>
            <a:r>
              <a:rPr lang="en-US" sz="3200" dirty="0" smtClean="0"/>
              <a:t>Formal verification</a:t>
            </a:r>
          </a:p>
          <a:p>
            <a:r>
              <a:rPr lang="en-US" sz="3200" dirty="0"/>
              <a:t>Compilers (technically</a:t>
            </a:r>
            <a:r>
              <a:rPr lang="en-US" sz="3200" dirty="0" smtClean="0"/>
              <a:t>!)</a:t>
            </a:r>
          </a:p>
          <a:p>
            <a:r>
              <a:rPr lang="en-US" sz="3200" dirty="0" smtClean="0"/>
              <a:t>Bug finders</a:t>
            </a:r>
          </a:p>
          <a:p>
            <a:r>
              <a:rPr lang="en-US" sz="3200" dirty="0" smtClean="0"/>
              <a:t>Linters</a:t>
            </a:r>
          </a:p>
        </p:txBody>
      </p:sp>
    </p:spTree>
    <p:extLst>
      <p:ext uri="{BB962C8B-B14F-4D97-AF65-F5344CB8AC3E}">
        <p14:creationId xmlns:p14="http://schemas.microsoft.com/office/powerpoint/2010/main" val="94371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much of the codebase is covered by a particular test suite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This can have different meanings!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Consider the following code and tests and (pseudocode) unit tests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8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9456"/>
            <a:ext cx="9601200" cy="5647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Duck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quack(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(x &gt; 0)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"Quack!";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“Negative Quack!”;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Quock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(quack(1), “Quack!”);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(quack(-4), “Negative Quack!”);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8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percentage of all methods have been called?</a:t>
            </a:r>
          </a:p>
          <a:p>
            <a:r>
              <a:rPr lang="en-US" sz="3200" dirty="0" smtClean="0"/>
              <a:t>In previous example, 50%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635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Consider the following code and tests and (pseudocode) unit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9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"/>
            <a:ext cx="10570464" cy="6181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noogie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(x &lt; 10)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1;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% 2 == 0)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(x / 0);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3;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noogie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(5), 1);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noogie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(81), 3);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noogie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(9), 3);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108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5774</TotalTime>
  <Words>555</Words>
  <Application>Microsoft Office PowerPoint</Application>
  <PresentationFormat>Widescreen</PresentationFormat>
  <Paragraphs>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Courier New</vt:lpstr>
      <vt:lpstr>Franklin Gothic Book</vt:lpstr>
      <vt:lpstr>Crop</vt:lpstr>
      <vt:lpstr>CS1632, Lecture 23: static analysis, part 1</vt:lpstr>
      <vt:lpstr>Static vs Dynamic Analysis</vt:lpstr>
      <vt:lpstr>Kinds of Static Analysis</vt:lpstr>
      <vt:lpstr>Code Coverage</vt:lpstr>
      <vt:lpstr>Code Coverage</vt:lpstr>
      <vt:lpstr>PowerPoint Presentation</vt:lpstr>
      <vt:lpstr>Method Coverage</vt:lpstr>
      <vt:lpstr>Code Coverage</vt:lpstr>
      <vt:lpstr>PowerPoint Presentation</vt:lpstr>
      <vt:lpstr>Statement Coverage</vt:lpstr>
      <vt:lpstr>Other Kinds of Code Coverage</vt:lpstr>
      <vt:lpstr>What’s the benefit?</vt:lpstr>
      <vt:lpstr>PowerPoint Presentation</vt:lpstr>
      <vt:lpstr>Note</vt:lpstr>
      <vt:lpstr>Things Code Coverage Can’t Catch</vt:lpstr>
      <vt:lpstr>Code Metrics</vt:lpstr>
      <vt:lpstr>Code Metrics</vt:lpstr>
      <vt:lpstr>Formal Verification</vt:lpstr>
      <vt:lpstr>Wait, did you say defect-free code?!?!</vt:lpstr>
      <vt:lpstr>So why aren’t we using formal verification all the time?</vt:lpstr>
      <vt:lpstr>Page 379 of the Principia Mathematica</vt:lpstr>
      <vt:lpstr>Formal Verification Is Slow and Inflexible</vt:lpstr>
      <vt:lpstr>Compilers!  Compilers!  Compilers!</vt:lpstr>
      <vt:lpstr>A compiler can tell you…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23: static analysis, part 1</dc:title>
  <dc:creator>William J. Laboon</dc:creator>
  <cp:lastModifiedBy>William J. Laboon</cp:lastModifiedBy>
  <cp:revision>11</cp:revision>
  <dcterms:created xsi:type="dcterms:W3CDTF">2016-07-15T19:26:33Z</dcterms:created>
  <dcterms:modified xsi:type="dcterms:W3CDTF">2016-07-19T19:41:03Z</dcterms:modified>
</cp:coreProperties>
</file>