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9" r:id="rId30"/>
    <p:sldId id="288" r:id="rId31"/>
    <p:sldId id="287" r:id="rId32"/>
    <p:sldId id="286" r:id="rId33"/>
    <p:sldId id="285" r:id="rId34"/>
    <p:sldId id="28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629" y="2051900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CS1632, LECTURE 2:</a:t>
            </a:r>
            <a:br>
              <a:rPr lang="en-US" sz="4800" b="1" dirty="0" smtClean="0"/>
            </a:br>
            <a:r>
              <a:rPr lang="en-US" sz="4800" b="1" dirty="0" smtClean="0"/>
              <a:t>TESTING THEORY AND TERMINOLOGY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5250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LOL NOPE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Data races?</a:t>
            </a:r>
          </a:p>
          <a:p>
            <a:r>
              <a:rPr lang="en-US" cap="none" dirty="0" smtClean="0"/>
              <a:t>Compiler issues?</a:t>
            </a:r>
          </a:p>
          <a:p>
            <a:r>
              <a:rPr lang="en-US" cap="none" dirty="0" smtClean="0"/>
              <a:t>Non-functional issues (performance, usability, etc.)?</a:t>
            </a:r>
          </a:p>
          <a:p>
            <a:r>
              <a:rPr lang="en-US" cap="none" dirty="0" smtClean="0"/>
              <a:t>Floating-point issues?</a:t>
            </a:r>
          </a:p>
          <a:p>
            <a:r>
              <a:rPr lang="en-US" cap="none" dirty="0" smtClean="0"/>
              <a:t>Integration issues?</a:t>
            </a:r>
          </a:p>
          <a:p>
            <a:r>
              <a:rPr lang="en-US" cap="none" dirty="0" smtClean="0"/>
              <a:t>Systems-level issues?</a:t>
            </a:r>
          </a:p>
          <a:p>
            <a:r>
              <a:rPr lang="en-US" cap="none" dirty="0" smtClean="0"/>
              <a:t>Ambiguous or misunderstood requirements?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3504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= ART +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There are techniques for testing which can reduce the number of tests necessary for sufficient test coverage.</a:t>
            </a:r>
          </a:p>
          <a:p>
            <a:r>
              <a:rPr lang="en-US" sz="3200" cap="none" dirty="0" smtClean="0"/>
              <a:t>We will need to define what we mean by “sufficient test coverage”.</a:t>
            </a:r>
          </a:p>
          <a:p>
            <a:r>
              <a:rPr lang="en-US" sz="3200" cap="none" dirty="0" smtClean="0"/>
              <a:t>We will also require domain knowledge.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3585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We can partition the testing parameters into “equivalence classes”</a:t>
            </a:r>
          </a:p>
          <a:p>
            <a:pPr lvl="1"/>
            <a:r>
              <a:rPr lang="en-US" sz="2400" cap="none" dirty="0" smtClean="0"/>
              <a:t>Equivalence class = a natural grouping of values with similar behavior</a:t>
            </a:r>
          </a:p>
          <a:p>
            <a:r>
              <a:rPr lang="en-US" sz="2800" cap="none" dirty="0" smtClean="0"/>
              <a:t>For example, in our square root method:</a:t>
            </a:r>
          </a:p>
          <a:p>
            <a:pPr lvl="1"/>
            <a:r>
              <a:rPr lang="en-US" sz="2400" cap="none" dirty="0" smtClean="0"/>
              <a:t>Negative numbers (input) -&gt; Imaginary numbers (output)</a:t>
            </a:r>
          </a:p>
          <a:p>
            <a:pPr lvl="1"/>
            <a:r>
              <a:rPr lang="en-US" sz="2400" cap="none" dirty="0" smtClean="0"/>
              <a:t>0 -&gt; 0</a:t>
            </a:r>
          </a:p>
          <a:p>
            <a:pPr lvl="1"/>
            <a:r>
              <a:rPr lang="en-US" sz="2400" cap="none" dirty="0" smtClean="0"/>
              <a:t>Positive numbers -&gt; Positive numbers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3754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classes are strictly partitioned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For any given input value, it must belong to one and ONLY one equivalence class (strictly partitioned)</a:t>
            </a:r>
          </a:p>
          <a:p>
            <a:pPr lvl="1"/>
            <a:r>
              <a:rPr lang="en-US" sz="2400" cap="none" dirty="0" smtClean="0"/>
              <a:t>If there are values that seem like they belong in multiple equivalence classes, you either need:</a:t>
            </a:r>
            <a:endParaRPr lang="en-US" sz="2400" cap="none" dirty="0"/>
          </a:p>
          <a:p>
            <a:pPr lvl="2"/>
            <a:r>
              <a:rPr lang="en-US" sz="2000" cap="none" dirty="0" smtClean="0"/>
              <a:t>Multiple </a:t>
            </a:r>
            <a:r>
              <a:rPr lang="en-US" sz="2000" cap="none" dirty="0" err="1" smtClean="0"/>
              <a:t>partitionings</a:t>
            </a:r>
            <a:endParaRPr lang="en-US" sz="2000" cap="none" dirty="0" smtClean="0"/>
          </a:p>
          <a:p>
            <a:pPr lvl="2"/>
            <a:r>
              <a:rPr lang="en-US" sz="2000" cap="none" dirty="0" smtClean="0"/>
              <a:t>Another equivalence class</a:t>
            </a:r>
          </a:p>
        </p:txBody>
      </p:sp>
    </p:spTree>
    <p:extLst>
      <p:ext uri="{BB962C8B-B14F-4D97-AF65-F5344CB8AC3E}">
        <p14:creationId xmlns:p14="http://schemas.microsoft.com/office/powerpoint/2010/main" val="26911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43790"/>
            <a:ext cx="10363825" cy="3947409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Assume you have a program which will return the square root of an </a:t>
            </a:r>
            <a:r>
              <a:rPr lang="en-US" sz="2400" cap="none" dirty="0" err="1" smtClean="0"/>
              <a:t>int</a:t>
            </a:r>
            <a:r>
              <a:rPr lang="en-US" sz="2400" cap="none" dirty="0" smtClean="0"/>
              <a:t>, and if the number is whole (e.g., 1 or 2, but not 1.342), it should print it out in </a:t>
            </a:r>
            <a:r>
              <a:rPr lang="en-US" sz="2400" cap="none" dirty="0" smtClean="0">
                <a:solidFill>
                  <a:srgbClr val="FF0000"/>
                </a:solidFill>
              </a:rPr>
              <a:t>red</a:t>
            </a:r>
            <a:r>
              <a:rPr lang="en-US" sz="2400" cap="none" dirty="0" smtClean="0"/>
              <a:t>, otherwise it will print it out in black.</a:t>
            </a:r>
          </a:p>
          <a:p>
            <a:r>
              <a:rPr lang="en-US" sz="2400" cap="none" dirty="0" smtClean="0"/>
              <a:t>You can have two </a:t>
            </a:r>
            <a:r>
              <a:rPr lang="en-US" sz="2400" cap="none" dirty="0" err="1" smtClean="0"/>
              <a:t>partitionings</a:t>
            </a:r>
            <a:r>
              <a:rPr lang="en-US" sz="2400" cap="none" dirty="0" smtClean="0"/>
              <a:t>:</a:t>
            </a:r>
          </a:p>
          <a:p>
            <a:pPr lvl="1"/>
            <a:r>
              <a:rPr lang="en-US" sz="2000" cap="none" dirty="0" smtClean="0"/>
              <a:t>(the positive/0/negative partitioning on the previous slide)</a:t>
            </a:r>
          </a:p>
          <a:p>
            <a:pPr lvl="1"/>
            <a:r>
              <a:rPr lang="en-US" sz="2000" cap="none" dirty="0" smtClean="0"/>
              <a:t>Another partitioning:</a:t>
            </a:r>
          </a:p>
          <a:p>
            <a:pPr lvl="2"/>
            <a:r>
              <a:rPr lang="en-US" sz="1800" cap="none" dirty="0" smtClean="0"/>
              <a:t>Number is whole -&gt; output printed in </a:t>
            </a:r>
            <a:r>
              <a:rPr lang="en-US" sz="1800" cap="none" dirty="0" smtClean="0">
                <a:solidFill>
                  <a:srgbClr val="FF0000"/>
                </a:solidFill>
              </a:rPr>
              <a:t>red</a:t>
            </a:r>
          </a:p>
          <a:p>
            <a:pPr lvl="2"/>
            <a:r>
              <a:rPr lang="en-US" sz="1800" cap="none" dirty="0" smtClean="0"/>
              <a:t>Number is not whole -&gt; output printed in black</a:t>
            </a:r>
          </a:p>
          <a:p>
            <a:r>
              <a:rPr lang="en-US" sz="2400" cap="none" dirty="0" smtClean="0"/>
              <a:t>Therefore, for every value, there are multiple </a:t>
            </a:r>
            <a:r>
              <a:rPr lang="en-US" sz="2400" cap="none" dirty="0" err="1" smtClean="0"/>
              <a:t>partitionings</a:t>
            </a:r>
            <a:r>
              <a:rPr lang="en-US" sz="2400" cap="none" dirty="0" smtClean="0"/>
              <a:t> to check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07766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 do not have to be numeric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367092"/>
            <a:ext cx="11277600" cy="3424107"/>
          </a:xfrm>
        </p:spPr>
        <p:txBody>
          <a:bodyPr/>
          <a:lstStyle/>
          <a:p>
            <a:r>
              <a:rPr lang="en-US" cap="none" dirty="0" smtClean="0"/>
              <a:t>On Twitter, if you follow somebody, you see all of their tweets, unless they are writing directly to somebody you do not follow.</a:t>
            </a:r>
          </a:p>
          <a:p>
            <a:r>
              <a:rPr lang="en-US" cap="none" dirty="0" smtClean="0"/>
              <a:t>Equivalence classes:</a:t>
            </a:r>
          </a:p>
          <a:p>
            <a:pPr lvl="1"/>
            <a:r>
              <a:rPr lang="en-US" cap="none" dirty="0" smtClean="0"/>
              <a:t>You do not follow person A -&gt; DO NOT see the tweet</a:t>
            </a:r>
          </a:p>
          <a:p>
            <a:pPr lvl="1"/>
            <a:r>
              <a:rPr lang="en-US" cap="none" dirty="0" smtClean="0"/>
              <a:t>You do follow person A, they are not writing directly to somebody -&gt; see the tweet</a:t>
            </a:r>
          </a:p>
          <a:p>
            <a:pPr lvl="1"/>
            <a:r>
              <a:rPr lang="en-US" cap="none" dirty="0" smtClean="0"/>
              <a:t>You do follow person A, they are writing directly to person B, whom you also follow -&gt; see the tweet</a:t>
            </a:r>
          </a:p>
          <a:p>
            <a:pPr lvl="1"/>
            <a:r>
              <a:rPr lang="en-US" cap="none" dirty="0" smtClean="0"/>
              <a:t>You do follow person A, they are writing directly to person B, whom do you not follow -&gt; DO NOT see tweet</a:t>
            </a:r>
          </a:p>
        </p:txBody>
      </p:sp>
    </p:spTree>
    <p:extLst>
      <p:ext uri="{BB962C8B-B14F-4D97-AF65-F5344CB8AC3E}">
        <p14:creationId xmlns:p14="http://schemas.microsoft.com/office/powerpoint/2010/main" val="26875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each equivalence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13810"/>
            <a:ext cx="10363826" cy="3977389"/>
          </a:xfrm>
        </p:spPr>
        <p:txBody>
          <a:bodyPr>
            <a:noAutofit/>
          </a:bodyPr>
          <a:lstStyle/>
          <a:p>
            <a:r>
              <a:rPr lang="en-US" sz="2800" cap="none" dirty="0" smtClean="0"/>
              <a:t>Pick at least one value from each equivalence class</a:t>
            </a:r>
          </a:p>
          <a:p>
            <a:r>
              <a:rPr lang="en-US" sz="2800" cap="none" dirty="0" smtClean="0"/>
              <a:t>This will ensure you capture behavior from each “class” of possible behavior</a:t>
            </a:r>
          </a:p>
          <a:p>
            <a:r>
              <a:rPr lang="en-US" sz="2800" cap="none" dirty="0" smtClean="0"/>
              <a:t>Will find a good percentage of defects without exhaustive testing!</a:t>
            </a:r>
          </a:p>
          <a:p>
            <a:r>
              <a:rPr lang="en-US" sz="2800" cap="none" dirty="0" smtClean="0"/>
              <a:t>We reduced the problem something a human can do!  Woo-</a:t>
            </a:r>
            <a:r>
              <a:rPr lang="en-US" sz="2800" cap="none" dirty="0" err="1" smtClean="0"/>
              <a:t>hoo</a:t>
            </a:r>
            <a:r>
              <a:rPr lang="en-US" sz="2800" cap="none" dirty="0" smtClean="0"/>
              <a:t>!</a:t>
            </a:r>
          </a:p>
          <a:p>
            <a:r>
              <a:rPr lang="en-US" sz="2800" cap="none" dirty="0" smtClean="0"/>
              <a:t>How to pick the input?  Well, that is part of the art.  </a:t>
            </a:r>
          </a:p>
          <a:p>
            <a:pPr lvl="1"/>
            <a:r>
              <a:rPr lang="en-US" sz="2400" cap="none" dirty="0" smtClean="0"/>
              <a:t>However, there are some good guidelines!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301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and boundary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rgbClr val="FF0000"/>
                </a:solidFill>
              </a:rPr>
              <a:t>Theory: Problems are more prevalent on the boundaries of equivalence classes than in the middle.</a:t>
            </a:r>
            <a:endParaRPr lang="en-US" sz="4400" cap="non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canBePresidentOfUnitedStates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cap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age) {</a:t>
            </a:r>
          </a:p>
          <a:p>
            <a:pPr marL="0" indent="0">
              <a:buNone/>
            </a:pPr>
            <a:r>
              <a:rPr 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age &gt; 35;</a:t>
            </a:r>
          </a:p>
          <a:p>
            <a:pPr marL="0" indent="0">
              <a:buNone/>
            </a:pPr>
            <a:r>
              <a:rPr 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79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class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Cannot_be_president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 smtClean="0"/>
              <a:t>0,1,2,3,4,5,6,7,8,9,10,11,12,13,14,15,16,17,18,19,20,21,22,23,24,25,26,27,28,29,30,31,32,33,34]</a:t>
            </a:r>
          </a:p>
          <a:p>
            <a:pPr marL="0" indent="0">
              <a:buNone/>
            </a:pPr>
            <a:r>
              <a:rPr lang="en-US" dirty="0" smtClean="0"/>
              <a:t>CAN_BE_PRESIDENT = [35,36,37,38,39,40,41,42,43,44,45,46,47,48,49,50,51,52,53,54,55,56,57,58,59,60,61,62,63,64....INFINITY]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6041" y="1376987"/>
            <a:ext cx="8689976" cy="2509213"/>
          </a:xfrm>
        </p:spPr>
        <p:txBody>
          <a:bodyPr/>
          <a:lstStyle/>
          <a:p>
            <a:r>
              <a:rPr lang="en-US" dirty="0"/>
              <a:t>Key (</a:t>
            </a:r>
            <a:r>
              <a:rPr lang="en-US" dirty="0" smtClean="0"/>
              <a:t>🔑) concept to the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655" y="3886200"/>
            <a:ext cx="10882859" cy="1371599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Expected behavior vs observed behavior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3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problems likely?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Cannot_be_president</a:t>
            </a:r>
            <a:r>
              <a:rPr lang="en-US" dirty="0"/>
              <a:t> = 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,1,2,3,4,5,6,7,8,9,10,11,12,13,14,15,16,17,18,19,20,21,22,23,24,25,26,27,28,29,30,31,32,33,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CAN_BE_PRESIDENT = [</a:t>
            </a:r>
            <a:r>
              <a:rPr lang="en-US" dirty="0">
                <a:solidFill>
                  <a:srgbClr val="FF0000"/>
                </a:solidFill>
              </a:rPr>
              <a:t>35</a:t>
            </a:r>
            <a:r>
              <a:rPr lang="en-US" dirty="0"/>
              <a:t>,36,37,38,39,40,41,42,43,44,45,46,47,48,49,50,51,52,53,54,55,56,57,58,59,60,61,62,63,64....</a:t>
            </a:r>
            <a:r>
              <a:rPr lang="en-US" dirty="0">
                <a:solidFill>
                  <a:srgbClr val="FF0000"/>
                </a:solidFill>
              </a:rPr>
              <a:t>INFINITY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ensure that you test boundary and interior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Cannot_be_president</a:t>
            </a:r>
            <a:r>
              <a:rPr lang="en-US" dirty="0"/>
              <a:t> = 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,1,2,3,4,5,6,7,8,9,10,11,12,13,</a:t>
            </a:r>
            <a:r>
              <a:rPr lang="en-US" dirty="0">
                <a:solidFill>
                  <a:srgbClr val="00B050"/>
                </a:solidFill>
              </a:rPr>
              <a:t>14</a:t>
            </a:r>
            <a:r>
              <a:rPr lang="en-US" dirty="0"/>
              <a:t>,15,16,17,</a:t>
            </a:r>
            <a:r>
              <a:rPr lang="en-US" dirty="0">
                <a:solidFill>
                  <a:srgbClr val="00B050"/>
                </a:solidFill>
              </a:rPr>
              <a:t>18</a:t>
            </a:r>
            <a:r>
              <a:rPr lang="en-US" dirty="0"/>
              <a:t>,19,20,21,22,23,24,25,26,27,28,29,30,31,32,33,</a:t>
            </a:r>
            <a:r>
              <a:rPr lang="en-US" dirty="0">
                <a:solidFill>
                  <a:srgbClr val="FF0000"/>
                </a:solidFill>
              </a:rPr>
              <a:t>34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CAN_BE_PRESIDENT = [</a:t>
            </a:r>
            <a:r>
              <a:rPr lang="en-US" dirty="0">
                <a:solidFill>
                  <a:srgbClr val="FF0000"/>
                </a:solidFill>
              </a:rPr>
              <a:t>35</a:t>
            </a:r>
            <a:r>
              <a:rPr lang="en-US" dirty="0"/>
              <a:t>,36,37,38,39,40,41,42,43,</a:t>
            </a:r>
            <a:r>
              <a:rPr lang="en-US" dirty="0">
                <a:solidFill>
                  <a:srgbClr val="00B050"/>
                </a:solidFill>
              </a:rPr>
              <a:t>44</a:t>
            </a:r>
            <a:r>
              <a:rPr lang="en-US" dirty="0"/>
              <a:t>,45,46,47,48,49,50,51,52,53,54,55,56,57,58,59,60,61,62,</a:t>
            </a:r>
            <a:r>
              <a:rPr lang="en-US" dirty="0">
                <a:solidFill>
                  <a:srgbClr val="00B050"/>
                </a:solidFill>
              </a:rPr>
              <a:t>63</a:t>
            </a:r>
            <a:r>
              <a:rPr lang="en-US" dirty="0"/>
              <a:t>,64....</a:t>
            </a:r>
            <a:r>
              <a:rPr lang="en-US" dirty="0">
                <a:solidFill>
                  <a:srgbClr val="FF0000"/>
                </a:solidFill>
              </a:rPr>
              <a:t>INFINITY</a:t>
            </a:r>
            <a:r>
              <a:rPr lang="en-US" dirty="0"/>
              <a:t>]</a:t>
            </a:r>
          </a:p>
          <a:p>
            <a:r>
              <a:rPr lang="en-US" sz="4400" cap="none" dirty="0" smtClean="0">
                <a:solidFill>
                  <a:srgbClr val="FF0000"/>
                </a:solidFill>
              </a:rPr>
              <a:t>Are we missing anything?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“Hidden” (IMPLICIT) boundary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767486"/>
            <a:ext cx="10363826" cy="3424107"/>
          </a:xfrm>
        </p:spPr>
        <p:txBody>
          <a:bodyPr>
            <a:noAutofit/>
          </a:bodyPr>
          <a:lstStyle/>
          <a:p>
            <a:r>
              <a:rPr lang="en-US" sz="2400" cap="none" dirty="0" smtClean="0"/>
              <a:t>The boundary values we have gone over already are explicit – that is, they are defined, or at least able to be deduced from, the requirements of the problem itself.</a:t>
            </a:r>
          </a:p>
          <a:p>
            <a:r>
              <a:rPr lang="en-US" sz="2400" cap="none" dirty="0" smtClean="0"/>
              <a:t>Some boundaries are implicit – they are generated from the domain, architecture, hardware, or other elements:</a:t>
            </a:r>
          </a:p>
          <a:p>
            <a:pPr lvl="1"/>
            <a:r>
              <a:rPr lang="en-US" sz="2000" cap="none" dirty="0" smtClean="0"/>
              <a:t>MAXINT, MININT</a:t>
            </a:r>
          </a:p>
          <a:p>
            <a:pPr lvl="1"/>
            <a:r>
              <a:rPr lang="en-US" sz="2000" cap="none" dirty="0" smtClean="0"/>
              <a:t>Maximum precision of a floating point value</a:t>
            </a:r>
          </a:p>
          <a:p>
            <a:pPr lvl="1"/>
            <a:r>
              <a:rPr lang="en-US" sz="2000" cap="none" dirty="0" smtClean="0"/>
              <a:t>Allocation limitation (memory, hard drive space, network bandwidth, etc.)</a:t>
            </a:r>
          </a:p>
          <a:p>
            <a:pPr lvl="1"/>
            <a:r>
              <a:rPr lang="en-US" sz="2000" cap="none" dirty="0" smtClean="0"/>
              <a:t>Undefined values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4621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Base, edge, and corner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Base case – An element in an equivalence class that is not around a boundary (interior value), OR an expected use case.</a:t>
            </a:r>
          </a:p>
          <a:p>
            <a:r>
              <a:rPr lang="en-US" cap="none" dirty="0" smtClean="0"/>
              <a:t>Edge case – An element in an equivalence class that is next to a boundary (boundary value), OR an unexpected use case.</a:t>
            </a:r>
          </a:p>
          <a:p>
            <a:r>
              <a:rPr lang="en-US" cap="none" dirty="0" smtClean="0"/>
              <a:t>Corner case (or pathological case) – A case which can only occur outside of normal operating parameters, or a combination of multiple edge cases.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33023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Black-, white, and grey-box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Black-box testing: Testing with no knowledge of the interior structure or code of the application.  Tests are often performed from the user’s perspective, looking at the system as a whole.</a:t>
            </a:r>
          </a:p>
          <a:p>
            <a:r>
              <a:rPr lang="en-US" cap="none" dirty="0" smtClean="0"/>
              <a:t>White-box testing: Testing with explicit knowledge of the interior structure and codebase, and directly testing that code.  Tests are often at a lower level (e.g., testing individual methods or classes)</a:t>
            </a:r>
          </a:p>
          <a:p>
            <a:r>
              <a:rPr lang="en-US" cap="none" dirty="0" smtClean="0"/>
              <a:t>Grey-box testing: Testing with knowledge of the interior structure and codebase of the system under test, but not directly testing the code.  Tests are similar to black-box tests, but are informed by the tester’s knowledge of the codebase.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324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Black-box testing </a:t>
            </a:r>
            <a:r>
              <a:rPr lang="en-US" dirty="0" err="1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Accessing a website, using a browser, to look for flaws</a:t>
            </a:r>
          </a:p>
          <a:p>
            <a:r>
              <a:rPr lang="en-US" sz="2800" cap="none" dirty="0" smtClean="0"/>
              <a:t>Running a script against an API endpoint</a:t>
            </a:r>
          </a:p>
          <a:p>
            <a:r>
              <a:rPr lang="en-US" sz="2800" cap="none" dirty="0" smtClean="0"/>
              <a:t>Checking to see that changing fonts in a word processor shows the correct font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42160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White-box testing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Testing that a function returns the correct result</a:t>
            </a:r>
          </a:p>
          <a:p>
            <a:r>
              <a:rPr lang="en-US" sz="3200" cap="none" dirty="0" smtClean="0"/>
              <a:t>Testing that instantiating an object creates a valid object</a:t>
            </a:r>
          </a:p>
          <a:p>
            <a:r>
              <a:rPr lang="en-US" sz="3200" cap="none" dirty="0" smtClean="0"/>
              <a:t>Checking that there are no unused variables in a method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8252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Grey-box testing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Reviewing code, and noticing that bubble sort is used.  Then write a user-facing test involving a large input size.</a:t>
            </a:r>
          </a:p>
          <a:p>
            <a:r>
              <a:rPr lang="en-US" sz="2800" cap="none" dirty="0" smtClean="0"/>
              <a:t>Reviewing code and noticing an off-by-one error.  Then write a user-facing test which checks that boundary value.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768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STATic</a:t>
            </a:r>
            <a:r>
              <a:rPr lang="en-US" dirty="0" smtClean="0"/>
              <a:t> vs dynamic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Dynamic testing = code is executed (at least some of it</a:t>
            </a:r>
            <a:r>
              <a:rPr lang="en-US" sz="4000" cap="none" dirty="0" smtClean="0"/>
              <a:t>)</a:t>
            </a:r>
          </a:p>
          <a:p>
            <a:r>
              <a:rPr lang="en-US" sz="4000" cap="none" dirty="0" smtClean="0"/>
              <a:t>Static testing = code is not executed</a:t>
            </a:r>
          </a:p>
        </p:txBody>
      </p:sp>
    </p:spTree>
    <p:extLst>
      <p:ext uri="{BB962C8B-B14F-4D97-AF65-F5344CB8AC3E}">
        <p14:creationId xmlns:p14="http://schemas.microsoft.com/office/powerpoint/2010/main" val="8772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23870"/>
            <a:ext cx="11153308" cy="4067330"/>
          </a:xfrm>
        </p:spPr>
        <p:txBody>
          <a:bodyPr>
            <a:noAutofit/>
          </a:bodyPr>
          <a:lstStyle/>
          <a:p>
            <a:r>
              <a:rPr lang="en-US" sz="2800" cap="none" dirty="0" smtClean="0"/>
              <a:t>If you’re thinking about testing, this is probably what you are thinking about.</a:t>
            </a:r>
          </a:p>
          <a:p>
            <a:pPr lvl="1"/>
            <a:r>
              <a:rPr lang="en-US" sz="2400" cap="none" dirty="0" smtClean="0"/>
              <a:t>Code is executed under certain circumstances (e.g. input values, environment variables, etc.)</a:t>
            </a:r>
          </a:p>
          <a:p>
            <a:pPr lvl="1"/>
            <a:r>
              <a:rPr lang="en-US" sz="2400" cap="none" dirty="0" smtClean="0">
                <a:solidFill>
                  <a:srgbClr val="FF0000"/>
                </a:solidFill>
              </a:rPr>
              <a:t>Observed results </a:t>
            </a:r>
            <a:r>
              <a:rPr lang="en-US" sz="2400" cap="none" dirty="0" smtClean="0"/>
              <a:t>are then compared with </a:t>
            </a:r>
            <a:r>
              <a:rPr lang="en-US" sz="2400" cap="none" dirty="0" smtClean="0">
                <a:solidFill>
                  <a:srgbClr val="FF0000"/>
                </a:solidFill>
              </a:rPr>
              <a:t>expected results</a:t>
            </a:r>
          </a:p>
          <a:p>
            <a:r>
              <a:rPr lang="en-US" sz="2800" cap="none" dirty="0" smtClean="0"/>
              <a:t>The majority of the class will consists of dynamic testing</a:t>
            </a:r>
          </a:p>
          <a:p>
            <a:r>
              <a:rPr lang="en-US" sz="2800" cap="none" dirty="0" smtClean="0"/>
              <a:t>Much more commonly used in industry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5470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Expected behavior vs observed behavior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smtClean="0"/>
              <a:t>You need to know what “should” happen under some circumstances, then check to see if that behavior actually occurred.</a:t>
            </a:r>
          </a:p>
          <a:p>
            <a:pPr marL="0" indent="0">
              <a:buNone/>
            </a:pPr>
            <a:r>
              <a:rPr lang="en-US" cap="none" dirty="0" smtClean="0"/>
              <a:t>For example, assume I have a function foo, which accepts an integer, a, and returns a float.  What should happen if I send in the value a = 42?</a:t>
            </a:r>
          </a:p>
          <a:p>
            <a:pPr marL="0" indent="0">
              <a:buNone/>
            </a:pPr>
            <a:r>
              <a:rPr lang="en-US" cap="none" dirty="0" smtClean="0"/>
              <a:t>This is a simple idea, but it’s the “Fundamental Theorem of Testing” (although note that we may violate it later…)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08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34322"/>
            <a:ext cx="10363826" cy="4901783"/>
          </a:xfrm>
        </p:spPr>
        <p:txBody>
          <a:bodyPr>
            <a:noAutofit/>
          </a:bodyPr>
          <a:lstStyle/>
          <a:p>
            <a:r>
              <a:rPr lang="en-US" sz="2800" cap="none" dirty="0" smtClean="0"/>
              <a:t>The code is reviewed by a person or external program, without being executed</a:t>
            </a:r>
          </a:p>
          <a:p>
            <a:r>
              <a:rPr lang="en-US" sz="2800" cap="none" dirty="0" smtClean="0"/>
              <a:t>Examples:</a:t>
            </a:r>
          </a:p>
          <a:p>
            <a:pPr lvl="1"/>
            <a:r>
              <a:rPr lang="en-US" sz="2400" cap="none" dirty="0" smtClean="0"/>
              <a:t>Code walkthroughs and reviews</a:t>
            </a:r>
          </a:p>
          <a:p>
            <a:pPr lvl="1"/>
            <a:r>
              <a:rPr lang="en-US" sz="2400" cap="none" dirty="0" smtClean="0"/>
              <a:t>Requirements analysis</a:t>
            </a:r>
          </a:p>
          <a:p>
            <a:pPr lvl="1"/>
            <a:r>
              <a:rPr lang="en-US" sz="2400" cap="none" dirty="0" smtClean="0"/>
              <a:t>Source Code Analysis </a:t>
            </a:r>
          </a:p>
          <a:p>
            <a:pPr lvl="2"/>
            <a:r>
              <a:rPr lang="en-US" sz="2000" cap="none" dirty="0" err="1" smtClean="0"/>
              <a:t>Linting</a:t>
            </a:r>
            <a:endParaRPr lang="en-US" sz="2000" cap="none" dirty="0" smtClean="0"/>
          </a:p>
          <a:p>
            <a:pPr lvl="2"/>
            <a:r>
              <a:rPr lang="en-US" sz="2000" cap="none" dirty="0" smtClean="0"/>
              <a:t>Model checking</a:t>
            </a:r>
          </a:p>
          <a:p>
            <a:pPr lvl="2"/>
            <a:r>
              <a:rPr lang="en-US" sz="2000" cap="none" dirty="0" smtClean="0"/>
              <a:t>Complexity analysis</a:t>
            </a:r>
          </a:p>
          <a:p>
            <a:pPr lvl="2"/>
            <a:r>
              <a:rPr lang="en-US" sz="2000" cap="none" dirty="0" smtClean="0"/>
              <a:t>Code coverage</a:t>
            </a:r>
          </a:p>
          <a:p>
            <a:pPr lvl="2"/>
            <a:r>
              <a:rPr lang="en-US" sz="2000" cap="none" dirty="0" smtClean="0"/>
              <a:t>Finite state analysis</a:t>
            </a:r>
          </a:p>
          <a:p>
            <a:pPr lvl="2"/>
            <a:r>
              <a:rPr lang="en-US" sz="2000" cap="none" dirty="0" smtClean="0"/>
              <a:t>… COMPILING!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30592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99803" y="1813810"/>
            <a:ext cx="10977797" cy="3977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 smtClean="0"/>
              <a:t>Assume foo is supposed to return the square root of the passed in value a.</a:t>
            </a:r>
          </a:p>
          <a:p>
            <a:pPr marL="0" indent="0">
              <a:buNone/>
            </a:pPr>
            <a:r>
              <a:rPr lang="en-US" sz="2800" cap="none" dirty="0" smtClean="0"/>
              <a:t>When I send in the value a = 42, then I expect to be returned the value 6.48074069841.</a:t>
            </a:r>
          </a:p>
          <a:p>
            <a:pPr marL="0" indent="0">
              <a:buNone/>
            </a:pPr>
            <a:r>
              <a:rPr lang="en-US" sz="2800" cap="none" dirty="0" smtClean="0"/>
              <a:t>When I send in the value a = 9, then I expect to be returned the value 3.</a:t>
            </a:r>
          </a:p>
          <a:p>
            <a:pPr marL="0" indent="0">
              <a:buNone/>
            </a:pPr>
            <a:r>
              <a:rPr lang="en-US" sz="2800" cap="none" dirty="0" smtClean="0"/>
              <a:t>When I send in the value a = -1, then I expect….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7531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IMPOSSIBILITY OF EXHAUSTIVE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Let’s say we want to ensure that our square root method will never fail, no matter what we send in.  Assume we are using a standard Java </a:t>
            </a:r>
            <a:r>
              <a:rPr lang="en-US" cap="none" dirty="0" err="1" smtClean="0"/>
              <a:t>int</a:t>
            </a:r>
            <a:r>
              <a:rPr lang="en-US" cap="none" dirty="0" smtClean="0"/>
              <a:t> (signed 32-bit integer)</a:t>
            </a:r>
          </a:p>
          <a:p>
            <a:r>
              <a:rPr lang="en-US" cap="none" dirty="0" smtClean="0"/>
              <a:t>How many values do we have to test?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582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13123">
            <a:off x="913775" y="2387356"/>
            <a:ext cx="10364451" cy="1596177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4,294,967,296</a:t>
            </a:r>
            <a:endParaRPr 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 medium-sized, 1000-method java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Assume that each method has one </a:t>
            </a:r>
            <a:r>
              <a:rPr lang="en-US" sz="3200" cap="none" dirty="0" err="1" smtClean="0"/>
              <a:t>int</a:t>
            </a:r>
            <a:r>
              <a:rPr lang="en-US" sz="3200" cap="none" dirty="0" smtClean="0"/>
              <a:t> argument and returns one primitive value.</a:t>
            </a:r>
          </a:p>
          <a:p>
            <a:r>
              <a:rPr lang="en-US" sz="3200" cap="none" dirty="0" smtClean="0"/>
              <a:t>Remember that methods in a java-like language could theoretically influence other methods (e.g., setting global variables, calling other methods, mutating objects, etc.)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36835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49881">
            <a:off x="1063678" y="2302856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4,294,967,296 ^ 1000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675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3518768"/>
          </a:xfrm>
        </p:spPr>
        <p:txBody>
          <a:bodyPr>
            <a:noAutofit/>
          </a:bodyPr>
          <a:lstStyle/>
          <a:p>
            <a:r>
              <a:rPr lang="en-US" sz="4000" dirty="0" smtClean="0"/>
              <a:t>Would having that many tests guarantee that there are no problems with the system under test?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604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83</TotalTime>
  <Words>1377</Words>
  <Application>Microsoft Office PowerPoint</Application>
  <PresentationFormat>Widescreen</PresentationFormat>
  <Paragraphs>130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Courier New</vt:lpstr>
      <vt:lpstr>Tw Cen MT</vt:lpstr>
      <vt:lpstr>Droplet</vt:lpstr>
      <vt:lpstr>CS1632, LECTURE 2: TESTING THEORY AND TERMINOLOGY</vt:lpstr>
      <vt:lpstr>Key (🔑) concept to the course</vt:lpstr>
      <vt:lpstr>Expected behavior vs observed behavior</vt:lpstr>
      <vt:lpstr>Example</vt:lpstr>
      <vt:lpstr>THE IMPOSSIBILITY OF EXHAUSTIVE TESTING</vt:lpstr>
      <vt:lpstr>4,294,967,296</vt:lpstr>
      <vt:lpstr>What about A medium-sized, 1000-method java program?</vt:lpstr>
      <vt:lpstr>4,294,967,296 ^ 1000</vt:lpstr>
      <vt:lpstr>Would having that many tests guarantee that there are no problems with the system under test?</vt:lpstr>
      <vt:lpstr>LOL NOPE</vt:lpstr>
      <vt:lpstr>Testing = ART + SCIENCE</vt:lpstr>
      <vt:lpstr>Equivalence class partitioning</vt:lpstr>
      <vt:lpstr>Equivalence classes are strictly partitioned</vt:lpstr>
      <vt:lpstr>example</vt:lpstr>
      <vt:lpstr>They do not have to be numeric</vt:lpstr>
      <vt:lpstr>test each equivalence class</vt:lpstr>
      <vt:lpstr>Interior and boundary values</vt:lpstr>
      <vt:lpstr>Why?</vt:lpstr>
      <vt:lpstr>Equivalence class partitioning</vt:lpstr>
      <vt:lpstr>Where are problems likely?</vt:lpstr>
      <vt:lpstr>Try to ensure that you test boundary and interior values</vt:lpstr>
      <vt:lpstr>“Hidden” (IMPLICIT) boundary values</vt:lpstr>
      <vt:lpstr>Base, edge, and corner cases</vt:lpstr>
      <vt:lpstr>Black-, white, and grey-box testing</vt:lpstr>
      <vt:lpstr>Black-box testing exampleS</vt:lpstr>
      <vt:lpstr>White-box testing examples</vt:lpstr>
      <vt:lpstr>Grey-box testing examples</vt:lpstr>
      <vt:lpstr>STATic vs dynamic testing</vt:lpstr>
      <vt:lpstr>Dynamic testing</vt:lpstr>
      <vt:lpstr>Static testing</vt:lpstr>
      <vt:lpstr>PowerPoint Presentation</vt:lpstr>
      <vt:lpstr>PowerPoint Presentation</vt:lpstr>
      <vt:lpstr>PowerPoint Presentation</vt:lpstr>
      <vt:lpstr>PowerPoint Presentation</vt:lpstr>
    </vt:vector>
  </TitlesOfParts>
  <Company>University of Pittsburgh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Laboon</dc:creator>
  <cp:lastModifiedBy>William J. Laboon</cp:lastModifiedBy>
  <cp:revision>13</cp:revision>
  <dcterms:created xsi:type="dcterms:W3CDTF">2016-05-16T16:47:59Z</dcterms:created>
  <dcterms:modified xsi:type="dcterms:W3CDTF">2016-05-16T18:11:26Z</dcterms:modified>
</cp:coreProperties>
</file>