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6" r:id="rId11"/>
    <p:sldId id="264" r:id="rId12"/>
    <p:sldId id="265" r:id="rId13"/>
    <p:sldId id="268" r:id="rId14"/>
    <p:sldId id="267" r:id="rId15"/>
    <p:sldId id="270" r:id="rId16"/>
    <p:sldId id="269" r:id="rId17"/>
    <p:sldId id="271" r:id="rId18"/>
    <p:sldId id="279" r:id="rId19"/>
    <p:sldId id="283" r:id="rId20"/>
    <p:sldId id="280" r:id="rId21"/>
    <p:sldId id="281" r:id="rId22"/>
    <p:sldId id="282" r:id="rId23"/>
    <p:sldId id="284" r:id="rId24"/>
    <p:sldId id="285" r:id="rId25"/>
    <p:sldId id="286" r:id="rId26"/>
    <p:sldId id="290" r:id="rId27"/>
    <p:sldId id="291" r:id="rId28"/>
    <p:sldId id="292" r:id="rId29"/>
    <p:sldId id="287" r:id="rId30"/>
    <p:sldId id="288" r:id="rId31"/>
    <p:sldId id="29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CS1632, Lecture 3: 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Bill </a:t>
            </a:r>
            <a:r>
              <a:rPr lang="en-US" dirty="0" err="1" smtClean="0"/>
              <a:t>Laboon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vs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006" y="1558977"/>
            <a:ext cx="10313233" cy="430842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Verification – Did we build the </a:t>
            </a:r>
            <a:r>
              <a:rPr lang="en-US" sz="2800" b="1" i="1" dirty="0" smtClean="0"/>
              <a:t>software right</a:t>
            </a:r>
            <a:r>
              <a:rPr lang="en-US" sz="2800" dirty="0" smtClean="0"/>
              <a:t>?</a:t>
            </a:r>
          </a:p>
          <a:p>
            <a:pPr lvl="1"/>
            <a:r>
              <a:rPr lang="en-US" sz="2800" dirty="0" smtClean="0"/>
              <a:t>Ensure that requirements are met</a:t>
            </a:r>
          </a:p>
          <a:p>
            <a:pPr lvl="1"/>
            <a:r>
              <a:rPr lang="en-US" sz="2800" dirty="0" smtClean="0"/>
              <a:t>Ensure that there are no unexpected failures, output is correct, edge cases handled, etc. (implicit requirements)</a:t>
            </a:r>
          </a:p>
          <a:p>
            <a:r>
              <a:rPr lang="en-US" sz="2800" dirty="0" smtClean="0"/>
              <a:t>Validation – Did we build the </a:t>
            </a:r>
            <a:r>
              <a:rPr lang="en-US" sz="2800" b="1" i="1" dirty="0" smtClean="0"/>
              <a:t>right software</a:t>
            </a:r>
            <a:r>
              <a:rPr lang="en-US" sz="2800" dirty="0" smtClean="0"/>
              <a:t>?</a:t>
            </a:r>
          </a:p>
          <a:p>
            <a:pPr lvl="1"/>
            <a:r>
              <a:rPr lang="en-US" sz="2800" dirty="0" smtClean="0"/>
              <a:t>Ensure that the software does what the customer/user actually wants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131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say WHAT to do, not HOW to do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5999"/>
            <a:ext cx="10590551" cy="4249711"/>
          </a:xfrm>
        </p:spPr>
        <p:txBody>
          <a:bodyPr>
            <a:normAutofit/>
          </a:bodyPr>
          <a:lstStyle/>
          <a:p>
            <a:r>
              <a:rPr lang="en-US" sz="3200" b="1" dirty="0"/>
              <a:t>GOOD:</a:t>
            </a:r>
            <a:r>
              <a:rPr lang="en-US" sz="3200" dirty="0"/>
              <a:t> The system shall persistently store all logins for future review</a:t>
            </a:r>
            <a:r>
              <a:rPr lang="en-US" sz="3200" dirty="0" smtClean="0"/>
              <a:t>.</a:t>
            </a:r>
          </a:p>
          <a:p>
            <a:r>
              <a:rPr lang="en-US" sz="3200" b="1" dirty="0" smtClean="0"/>
              <a:t>BAD</a:t>
            </a:r>
            <a:r>
              <a:rPr lang="en-US" sz="3200" b="1" dirty="0"/>
              <a:t>: </a:t>
            </a:r>
            <a:r>
              <a:rPr lang="en-US" sz="3200" dirty="0"/>
              <a:t>The system shall use an associative array in a singleton class called </a:t>
            </a:r>
            <a:r>
              <a:rPr lang="en-US" sz="3200" dirty="0" err="1"/>
              <a:t>AllLoginsForReview</a:t>
            </a:r>
            <a:r>
              <a:rPr lang="en-US" sz="3200" dirty="0"/>
              <a:t> to store all logins</a:t>
            </a:r>
            <a:r>
              <a:rPr lang="en-US" sz="3200" dirty="0" smtClean="0"/>
              <a:t>.</a:t>
            </a:r>
          </a:p>
          <a:p>
            <a:r>
              <a:rPr lang="en-US" sz="3200" b="1" dirty="0"/>
              <a:t>GOOD: </a:t>
            </a:r>
            <a:r>
              <a:rPr lang="en-US" sz="3200" dirty="0"/>
              <a:t>The system shall </a:t>
            </a:r>
            <a:r>
              <a:rPr lang="en-US" sz="3200" dirty="0" smtClean="0"/>
              <a:t>support </a:t>
            </a:r>
            <a:r>
              <a:rPr lang="en-US" sz="3200" dirty="0"/>
              <a:t>100 concurrent </a:t>
            </a:r>
            <a:r>
              <a:rPr lang="en-US" sz="3200" dirty="0" smtClean="0"/>
              <a:t>users.</a:t>
            </a:r>
          </a:p>
          <a:p>
            <a:r>
              <a:rPr lang="en-US" sz="3200" b="1" dirty="0" smtClean="0"/>
              <a:t>BAD</a:t>
            </a:r>
            <a:r>
              <a:rPr lang="en-US" sz="3200" b="1" dirty="0"/>
              <a:t>:</a:t>
            </a:r>
            <a:r>
              <a:rPr lang="en-US" sz="3200" dirty="0"/>
              <a:t> The system shall use </a:t>
            </a:r>
            <a:r>
              <a:rPr lang="en-US" sz="3200" dirty="0" smtClean="0"/>
              <a:t>a </a:t>
            </a:r>
            <a:r>
              <a:rPr lang="en-US" sz="3200" dirty="0" err="1" smtClean="0"/>
              <a:t>BlockingQueue</a:t>
            </a:r>
            <a:r>
              <a:rPr lang="en-US" sz="3200" dirty="0" smtClean="0"/>
              <a:t> </a:t>
            </a:r>
            <a:r>
              <a:rPr lang="en-US" sz="3200" dirty="0"/>
              <a:t>in order to support 100 concurrent users.</a:t>
            </a:r>
          </a:p>
        </p:txBody>
      </p:sp>
    </p:spTree>
    <p:extLst>
      <p:ext uri="{BB962C8B-B14F-4D97-AF65-F5344CB8AC3E}">
        <p14:creationId xmlns:p14="http://schemas.microsoft.com/office/powerpoint/2010/main" val="553425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64695"/>
            <a:ext cx="10590551" cy="1707005"/>
          </a:xfrm>
        </p:spPr>
        <p:txBody>
          <a:bodyPr/>
          <a:lstStyle/>
          <a:p>
            <a:r>
              <a:rPr lang="en-US" dirty="0" smtClean="0"/>
              <a:t>From a requirements perspective, we care about WHAT the system does, not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90550" cy="408482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 want to know – does the system do X in situation Y, under circumstances Z?</a:t>
            </a:r>
          </a:p>
          <a:p>
            <a:r>
              <a:rPr lang="en-US" sz="3200" dirty="0" smtClean="0"/>
              <a:t>Black-box testing can be impossible if we need to know implementation details</a:t>
            </a:r>
          </a:p>
          <a:p>
            <a:r>
              <a:rPr lang="en-US" sz="3200" dirty="0" smtClean="0"/>
              <a:t>Specifying implementation details restricts designers and developers from implementing better solutions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396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39056"/>
            <a:ext cx="10680492" cy="4428344"/>
          </a:xfrm>
        </p:spPr>
        <p:txBody>
          <a:bodyPr>
            <a:noAutofit/>
          </a:bodyPr>
          <a:lstStyle/>
          <a:p>
            <a:r>
              <a:rPr lang="en-US" sz="3600" dirty="0" smtClean="0"/>
              <a:t>Requirements should be testable.  What this means, exactly, will vary, but we have some guidelines.</a:t>
            </a:r>
          </a:p>
          <a:p>
            <a:r>
              <a:rPr lang="en-US" sz="3600" dirty="0"/>
              <a:t>GOOD: The calculator subsystem shall include functionality to add, subtract, multiply, and divide any two integers between MININT and MAXINT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BAD</a:t>
            </a:r>
            <a:r>
              <a:rPr lang="en-US" sz="3600" dirty="0"/>
              <a:t>: The calculator subsystem must be awesome.  Like, seriously awesome.</a:t>
            </a:r>
          </a:p>
        </p:txBody>
      </p:sp>
    </p:spTree>
    <p:extLst>
      <p:ext uri="{BB962C8B-B14F-4D97-AF65-F5344CB8AC3E}">
        <p14:creationId xmlns:p14="http://schemas.microsoft.com/office/powerpoint/2010/main" val="191500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Requirements should be…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8957"/>
            <a:ext cx="9601200" cy="485681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Complete</a:t>
            </a:r>
          </a:p>
          <a:p>
            <a:r>
              <a:rPr lang="en-US" sz="4800" dirty="0" smtClean="0"/>
              <a:t>Consistent</a:t>
            </a:r>
          </a:p>
          <a:p>
            <a:r>
              <a:rPr lang="en-US" sz="4800" dirty="0" smtClean="0"/>
              <a:t>Unambiguous</a:t>
            </a:r>
          </a:p>
          <a:p>
            <a:r>
              <a:rPr lang="en-US" sz="4800" dirty="0" smtClean="0"/>
              <a:t>Quantitative</a:t>
            </a:r>
          </a:p>
          <a:p>
            <a:r>
              <a:rPr lang="en-US" sz="4800" dirty="0" smtClean="0"/>
              <a:t>Feasible </a:t>
            </a:r>
            <a:r>
              <a:rPr lang="en-US" sz="4800" dirty="0"/>
              <a:t>to test</a:t>
            </a:r>
          </a:p>
        </p:txBody>
      </p:sp>
    </p:spTree>
    <p:extLst>
      <p:ext uri="{BB962C8B-B14F-4D97-AF65-F5344CB8AC3E}">
        <p14:creationId xmlns:p14="http://schemas.microsoft.com/office/powerpoint/2010/main" val="2049025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Requirements should cover all aspects of a system.  Anything not covered in requirements is liable to be interpreted differently</a:t>
            </a:r>
            <a:r>
              <a:rPr lang="en-US" sz="3200" dirty="0" smtClean="0"/>
              <a:t>!</a:t>
            </a:r>
          </a:p>
          <a:p>
            <a:r>
              <a:rPr lang="en-US" sz="3200" dirty="0" smtClean="0"/>
              <a:t>If you care that something should occur a certain way, it should be specified in the requirements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7859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8957"/>
            <a:ext cx="10530590" cy="4278443"/>
          </a:xfrm>
        </p:spPr>
        <p:txBody>
          <a:bodyPr>
            <a:noAutofit/>
          </a:bodyPr>
          <a:lstStyle/>
          <a:p>
            <a:r>
              <a:rPr lang="en-US" sz="2800" dirty="0"/>
              <a:t>Requirements must be internally and externally consistent.  They must not contradict each other</a:t>
            </a:r>
            <a:r>
              <a:rPr lang="en-US" sz="2800" dirty="0" smtClean="0"/>
              <a:t>.</a:t>
            </a:r>
          </a:p>
          <a:p>
            <a:r>
              <a:rPr lang="en-US" sz="2800" dirty="0" err="1"/>
              <a:t>Req</a:t>
            </a:r>
            <a:r>
              <a:rPr lang="en-US" sz="2800" dirty="0"/>
              <a:t> 1: "The system shall immediately shut down if the external temperature reaches -20 degrees Celsius</a:t>
            </a:r>
            <a:r>
              <a:rPr lang="en-US" sz="2800" dirty="0" smtClean="0"/>
              <a:t>.“</a:t>
            </a:r>
          </a:p>
          <a:p>
            <a:r>
              <a:rPr lang="en-US" sz="2800" b="1" dirty="0" smtClean="0"/>
              <a:t>BAD</a:t>
            </a:r>
            <a:r>
              <a:rPr lang="en-US" sz="2800" b="1" dirty="0"/>
              <a:t>: </a:t>
            </a:r>
            <a:r>
              <a:rPr lang="en-US" sz="2800" dirty="0" err="1"/>
              <a:t>Req</a:t>
            </a:r>
            <a:r>
              <a:rPr lang="en-US" sz="2800" dirty="0"/>
              <a:t> 2: "The system shall enable the LOWTEMP warning light whenever the external temperature is -40 degrees Celsius or colder." </a:t>
            </a:r>
            <a:endParaRPr lang="en-US" sz="2800" dirty="0" smtClean="0"/>
          </a:p>
          <a:p>
            <a:r>
              <a:rPr lang="en-US" sz="2800" b="1" dirty="0" smtClean="0"/>
              <a:t>GOOD: </a:t>
            </a:r>
            <a:r>
              <a:rPr lang="en-US" sz="2800" dirty="0" err="1" smtClean="0"/>
              <a:t>Req</a:t>
            </a:r>
            <a:r>
              <a:rPr lang="en-US" sz="2800" dirty="0" smtClean="0"/>
              <a:t> </a:t>
            </a:r>
            <a:r>
              <a:rPr lang="en-US" sz="2800" dirty="0"/>
              <a:t>2: "The system shall turn on the LOWTEMP warning light whenever the external temperature is 0 degrees Celsius or colder." </a:t>
            </a:r>
          </a:p>
        </p:txBody>
      </p:sp>
    </p:spTree>
    <p:extLst>
      <p:ext uri="{BB962C8B-B14F-4D97-AF65-F5344CB8AC3E}">
        <p14:creationId xmlns:p14="http://schemas.microsoft.com/office/powerpoint/2010/main" val="2421506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Internally and Externally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8997"/>
            <a:ext cx="9601200" cy="4338403"/>
          </a:xfrm>
        </p:spPr>
        <p:txBody>
          <a:bodyPr>
            <a:normAutofit/>
          </a:bodyPr>
          <a:lstStyle/>
          <a:p>
            <a:r>
              <a:rPr lang="en-US" sz="3200" b="1" dirty="0"/>
              <a:t>BAD: </a:t>
            </a:r>
            <a:r>
              <a:rPr lang="en-US" sz="3200" dirty="0"/>
              <a:t>The system shall communicate between Earth and Mars with a round-trip latency of less than 25 </a:t>
            </a:r>
            <a:r>
              <a:rPr lang="en-US" sz="3200" dirty="0" err="1"/>
              <a:t>ms</a:t>
            </a:r>
            <a:r>
              <a:rPr lang="en-US" sz="3200" dirty="0" err="1" smtClean="0"/>
              <a:t>.</a:t>
            </a:r>
            <a:endParaRPr lang="en-US" sz="3200" dirty="0" smtClean="0"/>
          </a:p>
          <a:p>
            <a:r>
              <a:rPr lang="en-US" sz="3200" b="1" dirty="0" smtClean="0"/>
              <a:t>GOOD</a:t>
            </a:r>
            <a:r>
              <a:rPr lang="en-US" sz="3200" b="1" dirty="0"/>
              <a:t>: </a:t>
            </a:r>
            <a:r>
              <a:rPr lang="en-US" sz="3200" dirty="0"/>
              <a:t>The system shall communicate between Earth and Mars with a round-trip latency of less than 42 minutes at apogee and 24 minutes at perigee.</a:t>
            </a:r>
          </a:p>
        </p:txBody>
      </p:sp>
    </p:spTree>
    <p:extLst>
      <p:ext uri="{BB962C8B-B14F-4D97-AF65-F5344CB8AC3E}">
        <p14:creationId xmlns:p14="http://schemas.microsoft.com/office/powerpoint/2010/main" val="3488659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UNAMBIGUOUS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638" y="1701383"/>
            <a:ext cx="10590551" cy="4774367"/>
          </a:xfrm>
        </p:spPr>
        <p:txBody>
          <a:bodyPr>
            <a:normAutofit/>
          </a:bodyPr>
          <a:lstStyle/>
          <a:p>
            <a:r>
              <a:rPr lang="en-US" sz="3600" b="1" dirty="0"/>
              <a:t>BAD</a:t>
            </a:r>
            <a:r>
              <a:rPr lang="en-US" sz="3600" dirty="0"/>
              <a:t>: When the database system stores a String and an invalid Date, it should be set to the default </a:t>
            </a:r>
            <a:r>
              <a:rPr lang="en-US" sz="3600" dirty="0" smtClean="0"/>
              <a:t>value.</a:t>
            </a:r>
          </a:p>
          <a:p>
            <a:r>
              <a:rPr lang="en-US" sz="3600" b="1" dirty="0" smtClean="0"/>
              <a:t>GOOD</a:t>
            </a:r>
            <a:r>
              <a:rPr lang="en-US" sz="3600" b="1" dirty="0"/>
              <a:t>: </a:t>
            </a:r>
            <a:r>
              <a:rPr lang="en-US" sz="3600" dirty="0"/>
              <a:t>When the database system stores a String and an invalid Date, the Date should be set to the default </a:t>
            </a:r>
            <a:r>
              <a:rPr lang="en-US" sz="3600" dirty="0" smtClean="0"/>
              <a:t>value </a:t>
            </a:r>
            <a:r>
              <a:rPr lang="en-US" sz="3600" dirty="0"/>
              <a:t>(1 Jan 1970)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77792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BAD: The system shall be responsive to the user</a:t>
            </a:r>
            <a:r>
              <a:rPr lang="en-US" sz="4000" dirty="0" smtClean="0"/>
              <a:t>.</a:t>
            </a:r>
          </a:p>
          <a:p>
            <a:r>
              <a:rPr lang="en-US" sz="4000" dirty="0" smtClean="0"/>
              <a:t>GOOD</a:t>
            </a:r>
            <a:r>
              <a:rPr lang="en-US" sz="4000" dirty="0"/>
              <a:t>: When running locally, user shall receive results in less than 1 second for 99% of expected queries.</a:t>
            </a:r>
          </a:p>
        </p:txBody>
      </p:sp>
    </p:spTree>
    <p:extLst>
      <p:ext uri="{BB962C8B-B14F-4D97-AF65-F5344CB8AC3E}">
        <p14:creationId xmlns:p14="http://schemas.microsoft.com/office/powerpoint/2010/main" val="19459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requirements?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1757" y="1736985"/>
            <a:ext cx="10820400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specifications of the software</a:t>
            </a:r>
          </a:p>
          <a:p>
            <a:pPr lvl="1"/>
            <a:r>
              <a:rPr lang="en-US" sz="2800" dirty="0" smtClean="0"/>
              <a:t>Often collected into a SRS, Software Requirements Specification</a:t>
            </a:r>
          </a:p>
          <a:p>
            <a:r>
              <a:rPr lang="en-US" sz="2800" dirty="0" smtClean="0"/>
              <a:t>That is, the finished software is required to meet the requirements</a:t>
            </a:r>
          </a:p>
          <a:p>
            <a:r>
              <a:rPr lang="en-US" sz="2800" dirty="0" smtClean="0"/>
              <a:t>This is how developers know what code to write, and (more importantly for this class), testers know what to test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4380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FEASIBLE TO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15600" cy="3581400"/>
          </a:xfrm>
        </p:spPr>
        <p:txBody>
          <a:bodyPr>
            <a:normAutofit/>
          </a:bodyPr>
          <a:lstStyle/>
          <a:p>
            <a:r>
              <a:rPr lang="en-US" sz="3600" b="1" dirty="0"/>
              <a:t>BAD: </a:t>
            </a:r>
            <a:r>
              <a:rPr lang="en-US" sz="3600" dirty="0"/>
              <a:t>The system shall complete processing of a 100 TB data set within 4,137 years</a:t>
            </a:r>
            <a:r>
              <a:rPr lang="en-US" sz="3600" dirty="0" smtClean="0"/>
              <a:t>.</a:t>
            </a:r>
          </a:p>
          <a:p>
            <a:r>
              <a:rPr lang="en-US" sz="3600" b="1" dirty="0" smtClean="0"/>
              <a:t>GOOD</a:t>
            </a:r>
            <a:r>
              <a:rPr lang="en-US" sz="3600" b="1" dirty="0"/>
              <a:t>: </a:t>
            </a:r>
            <a:r>
              <a:rPr lang="en-US" sz="3600" dirty="0"/>
              <a:t>The system shall complete processing of a 1 MB data set within 4 hours.</a:t>
            </a:r>
          </a:p>
        </p:txBody>
      </p:sp>
    </p:spTree>
    <p:extLst>
      <p:ext uri="{BB962C8B-B14F-4D97-AF65-F5344CB8AC3E}">
        <p14:creationId xmlns:p14="http://schemas.microsoft.com/office/powerpoint/2010/main" val="2484663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517" y="685800"/>
            <a:ext cx="11572407" cy="1485900"/>
          </a:xfrm>
        </p:spPr>
        <p:txBody>
          <a:bodyPr>
            <a:noAutofit/>
          </a:bodyPr>
          <a:lstStyle/>
          <a:p>
            <a:r>
              <a:rPr lang="en-US" sz="3600" dirty="0" smtClean="0"/>
              <a:t>FUNCTIONAL REQUIREMENTS AND </a:t>
            </a:r>
            <a:br>
              <a:rPr lang="en-US" sz="3600" dirty="0" smtClean="0"/>
            </a:br>
            <a:r>
              <a:rPr lang="en-US" sz="3600" dirty="0"/>
              <a:t>QUALITY ATTRIBUTES </a:t>
            </a:r>
            <a:r>
              <a:rPr lang="en-US" sz="3600" dirty="0" smtClean="0"/>
              <a:t>(</a:t>
            </a:r>
            <a:r>
              <a:rPr lang="en-US" sz="3600" dirty="0"/>
              <a:t>NON-FUNCTIONAL REQUIREMENTS 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Functional Requirements </a:t>
            </a:r>
            <a:r>
              <a:rPr lang="en-US" sz="2800" dirty="0" smtClean="0"/>
              <a:t>– Specify the functional behavior of the system</a:t>
            </a:r>
          </a:p>
          <a:p>
            <a:pPr lvl="1"/>
            <a:r>
              <a:rPr lang="en-US" sz="2800" dirty="0" smtClean="0"/>
              <a:t>The system shall do X [under conditions Y].</a:t>
            </a:r>
          </a:p>
          <a:p>
            <a:r>
              <a:rPr lang="en-US" sz="2800" b="1" dirty="0" smtClean="0"/>
              <a:t>Quality Attributes </a:t>
            </a:r>
            <a:r>
              <a:rPr lang="en-US" sz="2800" dirty="0" smtClean="0"/>
              <a:t>– Specify the overall qualities of the system, not a specific behavior.</a:t>
            </a:r>
          </a:p>
          <a:p>
            <a:pPr lvl="1"/>
            <a:r>
              <a:rPr lang="en-US" sz="2800" dirty="0" smtClean="0"/>
              <a:t>The system shall be X [under conditions Y].</a:t>
            </a:r>
          </a:p>
          <a:p>
            <a:r>
              <a:rPr lang="en-US" sz="2800" dirty="0" smtClean="0"/>
              <a:t>Note “do” vs “be” distinction!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5818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8859"/>
            <a:ext cx="9601200" cy="4128541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Req</a:t>
            </a:r>
            <a:r>
              <a:rPr lang="en-US" sz="2800" b="1" dirty="0"/>
              <a:t> 1: </a:t>
            </a:r>
            <a:r>
              <a:rPr lang="en-US" sz="2800" dirty="0"/>
              <a:t>The system shall return the string "NONE" if no elements match the query</a:t>
            </a:r>
            <a:r>
              <a:rPr lang="en-US" sz="2800" dirty="0" smtClean="0"/>
              <a:t>.</a:t>
            </a:r>
          </a:p>
          <a:p>
            <a:r>
              <a:rPr lang="en-US" sz="2800" b="1" dirty="0" err="1" smtClean="0"/>
              <a:t>Req</a:t>
            </a:r>
            <a:r>
              <a:rPr lang="en-US" sz="2800" b="1" dirty="0" smtClean="0"/>
              <a:t> </a:t>
            </a:r>
            <a:r>
              <a:rPr lang="en-US" sz="2800" b="1" dirty="0"/>
              <a:t>2: </a:t>
            </a:r>
            <a:r>
              <a:rPr lang="en-US" sz="2800" dirty="0"/>
              <a:t>The system shall turn on the HIPRESSURE light when internal pressure reaches 100 PSI</a:t>
            </a:r>
            <a:r>
              <a:rPr lang="en-US" sz="2800" dirty="0" smtClean="0"/>
              <a:t>.</a:t>
            </a:r>
          </a:p>
          <a:p>
            <a:r>
              <a:rPr lang="en-US" sz="2800" b="1" dirty="0" err="1" smtClean="0"/>
              <a:t>Req</a:t>
            </a:r>
            <a:r>
              <a:rPr lang="en-US" sz="2800" b="1" dirty="0" smtClean="0"/>
              <a:t> </a:t>
            </a:r>
            <a:r>
              <a:rPr lang="en-US" sz="2800" b="1" dirty="0"/>
              <a:t>3: </a:t>
            </a:r>
            <a:r>
              <a:rPr lang="en-US" sz="2800" dirty="0"/>
              <a:t>The system shall turn off the HIPRESSURE light when internal pressure drops below 100 PSI for more than five seconds.</a:t>
            </a:r>
          </a:p>
        </p:txBody>
      </p:sp>
    </p:spTree>
    <p:extLst>
      <p:ext uri="{BB962C8B-B14F-4D97-AF65-F5344CB8AC3E}">
        <p14:creationId xmlns:p14="http://schemas.microsoft.com/office/powerpoint/2010/main" val="3092075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ATTRIBUTE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8957"/>
            <a:ext cx="10485620" cy="4278443"/>
          </a:xfrm>
        </p:spPr>
        <p:txBody>
          <a:bodyPr>
            <a:noAutofit/>
          </a:bodyPr>
          <a:lstStyle/>
          <a:p>
            <a:r>
              <a:rPr lang="en-US" sz="3200" b="1" dirty="0" err="1"/>
              <a:t>Req</a:t>
            </a:r>
            <a:r>
              <a:rPr lang="en-US" sz="3200" b="1" dirty="0"/>
              <a:t> 1 </a:t>
            </a:r>
            <a:r>
              <a:rPr lang="en-US" sz="3200" dirty="0"/>
              <a:t>- The system shall be protected against unauthorized access</a:t>
            </a:r>
            <a:r>
              <a:rPr lang="en-US" sz="3200" dirty="0" smtClean="0"/>
              <a:t>.</a:t>
            </a:r>
          </a:p>
          <a:p>
            <a:r>
              <a:rPr lang="en-US" sz="3200" b="1" dirty="0" err="1" smtClean="0"/>
              <a:t>Req</a:t>
            </a:r>
            <a:r>
              <a:rPr lang="en-US" sz="3200" b="1" dirty="0" smtClean="0"/>
              <a:t> </a:t>
            </a:r>
            <a:r>
              <a:rPr lang="en-US" sz="3200" b="1" dirty="0"/>
              <a:t>2 </a:t>
            </a:r>
            <a:r>
              <a:rPr lang="en-US" sz="3200" dirty="0"/>
              <a:t>- The system shall have 99.999 (five 9's) uptime and be available during that same time</a:t>
            </a:r>
            <a:r>
              <a:rPr lang="en-US" sz="3200" dirty="0" smtClean="0"/>
              <a:t>.</a:t>
            </a:r>
          </a:p>
          <a:p>
            <a:r>
              <a:rPr lang="en-US" sz="3200" b="1" dirty="0" err="1" smtClean="0"/>
              <a:t>Req</a:t>
            </a:r>
            <a:r>
              <a:rPr lang="en-US" sz="3200" b="1" dirty="0" smtClean="0"/>
              <a:t> </a:t>
            </a:r>
            <a:r>
              <a:rPr lang="en-US" sz="3200" b="1" dirty="0"/>
              <a:t>3 </a:t>
            </a:r>
            <a:r>
              <a:rPr lang="en-US" sz="3200" dirty="0"/>
              <a:t>- The system shall be easily extensible and maintainable</a:t>
            </a:r>
            <a:r>
              <a:rPr lang="en-US" sz="3200" dirty="0" smtClean="0"/>
              <a:t>.</a:t>
            </a:r>
          </a:p>
          <a:p>
            <a:r>
              <a:rPr lang="en-US" sz="3200" b="1" dirty="0" err="1" smtClean="0"/>
              <a:t>Req</a:t>
            </a:r>
            <a:r>
              <a:rPr lang="en-US" sz="3200" b="1" dirty="0" smtClean="0"/>
              <a:t> </a:t>
            </a:r>
            <a:r>
              <a:rPr lang="en-US" sz="3200" b="1" dirty="0"/>
              <a:t>4 </a:t>
            </a:r>
            <a:r>
              <a:rPr lang="en-US" sz="3200" dirty="0"/>
              <a:t>- The system shall be portable to other processor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2476835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CATEGORIES OF QUALITY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3515193" cy="4309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Reliability</a:t>
            </a:r>
          </a:p>
          <a:p>
            <a:r>
              <a:rPr lang="en-US" sz="3200" dirty="0" smtClean="0"/>
              <a:t>Usability</a:t>
            </a:r>
          </a:p>
          <a:p>
            <a:r>
              <a:rPr lang="en-US" sz="3200" dirty="0" smtClean="0"/>
              <a:t>Accessibility</a:t>
            </a:r>
          </a:p>
          <a:p>
            <a:r>
              <a:rPr lang="en-US" sz="3200" dirty="0" smtClean="0"/>
              <a:t>Performance</a:t>
            </a:r>
          </a:p>
          <a:p>
            <a:r>
              <a:rPr lang="en-US" sz="3200" dirty="0" smtClean="0"/>
              <a:t>Safety</a:t>
            </a:r>
          </a:p>
          <a:p>
            <a:r>
              <a:rPr lang="en-US" sz="3200" dirty="0" smtClean="0"/>
              <a:t>Supportability</a:t>
            </a:r>
          </a:p>
          <a:p>
            <a:r>
              <a:rPr lang="en-US" sz="3200" dirty="0" smtClean="0"/>
              <a:t>Security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846164" y="2286000"/>
            <a:ext cx="6100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FF0000"/>
                </a:solidFill>
              </a:rPr>
              <a:t>You can see why quality</a:t>
            </a:r>
          </a:p>
          <a:p>
            <a:r>
              <a:rPr lang="en-US" sz="3200" i="1" dirty="0" smtClean="0">
                <a:solidFill>
                  <a:srgbClr val="FF0000"/>
                </a:solidFill>
              </a:rPr>
              <a:t> attributes are sometimes called </a:t>
            </a:r>
          </a:p>
          <a:p>
            <a:r>
              <a:rPr lang="en-US" sz="3200" i="1" dirty="0" smtClean="0">
                <a:solidFill>
                  <a:srgbClr val="FF0000"/>
                </a:solidFill>
              </a:rPr>
              <a:t>“-</a:t>
            </a:r>
            <a:r>
              <a:rPr lang="en-US" sz="3200" i="1" dirty="0" err="1" smtClean="0">
                <a:solidFill>
                  <a:srgbClr val="FF0000"/>
                </a:solidFill>
              </a:rPr>
              <a:t>ility</a:t>
            </a:r>
            <a:r>
              <a:rPr lang="en-US" sz="3200" i="1" dirty="0" smtClean="0">
                <a:solidFill>
                  <a:srgbClr val="FF0000"/>
                </a:solidFill>
              </a:rPr>
              <a:t>” requirements!</a:t>
            </a:r>
            <a:endParaRPr lang="en-US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138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Quality attributes are often more difficult to test than functional requirements.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332156"/>
            <a:ext cx="10820400" cy="1535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 smtClean="0"/>
              <a:t>Solution: agree upon quantifiable requirements.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477720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84026"/>
            <a:ext cx="9601200" cy="4383374"/>
          </a:xfrm>
        </p:spPr>
        <p:txBody>
          <a:bodyPr/>
          <a:lstStyle/>
          <a:p>
            <a:r>
              <a:rPr lang="en-US" dirty="0" smtClean="0"/>
              <a:t>Can </a:t>
            </a:r>
            <a:r>
              <a:rPr lang="en-US" dirty="0"/>
              <a:t>be very </a:t>
            </a:r>
            <a:r>
              <a:rPr lang="en-US" dirty="0" smtClean="0"/>
              <a:t>subjective</a:t>
            </a:r>
          </a:p>
          <a:p>
            <a:r>
              <a:rPr lang="en-US" dirty="0" smtClean="0"/>
              <a:t>May </a:t>
            </a:r>
            <a:r>
              <a:rPr lang="en-US" dirty="0"/>
              <a:t>relate back to </a:t>
            </a:r>
            <a:r>
              <a:rPr lang="en-US" dirty="0" smtClean="0"/>
              <a:t>functional requirements</a:t>
            </a:r>
          </a:p>
          <a:p>
            <a:r>
              <a:rPr lang="en-US" dirty="0" smtClean="0"/>
              <a:t>It's </a:t>
            </a:r>
            <a:r>
              <a:rPr lang="en-US" dirty="0"/>
              <a:t>easy for contradictions to </a:t>
            </a:r>
            <a:r>
              <a:rPr lang="en-US" dirty="0" smtClean="0"/>
              <a:t>arise</a:t>
            </a:r>
          </a:p>
          <a:p>
            <a:r>
              <a:rPr lang="en-US" dirty="0" smtClean="0"/>
              <a:t>Often </a:t>
            </a:r>
            <a:r>
              <a:rPr lang="en-US" dirty="0"/>
              <a:t>difficult to </a:t>
            </a:r>
            <a:r>
              <a:rPr lang="en-US" dirty="0" smtClean="0"/>
              <a:t>quantify</a:t>
            </a:r>
          </a:p>
          <a:p>
            <a:r>
              <a:rPr lang="en-US" dirty="0" smtClean="0"/>
              <a:t>No </a:t>
            </a:r>
            <a:r>
              <a:rPr lang="en-US" dirty="0"/>
              <a:t>standardized rules for considering them "met"</a:t>
            </a:r>
          </a:p>
        </p:txBody>
      </p:sp>
    </p:spTree>
    <p:extLst>
      <p:ext uri="{BB962C8B-B14F-4D97-AF65-F5344CB8AC3E}">
        <p14:creationId xmlns:p14="http://schemas.microsoft.com/office/powerpoint/2010/main" val="3542270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10020925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i="1" dirty="0" smtClean="0"/>
              <a:t>Agree with stakeholders upon </a:t>
            </a:r>
            <a:r>
              <a:rPr lang="en-US" sz="4400" i="1" dirty="0"/>
              <a:t>quantifiable requirements.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41276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Qualitative to Quantitative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8898"/>
            <a:ext cx="10530590" cy="4916774"/>
          </a:xfrm>
        </p:spPr>
        <p:txBody>
          <a:bodyPr>
            <a:normAutofit/>
          </a:bodyPr>
          <a:lstStyle/>
          <a:p>
            <a:r>
              <a:rPr lang="en-US" sz="2400" b="1" dirty="0"/>
              <a:t>Performance: </a:t>
            </a:r>
            <a:r>
              <a:rPr lang="en-US" sz="2400" dirty="0"/>
              <a:t>transactions per second, response </a:t>
            </a:r>
            <a:r>
              <a:rPr lang="en-US" sz="2400" dirty="0" smtClean="0"/>
              <a:t>time</a:t>
            </a:r>
          </a:p>
          <a:p>
            <a:r>
              <a:rPr lang="en-US" sz="2400" b="1" dirty="0" smtClean="0"/>
              <a:t>Reliability</a:t>
            </a:r>
            <a:r>
              <a:rPr lang="en-US" sz="2400" b="1" dirty="0"/>
              <a:t>: </a:t>
            </a:r>
            <a:r>
              <a:rPr lang="en-US" sz="2400" dirty="0"/>
              <a:t>Mean time between </a:t>
            </a:r>
            <a:r>
              <a:rPr lang="en-US" sz="2400" dirty="0" smtClean="0"/>
              <a:t>failures</a:t>
            </a:r>
          </a:p>
          <a:p>
            <a:r>
              <a:rPr lang="en-US" sz="2400" b="1" dirty="0" smtClean="0"/>
              <a:t>Robustness</a:t>
            </a:r>
            <a:r>
              <a:rPr lang="en-US" sz="2400" dirty="0"/>
              <a:t>: Amount of time to </a:t>
            </a:r>
            <a:r>
              <a:rPr lang="en-US" sz="2400" dirty="0" smtClean="0"/>
              <a:t>restart</a:t>
            </a:r>
          </a:p>
          <a:p>
            <a:r>
              <a:rPr lang="en-US" sz="2400" b="1" dirty="0" smtClean="0"/>
              <a:t>Portability</a:t>
            </a:r>
            <a:r>
              <a:rPr lang="en-US" sz="2400" b="1" dirty="0"/>
              <a:t>: </a:t>
            </a:r>
            <a:r>
              <a:rPr lang="en-US" sz="2400" dirty="0"/>
              <a:t>Number of systems targeted, or how long it would take to </a:t>
            </a:r>
            <a:r>
              <a:rPr lang="en-US" sz="2400" dirty="0" smtClean="0"/>
              <a:t>port</a:t>
            </a:r>
          </a:p>
          <a:p>
            <a:r>
              <a:rPr lang="en-US" sz="2400" b="1" dirty="0" smtClean="0"/>
              <a:t>Size</a:t>
            </a:r>
            <a:r>
              <a:rPr lang="en-US" sz="2400" b="1" dirty="0"/>
              <a:t>:</a:t>
            </a:r>
            <a:r>
              <a:rPr lang="en-US" sz="2400" dirty="0"/>
              <a:t> Number of kilobytes, megabytes, etc. </a:t>
            </a:r>
            <a:endParaRPr lang="en-US" sz="2400" dirty="0" smtClean="0"/>
          </a:p>
          <a:p>
            <a:r>
              <a:rPr lang="en-US" sz="2400" b="1" dirty="0" smtClean="0"/>
              <a:t>Safety</a:t>
            </a:r>
            <a:r>
              <a:rPr lang="en-US" sz="2400" b="1" dirty="0"/>
              <a:t>: </a:t>
            </a:r>
            <a:r>
              <a:rPr lang="en-US" sz="2400" dirty="0"/>
              <a:t>Number of accidents per </a:t>
            </a:r>
            <a:r>
              <a:rPr lang="en-US" sz="2400" dirty="0" smtClean="0"/>
              <a:t>year</a:t>
            </a:r>
          </a:p>
          <a:p>
            <a:r>
              <a:rPr lang="en-US" sz="2400" b="1" dirty="0" smtClean="0"/>
              <a:t>Usability</a:t>
            </a:r>
            <a:r>
              <a:rPr lang="en-US" sz="2400" b="1" dirty="0"/>
              <a:t>: </a:t>
            </a:r>
            <a:r>
              <a:rPr lang="en-US" sz="2400" dirty="0"/>
              <a:t>Amount of time for </a:t>
            </a:r>
            <a:r>
              <a:rPr lang="en-US" sz="2400" dirty="0" smtClean="0"/>
              <a:t>training</a:t>
            </a:r>
          </a:p>
          <a:p>
            <a:r>
              <a:rPr lang="en-US" sz="2400" b="1" dirty="0" smtClean="0"/>
              <a:t>Ease </a:t>
            </a:r>
            <a:r>
              <a:rPr lang="en-US" sz="2400" b="1" dirty="0"/>
              <a:t>of use</a:t>
            </a:r>
            <a:r>
              <a:rPr lang="en-US" sz="2400" dirty="0"/>
              <a:t>: Number of errors made per day by a user</a:t>
            </a:r>
          </a:p>
        </p:txBody>
      </p:sp>
    </p:spTree>
    <p:extLst>
      <p:ext uri="{BB962C8B-B14F-4D97-AF65-F5344CB8AC3E}">
        <p14:creationId xmlns:p14="http://schemas.microsoft.com/office/powerpoint/2010/main" val="3039629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BAD: </a:t>
            </a:r>
            <a:r>
              <a:rPr lang="en-US" sz="4000" dirty="0"/>
              <a:t>The system must be highly usable</a:t>
            </a:r>
            <a:r>
              <a:rPr lang="en-US" sz="4000" dirty="0" smtClean="0"/>
              <a:t>.</a:t>
            </a:r>
          </a:p>
          <a:p>
            <a:r>
              <a:rPr lang="en-US" sz="4000" b="1" dirty="0" smtClean="0"/>
              <a:t>GOOD</a:t>
            </a:r>
            <a:r>
              <a:rPr lang="en-US" sz="4000" b="1" dirty="0"/>
              <a:t>: </a:t>
            </a:r>
            <a:r>
              <a:rPr lang="en-US" sz="4000" dirty="0"/>
              <a:t>Over 90% of users have no questions using the software after one hour of training.</a:t>
            </a:r>
          </a:p>
        </p:txBody>
      </p:sp>
    </p:spTree>
    <p:extLst>
      <p:ext uri="{BB962C8B-B14F-4D97-AF65-F5344CB8AC3E}">
        <p14:creationId xmlns:p14="http://schemas.microsoft.com/office/powerpoint/2010/main" val="256838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3177"/>
          </a:xfrm>
        </p:spPr>
        <p:txBody>
          <a:bodyPr/>
          <a:lstStyle/>
          <a:p>
            <a:r>
              <a:rPr lang="en-US" dirty="0" smtClean="0"/>
              <a:t>Requirements Example – Bird Cage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58977"/>
            <a:ext cx="10245777" cy="4946754"/>
          </a:xfrm>
        </p:spPr>
        <p:txBody>
          <a:bodyPr>
            <a:normAutofit/>
          </a:bodyPr>
          <a:lstStyle/>
          <a:p>
            <a:r>
              <a:rPr lang="en-US" sz="3200" dirty="0"/>
              <a:t>The cage shall be 120 cm tall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cage shall be 200 cm wide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cage shall be made of stainless steel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cage shall have one dish for food, and one dish for water, of an appropriate size for a small bird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cage shall have two perches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At </a:t>
            </a:r>
            <a:r>
              <a:rPr lang="en-US" sz="3200" dirty="0"/>
              <a:t>least 90% of birds shall like the cage.</a:t>
            </a:r>
          </a:p>
        </p:txBody>
      </p:sp>
    </p:spTree>
    <p:extLst>
      <p:ext uri="{BB962C8B-B14F-4D97-AF65-F5344CB8AC3E}">
        <p14:creationId xmlns:p14="http://schemas.microsoft.com/office/powerpoint/2010/main" val="3686633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think about it…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10410669" cy="3581400"/>
          </a:xfrm>
        </p:spPr>
        <p:txBody>
          <a:bodyPr>
            <a:normAutofit/>
          </a:bodyPr>
          <a:lstStyle/>
          <a:p>
            <a:r>
              <a:rPr lang="en-US" sz="3200" dirty="0"/>
              <a:t>FUNCTIONAL </a:t>
            </a:r>
            <a:r>
              <a:rPr lang="en-US" sz="3200" dirty="0" smtClean="0"/>
              <a:t>REQUIREMENT - The </a:t>
            </a:r>
            <a:r>
              <a:rPr lang="en-US" sz="3200" dirty="0"/>
              <a:t>system must DO something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QUALITY ATTRIBUTE - The </a:t>
            </a:r>
            <a:r>
              <a:rPr lang="en-US" sz="3200" dirty="0"/>
              <a:t>system must BE something.</a:t>
            </a:r>
          </a:p>
        </p:txBody>
      </p:sp>
    </p:spTree>
    <p:extLst>
      <p:ext uri="{BB962C8B-B14F-4D97-AF65-F5344CB8AC3E}">
        <p14:creationId xmlns:p14="http://schemas.microsoft.com/office/powerpoint/2010/main" val="3315294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738465">
            <a:off x="2184319" y="2396021"/>
            <a:ext cx="9677535" cy="1063902"/>
          </a:xfrm>
        </p:spPr>
        <p:txBody>
          <a:bodyPr>
            <a:normAutofit fontScale="90000"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See you next time!</a:t>
            </a:r>
            <a:endParaRPr lang="en-US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18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5385217"/>
          </a:xfrm>
        </p:spPr>
        <p:txBody>
          <a:bodyPr>
            <a:normAutofit/>
          </a:bodyPr>
          <a:lstStyle/>
          <a:p>
            <a:r>
              <a:rPr lang="en-US" dirty="0" smtClean="0"/>
              <a:t>You Try It!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Give me some requirements for a picture of a cat.  That is, if my drawing meets all of the requirements, it should be seen as an acceptable drawing of a cat.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7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3177"/>
          </a:xfrm>
        </p:spPr>
        <p:txBody>
          <a:bodyPr/>
          <a:lstStyle/>
          <a:p>
            <a:r>
              <a:rPr lang="en-US" dirty="0" smtClean="0"/>
              <a:t>Requirements Example – Bird Cage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58977"/>
            <a:ext cx="10245777" cy="4946754"/>
          </a:xfrm>
        </p:spPr>
        <p:txBody>
          <a:bodyPr>
            <a:normAutofit/>
          </a:bodyPr>
          <a:lstStyle/>
          <a:p>
            <a:r>
              <a:rPr lang="en-US" sz="3200" dirty="0"/>
              <a:t>The cage shall be 120 cm tall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cage shall be 200 cm wide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cage shall be made of stainless steel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cage shall have one dish for food, and one dish for water, of an appropriate size for a small bird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cage shall have two perches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At </a:t>
            </a:r>
            <a:r>
              <a:rPr lang="en-US" sz="3200" dirty="0"/>
              <a:t>least 90% of birds shall like the cage.</a:t>
            </a:r>
          </a:p>
        </p:txBody>
      </p:sp>
    </p:spTree>
    <p:extLst>
      <p:ext uri="{BB962C8B-B14F-4D97-AF65-F5344CB8AC3E}">
        <p14:creationId xmlns:p14="http://schemas.microsoft.com/office/powerpoint/2010/main" val="365815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Our Requirements?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54046"/>
            <a:ext cx="9601200" cy="5403954"/>
          </a:xfrm>
        </p:spPr>
        <p:txBody>
          <a:bodyPr>
            <a:normAutofit/>
          </a:bodyPr>
          <a:lstStyle/>
          <a:p>
            <a:r>
              <a:rPr lang="en-US" dirty="0"/>
              <a:t>What if the cage is 120.001 cm tall.. OK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</a:t>
            </a:r>
            <a:r>
              <a:rPr lang="en-US" dirty="0"/>
              <a:t>if the cage is 120 km tall.. </a:t>
            </a:r>
            <a:r>
              <a:rPr lang="en-US" dirty="0" smtClean="0"/>
              <a:t>OK?</a:t>
            </a:r>
          </a:p>
          <a:p>
            <a:r>
              <a:rPr lang="en-US" dirty="0" smtClean="0"/>
              <a:t>Food </a:t>
            </a:r>
            <a:r>
              <a:rPr lang="en-US" dirty="0"/>
              <a:t>dishes are steel... OK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 </a:t>
            </a:r>
            <a:r>
              <a:rPr lang="en-US" dirty="0"/>
              <a:t>perches are steel... OK</a:t>
            </a:r>
            <a:r>
              <a:rPr lang="en-US" dirty="0" smtClean="0"/>
              <a:t>?</a:t>
            </a:r>
          </a:p>
          <a:p>
            <a:r>
              <a:rPr lang="en-US" dirty="0" smtClean="0"/>
              <a:t>2 </a:t>
            </a:r>
            <a:r>
              <a:rPr lang="en-US" dirty="0"/>
              <a:t>cm gaps between cage wires... OK</a:t>
            </a:r>
            <a:r>
              <a:rPr lang="en-US" dirty="0" smtClean="0"/>
              <a:t>?</a:t>
            </a:r>
          </a:p>
          <a:p>
            <a:r>
              <a:rPr lang="en-US" dirty="0" smtClean="0"/>
              <a:t>60 </a:t>
            </a:r>
            <a:r>
              <a:rPr lang="en-US" dirty="0"/>
              <a:t>cm gaps between cage wires.. OK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</a:t>
            </a:r>
            <a:r>
              <a:rPr lang="en-US" dirty="0"/>
              <a:t>kind of birds should like 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</a:t>
            </a:r>
            <a:r>
              <a:rPr lang="en-US" dirty="0"/>
              <a:t>can we know the birds like 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</a:t>
            </a:r>
            <a:r>
              <a:rPr lang="en-US" dirty="0"/>
              <a:t>many birds should it support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Cage </a:t>
            </a:r>
            <a:r>
              <a:rPr lang="en-US" dirty="0"/>
              <a:t>has no door... OK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Cage </a:t>
            </a:r>
            <a:r>
              <a:rPr lang="en-US" dirty="0"/>
              <a:t>has 17 doors, all of which are opened via elaborate puzzles... </a:t>
            </a:r>
            <a:r>
              <a:rPr lang="en-US" dirty="0" smtClean="0"/>
              <a:t>OK?</a:t>
            </a:r>
          </a:p>
          <a:p>
            <a:r>
              <a:rPr lang="en-US" dirty="0" smtClean="0"/>
              <a:t>Cage </a:t>
            </a:r>
            <a:r>
              <a:rPr lang="en-US" dirty="0"/>
              <a:t>weighs 100 kg... OK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6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23868"/>
            <a:ext cx="9601200" cy="447831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Most software is more complex than a picture of a cat or a bird cage!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9712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08" y="284813"/>
            <a:ext cx="10028420" cy="6220918"/>
          </a:xfrm>
        </p:spPr>
      </p:pic>
    </p:spTree>
    <p:extLst>
      <p:ext uri="{BB962C8B-B14F-4D97-AF65-F5344CB8AC3E}">
        <p14:creationId xmlns:p14="http://schemas.microsoft.com/office/powerpoint/2010/main" val="125301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3177"/>
          </a:xfrm>
        </p:spPr>
        <p:txBody>
          <a:bodyPr/>
          <a:lstStyle/>
          <a:p>
            <a:r>
              <a:rPr lang="en-US" dirty="0" smtClean="0"/>
              <a:t>You need to understand requirements!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10650511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Why?  Because they (or something like them) describe the expected behavior!</a:t>
            </a:r>
          </a:p>
          <a:p>
            <a:pPr lvl="1"/>
            <a:r>
              <a:rPr lang="en-US" sz="2800" dirty="0" smtClean="0"/>
              <a:t>Remember, expected behavior vs observed behavior is the foundation of testing software</a:t>
            </a:r>
          </a:p>
          <a:p>
            <a:r>
              <a:rPr lang="en-US" sz="2800" dirty="0" smtClean="0"/>
              <a:t>Software that does not meet requirements does not do what it is supposed to do!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746867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176</TotalTime>
  <Words>1350</Words>
  <Application>Microsoft Office PowerPoint</Application>
  <PresentationFormat>Widescreen</PresentationFormat>
  <Paragraphs>137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Franklin Gothic Book</vt:lpstr>
      <vt:lpstr>Crop</vt:lpstr>
      <vt:lpstr>CS1632, Lecture 3: Requirements</vt:lpstr>
      <vt:lpstr>What are requirements?</vt:lpstr>
      <vt:lpstr>Requirements Example – Bird Cage</vt:lpstr>
      <vt:lpstr>You Try It!  Give me some requirements for a picture of a cat.  That is, if my drawing meets all of the requirements, it should be seen as an acceptable drawing of a cat.</vt:lpstr>
      <vt:lpstr>Requirements Example – Bird Cage</vt:lpstr>
      <vt:lpstr>Problems With Our Requirements?</vt:lpstr>
      <vt:lpstr>Most software is more complex than a picture of a cat or a bird cage!</vt:lpstr>
      <vt:lpstr>PowerPoint Presentation</vt:lpstr>
      <vt:lpstr>You need to understand requirements!</vt:lpstr>
      <vt:lpstr>Verification vs Validation</vt:lpstr>
      <vt:lpstr>Requirements say WHAT to do, not HOW to do it!</vt:lpstr>
      <vt:lpstr>From a requirements perspective, we care about WHAT the system does, not HOW</vt:lpstr>
      <vt:lpstr>TESTABILITY</vt:lpstr>
      <vt:lpstr>Requirements should be…</vt:lpstr>
      <vt:lpstr>COMPLETE</vt:lpstr>
      <vt:lpstr>CONSISTENT</vt:lpstr>
      <vt:lpstr>Internally and Externally Consistent</vt:lpstr>
      <vt:lpstr>UNAMBIGUOUS</vt:lpstr>
      <vt:lpstr>QUANTITATIVE</vt:lpstr>
      <vt:lpstr>FEASIBLE TO TEST</vt:lpstr>
      <vt:lpstr>FUNCTIONAL REQUIREMENTS AND  QUALITY ATTRIBUTES (NON-FUNCTIONAL REQUIREMENTS )</vt:lpstr>
      <vt:lpstr>FUNCTIONAL REQUIREMENT EXAMPLES</vt:lpstr>
      <vt:lpstr>QUALITY ATTRIBUTE EXAMPLES</vt:lpstr>
      <vt:lpstr>SOME CATEGORIES OF QUALITY ATTRIBUTES</vt:lpstr>
      <vt:lpstr>Quality attributes are often more difficult to test than functional requirements.</vt:lpstr>
      <vt:lpstr>Why?</vt:lpstr>
      <vt:lpstr>Solution</vt:lpstr>
      <vt:lpstr>Converting Qualitative to Quantitative</vt:lpstr>
      <vt:lpstr>EXAMPLE</vt:lpstr>
      <vt:lpstr>How to think about it…</vt:lpstr>
      <vt:lpstr>See you next time!</vt:lpstr>
    </vt:vector>
  </TitlesOfParts>
  <Company>University of Pittsburgh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CS1632, Lecture 3: Requirements</dc:title>
  <dc:creator>William J. Laboon</dc:creator>
  <cp:lastModifiedBy>William J. Laboon</cp:lastModifiedBy>
  <cp:revision>8</cp:revision>
  <dcterms:created xsi:type="dcterms:W3CDTF">2016-05-17T14:33:48Z</dcterms:created>
  <dcterms:modified xsi:type="dcterms:W3CDTF">2016-05-17T17:30:03Z</dcterms:modified>
</cp:coreProperties>
</file>