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7"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4" d="100"/>
          <a:sy n="64" d="100"/>
        </p:scale>
        <p:origin x="90" y="10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5/17/2016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5/17/2016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5/17/2016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5/17/2016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5/17/2016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CS1632, Lecture 4: Defects</a:t>
            </a:r>
            <a:endParaRPr lang="en-US" dirty="0"/>
          </a:p>
        </p:txBody>
      </p:sp>
      <p:sp>
        <p:nvSpPr>
          <p:cNvPr id="3" name="Subtitle 2"/>
          <p:cNvSpPr>
            <a:spLocks noGrp="1"/>
          </p:cNvSpPr>
          <p:nvPr>
            <p:ph type="subTitle" idx="1"/>
          </p:nvPr>
        </p:nvSpPr>
        <p:spPr/>
        <p:txBody>
          <a:bodyPr/>
          <a:lstStyle/>
          <a:p>
            <a:r>
              <a:rPr lang="en-US" dirty="0" smtClean="0"/>
              <a:t>Bill </a:t>
            </a:r>
            <a:r>
              <a:rPr lang="en-US" dirty="0" err="1" smtClean="0"/>
              <a:t>Laboon</a:t>
            </a:r>
            <a:endParaRPr lang="en-US" dirty="0"/>
          </a:p>
        </p:txBody>
      </p:sp>
    </p:spTree>
    <p:extLst>
      <p:ext uri="{BB962C8B-B14F-4D97-AF65-F5344CB8AC3E}">
        <p14:creationId xmlns:p14="http://schemas.microsoft.com/office/powerpoint/2010/main" val="1278828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defect does not have be severe to be a defect</a:t>
            </a:r>
            <a:endParaRPr lang="en-US" dirty="0"/>
          </a:p>
        </p:txBody>
      </p:sp>
      <p:sp>
        <p:nvSpPr>
          <p:cNvPr id="3" name="Content Placeholder 2"/>
          <p:cNvSpPr>
            <a:spLocks noGrp="1"/>
          </p:cNvSpPr>
          <p:nvPr>
            <p:ph idx="1"/>
          </p:nvPr>
        </p:nvSpPr>
        <p:spPr>
          <a:xfrm>
            <a:off x="1371599" y="2286000"/>
            <a:ext cx="10425659" cy="3581400"/>
          </a:xfrm>
        </p:spPr>
        <p:txBody>
          <a:bodyPr>
            <a:noAutofit/>
          </a:bodyPr>
          <a:lstStyle/>
          <a:p>
            <a:r>
              <a:rPr lang="en-US" sz="3200" dirty="0" smtClean="0"/>
              <a:t>Images </a:t>
            </a:r>
            <a:r>
              <a:rPr lang="en-US" sz="3200" dirty="0"/>
              <a:t>are sized 1 pixel too </a:t>
            </a:r>
            <a:r>
              <a:rPr lang="en-US" sz="3200" dirty="0" smtClean="0"/>
              <a:t>small</a:t>
            </a:r>
          </a:p>
          <a:p>
            <a:r>
              <a:rPr lang="en-US" sz="3200" dirty="0" smtClean="0"/>
              <a:t>Delays </a:t>
            </a:r>
            <a:r>
              <a:rPr lang="en-US" sz="3200" dirty="0"/>
              <a:t>are 1 ns longer than </a:t>
            </a:r>
            <a:r>
              <a:rPr lang="en-US" sz="3200" dirty="0" smtClean="0"/>
              <a:t>required</a:t>
            </a:r>
          </a:p>
          <a:p>
            <a:r>
              <a:rPr lang="en-US" sz="3200" dirty="0" smtClean="0"/>
              <a:t>Upon </a:t>
            </a:r>
            <a:r>
              <a:rPr lang="en-US" sz="3200" dirty="0"/>
              <a:t>shutdown, typo in final </a:t>
            </a:r>
            <a:r>
              <a:rPr lang="en-US" sz="3200" dirty="0" smtClean="0"/>
              <a:t>statement</a:t>
            </a:r>
          </a:p>
          <a:p>
            <a:r>
              <a:rPr lang="en-US" sz="3200" dirty="0" smtClean="0"/>
              <a:t>Seldom-used </a:t>
            </a:r>
            <a:r>
              <a:rPr lang="en-US" sz="3200" dirty="0"/>
              <a:t>feature does not work </a:t>
            </a:r>
            <a:r>
              <a:rPr lang="en-US" sz="3200" dirty="0" smtClean="0"/>
              <a:t>correctly</a:t>
            </a:r>
          </a:p>
          <a:p>
            <a:r>
              <a:rPr lang="en-US" sz="3200" dirty="0" smtClean="0"/>
              <a:t>Background </a:t>
            </a:r>
            <a:r>
              <a:rPr lang="en-US" sz="3200" dirty="0"/>
              <a:t>color is slightly </a:t>
            </a:r>
            <a:r>
              <a:rPr lang="en-US" sz="3200" dirty="0" smtClean="0"/>
              <a:t>off</a:t>
            </a:r>
          </a:p>
          <a:p>
            <a:r>
              <a:rPr lang="en-US" sz="3200" dirty="0" smtClean="0"/>
              <a:t>There </a:t>
            </a:r>
            <a:r>
              <a:rPr lang="en-US" sz="3200" dirty="0"/>
              <a:t>should be three periods in an ellipsis, not two..</a:t>
            </a:r>
          </a:p>
        </p:txBody>
      </p:sp>
    </p:spTree>
    <p:extLst>
      <p:ext uri="{BB962C8B-B14F-4D97-AF65-F5344CB8AC3E}">
        <p14:creationId xmlns:p14="http://schemas.microsoft.com/office/powerpoint/2010/main" val="386202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Non-trivial software will ship with defects.  Get used to it.</a:t>
            </a:r>
            <a:endParaRPr lang="en-US" dirty="0"/>
          </a:p>
        </p:txBody>
      </p:sp>
      <p:sp>
        <p:nvSpPr>
          <p:cNvPr id="3" name="Content Placeholder 2"/>
          <p:cNvSpPr>
            <a:spLocks noGrp="1"/>
          </p:cNvSpPr>
          <p:nvPr>
            <p:ph idx="1"/>
          </p:nvPr>
        </p:nvSpPr>
        <p:spPr>
          <a:xfrm>
            <a:off x="1626433" y="2286000"/>
            <a:ext cx="9601200" cy="3581400"/>
          </a:xfrm>
        </p:spPr>
        <p:txBody>
          <a:bodyPr>
            <a:normAutofit/>
          </a:bodyPr>
          <a:lstStyle/>
          <a:p>
            <a:r>
              <a:rPr lang="en-US" sz="3600" dirty="0"/>
              <a:t>Hopefully, you can catch many of them ahead of </a:t>
            </a:r>
            <a:r>
              <a:rPr lang="en-US" sz="3600" dirty="0" smtClean="0"/>
              <a:t>time, even if they can’t be fixed.</a:t>
            </a:r>
          </a:p>
          <a:p>
            <a:r>
              <a:rPr lang="en-US" sz="3600" dirty="0" smtClean="0"/>
              <a:t>A </a:t>
            </a:r>
            <a:r>
              <a:rPr lang="en-US" sz="3600" dirty="0"/>
              <a:t>KNOWN bug is much better than an UNKNOWN bug</a:t>
            </a:r>
            <a:r>
              <a:rPr lang="en-US" sz="3600" dirty="0" smtClean="0"/>
              <a:t>.</a:t>
            </a:r>
          </a:p>
          <a:p>
            <a:r>
              <a:rPr lang="en-US" sz="3600" dirty="0" smtClean="0"/>
              <a:t>Your </a:t>
            </a:r>
            <a:r>
              <a:rPr lang="en-US" sz="3600" dirty="0"/>
              <a:t>customer will thank you.</a:t>
            </a:r>
          </a:p>
        </p:txBody>
      </p:sp>
    </p:spTree>
    <p:extLst>
      <p:ext uri="{BB962C8B-B14F-4D97-AF65-F5344CB8AC3E}">
        <p14:creationId xmlns:p14="http://schemas.microsoft.com/office/powerpoint/2010/main" val="845476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When testing, focus on finding important defects:</a:t>
            </a:r>
            <a:endParaRPr lang="en-US" i="1" dirty="0"/>
          </a:p>
        </p:txBody>
      </p:sp>
      <p:sp>
        <p:nvSpPr>
          <p:cNvPr id="3" name="Content Placeholder 2"/>
          <p:cNvSpPr>
            <a:spLocks noGrp="1"/>
          </p:cNvSpPr>
          <p:nvPr>
            <p:ph idx="1"/>
          </p:nvPr>
        </p:nvSpPr>
        <p:spPr/>
        <p:txBody>
          <a:bodyPr>
            <a:normAutofit/>
          </a:bodyPr>
          <a:lstStyle/>
          <a:p>
            <a:r>
              <a:rPr lang="en-US" sz="4400" dirty="0" smtClean="0"/>
              <a:t>Faulty data</a:t>
            </a:r>
          </a:p>
          <a:p>
            <a:r>
              <a:rPr lang="en-US" sz="4400" dirty="0" smtClean="0"/>
              <a:t>System crashes</a:t>
            </a:r>
          </a:p>
          <a:p>
            <a:r>
              <a:rPr lang="en-US" sz="4400" dirty="0" smtClean="0"/>
              <a:t>Extreme </a:t>
            </a:r>
            <a:r>
              <a:rPr lang="en-US" sz="4400" dirty="0"/>
              <a:t>resource </a:t>
            </a:r>
            <a:r>
              <a:rPr lang="en-US" sz="4400" dirty="0" smtClean="0"/>
              <a:t>usage</a:t>
            </a:r>
          </a:p>
          <a:p>
            <a:r>
              <a:rPr lang="en-US" sz="4400" dirty="0" smtClean="0"/>
              <a:t>Not </a:t>
            </a:r>
            <a:r>
              <a:rPr lang="en-US" sz="4400" dirty="0"/>
              <a:t>meeting requirements</a:t>
            </a:r>
          </a:p>
        </p:txBody>
      </p:sp>
    </p:spTree>
    <p:extLst>
      <p:ext uri="{BB962C8B-B14F-4D97-AF65-F5344CB8AC3E}">
        <p14:creationId xmlns:p14="http://schemas.microsoft.com/office/powerpoint/2010/main" val="63640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Defects can be ambiguous</a:t>
            </a:r>
            <a:endParaRPr lang="en-US" dirty="0"/>
          </a:p>
        </p:txBody>
      </p:sp>
      <p:sp>
        <p:nvSpPr>
          <p:cNvPr id="3" name="Content Placeholder 2"/>
          <p:cNvSpPr>
            <a:spLocks noGrp="1"/>
          </p:cNvSpPr>
          <p:nvPr>
            <p:ph idx="1"/>
          </p:nvPr>
        </p:nvSpPr>
        <p:spPr/>
        <p:txBody>
          <a:bodyPr>
            <a:normAutofit/>
          </a:bodyPr>
          <a:lstStyle/>
          <a:p>
            <a:r>
              <a:rPr lang="en-US" sz="5400" dirty="0" smtClean="0">
                <a:solidFill>
                  <a:srgbClr val="FF0000"/>
                </a:solidFill>
              </a:rPr>
              <a:t>Communication</a:t>
            </a:r>
          </a:p>
          <a:p>
            <a:r>
              <a:rPr lang="en-US" sz="5400" dirty="0" smtClean="0">
                <a:solidFill>
                  <a:srgbClr val="FF0000"/>
                </a:solidFill>
              </a:rPr>
              <a:t>Communication</a:t>
            </a:r>
          </a:p>
          <a:p>
            <a:r>
              <a:rPr lang="en-US" sz="5400" dirty="0" smtClean="0">
                <a:solidFill>
                  <a:srgbClr val="FF0000"/>
                </a:solidFill>
              </a:rPr>
              <a:t>Communication</a:t>
            </a:r>
            <a:endParaRPr lang="en-US" sz="5400" dirty="0">
              <a:solidFill>
                <a:srgbClr val="FF0000"/>
              </a:solidFill>
            </a:endParaRPr>
          </a:p>
        </p:txBody>
      </p:sp>
    </p:spTree>
    <p:extLst>
      <p:ext uri="{BB962C8B-B14F-4D97-AF65-F5344CB8AC3E}">
        <p14:creationId xmlns:p14="http://schemas.microsoft.com/office/powerpoint/2010/main" val="71604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smtClean="0"/>
              <a:t>What </a:t>
            </a:r>
            <a:r>
              <a:rPr lang="en-US" sz="3200" dirty="0"/>
              <a:t>makes a </a:t>
            </a:r>
            <a:r>
              <a:rPr lang="en-US" sz="3200" dirty="0" smtClean="0"/>
              <a:t>defect?</a:t>
            </a:r>
          </a:p>
          <a:p>
            <a:r>
              <a:rPr lang="en-US" sz="3200" dirty="0" smtClean="0"/>
              <a:t>What </a:t>
            </a:r>
            <a:r>
              <a:rPr lang="en-US" sz="3200" dirty="0"/>
              <a:t>makes a defect </a:t>
            </a:r>
            <a:r>
              <a:rPr lang="en-US" sz="3200" dirty="0" smtClean="0"/>
              <a:t>serious?</a:t>
            </a:r>
          </a:p>
          <a:p>
            <a:r>
              <a:rPr lang="en-US" sz="3200" dirty="0" smtClean="0"/>
              <a:t>How </a:t>
            </a:r>
            <a:r>
              <a:rPr lang="en-US" sz="3200" dirty="0"/>
              <a:t>should I report defects</a:t>
            </a:r>
            <a:r>
              <a:rPr lang="en-US" sz="3200" dirty="0" smtClean="0"/>
              <a:t>?</a:t>
            </a:r>
          </a:p>
          <a:p>
            <a:r>
              <a:rPr lang="en-US" sz="3200" dirty="0" smtClean="0"/>
              <a:t>How do I interpret the requirements?</a:t>
            </a:r>
          </a:p>
          <a:p>
            <a:r>
              <a:rPr lang="en-US" sz="3200" dirty="0" smtClean="0"/>
              <a:t>Answers </a:t>
            </a:r>
            <a:r>
              <a:rPr lang="en-US" sz="3200" dirty="0"/>
              <a:t>to these will vary based on the project, company, and test team.</a:t>
            </a:r>
          </a:p>
        </p:txBody>
      </p:sp>
    </p:spTree>
    <p:extLst>
      <p:ext uri="{BB962C8B-B14F-4D97-AF65-F5344CB8AC3E}">
        <p14:creationId xmlns:p14="http://schemas.microsoft.com/office/powerpoint/2010/main" val="2207548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report defects?</a:t>
            </a:r>
            <a:endParaRPr lang="en-US" dirty="0"/>
          </a:p>
        </p:txBody>
      </p:sp>
      <p:sp>
        <p:nvSpPr>
          <p:cNvPr id="3" name="Content Placeholder 2"/>
          <p:cNvSpPr>
            <a:spLocks noGrp="1"/>
          </p:cNvSpPr>
          <p:nvPr>
            <p:ph idx="1"/>
          </p:nvPr>
        </p:nvSpPr>
        <p:spPr/>
        <p:txBody>
          <a:bodyPr>
            <a:normAutofit/>
          </a:bodyPr>
          <a:lstStyle/>
          <a:p>
            <a:pPr marL="0" indent="0">
              <a:buNone/>
            </a:pPr>
            <a:r>
              <a:rPr lang="en-US" sz="3600" i="1" dirty="0"/>
              <a:t>Varies based on company/project, but </a:t>
            </a:r>
            <a:r>
              <a:rPr lang="en-US" sz="3600" i="1" dirty="0" smtClean="0"/>
              <a:t>there are some common concepts.</a:t>
            </a:r>
          </a:p>
          <a:p>
            <a:pPr marL="0" indent="0">
              <a:buNone/>
            </a:pPr>
            <a:endParaRPr lang="en-US" sz="3600" i="1" dirty="0"/>
          </a:p>
          <a:p>
            <a:pPr marL="0" indent="0">
              <a:buNone/>
            </a:pPr>
            <a:endParaRPr lang="en-US" sz="3600" i="1" dirty="0"/>
          </a:p>
        </p:txBody>
      </p:sp>
    </p:spTree>
    <p:extLst>
      <p:ext uri="{BB962C8B-B14F-4D97-AF65-F5344CB8AC3E}">
        <p14:creationId xmlns:p14="http://schemas.microsoft.com/office/powerpoint/2010/main" val="232835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template I like to use:</a:t>
            </a:r>
            <a:endParaRPr lang="en-US" dirty="0"/>
          </a:p>
        </p:txBody>
      </p:sp>
      <p:sp>
        <p:nvSpPr>
          <p:cNvPr id="3" name="Content Placeholder 2"/>
          <p:cNvSpPr>
            <a:spLocks noGrp="1"/>
          </p:cNvSpPr>
          <p:nvPr>
            <p:ph idx="1"/>
          </p:nvPr>
        </p:nvSpPr>
        <p:spPr>
          <a:xfrm>
            <a:off x="1371600" y="1551481"/>
            <a:ext cx="9601200" cy="5089161"/>
          </a:xfrm>
        </p:spPr>
        <p:txBody>
          <a:bodyPr>
            <a:noAutofit/>
          </a:bodyPr>
          <a:lstStyle/>
          <a:p>
            <a:r>
              <a:rPr lang="en-US" sz="2800" dirty="0" smtClean="0"/>
              <a:t>SUMMARY</a:t>
            </a:r>
          </a:p>
          <a:p>
            <a:r>
              <a:rPr lang="en-US" sz="2800" dirty="0" smtClean="0"/>
              <a:t>DESCRIPTION</a:t>
            </a:r>
          </a:p>
          <a:p>
            <a:r>
              <a:rPr lang="en-US" sz="2800" dirty="0" smtClean="0"/>
              <a:t>REPRODUCTION STEPS</a:t>
            </a:r>
          </a:p>
          <a:p>
            <a:r>
              <a:rPr lang="en-US" sz="2800" dirty="0" smtClean="0"/>
              <a:t>EXPECTED BEHAVIOR</a:t>
            </a:r>
          </a:p>
          <a:p>
            <a:r>
              <a:rPr lang="en-US" sz="2800" dirty="0" smtClean="0"/>
              <a:t>OBSERVED BEHAVIOR</a:t>
            </a:r>
          </a:p>
          <a:p>
            <a:r>
              <a:rPr lang="en-US" sz="2800" dirty="0" smtClean="0"/>
              <a:t>IMPACT</a:t>
            </a:r>
          </a:p>
          <a:p>
            <a:r>
              <a:rPr lang="en-US" sz="2800" dirty="0" smtClean="0"/>
              <a:t>SEVERITY</a:t>
            </a:r>
          </a:p>
          <a:p>
            <a:r>
              <a:rPr lang="en-US" sz="2800" dirty="0" smtClean="0"/>
              <a:t>NOTES</a:t>
            </a:r>
            <a:endParaRPr lang="en-US" sz="2800" dirty="0"/>
          </a:p>
        </p:txBody>
      </p:sp>
    </p:spTree>
    <p:extLst>
      <p:ext uri="{BB962C8B-B14F-4D97-AF65-F5344CB8AC3E}">
        <p14:creationId xmlns:p14="http://schemas.microsoft.com/office/powerpoint/2010/main" val="3261077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 </a:t>
            </a:r>
            <a:r>
              <a:rPr lang="en-US" i="1" dirty="0"/>
              <a:t>A succinct (one-sentence or so) description of the problem.</a:t>
            </a:r>
          </a:p>
        </p:txBody>
      </p:sp>
      <p:sp>
        <p:nvSpPr>
          <p:cNvPr id="3" name="Content Placeholder 2"/>
          <p:cNvSpPr>
            <a:spLocks noGrp="1"/>
          </p:cNvSpPr>
          <p:nvPr>
            <p:ph idx="1"/>
          </p:nvPr>
        </p:nvSpPr>
        <p:spPr/>
        <p:txBody>
          <a:bodyPr>
            <a:normAutofit/>
          </a:bodyPr>
          <a:lstStyle/>
          <a:p>
            <a:r>
              <a:rPr lang="en-US" sz="2800" dirty="0" smtClean="0"/>
              <a:t>Title </a:t>
            </a:r>
            <a:r>
              <a:rPr lang="en-US" sz="2800" dirty="0"/>
              <a:t>does not display after clicking "</a:t>
            </a:r>
            <a:r>
              <a:rPr lang="en-US" sz="2800" dirty="0" smtClean="0"/>
              <a:t>Next“</a:t>
            </a:r>
          </a:p>
          <a:p>
            <a:r>
              <a:rPr lang="en-US" sz="2800" dirty="0" smtClean="0"/>
              <a:t>CPU </a:t>
            </a:r>
            <a:r>
              <a:rPr lang="en-US" sz="2800" dirty="0"/>
              <a:t>pegs after addition of any two </a:t>
            </a:r>
            <a:r>
              <a:rPr lang="en-US" sz="2800" dirty="0" smtClean="0"/>
              <a:t>cells</a:t>
            </a:r>
          </a:p>
          <a:p>
            <a:r>
              <a:rPr lang="en-US" sz="2800" dirty="0" smtClean="0"/>
              <a:t>Total </a:t>
            </a:r>
            <a:r>
              <a:rPr lang="en-US" sz="2800" dirty="0"/>
              <a:t>number of widgets in shopping cart not refreshed after removal of more than </a:t>
            </a:r>
            <a:r>
              <a:rPr lang="en-US" sz="2800" dirty="0" smtClean="0"/>
              <a:t>one</a:t>
            </a:r>
          </a:p>
          <a:p>
            <a:r>
              <a:rPr lang="en-US" sz="2800" dirty="0" smtClean="0"/>
              <a:t>Page </a:t>
            </a:r>
            <a:r>
              <a:rPr lang="en-US" sz="2800" dirty="0"/>
              <a:t>title is "</a:t>
            </a:r>
            <a:r>
              <a:rPr lang="en-US" sz="2800" dirty="0" err="1"/>
              <a:t>Alll</a:t>
            </a:r>
            <a:r>
              <a:rPr lang="en-US" sz="2800" dirty="0"/>
              <a:t> Entries", should be "All </a:t>
            </a:r>
            <a:r>
              <a:rPr lang="en-US" sz="2800" dirty="0" smtClean="0"/>
              <a:t>Entries“</a:t>
            </a:r>
          </a:p>
          <a:p>
            <a:r>
              <a:rPr lang="en-US" sz="2800" dirty="0" smtClean="0"/>
              <a:t>If </a:t>
            </a:r>
            <a:r>
              <a:rPr lang="en-US" sz="2800" dirty="0" err="1"/>
              <a:t>timezone</a:t>
            </a:r>
            <a:r>
              <a:rPr lang="en-US" sz="2800" dirty="0"/>
              <a:t> is changed during execution, idle tasks never wake up</a:t>
            </a:r>
          </a:p>
        </p:txBody>
      </p:sp>
    </p:spTree>
    <p:extLst>
      <p:ext uri="{BB962C8B-B14F-4D97-AF65-F5344CB8AC3E}">
        <p14:creationId xmlns:p14="http://schemas.microsoft.com/office/powerpoint/2010/main" val="1556510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a:t>
            </a:r>
            <a:r>
              <a:rPr lang="en-US" i="1" dirty="0"/>
              <a:t> A </a:t>
            </a:r>
            <a:r>
              <a:rPr lang="en-US" i="1" dirty="0" smtClean="0"/>
              <a:t>more detailed </a:t>
            </a:r>
            <a:r>
              <a:rPr lang="en-US" i="1" dirty="0"/>
              <a:t>explanation of the problem.</a:t>
            </a:r>
          </a:p>
        </p:txBody>
      </p:sp>
      <p:sp>
        <p:nvSpPr>
          <p:cNvPr id="3" name="Content Placeholder 2"/>
          <p:cNvSpPr>
            <a:spLocks noGrp="1"/>
          </p:cNvSpPr>
          <p:nvPr>
            <p:ph idx="1"/>
          </p:nvPr>
        </p:nvSpPr>
        <p:spPr/>
        <p:txBody>
          <a:bodyPr>
            <a:normAutofit/>
          </a:bodyPr>
          <a:lstStyle/>
          <a:p>
            <a:r>
              <a:rPr lang="en-US" sz="3200" dirty="0"/>
              <a:t>If more than one widget is removed from the shopping cart, the number of widgets is not changed from the initial value.  This value is updated if the widgets are removed one at a time.</a:t>
            </a:r>
          </a:p>
        </p:txBody>
      </p:sp>
    </p:spTree>
    <p:extLst>
      <p:ext uri="{BB962C8B-B14F-4D97-AF65-F5344CB8AC3E}">
        <p14:creationId xmlns:p14="http://schemas.microsoft.com/office/powerpoint/2010/main" val="2907994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Be careful not to overgeneralize (or </a:t>
            </a:r>
            <a:r>
              <a:rPr lang="en-US" sz="3600" dirty="0" err="1"/>
              <a:t>undergeneralize</a:t>
            </a:r>
            <a:r>
              <a:rPr lang="en-US" sz="3600" dirty="0"/>
              <a:t>, but this tends to be less of a problem) here.</a:t>
            </a:r>
          </a:p>
        </p:txBody>
      </p:sp>
    </p:spTree>
    <p:extLst>
      <p:ext uri="{BB962C8B-B14F-4D97-AF65-F5344CB8AC3E}">
        <p14:creationId xmlns:p14="http://schemas.microsoft.com/office/powerpoint/2010/main" val="147977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mean by “defect”?</a:t>
            </a:r>
            <a:endParaRPr lang="en-US" dirty="0"/>
          </a:p>
        </p:txBody>
      </p:sp>
      <p:sp>
        <p:nvSpPr>
          <p:cNvPr id="3" name="Content Placeholder 2"/>
          <p:cNvSpPr>
            <a:spLocks noGrp="1"/>
          </p:cNvSpPr>
          <p:nvPr>
            <p:ph idx="1"/>
          </p:nvPr>
        </p:nvSpPr>
        <p:spPr>
          <a:xfrm>
            <a:off x="1004341" y="2286000"/>
            <a:ext cx="10822898" cy="3581400"/>
          </a:xfrm>
        </p:spPr>
        <p:txBody>
          <a:bodyPr>
            <a:normAutofit/>
          </a:bodyPr>
          <a:lstStyle/>
          <a:p>
            <a:pPr marL="0" indent="0">
              <a:buNone/>
            </a:pPr>
            <a:r>
              <a:rPr lang="en-US" sz="3200" b="1" i="1" dirty="0"/>
              <a:t>Bug, n.: </a:t>
            </a:r>
            <a:r>
              <a:rPr lang="en-US" sz="3200" dirty="0"/>
              <a:t>An unwanted and unintended property of a program or piece of hardware, esp. one that causes it to malfunction. Antonym of feature.    </a:t>
            </a:r>
            <a:br>
              <a:rPr lang="en-US" sz="3200" dirty="0"/>
            </a:br>
            <a:r>
              <a:rPr lang="en-US" sz="3200" dirty="0" smtClean="0"/>
              <a:t>               -</a:t>
            </a:r>
            <a:r>
              <a:rPr lang="en-US" sz="3200" dirty="0"/>
              <a:t>Eric S. Raymond, The Jargon File</a:t>
            </a:r>
          </a:p>
        </p:txBody>
      </p:sp>
    </p:spTree>
    <p:extLst>
      <p:ext uri="{BB962C8B-B14F-4D97-AF65-F5344CB8AC3E}">
        <p14:creationId xmlns:p14="http://schemas.microsoft.com/office/powerpoint/2010/main" val="3174071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REPRODUCTION STEPS - </a:t>
            </a:r>
            <a:r>
              <a:rPr lang="en-US" i="1" dirty="0"/>
              <a:t>Specify an EXACT SEQUENCE OF STEPS to reproduce the problem. </a:t>
            </a:r>
          </a:p>
        </p:txBody>
      </p:sp>
      <p:sp>
        <p:nvSpPr>
          <p:cNvPr id="3" name="Content Placeholder 2"/>
          <p:cNvSpPr>
            <a:spLocks noGrp="1"/>
          </p:cNvSpPr>
          <p:nvPr>
            <p:ph idx="1"/>
          </p:nvPr>
        </p:nvSpPr>
        <p:spPr>
          <a:xfrm>
            <a:off x="1371600" y="2615783"/>
            <a:ext cx="9601200" cy="3581400"/>
          </a:xfrm>
        </p:spPr>
        <p:txBody>
          <a:bodyPr>
            <a:normAutofit/>
          </a:bodyPr>
          <a:lstStyle/>
          <a:p>
            <a:r>
              <a:rPr lang="en-US" sz="3200" dirty="0"/>
              <a:t>Make sure you give</a:t>
            </a:r>
            <a:r>
              <a:rPr lang="en-US" sz="3200" dirty="0" smtClean="0"/>
              <a:t>:</a:t>
            </a:r>
          </a:p>
          <a:p>
            <a:pPr lvl="1"/>
            <a:r>
              <a:rPr lang="en-US" sz="3200" dirty="0" smtClean="0"/>
              <a:t>Exact values</a:t>
            </a:r>
          </a:p>
          <a:p>
            <a:pPr lvl="1"/>
            <a:r>
              <a:rPr lang="en-US" sz="3200" dirty="0" smtClean="0"/>
              <a:t>Exact </a:t>
            </a:r>
            <a:r>
              <a:rPr lang="en-US" sz="3200" dirty="0" err="1" smtClean="0"/>
              <a:t>steos</a:t>
            </a:r>
            <a:endParaRPr lang="en-US" sz="3200" dirty="0" smtClean="0"/>
          </a:p>
          <a:p>
            <a:pPr lvl="1"/>
            <a:r>
              <a:rPr lang="en-US" sz="3200" dirty="0" smtClean="0"/>
              <a:t>Exact manner of execution</a:t>
            </a:r>
          </a:p>
          <a:p>
            <a:r>
              <a:rPr lang="en-US" sz="3200" dirty="0" smtClean="0"/>
              <a:t>It’s usually better to err on the side of </a:t>
            </a:r>
            <a:r>
              <a:rPr lang="en-US" sz="3200" dirty="0" err="1" smtClean="0"/>
              <a:t>overspecificity</a:t>
            </a:r>
            <a:endParaRPr lang="en-US" sz="3200" dirty="0"/>
          </a:p>
        </p:txBody>
      </p:sp>
    </p:spTree>
    <p:extLst>
      <p:ext uri="{BB962C8B-B14F-4D97-AF65-F5344CB8AC3E}">
        <p14:creationId xmlns:p14="http://schemas.microsoft.com/office/powerpoint/2010/main" val="2255957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REPRODUCTION STEPS</a:t>
            </a:r>
            <a:endParaRPr lang="en-US" dirty="0"/>
          </a:p>
        </p:txBody>
      </p:sp>
      <p:sp>
        <p:nvSpPr>
          <p:cNvPr id="3" name="Content Placeholder 2"/>
          <p:cNvSpPr>
            <a:spLocks noGrp="1"/>
          </p:cNvSpPr>
          <p:nvPr>
            <p:ph idx="1"/>
          </p:nvPr>
        </p:nvSpPr>
        <p:spPr>
          <a:xfrm>
            <a:off x="1371599" y="2286000"/>
            <a:ext cx="10620531" cy="4309672"/>
          </a:xfrm>
        </p:spPr>
        <p:txBody>
          <a:bodyPr>
            <a:normAutofit/>
          </a:bodyPr>
          <a:lstStyle/>
          <a:p>
            <a:r>
              <a:rPr lang="en-US" sz="2800" dirty="0"/>
              <a:t>BAD: Put some </a:t>
            </a:r>
            <a:r>
              <a:rPr lang="en-US" sz="2800" dirty="0" smtClean="0"/>
              <a:t>things in the shopping </a:t>
            </a:r>
            <a:r>
              <a:rPr lang="en-US" sz="2800" dirty="0"/>
              <a:t>cart.  Take a couple </a:t>
            </a:r>
            <a:r>
              <a:rPr lang="en-US" sz="2800" dirty="0" smtClean="0"/>
              <a:t>things out.</a:t>
            </a:r>
          </a:p>
          <a:p>
            <a:r>
              <a:rPr lang="en-US" sz="2800" dirty="0"/>
              <a:t>GOOD: </a:t>
            </a:r>
            <a:endParaRPr lang="en-US" sz="2800" dirty="0" smtClean="0"/>
          </a:p>
          <a:p>
            <a:pPr lvl="1"/>
            <a:r>
              <a:rPr lang="en-US" sz="2800" dirty="0" smtClean="0"/>
              <a:t>1</a:t>
            </a:r>
            <a:r>
              <a:rPr lang="en-US" sz="2800" dirty="0"/>
              <a:t>. Add three widgets to shopping </a:t>
            </a:r>
            <a:r>
              <a:rPr lang="en-US" sz="2800" dirty="0" smtClean="0"/>
              <a:t>cart</a:t>
            </a:r>
          </a:p>
          <a:p>
            <a:pPr lvl="1"/>
            <a:r>
              <a:rPr lang="en-US" sz="2800" dirty="0" smtClean="0"/>
              <a:t>2</a:t>
            </a:r>
            <a:r>
              <a:rPr lang="en-US" sz="2800" dirty="0"/>
              <a:t>. Note number of widgets listed is </a:t>
            </a:r>
            <a:r>
              <a:rPr lang="en-US" sz="2800" dirty="0" smtClean="0"/>
              <a:t>3 </a:t>
            </a:r>
          </a:p>
          <a:p>
            <a:pPr lvl="1"/>
            <a:r>
              <a:rPr lang="en-US" sz="2800" dirty="0" smtClean="0"/>
              <a:t>3. Remove </a:t>
            </a:r>
            <a:r>
              <a:rPr lang="en-US" sz="2800" dirty="0"/>
              <a:t>two widgets from shopping </a:t>
            </a:r>
            <a:r>
              <a:rPr lang="en-US" sz="2800" dirty="0" smtClean="0"/>
              <a:t>cart</a:t>
            </a:r>
          </a:p>
          <a:p>
            <a:pPr lvl="1"/>
            <a:r>
              <a:rPr lang="en-US" sz="2800" dirty="0" smtClean="0"/>
              <a:t>Observe </a:t>
            </a:r>
            <a:r>
              <a:rPr lang="en-US" sz="2800" dirty="0"/>
              <a:t>number of widgets listed</a:t>
            </a:r>
          </a:p>
        </p:txBody>
      </p:sp>
    </p:spTree>
    <p:extLst>
      <p:ext uri="{BB962C8B-B14F-4D97-AF65-F5344CB8AC3E}">
        <p14:creationId xmlns:p14="http://schemas.microsoft.com/office/powerpoint/2010/main" val="2763589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AND OBSERVED BEHAVIOR</a:t>
            </a:r>
            <a:endParaRPr lang="en-US" dirty="0"/>
          </a:p>
        </p:txBody>
      </p:sp>
      <p:sp>
        <p:nvSpPr>
          <p:cNvPr id="3" name="Content Placeholder 2"/>
          <p:cNvSpPr>
            <a:spLocks noGrp="1"/>
          </p:cNvSpPr>
          <p:nvPr>
            <p:ph idx="1"/>
          </p:nvPr>
        </p:nvSpPr>
        <p:spPr>
          <a:xfrm>
            <a:off x="1371600" y="1648918"/>
            <a:ext cx="9601200" cy="4218482"/>
          </a:xfrm>
        </p:spPr>
        <p:txBody>
          <a:bodyPr>
            <a:normAutofit/>
          </a:bodyPr>
          <a:lstStyle/>
          <a:p>
            <a:r>
              <a:rPr lang="en-US" sz="3200" dirty="0"/>
              <a:t>EXPECTED BEHAVIOR: This should note, as precisely as possible, what you expected to see according to the requirements</a:t>
            </a:r>
            <a:r>
              <a:rPr lang="en-US" sz="3200" dirty="0" smtClean="0"/>
              <a:t>.</a:t>
            </a:r>
          </a:p>
          <a:p>
            <a:r>
              <a:rPr lang="en-US" sz="3200" dirty="0" smtClean="0"/>
              <a:t>OBSERVED </a:t>
            </a:r>
            <a:r>
              <a:rPr lang="en-US" sz="3200" dirty="0"/>
              <a:t>BEHAVIOR: This should note what you ACTUALLY saw.</a:t>
            </a:r>
          </a:p>
        </p:txBody>
      </p:sp>
    </p:spTree>
    <p:extLst>
      <p:ext uri="{BB962C8B-B14F-4D97-AF65-F5344CB8AC3E}">
        <p14:creationId xmlns:p14="http://schemas.microsoft.com/office/powerpoint/2010/main" val="3578585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EXAMPLE</a:t>
            </a:r>
            <a:endParaRPr lang="en-US" dirty="0"/>
          </a:p>
        </p:txBody>
      </p:sp>
      <p:sp>
        <p:nvSpPr>
          <p:cNvPr id="3" name="Content Placeholder 2"/>
          <p:cNvSpPr>
            <a:spLocks noGrp="1"/>
          </p:cNvSpPr>
          <p:nvPr>
            <p:ph idx="1"/>
          </p:nvPr>
        </p:nvSpPr>
        <p:spPr/>
        <p:txBody>
          <a:bodyPr>
            <a:normAutofit/>
          </a:bodyPr>
          <a:lstStyle/>
          <a:p>
            <a:r>
              <a:rPr lang="en-US" sz="4800" dirty="0" smtClean="0"/>
              <a:t>Expected </a:t>
            </a:r>
            <a:r>
              <a:rPr lang="en-US" sz="4800" dirty="0"/>
              <a:t>Behavior</a:t>
            </a:r>
            <a:r>
              <a:rPr lang="en-US" sz="4800" dirty="0" smtClean="0"/>
              <a:t>:</a:t>
            </a:r>
            <a:br>
              <a:rPr lang="en-US" sz="4800" dirty="0" smtClean="0"/>
            </a:br>
            <a:r>
              <a:rPr lang="en-US" sz="4800" dirty="0" smtClean="0"/>
              <a:t>Number </a:t>
            </a:r>
            <a:r>
              <a:rPr lang="en-US" sz="4800" dirty="0"/>
              <a:t>is correct</a:t>
            </a:r>
            <a:r>
              <a:rPr lang="en-US" sz="4800" dirty="0" smtClean="0"/>
              <a:t>.</a:t>
            </a:r>
          </a:p>
          <a:p>
            <a:r>
              <a:rPr lang="en-US" sz="4800" dirty="0" smtClean="0"/>
              <a:t>Observed </a:t>
            </a:r>
            <a:r>
              <a:rPr lang="en-US" sz="4800" dirty="0"/>
              <a:t>Behavior</a:t>
            </a:r>
            <a:r>
              <a:rPr lang="en-US" sz="4800" dirty="0" smtClean="0"/>
              <a:t>:</a:t>
            </a:r>
            <a:br>
              <a:rPr lang="en-US" sz="4800" dirty="0" smtClean="0"/>
            </a:br>
            <a:r>
              <a:rPr lang="en-US" sz="4800" dirty="0" smtClean="0"/>
              <a:t>Number </a:t>
            </a:r>
            <a:r>
              <a:rPr lang="en-US" sz="4800" dirty="0"/>
              <a:t>is incorrect.</a:t>
            </a:r>
          </a:p>
        </p:txBody>
      </p:sp>
    </p:spTree>
    <p:extLst>
      <p:ext uri="{BB962C8B-B14F-4D97-AF65-F5344CB8AC3E}">
        <p14:creationId xmlns:p14="http://schemas.microsoft.com/office/powerpoint/2010/main" val="2204606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EXAMPLE</a:t>
            </a:r>
            <a:endParaRPr lang="en-US" dirty="0"/>
          </a:p>
        </p:txBody>
      </p:sp>
      <p:sp>
        <p:nvSpPr>
          <p:cNvPr id="3" name="Content Placeholder 2"/>
          <p:cNvSpPr>
            <a:spLocks noGrp="1"/>
          </p:cNvSpPr>
          <p:nvPr>
            <p:ph idx="1"/>
          </p:nvPr>
        </p:nvSpPr>
        <p:spPr>
          <a:xfrm>
            <a:off x="1371600" y="2286000"/>
            <a:ext cx="10485620" cy="3581400"/>
          </a:xfrm>
        </p:spPr>
        <p:txBody>
          <a:bodyPr>
            <a:normAutofit/>
          </a:bodyPr>
          <a:lstStyle/>
          <a:p>
            <a:r>
              <a:rPr lang="en-US" sz="3600" dirty="0" smtClean="0"/>
              <a:t>EXPECTED BEHAVIOR:</a:t>
            </a:r>
            <a:br>
              <a:rPr lang="en-US" sz="3600" dirty="0" smtClean="0"/>
            </a:br>
            <a:r>
              <a:rPr lang="en-US" sz="3600" dirty="0" smtClean="0"/>
              <a:t>The number of widgets in the shopping cart is 1.</a:t>
            </a:r>
          </a:p>
          <a:p>
            <a:r>
              <a:rPr lang="en-US" sz="3600" dirty="0" smtClean="0"/>
              <a:t>OBSERVED BEHAVIOR:</a:t>
            </a:r>
            <a:br>
              <a:rPr lang="en-US" sz="3600" dirty="0" smtClean="0"/>
            </a:br>
            <a:r>
              <a:rPr lang="en-US" sz="3600" dirty="0" smtClean="0"/>
              <a:t>The number of widgets in the shopping cart is 3.</a:t>
            </a:r>
          </a:p>
        </p:txBody>
      </p:sp>
    </p:spTree>
    <p:extLst>
      <p:ext uri="{BB962C8B-B14F-4D97-AF65-F5344CB8AC3E}">
        <p14:creationId xmlns:p14="http://schemas.microsoft.com/office/powerpoint/2010/main" val="3022131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VS OBSERVED BEHAVIOR</a:t>
            </a:r>
            <a:endParaRPr lang="en-US" dirty="0"/>
          </a:p>
        </p:txBody>
      </p:sp>
      <p:sp>
        <p:nvSpPr>
          <p:cNvPr id="3" name="Content Placeholder 2"/>
          <p:cNvSpPr>
            <a:spLocks noGrp="1"/>
          </p:cNvSpPr>
          <p:nvPr>
            <p:ph idx="1"/>
          </p:nvPr>
        </p:nvSpPr>
        <p:spPr/>
        <p:txBody>
          <a:bodyPr>
            <a:normAutofit/>
          </a:bodyPr>
          <a:lstStyle/>
          <a:p>
            <a:r>
              <a:rPr lang="en-US" sz="3200" dirty="0"/>
              <a:t>What you saw versus what you expected to see is the CRUX of a bug report</a:t>
            </a:r>
            <a:r>
              <a:rPr lang="en-US" sz="3200" dirty="0" smtClean="0"/>
              <a:t>.</a:t>
            </a:r>
          </a:p>
          <a:p>
            <a:r>
              <a:rPr lang="en-US" sz="3200" dirty="0" smtClean="0"/>
              <a:t>Make </a:t>
            </a:r>
            <a:r>
              <a:rPr lang="en-US" sz="3200" dirty="0"/>
              <a:t>sure you get it right</a:t>
            </a:r>
            <a:r>
              <a:rPr lang="en-US" sz="3200" dirty="0" smtClean="0"/>
              <a:t>!</a:t>
            </a:r>
          </a:p>
          <a:p>
            <a:r>
              <a:rPr lang="en-US" sz="3200" dirty="0" smtClean="0"/>
              <a:t>Be </a:t>
            </a:r>
            <a:r>
              <a:rPr lang="en-US" sz="3200" dirty="0"/>
              <a:t>as PRECISE as possible.</a:t>
            </a:r>
          </a:p>
        </p:txBody>
      </p:sp>
    </p:spTree>
    <p:extLst>
      <p:ext uri="{BB962C8B-B14F-4D97-AF65-F5344CB8AC3E}">
        <p14:creationId xmlns:p14="http://schemas.microsoft.com/office/powerpoint/2010/main" val="3450724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 How does this defect impact the user of the software?</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err="1"/>
              <a:t>BAD:The</a:t>
            </a:r>
            <a:r>
              <a:rPr lang="en-US" sz="3200" dirty="0"/>
              <a:t> user will hate this because everything is wrong</a:t>
            </a:r>
            <a:r>
              <a:rPr lang="en-US" sz="3200" dirty="0" smtClean="0"/>
              <a:t>!</a:t>
            </a:r>
          </a:p>
          <a:p>
            <a:pPr marL="0" indent="0">
              <a:buNone/>
            </a:pPr>
            <a:r>
              <a:rPr lang="en-US" sz="3200" dirty="0" err="1" smtClean="0"/>
              <a:t>GOOD:The</a:t>
            </a:r>
            <a:r>
              <a:rPr lang="en-US" sz="3200" dirty="0" smtClean="0"/>
              <a:t> </a:t>
            </a:r>
            <a:r>
              <a:rPr lang="en-US" sz="3200" dirty="0"/>
              <a:t>user will see an incorrect number of widgets in their shopping cart, meaning they could purchase fewer widgets than they expect.</a:t>
            </a:r>
          </a:p>
        </p:txBody>
      </p:sp>
    </p:spTree>
    <p:extLst>
      <p:ext uri="{BB962C8B-B14F-4D97-AF65-F5344CB8AC3E}">
        <p14:creationId xmlns:p14="http://schemas.microsoft.com/office/powerpoint/2010/main" val="944178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SEVERITY – how severe is the problem?</a:t>
            </a:r>
            <a:endParaRPr lang="en-US" dirty="0"/>
          </a:p>
        </p:txBody>
      </p:sp>
      <p:sp>
        <p:nvSpPr>
          <p:cNvPr id="3" name="Content Placeholder 2"/>
          <p:cNvSpPr>
            <a:spLocks noGrp="1"/>
          </p:cNvSpPr>
          <p:nvPr>
            <p:ph idx="1"/>
          </p:nvPr>
        </p:nvSpPr>
        <p:spPr/>
        <p:txBody>
          <a:bodyPr>
            <a:normAutofit/>
          </a:bodyPr>
          <a:lstStyle/>
          <a:p>
            <a:pPr marL="0" indent="0">
              <a:buNone/>
            </a:pPr>
            <a:r>
              <a:rPr lang="en-US" sz="3200" i="1" dirty="0"/>
              <a:t>Note that this differs from PRIORITY, the ordering of which defects should be worked on first.  However, the two are not orthogonal; ceteris paribus, a higher-severity bug will take precedence over a lower-severity one.</a:t>
            </a:r>
          </a:p>
        </p:txBody>
      </p:sp>
    </p:spTree>
    <p:extLst>
      <p:ext uri="{BB962C8B-B14F-4D97-AF65-F5344CB8AC3E}">
        <p14:creationId xmlns:p14="http://schemas.microsoft.com/office/powerpoint/2010/main" val="3099987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SEVERITY</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Severity is a combination of several factors</a:t>
            </a:r>
            <a:r>
              <a:rPr lang="en-US" sz="3600" dirty="0" smtClean="0"/>
              <a:t>:</a:t>
            </a:r>
          </a:p>
          <a:p>
            <a:pPr marL="457200" indent="-457200">
              <a:buAutoNum type="arabicPeriod"/>
            </a:pPr>
            <a:r>
              <a:rPr lang="en-US" sz="3600" dirty="0" smtClean="0"/>
              <a:t>How </a:t>
            </a:r>
            <a:r>
              <a:rPr lang="en-US" sz="3600" dirty="0"/>
              <a:t>bad is the problem when it does occur</a:t>
            </a:r>
            <a:r>
              <a:rPr lang="en-US" sz="3600" dirty="0" smtClean="0"/>
              <a:t>?</a:t>
            </a:r>
          </a:p>
          <a:p>
            <a:pPr marL="457200" indent="-457200">
              <a:buAutoNum type="arabicPeriod"/>
            </a:pPr>
            <a:r>
              <a:rPr lang="en-US" sz="3600" dirty="0" smtClean="0"/>
              <a:t>How </a:t>
            </a:r>
            <a:r>
              <a:rPr lang="en-US" sz="3600" dirty="0"/>
              <a:t>often does it </a:t>
            </a:r>
            <a:r>
              <a:rPr lang="en-US" sz="3600" dirty="0" smtClean="0"/>
              <a:t>occur?</a:t>
            </a:r>
          </a:p>
          <a:p>
            <a:pPr marL="457200" indent="-457200">
              <a:buAutoNum type="arabicPeriod"/>
            </a:pPr>
            <a:r>
              <a:rPr lang="en-US" sz="3600" dirty="0" smtClean="0"/>
              <a:t>Is </a:t>
            </a:r>
            <a:r>
              <a:rPr lang="en-US" sz="3600" dirty="0"/>
              <a:t>there a workaround?</a:t>
            </a:r>
          </a:p>
        </p:txBody>
      </p:sp>
    </p:spTree>
    <p:extLst>
      <p:ext uri="{BB962C8B-B14F-4D97-AF65-F5344CB8AC3E}">
        <p14:creationId xmlns:p14="http://schemas.microsoft.com/office/powerpoint/2010/main" val="101777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SEVERITY (Bugzilla)</a:t>
            </a:r>
            <a:endParaRPr lang="en-US" dirty="0"/>
          </a:p>
        </p:txBody>
      </p:sp>
      <p:sp>
        <p:nvSpPr>
          <p:cNvPr id="3" name="Content Placeholder 2"/>
          <p:cNvSpPr>
            <a:spLocks noGrp="1"/>
          </p:cNvSpPr>
          <p:nvPr>
            <p:ph idx="1"/>
          </p:nvPr>
        </p:nvSpPr>
        <p:spPr>
          <a:xfrm>
            <a:off x="1371600" y="1603948"/>
            <a:ext cx="9601200" cy="4263452"/>
          </a:xfrm>
        </p:spPr>
        <p:txBody>
          <a:bodyPr>
            <a:normAutofit/>
          </a:bodyPr>
          <a:lstStyle/>
          <a:p>
            <a:r>
              <a:rPr lang="en-US" sz="3600" dirty="0" smtClean="0"/>
              <a:t>BLOCKER</a:t>
            </a:r>
          </a:p>
          <a:p>
            <a:r>
              <a:rPr lang="en-US" sz="3600" dirty="0" smtClean="0"/>
              <a:t>CRITICAL</a:t>
            </a:r>
          </a:p>
          <a:p>
            <a:r>
              <a:rPr lang="en-US" sz="3600" dirty="0" smtClean="0"/>
              <a:t>MAJOR</a:t>
            </a:r>
          </a:p>
          <a:p>
            <a:r>
              <a:rPr lang="en-US" sz="3600" dirty="0" smtClean="0"/>
              <a:t>NORMAL</a:t>
            </a:r>
          </a:p>
          <a:p>
            <a:r>
              <a:rPr lang="en-US" sz="3600" dirty="0" smtClean="0"/>
              <a:t>MINOR</a:t>
            </a:r>
          </a:p>
          <a:p>
            <a:r>
              <a:rPr lang="en-US" sz="3600" dirty="0" smtClean="0"/>
              <a:t>TRIVIAL</a:t>
            </a:r>
          </a:p>
          <a:p>
            <a:endParaRPr lang="en-US" sz="3600" dirty="0"/>
          </a:p>
        </p:txBody>
      </p:sp>
    </p:spTree>
    <p:extLst>
      <p:ext uri="{BB962C8B-B14F-4D97-AF65-F5344CB8AC3E}">
        <p14:creationId xmlns:p14="http://schemas.microsoft.com/office/powerpoint/2010/main" val="403564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definition:</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Some condition in a system which does one of the following:</a:t>
            </a:r>
          </a:p>
          <a:p>
            <a:pPr marL="457200" indent="-457200">
              <a:buAutoNum type="arabicPeriod"/>
            </a:pPr>
            <a:r>
              <a:rPr lang="en-US" sz="2800" dirty="0" smtClean="0"/>
              <a:t>Violates a requirement</a:t>
            </a:r>
          </a:p>
          <a:p>
            <a:pPr marL="457200" indent="-457200">
              <a:buAutoNum type="arabicPeriod"/>
            </a:pPr>
            <a:r>
              <a:rPr lang="en-US" sz="2800" dirty="0" smtClean="0"/>
              <a:t>Violates end-user expectations</a:t>
            </a:r>
          </a:p>
          <a:p>
            <a:pPr marL="457200" indent="-457200">
              <a:buAutoNum type="arabicPeriod"/>
            </a:pPr>
            <a:r>
              <a:rPr lang="en-US" sz="2800" dirty="0" smtClean="0"/>
              <a:t>Causes the program to malfunction or end prematurely</a:t>
            </a:r>
          </a:p>
          <a:p>
            <a:pPr marL="457200" indent="-457200">
              <a:buAutoNum type="arabicPeriod"/>
            </a:pPr>
            <a:r>
              <a:rPr lang="en-US" sz="2800" dirty="0" smtClean="0"/>
              <a:t>Produces an incorrect result</a:t>
            </a:r>
          </a:p>
          <a:p>
            <a:pPr marL="457200" indent="-457200">
              <a:buAutoNum type="arabicPeriod"/>
            </a:pPr>
            <a:endParaRPr lang="en-US" sz="2800" dirty="0"/>
          </a:p>
        </p:txBody>
      </p:sp>
    </p:spTree>
    <p:extLst>
      <p:ext uri="{BB962C8B-B14F-4D97-AF65-F5344CB8AC3E}">
        <p14:creationId xmlns:p14="http://schemas.microsoft.com/office/powerpoint/2010/main" val="2450436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NOTES – Technical and detailed notes that can help understand and fix the problem.</a:t>
            </a:r>
            <a:endParaRPr lang="en-US" dirty="0"/>
          </a:p>
        </p:txBody>
      </p:sp>
      <p:sp>
        <p:nvSpPr>
          <p:cNvPr id="3" name="Content Placeholder 2"/>
          <p:cNvSpPr>
            <a:spLocks noGrp="1"/>
          </p:cNvSpPr>
          <p:nvPr>
            <p:ph idx="1"/>
          </p:nvPr>
        </p:nvSpPr>
        <p:spPr/>
        <p:txBody>
          <a:bodyPr>
            <a:normAutofit/>
          </a:bodyPr>
          <a:lstStyle/>
          <a:p>
            <a:r>
              <a:rPr lang="en-US" sz="3200" dirty="0" smtClean="0"/>
              <a:t>Stack traces</a:t>
            </a:r>
          </a:p>
          <a:p>
            <a:r>
              <a:rPr lang="en-US" sz="3200" dirty="0" smtClean="0"/>
              <a:t>Log </a:t>
            </a:r>
            <a:r>
              <a:rPr lang="en-US" sz="3200" dirty="0"/>
              <a:t>file </a:t>
            </a:r>
            <a:r>
              <a:rPr lang="en-US" sz="3200" dirty="0" smtClean="0"/>
              <a:t>excerpts</a:t>
            </a:r>
          </a:p>
          <a:p>
            <a:r>
              <a:rPr lang="en-US" sz="3200" dirty="0" smtClean="0"/>
              <a:t>Environment</a:t>
            </a:r>
          </a:p>
          <a:p>
            <a:r>
              <a:rPr lang="en-US" sz="3200" dirty="0" smtClean="0"/>
              <a:t>Anything </a:t>
            </a:r>
            <a:r>
              <a:rPr lang="en-US" sz="3200" dirty="0"/>
              <a:t>that may be helpful to a developer fixing this defect </a:t>
            </a:r>
          </a:p>
        </p:txBody>
      </p:sp>
    </p:spTree>
    <p:extLst>
      <p:ext uri="{BB962C8B-B14F-4D97-AF65-F5344CB8AC3E}">
        <p14:creationId xmlns:p14="http://schemas.microsoft.com/office/powerpoint/2010/main" val="1545508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Triaging, and Prioritizing Defects</a:t>
            </a:r>
          </a:p>
        </p:txBody>
      </p:sp>
      <p:sp>
        <p:nvSpPr>
          <p:cNvPr id="3" name="Content Placeholder 2"/>
          <p:cNvSpPr>
            <a:spLocks noGrp="1"/>
          </p:cNvSpPr>
          <p:nvPr>
            <p:ph idx="1"/>
          </p:nvPr>
        </p:nvSpPr>
        <p:spPr/>
        <p:txBody>
          <a:bodyPr>
            <a:normAutofit/>
          </a:bodyPr>
          <a:lstStyle/>
          <a:p>
            <a:pPr marL="0" indent="0">
              <a:buNone/>
            </a:pPr>
            <a:r>
              <a:rPr lang="en-US" sz="3200" i="1" dirty="0" smtClean="0"/>
              <a:t>Once you find defects, you need to report them and eventually they need to be fixed.</a:t>
            </a:r>
            <a:endParaRPr lang="en-US" sz="3200" i="1" dirty="0"/>
          </a:p>
        </p:txBody>
      </p:sp>
    </p:spTree>
    <p:extLst>
      <p:ext uri="{BB962C8B-B14F-4D97-AF65-F5344CB8AC3E}">
        <p14:creationId xmlns:p14="http://schemas.microsoft.com/office/powerpoint/2010/main" val="909065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Defects</a:t>
            </a:r>
            <a:endParaRPr lang="en-US" dirty="0"/>
          </a:p>
        </p:txBody>
      </p:sp>
      <p:sp>
        <p:nvSpPr>
          <p:cNvPr id="3" name="Content Placeholder 2"/>
          <p:cNvSpPr>
            <a:spLocks noGrp="1"/>
          </p:cNvSpPr>
          <p:nvPr>
            <p:ph idx="1"/>
          </p:nvPr>
        </p:nvSpPr>
        <p:spPr>
          <a:xfrm>
            <a:off x="1371600" y="1573967"/>
            <a:ext cx="9601200" cy="4293433"/>
          </a:xfrm>
        </p:spPr>
        <p:txBody>
          <a:bodyPr>
            <a:normAutofit/>
          </a:bodyPr>
          <a:lstStyle/>
          <a:p>
            <a:r>
              <a:rPr lang="en-US" sz="3200" dirty="0"/>
              <a:t>Defects are usually numbered, not named</a:t>
            </a:r>
            <a:r>
              <a:rPr lang="en-US" sz="3200" dirty="0" smtClean="0"/>
              <a:t>.</a:t>
            </a:r>
          </a:p>
          <a:p>
            <a:r>
              <a:rPr lang="en-US" sz="3200" dirty="0" smtClean="0"/>
              <a:t>They </a:t>
            </a:r>
            <a:r>
              <a:rPr lang="en-US" sz="3200" dirty="0"/>
              <a:t>should have the following information</a:t>
            </a:r>
            <a:r>
              <a:rPr lang="en-US" sz="3200" dirty="0" smtClean="0"/>
              <a:t>:</a:t>
            </a:r>
          </a:p>
          <a:p>
            <a:pPr lvl="1"/>
            <a:r>
              <a:rPr lang="en-US" sz="3200" dirty="0" smtClean="0"/>
              <a:t>1</a:t>
            </a:r>
            <a:r>
              <a:rPr lang="en-US" sz="3200" dirty="0"/>
              <a:t>. </a:t>
            </a:r>
            <a:r>
              <a:rPr lang="en-US" sz="3200" dirty="0" smtClean="0"/>
              <a:t>Identifier</a:t>
            </a:r>
          </a:p>
          <a:p>
            <a:pPr lvl="1"/>
            <a:r>
              <a:rPr lang="en-US" sz="3200" dirty="0" smtClean="0"/>
              <a:t>2</a:t>
            </a:r>
            <a:r>
              <a:rPr lang="en-US" sz="3200" dirty="0"/>
              <a:t>. Source - associated test case, if </a:t>
            </a:r>
            <a:r>
              <a:rPr lang="en-US" sz="3200" dirty="0" smtClean="0"/>
              <a:t>applicable</a:t>
            </a:r>
          </a:p>
          <a:p>
            <a:pPr lvl="1"/>
            <a:r>
              <a:rPr lang="en-US" sz="3200" dirty="0" smtClean="0"/>
              <a:t>3</a:t>
            </a:r>
            <a:r>
              <a:rPr lang="en-US" sz="3200" dirty="0"/>
              <a:t>. Version of software </a:t>
            </a:r>
            <a:r>
              <a:rPr lang="en-US" sz="3200" dirty="0" smtClean="0"/>
              <a:t>found</a:t>
            </a:r>
          </a:p>
          <a:p>
            <a:pPr lvl="1"/>
            <a:r>
              <a:rPr lang="en-US" sz="3200" dirty="0" smtClean="0"/>
              <a:t>4</a:t>
            </a:r>
            <a:r>
              <a:rPr lang="en-US" sz="3200" dirty="0"/>
              <a:t>. Version of software fixed, if applicable</a:t>
            </a:r>
          </a:p>
        </p:txBody>
      </p:sp>
    </p:spTree>
    <p:extLst>
      <p:ext uri="{BB962C8B-B14F-4D97-AF65-F5344CB8AC3E}">
        <p14:creationId xmlns:p14="http://schemas.microsoft.com/office/powerpoint/2010/main" val="399365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of a defect</a:t>
            </a:r>
            <a:endParaRPr lang="en-US" dirty="0"/>
          </a:p>
        </p:txBody>
      </p:sp>
      <p:sp>
        <p:nvSpPr>
          <p:cNvPr id="3" name="Content Placeholder 2"/>
          <p:cNvSpPr>
            <a:spLocks noGrp="1"/>
          </p:cNvSpPr>
          <p:nvPr>
            <p:ph idx="1"/>
          </p:nvPr>
        </p:nvSpPr>
        <p:spPr>
          <a:xfrm>
            <a:off x="1371600" y="1618938"/>
            <a:ext cx="9601200" cy="4248462"/>
          </a:xfrm>
        </p:spPr>
        <p:txBody>
          <a:bodyPr>
            <a:noAutofit/>
          </a:bodyPr>
          <a:lstStyle/>
          <a:p>
            <a:r>
              <a:rPr lang="en-US" sz="3200" dirty="0" smtClean="0"/>
              <a:t>Discovery</a:t>
            </a:r>
          </a:p>
          <a:p>
            <a:r>
              <a:rPr lang="en-US" sz="3200" dirty="0" smtClean="0"/>
              <a:t>Recording</a:t>
            </a:r>
          </a:p>
          <a:p>
            <a:r>
              <a:rPr lang="en-US" sz="3200" dirty="0" smtClean="0"/>
              <a:t>Triage</a:t>
            </a:r>
          </a:p>
          <a:p>
            <a:r>
              <a:rPr lang="en-US" sz="3200" dirty="0" smtClean="0"/>
              <a:t>Sub-triage </a:t>
            </a:r>
            <a:r>
              <a:rPr lang="en-US" sz="3200" dirty="0"/>
              <a:t>(</a:t>
            </a:r>
            <a:r>
              <a:rPr lang="en-US" sz="3200" dirty="0" smtClean="0"/>
              <a:t>optional)</a:t>
            </a:r>
          </a:p>
          <a:p>
            <a:r>
              <a:rPr lang="en-US" sz="3200" dirty="0" smtClean="0"/>
              <a:t>Fixed</a:t>
            </a:r>
          </a:p>
          <a:p>
            <a:r>
              <a:rPr lang="en-US" sz="3200" dirty="0" smtClean="0"/>
              <a:t>Verified</a:t>
            </a:r>
            <a:endParaRPr lang="en-US" sz="3200" dirty="0"/>
          </a:p>
        </p:txBody>
      </p:sp>
    </p:spTree>
    <p:extLst>
      <p:ext uri="{BB962C8B-B14F-4D97-AF65-F5344CB8AC3E}">
        <p14:creationId xmlns:p14="http://schemas.microsoft.com/office/powerpoint/2010/main" val="2238910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Triage (or "Defect Review")</a:t>
            </a:r>
          </a:p>
        </p:txBody>
      </p:sp>
      <p:sp>
        <p:nvSpPr>
          <p:cNvPr id="3" name="Content Placeholder 2"/>
          <p:cNvSpPr>
            <a:spLocks noGrp="1"/>
          </p:cNvSpPr>
          <p:nvPr>
            <p:ph idx="1"/>
          </p:nvPr>
        </p:nvSpPr>
        <p:spPr>
          <a:xfrm>
            <a:off x="1371600" y="1663908"/>
            <a:ext cx="10515600" cy="4203492"/>
          </a:xfrm>
        </p:spPr>
        <p:txBody>
          <a:bodyPr>
            <a:noAutofit/>
          </a:bodyPr>
          <a:lstStyle/>
          <a:p>
            <a:r>
              <a:rPr lang="en-US" sz="3200" dirty="0"/>
              <a:t>This is where relevant stakeholders meet to determine</a:t>
            </a:r>
            <a:r>
              <a:rPr lang="en-US" sz="3200" dirty="0" smtClean="0"/>
              <a:t>:</a:t>
            </a:r>
          </a:p>
          <a:p>
            <a:r>
              <a:rPr lang="en-US" sz="3200" dirty="0" smtClean="0"/>
              <a:t>1</a:t>
            </a:r>
            <a:r>
              <a:rPr lang="en-US" sz="3200" dirty="0"/>
              <a:t>. Final </a:t>
            </a:r>
            <a:r>
              <a:rPr lang="en-US" sz="3200" dirty="0" smtClean="0"/>
              <a:t>severity</a:t>
            </a:r>
          </a:p>
          <a:p>
            <a:r>
              <a:rPr lang="en-US" sz="3200" dirty="0" smtClean="0"/>
              <a:t>2</a:t>
            </a:r>
            <a:r>
              <a:rPr lang="en-US" sz="3200" dirty="0"/>
              <a:t>. Final </a:t>
            </a:r>
            <a:r>
              <a:rPr lang="en-US" sz="3200" dirty="0" smtClean="0"/>
              <a:t>priority</a:t>
            </a:r>
          </a:p>
          <a:p>
            <a:r>
              <a:rPr lang="en-US" sz="3200" dirty="0" smtClean="0"/>
              <a:t>3</a:t>
            </a:r>
            <a:r>
              <a:rPr lang="en-US" sz="3200" dirty="0"/>
              <a:t>. Validity of </a:t>
            </a:r>
            <a:r>
              <a:rPr lang="en-US" sz="3200" dirty="0" smtClean="0"/>
              <a:t>defect</a:t>
            </a:r>
          </a:p>
          <a:p>
            <a:r>
              <a:rPr lang="en-US" sz="3200" dirty="0" smtClean="0"/>
              <a:t>4</a:t>
            </a:r>
            <a:r>
              <a:rPr lang="en-US" sz="3200" dirty="0"/>
              <a:t>. Need for more </a:t>
            </a:r>
            <a:r>
              <a:rPr lang="en-US" sz="3200" dirty="0" smtClean="0"/>
              <a:t>information</a:t>
            </a:r>
          </a:p>
          <a:p>
            <a:r>
              <a:rPr lang="en-US" sz="3200" dirty="0" smtClean="0"/>
              <a:t>etc</a:t>
            </a:r>
            <a:r>
              <a:rPr lang="en-US" sz="3200" dirty="0"/>
              <a:t>.</a:t>
            </a:r>
          </a:p>
        </p:txBody>
      </p:sp>
    </p:spTree>
    <p:extLst>
      <p:ext uri="{BB962C8B-B14F-4D97-AF65-F5344CB8AC3E}">
        <p14:creationId xmlns:p14="http://schemas.microsoft.com/office/powerpoint/2010/main" val="1739942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a:t>
            </a:r>
            <a:endParaRPr lang="en-US" dirty="0"/>
          </a:p>
        </p:txBody>
      </p:sp>
      <p:sp>
        <p:nvSpPr>
          <p:cNvPr id="3" name="Content Placeholder 2"/>
          <p:cNvSpPr>
            <a:spLocks noGrp="1"/>
          </p:cNvSpPr>
          <p:nvPr>
            <p:ph idx="1"/>
          </p:nvPr>
        </p:nvSpPr>
        <p:spPr>
          <a:xfrm>
            <a:off x="1371600" y="1588957"/>
            <a:ext cx="9601200" cy="4278443"/>
          </a:xfrm>
        </p:spPr>
        <p:txBody>
          <a:bodyPr>
            <a:normAutofit/>
          </a:bodyPr>
          <a:lstStyle/>
          <a:p>
            <a:pPr marL="0" indent="0">
              <a:buNone/>
            </a:pPr>
            <a:r>
              <a:rPr lang="en-US" sz="3600" dirty="0"/>
              <a:t>The developer then works on a fix for the bug.  This may be an iterative process, with the developer and tester working hand in hand to ensure that the fix is correct and complete, and does not break other parts of the software</a:t>
            </a:r>
            <a:r>
              <a:rPr lang="en-US" sz="3600" dirty="0" smtClean="0"/>
              <a:t>.</a:t>
            </a:r>
          </a:p>
          <a:p>
            <a:pPr marL="0" indent="0">
              <a:buNone/>
            </a:pPr>
            <a:r>
              <a:rPr lang="en-US" sz="3600" dirty="0" smtClean="0"/>
              <a:t>NOTE</a:t>
            </a:r>
            <a:r>
              <a:rPr lang="en-US" sz="3600" dirty="0"/>
              <a:t>: This is where automated test suites and unit tests help IMMENSELY!</a:t>
            </a:r>
          </a:p>
        </p:txBody>
      </p:sp>
    </p:spTree>
    <p:extLst>
      <p:ext uri="{BB962C8B-B14F-4D97-AF65-F5344CB8AC3E}">
        <p14:creationId xmlns:p14="http://schemas.microsoft.com/office/powerpoint/2010/main" val="3024946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Finally, the tester verifies that the bug was actually fixed and is not causing any other </a:t>
            </a:r>
            <a:r>
              <a:rPr lang="en-US" sz="3200"/>
              <a:t>issues</a:t>
            </a:r>
            <a:r>
              <a:rPr lang="en-US" sz="3200" smtClean="0"/>
              <a:t>.</a:t>
            </a:r>
            <a:endParaRPr lang="en-US" sz="3200" dirty="0" smtClean="0"/>
          </a:p>
        </p:txBody>
      </p:sp>
    </p:spTree>
    <p:extLst>
      <p:ext uri="{BB962C8B-B14F-4D97-AF65-F5344CB8AC3E}">
        <p14:creationId xmlns:p14="http://schemas.microsoft.com/office/powerpoint/2010/main" val="1107421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Sub-Triage</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For very large projects, there may be a "system triage" and sub-triages, say for each functional group or IPT</a:t>
            </a:r>
            <a:r>
              <a:rPr lang="en-US" sz="3600" dirty="0" smtClean="0"/>
              <a:t>.</a:t>
            </a:r>
          </a:p>
          <a:p>
            <a:pPr marL="0" indent="0">
              <a:buNone/>
            </a:pPr>
            <a:r>
              <a:rPr lang="en-US" sz="3600" dirty="0" smtClean="0"/>
              <a:t>At </a:t>
            </a:r>
            <a:r>
              <a:rPr lang="en-US" sz="3600" dirty="0"/>
              <a:t>this point, systems-level triage usually does more filtering and sorting, with less emphasis on prioritization.</a:t>
            </a:r>
          </a:p>
        </p:txBody>
      </p:sp>
    </p:spTree>
    <p:extLst>
      <p:ext uri="{BB962C8B-B14F-4D97-AF65-F5344CB8AC3E}">
        <p14:creationId xmlns:p14="http://schemas.microsoft.com/office/powerpoint/2010/main" val="44801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defects come from?</a:t>
            </a:r>
            <a:endParaRPr lang="en-US" dirty="0"/>
          </a:p>
        </p:txBody>
      </p:sp>
      <p:sp>
        <p:nvSpPr>
          <p:cNvPr id="3" name="Content Placeholder 2"/>
          <p:cNvSpPr>
            <a:spLocks noGrp="1"/>
          </p:cNvSpPr>
          <p:nvPr>
            <p:ph idx="1"/>
          </p:nvPr>
        </p:nvSpPr>
        <p:spPr>
          <a:xfrm>
            <a:off x="1371600" y="1746355"/>
            <a:ext cx="9601200" cy="3581400"/>
          </a:xfrm>
        </p:spPr>
        <p:txBody>
          <a:bodyPr>
            <a:noAutofit/>
          </a:bodyPr>
          <a:lstStyle/>
          <a:p>
            <a:r>
              <a:rPr lang="en-US" sz="2800" dirty="0" smtClean="0"/>
              <a:t>Gaps or mistakes in code</a:t>
            </a:r>
          </a:p>
          <a:p>
            <a:r>
              <a:rPr lang="en-US" sz="2800" dirty="0" smtClean="0"/>
              <a:t>Gaps or ambiguity in requirements</a:t>
            </a:r>
          </a:p>
          <a:p>
            <a:r>
              <a:rPr lang="en-US" sz="2800" dirty="0" smtClean="0"/>
              <a:t>Other:</a:t>
            </a:r>
          </a:p>
          <a:p>
            <a:pPr lvl="1"/>
            <a:r>
              <a:rPr lang="en-US" sz="2800" dirty="0" smtClean="0"/>
              <a:t>Compiler broken</a:t>
            </a:r>
          </a:p>
          <a:p>
            <a:pPr lvl="1"/>
            <a:r>
              <a:rPr lang="en-US" sz="2800" dirty="0" smtClean="0"/>
              <a:t>Bad hardware</a:t>
            </a:r>
          </a:p>
          <a:p>
            <a:pPr lvl="1"/>
            <a:r>
              <a:rPr lang="en-US" sz="2800" dirty="0" smtClean="0"/>
              <a:t>Broken operating system</a:t>
            </a:r>
          </a:p>
          <a:p>
            <a:pPr lvl="1"/>
            <a:r>
              <a:rPr lang="en-US" sz="2800" dirty="0" smtClean="0"/>
              <a:t>Gamma rays from space</a:t>
            </a:r>
          </a:p>
          <a:p>
            <a:r>
              <a:rPr lang="en-US" sz="2800" dirty="0" smtClean="0"/>
              <a:t>Guess which are the two areas on focus on?</a:t>
            </a:r>
            <a:endParaRPr lang="en-US" sz="2800" dirty="0"/>
          </a:p>
        </p:txBody>
      </p:sp>
    </p:spTree>
    <p:extLst>
      <p:ext uri="{BB962C8B-B14F-4D97-AF65-F5344CB8AC3E}">
        <p14:creationId xmlns:p14="http://schemas.microsoft.com/office/powerpoint/2010/main" val="81067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Defect Is Visible to the User!</a:t>
            </a:r>
            <a:endParaRPr lang="en-US" dirty="0"/>
          </a:p>
        </p:txBody>
      </p:sp>
      <p:sp>
        <p:nvSpPr>
          <p:cNvPr id="3" name="Content Placeholder 2"/>
          <p:cNvSpPr>
            <a:spLocks noGrp="1"/>
          </p:cNvSpPr>
          <p:nvPr>
            <p:ph idx="1"/>
          </p:nvPr>
        </p:nvSpPr>
        <p:spPr>
          <a:xfrm>
            <a:off x="1371600" y="1768839"/>
            <a:ext cx="10680492" cy="4946754"/>
          </a:xfrm>
        </p:spPr>
        <p:txBody>
          <a:bodyPr>
            <a:normAutofit/>
          </a:bodyPr>
          <a:lstStyle/>
          <a:p>
            <a:pPr marL="0" indent="0">
              <a:buNone/>
            </a:pPr>
            <a:r>
              <a:rPr lang="en-US" sz="2800" dirty="0" smtClean="0">
                <a:latin typeface="Courier New" panose="02070309020205020404" pitchFamily="49" charset="0"/>
                <a:cs typeface="Courier New" panose="02070309020205020404" pitchFamily="49" charset="0"/>
              </a:rPr>
              <a:t>// Program shall always print out “wombat”</a:t>
            </a:r>
          </a:p>
          <a:p>
            <a:pPr marL="0" indent="0">
              <a:buNone/>
            </a:pPr>
            <a:r>
              <a:rPr lang="en-US" sz="2800" dirty="0" smtClean="0">
                <a:latin typeface="Courier New" panose="02070309020205020404" pitchFamily="49" charset="0"/>
                <a:cs typeface="Courier New" panose="02070309020205020404" pitchFamily="49" charset="0"/>
              </a:rPr>
              <a:t>// Program shall never print out “cephalopod”</a:t>
            </a:r>
          </a:p>
          <a:p>
            <a:pPr marL="0" indent="0">
              <a:buNone/>
            </a:pPr>
            <a:r>
              <a:rPr lang="en-US" sz="2800" dirty="0" smtClean="0">
                <a:latin typeface="Courier New" panose="02070309020205020404" pitchFamily="49" charset="0"/>
                <a:cs typeface="Courier New" panose="02070309020205020404" pitchFamily="49" charset="0"/>
              </a:rPr>
              <a:t>// Is there a defect in this code?</a:t>
            </a:r>
          </a:p>
          <a:p>
            <a:pPr marL="0" indent="0">
              <a:buNone/>
            </a:pPr>
            <a:r>
              <a:rPr lang="en-US" sz="2800" dirty="0" err="1" smtClean="0">
                <a:latin typeface="Courier New" panose="02070309020205020404" pitchFamily="49" charset="0"/>
                <a:cs typeface="Courier New" panose="02070309020205020404" pitchFamily="49" charset="0"/>
              </a:rPr>
              <a:t>int</a:t>
            </a:r>
            <a:r>
              <a:rPr lang="en-US" sz="2800" dirty="0" smtClean="0">
                <a:latin typeface="Courier New" panose="02070309020205020404" pitchFamily="49" charset="0"/>
                <a:cs typeface="Courier New" panose="02070309020205020404" pitchFamily="49" charset="0"/>
              </a:rPr>
              <a:t> k = 4;</a:t>
            </a:r>
          </a:p>
          <a:p>
            <a:pPr marL="0" indent="0">
              <a:buNone/>
            </a:pPr>
            <a:r>
              <a:rPr lang="en-US" sz="2800" dirty="0" smtClean="0">
                <a:latin typeface="Courier New" panose="02070309020205020404" pitchFamily="49" charset="0"/>
                <a:cs typeface="Courier New" panose="02070309020205020404" pitchFamily="49" charset="0"/>
              </a:rPr>
              <a:t>if (k &gt; 100) {</a:t>
            </a:r>
          </a:p>
          <a:p>
            <a:pPr marL="0" indent="0">
              <a:buNone/>
            </a:pP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System.out.println</a:t>
            </a:r>
            <a:r>
              <a:rPr lang="en-US" sz="2800" dirty="0" smtClean="0">
                <a:latin typeface="Courier New" panose="02070309020205020404" pitchFamily="49" charset="0"/>
                <a:cs typeface="Courier New" panose="02070309020205020404" pitchFamily="49" charset="0"/>
              </a:rPr>
              <a:t>(“cephalopod”);</a:t>
            </a:r>
          </a:p>
          <a:p>
            <a:pPr marL="0" indent="0">
              <a:buNone/>
            </a:pPr>
            <a:r>
              <a:rPr lang="en-US" sz="2800" dirty="0" smtClean="0">
                <a:latin typeface="Courier New" panose="02070309020205020404" pitchFamily="49" charset="0"/>
                <a:cs typeface="Courier New" panose="02070309020205020404" pitchFamily="49" charset="0"/>
              </a:rPr>
              <a:t>} else {</a:t>
            </a:r>
          </a:p>
          <a:p>
            <a:pPr marL="0" indent="0">
              <a:buNone/>
            </a:pPr>
            <a:r>
              <a:rPr lang="en-US" sz="2800" dirty="0" smtClean="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System.out.println</a:t>
            </a:r>
            <a:r>
              <a:rPr lang="en-US" sz="2800" dirty="0" smtClean="0">
                <a:latin typeface="Courier New" panose="02070309020205020404" pitchFamily="49" charset="0"/>
                <a:cs typeface="Courier New" panose="02070309020205020404" pitchFamily="49" charset="0"/>
              </a:rPr>
              <a:t>(“wombat”);</a:t>
            </a:r>
          </a:p>
          <a:p>
            <a:pPr marL="0" indent="0">
              <a:buNone/>
            </a:pPr>
            <a:r>
              <a:rPr lang="en-US" sz="2800" dirty="0">
                <a:latin typeface="Courier New" panose="02070309020205020404" pitchFamily="49" charset="0"/>
                <a:cs typeface="Courier New" panose="02070309020205020404" pitchFamily="49" charset="0"/>
              </a:rPr>
              <a:t>}</a:t>
            </a:r>
            <a:endParaRPr lang="en-US" sz="2800" dirty="0" smtClean="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084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Code != Defect</a:t>
            </a:r>
            <a:endParaRPr lang="en-US" dirty="0"/>
          </a:p>
        </p:txBody>
      </p:sp>
      <p:sp>
        <p:nvSpPr>
          <p:cNvPr id="3" name="Content Placeholder 2"/>
          <p:cNvSpPr>
            <a:spLocks noGrp="1"/>
          </p:cNvSpPr>
          <p:nvPr>
            <p:ph idx="1"/>
          </p:nvPr>
        </p:nvSpPr>
        <p:spPr>
          <a:xfrm>
            <a:off x="1371600" y="1693889"/>
            <a:ext cx="9601200" cy="4173511"/>
          </a:xfrm>
        </p:spPr>
        <p:txBody>
          <a:bodyPr>
            <a:normAutofit/>
          </a:bodyPr>
          <a:lstStyle/>
          <a:p>
            <a:r>
              <a:rPr lang="en-US" sz="2800" dirty="0" smtClean="0"/>
              <a:t>This does NOT mean that it’s a good thing to have bad code!</a:t>
            </a:r>
          </a:p>
          <a:p>
            <a:r>
              <a:rPr lang="en-US" sz="2800" dirty="0" smtClean="0"/>
              <a:t>Don’t tell people Prof. </a:t>
            </a:r>
            <a:r>
              <a:rPr lang="en-US" sz="2800" dirty="0" err="1" smtClean="0"/>
              <a:t>Laboon</a:t>
            </a:r>
            <a:r>
              <a:rPr lang="en-US" sz="2800" dirty="0" smtClean="0"/>
              <a:t> is saying that it’s OK to have ugly code if it’s not visible to the user</a:t>
            </a:r>
          </a:p>
          <a:p>
            <a:r>
              <a:rPr lang="en-US" sz="2800" dirty="0" smtClean="0"/>
              <a:t>But from a definitional perspective, a defect is something that impacts the functionality of the program</a:t>
            </a:r>
            <a:endParaRPr lang="en-US" sz="2800" dirty="0"/>
          </a:p>
        </p:txBody>
      </p:sp>
    </p:spTree>
    <p:extLst>
      <p:ext uri="{BB962C8B-B14F-4D97-AF65-F5344CB8AC3E}">
        <p14:creationId xmlns:p14="http://schemas.microsoft.com/office/powerpoint/2010/main" val="294845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the behavior of a system under test does not meet the requirements (implicit or explicit), or the expectation of a user, it can be considered a defect.</a:t>
            </a:r>
            <a:endParaRPr lang="en-US" dirty="0"/>
          </a:p>
        </p:txBody>
      </p:sp>
    </p:spTree>
    <p:extLst>
      <p:ext uri="{BB962C8B-B14F-4D97-AF65-F5344CB8AC3E}">
        <p14:creationId xmlns:p14="http://schemas.microsoft.com/office/powerpoint/2010/main" val="78588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1580" y="547140"/>
            <a:ext cx="9601200" cy="5343993"/>
          </a:xfrm>
        </p:spPr>
        <p:txBody>
          <a:bodyPr>
            <a:noAutofit/>
          </a:bodyPr>
          <a:lstStyle/>
          <a:p>
            <a:r>
              <a:rPr lang="en-US" sz="2800" dirty="0"/>
              <a:t>A user may have expected an error message when a string is entered </a:t>
            </a:r>
            <a:r>
              <a:rPr lang="en-US" sz="2800" dirty="0" smtClean="0"/>
              <a:t>when an integer was expected.</a:t>
            </a:r>
          </a:p>
          <a:p>
            <a:r>
              <a:rPr lang="en-US" sz="2800" dirty="0" smtClean="0"/>
              <a:t>A </a:t>
            </a:r>
            <a:r>
              <a:rPr lang="en-US" sz="2800" dirty="0"/>
              <a:t>user may not have cared whether </a:t>
            </a:r>
            <a:r>
              <a:rPr lang="en-US" sz="2800" dirty="0" smtClean="0"/>
              <a:t>a word </a:t>
            </a:r>
            <a:r>
              <a:rPr lang="en-US" sz="2800" dirty="0"/>
              <a:t>is capitalized or not</a:t>
            </a:r>
            <a:r>
              <a:rPr lang="en-US" sz="2800" dirty="0" smtClean="0"/>
              <a:t>.</a:t>
            </a:r>
          </a:p>
          <a:p>
            <a:r>
              <a:rPr lang="en-US" sz="2800" dirty="0" smtClean="0"/>
              <a:t>A </a:t>
            </a:r>
            <a:r>
              <a:rPr lang="en-US" sz="2800" dirty="0"/>
              <a:t>user may want negative numbers to be treated as positives</a:t>
            </a:r>
            <a:r>
              <a:rPr lang="en-US" sz="2800" dirty="0" smtClean="0"/>
              <a:t>.</a:t>
            </a:r>
          </a:p>
          <a:p>
            <a:r>
              <a:rPr lang="en-US" sz="2800" dirty="0" smtClean="0"/>
              <a:t>You may need to have a discussion with systems engineers or requirement analysts if the behavior of the system as defined by the requirements is not what the user expects.</a:t>
            </a:r>
          </a:p>
          <a:p>
            <a:pPr lvl="1"/>
            <a:r>
              <a:rPr lang="en-US" sz="2800" dirty="0" smtClean="0"/>
              <a:t>Remember verification vs validation!</a:t>
            </a:r>
            <a:endParaRPr lang="en-US" sz="2800" dirty="0"/>
          </a:p>
        </p:txBody>
      </p:sp>
    </p:spTree>
    <p:extLst>
      <p:ext uri="{BB962C8B-B14F-4D97-AF65-F5344CB8AC3E}">
        <p14:creationId xmlns:p14="http://schemas.microsoft.com/office/powerpoint/2010/main" val="112372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Defects vs Enhancements</a:t>
            </a:r>
            <a:endParaRPr lang="en-US" dirty="0"/>
          </a:p>
        </p:txBody>
      </p:sp>
      <p:sp>
        <p:nvSpPr>
          <p:cNvPr id="3" name="Content Placeholder 2"/>
          <p:cNvSpPr>
            <a:spLocks noGrp="1"/>
          </p:cNvSpPr>
          <p:nvPr>
            <p:ph idx="1"/>
          </p:nvPr>
        </p:nvSpPr>
        <p:spPr/>
        <p:txBody>
          <a:bodyPr>
            <a:normAutofit/>
          </a:bodyPr>
          <a:lstStyle/>
          <a:p>
            <a:r>
              <a:rPr lang="en-US" sz="3200" dirty="0"/>
              <a:t>If the software does not meet the requirements, or is unstable (which is an implied requirement), then there's a DEFECT</a:t>
            </a:r>
            <a:r>
              <a:rPr lang="en-US" sz="3200" dirty="0" smtClean="0"/>
              <a:t>.</a:t>
            </a:r>
          </a:p>
          <a:p>
            <a:r>
              <a:rPr lang="en-US" sz="3200" dirty="0" smtClean="0"/>
              <a:t>If </a:t>
            </a:r>
            <a:r>
              <a:rPr lang="en-US" sz="3200" dirty="0"/>
              <a:t>the user wants to ADD or MODIFY a requirement/feature/</a:t>
            </a:r>
            <a:r>
              <a:rPr lang="en-US" sz="3200" dirty="0" err="1"/>
              <a:t>etc</a:t>
            </a:r>
            <a:r>
              <a:rPr lang="en-US" sz="3200" dirty="0"/>
              <a:t>, that's an ENHANCEMENT request.</a:t>
            </a:r>
          </a:p>
        </p:txBody>
      </p:sp>
    </p:spTree>
    <p:extLst>
      <p:ext uri="{BB962C8B-B14F-4D97-AF65-F5344CB8AC3E}">
        <p14:creationId xmlns:p14="http://schemas.microsoft.com/office/powerpoint/2010/main" val="135074685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106</TotalTime>
  <Words>1320</Words>
  <Application>Microsoft Office PowerPoint</Application>
  <PresentationFormat>Widescreen</PresentationFormat>
  <Paragraphs>167</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Courier New</vt:lpstr>
      <vt:lpstr>Franklin Gothic Book</vt:lpstr>
      <vt:lpstr>Crop</vt:lpstr>
      <vt:lpstr>CS1632, Lecture 4: Defects</vt:lpstr>
      <vt:lpstr>What do we mean by “defect”?</vt:lpstr>
      <vt:lpstr>Better definition:</vt:lpstr>
      <vt:lpstr>Where do defects come from?</vt:lpstr>
      <vt:lpstr>A Defect Is Visible to the User!</vt:lpstr>
      <vt:lpstr>Bad Code != Defect</vt:lpstr>
      <vt:lpstr>If the behavior of a system under test does not meet the requirements (implicit or explicit), or the expectation of a user, it can be considered a defect.</vt:lpstr>
      <vt:lpstr>PowerPoint Presentation</vt:lpstr>
      <vt:lpstr>Defects vs Enhancements</vt:lpstr>
      <vt:lpstr>A defect does not have be severe to be a defect</vt:lpstr>
      <vt:lpstr>Non-trivial software will ship with defects.  Get used to it.</vt:lpstr>
      <vt:lpstr>When testing, focus on finding important defects:</vt:lpstr>
      <vt:lpstr>Defects can be ambiguous</vt:lpstr>
      <vt:lpstr>PowerPoint Presentation</vt:lpstr>
      <vt:lpstr>How to report defects?</vt:lpstr>
      <vt:lpstr>The template I like to use:</vt:lpstr>
      <vt:lpstr>Summary - A succinct (one-sentence or so) description of the problem.</vt:lpstr>
      <vt:lpstr>DESCRIPTION - A more detailed explanation of the problem.</vt:lpstr>
      <vt:lpstr>DESCRIPTION</vt:lpstr>
      <vt:lpstr>REPRODUCTION STEPS - Specify an EXACT SEQUENCE OF STEPS to reproduce the problem. </vt:lpstr>
      <vt:lpstr>REPRODUCTION STEPS</vt:lpstr>
      <vt:lpstr>EXPECTED AND OBSERVED BEHAVIOR</vt:lpstr>
      <vt:lpstr>BAD EXAMPLE</vt:lpstr>
      <vt:lpstr>GOOD EXAMPLE</vt:lpstr>
      <vt:lpstr>EXPECTED VS OBSERVED BEHAVIOR</vt:lpstr>
      <vt:lpstr>IMPACT – How does this defect impact the user of the software?</vt:lpstr>
      <vt:lpstr>SEVERITY – how severe is the problem?</vt:lpstr>
      <vt:lpstr>SEVERITY</vt:lpstr>
      <vt:lpstr>LEVELS OF SEVERITY (Bugzilla)</vt:lpstr>
      <vt:lpstr>NOTES – Technical and detailed notes that can help understand and fix the problem.</vt:lpstr>
      <vt:lpstr>Tracking, Triaging, and Prioritizing Defects</vt:lpstr>
      <vt:lpstr>Tracking Defects</vt:lpstr>
      <vt:lpstr>Lifecycle of a defect</vt:lpstr>
      <vt:lpstr>Triage (or "Defect Review")</vt:lpstr>
      <vt:lpstr>Fixing</vt:lpstr>
      <vt:lpstr>Verification</vt:lpstr>
      <vt:lpstr>Sub-Triage</vt:lpstr>
    </vt:vector>
  </TitlesOfParts>
  <Company>University of Pittsburgh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CS1632, Lecture 4: Defects</dc:title>
  <dc:creator>William J. Laboon</dc:creator>
  <cp:lastModifiedBy>William J. Laboon</cp:lastModifiedBy>
  <cp:revision>10</cp:revision>
  <dcterms:created xsi:type="dcterms:W3CDTF">2016-05-17T17:38:06Z</dcterms:created>
  <dcterms:modified xsi:type="dcterms:W3CDTF">2016-05-17T19:24:46Z</dcterms:modified>
</cp:coreProperties>
</file>