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CS1632, Lecture 6:</a:t>
            </a:r>
            <a:br>
              <a:rPr lang="en-US" dirty="0" smtClean="0"/>
            </a:br>
            <a:r>
              <a:rPr lang="en-US" dirty="0" smtClean="0"/>
              <a:t>Test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Bill </a:t>
            </a:r>
            <a:r>
              <a:rPr lang="en-US" sz="3200" dirty="0" err="1" smtClean="0"/>
              <a:t>Laboon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026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53312"/>
            <a:ext cx="10344976" cy="4895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Assuming that the SORT_ASCENDING flag is set, calling the sort method with [9,3,4,2] will return a new array sorted from high to low, i.e., [2,3,4,9].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Precondition</a:t>
            </a:r>
            <a:r>
              <a:rPr lang="en-US" sz="2800" dirty="0"/>
              <a:t>: SORT_ASCENDING flag is </a:t>
            </a:r>
            <a:r>
              <a:rPr lang="en-US" sz="2800" dirty="0" smtClean="0"/>
              <a:t>set</a:t>
            </a:r>
            <a:br>
              <a:rPr lang="en-US" sz="2800" dirty="0" smtClean="0"/>
            </a:br>
            <a:r>
              <a:rPr lang="en-US" sz="2800" b="1" dirty="0" smtClean="0"/>
              <a:t>Execution </a:t>
            </a:r>
            <a:r>
              <a:rPr lang="en-US" sz="2800" b="1" dirty="0"/>
              <a:t>steps</a:t>
            </a:r>
            <a:r>
              <a:rPr lang="en-US" sz="2800" dirty="0"/>
              <a:t>: Call .sort </a:t>
            </a:r>
            <a:r>
              <a:rPr lang="en-US" sz="2800" dirty="0" smtClean="0"/>
              <a:t>method with argument </a:t>
            </a:r>
            <a:r>
              <a:rPr lang="en-US" sz="2800" dirty="0"/>
              <a:t>[9,3,4,2]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err="1" smtClean="0"/>
              <a:t>Postconditions</a:t>
            </a:r>
            <a:r>
              <a:rPr lang="en-US" sz="2800" dirty="0" smtClean="0"/>
              <a:t>: </a:t>
            </a:r>
            <a:r>
              <a:rPr lang="en-US" sz="2800" dirty="0"/>
              <a:t>[2,3,4,9</a:t>
            </a:r>
            <a:r>
              <a:rPr lang="en-US" sz="2800" dirty="0" smtClean="0"/>
              <a:t>] is returned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892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also want to add: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Identifier: A way to identify the test case</a:t>
            </a:r>
          </a:p>
          <a:p>
            <a:pPr lvl="1"/>
            <a:r>
              <a:rPr lang="en-US" sz="2400" dirty="0" smtClean="0"/>
              <a:t>Could be a number</a:t>
            </a:r>
          </a:p>
          <a:p>
            <a:pPr lvl="1"/>
            <a:r>
              <a:rPr lang="en-US" sz="2400" dirty="0" smtClean="0"/>
              <a:t>Often a label, e.g. INVALID-PASSWORD-THREE-TIMES-TEST</a:t>
            </a:r>
          </a:p>
          <a:p>
            <a:r>
              <a:rPr lang="en-US" sz="2800" dirty="0" smtClean="0"/>
              <a:t>Description: A description of the test case, describing what it is supposed to test.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827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53312"/>
            <a:ext cx="8946541" cy="48950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These do not always test an entire system</a:t>
            </a:r>
          </a:p>
          <a:p>
            <a:r>
              <a:rPr lang="en-US" sz="2800" dirty="0" smtClean="0"/>
              <a:t>They may test a subsystem or related piece of functionality</a:t>
            </a:r>
          </a:p>
          <a:p>
            <a:pPr lvl="1"/>
            <a:r>
              <a:rPr lang="en-US" sz="2400" dirty="0" smtClean="0"/>
              <a:t>Examples:</a:t>
            </a:r>
          </a:p>
          <a:p>
            <a:pPr lvl="1"/>
            <a:r>
              <a:rPr lang="en-US" sz="2400" dirty="0" smtClean="0"/>
              <a:t>Database Connectivity Test Plan</a:t>
            </a:r>
          </a:p>
          <a:p>
            <a:pPr lvl="1"/>
            <a:r>
              <a:rPr lang="en-US" sz="2400" dirty="0" smtClean="0"/>
              <a:t>Pop-up Warning Test Plan</a:t>
            </a:r>
          </a:p>
          <a:p>
            <a:pPr lvl="1"/>
            <a:r>
              <a:rPr lang="en-US" sz="2400" dirty="0" smtClean="0"/>
              <a:t>Pressure Safety Lock Test Plan</a:t>
            </a:r>
          </a:p>
          <a:p>
            <a:pPr lvl="1"/>
            <a:r>
              <a:rPr lang="en-US" sz="2400" dirty="0" smtClean="0"/>
              <a:t>Regression Test Plan</a:t>
            </a:r>
          </a:p>
        </p:txBody>
      </p:sp>
    </p:spTree>
    <p:extLst>
      <p:ext uri="{BB962C8B-B14F-4D97-AF65-F5344CB8AC3E}">
        <p14:creationId xmlns:p14="http://schemas.microsoft.com/office/powerpoint/2010/main" val="72582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Pressure Safety Lock 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36192"/>
            <a:ext cx="8946541" cy="47122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LOW-PRESSURE-TEST</a:t>
            </a:r>
            <a:br>
              <a:rPr lang="en-US" sz="2400" dirty="0" smtClean="0"/>
            </a:br>
            <a:r>
              <a:rPr lang="en-US" sz="2400" dirty="0" smtClean="0"/>
              <a:t>HIGH-PRESSURE-TEST</a:t>
            </a:r>
            <a:br>
              <a:rPr lang="en-US" sz="2400" dirty="0" smtClean="0"/>
            </a:br>
            <a:r>
              <a:rPr lang="en-US" sz="2400" dirty="0" smtClean="0"/>
              <a:t>SAFETY-LIGHT-TEST</a:t>
            </a:r>
            <a:br>
              <a:rPr lang="en-US" sz="2400" dirty="0" smtClean="0"/>
            </a:br>
            <a:r>
              <a:rPr lang="en-US" sz="2400" dirty="0" smtClean="0"/>
              <a:t>SAFETY-LIGHT-OFF-TEST</a:t>
            </a:r>
            <a:br>
              <a:rPr lang="en-US" sz="2400" dirty="0" smtClean="0"/>
            </a:br>
            <a:r>
              <a:rPr lang="en-US" sz="2400" dirty="0" smtClean="0"/>
              <a:t>RESET-SWITCH-TEST</a:t>
            </a:r>
            <a:br>
              <a:rPr lang="en-US" sz="2400" dirty="0" smtClean="0"/>
            </a:br>
            <a:r>
              <a:rPr lang="en-US" sz="2400" dirty="0" smtClean="0"/>
              <a:t>RESET-SWITCH2-TEST</a:t>
            </a:r>
            <a:br>
              <a:rPr lang="en-US" sz="2400" dirty="0" smtClean="0"/>
            </a:br>
            <a:r>
              <a:rPr lang="en-US" sz="2400" dirty="0" smtClean="0"/>
              <a:t>FAST-MOVEMENT-TEST</a:t>
            </a:r>
            <a:br>
              <a:rPr lang="en-US" sz="2400" dirty="0" smtClean="0"/>
            </a:br>
            <a:r>
              <a:rPr lang="en-US" sz="2400" dirty="0" smtClean="0"/>
              <a:t>RAPID-CHANGE-TEST</a:t>
            </a:r>
            <a:br>
              <a:rPr lang="en-US" sz="2400" dirty="0" smtClean="0"/>
            </a:br>
            <a:r>
              <a:rPr lang="en-US" sz="2400" dirty="0" smtClean="0"/>
              <a:t>GRADUAL-CHANGE-TEST</a:t>
            </a:r>
            <a:br>
              <a:rPr lang="en-US" sz="2400" dirty="0" smtClean="0"/>
            </a:br>
            <a:r>
              <a:rPr lang="en-US" sz="2400" dirty="0" smtClean="0"/>
              <a:t>MEDIAN-PRESSURE-TEST</a:t>
            </a:r>
            <a:br>
              <a:rPr lang="en-US" sz="2400" dirty="0" smtClean="0"/>
            </a:br>
            <a:r>
              <a:rPr lang="en-US" sz="2400" dirty="0" smtClean="0"/>
              <a:t>LIGHT-FAILURE-TEST</a:t>
            </a:r>
            <a:br>
              <a:rPr lang="en-US" sz="2400" dirty="0" smtClean="0"/>
            </a:br>
            <a:r>
              <a:rPr lang="en-US" sz="2400" dirty="0" smtClean="0"/>
              <a:t>SENSOR-FAILURE-TEST</a:t>
            </a:r>
            <a:br>
              <a:rPr lang="en-US" sz="2400" dirty="0" smtClean="0"/>
            </a:br>
            <a:r>
              <a:rPr lang="en-US" sz="2400" dirty="0" smtClean="0"/>
              <a:t>SENSOR-INVALID-TEST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164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group of test plans make up a test suite…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Regression Test Suite</a:t>
            </a:r>
          </a:p>
          <a:p>
            <a:pPr lvl="1"/>
            <a:r>
              <a:rPr lang="en-US" sz="2800" dirty="0"/>
              <a:t>Pressure Safety Regression Test </a:t>
            </a:r>
            <a:r>
              <a:rPr lang="en-US" sz="2800" dirty="0" smtClean="0"/>
              <a:t>Plan</a:t>
            </a:r>
          </a:p>
          <a:p>
            <a:pPr lvl="1"/>
            <a:r>
              <a:rPr lang="en-US" sz="2800" dirty="0" smtClean="0"/>
              <a:t>Power </a:t>
            </a:r>
            <a:r>
              <a:rPr lang="en-US" sz="2800" dirty="0"/>
              <a:t>Regulation Regression Test </a:t>
            </a:r>
            <a:r>
              <a:rPr lang="en-US" sz="2800" dirty="0" smtClean="0"/>
              <a:t>Plan</a:t>
            </a:r>
          </a:p>
          <a:p>
            <a:pPr lvl="1"/>
            <a:r>
              <a:rPr lang="en-US" sz="2800" dirty="0" smtClean="0"/>
              <a:t>Water </a:t>
            </a:r>
            <a:r>
              <a:rPr lang="en-US" sz="2800" dirty="0"/>
              <a:t>Flow Regression Test </a:t>
            </a:r>
            <a:r>
              <a:rPr lang="en-US" sz="2800" dirty="0" smtClean="0"/>
              <a:t>Plan</a:t>
            </a:r>
          </a:p>
          <a:p>
            <a:pPr lvl="1"/>
            <a:r>
              <a:rPr lang="en-US" sz="2800" dirty="0" smtClean="0"/>
              <a:t>Control </a:t>
            </a:r>
            <a:r>
              <a:rPr lang="en-US" sz="2800" dirty="0"/>
              <a:t>Flow Test </a:t>
            </a:r>
            <a:r>
              <a:rPr lang="en-US" sz="2800" dirty="0" smtClean="0"/>
              <a:t>Plan</a:t>
            </a:r>
          </a:p>
          <a:p>
            <a:pPr lvl="1"/>
            <a:r>
              <a:rPr lang="en-US" sz="2800" dirty="0" smtClean="0"/>
              <a:t>Security </a:t>
            </a:r>
            <a:r>
              <a:rPr lang="en-US" sz="2800" dirty="0"/>
              <a:t>Regression Test </a:t>
            </a:r>
            <a:r>
              <a:rPr lang="en-US" sz="2800" dirty="0" smtClean="0"/>
              <a:t>Plan</a:t>
            </a:r>
          </a:p>
          <a:p>
            <a:pPr lvl="1"/>
            <a:r>
              <a:rPr lang="en-US" sz="2800" dirty="0" smtClean="0"/>
              <a:t>Secondary </a:t>
            </a:r>
            <a:r>
              <a:rPr lang="en-US" sz="2800" dirty="0"/>
              <a:t>Safety Process Test Plan</a:t>
            </a:r>
          </a:p>
        </p:txBody>
      </p:sp>
    </p:spTree>
    <p:extLst>
      <p:ext uri="{BB962C8B-B14F-4D97-AF65-F5344CB8AC3E}">
        <p14:creationId xmlns:p14="http://schemas.microsoft.com/office/powerpoint/2010/main" val="2913380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Run – An actual execution of a test plan or test suite.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4896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Analogy time: class vs object, test plan vs test run</a:t>
            </a:r>
          </a:p>
          <a:p>
            <a:pPr lvl="1"/>
            <a:r>
              <a:rPr lang="en-US" sz="2400" dirty="0" smtClean="0"/>
              <a:t>The test plan is the structure, but you need to actually execute</a:t>
            </a:r>
          </a:p>
          <a:p>
            <a:r>
              <a:rPr lang="en-US" sz="2800" dirty="0" smtClean="0"/>
              <a:t>During the test run, the tester manually executes each test case and sets the status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68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Statuses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1328"/>
            <a:ext cx="8946541" cy="476707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PASSED</a:t>
            </a:r>
          </a:p>
          <a:p>
            <a:r>
              <a:rPr lang="en-US" sz="3600" dirty="0" smtClean="0"/>
              <a:t>FAILED</a:t>
            </a:r>
          </a:p>
          <a:p>
            <a:r>
              <a:rPr lang="en-US" sz="3600" dirty="0" smtClean="0"/>
              <a:t>PAUSED</a:t>
            </a:r>
          </a:p>
          <a:p>
            <a:r>
              <a:rPr lang="en-US" sz="3600" dirty="0" smtClean="0"/>
              <a:t>RUNNING</a:t>
            </a:r>
          </a:p>
          <a:p>
            <a:r>
              <a:rPr lang="en-US" sz="3600" dirty="0" smtClean="0"/>
              <a:t>BLOCKED</a:t>
            </a:r>
          </a:p>
          <a:p>
            <a:r>
              <a:rPr lang="en-US" sz="3600" dirty="0" smtClean="0"/>
              <a:t>ERROR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2784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test case fails, a defect should be filed</a:t>
            </a:r>
          </a:p>
          <a:p>
            <a:pPr lvl="1"/>
            <a:r>
              <a:rPr lang="en-US" dirty="0" smtClean="0"/>
              <a:t>Unless the test case has already failed, of course.  </a:t>
            </a:r>
          </a:p>
          <a:p>
            <a:pPr lvl="1"/>
            <a:r>
              <a:rPr lang="en-US" dirty="0" smtClean="0"/>
              <a:t>You don’t need to re-file a duplicate of </a:t>
            </a:r>
          </a:p>
          <a:p>
            <a:r>
              <a:rPr lang="en-US" dirty="0" smtClean="0"/>
              <a:t>Note the level of formality involved will vary based on the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42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test plan…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27632"/>
            <a:ext cx="8946541" cy="4620767"/>
          </a:xfrm>
        </p:spPr>
        <p:txBody>
          <a:bodyPr>
            <a:noAutofit/>
          </a:bodyPr>
          <a:lstStyle/>
          <a:p>
            <a:r>
              <a:rPr lang="en-US" sz="2400" dirty="0"/>
              <a:t>Start top-down: what is a good way to subdivide the system into features (test plans</a:t>
            </a:r>
            <a:r>
              <a:rPr lang="en-US" sz="2400" dirty="0" smtClean="0"/>
              <a:t>)?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a given feature (test plan), what aspects do I want to test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each aspect, what test cases do I want that will hit different equivalence classes / success or failure cases / edge or corner cases / etc</a:t>
            </a:r>
            <a:r>
              <a:rPr lang="en-US" sz="2400" dirty="0" smtClean="0"/>
              <a:t>.?</a:t>
            </a:r>
          </a:p>
          <a:p>
            <a:r>
              <a:rPr lang="en-US" sz="2400" dirty="0" smtClean="0"/>
              <a:t>How </a:t>
            </a:r>
            <a:r>
              <a:rPr lang="en-US" sz="2400" dirty="0"/>
              <a:t>deep should I go down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Try </a:t>
            </a:r>
            <a:r>
              <a:rPr lang="en-US" sz="2400" dirty="0"/>
              <a:t>to have test cases be independent of each other, and reproducible!</a:t>
            </a:r>
          </a:p>
        </p:txBody>
      </p:sp>
    </p:spTree>
    <p:extLst>
      <p:ext uri="{BB962C8B-B14F-4D97-AF65-F5344CB8AC3E}">
        <p14:creationId xmlns:p14="http://schemas.microsoft.com/office/powerpoint/2010/main" val="212190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You’ve got requirements.</a:t>
            </a:r>
            <a:br>
              <a:rPr lang="en-US" dirty="0" smtClean="0"/>
            </a:br>
            <a:r>
              <a:rPr lang="en-US" dirty="0" smtClean="0"/>
              <a:t>You’re looking for defects.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 smtClean="0"/>
              <a:t>How?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96292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399" y="2500974"/>
            <a:ext cx="9404723" cy="1400530"/>
          </a:xfrm>
        </p:spPr>
        <p:txBody>
          <a:bodyPr/>
          <a:lstStyle/>
          <a:p>
            <a:r>
              <a:rPr lang="en-US" dirty="0" smtClean="0"/>
              <a:t>Develop a test plan!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0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5520" cy="41954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This could be as formal or informal as necessary.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Think about what you are testing – what level of responsibility / tracking is necessary?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416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452718"/>
            <a:ext cx="8946541" cy="594808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Throw-away </a:t>
            </a:r>
            <a:r>
              <a:rPr lang="en-US" sz="4400" dirty="0"/>
              <a:t>script</a:t>
            </a:r>
            <a:r>
              <a:rPr lang="en-US" sz="4400" dirty="0" smtClean="0"/>
              <a:t>?</a:t>
            </a:r>
          </a:p>
          <a:p>
            <a:r>
              <a:rPr lang="en-US" sz="4400" dirty="0" smtClean="0"/>
              <a:t>Development </a:t>
            </a:r>
            <a:r>
              <a:rPr lang="en-US" sz="4400" dirty="0"/>
              <a:t>tool</a:t>
            </a:r>
            <a:r>
              <a:rPr lang="en-US" sz="4400" dirty="0" smtClean="0"/>
              <a:t>?</a:t>
            </a:r>
          </a:p>
          <a:p>
            <a:r>
              <a:rPr lang="en-US" sz="4400" dirty="0" smtClean="0"/>
              <a:t>Internal </a:t>
            </a:r>
            <a:r>
              <a:rPr lang="en-US" sz="4400" dirty="0"/>
              <a:t>website</a:t>
            </a:r>
            <a:r>
              <a:rPr lang="en-US" sz="4400" dirty="0" smtClean="0"/>
              <a:t>?</a:t>
            </a:r>
          </a:p>
          <a:p>
            <a:r>
              <a:rPr lang="en-US" sz="4400" dirty="0" smtClean="0"/>
              <a:t>Enterprise </a:t>
            </a:r>
            <a:r>
              <a:rPr lang="en-US" sz="4400" dirty="0"/>
              <a:t>software</a:t>
            </a:r>
            <a:r>
              <a:rPr lang="en-US" sz="4400" dirty="0" smtClean="0"/>
              <a:t>?</a:t>
            </a:r>
          </a:p>
          <a:p>
            <a:r>
              <a:rPr lang="en-US" sz="4400" dirty="0" smtClean="0"/>
              <a:t>Commercial software?</a:t>
            </a:r>
          </a:p>
          <a:p>
            <a:r>
              <a:rPr lang="en-US" sz="4400" dirty="0" smtClean="0"/>
              <a:t>Operating </a:t>
            </a:r>
            <a:r>
              <a:rPr lang="en-US" sz="4400" dirty="0"/>
              <a:t>system</a:t>
            </a:r>
            <a:r>
              <a:rPr lang="en-US" sz="4400" dirty="0" smtClean="0"/>
              <a:t>?</a:t>
            </a:r>
          </a:p>
          <a:p>
            <a:r>
              <a:rPr lang="en-US" sz="4400" dirty="0" smtClean="0"/>
              <a:t>Avionics </a:t>
            </a:r>
            <a:r>
              <a:rPr lang="en-US" sz="4400" dirty="0"/>
              <a:t>software?</a:t>
            </a:r>
          </a:p>
        </p:txBody>
      </p:sp>
    </p:spTree>
    <p:extLst>
      <p:ext uri="{BB962C8B-B14F-4D97-AF65-F5344CB8AC3E}">
        <p14:creationId xmlns:p14="http://schemas.microsoft.com/office/powerpoint/2010/main" val="362091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is context-dependent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9888"/>
            <a:ext cx="8946541" cy="4858511"/>
          </a:xfrm>
        </p:spPr>
        <p:txBody>
          <a:bodyPr>
            <a:normAutofit/>
          </a:bodyPr>
          <a:lstStyle/>
          <a:p>
            <a:r>
              <a:rPr lang="en-US" sz="3200" dirty="0"/>
              <a:t>How you </a:t>
            </a:r>
            <a:r>
              <a:rPr lang="en-US" sz="3200" dirty="0" smtClean="0"/>
              <a:t>test</a:t>
            </a:r>
          </a:p>
          <a:p>
            <a:r>
              <a:rPr lang="en-US" sz="3200" dirty="0" smtClean="0"/>
              <a:t>How </a:t>
            </a:r>
            <a:r>
              <a:rPr lang="en-US" sz="3200" dirty="0"/>
              <a:t>much you </a:t>
            </a:r>
            <a:r>
              <a:rPr lang="en-US" sz="3200" dirty="0" smtClean="0"/>
              <a:t>test</a:t>
            </a:r>
          </a:p>
          <a:p>
            <a:r>
              <a:rPr lang="en-US" sz="3200" dirty="0" smtClean="0"/>
              <a:t>What </a:t>
            </a:r>
            <a:r>
              <a:rPr lang="en-US" sz="3200" dirty="0"/>
              <a:t>tools you </a:t>
            </a:r>
            <a:r>
              <a:rPr lang="en-US" sz="3200" dirty="0" smtClean="0"/>
              <a:t>use</a:t>
            </a:r>
          </a:p>
          <a:p>
            <a:r>
              <a:rPr lang="en-US" sz="3200" dirty="0" smtClean="0"/>
              <a:t>What </a:t>
            </a:r>
            <a:r>
              <a:rPr lang="en-US" sz="3200" dirty="0"/>
              <a:t>documentation you </a:t>
            </a:r>
            <a:r>
              <a:rPr lang="en-US" sz="3200" dirty="0" smtClean="0"/>
              <a:t>provide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...</a:t>
            </a:r>
            <a:r>
              <a:rPr lang="en-US" sz="3200" dirty="0"/>
              <a:t>All vary based on software context.</a:t>
            </a:r>
          </a:p>
        </p:txBody>
      </p:sp>
    </p:spTree>
    <p:extLst>
      <p:ext uri="{BB962C8B-B14F-4D97-AF65-F5344CB8AC3E}">
        <p14:creationId xmlns:p14="http://schemas.microsoft.com/office/powerpoint/2010/main" val="33290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Test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481328"/>
            <a:ext cx="11283696" cy="476707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test plan is a sequence of test cases.</a:t>
            </a:r>
            <a:br>
              <a:rPr lang="en-US" sz="3600" dirty="0" smtClean="0"/>
            </a:br>
            <a:endParaRPr lang="en-US" sz="3600" dirty="0" smtClean="0"/>
          </a:p>
          <a:p>
            <a:r>
              <a:rPr lang="en-US" sz="3600" dirty="0" smtClean="0"/>
              <a:t>A test case is the fundamental “unit” of a test plan.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257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test case mainly consists of…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664" y="1376263"/>
            <a:ext cx="8946541" cy="297628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Preconditions</a:t>
            </a:r>
          </a:p>
          <a:p>
            <a:r>
              <a:rPr lang="en-US" sz="4400" dirty="0" smtClean="0"/>
              <a:t>Execution Steps</a:t>
            </a:r>
          </a:p>
          <a:p>
            <a:r>
              <a:rPr lang="en-US" sz="4400" dirty="0" err="1" smtClean="0"/>
              <a:t>Postconditions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736592" y="4352545"/>
            <a:ext cx="7168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See IEEE 829, "Standard for Software Test Documentation",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127173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5024"/>
            <a:ext cx="10381552" cy="491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Assuming an empty shopping cart, when I click "Buy Widget", the number of widgets in the shopping cart becomes one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Preconditions</a:t>
            </a:r>
            <a:r>
              <a:rPr lang="en-US" sz="3200" dirty="0"/>
              <a:t>: Empty shopping </a:t>
            </a:r>
            <a:r>
              <a:rPr lang="en-US" sz="3200" dirty="0" smtClean="0"/>
              <a:t>cart</a:t>
            </a:r>
            <a:br>
              <a:rPr lang="en-US" sz="3200" dirty="0" smtClean="0"/>
            </a:br>
            <a:r>
              <a:rPr lang="en-US" sz="3200" dirty="0" smtClean="0"/>
              <a:t>Execution </a:t>
            </a:r>
            <a:r>
              <a:rPr lang="en-US" sz="3200" dirty="0"/>
              <a:t>Steps: Click "Buy </a:t>
            </a:r>
            <a:r>
              <a:rPr lang="en-US" sz="3200" dirty="0" smtClean="0"/>
              <a:t>Widget“</a:t>
            </a:r>
            <a:br>
              <a:rPr lang="en-US" sz="3200" dirty="0" smtClean="0"/>
            </a:br>
            <a:r>
              <a:rPr lang="en-US" sz="3200" dirty="0" err="1" smtClean="0"/>
              <a:t>Postconditions</a:t>
            </a:r>
            <a:r>
              <a:rPr lang="en-US" sz="3200" dirty="0"/>
              <a:t>: Shopping cart displays one widget</a:t>
            </a:r>
          </a:p>
        </p:txBody>
      </p:sp>
    </p:spTree>
    <p:extLst>
      <p:ext uri="{BB962C8B-B14F-4D97-AF65-F5344CB8AC3E}">
        <p14:creationId xmlns:p14="http://schemas.microsoft.com/office/powerpoint/2010/main" val="1377896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488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CS1632, Lecture 6: Test Plans</vt:lpstr>
      <vt:lpstr>You’ve got requirements. You’re looking for defects.</vt:lpstr>
      <vt:lpstr>Develop a test plan!</vt:lpstr>
      <vt:lpstr>Formality</vt:lpstr>
      <vt:lpstr>PowerPoint Presentation</vt:lpstr>
      <vt:lpstr>Testing is context-dependent</vt:lpstr>
      <vt:lpstr>Formal Test Plans</vt:lpstr>
      <vt:lpstr>A test case mainly consists of…</vt:lpstr>
      <vt:lpstr>Example</vt:lpstr>
      <vt:lpstr>Example</vt:lpstr>
      <vt:lpstr>We also want to add:</vt:lpstr>
      <vt:lpstr>Test Plan</vt:lpstr>
      <vt:lpstr>Pressure Safety Lock Test Plan</vt:lpstr>
      <vt:lpstr>A group of test plans make up a test suite…</vt:lpstr>
      <vt:lpstr>Test Run – An actual execution of a test plan or test suite.</vt:lpstr>
      <vt:lpstr>Possible Statuses</vt:lpstr>
      <vt:lpstr>Defects</vt:lpstr>
      <vt:lpstr>Creating a test plan…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CS1632, Lecture 6: Test Plans</dc:title>
  <dc:creator>William J. Laboon</dc:creator>
  <cp:lastModifiedBy>William J. Laboon</cp:lastModifiedBy>
  <cp:revision>5</cp:revision>
  <dcterms:created xsi:type="dcterms:W3CDTF">2016-05-20T19:31:13Z</dcterms:created>
  <dcterms:modified xsi:type="dcterms:W3CDTF">2016-05-20T20:45:43Z</dcterms:modified>
</cp:coreProperties>
</file>