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CS1632, Lecture 7:</a:t>
            </a:r>
            <a:br>
              <a:rPr lang="en-US" dirty="0" smtClean="0"/>
            </a:br>
            <a:r>
              <a:rPr lang="en-US" dirty="0" smtClean="0"/>
              <a:t>Smoke and Exploratory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Bill </a:t>
            </a:r>
            <a:r>
              <a:rPr lang="en-US" sz="3200" dirty="0" err="1" smtClean="0">
                <a:solidFill>
                  <a:schemeClr val="accent1"/>
                </a:solidFill>
              </a:rPr>
              <a:t>Laboon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1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Exploratory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400" dirty="0" smtClean="0"/>
              <a:t>Fast</a:t>
            </a:r>
          </a:p>
          <a:p>
            <a:pPr>
              <a:buAutoNum type="arabicPeriod"/>
            </a:pPr>
            <a:r>
              <a:rPr lang="en-US" sz="2400" dirty="0" smtClean="0"/>
              <a:t>Flexible</a:t>
            </a:r>
          </a:p>
          <a:p>
            <a:pPr>
              <a:buAutoNum type="arabicPeriod"/>
            </a:pPr>
            <a:r>
              <a:rPr lang="en-US" sz="2400" dirty="0" smtClean="0"/>
              <a:t>Relies on testers’ knowledge, and helps improve it</a:t>
            </a:r>
          </a:p>
          <a:p>
            <a:pPr>
              <a:buAutoNum type="arabicPeriod"/>
            </a:pPr>
            <a:r>
              <a:rPr lang="en-US" sz="2400" dirty="0" smtClean="0"/>
              <a:t>Very easy to update!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17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to Exploratory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3200" dirty="0" smtClean="0"/>
              <a:t>Unregulated</a:t>
            </a:r>
          </a:p>
          <a:p>
            <a:pPr>
              <a:buAutoNum type="arabicPeriod"/>
            </a:pPr>
            <a:r>
              <a:rPr lang="en-US" sz="3200" dirty="0" smtClean="0"/>
              <a:t>Possibly unrepeatable</a:t>
            </a:r>
          </a:p>
          <a:p>
            <a:pPr>
              <a:buAutoNum type="arabicPeriod"/>
            </a:pPr>
            <a:r>
              <a:rPr lang="en-US" sz="3200" dirty="0" smtClean="0"/>
              <a:t>Hard to say how much coverage there is</a:t>
            </a:r>
          </a:p>
          <a:p>
            <a:pPr>
              <a:buAutoNum type="arabicPeriod"/>
            </a:pPr>
            <a:r>
              <a:rPr lang="en-US" sz="3200" dirty="0" smtClean="0"/>
              <a:t>Difficult to automate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582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213" y="2507774"/>
            <a:ext cx="3460403" cy="1280890"/>
          </a:xfrm>
        </p:spPr>
        <p:txBody>
          <a:bodyPr/>
          <a:lstStyle/>
          <a:p>
            <a:r>
              <a:rPr lang="en-US" dirty="0" smtClean="0"/>
              <a:t>Smoke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2" y="168105"/>
            <a:ext cx="4919471" cy="6559296"/>
          </a:xfrm>
        </p:spPr>
      </p:pic>
    </p:spTree>
    <p:extLst>
      <p:ext uri="{BB962C8B-B14F-4D97-AF65-F5344CB8AC3E}">
        <p14:creationId xmlns:p14="http://schemas.microsoft.com/office/powerpoint/2010/main" val="198287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Smoke Testing (plumbing)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Send smoke down the pipes to find leaks BEFORE sending water or other fluids</a:t>
            </a:r>
          </a:p>
          <a:p>
            <a:r>
              <a:rPr lang="en-US" sz="2400" dirty="0" smtClean="0"/>
              <a:t>Why?</a:t>
            </a:r>
          </a:p>
          <a:p>
            <a:pPr lvl="1"/>
            <a:r>
              <a:rPr lang="en-US" sz="2000" dirty="0" smtClean="0"/>
              <a:t>If there is a leak, much easier to clean up / find smoke</a:t>
            </a:r>
          </a:p>
          <a:p>
            <a:pPr lvl="1"/>
            <a:r>
              <a:rPr lang="en-US" sz="2000" dirty="0" smtClean="0"/>
              <a:t>Won’t waste effort</a:t>
            </a:r>
          </a:p>
          <a:p>
            <a:pPr lvl="1"/>
            <a:r>
              <a:rPr lang="en-US" sz="2000" dirty="0" smtClean="0"/>
              <a:t>Won’t cause further damage (high pressure water going through a hole means a bigger hole will be formed)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040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Smoke Testing (software)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468" y="2078736"/>
            <a:ext cx="9480868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Do some minimal testing to ensure that the system is, in fact, testable or ready to be released</a:t>
            </a:r>
          </a:p>
          <a:p>
            <a:r>
              <a:rPr lang="en-US" sz="2400" dirty="0" smtClean="0"/>
              <a:t>Why?</a:t>
            </a:r>
          </a:p>
          <a:p>
            <a:pPr lvl="1"/>
            <a:r>
              <a:rPr lang="en-US" sz="2000" dirty="0" smtClean="0"/>
              <a:t>No need to test system that can’t perform minimal acceptable functionality</a:t>
            </a:r>
          </a:p>
          <a:p>
            <a:pPr lvl="1"/>
            <a:r>
              <a:rPr lang="en-US" sz="2000" dirty="0" smtClean="0"/>
              <a:t>Setting up test harnesses / installing software may be non-trivial</a:t>
            </a:r>
          </a:p>
          <a:p>
            <a:pPr lvl="1"/>
            <a:r>
              <a:rPr lang="en-US" sz="2000" dirty="0" smtClean="0"/>
              <a:t>Avoid wasting testers’ time</a:t>
            </a:r>
          </a:p>
        </p:txBody>
      </p:sp>
    </p:spTree>
    <p:extLst>
      <p:ext uri="{BB962C8B-B14F-4D97-AF65-F5344CB8AC3E}">
        <p14:creationId xmlns:p14="http://schemas.microsoft.com/office/powerpoint/2010/main" val="1238468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Smoke Testing can be: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Scripted</a:t>
            </a:r>
            <a:r>
              <a:rPr lang="en-US" sz="2400" dirty="0" smtClean="0"/>
              <a:t>: A few small but important test cases are run before the software is ready to be tested.  These can be automated or manual.</a:t>
            </a:r>
          </a:p>
          <a:p>
            <a:r>
              <a:rPr lang="en-US" sz="2400" b="1" dirty="0" smtClean="0"/>
              <a:t>Unscripted</a:t>
            </a:r>
            <a:r>
              <a:rPr lang="en-US" sz="2400" dirty="0" smtClean="0"/>
              <a:t>: An experienced tester does exploratory testing for a small amount of time to ensure that it meets minimum standards.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66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03486"/>
            <a:ext cx="8911687" cy="1280890"/>
          </a:xfrm>
        </p:spPr>
        <p:txBody>
          <a:bodyPr/>
          <a:lstStyle/>
          <a:p>
            <a:r>
              <a:rPr lang="en-US" dirty="0" smtClean="0"/>
              <a:t>Smoke Testing is a GATEWAY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68" y="1018611"/>
            <a:ext cx="9474644" cy="5673355"/>
          </a:xfrm>
        </p:spPr>
      </p:pic>
    </p:spTree>
    <p:extLst>
      <p:ext uri="{BB962C8B-B14F-4D97-AF65-F5344CB8AC3E}">
        <p14:creationId xmlns:p14="http://schemas.microsoft.com/office/powerpoint/2010/main" val="2204490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9344"/>
            <a:ext cx="8915400" cy="4301878"/>
          </a:xfrm>
        </p:spPr>
        <p:txBody>
          <a:bodyPr>
            <a:noAutofit/>
          </a:bodyPr>
          <a:lstStyle/>
          <a:p>
            <a:r>
              <a:rPr lang="en-US" sz="2400" dirty="0" smtClean="0"/>
              <a:t>A really, really basic smoke test</a:t>
            </a:r>
          </a:p>
          <a:p>
            <a:pPr lvl="1"/>
            <a:r>
              <a:rPr lang="en-US" sz="2000" dirty="0" smtClean="0"/>
              <a:t>Can the CD be read?</a:t>
            </a:r>
          </a:p>
          <a:p>
            <a:pPr lvl="1"/>
            <a:r>
              <a:rPr lang="en-US" sz="2000" dirty="0" smtClean="0"/>
              <a:t>Do files exist on server?</a:t>
            </a:r>
          </a:p>
          <a:p>
            <a:pPr lvl="1"/>
            <a:r>
              <a:rPr lang="en-US" sz="2000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5177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“Sanity Testing”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Note: Some texts use the term “sanity testing” for “smoke testing”.  I avoid this because:</a:t>
            </a:r>
          </a:p>
          <a:p>
            <a:pPr lvl="1"/>
            <a:r>
              <a:rPr lang="en-US" sz="2400" dirty="0"/>
              <a:t>It could be offensive</a:t>
            </a:r>
          </a:p>
          <a:p>
            <a:pPr lvl="1"/>
            <a:r>
              <a:rPr lang="en-US" sz="2400" dirty="0"/>
              <a:t>I think the parallel with smoke testing in plumbing is much more apt</a:t>
            </a:r>
          </a:p>
          <a:p>
            <a:r>
              <a:rPr lang="en-US" sz="2000" dirty="0" smtClean="0"/>
              <a:t>However, you may come across the term so I wanted to cover 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592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426004" cy="37776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have developed a very formal manner of testing</a:t>
            </a:r>
          </a:p>
          <a:p>
            <a:pPr lvl="1"/>
            <a:r>
              <a:rPr lang="en-US" sz="2800" dirty="0" smtClean="0"/>
              <a:t>Develop requirements</a:t>
            </a:r>
          </a:p>
          <a:p>
            <a:pPr lvl="1"/>
            <a:r>
              <a:rPr lang="en-US" sz="2800" dirty="0" smtClean="0"/>
              <a:t>Write test plan</a:t>
            </a:r>
          </a:p>
          <a:p>
            <a:pPr lvl="1"/>
            <a:r>
              <a:rPr lang="en-US" sz="2800" dirty="0" smtClean="0"/>
              <a:t>Create and check traceability matrix</a:t>
            </a:r>
          </a:p>
          <a:p>
            <a:pPr lvl="1"/>
            <a:r>
              <a:rPr lang="en-US" sz="2800" dirty="0" smtClean="0"/>
              <a:t>Execute tests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498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5920"/>
            <a:ext cx="8915400" cy="42653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But we have assumed that we know the EXACT expected behavior, EXACTLY how to cause it, and it is necessary to DEFINE all of these behaviors</a:t>
            </a:r>
          </a:p>
          <a:p>
            <a:pPr lvl="1"/>
            <a:r>
              <a:rPr lang="en-US" sz="2000" dirty="0" smtClean="0"/>
              <a:t>Works fine in some circumstances!</a:t>
            </a:r>
          </a:p>
          <a:p>
            <a:pPr lvl="1"/>
            <a:r>
              <a:rPr lang="en-US" sz="2000" dirty="0" smtClean="0"/>
              <a:t>But not others!</a:t>
            </a:r>
          </a:p>
          <a:p>
            <a:r>
              <a:rPr lang="en-US" sz="2400" dirty="0" smtClean="0"/>
              <a:t>If I asked you to “test a poker program”, what would you do?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737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Sometimes, we don’t know exactly what the expected behavior is!  Why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Subjective</a:t>
            </a:r>
          </a:p>
          <a:p>
            <a:r>
              <a:rPr lang="en-US" sz="2800" dirty="0" smtClean="0"/>
              <a:t>Domain-specific</a:t>
            </a:r>
          </a:p>
          <a:p>
            <a:r>
              <a:rPr lang="en-US" sz="2800" dirty="0" smtClean="0"/>
              <a:t>Uncertain of exact reproduction steps</a:t>
            </a:r>
          </a:p>
          <a:p>
            <a:r>
              <a:rPr lang="en-US" sz="2800" dirty="0" smtClean="0"/>
              <a:t>Uncertain of interface</a:t>
            </a:r>
          </a:p>
          <a:p>
            <a:r>
              <a:rPr lang="en-US" sz="2800" dirty="0" smtClean="0"/>
              <a:t>Unfamiliarity with general interaction</a:t>
            </a:r>
          </a:p>
          <a:p>
            <a:r>
              <a:rPr lang="en-US" sz="2800" dirty="0" smtClean="0"/>
              <a:t>Implicit requirements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469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Definition: testing without a specific test plan, in which the goals are to both learn more about the system and inform the development of system by finding defects and possible enhancements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835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called </a:t>
            </a:r>
            <a:r>
              <a:rPr lang="en-US" i="1" dirty="0" smtClean="0"/>
              <a:t>“ad hoc” testing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Personally, I don’t like this term</a:t>
            </a:r>
          </a:p>
          <a:p>
            <a:r>
              <a:rPr lang="en-US" sz="3200" dirty="0" smtClean="0"/>
              <a:t>It implies carelessness</a:t>
            </a:r>
          </a:p>
          <a:p>
            <a:r>
              <a:rPr lang="en-US" sz="3200" dirty="0" smtClean="0"/>
              <a:t>Less rigid != more careless</a:t>
            </a:r>
          </a:p>
          <a:p>
            <a:r>
              <a:rPr lang="en-US" sz="3200" dirty="0" smtClean="0"/>
              <a:t>Faith in the testers is required</a:t>
            </a:r>
          </a:p>
          <a:p>
            <a:pPr lvl="1"/>
            <a:r>
              <a:rPr lang="en-US" sz="3000" dirty="0" smtClean="0"/>
              <a:t>To not go down blind alleys</a:t>
            </a:r>
          </a:p>
          <a:p>
            <a:pPr lvl="1"/>
            <a:r>
              <a:rPr lang="en-US" sz="3000" dirty="0" smtClean="0"/>
              <a:t>To use their best judgment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516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5648"/>
            <a:ext cx="8915400" cy="4155574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3200" dirty="0" smtClean="0"/>
              <a:t> Use your best judgment</a:t>
            </a:r>
          </a:p>
          <a:p>
            <a:pPr>
              <a:buAutoNum type="arabicPeriod"/>
            </a:pPr>
            <a:r>
              <a:rPr lang="en-US" sz="3200" dirty="0" smtClean="0"/>
              <a:t> If in doubt about next step, see Step 1.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289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Faith in Testers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Exploratory testing has faith that you instinctively "know" that there's a defect, or at least that you know something doesn't seem quite right.</a:t>
            </a:r>
          </a:p>
        </p:txBody>
      </p:sp>
    </p:spTree>
    <p:extLst>
      <p:ext uri="{BB962C8B-B14F-4D97-AF65-F5344CB8AC3E}">
        <p14:creationId xmlns:p14="http://schemas.microsoft.com/office/powerpoint/2010/main" val="143293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4480"/>
            <a:ext cx="8915400" cy="435674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400" dirty="0" smtClean="0"/>
              <a:t>Try </a:t>
            </a:r>
            <a:r>
              <a:rPr lang="en-US" sz="2400" dirty="0"/>
              <a:t>to accomplish important </a:t>
            </a:r>
            <a:r>
              <a:rPr lang="en-US" sz="2400" dirty="0" smtClean="0"/>
              <a:t>tasks</a:t>
            </a:r>
          </a:p>
          <a:p>
            <a:pPr>
              <a:buAutoNum type="arabicPeriod"/>
            </a:pPr>
            <a:r>
              <a:rPr lang="en-US" sz="2400" dirty="0" smtClean="0"/>
              <a:t>Think </a:t>
            </a:r>
            <a:r>
              <a:rPr lang="en-US" sz="2400" dirty="0"/>
              <a:t>of edge cases on the </a:t>
            </a:r>
            <a:r>
              <a:rPr lang="en-US" sz="2400" dirty="0" smtClean="0"/>
              <a:t>fly</a:t>
            </a:r>
          </a:p>
          <a:p>
            <a:pPr>
              <a:buAutoNum type="arabicPeriod"/>
            </a:pPr>
            <a:r>
              <a:rPr lang="en-US" sz="2400" dirty="0" smtClean="0"/>
              <a:t>Try </a:t>
            </a:r>
            <a:r>
              <a:rPr lang="en-US" sz="2400" dirty="0"/>
              <a:t>doing different things </a:t>
            </a:r>
            <a:r>
              <a:rPr lang="en-US" sz="2400" dirty="0" smtClean="0"/>
              <a:t>together</a:t>
            </a:r>
          </a:p>
          <a:p>
            <a:pPr>
              <a:buAutoNum type="arabicPeriod"/>
            </a:pPr>
            <a:r>
              <a:rPr lang="en-US" sz="2400" dirty="0" smtClean="0"/>
              <a:t>If </a:t>
            </a:r>
            <a:r>
              <a:rPr lang="en-US" sz="2400" dirty="0"/>
              <a:t>I were the programmer, what wouldn't I have thought </a:t>
            </a:r>
            <a:r>
              <a:rPr lang="en-US" sz="2400" dirty="0" smtClean="0"/>
              <a:t>of?</a:t>
            </a:r>
          </a:p>
          <a:p>
            <a:pPr>
              <a:buAutoNum type="arabicPeriod"/>
            </a:pPr>
            <a:r>
              <a:rPr lang="en-US" sz="2400" dirty="0" smtClean="0"/>
              <a:t>Write </a:t>
            </a:r>
            <a:r>
              <a:rPr lang="en-US" sz="2400" dirty="0"/>
              <a:t>down defects </a:t>
            </a:r>
            <a:r>
              <a:rPr lang="en-US" sz="2400" dirty="0" smtClean="0"/>
              <a:t>IMMEDIATELY</a:t>
            </a:r>
          </a:p>
          <a:p>
            <a:pPr>
              <a:buAutoNum type="arabicPeriod"/>
            </a:pPr>
            <a:r>
              <a:rPr lang="en-US" sz="2400" dirty="0" smtClean="0"/>
              <a:t>You </a:t>
            </a:r>
            <a:r>
              <a:rPr lang="en-US" sz="2400" dirty="0"/>
              <a:t>can keep track of your steps and write them down later as formal tests.</a:t>
            </a:r>
          </a:p>
        </p:txBody>
      </p:sp>
    </p:spTree>
    <p:extLst>
      <p:ext uri="{BB962C8B-B14F-4D97-AF65-F5344CB8AC3E}">
        <p14:creationId xmlns:p14="http://schemas.microsoft.com/office/powerpoint/2010/main" val="34825153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587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CS1632, Lecture 7: Smoke and Exploratory Testing</vt:lpstr>
      <vt:lpstr>Exploratory Testing</vt:lpstr>
      <vt:lpstr>Exploratory Testing</vt:lpstr>
      <vt:lpstr>Sometimes, we don’t know exactly what the expected behavior is!  Why not?</vt:lpstr>
      <vt:lpstr>Exploratory Testing</vt:lpstr>
      <vt:lpstr>Sometimes called “ad hoc” testing</vt:lpstr>
      <vt:lpstr>How To Do It</vt:lpstr>
      <vt:lpstr>Faith in Testers</vt:lpstr>
      <vt:lpstr>Tips:</vt:lpstr>
      <vt:lpstr>Benefits of Exploratory Testing</vt:lpstr>
      <vt:lpstr>Drawbacks to Exploratory Testing</vt:lpstr>
      <vt:lpstr>Smoke Testing</vt:lpstr>
      <vt:lpstr>Smoke Testing (plumbing)</vt:lpstr>
      <vt:lpstr>Smoke Testing (software)</vt:lpstr>
      <vt:lpstr>Smoke Testing can be:</vt:lpstr>
      <vt:lpstr>Smoke Testing is a GATEWAY</vt:lpstr>
      <vt:lpstr>Media Check</vt:lpstr>
      <vt:lpstr>A Note on “Sanity Testing”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CS1632, Lecture 7: Smoke and Exploratory Testing</dc:title>
  <dc:creator>William J. Laboon</dc:creator>
  <cp:lastModifiedBy>William J. Laboon</cp:lastModifiedBy>
  <cp:revision>6</cp:revision>
  <dcterms:created xsi:type="dcterms:W3CDTF">2016-05-24T16:09:02Z</dcterms:created>
  <dcterms:modified xsi:type="dcterms:W3CDTF">2016-05-24T17:04:04Z</dcterms:modified>
</cp:coreProperties>
</file>