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9"/>
  </p:notesMasterIdLst>
  <p:handoutMasterIdLst>
    <p:handoutMasterId r:id="rId20"/>
  </p:handoutMasterIdLst>
  <p:sldIdLst>
    <p:sldId id="256" r:id="rId3"/>
    <p:sldId id="265" r:id="rId4"/>
    <p:sldId id="272" r:id="rId5"/>
    <p:sldId id="266" r:id="rId6"/>
    <p:sldId id="267" r:id="rId7"/>
    <p:sldId id="268" r:id="rId8"/>
    <p:sldId id="269" r:id="rId9"/>
    <p:sldId id="270" r:id="rId10"/>
    <p:sldId id="271" r:id="rId11"/>
    <p:sldId id="275" r:id="rId12"/>
    <p:sldId id="273" r:id="rId13"/>
    <p:sldId id="274" r:id="rId14"/>
    <p:sldId id="276" r:id="rId15"/>
    <p:sldId id="277" r:id="rId16"/>
    <p:sldId id="278"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5" autoAdjust="0"/>
    <p:restoredTop sz="94660"/>
  </p:normalViewPr>
  <p:slideViewPr>
    <p:cSldViewPr>
      <p:cViewPr varScale="1">
        <p:scale>
          <a:sx n="53" d="100"/>
          <a:sy n="53" d="100"/>
        </p:scale>
        <p:origin x="78" y="129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5/24/2016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5/24/2016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5/24/2016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5/24/2016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5/24/2016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5/24/2016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5/24/2016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5/24/2016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37CC0096-1860-4642-9CD2-0079EA5E7CD1}" type="datetimeFigureOut">
              <a:rPr lang="en-US"/>
              <a:pPr/>
              <a:t>5/24/2016</a:t>
            </a:fld>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E31375A4-56A4-47D6-9801-1991572033F7}" type="slidenum">
              <a:rPr/>
              <a:pPr/>
              <a:t>‹#›</a:t>
            </a:fld>
            <a:endParaRPr/>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CS1632, Lecture 8:</a:t>
            </a:r>
            <a:br>
              <a:rPr lang="en-US" dirty="0" smtClean="0"/>
            </a:br>
            <a:r>
              <a:rPr lang="en-US" dirty="0" smtClean="0"/>
              <a:t>Manual vs Automated Testing</a:t>
            </a:r>
            <a:endParaRPr dirty="0"/>
          </a:p>
        </p:txBody>
      </p:sp>
      <p:sp>
        <p:nvSpPr>
          <p:cNvPr id="3" name="Subtitle 2"/>
          <p:cNvSpPr>
            <a:spLocks noGrp="1"/>
          </p:cNvSpPr>
          <p:nvPr>
            <p:ph type="subTitle" idx="1"/>
          </p:nvPr>
        </p:nvSpPr>
        <p:spPr/>
        <p:txBody>
          <a:bodyPr/>
          <a:lstStyle/>
          <a:p>
            <a:r>
              <a:rPr lang="en-US" dirty="0" smtClean="0"/>
              <a:t>Bill </a:t>
            </a:r>
            <a:r>
              <a:rPr lang="en-US" dirty="0" err="1" smtClean="0"/>
              <a:t>Laboon</a:t>
            </a:r>
            <a:endParaRP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Automate Tests?</a:t>
            </a:r>
            <a:endParaRPr lang="en-US" dirty="0"/>
          </a:p>
        </p:txBody>
      </p:sp>
      <p:sp>
        <p:nvSpPr>
          <p:cNvPr id="3" name="Content Placeholder 2"/>
          <p:cNvSpPr>
            <a:spLocks noGrp="1"/>
          </p:cNvSpPr>
          <p:nvPr>
            <p:ph idx="1"/>
          </p:nvPr>
        </p:nvSpPr>
        <p:spPr/>
        <p:txBody>
          <a:bodyPr>
            <a:normAutofit/>
          </a:bodyPr>
          <a:lstStyle/>
          <a:p>
            <a:r>
              <a:rPr lang="en-US" sz="2800" dirty="0" smtClean="0"/>
              <a:t>When in doubt, automate!</a:t>
            </a:r>
          </a:p>
          <a:p>
            <a:r>
              <a:rPr lang="en-US" sz="2800" dirty="0" smtClean="0"/>
              <a:t>If it can be automated in a reasonable amount of time, do it.</a:t>
            </a:r>
          </a:p>
          <a:p>
            <a:r>
              <a:rPr lang="en-US" sz="2800" dirty="0" smtClean="0"/>
              <a:t>However, humans should usually review things before release.</a:t>
            </a:r>
          </a:p>
          <a:p>
            <a:r>
              <a:rPr lang="en-US" sz="2800" dirty="0" smtClean="0"/>
              <a:t>Not in all cases!  Google and other large companies often have comprehensive enough test suites that they can deploy code without human review.</a:t>
            </a:r>
            <a:endParaRPr lang="en-US" sz="2800" dirty="0"/>
          </a:p>
        </p:txBody>
      </p:sp>
    </p:spTree>
    <p:extLst>
      <p:ext uri="{BB962C8B-B14F-4D97-AF65-F5344CB8AC3E}">
        <p14:creationId xmlns:p14="http://schemas.microsoft.com/office/powerpoint/2010/main" val="2478377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Automated Tests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Remember what you need for manual tests.  Automated tests will be similar.  We may have be even MORE specific for automated tests (computers are so literal-minded).</a:t>
            </a:r>
          </a:p>
          <a:p>
            <a:pPr marL="0" indent="0">
              <a:buNone/>
            </a:pPr>
            <a:r>
              <a:rPr lang="en-US" sz="2400" dirty="0" smtClean="0"/>
              <a:t>IDENTIFIER</a:t>
            </a:r>
          </a:p>
          <a:p>
            <a:pPr marL="0" indent="0">
              <a:buNone/>
            </a:pPr>
            <a:r>
              <a:rPr lang="en-US" sz="2400" dirty="0" smtClean="0"/>
              <a:t>TEST CASE DESCRIPTION</a:t>
            </a:r>
          </a:p>
          <a:p>
            <a:pPr marL="0" indent="0">
              <a:buNone/>
            </a:pPr>
            <a:r>
              <a:rPr lang="en-US" sz="2400" dirty="0" smtClean="0"/>
              <a:t>PRECONDITIONS </a:t>
            </a:r>
            <a:r>
              <a:rPr lang="en-US" sz="2400" dirty="0"/>
              <a:t>(if any</a:t>
            </a:r>
            <a:r>
              <a:rPr lang="en-US" sz="2400" dirty="0" smtClean="0"/>
              <a:t>)</a:t>
            </a:r>
          </a:p>
          <a:p>
            <a:pPr marL="0" indent="0">
              <a:buNone/>
            </a:pPr>
            <a:r>
              <a:rPr lang="en-US" sz="2400" dirty="0" smtClean="0"/>
              <a:t>EXECUTION </a:t>
            </a:r>
            <a:r>
              <a:rPr lang="en-US" sz="2400" dirty="0"/>
              <a:t>STEPS</a:t>
            </a:r>
            <a:r>
              <a:rPr lang="en-US" sz="2400" dirty="0" smtClean="0"/>
              <a:t>:</a:t>
            </a:r>
          </a:p>
          <a:p>
            <a:pPr marL="0" indent="0">
              <a:buNone/>
            </a:pPr>
            <a:r>
              <a:rPr lang="en-US" sz="2400" dirty="0" smtClean="0"/>
              <a:t>:</a:t>
            </a:r>
            <a:r>
              <a:rPr lang="en-US" sz="2400" dirty="0"/>
              <a:t>POSTCONDITIONS (if any):</a:t>
            </a:r>
          </a:p>
        </p:txBody>
      </p:sp>
    </p:spTree>
    <p:extLst>
      <p:ext uri="{BB962C8B-B14F-4D97-AF65-F5344CB8AC3E}">
        <p14:creationId xmlns:p14="http://schemas.microsoft.com/office/powerpoint/2010/main" val="2156438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 Values</a:t>
            </a:r>
            <a:endParaRPr lang="en-US" dirty="0"/>
          </a:p>
        </p:txBody>
      </p:sp>
      <p:sp>
        <p:nvSpPr>
          <p:cNvPr id="3" name="Content Placeholder 2"/>
          <p:cNvSpPr>
            <a:spLocks noGrp="1"/>
          </p:cNvSpPr>
          <p:nvPr>
            <p:ph idx="1"/>
          </p:nvPr>
        </p:nvSpPr>
        <p:spPr/>
        <p:txBody>
          <a:bodyPr>
            <a:normAutofit/>
          </a:bodyPr>
          <a:lstStyle/>
          <a:p>
            <a:r>
              <a:rPr lang="en-US" sz="2800" dirty="0" smtClean="0"/>
              <a:t>Additional “kinds” of preconditions and </a:t>
            </a:r>
            <a:r>
              <a:rPr lang="en-US" sz="2800" dirty="0" err="1" smtClean="0"/>
              <a:t>postconditions</a:t>
            </a:r>
            <a:endParaRPr lang="en-US" sz="2800" dirty="0" smtClean="0"/>
          </a:p>
          <a:p>
            <a:r>
              <a:rPr lang="en-US" sz="2800" b="1" dirty="0" smtClean="0"/>
              <a:t>Input value </a:t>
            </a:r>
            <a:r>
              <a:rPr lang="en-US" sz="2800" dirty="0" smtClean="0"/>
              <a:t>– value that you will be testing (e.g. an argument to a method)</a:t>
            </a:r>
          </a:p>
          <a:p>
            <a:r>
              <a:rPr lang="en-US" sz="2800" b="1" dirty="0" smtClean="0"/>
              <a:t>Output value </a:t>
            </a:r>
            <a:r>
              <a:rPr lang="en-US" sz="2800" dirty="0" smtClean="0"/>
              <a:t>– value that you expect will be output (e.g. the return value of a method)</a:t>
            </a:r>
          </a:p>
          <a:p>
            <a:r>
              <a:rPr lang="en-US" sz="2800" dirty="0" smtClean="0"/>
              <a:t>In manual testing, can be considered part of pre- and </a:t>
            </a:r>
            <a:r>
              <a:rPr lang="en-US" sz="2800" dirty="0" err="1" smtClean="0"/>
              <a:t>postconditions</a:t>
            </a:r>
            <a:endParaRPr lang="en-US" sz="2800" dirty="0" smtClean="0"/>
          </a:p>
          <a:p>
            <a:r>
              <a:rPr lang="en-US" sz="2800" dirty="0" smtClean="0"/>
              <a:t>Often directly tested separately in automated tests</a:t>
            </a:r>
            <a:endParaRPr lang="en-US" sz="2800" dirty="0"/>
          </a:p>
        </p:txBody>
      </p:sp>
    </p:spTree>
    <p:extLst>
      <p:ext uri="{BB962C8B-B14F-4D97-AF65-F5344CB8AC3E}">
        <p14:creationId xmlns:p14="http://schemas.microsoft.com/office/powerpoint/2010/main" val="557395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Minimize external dependencies</a:t>
            </a:r>
            <a:endParaRPr lang="en-US" dirty="0"/>
          </a:p>
        </p:txBody>
      </p:sp>
      <p:sp>
        <p:nvSpPr>
          <p:cNvPr id="3" name="Content Placeholder 2"/>
          <p:cNvSpPr>
            <a:spLocks noGrp="1"/>
          </p:cNvSpPr>
          <p:nvPr>
            <p:ph idx="1"/>
          </p:nvPr>
        </p:nvSpPr>
        <p:spPr/>
        <p:txBody>
          <a:bodyPr>
            <a:normAutofit/>
          </a:bodyPr>
          <a:lstStyle/>
          <a:p>
            <a:r>
              <a:rPr lang="en-US" sz="2800" dirty="0" smtClean="0"/>
              <a:t>You should be testing your own code, not third-party providers</a:t>
            </a:r>
          </a:p>
          <a:p>
            <a:r>
              <a:rPr lang="en-US" sz="2800" dirty="0" smtClean="0"/>
              <a:t>We’ll discuss how to do this for events that seem to require it</a:t>
            </a:r>
          </a:p>
          <a:p>
            <a:pPr lvl="1"/>
            <a:r>
              <a:rPr lang="en-US" sz="2400" dirty="0" smtClean="0"/>
              <a:t>Unit Testing lectures</a:t>
            </a:r>
          </a:p>
          <a:p>
            <a:pPr lvl="1"/>
            <a:r>
              <a:rPr lang="en-US" sz="2400" dirty="0" smtClean="0"/>
              <a:t>Writing Testable Code lecture</a:t>
            </a:r>
            <a:endParaRPr lang="en-US" sz="2400" dirty="0"/>
          </a:p>
        </p:txBody>
      </p:sp>
    </p:spTree>
    <p:extLst>
      <p:ext uri="{BB962C8B-B14F-4D97-AF65-F5344CB8AC3E}">
        <p14:creationId xmlns:p14="http://schemas.microsoft.com/office/powerpoint/2010/main" val="3563007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Minimize randomness, emphasize repeatability</a:t>
            </a:r>
            <a:endParaRPr lang="en-US" dirty="0"/>
          </a:p>
        </p:txBody>
      </p:sp>
      <p:sp>
        <p:nvSpPr>
          <p:cNvPr id="3" name="Content Placeholder 2"/>
          <p:cNvSpPr>
            <a:spLocks noGrp="1"/>
          </p:cNvSpPr>
          <p:nvPr>
            <p:ph idx="1"/>
          </p:nvPr>
        </p:nvSpPr>
        <p:spPr/>
        <p:txBody>
          <a:bodyPr>
            <a:normAutofit/>
          </a:bodyPr>
          <a:lstStyle/>
          <a:p>
            <a:r>
              <a:rPr lang="en-US" sz="3200" dirty="0" smtClean="0"/>
              <a:t>Tests should be repeatable</a:t>
            </a:r>
          </a:p>
          <a:p>
            <a:r>
              <a:rPr lang="en-US" sz="3200" dirty="0" smtClean="0"/>
              <a:t>Use specific values, not random numbers</a:t>
            </a:r>
          </a:p>
          <a:p>
            <a:r>
              <a:rPr lang="en-US" sz="3200" dirty="0" smtClean="0"/>
              <a:t>Do not test different things in a test</a:t>
            </a:r>
          </a:p>
          <a:p>
            <a:pPr lvl="1"/>
            <a:r>
              <a:rPr lang="en-US" sz="2800" dirty="0" smtClean="0"/>
              <a:t>If you use an “</a:t>
            </a:r>
            <a:r>
              <a:rPr lang="en-US" sz="2800" dirty="0" err="1" smtClean="0"/>
              <a:t>if..else</a:t>
            </a:r>
            <a:r>
              <a:rPr lang="en-US" sz="2800" dirty="0" smtClean="0"/>
              <a:t>” in a test, this is a code smell!</a:t>
            </a:r>
            <a:endParaRPr lang="en-US" sz="2800" dirty="0"/>
          </a:p>
        </p:txBody>
      </p:sp>
    </p:spTree>
    <p:extLst>
      <p:ext uri="{BB962C8B-B14F-4D97-AF65-F5344CB8AC3E}">
        <p14:creationId xmlns:p14="http://schemas.microsoft.com/office/powerpoint/2010/main" val="3230835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should be independent</a:t>
            </a:r>
            <a:endParaRPr lang="en-US" dirty="0"/>
          </a:p>
        </p:txBody>
      </p:sp>
      <p:sp>
        <p:nvSpPr>
          <p:cNvPr id="3" name="Content Placeholder 2"/>
          <p:cNvSpPr>
            <a:spLocks noGrp="1"/>
          </p:cNvSpPr>
          <p:nvPr>
            <p:ph idx="1"/>
          </p:nvPr>
        </p:nvSpPr>
        <p:spPr/>
        <p:txBody>
          <a:bodyPr>
            <a:normAutofit/>
          </a:bodyPr>
          <a:lstStyle/>
          <a:p>
            <a:r>
              <a:rPr lang="en-US" sz="3600" dirty="0" smtClean="0"/>
              <a:t>They should not depend on each other or their ordering</a:t>
            </a:r>
          </a:p>
          <a:p>
            <a:r>
              <a:rPr lang="en-US" sz="3600" dirty="0" smtClean="0"/>
              <a:t>Allows faster execution</a:t>
            </a:r>
          </a:p>
          <a:p>
            <a:r>
              <a:rPr lang="en-US" sz="3600" dirty="0" smtClean="0"/>
              <a:t>Allow broader execution even in the event of failure</a:t>
            </a:r>
            <a:endParaRPr lang="en-US" sz="3600" dirty="0"/>
          </a:p>
        </p:txBody>
      </p:sp>
    </p:spTree>
    <p:extLst>
      <p:ext uri="{BB962C8B-B14F-4D97-AF65-F5344CB8AC3E}">
        <p14:creationId xmlns:p14="http://schemas.microsoft.com/office/powerpoint/2010/main" val="3289606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should be specific</a:t>
            </a:r>
            <a:endParaRPr lang="en-US" dirty="0"/>
          </a:p>
        </p:txBody>
      </p:sp>
      <p:sp>
        <p:nvSpPr>
          <p:cNvPr id="3" name="Content Placeholder 2"/>
          <p:cNvSpPr>
            <a:spLocks noGrp="1"/>
          </p:cNvSpPr>
          <p:nvPr>
            <p:ph idx="1"/>
          </p:nvPr>
        </p:nvSpPr>
        <p:spPr/>
        <p:txBody>
          <a:bodyPr>
            <a:normAutofit/>
          </a:bodyPr>
          <a:lstStyle/>
          <a:p>
            <a:r>
              <a:rPr lang="en-US" sz="3200" dirty="0" smtClean="0"/>
              <a:t>Remember the cat-drawing example</a:t>
            </a:r>
          </a:p>
          <a:p>
            <a:r>
              <a:rPr lang="en-US" sz="3200" dirty="0" smtClean="0"/>
              <a:t>You will need to be even more precise than your manual tests </a:t>
            </a:r>
          </a:p>
          <a:p>
            <a:pPr lvl="1"/>
            <a:r>
              <a:rPr lang="en-US" sz="2800" dirty="0" smtClean="0"/>
              <a:t>Computers do exactly what they’re told to do</a:t>
            </a:r>
          </a:p>
          <a:p>
            <a:pPr lvl="1"/>
            <a:r>
              <a:rPr lang="en-US" sz="2800" dirty="0" smtClean="0"/>
              <a:t>(some) humans have common sense</a:t>
            </a:r>
            <a:endParaRPr lang="en-US" sz="2800" dirty="0"/>
          </a:p>
        </p:txBody>
      </p:sp>
    </p:spTree>
    <p:extLst>
      <p:ext uri="{BB962C8B-B14F-4D97-AF65-F5344CB8AC3E}">
        <p14:creationId xmlns:p14="http://schemas.microsoft.com/office/powerpoint/2010/main" val="2391004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Manual Testing</a:t>
            </a:r>
            <a:endParaRPr dirty="0"/>
          </a:p>
        </p:txBody>
      </p:sp>
      <p:sp>
        <p:nvSpPr>
          <p:cNvPr id="14" name="Content Placeholder 13"/>
          <p:cNvSpPr>
            <a:spLocks noGrp="1"/>
          </p:cNvSpPr>
          <p:nvPr>
            <p:ph idx="1"/>
          </p:nvPr>
        </p:nvSpPr>
        <p:spPr/>
        <p:txBody>
          <a:bodyPr>
            <a:normAutofit/>
          </a:bodyPr>
          <a:lstStyle/>
          <a:p>
            <a:r>
              <a:rPr lang="en-US" sz="3600" dirty="0" smtClean="0"/>
              <a:t>What we have been doing so far</a:t>
            </a:r>
          </a:p>
          <a:p>
            <a:r>
              <a:rPr lang="en-US" sz="3600" dirty="0" smtClean="0"/>
              <a:t>We write test plans</a:t>
            </a:r>
          </a:p>
          <a:p>
            <a:r>
              <a:rPr lang="en-US" sz="3600" dirty="0" smtClean="0"/>
              <a:t>A human executes them on the software</a:t>
            </a:r>
            <a:endParaRPr sz="3600" dirty="0"/>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Tests</a:t>
            </a:r>
            <a:endParaRPr lang="en-US" dirty="0"/>
          </a:p>
        </p:txBody>
      </p:sp>
      <p:sp>
        <p:nvSpPr>
          <p:cNvPr id="3" name="Content Placeholder 2"/>
          <p:cNvSpPr>
            <a:spLocks noGrp="1"/>
          </p:cNvSpPr>
          <p:nvPr>
            <p:ph idx="1"/>
          </p:nvPr>
        </p:nvSpPr>
        <p:spPr/>
        <p:txBody>
          <a:bodyPr>
            <a:normAutofit/>
          </a:bodyPr>
          <a:lstStyle/>
          <a:p>
            <a:r>
              <a:rPr lang="en-US" sz="3200" dirty="0" smtClean="0"/>
              <a:t>Mostly what we’ll be doing from here on out</a:t>
            </a:r>
          </a:p>
          <a:p>
            <a:r>
              <a:rPr lang="en-US" sz="3200" dirty="0" smtClean="0"/>
              <a:t>We write tests which the computer executes for us</a:t>
            </a:r>
            <a:endParaRPr lang="en-US" sz="3200" dirty="0"/>
          </a:p>
        </p:txBody>
      </p:sp>
    </p:spTree>
    <p:extLst>
      <p:ext uri="{BB962C8B-B14F-4D97-AF65-F5344CB8AC3E}">
        <p14:creationId xmlns:p14="http://schemas.microsoft.com/office/powerpoint/2010/main" val="1384976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Manual Testing</a:t>
            </a:r>
            <a:endParaRPr lang="en-US" dirty="0"/>
          </a:p>
        </p:txBody>
      </p:sp>
      <p:sp>
        <p:nvSpPr>
          <p:cNvPr id="3" name="Content Placeholder 2"/>
          <p:cNvSpPr>
            <a:spLocks noGrp="1"/>
          </p:cNvSpPr>
          <p:nvPr>
            <p:ph idx="1"/>
          </p:nvPr>
        </p:nvSpPr>
        <p:spPr>
          <a:xfrm>
            <a:off x="1524000" y="1828800"/>
            <a:ext cx="10363200" cy="4267200"/>
          </a:xfrm>
        </p:spPr>
        <p:txBody>
          <a:bodyPr>
            <a:noAutofit/>
          </a:bodyPr>
          <a:lstStyle/>
          <a:p>
            <a:pPr marL="457200" indent="-457200">
              <a:buAutoNum type="arabicPeriod"/>
            </a:pPr>
            <a:r>
              <a:rPr lang="en-US" sz="3200" dirty="0" smtClean="0"/>
              <a:t>It’s simple!</a:t>
            </a:r>
          </a:p>
          <a:p>
            <a:pPr marL="457200" indent="-457200">
              <a:buAutoNum type="arabicPeriod"/>
            </a:pPr>
            <a:r>
              <a:rPr lang="en-US" sz="3200" dirty="0" smtClean="0"/>
              <a:t>It’s cheap (at first)</a:t>
            </a:r>
          </a:p>
          <a:p>
            <a:pPr marL="457200" indent="-457200">
              <a:buAutoNum type="arabicPeriod"/>
            </a:pPr>
            <a:r>
              <a:rPr lang="en-US" sz="3200" dirty="0" smtClean="0"/>
              <a:t>It’s easy to set up</a:t>
            </a:r>
          </a:p>
          <a:p>
            <a:pPr marL="457200" indent="-457200">
              <a:buAutoNum type="arabicPeriod"/>
            </a:pPr>
            <a:r>
              <a:rPr lang="en-US" sz="3200" dirty="0" smtClean="0"/>
              <a:t>No additional software to learn or write</a:t>
            </a:r>
          </a:p>
          <a:p>
            <a:pPr marL="457200" indent="-457200">
              <a:buAutoNum type="arabicPeriod"/>
            </a:pPr>
            <a:r>
              <a:rPr lang="en-US" sz="3200" dirty="0" smtClean="0"/>
              <a:t>Flexible</a:t>
            </a:r>
          </a:p>
          <a:p>
            <a:pPr marL="457200" indent="-457200">
              <a:buAutoNum type="arabicPeriod"/>
            </a:pPr>
            <a:r>
              <a:rPr lang="en-US" sz="3200" dirty="0" smtClean="0"/>
              <a:t>Can focus on things users care about</a:t>
            </a:r>
          </a:p>
          <a:p>
            <a:pPr marL="457200" indent="-457200">
              <a:buAutoNum type="arabicPeriod"/>
            </a:pPr>
            <a:r>
              <a:rPr lang="en-US" sz="3200" dirty="0" smtClean="0"/>
              <a:t>Humans catch issues that programs may not notice</a:t>
            </a:r>
            <a:endParaRPr lang="en-US" sz="3200" dirty="0"/>
          </a:p>
        </p:txBody>
      </p:sp>
    </p:spTree>
    <p:extLst>
      <p:ext uri="{BB962C8B-B14F-4D97-AF65-F5344CB8AC3E}">
        <p14:creationId xmlns:p14="http://schemas.microsoft.com/office/powerpoint/2010/main" val="4244214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 of Manual Testing</a:t>
            </a:r>
            <a:endParaRPr lang="en-US" dirty="0"/>
          </a:p>
        </p:txBody>
      </p:sp>
      <p:sp>
        <p:nvSpPr>
          <p:cNvPr id="3" name="Content Placeholder 2"/>
          <p:cNvSpPr>
            <a:spLocks noGrp="1"/>
          </p:cNvSpPr>
          <p:nvPr>
            <p:ph idx="1"/>
          </p:nvPr>
        </p:nvSpPr>
        <p:spPr/>
        <p:txBody>
          <a:bodyPr>
            <a:normAutofit/>
          </a:bodyPr>
          <a:lstStyle/>
          <a:p>
            <a:pPr marL="457200" indent="-457200">
              <a:buAutoNum type="arabicPeriod"/>
            </a:pPr>
            <a:r>
              <a:rPr lang="en-US" sz="2800" dirty="0" smtClean="0"/>
              <a:t>It is BORING</a:t>
            </a:r>
          </a:p>
          <a:p>
            <a:pPr marL="457200" indent="-457200">
              <a:buAutoNum type="arabicPeriod"/>
            </a:pPr>
            <a:r>
              <a:rPr lang="en-US" sz="2800" dirty="0" smtClean="0"/>
              <a:t>It can be unrepeatable</a:t>
            </a:r>
          </a:p>
          <a:p>
            <a:pPr marL="457200" indent="-457200">
              <a:buAutoNum type="arabicPeriod"/>
            </a:pPr>
            <a:r>
              <a:rPr lang="en-US" sz="2800" dirty="0" smtClean="0"/>
              <a:t>Some tasks are difficult to test manually, e.g.:</a:t>
            </a:r>
          </a:p>
          <a:p>
            <a:pPr marL="822960" lvl="1" indent="-457200">
              <a:buAutoNum type="arabicPeriod"/>
            </a:pPr>
            <a:r>
              <a:rPr lang="en-US" sz="2400" dirty="0" smtClean="0"/>
              <a:t>Timing</a:t>
            </a:r>
          </a:p>
          <a:p>
            <a:pPr marL="822960" lvl="1" indent="-457200">
              <a:buAutoNum type="arabicPeriod"/>
            </a:pPr>
            <a:r>
              <a:rPr lang="en-US" sz="2400" dirty="0" smtClean="0"/>
              <a:t>Low-level interfaces</a:t>
            </a:r>
          </a:p>
          <a:p>
            <a:pPr marL="457200" indent="-457200">
              <a:buAutoNum type="arabicPeriod"/>
            </a:pPr>
            <a:r>
              <a:rPr lang="en-US" sz="2800" dirty="0" smtClean="0"/>
              <a:t>Human error is a possibility</a:t>
            </a:r>
          </a:p>
          <a:p>
            <a:pPr marL="457200" indent="-457200">
              <a:buAutoNum type="arabicPeriod"/>
            </a:pPr>
            <a:r>
              <a:rPr lang="en-US" sz="2800" dirty="0" smtClean="0"/>
              <a:t>It’s time and resource-intensive</a:t>
            </a:r>
            <a:endParaRPr lang="en-US" sz="2800" dirty="0"/>
          </a:p>
        </p:txBody>
      </p:sp>
    </p:spTree>
    <p:extLst>
      <p:ext uri="{BB962C8B-B14F-4D97-AF65-F5344CB8AC3E}">
        <p14:creationId xmlns:p14="http://schemas.microsoft.com/office/powerpoint/2010/main" val="3213055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Automated Testing</a:t>
            </a:r>
            <a:endParaRPr lang="en-US" dirty="0"/>
          </a:p>
        </p:txBody>
      </p:sp>
      <p:sp>
        <p:nvSpPr>
          <p:cNvPr id="3" name="Content Placeholder 2"/>
          <p:cNvSpPr>
            <a:spLocks noGrp="1"/>
          </p:cNvSpPr>
          <p:nvPr>
            <p:ph idx="1"/>
          </p:nvPr>
        </p:nvSpPr>
        <p:spPr/>
        <p:txBody>
          <a:bodyPr>
            <a:normAutofit/>
          </a:bodyPr>
          <a:lstStyle/>
          <a:p>
            <a:pPr marL="457200" indent="-457200">
              <a:buAutoNum type="arabicPeriod"/>
            </a:pPr>
            <a:r>
              <a:rPr lang="en-US" sz="2800" dirty="0" smtClean="0"/>
              <a:t>No chance for human error (during execution)</a:t>
            </a:r>
          </a:p>
          <a:p>
            <a:pPr marL="457200" indent="-457200">
              <a:buAutoNum type="arabicPeriod"/>
            </a:pPr>
            <a:r>
              <a:rPr lang="en-US" sz="2800" dirty="0" smtClean="0"/>
              <a:t>Fast test execution</a:t>
            </a:r>
          </a:p>
          <a:p>
            <a:pPr marL="457200" indent="-457200">
              <a:buAutoNum type="arabicPeriod"/>
            </a:pPr>
            <a:r>
              <a:rPr lang="en-US" sz="2800" dirty="0" smtClean="0"/>
              <a:t>Easy to execute once set up</a:t>
            </a:r>
          </a:p>
          <a:p>
            <a:pPr marL="457200" indent="-457200">
              <a:buAutoNum type="arabicPeriod"/>
            </a:pPr>
            <a:r>
              <a:rPr lang="en-US" sz="2800" dirty="0" smtClean="0"/>
              <a:t>Repeatable</a:t>
            </a:r>
          </a:p>
          <a:p>
            <a:pPr marL="457200" indent="-457200">
              <a:buAutoNum type="arabicPeriod"/>
            </a:pPr>
            <a:r>
              <a:rPr lang="en-US" sz="2800" dirty="0" smtClean="0"/>
              <a:t>Less resource-intensive during testing</a:t>
            </a:r>
          </a:p>
          <a:p>
            <a:pPr marL="457200" indent="-457200">
              <a:buAutoNum type="arabicPeriod"/>
            </a:pPr>
            <a:r>
              <a:rPr lang="en-US" sz="2800" dirty="0" smtClean="0"/>
              <a:t>Ideal for testing some things that manual testing is bad for</a:t>
            </a:r>
            <a:endParaRPr lang="en-US" sz="2800" dirty="0"/>
          </a:p>
        </p:txBody>
      </p:sp>
    </p:spTree>
    <p:extLst>
      <p:ext uri="{BB962C8B-B14F-4D97-AF65-F5344CB8AC3E}">
        <p14:creationId xmlns:p14="http://schemas.microsoft.com/office/powerpoint/2010/main" val="4146394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 of Automated Testing</a:t>
            </a:r>
            <a:endParaRPr lang="en-US" dirty="0"/>
          </a:p>
        </p:txBody>
      </p:sp>
      <p:sp>
        <p:nvSpPr>
          <p:cNvPr id="3" name="Content Placeholder 2"/>
          <p:cNvSpPr>
            <a:spLocks noGrp="1"/>
          </p:cNvSpPr>
          <p:nvPr>
            <p:ph idx="1"/>
          </p:nvPr>
        </p:nvSpPr>
        <p:spPr/>
        <p:txBody>
          <a:bodyPr>
            <a:normAutofit/>
          </a:bodyPr>
          <a:lstStyle/>
          <a:p>
            <a:pPr marL="457200" indent="-457200">
              <a:buAutoNum type="arabicPeriod"/>
            </a:pPr>
            <a:r>
              <a:rPr lang="en-US" sz="2800" dirty="0" smtClean="0"/>
              <a:t>Requires extra time up-front</a:t>
            </a:r>
          </a:p>
          <a:p>
            <a:pPr marL="457200" indent="-457200">
              <a:buAutoNum type="arabicPeriod"/>
            </a:pPr>
            <a:r>
              <a:rPr lang="en-US" sz="2800" dirty="0" smtClean="0"/>
              <a:t>May not catch user-facing bugs</a:t>
            </a:r>
          </a:p>
          <a:p>
            <a:pPr marL="457200" indent="-457200">
              <a:buAutoNum type="arabicPeriod"/>
            </a:pPr>
            <a:r>
              <a:rPr lang="en-US" sz="2800" dirty="0" smtClean="0"/>
              <a:t>Requires learning tools and frameworks (but that’s one of the things this class can help with)</a:t>
            </a:r>
          </a:p>
          <a:p>
            <a:pPr marL="457200" indent="-457200">
              <a:buAutoNum type="arabicPeriod"/>
            </a:pPr>
            <a:r>
              <a:rPr lang="en-US" sz="2800" dirty="0" smtClean="0"/>
              <a:t>Requires more skilled staff</a:t>
            </a:r>
          </a:p>
          <a:p>
            <a:pPr marL="457200" indent="-457200">
              <a:buAutoNum type="arabicPeriod"/>
            </a:pPr>
            <a:r>
              <a:rPr lang="en-US" sz="2800" dirty="0" smtClean="0"/>
              <a:t>Big issue: It only tests what it is looking for</a:t>
            </a:r>
            <a:endParaRPr lang="en-US" sz="2800" dirty="0"/>
          </a:p>
        </p:txBody>
      </p:sp>
    </p:spTree>
    <p:extLst>
      <p:ext uri="{BB962C8B-B14F-4D97-AF65-F5344CB8AC3E}">
        <p14:creationId xmlns:p14="http://schemas.microsoft.com/office/powerpoint/2010/main" val="1471035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609600"/>
            <a:ext cx="10287000" cy="5486400"/>
          </a:xfrm>
        </p:spPr>
        <p:txBody>
          <a:bodyPr>
            <a:normAutofit/>
          </a:bodyPr>
          <a:lstStyle/>
          <a:p>
            <a:pPr marL="0" indent="0">
              <a:buNone/>
            </a:pPr>
            <a:r>
              <a:rPr lang="en-US" sz="3600" dirty="0" smtClean="0"/>
              <a:t>“There </a:t>
            </a:r>
            <a:r>
              <a:rPr lang="en-US" sz="3600" dirty="0"/>
              <a:t>are known knowns. These are things we know that we know. There are known unknowns. That is to say, there are things that we know we don't know. But there are also unknown unknowns. There are things we don't know we don't know</a:t>
            </a:r>
            <a:r>
              <a:rPr lang="en-US" sz="3600" dirty="0" smtClean="0"/>
              <a:t>.”</a:t>
            </a:r>
          </a:p>
          <a:p>
            <a:pPr marL="0" indent="0">
              <a:buNone/>
            </a:pPr>
            <a:r>
              <a:rPr lang="en-US" sz="3600" dirty="0"/>
              <a:t/>
            </a:r>
            <a:br>
              <a:rPr lang="en-US" sz="3600" dirty="0"/>
            </a:br>
            <a:r>
              <a:rPr lang="en-US" sz="3600" dirty="0" smtClean="0"/>
              <a:t>    -Donald Rumsfeld</a:t>
            </a:r>
            <a:endParaRPr lang="en-US" sz="3600" dirty="0"/>
          </a:p>
        </p:txBody>
      </p:sp>
    </p:spTree>
    <p:extLst>
      <p:ext uri="{BB962C8B-B14F-4D97-AF65-F5344CB8AC3E}">
        <p14:creationId xmlns:p14="http://schemas.microsoft.com/office/powerpoint/2010/main" val="1164157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 Mixture</a:t>
            </a:r>
            <a:endParaRPr lang="en-US" dirty="0"/>
          </a:p>
        </p:txBody>
      </p:sp>
      <p:sp>
        <p:nvSpPr>
          <p:cNvPr id="3" name="Content Placeholder 2"/>
          <p:cNvSpPr>
            <a:spLocks noGrp="1"/>
          </p:cNvSpPr>
          <p:nvPr>
            <p:ph idx="1"/>
          </p:nvPr>
        </p:nvSpPr>
        <p:spPr/>
        <p:txBody>
          <a:bodyPr>
            <a:normAutofit/>
          </a:bodyPr>
          <a:lstStyle/>
          <a:p>
            <a:r>
              <a:rPr lang="en-US" sz="3600" dirty="0" smtClean="0"/>
              <a:t>Most teams will use both manual and automated tests</a:t>
            </a:r>
          </a:p>
          <a:p>
            <a:r>
              <a:rPr lang="en-US" sz="3600" dirty="0" smtClean="0"/>
              <a:t>Usually, the number of automated tests will far outnumber the number of manual tests</a:t>
            </a:r>
            <a:endParaRPr lang="en-US" sz="3600" dirty="0"/>
          </a:p>
        </p:txBody>
      </p:sp>
    </p:spTree>
    <p:extLst>
      <p:ext uri="{BB962C8B-B14F-4D97-AF65-F5344CB8AC3E}">
        <p14:creationId xmlns:p14="http://schemas.microsoft.com/office/powerpoint/2010/main" val="3472598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0</TotalTime>
  <Words>604</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Candara</vt:lpstr>
      <vt:lpstr>Consolas</vt:lpstr>
      <vt:lpstr>Tech Computer 16x9</vt:lpstr>
      <vt:lpstr>CS1632, Lecture 8: Manual vs Automated Testing</vt:lpstr>
      <vt:lpstr>Manual Testing</vt:lpstr>
      <vt:lpstr>Automated Tests</vt:lpstr>
      <vt:lpstr>Benefits of Manual Testing</vt:lpstr>
      <vt:lpstr>Drawbacks of Manual Testing</vt:lpstr>
      <vt:lpstr>Benefits of Automated Testing</vt:lpstr>
      <vt:lpstr>Drawbacks of Automated Testing</vt:lpstr>
      <vt:lpstr>PowerPoint Presentation</vt:lpstr>
      <vt:lpstr>Solution: A Mixture</vt:lpstr>
      <vt:lpstr>When To Automate Tests?</vt:lpstr>
      <vt:lpstr>Writing Automated Tests</vt:lpstr>
      <vt:lpstr>Input and Output Values</vt:lpstr>
      <vt:lpstr>Minimize external dependencies</vt:lpstr>
      <vt:lpstr>Minimize randomness, emphasize repeatability</vt:lpstr>
      <vt:lpstr>Tests should be independent</vt:lpstr>
      <vt:lpstr>Tests should be specific</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2016-05-24T17:22:14Z</dcterms:created>
  <dcterms:modified xsi:type="dcterms:W3CDTF">2016-05-24T17:40:09Z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