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1007" r:id="rId2"/>
    <p:sldId id="1015" r:id="rId3"/>
    <p:sldId id="854" r:id="rId4"/>
    <p:sldId id="1016" r:id="rId5"/>
    <p:sldId id="1017" r:id="rId6"/>
    <p:sldId id="978" r:id="rId7"/>
    <p:sldId id="878" r:id="rId8"/>
    <p:sldId id="1018" r:id="rId9"/>
    <p:sldId id="1019" r:id="rId10"/>
    <p:sldId id="1020" r:id="rId11"/>
    <p:sldId id="1022" r:id="rId12"/>
    <p:sldId id="1023" r:id="rId13"/>
    <p:sldId id="1024" r:id="rId14"/>
    <p:sldId id="1010" r:id="rId15"/>
    <p:sldId id="1025" r:id="rId16"/>
    <p:sldId id="1026" r:id="rId17"/>
    <p:sldId id="1027" r:id="rId18"/>
    <p:sldId id="1028" r:id="rId19"/>
    <p:sldId id="1029" r:id="rId20"/>
    <p:sldId id="1030" r:id="rId21"/>
    <p:sldId id="1014" r:id="rId22"/>
  </p:sldIdLst>
  <p:sldSz cx="12196763" cy="685800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2F5"/>
    <a:srgbClr val="317ABD"/>
    <a:srgbClr val="038EDB"/>
    <a:srgbClr val="0380C6"/>
    <a:srgbClr val="026EBB"/>
    <a:srgbClr val="01AFED"/>
    <a:srgbClr val="0090DD"/>
    <a:srgbClr val="0389D2"/>
    <a:srgbClr val="006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9" autoAdjust="0"/>
    <p:restoredTop sz="49635" autoAdjust="0"/>
  </p:normalViewPr>
  <p:slideViewPr>
    <p:cSldViewPr snapToObjects="1">
      <p:cViewPr varScale="1">
        <p:scale>
          <a:sx n="78" d="100"/>
          <a:sy n="78" d="100"/>
        </p:scale>
        <p:origin x="141" y="57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55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2020/5/31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8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90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49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45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4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0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51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26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19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689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7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916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26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1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4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69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7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987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72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93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94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2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3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12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1484784"/>
            <a:ext cx="12196763" cy="2088232"/>
            <a:chOff x="0" y="1484784"/>
            <a:chExt cx="12196763" cy="2088232"/>
          </a:xfrm>
        </p:grpSpPr>
        <p:sp>
          <p:nvSpPr>
            <p:cNvPr id="34" name="任意多边形 33"/>
            <p:cNvSpPr/>
            <p:nvPr/>
          </p:nvSpPr>
          <p:spPr bwMode="auto">
            <a:xfrm>
              <a:off x="0" y="1484784"/>
              <a:ext cx="12196763" cy="2088232"/>
            </a:xfrm>
            <a:custGeom>
              <a:avLst/>
              <a:gdLst>
                <a:gd name="connsiteX0" fmla="*/ 0 w 12196763"/>
                <a:gd name="connsiteY0" fmla="*/ 0 h 2088232"/>
                <a:gd name="connsiteX1" fmla="*/ 12196763 w 12196763"/>
                <a:gd name="connsiteY1" fmla="*/ 0 h 2088232"/>
                <a:gd name="connsiteX2" fmla="*/ 12196763 w 12196763"/>
                <a:gd name="connsiteY2" fmla="*/ 2088232 h 2088232"/>
                <a:gd name="connsiteX3" fmla="*/ 3673756 w 12196763"/>
                <a:gd name="connsiteY3" fmla="*/ 2088232 h 2088232"/>
                <a:gd name="connsiteX4" fmla="*/ 2617330 w 12196763"/>
                <a:gd name="connsiteY4" fmla="*/ 861209 h 2088232"/>
                <a:gd name="connsiteX5" fmla="*/ 1560904 w 12196763"/>
                <a:gd name="connsiteY5" fmla="*/ 2088232 h 2088232"/>
                <a:gd name="connsiteX6" fmla="*/ 0 w 12196763"/>
                <a:gd name="connsiteY6" fmla="*/ 2088232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6763" h="2088232">
                  <a:moveTo>
                    <a:pt x="0" y="0"/>
                  </a:moveTo>
                  <a:lnTo>
                    <a:pt x="12196763" y="0"/>
                  </a:lnTo>
                  <a:lnTo>
                    <a:pt x="12196763" y="2088232"/>
                  </a:lnTo>
                  <a:lnTo>
                    <a:pt x="3673756" y="2088232"/>
                  </a:lnTo>
                  <a:lnTo>
                    <a:pt x="2617330" y="861209"/>
                  </a:lnTo>
                  <a:lnTo>
                    <a:pt x="1560904" y="2088232"/>
                  </a:lnTo>
                  <a:lnTo>
                    <a:pt x="0" y="2088232"/>
                  </a:lnTo>
                  <a:close/>
                </a:path>
              </a:pathLst>
            </a:cu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5234" y="1785216"/>
              <a:ext cx="7781529" cy="1787800"/>
            </a:xfrm>
            <a:prstGeom prst="rect">
              <a:avLst/>
            </a:prstGeom>
          </p:spPr>
        </p:pic>
      </p:grpSp>
      <p:sp>
        <p:nvSpPr>
          <p:cNvPr id="37" name="任意多边形 36"/>
          <p:cNvSpPr/>
          <p:nvPr/>
        </p:nvSpPr>
        <p:spPr bwMode="auto">
          <a:xfrm>
            <a:off x="-2008830" y="1484784"/>
            <a:ext cx="9252321" cy="5373216"/>
          </a:xfrm>
          <a:custGeom>
            <a:avLst/>
            <a:gdLst>
              <a:gd name="connsiteX0" fmla="*/ 4626161 w 9252321"/>
              <a:gd name="connsiteY0" fmla="*/ 0 h 5373216"/>
              <a:gd name="connsiteX1" fmla="*/ 9252321 w 9252321"/>
              <a:gd name="connsiteY1" fmla="*/ 5373216 h 5373216"/>
              <a:gd name="connsiteX2" fmla="*/ 8510848 w 9252321"/>
              <a:gd name="connsiteY2" fmla="*/ 5373216 h 5373216"/>
              <a:gd name="connsiteX3" fmla="*/ 4626160 w 9252321"/>
              <a:gd name="connsiteY3" fmla="*/ 861209 h 5373216"/>
              <a:gd name="connsiteX4" fmla="*/ 741472 w 9252321"/>
              <a:gd name="connsiteY4" fmla="*/ 5373216 h 5373216"/>
              <a:gd name="connsiteX5" fmla="*/ 0 w 9252321"/>
              <a:gd name="connsiteY5" fmla="*/ 5373216 h 5373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52321" h="5373216">
                <a:moveTo>
                  <a:pt x="4626161" y="0"/>
                </a:moveTo>
                <a:lnTo>
                  <a:pt x="9252321" y="5373216"/>
                </a:lnTo>
                <a:lnTo>
                  <a:pt x="8510848" y="5373216"/>
                </a:lnTo>
                <a:lnTo>
                  <a:pt x="4626160" y="861209"/>
                </a:lnTo>
                <a:lnTo>
                  <a:pt x="741472" y="5373216"/>
                </a:lnTo>
                <a:lnTo>
                  <a:pt x="0" y="5373216"/>
                </a:lnTo>
                <a:close/>
              </a:path>
            </a:pathLst>
          </a:custGeom>
          <a:solidFill>
            <a:srgbClr val="F5F2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任意多边形 35"/>
          <p:cNvSpPr/>
          <p:nvPr/>
        </p:nvSpPr>
        <p:spPr bwMode="auto">
          <a:xfrm>
            <a:off x="819433" y="1484784"/>
            <a:ext cx="3595797" cy="2088232"/>
          </a:xfrm>
          <a:custGeom>
            <a:avLst/>
            <a:gdLst>
              <a:gd name="connsiteX0" fmla="*/ 1797898 w 3595797"/>
              <a:gd name="connsiteY0" fmla="*/ 0 h 2088232"/>
              <a:gd name="connsiteX1" fmla="*/ 3595797 w 3595797"/>
              <a:gd name="connsiteY1" fmla="*/ 2088232 h 2088232"/>
              <a:gd name="connsiteX2" fmla="*/ 2854323 w 3595797"/>
              <a:gd name="connsiteY2" fmla="*/ 2088232 h 2088232"/>
              <a:gd name="connsiteX3" fmla="*/ 1797897 w 3595797"/>
              <a:gd name="connsiteY3" fmla="*/ 861209 h 2088232"/>
              <a:gd name="connsiteX4" fmla="*/ 741471 w 3595797"/>
              <a:gd name="connsiteY4" fmla="*/ 2088232 h 2088232"/>
              <a:gd name="connsiteX5" fmla="*/ 0 w 3595797"/>
              <a:gd name="connsiteY5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5797" h="2088232">
                <a:moveTo>
                  <a:pt x="1797898" y="0"/>
                </a:moveTo>
                <a:lnTo>
                  <a:pt x="3595797" y="2088232"/>
                </a:lnTo>
                <a:lnTo>
                  <a:pt x="2854323" y="2088232"/>
                </a:lnTo>
                <a:lnTo>
                  <a:pt x="1797897" y="861209"/>
                </a:lnTo>
                <a:lnTo>
                  <a:pt x="741471" y="2088232"/>
                </a:lnTo>
                <a:lnTo>
                  <a:pt x="0" y="2088232"/>
                </a:lnTo>
                <a:close/>
              </a:path>
            </a:pathLst>
          </a:custGeom>
          <a:gradFill flip="none" rotWithShape="1">
            <a:gsLst>
              <a:gs pos="100000">
                <a:srgbClr val="0389D2"/>
              </a:gs>
              <a:gs pos="0">
                <a:srgbClr val="01AFE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等腰三角形 7"/>
          <p:cNvSpPr/>
          <p:nvPr/>
        </p:nvSpPr>
        <p:spPr bwMode="auto">
          <a:xfrm>
            <a:off x="1621019" y="5700798"/>
            <a:ext cx="1992625" cy="1157202"/>
          </a:xfrm>
          <a:prstGeom prst="triangle">
            <a:avLst/>
          </a:pr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1391379" y="3855538"/>
            <a:ext cx="7443306" cy="83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4800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Eras Bold ITC" panose="020B0907030504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目标检测中的关键问题：</a:t>
            </a:r>
            <a:endParaRPr lang="zh-CN" altLang="zh-CN" sz="4800" b="1" dirty="0">
              <a:gradFill>
                <a:gsLst>
                  <a:gs pos="100000">
                    <a:srgbClr val="026EBB"/>
                  </a:gs>
                  <a:gs pos="0">
                    <a:srgbClr val="038EDB"/>
                  </a:gs>
                </a:gsLst>
                <a:lin ang="0" scaled="1"/>
              </a:gradFill>
              <a:latin typeface="Eras Bold ITC" panose="020B0907030504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9" name="Rectangle 3"/>
          <p:cNvSpPr txBox="1">
            <a:spLocks noChangeArrowheads="1"/>
          </p:cNvSpPr>
          <p:nvPr/>
        </p:nvSpPr>
        <p:spPr bwMode="auto">
          <a:xfrm>
            <a:off x="1391379" y="4581128"/>
            <a:ext cx="751531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4800" b="1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非极大抑制与回归损失优化</a:t>
            </a:r>
            <a:endParaRPr lang="zh-CN" sz="4800" b="1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9D223D2-B21D-4CF4-B6F3-C5033E5D3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828" y="138929"/>
            <a:ext cx="1276350" cy="1276350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C0184085-BC15-4B6E-8D6F-ACA2F6D7975A}"/>
              </a:ext>
            </a:extLst>
          </p:cNvPr>
          <p:cNvGrpSpPr/>
          <p:nvPr/>
        </p:nvGrpSpPr>
        <p:grpSpPr>
          <a:xfrm>
            <a:off x="11432778" y="5973447"/>
            <a:ext cx="495300" cy="509588"/>
            <a:chOff x="7127876" y="5013176"/>
            <a:chExt cx="495300" cy="509588"/>
          </a:xfrm>
          <a:solidFill>
            <a:schemeClr val="bg2"/>
          </a:solidFill>
        </p:grpSpPr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9556DD01-3964-4A7C-8A91-C3B02BA90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6" y="5013176"/>
              <a:ext cx="495300" cy="509588"/>
            </a:xfrm>
            <a:prstGeom prst="ellipse">
              <a:avLst/>
            </a:pr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935B51EE-3F62-4F14-9CE5-B317C9427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5188" y="5073501"/>
              <a:ext cx="331787" cy="327025"/>
            </a:xfrm>
            <a:custGeom>
              <a:avLst/>
              <a:gdLst>
                <a:gd name="T0" fmla="*/ 285 w 427"/>
                <a:gd name="T1" fmla="*/ 157 h 408"/>
                <a:gd name="T2" fmla="*/ 279 w 427"/>
                <a:gd name="T3" fmla="*/ 169 h 408"/>
                <a:gd name="T4" fmla="*/ 278 w 427"/>
                <a:gd name="T5" fmla="*/ 177 h 408"/>
                <a:gd name="T6" fmla="*/ 278 w 427"/>
                <a:gd name="T7" fmla="*/ 192 h 408"/>
                <a:gd name="T8" fmla="*/ 284 w 427"/>
                <a:gd name="T9" fmla="*/ 207 h 408"/>
                <a:gd name="T10" fmla="*/ 288 w 427"/>
                <a:gd name="T11" fmla="*/ 214 h 408"/>
                <a:gd name="T12" fmla="*/ 300 w 427"/>
                <a:gd name="T13" fmla="*/ 224 h 408"/>
                <a:gd name="T14" fmla="*/ 308 w 427"/>
                <a:gd name="T15" fmla="*/ 228 h 408"/>
                <a:gd name="T16" fmla="*/ 325 w 427"/>
                <a:gd name="T17" fmla="*/ 136 h 408"/>
                <a:gd name="T18" fmla="*/ 305 w 427"/>
                <a:gd name="T19" fmla="*/ 140 h 408"/>
                <a:gd name="T20" fmla="*/ 294 w 427"/>
                <a:gd name="T21" fmla="*/ 147 h 408"/>
                <a:gd name="T22" fmla="*/ 289 w 427"/>
                <a:gd name="T23" fmla="*/ 152 h 408"/>
                <a:gd name="T24" fmla="*/ 261 w 427"/>
                <a:gd name="T25" fmla="*/ 47 h 408"/>
                <a:gd name="T26" fmla="*/ 213 w 427"/>
                <a:gd name="T27" fmla="*/ 95 h 408"/>
                <a:gd name="T28" fmla="*/ 258 w 427"/>
                <a:gd name="T29" fmla="*/ 192 h 408"/>
                <a:gd name="T30" fmla="*/ 258 w 427"/>
                <a:gd name="T31" fmla="*/ 173 h 408"/>
                <a:gd name="T32" fmla="*/ 244 w 427"/>
                <a:gd name="T33" fmla="*/ 104 h 408"/>
                <a:gd name="T34" fmla="*/ 169 w 427"/>
                <a:gd name="T35" fmla="*/ 183 h 408"/>
                <a:gd name="T36" fmla="*/ 213 w 427"/>
                <a:gd name="T37" fmla="*/ 269 h 408"/>
                <a:gd name="T38" fmla="*/ 192 w 427"/>
                <a:gd name="T39" fmla="*/ 272 h 408"/>
                <a:gd name="T40" fmla="*/ 181 w 427"/>
                <a:gd name="T41" fmla="*/ 260 h 408"/>
                <a:gd name="T42" fmla="*/ 174 w 427"/>
                <a:gd name="T43" fmla="*/ 254 h 408"/>
                <a:gd name="T44" fmla="*/ 145 w 427"/>
                <a:gd name="T45" fmla="*/ 242 h 408"/>
                <a:gd name="T46" fmla="*/ 133 w 427"/>
                <a:gd name="T47" fmla="*/ 241 h 408"/>
                <a:gd name="T48" fmla="*/ 0 w 427"/>
                <a:gd name="T49" fmla="*/ 408 h 408"/>
                <a:gd name="T50" fmla="*/ 56 w 427"/>
                <a:gd name="T51" fmla="*/ 309 h 408"/>
                <a:gd name="T52" fmla="*/ 146 w 427"/>
                <a:gd name="T53" fmla="*/ 309 h 408"/>
                <a:gd name="T54" fmla="*/ 204 w 427"/>
                <a:gd name="T55" fmla="*/ 408 h 408"/>
                <a:gd name="T56" fmla="*/ 192 w 427"/>
                <a:gd name="T57" fmla="*/ 272 h 408"/>
                <a:gd name="T58" fmla="*/ 294 w 427"/>
                <a:gd name="T59" fmla="*/ 241 h 408"/>
                <a:gd name="T60" fmla="*/ 281 w 427"/>
                <a:gd name="T61" fmla="*/ 242 h 408"/>
                <a:gd name="T62" fmla="*/ 245 w 427"/>
                <a:gd name="T63" fmla="*/ 260 h 408"/>
                <a:gd name="T64" fmla="*/ 240 w 427"/>
                <a:gd name="T65" fmla="*/ 266 h 408"/>
                <a:gd name="T66" fmla="*/ 264 w 427"/>
                <a:gd name="T67" fmla="*/ 408 h 408"/>
                <a:gd name="T68" fmla="*/ 279 w 427"/>
                <a:gd name="T69" fmla="*/ 408 h 408"/>
                <a:gd name="T70" fmla="*/ 384 w 427"/>
                <a:gd name="T71" fmla="*/ 309 h 408"/>
                <a:gd name="T72" fmla="*/ 427 w 427"/>
                <a:gd name="T73" fmla="*/ 313 h 408"/>
                <a:gd name="T74" fmla="*/ 102 w 427"/>
                <a:gd name="T75" fmla="*/ 231 h 408"/>
                <a:gd name="T76" fmla="*/ 126 w 427"/>
                <a:gd name="T77" fmla="*/ 224 h 408"/>
                <a:gd name="T78" fmla="*/ 133 w 427"/>
                <a:gd name="T79" fmla="*/ 220 h 408"/>
                <a:gd name="T80" fmla="*/ 146 w 427"/>
                <a:gd name="T81" fmla="*/ 200 h 408"/>
                <a:gd name="T82" fmla="*/ 149 w 427"/>
                <a:gd name="T83" fmla="*/ 191 h 408"/>
                <a:gd name="T84" fmla="*/ 149 w 427"/>
                <a:gd name="T85" fmla="*/ 175 h 408"/>
                <a:gd name="T86" fmla="*/ 145 w 427"/>
                <a:gd name="T87" fmla="*/ 164 h 408"/>
                <a:gd name="T88" fmla="*/ 142 w 427"/>
                <a:gd name="T89" fmla="*/ 157 h 408"/>
                <a:gd name="T90" fmla="*/ 133 w 427"/>
                <a:gd name="T91" fmla="*/ 147 h 408"/>
                <a:gd name="T92" fmla="*/ 126 w 427"/>
                <a:gd name="T93" fmla="*/ 143 h 408"/>
                <a:gd name="T94" fmla="*/ 102 w 427"/>
                <a:gd name="T95" fmla="*/ 13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7" h="408">
                  <a:moveTo>
                    <a:pt x="289" y="152"/>
                  </a:moveTo>
                  <a:cubicBezTo>
                    <a:pt x="288" y="154"/>
                    <a:pt x="286" y="155"/>
                    <a:pt x="285" y="157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84" y="159"/>
                    <a:pt x="283" y="161"/>
                    <a:pt x="282" y="162"/>
                  </a:cubicBezTo>
                  <a:cubicBezTo>
                    <a:pt x="282" y="163"/>
                    <a:pt x="282" y="163"/>
                    <a:pt x="282" y="164"/>
                  </a:cubicBezTo>
                  <a:cubicBezTo>
                    <a:pt x="281" y="165"/>
                    <a:pt x="280" y="167"/>
                    <a:pt x="279" y="169"/>
                  </a:cubicBezTo>
                  <a:cubicBezTo>
                    <a:pt x="279" y="169"/>
                    <a:pt x="279" y="169"/>
                    <a:pt x="279" y="170"/>
                  </a:cubicBezTo>
                  <a:cubicBezTo>
                    <a:pt x="279" y="171"/>
                    <a:pt x="278" y="173"/>
                    <a:pt x="278" y="175"/>
                  </a:cubicBezTo>
                  <a:cubicBezTo>
                    <a:pt x="278" y="176"/>
                    <a:pt x="278" y="176"/>
                    <a:pt x="278" y="177"/>
                  </a:cubicBezTo>
                  <a:cubicBezTo>
                    <a:pt x="277" y="179"/>
                    <a:pt x="277" y="181"/>
                    <a:pt x="277" y="183"/>
                  </a:cubicBezTo>
                  <a:cubicBezTo>
                    <a:pt x="277" y="186"/>
                    <a:pt x="278" y="189"/>
                    <a:pt x="278" y="191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9" y="195"/>
                    <a:pt x="279" y="197"/>
                    <a:pt x="280" y="199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1" y="203"/>
                    <a:pt x="282" y="205"/>
                    <a:pt x="284" y="207"/>
                  </a:cubicBezTo>
                  <a:cubicBezTo>
                    <a:pt x="284" y="207"/>
                    <a:pt x="284" y="208"/>
                    <a:pt x="284" y="208"/>
                  </a:cubicBezTo>
                  <a:cubicBezTo>
                    <a:pt x="285" y="210"/>
                    <a:pt x="287" y="212"/>
                    <a:pt x="288" y="214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0" y="216"/>
                    <a:pt x="292" y="218"/>
                    <a:pt x="294" y="219"/>
                  </a:cubicBezTo>
                  <a:cubicBezTo>
                    <a:pt x="294" y="219"/>
                    <a:pt x="294" y="220"/>
                    <a:pt x="294" y="220"/>
                  </a:cubicBezTo>
                  <a:cubicBezTo>
                    <a:pt x="296" y="221"/>
                    <a:pt x="298" y="223"/>
                    <a:pt x="300" y="224"/>
                  </a:cubicBezTo>
                  <a:cubicBezTo>
                    <a:pt x="300" y="224"/>
                    <a:pt x="301" y="224"/>
                    <a:pt x="301" y="224"/>
                  </a:cubicBezTo>
                  <a:cubicBezTo>
                    <a:pt x="303" y="226"/>
                    <a:pt x="305" y="227"/>
                    <a:pt x="308" y="228"/>
                  </a:cubicBezTo>
                  <a:cubicBezTo>
                    <a:pt x="308" y="228"/>
                    <a:pt x="308" y="228"/>
                    <a:pt x="308" y="228"/>
                  </a:cubicBezTo>
                  <a:cubicBezTo>
                    <a:pt x="313" y="230"/>
                    <a:pt x="319" y="231"/>
                    <a:pt x="325" y="231"/>
                  </a:cubicBezTo>
                  <a:cubicBezTo>
                    <a:pt x="351" y="231"/>
                    <a:pt x="372" y="210"/>
                    <a:pt x="372" y="183"/>
                  </a:cubicBezTo>
                  <a:cubicBezTo>
                    <a:pt x="372" y="157"/>
                    <a:pt x="351" y="136"/>
                    <a:pt x="325" y="136"/>
                  </a:cubicBezTo>
                  <a:cubicBezTo>
                    <a:pt x="318" y="136"/>
                    <a:pt x="312" y="137"/>
                    <a:pt x="306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0"/>
                    <a:pt x="306" y="140"/>
                    <a:pt x="305" y="140"/>
                  </a:cubicBezTo>
                  <a:cubicBezTo>
                    <a:pt x="304" y="141"/>
                    <a:pt x="302" y="142"/>
                    <a:pt x="301" y="143"/>
                  </a:cubicBezTo>
                  <a:cubicBezTo>
                    <a:pt x="300" y="143"/>
                    <a:pt x="300" y="143"/>
                    <a:pt x="299" y="143"/>
                  </a:cubicBezTo>
                  <a:cubicBezTo>
                    <a:pt x="298" y="144"/>
                    <a:pt x="296" y="146"/>
                    <a:pt x="294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3" y="148"/>
                    <a:pt x="291" y="150"/>
                    <a:pt x="290" y="151"/>
                  </a:cubicBezTo>
                  <a:cubicBezTo>
                    <a:pt x="290" y="151"/>
                    <a:pt x="289" y="152"/>
                    <a:pt x="289" y="152"/>
                  </a:cubicBezTo>
                  <a:close/>
                  <a:moveTo>
                    <a:pt x="213" y="95"/>
                  </a:moveTo>
                  <a:lnTo>
                    <a:pt x="213" y="95"/>
                  </a:lnTo>
                  <a:cubicBezTo>
                    <a:pt x="240" y="95"/>
                    <a:pt x="261" y="73"/>
                    <a:pt x="261" y="47"/>
                  </a:cubicBezTo>
                  <a:cubicBezTo>
                    <a:pt x="261" y="21"/>
                    <a:pt x="240" y="0"/>
                    <a:pt x="213" y="0"/>
                  </a:cubicBezTo>
                  <a:cubicBezTo>
                    <a:pt x="187" y="0"/>
                    <a:pt x="166" y="21"/>
                    <a:pt x="166" y="47"/>
                  </a:cubicBezTo>
                  <a:cubicBezTo>
                    <a:pt x="166" y="73"/>
                    <a:pt x="187" y="95"/>
                    <a:pt x="213" y="95"/>
                  </a:cubicBezTo>
                  <a:close/>
                  <a:moveTo>
                    <a:pt x="258" y="228"/>
                  </a:moveTo>
                  <a:lnTo>
                    <a:pt x="258" y="228"/>
                  </a:lnTo>
                  <a:lnTo>
                    <a:pt x="258" y="192"/>
                  </a:lnTo>
                  <a:cubicBezTo>
                    <a:pt x="258" y="189"/>
                    <a:pt x="257" y="186"/>
                    <a:pt x="257" y="183"/>
                  </a:cubicBezTo>
                  <a:cubicBezTo>
                    <a:pt x="257" y="180"/>
                    <a:pt x="258" y="178"/>
                    <a:pt x="258" y="175"/>
                  </a:cubicBezTo>
                  <a:lnTo>
                    <a:pt x="258" y="173"/>
                  </a:lnTo>
                  <a:lnTo>
                    <a:pt x="258" y="173"/>
                  </a:lnTo>
                  <a:cubicBezTo>
                    <a:pt x="262" y="151"/>
                    <a:pt x="275" y="134"/>
                    <a:pt x="293" y="124"/>
                  </a:cubicBezTo>
                  <a:cubicBezTo>
                    <a:pt x="280" y="112"/>
                    <a:pt x="263" y="104"/>
                    <a:pt x="244" y="104"/>
                  </a:cubicBezTo>
                  <a:lnTo>
                    <a:pt x="183" y="104"/>
                  </a:lnTo>
                  <a:cubicBezTo>
                    <a:pt x="164" y="104"/>
                    <a:pt x="147" y="112"/>
                    <a:pt x="134" y="124"/>
                  </a:cubicBezTo>
                  <a:cubicBezTo>
                    <a:pt x="155" y="135"/>
                    <a:pt x="169" y="158"/>
                    <a:pt x="169" y="183"/>
                  </a:cubicBezTo>
                  <a:cubicBezTo>
                    <a:pt x="169" y="189"/>
                    <a:pt x="169" y="194"/>
                    <a:pt x="168" y="199"/>
                  </a:cubicBezTo>
                  <a:lnTo>
                    <a:pt x="168" y="228"/>
                  </a:lnTo>
                  <a:cubicBezTo>
                    <a:pt x="187" y="236"/>
                    <a:pt x="203" y="251"/>
                    <a:pt x="213" y="269"/>
                  </a:cubicBezTo>
                  <a:cubicBezTo>
                    <a:pt x="223" y="251"/>
                    <a:pt x="239" y="237"/>
                    <a:pt x="258" y="228"/>
                  </a:cubicBezTo>
                  <a:close/>
                  <a:moveTo>
                    <a:pt x="192" y="272"/>
                  </a:moveTo>
                  <a:lnTo>
                    <a:pt x="192" y="272"/>
                  </a:lnTo>
                  <a:cubicBezTo>
                    <a:pt x="190" y="270"/>
                    <a:pt x="189" y="268"/>
                    <a:pt x="187" y="266"/>
                  </a:cubicBezTo>
                  <a:cubicBezTo>
                    <a:pt x="187" y="265"/>
                    <a:pt x="186" y="265"/>
                    <a:pt x="186" y="265"/>
                  </a:cubicBezTo>
                  <a:cubicBezTo>
                    <a:pt x="185" y="263"/>
                    <a:pt x="183" y="262"/>
                    <a:pt x="181" y="260"/>
                  </a:cubicBezTo>
                  <a:cubicBezTo>
                    <a:pt x="181" y="260"/>
                    <a:pt x="181" y="259"/>
                    <a:pt x="181" y="259"/>
                  </a:cubicBezTo>
                  <a:cubicBezTo>
                    <a:pt x="179" y="258"/>
                    <a:pt x="177" y="256"/>
                    <a:pt x="175" y="255"/>
                  </a:cubicBezTo>
                  <a:cubicBezTo>
                    <a:pt x="175" y="255"/>
                    <a:pt x="175" y="254"/>
                    <a:pt x="174" y="254"/>
                  </a:cubicBezTo>
                  <a:cubicBezTo>
                    <a:pt x="168" y="250"/>
                    <a:pt x="161" y="246"/>
                    <a:pt x="153" y="244"/>
                  </a:cubicBezTo>
                  <a:cubicBezTo>
                    <a:pt x="151" y="243"/>
                    <a:pt x="150" y="243"/>
                    <a:pt x="148" y="242"/>
                  </a:cubicBezTo>
                  <a:cubicBezTo>
                    <a:pt x="147" y="242"/>
                    <a:pt x="146" y="242"/>
                    <a:pt x="145" y="242"/>
                  </a:cubicBezTo>
                  <a:cubicBezTo>
                    <a:pt x="144" y="242"/>
                    <a:pt x="143" y="241"/>
                    <a:pt x="141" y="241"/>
                  </a:cubicBezTo>
                  <a:cubicBezTo>
                    <a:pt x="141" y="241"/>
                    <a:pt x="140" y="241"/>
                    <a:pt x="139" y="241"/>
                  </a:cubicBezTo>
                  <a:cubicBezTo>
                    <a:pt x="137" y="241"/>
                    <a:pt x="135" y="241"/>
                    <a:pt x="133" y="241"/>
                  </a:cubicBezTo>
                  <a:lnTo>
                    <a:pt x="71" y="241"/>
                  </a:lnTo>
                  <a:cubicBezTo>
                    <a:pt x="32" y="241"/>
                    <a:pt x="0" y="273"/>
                    <a:pt x="0" y="313"/>
                  </a:cubicBezTo>
                  <a:lnTo>
                    <a:pt x="0" y="408"/>
                  </a:lnTo>
                  <a:lnTo>
                    <a:pt x="42" y="408"/>
                  </a:lnTo>
                  <a:lnTo>
                    <a:pt x="42" y="309"/>
                  </a:lnTo>
                  <a:lnTo>
                    <a:pt x="56" y="309"/>
                  </a:lnTo>
                  <a:lnTo>
                    <a:pt x="56" y="408"/>
                  </a:lnTo>
                  <a:lnTo>
                    <a:pt x="146" y="408"/>
                  </a:lnTo>
                  <a:lnTo>
                    <a:pt x="146" y="309"/>
                  </a:lnTo>
                  <a:lnTo>
                    <a:pt x="161" y="309"/>
                  </a:lnTo>
                  <a:lnTo>
                    <a:pt x="161" y="408"/>
                  </a:lnTo>
                  <a:lnTo>
                    <a:pt x="204" y="408"/>
                  </a:lnTo>
                  <a:lnTo>
                    <a:pt x="204" y="313"/>
                  </a:lnTo>
                  <a:cubicBezTo>
                    <a:pt x="204" y="297"/>
                    <a:pt x="200" y="283"/>
                    <a:pt x="192" y="272"/>
                  </a:cubicBezTo>
                  <a:cubicBezTo>
                    <a:pt x="192" y="272"/>
                    <a:pt x="192" y="272"/>
                    <a:pt x="192" y="272"/>
                  </a:cubicBezTo>
                  <a:close/>
                  <a:moveTo>
                    <a:pt x="355" y="241"/>
                  </a:moveTo>
                  <a:lnTo>
                    <a:pt x="355" y="241"/>
                  </a:lnTo>
                  <a:lnTo>
                    <a:pt x="294" y="241"/>
                  </a:lnTo>
                  <a:cubicBezTo>
                    <a:pt x="292" y="241"/>
                    <a:pt x="290" y="241"/>
                    <a:pt x="288" y="241"/>
                  </a:cubicBezTo>
                  <a:cubicBezTo>
                    <a:pt x="287" y="241"/>
                    <a:pt x="286" y="241"/>
                    <a:pt x="285" y="241"/>
                  </a:cubicBezTo>
                  <a:cubicBezTo>
                    <a:pt x="284" y="241"/>
                    <a:pt x="283" y="242"/>
                    <a:pt x="281" y="242"/>
                  </a:cubicBezTo>
                  <a:cubicBezTo>
                    <a:pt x="280" y="242"/>
                    <a:pt x="280" y="242"/>
                    <a:pt x="279" y="242"/>
                  </a:cubicBezTo>
                  <a:cubicBezTo>
                    <a:pt x="277" y="243"/>
                    <a:pt x="276" y="243"/>
                    <a:pt x="274" y="244"/>
                  </a:cubicBezTo>
                  <a:cubicBezTo>
                    <a:pt x="263" y="247"/>
                    <a:pt x="254" y="252"/>
                    <a:pt x="245" y="260"/>
                  </a:cubicBezTo>
                  <a:cubicBezTo>
                    <a:pt x="245" y="260"/>
                    <a:pt x="245" y="260"/>
                    <a:pt x="245" y="260"/>
                  </a:cubicBezTo>
                  <a:cubicBezTo>
                    <a:pt x="243" y="262"/>
                    <a:pt x="242" y="263"/>
                    <a:pt x="240" y="265"/>
                  </a:cubicBezTo>
                  <a:cubicBezTo>
                    <a:pt x="240" y="265"/>
                    <a:pt x="240" y="266"/>
                    <a:pt x="240" y="266"/>
                  </a:cubicBezTo>
                  <a:cubicBezTo>
                    <a:pt x="229" y="278"/>
                    <a:pt x="222" y="295"/>
                    <a:pt x="222" y="313"/>
                  </a:cubicBezTo>
                  <a:lnTo>
                    <a:pt x="222" y="408"/>
                  </a:lnTo>
                  <a:lnTo>
                    <a:pt x="264" y="408"/>
                  </a:lnTo>
                  <a:lnTo>
                    <a:pt x="264" y="309"/>
                  </a:lnTo>
                  <a:lnTo>
                    <a:pt x="279" y="309"/>
                  </a:lnTo>
                  <a:lnTo>
                    <a:pt x="279" y="408"/>
                  </a:lnTo>
                  <a:lnTo>
                    <a:pt x="369" y="408"/>
                  </a:lnTo>
                  <a:lnTo>
                    <a:pt x="369" y="309"/>
                  </a:lnTo>
                  <a:lnTo>
                    <a:pt x="384" y="309"/>
                  </a:lnTo>
                  <a:lnTo>
                    <a:pt x="384" y="408"/>
                  </a:lnTo>
                  <a:lnTo>
                    <a:pt x="427" y="408"/>
                  </a:lnTo>
                  <a:lnTo>
                    <a:pt x="427" y="313"/>
                  </a:lnTo>
                  <a:cubicBezTo>
                    <a:pt x="427" y="273"/>
                    <a:pt x="395" y="241"/>
                    <a:pt x="355" y="241"/>
                  </a:cubicBezTo>
                  <a:close/>
                  <a:moveTo>
                    <a:pt x="102" y="231"/>
                  </a:moveTo>
                  <a:lnTo>
                    <a:pt x="102" y="231"/>
                  </a:lnTo>
                  <a:cubicBezTo>
                    <a:pt x="108" y="231"/>
                    <a:pt x="114" y="230"/>
                    <a:pt x="119" y="228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22" y="227"/>
                    <a:pt x="124" y="226"/>
                    <a:pt x="126" y="224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129" y="223"/>
                    <a:pt x="131" y="221"/>
                    <a:pt x="133" y="220"/>
                  </a:cubicBezTo>
                  <a:cubicBezTo>
                    <a:pt x="133" y="220"/>
                    <a:pt x="133" y="220"/>
                    <a:pt x="133" y="220"/>
                  </a:cubicBezTo>
                  <a:cubicBezTo>
                    <a:pt x="137" y="216"/>
                    <a:pt x="140" y="212"/>
                    <a:pt x="143" y="208"/>
                  </a:cubicBezTo>
                  <a:cubicBezTo>
                    <a:pt x="143" y="207"/>
                    <a:pt x="143" y="207"/>
                    <a:pt x="143" y="207"/>
                  </a:cubicBezTo>
                  <a:cubicBezTo>
                    <a:pt x="144" y="205"/>
                    <a:pt x="145" y="203"/>
                    <a:pt x="146" y="200"/>
                  </a:cubicBezTo>
                  <a:cubicBezTo>
                    <a:pt x="146" y="200"/>
                    <a:pt x="147" y="200"/>
                    <a:pt x="147" y="199"/>
                  </a:cubicBezTo>
                  <a:cubicBezTo>
                    <a:pt x="148" y="197"/>
                    <a:pt x="148" y="195"/>
                    <a:pt x="149" y="192"/>
                  </a:cubicBezTo>
                  <a:cubicBezTo>
                    <a:pt x="149" y="192"/>
                    <a:pt x="149" y="192"/>
                    <a:pt x="149" y="191"/>
                  </a:cubicBezTo>
                  <a:cubicBezTo>
                    <a:pt x="149" y="189"/>
                    <a:pt x="150" y="186"/>
                    <a:pt x="150" y="183"/>
                  </a:cubicBezTo>
                  <a:cubicBezTo>
                    <a:pt x="150" y="181"/>
                    <a:pt x="149" y="179"/>
                    <a:pt x="149" y="177"/>
                  </a:cubicBezTo>
                  <a:cubicBezTo>
                    <a:pt x="149" y="176"/>
                    <a:pt x="149" y="176"/>
                    <a:pt x="149" y="175"/>
                  </a:cubicBezTo>
                  <a:cubicBezTo>
                    <a:pt x="148" y="173"/>
                    <a:pt x="148" y="171"/>
                    <a:pt x="147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7" y="167"/>
                    <a:pt x="146" y="165"/>
                    <a:pt x="145" y="164"/>
                  </a:cubicBezTo>
                  <a:cubicBezTo>
                    <a:pt x="145" y="163"/>
                    <a:pt x="145" y="163"/>
                    <a:pt x="145" y="162"/>
                  </a:cubicBezTo>
                  <a:cubicBezTo>
                    <a:pt x="144" y="161"/>
                    <a:pt x="143" y="159"/>
                    <a:pt x="142" y="157"/>
                  </a:cubicBezTo>
                  <a:lnTo>
                    <a:pt x="142" y="157"/>
                  </a:lnTo>
                  <a:cubicBezTo>
                    <a:pt x="140" y="155"/>
                    <a:pt x="139" y="154"/>
                    <a:pt x="138" y="152"/>
                  </a:cubicBezTo>
                  <a:cubicBezTo>
                    <a:pt x="137" y="152"/>
                    <a:pt x="137" y="151"/>
                    <a:pt x="137" y="151"/>
                  </a:cubicBezTo>
                  <a:cubicBezTo>
                    <a:pt x="136" y="150"/>
                    <a:pt x="134" y="148"/>
                    <a:pt x="133" y="147"/>
                  </a:cubicBezTo>
                  <a:cubicBezTo>
                    <a:pt x="133" y="147"/>
                    <a:pt x="133" y="147"/>
                    <a:pt x="132" y="147"/>
                  </a:cubicBezTo>
                  <a:cubicBezTo>
                    <a:pt x="131" y="146"/>
                    <a:pt x="129" y="144"/>
                    <a:pt x="127" y="143"/>
                  </a:cubicBezTo>
                  <a:cubicBezTo>
                    <a:pt x="127" y="143"/>
                    <a:pt x="127" y="143"/>
                    <a:pt x="126" y="143"/>
                  </a:cubicBezTo>
                  <a:cubicBezTo>
                    <a:pt x="125" y="142"/>
                    <a:pt x="123" y="141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15" y="137"/>
                    <a:pt x="109" y="136"/>
                    <a:pt x="102" y="136"/>
                  </a:cubicBezTo>
                  <a:cubicBezTo>
                    <a:pt x="76" y="136"/>
                    <a:pt x="54" y="157"/>
                    <a:pt x="54" y="183"/>
                  </a:cubicBezTo>
                  <a:cubicBezTo>
                    <a:pt x="54" y="210"/>
                    <a:pt x="76" y="231"/>
                    <a:pt x="102" y="23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4B35AA43-6A1F-4DD6-97AF-BCC2DA488D05}"/>
              </a:ext>
            </a:extLst>
          </p:cNvPr>
          <p:cNvSpPr/>
          <p:nvPr/>
        </p:nvSpPr>
        <p:spPr>
          <a:xfrm>
            <a:off x="8690669" y="5997229"/>
            <a:ext cx="26993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朱纯博    </a:t>
            </a:r>
            <a:r>
              <a:rPr lang="en-US" altLang="zh-CN" sz="2000" dirty="0">
                <a:latin typeface="+mn-ea"/>
                <a:ea typeface="+mn-ea"/>
              </a:rPr>
              <a:t>2020- 6- 1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51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  <p:extLst>
    <p:ext uri="{E180D4A7-C9FB-4DFB-919C-405C955672EB}">
      <p14:showEvtLst xmlns:p14="http://schemas.microsoft.com/office/powerpoint/2010/main">
        <p14:playEvt time="1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585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latinLnBrk="1"/>
            <a:r>
              <a:rPr lang="pt-BR" altLang="zh-CN" dirty="0"/>
              <a:t>1.3 IoU-Net</a:t>
            </a:r>
            <a:r>
              <a:rPr lang="zh-CN" altLang="pt-BR" dirty="0"/>
              <a:t>：定位置信度</a:t>
            </a:r>
            <a:endParaRPr lang="pt-BR" altLang="zh-CN" b="0" dirty="0"/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D8996B-F1D3-4537-9994-02E0DF28BA49}"/>
              </a:ext>
            </a:extLst>
          </p:cNvPr>
          <p:cNvSpPr/>
          <p:nvPr/>
        </p:nvSpPr>
        <p:spPr>
          <a:xfrm>
            <a:off x="727781" y="1020411"/>
            <a:ext cx="10453168" cy="96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定位准确度并没有一个预测的指标，导致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方法只能将分类的预测值作为边框排序的依据，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-Net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增加了一个预测候选框与真实物体之间的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分支，并基于此改善了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过程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E00D56-AAA9-4A6A-9EAF-3CB783FF1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989" y="2108144"/>
            <a:ext cx="6490692" cy="264171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2C8A3C4-B7CD-40FB-BFCE-6DBB0149E8AA}"/>
              </a:ext>
            </a:extLst>
          </p:cNvPr>
          <p:cNvSpPr/>
          <p:nvPr/>
        </p:nvSpPr>
        <p:spPr>
          <a:xfrm>
            <a:off x="727781" y="4877133"/>
            <a:ext cx="10987224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1. 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在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Head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处增加</a:t>
            </a:r>
            <a:r>
              <a:rPr lang="en-US" altLang="zh-CN" dirty="0" err="1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预测的分支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，与分类回归分支并行（图中的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Jittered 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RoIs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模块用于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分支的训练）。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2. 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基于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分支的预测值，</a:t>
            </a:r>
            <a:r>
              <a:rPr lang="zh-CN" altLang="en-US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改善了</a:t>
            </a:r>
            <a:r>
              <a:rPr lang="en-US" altLang="zh-CN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NMS</a:t>
            </a:r>
            <a:r>
              <a:rPr lang="zh-CN" altLang="en-US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的处理过程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3. 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提出了</a:t>
            </a:r>
            <a:r>
              <a:rPr lang="en-US" altLang="zh-CN" dirty="0" err="1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PrRoI</a:t>
            </a:r>
            <a:r>
              <a:rPr lang="en-US" altLang="zh-CN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-Pooling</a:t>
            </a:r>
            <a:r>
              <a:rPr lang="zh-CN" altLang="en-US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Precise </a:t>
            </a:r>
            <a:r>
              <a:rPr lang="en-US" altLang="zh-CN" dirty="0" err="1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RoI</a:t>
            </a:r>
            <a:r>
              <a:rPr lang="en-US" altLang="zh-CN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 Pooling</a:t>
            </a:r>
            <a:r>
              <a:rPr lang="zh-CN" altLang="en-US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）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方法，进一步提升了感兴趣区域池化的精度。</a:t>
            </a:r>
          </a:p>
        </p:txBody>
      </p:sp>
    </p:spTree>
    <p:extLst>
      <p:ext uri="{BB962C8B-B14F-4D97-AF65-F5344CB8AC3E}">
        <p14:creationId xmlns:p14="http://schemas.microsoft.com/office/powerpoint/2010/main" val="147235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585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latinLnBrk="1"/>
            <a:r>
              <a:rPr lang="en-US" altLang="zh-CN" dirty="0" err="1"/>
              <a:t>IoU</a:t>
            </a:r>
            <a:r>
              <a:rPr lang="zh-CN" altLang="en-US" dirty="0"/>
              <a:t>预测分支</a:t>
            </a:r>
            <a:endParaRPr lang="pt-BR" altLang="zh-CN" b="0" dirty="0"/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D8996B-F1D3-4537-9994-02E0DF28BA49}"/>
              </a:ext>
            </a:extLst>
          </p:cNvPr>
          <p:cNvSpPr/>
          <p:nvPr/>
        </p:nvSpPr>
        <p:spPr>
          <a:xfrm>
            <a:off x="759506" y="1268760"/>
            <a:ext cx="10453168" cy="4653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作用：用于预测每一个候选框的定位置信度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训练方式：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Jittered 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RoIs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在训练集的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真实物体框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上增加随机扰动，生成了一系列候选框，并移除与真实物体框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小于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0.5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的边框（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不是直接从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RPN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获取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）。实验证明这种方法来训练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分支可以带来更高的性能与稳健性。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分支也可以方便地集成到当前的物体检测算法中。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整个模型的联合训练：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预测分支的训练数据需要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从每一批的输入图像中单独生成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。此外，还需要对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分支的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标签进行归一化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，保证其分布在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[-1,1]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区间中。</a:t>
            </a:r>
          </a:p>
        </p:txBody>
      </p:sp>
    </p:spTree>
    <p:extLst>
      <p:ext uri="{BB962C8B-B14F-4D97-AF65-F5344CB8AC3E}">
        <p14:creationId xmlns:p14="http://schemas.microsoft.com/office/powerpoint/2010/main" val="25381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585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latinLnBrk="1"/>
            <a:r>
              <a:rPr lang="zh-CN" altLang="en-US" dirty="0"/>
              <a:t>基于定位置信度的</a:t>
            </a:r>
            <a:r>
              <a:rPr lang="en-US" altLang="zh-CN" dirty="0"/>
              <a:t>NMS</a:t>
            </a:r>
            <a:endParaRPr lang="pt-BR" altLang="zh-CN" b="0" dirty="0"/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D8996B-F1D3-4537-9994-02E0DF28BA49}"/>
              </a:ext>
            </a:extLst>
          </p:cNvPr>
          <p:cNvSpPr/>
          <p:nvPr/>
        </p:nvSpPr>
        <p:spPr>
          <a:xfrm>
            <a:off x="697827" y="1772816"/>
            <a:ext cx="10453168" cy="234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-Net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利用</a:t>
            </a:r>
            <a:r>
              <a:rPr lang="en-US" altLang="zh-CN" sz="2000" dirty="0" err="1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的预测值作为边框排列的依据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，并抑制掉与当前框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超过设定阈值的其他候选框。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在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过程中，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-Net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还做了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置信度的聚类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，即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对于匹配到同一真实物体的边框，类别也需要拥有一致的预测值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。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具体做法是，在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中，当边框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A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抑制边框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B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时，通过下式来更新边框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A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的分类置信度：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6FC032-DDB9-4BF2-A9A4-D01D2403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205" y="4509120"/>
            <a:ext cx="21050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585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latinLnBrk="1"/>
            <a:r>
              <a:rPr lang="en-US" altLang="zh-CN" dirty="0" err="1"/>
              <a:t>PrRoI</a:t>
            </a:r>
            <a:r>
              <a:rPr lang="en-US" altLang="zh-CN" dirty="0"/>
              <a:t>-Pooling</a:t>
            </a:r>
            <a:r>
              <a:rPr lang="zh-CN" altLang="en-US" dirty="0"/>
              <a:t>方法</a:t>
            </a:r>
            <a:endParaRPr lang="pt-BR" altLang="zh-CN" b="0" dirty="0"/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D8996B-F1D3-4537-9994-02E0DF28BA49}"/>
              </a:ext>
            </a:extLst>
          </p:cNvPr>
          <p:cNvSpPr/>
          <p:nvPr/>
        </p:nvSpPr>
        <p:spPr>
          <a:xfrm>
            <a:off x="727781" y="956376"/>
            <a:ext cx="10453168" cy="96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RoI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Align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：通过采样的方法有效避免了量化操作，减小了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RoIPooling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的误差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缺点：对每一个区域不论大小都采取固定数量的采样点，不是最优的方法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94DCBB-785C-4376-8A6B-E35549D9E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077" y="1918992"/>
            <a:ext cx="4320480" cy="20178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E6B7CFD-A766-4474-B687-B30C3FE366FD}"/>
              </a:ext>
            </a:extLst>
          </p:cNvPr>
          <p:cNvSpPr/>
          <p:nvPr/>
        </p:nvSpPr>
        <p:spPr>
          <a:xfrm>
            <a:off x="727781" y="4005064"/>
            <a:ext cx="9475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PrRoI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Pooling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将整个区域看做是连续的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，采用积分公式求解每一个区域的池化输出值，区域内的每一个点（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x, y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）都可以通过双线性插值的方法得到。这种方法还有一个好处是其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反向传播是连续可导的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，因此避免了任何的量化过程。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7591BC-429B-4CC6-B885-AD9933685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724" y="5157192"/>
            <a:ext cx="39338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 bwMode="auto">
          <a:xfrm flipV="1">
            <a:off x="8261735" y="0"/>
            <a:ext cx="3935028" cy="2636912"/>
          </a:xfrm>
          <a:custGeom>
            <a:avLst/>
            <a:gdLst>
              <a:gd name="connsiteX0" fmla="*/ 3935028 w 3935028"/>
              <a:gd name="connsiteY0" fmla="*/ 198975 h 2636912"/>
              <a:gd name="connsiteX1" fmla="*/ 3935028 w 3935028"/>
              <a:gd name="connsiteY1" fmla="*/ 0 h 2636912"/>
              <a:gd name="connsiteX2" fmla="*/ 3935024 w 3935028"/>
              <a:gd name="connsiteY2" fmla="*/ 0 h 2636912"/>
              <a:gd name="connsiteX3" fmla="*/ 3935024 w 3935028"/>
              <a:gd name="connsiteY3" fmla="*/ 198974 h 2636912"/>
              <a:gd name="connsiteX4" fmla="*/ 0 w 3935028"/>
              <a:gd name="connsiteY4" fmla="*/ 2636912 h 2636912"/>
              <a:gd name="connsiteX5" fmla="*/ 3935028 w 3935028"/>
              <a:gd name="connsiteY5" fmla="*/ 2636912 h 2636912"/>
              <a:gd name="connsiteX6" fmla="*/ 3935028 w 3935028"/>
              <a:gd name="connsiteY6" fmla="*/ 841978 h 2636912"/>
              <a:gd name="connsiteX7" fmla="*/ 3423011 w 3935028"/>
              <a:gd name="connsiteY7" fmla="*/ 132900 h 2636912"/>
              <a:gd name="connsiteX8" fmla="*/ 49168 w 3935028"/>
              <a:gd name="connsiteY8" fmla="*/ 2596879 h 2636912"/>
              <a:gd name="connsiteX9" fmla="*/ 0 w 3935028"/>
              <a:gd name="connsiteY9" fmla="*/ 2636911 h 263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5028" h="2636912">
                <a:moveTo>
                  <a:pt x="3935028" y="198975"/>
                </a:moveTo>
                <a:lnTo>
                  <a:pt x="3935028" y="0"/>
                </a:lnTo>
                <a:lnTo>
                  <a:pt x="3935024" y="0"/>
                </a:lnTo>
                <a:lnTo>
                  <a:pt x="3935024" y="198974"/>
                </a:lnTo>
                <a:close/>
                <a:moveTo>
                  <a:pt x="0" y="2636912"/>
                </a:moveTo>
                <a:lnTo>
                  <a:pt x="3935028" y="2636912"/>
                </a:lnTo>
                <a:lnTo>
                  <a:pt x="3935028" y="841978"/>
                </a:lnTo>
                <a:lnTo>
                  <a:pt x="3423011" y="132900"/>
                </a:lnTo>
                <a:lnTo>
                  <a:pt x="49168" y="2596879"/>
                </a:lnTo>
                <a:lnTo>
                  <a:pt x="0" y="2636911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1"/>
          <a:stretch/>
        </p:blipFill>
        <p:spPr>
          <a:xfrm>
            <a:off x="-1" y="0"/>
            <a:ext cx="10418862" cy="6858000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 bwMode="auto">
          <a:xfrm rot="5400000">
            <a:off x="-1219474" y="2092899"/>
            <a:ext cx="4663255" cy="2224308"/>
          </a:xfrm>
          <a:prstGeom prst="triangle">
            <a:avLst>
              <a:gd name="adj" fmla="val 36213"/>
            </a:avLst>
          </a:pr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任意多边形 34"/>
          <p:cNvSpPr/>
          <p:nvPr/>
        </p:nvSpPr>
        <p:spPr bwMode="auto">
          <a:xfrm>
            <a:off x="9067422" y="3354912"/>
            <a:ext cx="3129342" cy="3503088"/>
          </a:xfrm>
          <a:custGeom>
            <a:avLst/>
            <a:gdLst>
              <a:gd name="connsiteX0" fmla="*/ 2575574 w 3129342"/>
              <a:gd name="connsiteY0" fmla="*/ 0 h 3503088"/>
              <a:gd name="connsiteX1" fmla="*/ 2579896 w 3129342"/>
              <a:gd name="connsiteY1" fmla="*/ 0 h 3503088"/>
              <a:gd name="connsiteX2" fmla="*/ 3129339 w 3129342"/>
              <a:gd name="connsiteY2" fmla="*/ 434126 h 3503088"/>
              <a:gd name="connsiteX3" fmla="*/ 3129339 w 3129342"/>
              <a:gd name="connsiteY3" fmla="*/ 0 h 3503088"/>
              <a:gd name="connsiteX4" fmla="*/ 3129342 w 3129342"/>
              <a:gd name="connsiteY4" fmla="*/ 0 h 3503088"/>
              <a:gd name="connsiteX5" fmla="*/ 3129342 w 3129342"/>
              <a:gd name="connsiteY5" fmla="*/ 3503088 h 3503088"/>
              <a:gd name="connsiteX6" fmla="*/ 0 w 3129342"/>
              <a:gd name="connsiteY6" fmla="*/ 3503088 h 3503088"/>
              <a:gd name="connsiteX7" fmla="*/ 0 w 3129342"/>
              <a:gd name="connsiteY7" fmla="*/ 3503087 h 350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29342" h="3503088">
                <a:moveTo>
                  <a:pt x="2575574" y="0"/>
                </a:moveTo>
                <a:lnTo>
                  <a:pt x="2579896" y="0"/>
                </a:lnTo>
                <a:lnTo>
                  <a:pt x="3129339" y="434126"/>
                </a:lnTo>
                <a:lnTo>
                  <a:pt x="3129339" y="0"/>
                </a:lnTo>
                <a:lnTo>
                  <a:pt x="3129342" y="0"/>
                </a:lnTo>
                <a:lnTo>
                  <a:pt x="3129342" y="3503088"/>
                </a:lnTo>
                <a:lnTo>
                  <a:pt x="0" y="3503088"/>
                </a:lnTo>
                <a:lnTo>
                  <a:pt x="0" y="3503087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TextBox 58"/>
          <p:cNvSpPr txBox="1"/>
          <p:nvPr/>
        </p:nvSpPr>
        <p:spPr>
          <a:xfrm>
            <a:off x="430959" y="1792264"/>
            <a:ext cx="10102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 b="1">
                <a:solidFill>
                  <a:schemeClr val="accent2"/>
                </a:solidFill>
                <a:latin typeface="Lifeline JL" panose="00000400000000000000" pitchFamily="2" charset="0"/>
                <a:ea typeface="+mj-ea"/>
              </a:defRPr>
            </a:lvl1pPr>
          </a:lstStyle>
          <a:p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</a:t>
            </a:r>
            <a:endParaRPr lang="zh-CN" altLang="en-US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3" name="TextBox 12"/>
          <p:cNvSpPr txBox="1"/>
          <p:nvPr/>
        </p:nvSpPr>
        <p:spPr>
          <a:xfrm>
            <a:off x="2327395" y="2098139"/>
            <a:ext cx="7443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31353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回归损失函数优化</a:t>
            </a:r>
          </a:p>
        </p:txBody>
      </p:sp>
      <p:sp>
        <p:nvSpPr>
          <p:cNvPr id="54" name="TextBox 65"/>
          <p:cNvSpPr txBox="1"/>
          <p:nvPr/>
        </p:nvSpPr>
        <p:spPr>
          <a:xfrm>
            <a:off x="2718397" y="3238550"/>
            <a:ext cx="1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2-1 </a:t>
            </a:r>
            <a:r>
              <a:rPr lang="en-US" altLang="zh-CN" sz="2000" dirty="0" err="1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IoU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5" name="TextBox 66"/>
          <p:cNvSpPr txBox="1"/>
          <p:nvPr/>
        </p:nvSpPr>
        <p:spPr>
          <a:xfrm>
            <a:off x="2729955" y="4282913"/>
            <a:ext cx="175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2-3 </a:t>
            </a:r>
            <a:r>
              <a:rPr lang="en-US" altLang="zh-CN" dirty="0" err="1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DIoU</a:t>
            </a:r>
            <a:endParaRPr lang="zh-CN" altLang="en-US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6" name="TextBox 69"/>
          <p:cNvSpPr txBox="1"/>
          <p:nvPr/>
        </p:nvSpPr>
        <p:spPr>
          <a:xfrm>
            <a:off x="2699564" y="3758055"/>
            <a:ext cx="155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2-2 </a:t>
            </a:r>
            <a:r>
              <a:rPr lang="en-US" altLang="zh-CN" dirty="0" err="1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GIoU</a:t>
            </a:r>
            <a:endParaRPr lang="zh-CN" altLang="en-US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7" name="TextBox 70"/>
          <p:cNvSpPr txBox="1"/>
          <p:nvPr/>
        </p:nvSpPr>
        <p:spPr>
          <a:xfrm>
            <a:off x="2699564" y="4802418"/>
            <a:ext cx="155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2-4 </a:t>
            </a:r>
            <a:r>
              <a:rPr lang="en-US" altLang="zh-CN" dirty="0" err="1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CIoU</a:t>
            </a:r>
            <a:endParaRPr lang="zh-CN" altLang="en-US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8" name="Freeform 18"/>
          <p:cNvSpPr>
            <a:spLocks noEditPoints="1"/>
          </p:cNvSpPr>
          <p:nvPr/>
        </p:nvSpPr>
        <p:spPr bwMode="auto">
          <a:xfrm>
            <a:off x="2431276" y="3823966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9 h 234"/>
              <a:gd name="T20" fmla="*/ 135 w 235"/>
              <a:gd name="T21" fmla="*/ 99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9 h 234"/>
              <a:gd name="T28" fmla="*/ 35 w 235"/>
              <a:gd name="T29" fmla="*/ 99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9" name="Freeform 19"/>
          <p:cNvSpPr>
            <a:spLocks noEditPoints="1"/>
          </p:cNvSpPr>
          <p:nvPr/>
        </p:nvSpPr>
        <p:spPr bwMode="auto">
          <a:xfrm>
            <a:off x="2431276" y="4868329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8 h 234"/>
              <a:gd name="T20" fmla="*/ 135 w 235"/>
              <a:gd name="T21" fmla="*/ 98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8 h 234"/>
              <a:gd name="T28" fmla="*/ 35 w 235"/>
              <a:gd name="T29" fmla="*/ 98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0" name="Freeform 21"/>
          <p:cNvSpPr>
            <a:spLocks noEditPoints="1"/>
          </p:cNvSpPr>
          <p:nvPr/>
        </p:nvSpPr>
        <p:spPr bwMode="auto">
          <a:xfrm>
            <a:off x="2436313" y="3304461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1" name="Freeform 22"/>
          <p:cNvSpPr>
            <a:spLocks noEditPoints="1"/>
          </p:cNvSpPr>
          <p:nvPr/>
        </p:nvSpPr>
        <p:spPr bwMode="auto">
          <a:xfrm>
            <a:off x="2432864" y="4348824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585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latinLnBrk="1"/>
            <a:r>
              <a:rPr lang="en-US" altLang="zh-CN" dirty="0"/>
              <a:t>L1&amp;L2</a:t>
            </a:r>
            <a:r>
              <a:rPr lang="zh-CN" altLang="en-US" dirty="0"/>
              <a:t>距离</a:t>
            </a:r>
            <a:endParaRPr lang="pt-BR" altLang="zh-CN" b="0" dirty="0"/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D8996B-F1D3-4537-9994-02E0DF28BA49}"/>
              </a:ext>
            </a:extLst>
          </p:cNvPr>
          <p:cNvSpPr/>
          <p:nvPr/>
        </p:nvSpPr>
        <p:spPr>
          <a:xfrm>
            <a:off x="687136" y="1106488"/>
            <a:ext cx="10453168" cy="188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对于有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anchor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的目标检测，位置是通过学习给定的先验框和真实目标框的距离来进行预测。而这个距离的刻画主要通过距离公式来度量，比如曼哈顿距离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L1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和欧式距离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L2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利用常见的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L1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和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L2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距离公式来刻画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存在缺陷，主要原因是距离度量是将各个点孤立来进行，而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刻画的是整体的重合度问题。在这个问题基础上，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系列损失函数被提出。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A542F8D-774A-4C1A-9075-2B65A7F20DDC}"/>
              </a:ext>
            </a:extLst>
          </p:cNvPr>
          <p:cNvSpPr/>
          <p:nvPr/>
        </p:nvSpPr>
        <p:spPr bwMode="auto">
          <a:xfrm>
            <a:off x="687393" y="3429000"/>
            <a:ext cx="2530668" cy="1406046"/>
          </a:xfrm>
          <a:prstGeom prst="roundRect">
            <a:avLst>
              <a:gd name="adj" fmla="val 6522"/>
            </a:avLst>
          </a:pr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8DB2FB54-FC53-4029-B097-3E8E68108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129" y="3893285"/>
            <a:ext cx="1541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欧氏距离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6682B38C-4622-4AE1-9A1D-DF6F0F53A65F}"/>
              </a:ext>
            </a:extLst>
          </p:cNvPr>
          <p:cNvSpPr txBox="1"/>
          <p:nvPr/>
        </p:nvSpPr>
        <p:spPr>
          <a:xfrm>
            <a:off x="3348129" y="4283804"/>
            <a:ext cx="411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None/>
              <a:defRPr>
                <a:solidFill>
                  <a:srgbClr val="333333"/>
                </a:solidFill>
                <a:latin typeface="微软雅黑"/>
                <a:ea typeface="微软雅黑"/>
              </a:defRPr>
            </a:lvl1pPr>
          </a:lstStyle>
          <a:p>
            <a:pPr algn="just"/>
            <a:r>
              <a:rPr lang="zh-CN" altLang="en-US" dirty="0">
                <a:solidFill>
                  <a:schemeClr val="tx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用勾股定理计算两个点的直线距离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4D725D-8C88-4B3C-A691-CF72E7186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9" y="3525093"/>
            <a:ext cx="2368375" cy="1190021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330DC02-1317-4040-A814-0796E9846827}"/>
              </a:ext>
            </a:extLst>
          </p:cNvPr>
          <p:cNvSpPr/>
          <p:nvPr/>
        </p:nvSpPr>
        <p:spPr bwMode="auto">
          <a:xfrm>
            <a:off x="8402637" y="3319098"/>
            <a:ext cx="2952328" cy="2918214"/>
          </a:xfrm>
          <a:prstGeom prst="roundRect">
            <a:avLst>
              <a:gd name="adj" fmla="val 6522"/>
            </a:avLst>
          </a:pr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571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矩形 9">
            <a:extLst>
              <a:ext uri="{FF2B5EF4-FFF2-40B4-BE49-F238E27FC236}">
                <a16:creationId xmlns:a16="http://schemas.microsoft.com/office/drawing/2014/main" id="{C70FE774-40D1-462B-9C4E-9D116A8B6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701" y="5355062"/>
            <a:ext cx="1541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曼哈顿距离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42C6D581-C0BA-4F76-A337-CFFA7EB1CA5D}"/>
              </a:ext>
            </a:extLst>
          </p:cNvPr>
          <p:cNvSpPr txBox="1"/>
          <p:nvPr/>
        </p:nvSpPr>
        <p:spPr>
          <a:xfrm>
            <a:off x="3322700" y="5745581"/>
            <a:ext cx="4565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None/>
              <a:defRPr>
                <a:solidFill>
                  <a:srgbClr val="333333"/>
                </a:solidFill>
                <a:latin typeface="微软雅黑"/>
                <a:ea typeface="微软雅黑"/>
              </a:defRPr>
            </a:lvl1pPr>
          </a:lstStyle>
          <a:p>
            <a:r>
              <a:rPr lang="zh-CN" altLang="en-US" dirty="0"/>
              <a:t>表示两个点在标准坐标系上的绝对轴距之和</a:t>
            </a:r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F69F401-2D20-4468-B8E4-0EC088B55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653" y="3429000"/>
            <a:ext cx="26955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600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r>
              <a:rPr lang="en-US" altLang="zh-CN" dirty="0"/>
              <a:t>2-1 IOU(Intersection over Union)</a:t>
            </a:r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091418-CE5B-47E7-973A-0B1920AB2EDF}"/>
              </a:ext>
            </a:extLst>
          </p:cNvPr>
          <p:cNvSpPr/>
          <p:nvPr/>
        </p:nvSpPr>
        <p:spPr>
          <a:xfrm>
            <a:off x="454543" y="1196752"/>
            <a:ext cx="6984776" cy="1704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特点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：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可以反映预测检测框与真实检测框的检测效果。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具有尺度不变性，是判断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predict box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和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gt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的距离最直接的指标。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满足非负性；同一性；对称性；三角不等性。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0620B6-349A-4D55-BB53-4509E2E1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645" y="1587583"/>
            <a:ext cx="1968232" cy="9230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8DF4494-331E-4998-B311-BB5B069DEC88}"/>
              </a:ext>
            </a:extLst>
          </p:cNvPr>
          <p:cNvSpPr/>
          <p:nvPr/>
        </p:nvSpPr>
        <p:spPr>
          <a:xfrm>
            <a:off x="454543" y="3645024"/>
            <a:ext cx="6291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作为损失函数会出现的问题：</a:t>
            </a:r>
            <a:endParaRPr lang="en-US" altLang="zh-CN" b="1" dirty="0">
              <a:gradFill>
                <a:gsLst>
                  <a:gs pos="100000">
                    <a:srgbClr val="026EBB"/>
                  </a:gs>
                  <a:gs pos="0">
                    <a:srgbClr val="038EDB"/>
                  </a:gs>
                </a:gsLst>
                <a:lin ang="0" scaled="1"/>
              </a:gradFill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如果两个框没有相交，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=0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，不能反映两者的距离，且没有梯度回传，无法进行学习训练。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endParaRPr lang="zh-CN" altLang="en-US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无法精确的反映两者的重合度大小。图中，三种情况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都相等，但左边的图回归的效果最好，右边的最差。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A26619-15B0-4E8A-A1B1-3EFDA64EDB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25" r="3732" b="40512"/>
          <a:stretch/>
        </p:blipFill>
        <p:spPr>
          <a:xfrm>
            <a:off x="7178501" y="3796590"/>
            <a:ext cx="43204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924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r>
              <a:rPr lang="en-US" altLang="zh-CN" dirty="0"/>
              <a:t>2-2 GIOU(Generalized Intersection over Union)</a:t>
            </a:r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091418-CE5B-47E7-973A-0B1920AB2EDF}"/>
              </a:ext>
            </a:extLst>
          </p:cNvPr>
          <p:cNvSpPr/>
          <p:nvPr/>
        </p:nvSpPr>
        <p:spPr>
          <a:xfrm>
            <a:off x="454543" y="1844824"/>
            <a:ext cx="6984776" cy="3366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特点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                              满足损失函数的基本要求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GIoU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对尺度不敏感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GIoU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是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的下界，不重合的情况下，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=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GIoU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取值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[0,1]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，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GIoU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有对称区间，取值范围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[-1,1]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    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因此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GIoU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是一个非常好的距离度量指标。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只关注重叠区域，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GIoU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不仅关注重叠区域，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    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还关注其他的非重合区域，能更好的反映两者的重合度。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7B9C8B-2954-4596-A1E2-818841D0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53" y="1836315"/>
            <a:ext cx="3096344" cy="847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CC82F2-00E4-405C-BE31-7F2AEA376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453" y="3140968"/>
            <a:ext cx="5086350" cy="29051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E09068-6C96-4169-8962-B2FC5871A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05" y="2382451"/>
            <a:ext cx="1872208" cy="2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3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924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r>
              <a:rPr lang="en-US" altLang="zh-CN" dirty="0"/>
              <a:t>2-3 </a:t>
            </a:r>
            <a:r>
              <a:rPr lang="en-US" altLang="zh-CN" dirty="0" err="1"/>
              <a:t>DIoU</a:t>
            </a:r>
            <a:r>
              <a:rPr lang="en-US" altLang="zh-CN" dirty="0"/>
              <a:t>(Distance-</a:t>
            </a:r>
            <a:r>
              <a:rPr lang="en-US" altLang="zh-CN" dirty="0" err="1"/>
              <a:t>IoU</a:t>
            </a:r>
            <a:r>
              <a:rPr lang="en-US" altLang="zh-CN" dirty="0"/>
              <a:t>)</a:t>
            </a:r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091418-CE5B-47E7-973A-0B1920AB2EDF}"/>
              </a:ext>
            </a:extLst>
          </p:cNvPr>
          <p:cNvSpPr/>
          <p:nvPr/>
        </p:nvSpPr>
        <p:spPr>
          <a:xfrm>
            <a:off x="420687" y="1340768"/>
            <a:ext cx="7333878" cy="4613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DIoU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要比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GIou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更加符合目标框回归的机制，将目标与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anchor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之间的距离，重叠率以及尺度都考虑进去，使目标框回归变得更加稳定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特点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与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GIoU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loss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类似，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DIoU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loss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    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在与目标框不重叠时，仍然可以为边界框提供移动方向。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DIoU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loss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可以直接最小化两个目标框的距离，比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GIoU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loss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收敛更快。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对于包含两个框在水平方向和垂直方向上这种情况，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    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DIoU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损失可以使回归非常快，而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GIoU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损失几乎退化为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损失。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DIoU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还可以替换普通的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评价策略，应用于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NMS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中，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    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使得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NMS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得到的结果更加合理和有效。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851264-6D9F-4197-9A75-65A6ED90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442" y="1772816"/>
            <a:ext cx="3132355" cy="7698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8F718C-12D2-429E-83B4-086CABA50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765" y="3074892"/>
            <a:ext cx="3488240" cy="26096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356F03-AF04-4217-A3CD-AF9B56BA9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140" y="2996952"/>
            <a:ext cx="2247835" cy="41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3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924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r>
              <a:rPr lang="en-US" altLang="zh-CN" dirty="0"/>
              <a:t>2-5 </a:t>
            </a:r>
            <a:r>
              <a:rPr lang="en-US" altLang="zh-CN" dirty="0" err="1"/>
              <a:t>CIoU</a:t>
            </a:r>
            <a:r>
              <a:rPr lang="en-US" altLang="zh-CN" dirty="0"/>
              <a:t>(Complete-</a:t>
            </a:r>
            <a:r>
              <a:rPr lang="en-US" altLang="zh-CN" dirty="0" err="1"/>
              <a:t>IoU</a:t>
            </a:r>
            <a:r>
              <a:rPr lang="en-US" altLang="zh-CN" dirty="0"/>
              <a:t>)</a:t>
            </a:r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1091418-CE5B-47E7-973A-0B1920AB2EDF}"/>
              </a:ext>
            </a:extLst>
          </p:cNvPr>
          <p:cNvSpPr/>
          <p:nvPr/>
        </p:nvSpPr>
        <p:spPr>
          <a:xfrm>
            <a:off x="811381" y="1704957"/>
            <a:ext cx="7333878" cy="3366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考虑到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bbox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回归三要素中的长宽比还没被考虑到计算中，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因此，进一步在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DIoU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的基础上提出了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CIoU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。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    ：权重函数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    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：度量长宽比的相似性</a:t>
            </a: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完整的 </a:t>
            </a:r>
            <a:r>
              <a:rPr lang="en-US" altLang="zh-CN" dirty="0" err="1">
                <a:latin typeface="Century Gothic" panose="020B0502020202020204" pitchFamily="34" charset="0"/>
                <a:ea typeface="思源黑体 CN Normal" panose="020B0400000000000000" pitchFamily="34" charset="-122"/>
              </a:rPr>
              <a:t>CIoU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 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损失函数定义：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ACB06B-F0BC-4207-BAFD-2687982AF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86" y="1772816"/>
            <a:ext cx="3025539" cy="8183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C21EB7-ED98-4389-A97A-E759E1942A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667" b="22653"/>
          <a:stretch/>
        </p:blipFill>
        <p:spPr>
          <a:xfrm>
            <a:off x="1160483" y="3073109"/>
            <a:ext cx="360040" cy="3213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D830CD-77C7-47C5-BEB9-F40F170156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333"/>
          <a:stretch/>
        </p:blipFill>
        <p:spPr>
          <a:xfrm>
            <a:off x="1164910" y="3426218"/>
            <a:ext cx="355613" cy="3961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74501D-DCD0-46A0-BAD3-B8FF09982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3843" y="2899849"/>
            <a:ext cx="4661082" cy="8891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EE3D24-F29B-45BD-ABDA-250803704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9341" y="4225237"/>
            <a:ext cx="4695584" cy="8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4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"/>
          <p:cNvSpPr>
            <a:spLocks/>
          </p:cNvSpPr>
          <p:nvPr/>
        </p:nvSpPr>
        <p:spPr bwMode="auto">
          <a:xfrm>
            <a:off x="537250" y="1300678"/>
            <a:ext cx="5227362" cy="4667288"/>
          </a:xfrm>
          <a:custGeom>
            <a:avLst/>
            <a:gdLst>
              <a:gd name="T0" fmla="*/ 2156 w 2759"/>
              <a:gd name="T1" fmla="*/ 133 h 2444"/>
              <a:gd name="T2" fmla="*/ 2434 w 2759"/>
              <a:gd name="T3" fmla="*/ 614 h 2444"/>
              <a:gd name="T4" fmla="*/ 2709 w 2759"/>
              <a:gd name="T5" fmla="*/ 1090 h 2444"/>
              <a:gd name="T6" fmla="*/ 2712 w 2759"/>
              <a:gd name="T7" fmla="*/ 1350 h 2444"/>
              <a:gd name="T8" fmla="*/ 2434 w 2759"/>
              <a:gd name="T9" fmla="*/ 1831 h 2444"/>
              <a:gd name="T10" fmla="*/ 2159 w 2759"/>
              <a:gd name="T11" fmla="*/ 2307 h 2444"/>
              <a:gd name="T12" fmla="*/ 1935 w 2759"/>
              <a:gd name="T13" fmla="*/ 2439 h 2444"/>
              <a:gd name="T14" fmla="*/ 1380 w 2759"/>
              <a:gd name="T15" fmla="*/ 2439 h 2444"/>
              <a:gd name="T16" fmla="*/ 829 w 2759"/>
              <a:gd name="T17" fmla="*/ 2439 h 2444"/>
              <a:gd name="T18" fmla="*/ 603 w 2759"/>
              <a:gd name="T19" fmla="*/ 2312 h 2444"/>
              <a:gd name="T20" fmla="*/ 326 w 2759"/>
              <a:gd name="T21" fmla="*/ 1831 h 2444"/>
              <a:gd name="T22" fmla="*/ 51 w 2759"/>
              <a:gd name="T23" fmla="*/ 1354 h 2444"/>
              <a:gd name="T24" fmla="*/ 48 w 2759"/>
              <a:gd name="T25" fmla="*/ 1095 h 2444"/>
              <a:gd name="T26" fmla="*/ 326 w 2759"/>
              <a:gd name="T27" fmla="*/ 614 h 2444"/>
              <a:gd name="T28" fmla="*/ 601 w 2759"/>
              <a:gd name="T29" fmla="*/ 137 h 2444"/>
              <a:gd name="T30" fmla="*/ 824 w 2759"/>
              <a:gd name="T31" fmla="*/ 5 h 2444"/>
              <a:gd name="T32" fmla="*/ 1380 w 2759"/>
              <a:gd name="T33" fmla="*/ 5 h 2444"/>
              <a:gd name="T34" fmla="*/ 1930 w 2759"/>
              <a:gd name="T35" fmla="*/ 5 h 2444"/>
              <a:gd name="T36" fmla="*/ 2156 w 2759"/>
              <a:gd name="T37" fmla="*/ 133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59" h="2444">
                <a:moveTo>
                  <a:pt x="2156" y="133"/>
                </a:moveTo>
                <a:lnTo>
                  <a:pt x="2434" y="614"/>
                </a:lnTo>
                <a:cubicBezTo>
                  <a:pt x="2525" y="773"/>
                  <a:pt x="2617" y="932"/>
                  <a:pt x="2709" y="1090"/>
                </a:cubicBezTo>
                <a:cubicBezTo>
                  <a:pt x="2759" y="1168"/>
                  <a:pt x="2755" y="1271"/>
                  <a:pt x="2712" y="1350"/>
                </a:cubicBezTo>
                <a:lnTo>
                  <a:pt x="2434" y="1831"/>
                </a:lnTo>
                <a:cubicBezTo>
                  <a:pt x="2342" y="1990"/>
                  <a:pt x="2250" y="2149"/>
                  <a:pt x="2159" y="2307"/>
                </a:cubicBezTo>
                <a:cubicBezTo>
                  <a:pt x="2117" y="2390"/>
                  <a:pt x="2025" y="2438"/>
                  <a:pt x="1935" y="2439"/>
                </a:cubicBezTo>
                <a:lnTo>
                  <a:pt x="1380" y="2439"/>
                </a:lnTo>
                <a:cubicBezTo>
                  <a:pt x="1196" y="2439"/>
                  <a:pt x="1013" y="2439"/>
                  <a:pt x="829" y="2439"/>
                </a:cubicBezTo>
                <a:cubicBezTo>
                  <a:pt x="737" y="2444"/>
                  <a:pt x="650" y="2389"/>
                  <a:pt x="603" y="2312"/>
                </a:cubicBezTo>
                <a:lnTo>
                  <a:pt x="326" y="1831"/>
                </a:lnTo>
                <a:cubicBezTo>
                  <a:pt x="234" y="1672"/>
                  <a:pt x="142" y="1513"/>
                  <a:pt x="51" y="1354"/>
                </a:cubicBezTo>
                <a:cubicBezTo>
                  <a:pt x="0" y="1277"/>
                  <a:pt x="4" y="1173"/>
                  <a:pt x="48" y="1095"/>
                </a:cubicBezTo>
                <a:lnTo>
                  <a:pt x="326" y="614"/>
                </a:lnTo>
                <a:cubicBezTo>
                  <a:pt x="417" y="455"/>
                  <a:pt x="509" y="296"/>
                  <a:pt x="601" y="137"/>
                </a:cubicBezTo>
                <a:cubicBezTo>
                  <a:pt x="643" y="55"/>
                  <a:pt x="735" y="7"/>
                  <a:pt x="824" y="5"/>
                </a:cubicBezTo>
                <a:lnTo>
                  <a:pt x="1380" y="5"/>
                </a:lnTo>
                <a:cubicBezTo>
                  <a:pt x="1563" y="5"/>
                  <a:pt x="1747" y="5"/>
                  <a:pt x="1930" y="5"/>
                </a:cubicBezTo>
                <a:cubicBezTo>
                  <a:pt x="2022" y="0"/>
                  <a:pt x="2110" y="56"/>
                  <a:pt x="2156" y="133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6457819" y="1300678"/>
            <a:ext cx="5227362" cy="4667288"/>
          </a:xfrm>
          <a:custGeom>
            <a:avLst/>
            <a:gdLst>
              <a:gd name="T0" fmla="*/ 2156 w 2759"/>
              <a:gd name="T1" fmla="*/ 133 h 2444"/>
              <a:gd name="T2" fmla="*/ 2434 w 2759"/>
              <a:gd name="T3" fmla="*/ 614 h 2444"/>
              <a:gd name="T4" fmla="*/ 2709 w 2759"/>
              <a:gd name="T5" fmla="*/ 1090 h 2444"/>
              <a:gd name="T6" fmla="*/ 2712 w 2759"/>
              <a:gd name="T7" fmla="*/ 1350 h 2444"/>
              <a:gd name="T8" fmla="*/ 2434 w 2759"/>
              <a:gd name="T9" fmla="*/ 1831 h 2444"/>
              <a:gd name="T10" fmla="*/ 2159 w 2759"/>
              <a:gd name="T11" fmla="*/ 2307 h 2444"/>
              <a:gd name="T12" fmla="*/ 1935 w 2759"/>
              <a:gd name="T13" fmla="*/ 2439 h 2444"/>
              <a:gd name="T14" fmla="*/ 1380 w 2759"/>
              <a:gd name="T15" fmla="*/ 2439 h 2444"/>
              <a:gd name="T16" fmla="*/ 829 w 2759"/>
              <a:gd name="T17" fmla="*/ 2439 h 2444"/>
              <a:gd name="T18" fmla="*/ 603 w 2759"/>
              <a:gd name="T19" fmla="*/ 2312 h 2444"/>
              <a:gd name="T20" fmla="*/ 326 w 2759"/>
              <a:gd name="T21" fmla="*/ 1831 h 2444"/>
              <a:gd name="T22" fmla="*/ 51 w 2759"/>
              <a:gd name="T23" fmla="*/ 1354 h 2444"/>
              <a:gd name="T24" fmla="*/ 48 w 2759"/>
              <a:gd name="T25" fmla="*/ 1095 h 2444"/>
              <a:gd name="T26" fmla="*/ 326 w 2759"/>
              <a:gd name="T27" fmla="*/ 614 h 2444"/>
              <a:gd name="T28" fmla="*/ 601 w 2759"/>
              <a:gd name="T29" fmla="*/ 137 h 2444"/>
              <a:gd name="T30" fmla="*/ 824 w 2759"/>
              <a:gd name="T31" fmla="*/ 5 h 2444"/>
              <a:gd name="T32" fmla="*/ 1380 w 2759"/>
              <a:gd name="T33" fmla="*/ 5 h 2444"/>
              <a:gd name="T34" fmla="*/ 1930 w 2759"/>
              <a:gd name="T35" fmla="*/ 5 h 2444"/>
              <a:gd name="T36" fmla="*/ 2156 w 2759"/>
              <a:gd name="T37" fmla="*/ 133 h 2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59" h="2444">
                <a:moveTo>
                  <a:pt x="2156" y="133"/>
                </a:moveTo>
                <a:lnTo>
                  <a:pt x="2434" y="614"/>
                </a:lnTo>
                <a:cubicBezTo>
                  <a:pt x="2525" y="773"/>
                  <a:pt x="2617" y="932"/>
                  <a:pt x="2709" y="1090"/>
                </a:cubicBezTo>
                <a:cubicBezTo>
                  <a:pt x="2759" y="1168"/>
                  <a:pt x="2755" y="1271"/>
                  <a:pt x="2712" y="1350"/>
                </a:cubicBezTo>
                <a:lnTo>
                  <a:pt x="2434" y="1831"/>
                </a:lnTo>
                <a:cubicBezTo>
                  <a:pt x="2342" y="1990"/>
                  <a:pt x="2250" y="2149"/>
                  <a:pt x="2159" y="2307"/>
                </a:cubicBezTo>
                <a:cubicBezTo>
                  <a:pt x="2117" y="2390"/>
                  <a:pt x="2025" y="2438"/>
                  <a:pt x="1935" y="2439"/>
                </a:cubicBezTo>
                <a:lnTo>
                  <a:pt x="1380" y="2439"/>
                </a:lnTo>
                <a:cubicBezTo>
                  <a:pt x="1196" y="2439"/>
                  <a:pt x="1013" y="2439"/>
                  <a:pt x="829" y="2439"/>
                </a:cubicBezTo>
                <a:cubicBezTo>
                  <a:pt x="737" y="2444"/>
                  <a:pt x="650" y="2389"/>
                  <a:pt x="603" y="2312"/>
                </a:cubicBezTo>
                <a:lnTo>
                  <a:pt x="326" y="1831"/>
                </a:lnTo>
                <a:cubicBezTo>
                  <a:pt x="234" y="1672"/>
                  <a:pt x="142" y="1513"/>
                  <a:pt x="51" y="1354"/>
                </a:cubicBezTo>
                <a:cubicBezTo>
                  <a:pt x="0" y="1277"/>
                  <a:pt x="4" y="1173"/>
                  <a:pt x="48" y="1095"/>
                </a:cubicBezTo>
                <a:lnTo>
                  <a:pt x="326" y="614"/>
                </a:lnTo>
                <a:cubicBezTo>
                  <a:pt x="417" y="455"/>
                  <a:pt x="509" y="296"/>
                  <a:pt x="601" y="137"/>
                </a:cubicBezTo>
                <a:cubicBezTo>
                  <a:pt x="643" y="55"/>
                  <a:pt x="735" y="7"/>
                  <a:pt x="824" y="5"/>
                </a:cubicBezTo>
                <a:lnTo>
                  <a:pt x="1380" y="5"/>
                </a:lnTo>
                <a:cubicBezTo>
                  <a:pt x="1563" y="5"/>
                  <a:pt x="1747" y="5"/>
                  <a:pt x="1930" y="5"/>
                </a:cubicBezTo>
                <a:cubicBezTo>
                  <a:pt x="2022" y="0"/>
                  <a:pt x="2110" y="56"/>
                  <a:pt x="2156" y="133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>
                <a:lumMod val="40000"/>
                <a:lumOff val="60000"/>
              </a:schemeClr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796574" y="1629036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非极大值抑制</a:t>
            </a:r>
          </a:p>
        </p:txBody>
      </p:sp>
      <p:sp>
        <p:nvSpPr>
          <p:cNvPr id="58" name="矩形 57"/>
          <p:cNvSpPr/>
          <p:nvPr/>
        </p:nvSpPr>
        <p:spPr>
          <a:xfrm>
            <a:off x="1390397" y="2308119"/>
            <a:ext cx="3078738" cy="2807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算法对同一物体会输出多个候选框，用</a:t>
            </a:r>
            <a:r>
              <a:rPr lang="en-US" altLang="zh-CN" sz="2000" dirty="0">
                <a:highlight>
                  <a:srgbClr val="FFFF00"/>
                </a:highlight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过滤掉重叠候选框可得到最佳预测输出，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但是简单地过滤掉得分低且重叠度高的边框可能会导致漏检等问题。</a:t>
            </a:r>
          </a:p>
        </p:txBody>
      </p:sp>
      <p:sp>
        <p:nvSpPr>
          <p:cNvPr id="59" name="矩形 58"/>
          <p:cNvSpPr/>
          <p:nvPr/>
        </p:nvSpPr>
        <p:spPr>
          <a:xfrm>
            <a:off x="7748057" y="1629035"/>
            <a:ext cx="26468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回归损失问题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4451302" y="2213811"/>
            <a:ext cx="3235370" cy="2888726"/>
            <a:chOff x="1235090" y="1108075"/>
            <a:chExt cx="2000250" cy="1785938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35090" y="1108075"/>
              <a:ext cx="2000250" cy="1785938"/>
            </a:xfrm>
            <a:custGeom>
              <a:avLst/>
              <a:gdLst>
                <a:gd name="T0" fmla="*/ 2156 w 2759"/>
                <a:gd name="T1" fmla="*/ 133 h 2444"/>
                <a:gd name="T2" fmla="*/ 2434 w 2759"/>
                <a:gd name="T3" fmla="*/ 614 h 2444"/>
                <a:gd name="T4" fmla="*/ 2709 w 2759"/>
                <a:gd name="T5" fmla="*/ 1090 h 2444"/>
                <a:gd name="T6" fmla="*/ 2712 w 2759"/>
                <a:gd name="T7" fmla="*/ 1350 h 2444"/>
                <a:gd name="T8" fmla="*/ 2434 w 2759"/>
                <a:gd name="T9" fmla="*/ 1831 h 2444"/>
                <a:gd name="T10" fmla="*/ 2159 w 2759"/>
                <a:gd name="T11" fmla="*/ 2307 h 2444"/>
                <a:gd name="T12" fmla="*/ 1935 w 2759"/>
                <a:gd name="T13" fmla="*/ 2439 h 2444"/>
                <a:gd name="T14" fmla="*/ 1380 w 2759"/>
                <a:gd name="T15" fmla="*/ 2439 h 2444"/>
                <a:gd name="T16" fmla="*/ 829 w 2759"/>
                <a:gd name="T17" fmla="*/ 2439 h 2444"/>
                <a:gd name="T18" fmla="*/ 603 w 2759"/>
                <a:gd name="T19" fmla="*/ 2312 h 2444"/>
                <a:gd name="T20" fmla="*/ 326 w 2759"/>
                <a:gd name="T21" fmla="*/ 1831 h 2444"/>
                <a:gd name="T22" fmla="*/ 51 w 2759"/>
                <a:gd name="T23" fmla="*/ 1354 h 2444"/>
                <a:gd name="T24" fmla="*/ 48 w 2759"/>
                <a:gd name="T25" fmla="*/ 1095 h 2444"/>
                <a:gd name="T26" fmla="*/ 326 w 2759"/>
                <a:gd name="T27" fmla="*/ 614 h 2444"/>
                <a:gd name="T28" fmla="*/ 601 w 2759"/>
                <a:gd name="T29" fmla="*/ 137 h 2444"/>
                <a:gd name="T30" fmla="*/ 824 w 2759"/>
                <a:gd name="T31" fmla="*/ 5 h 2444"/>
                <a:gd name="T32" fmla="*/ 1380 w 2759"/>
                <a:gd name="T33" fmla="*/ 5 h 2444"/>
                <a:gd name="T34" fmla="*/ 1930 w 2759"/>
                <a:gd name="T35" fmla="*/ 5 h 2444"/>
                <a:gd name="T36" fmla="*/ 2156 w 2759"/>
                <a:gd name="T37" fmla="*/ 133 h 2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59" h="2444">
                  <a:moveTo>
                    <a:pt x="2156" y="133"/>
                  </a:moveTo>
                  <a:lnTo>
                    <a:pt x="2434" y="614"/>
                  </a:lnTo>
                  <a:cubicBezTo>
                    <a:pt x="2525" y="773"/>
                    <a:pt x="2617" y="932"/>
                    <a:pt x="2709" y="1090"/>
                  </a:cubicBezTo>
                  <a:cubicBezTo>
                    <a:pt x="2759" y="1168"/>
                    <a:pt x="2755" y="1271"/>
                    <a:pt x="2712" y="1350"/>
                  </a:cubicBezTo>
                  <a:lnTo>
                    <a:pt x="2434" y="1831"/>
                  </a:lnTo>
                  <a:cubicBezTo>
                    <a:pt x="2342" y="1990"/>
                    <a:pt x="2250" y="2149"/>
                    <a:pt x="2159" y="2307"/>
                  </a:cubicBezTo>
                  <a:cubicBezTo>
                    <a:pt x="2117" y="2390"/>
                    <a:pt x="2025" y="2438"/>
                    <a:pt x="1935" y="2439"/>
                  </a:cubicBezTo>
                  <a:lnTo>
                    <a:pt x="1380" y="2439"/>
                  </a:lnTo>
                  <a:cubicBezTo>
                    <a:pt x="1196" y="2439"/>
                    <a:pt x="1013" y="2439"/>
                    <a:pt x="829" y="2439"/>
                  </a:cubicBezTo>
                  <a:cubicBezTo>
                    <a:pt x="737" y="2444"/>
                    <a:pt x="650" y="2389"/>
                    <a:pt x="603" y="2312"/>
                  </a:cubicBezTo>
                  <a:lnTo>
                    <a:pt x="326" y="1831"/>
                  </a:lnTo>
                  <a:cubicBezTo>
                    <a:pt x="234" y="1672"/>
                    <a:pt x="142" y="1513"/>
                    <a:pt x="51" y="1354"/>
                  </a:cubicBezTo>
                  <a:cubicBezTo>
                    <a:pt x="0" y="1277"/>
                    <a:pt x="4" y="1173"/>
                    <a:pt x="48" y="1095"/>
                  </a:cubicBezTo>
                  <a:lnTo>
                    <a:pt x="326" y="614"/>
                  </a:lnTo>
                  <a:cubicBezTo>
                    <a:pt x="417" y="455"/>
                    <a:pt x="509" y="296"/>
                    <a:pt x="601" y="137"/>
                  </a:cubicBezTo>
                  <a:cubicBezTo>
                    <a:pt x="643" y="55"/>
                    <a:pt x="735" y="7"/>
                    <a:pt x="824" y="5"/>
                  </a:cubicBezTo>
                  <a:lnTo>
                    <a:pt x="1380" y="5"/>
                  </a:lnTo>
                  <a:cubicBezTo>
                    <a:pt x="1563" y="5"/>
                    <a:pt x="1747" y="5"/>
                    <a:pt x="1930" y="5"/>
                  </a:cubicBezTo>
                  <a:cubicBezTo>
                    <a:pt x="2022" y="0"/>
                    <a:pt x="2110" y="56"/>
                    <a:pt x="2156" y="133"/>
                  </a:cubicBezTo>
                  <a:close/>
                </a:path>
              </a:pathLst>
            </a:cu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1283509" y="1154113"/>
              <a:ext cx="1903413" cy="1693863"/>
            </a:xfrm>
            <a:custGeom>
              <a:avLst/>
              <a:gdLst>
                <a:gd name="T0" fmla="*/ 2060 w 2654"/>
                <a:gd name="T1" fmla="*/ 107 h 2342"/>
                <a:gd name="T2" fmla="*/ 1880 w 2654"/>
                <a:gd name="T3" fmla="*/ 4 h 2342"/>
                <a:gd name="T4" fmla="*/ 1878 w 2654"/>
                <a:gd name="T5" fmla="*/ 4 h 2342"/>
                <a:gd name="T6" fmla="*/ 1877 w 2654"/>
                <a:gd name="T7" fmla="*/ 4 h 2342"/>
                <a:gd name="T8" fmla="*/ 1327 w 2654"/>
                <a:gd name="T9" fmla="*/ 4 h 2342"/>
                <a:gd name="T10" fmla="*/ 772 w 2654"/>
                <a:gd name="T11" fmla="*/ 4 h 2342"/>
                <a:gd name="T12" fmla="*/ 592 w 2654"/>
                <a:gd name="T13" fmla="*/ 109 h 2342"/>
                <a:gd name="T14" fmla="*/ 592 w 2654"/>
                <a:gd name="T15" fmla="*/ 110 h 2342"/>
                <a:gd name="T16" fmla="*/ 591 w 2654"/>
                <a:gd name="T17" fmla="*/ 111 h 2342"/>
                <a:gd name="T18" fmla="*/ 316 w 2654"/>
                <a:gd name="T19" fmla="*/ 588 h 2342"/>
                <a:gd name="T20" fmla="*/ 39 w 2654"/>
                <a:gd name="T21" fmla="*/ 1068 h 2342"/>
                <a:gd name="T22" fmla="*/ 39 w 2654"/>
                <a:gd name="T23" fmla="*/ 1276 h 2342"/>
                <a:gd name="T24" fmla="*/ 40 w 2654"/>
                <a:gd name="T25" fmla="*/ 1277 h 2342"/>
                <a:gd name="T26" fmla="*/ 41 w 2654"/>
                <a:gd name="T27" fmla="*/ 1278 h 2342"/>
                <a:gd name="T28" fmla="*/ 316 w 2654"/>
                <a:gd name="T29" fmla="*/ 1755 h 2342"/>
                <a:gd name="T30" fmla="*/ 593 w 2654"/>
                <a:gd name="T31" fmla="*/ 2235 h 2342"/>
                <a:gd name="T32" fmla="*/ 774 w 2654"/>
                <a:gd name="T33" fmla="*/ 2339 h 2342"/>
                <a:gd name="T34" fmla="*/ 775 w 2654"/>
                <a:gd name="T35" fmla="*/ 2338 h 2342"/>
                <a:gd name="T36" fmla="*/ 776 w 2654"/>
                <a:gd name="T37" fmla="*/ 2338 h 2342"/>
                <a:gd name="T38" fmla="*/ 1327 w 2654"/>
                <a:gd name="T39" fmla="*/ 2338 h 2342"/>
                <a:gd name="T40" fmla="*/ 1881 w 2654"/>
                <a:gd name="T41" fmla="*/ 2338 h 2342"/>
                <a:gd name="T42" fmla="*/ 2061 w 2654"/>
                <a:gd name="T43" fmla="*/ 2234 h 2342"/>
                <a:gd name="T44" fmla="*/ 2062 w 2654"/>
                <a:gd name="T45" fmla="*/ 2233 h 2342"/>
                <a:gd name="T46" fmla="*/ 2062 w 2654"/>
                <a:gd name="T47" fmla="*/ 2231 h 2342"/>
                <a:gd name="T48" fmla="*/ 2337 w 2654"/>
                <a:gd name="T49" fmla="*/ 1755 h 2342"/>
                <a:gd name="T50" fmla="*/ 2615 w 2654"/>
                <a:gd name="T51" fmla="*/ 1274 h 2342"/>
                <a:gd name="T52" fmla="*/ 2614 w 2654"/>
                <a:gd name="T53" fmla="*/ 1067 h 2342"/>
                <a:gd name="T54" fmla="*/ 2613 w 2654"/>
                <a:gd name="T55" fmla="*/ 1066 h 2342"/>
                <a:gd name="T56" fmla="*/ 2613 w 2654"/>
                <a:gd name="T57" fmla="*/ 1064 h 2342"/>
                <a:gd name="T58" fmla="*/ 2337 w 2654"/>
                <a:gd name="T59" fmla="*/ 588 h 2342"/>
                <a:gd name="T60" fmla="*/ 2060 w 2654"/>
                <a:gd name="T61" fmla="*/ 107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54" h="2342">
                  <a:moveTo>
                    <a:pt x="2060" y="107"/>
                  </a:moveTo>
                  <a:cubicBezTo>
                    <a:pt x="2023" y="46"/>
                    <a:pt x="1953" y="0"/>
                    <a:pt x="1880" y="4"/>
                  </a:cubicBezTo>
                  <a:lnTo>
                    <a:pt x="1878" y="4"/>
                  </a:lnTo>
                  <a:lnTo>
                    <a:pt x="1877" y="4"/>
                  </a:lnTo>
                  <a:cubicBezTo>
                    <a:pt x="1694" y="4"/>
                    <a:pt x="1510" y="4"/>
                    <a:pt x="1327" y="4"/>
                  </a:cubicBezTo>
                  <a:lnTo>
                    <a:pt x="772" y="4"/>
                  </a:lnTo>
                  <a:cubicBezTo>
                    <a:pt x="700" y="5"/>
                    <a:pt x="626" y="44"/>
                    <a:pt x="592" y="109"/>
                  </a:cubicBezTo>
                  <a:lnTo>
                    <a:pt x="592" y="110"/>
                  </a:lnTo>
                  <a:lnTo>
                    <a:pt x="591" y="111"/>
                  </a:lnTo>
                  <a:cubicBezTo>
                    <a:pt x="499" y="270"/>
                    <a:pt x="408" y="429"/>
                    <a:pt x="316" y="588"/>
                  </a:cubicBezTo>
                  <a:lnTo>
                    <a:pt x="39" y="1068"/>
                  </a:lnTo>
                  <a:cubicBezTo>
                    <a:pt x="4" y="1131"/>
                    <a:pt x="0" y="1215"/>
                    <a:pt x="39" y="1276"/>
                  </a:cubicBezTo>
                  <a:lnTo>
                    <a:pt x="40" y="1277"/>
                  </a:lnTo>
                  <a:lnTo>
                    <a:pt x="41" y="1278"/>
                  </a:lnTo>
                  <a:cubicBezTo>
                    <a:pt x="133" y="1437"/>
                    <a:pt x="224" y="1596"/>
                    <a:pt x="316" y="1755"/>
                  </a:cubicBezTo>
                  <a:lnTo>
                    <a:pt x="593" y="2235"/>
                  </a:lnTo>
                  <a:cubicBezTo>
                    <a:pt x="630" y="2297"/>
                    <a:pt x="701" y="2342"/>
                    <a:pt x="774" y="2339"/>
                  </a:cubicBezTo>
                  <a:lnTo>
                    <a:pt x="775" y="2338"/>
                  </a:lnTo>
                  <a:lnTo>
                    <a:pt x="776" y="2338"/>
                  </a:lnTo>
                  <a:cubicBezTo>
                    <a:pt x="960" y="2338"/>
                    <a:pt x="1143" y="2338"/>
                    <a:pt x="1327" y="2338"/>
                  </a:cubicBezTo>
                  <a:lnTo>
                    <a:pt x="1881" y="2338"/>
                  </a:lnTo>
                  <a:cubicBezTo>
                    <a:pt x="1953" y="2337"/>
                    <a:pt x="2028" y="2299"/>
                    <a:pt x="2061" y="2234"/>
                  </a:cubicBezTo>
                  <a:lnTo>
                    <a:pt x="2062" y="2233"/>
                  </a:lnTo>
                  <a:lnTo>
                    <a:pt x="2062" y="2231"/>
                  </a:lnTo>
                  <a:cubicBezTo>
                    <a:pt x="2154" y="2073"/>
                    <a:pt x="2246" y="1914"/>
                    <a:pt x="2337" y="1755"/>
                  </a:cubicBezTo>
                  <a:lnTo>
                    <a:pt x="2615" y="1274"/>
                  </a:lnTo>
                  <a:cubicBezTo>
                    <a:pt x="2650" y="1212"/>
                    <a:pt x="2654" y="1128"/>
                    <a:pt x="2614" y="1067"/>
                  </a:cubicBezTo>
                  <a:lnTo>
                    <a:pt x="2613" y="1066"/>
                  </a:lnTo>
                  <a:lnTo>
                    <a:pt x="2613" y="1064"/>
                  </a:lnTo>
                  <a:cubicBezTo>
                    <a:pt x="2521" y="906"/>
                    <a:pt x="2429" y="747"/>
                    <a:pt x="2337" y="588"/>
                  </a:cubicBezTo>
                  <a:lnTo>
                    <a:pt x="2060" y="107"/>
                  </a:lnTo>
                  <a:close/>
                </a:path>
              </a:pathLst>
            </a:custGeom>
            <a:noFill/>
            <a:ln w="12700" cap="flat">
              <a:solidFill>
                <a:schemeClr val="accent2"/>
              </a:solidFill>
              <a:prstDash val="dash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5036045" y="3852102"/>
            <a:ext cx="2070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引言</a:t>
            </a:r>
          </a:p>
        </p:txBody>
      </p:sp>
      <p:sp>
        <p:nvSpPr>
          <p:cNvPr id="67" name="矩形 66"/>
          <p:cNvSpPr/>
          <p:nvPr/>
        </p:nvSpPr>
        <p:spPr>
          <a:xfrm>
            <a:off x="7747156" y="2308119"/>
            <a:ext cx="3157928" cy="2807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对于有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anchor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的目标检测，位置是通过学习先验框和目标框的距离（</a:t>
            </a:r>
            <a:r>
              <a:rPr lang="en-US" altLang="zh-CN" sz="2000" dirty="0">
                <a:highlight>
                  <a:srgbClr val="FFFF00"/>
                </a:highlight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L1&amp;L2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）来进行预测，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但是利用欧式距离作为度量在目标检测中存在固有缺陷。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5623234" y="2833529"/>
            <a:ext cx="872994" cy="874107"/>
          </a:xfrm>
          <a:custGeom>
            <a:avLst/>
            <a:gdLst>
              <a:gd name="T0" fmla="*/ 2702 w 3719"/>
              <a:gd name="T1" fmla="*/ 1860 h 3719"/>
              <a:gd name="T2" fmla="*/ 1860 w 3719"/>
              <a:gd name="T3" fmla="*/ 2702 h 3719"/>
              <a:gd name="T4" fmla="*/ 1017 w 3719"/>
              <a:gd name="T5" fmla="*/ 1860 h 3719"/>
              <a:gd name="T6" fmla="*/ 1860 w 3719"/>
              <a:gd name="T7" fmla="*/ 1017 h 3719"/>
              <a:gd name="T8" fmla="*/ 2155 w 3719"/>
              <a:gd name="T9" fmla="*/ 1071 h 3719"/>
              <a:gd name="T10" fmla="*/ 2397 w 3719"/>
              <a:gd name="T11" fmla="*/ 829 h 3719"/>
              <a:gd name="T12" fmla="*/ 1860 w 3719"/>
              <a:gd name="T13" fmla="*/ 697 h 3719"/>
              <a:gd name="T14" fmla="*/ 697 w 3719"/>
              <a:gd name="T15" fmla="*/ 1860 h 3719"/>
              <a:gd name="T16" fmla="*/ 1860 w 3719"/>
              <a:gd name="T17" fmla="*/ 3022 h 3719"/>
              <a:gd name="T18" fmla="*/ 3022 w 3719"/>
              <a:gd name="T19" fmla="*/ 1860 h 3719"/>
              <a:gd name="T20" fmla="*/ 2889 w 3719"/>
              <a:gd name="T21" fmla="*/ 1322 h 3719"/>
              <a:gd name="T22" fmla="*/ 2649 w 3719"/>
              <a:gd name="T23" fmla="*/ 1564 h 3719"/>
              <a:gd name="T24" fmla="*/ 2702 w 3719"/>
              <a:gd name="T25" fmla="*/ 1860 h 3719"/>
              <a:gd name="T26" fmla="*/ 1860 w 3719"/>
              <a:gd name="T27" fmla="*/ 1337 h 3719"/>
              <a:gd name="T28" fmla="*/ 1337 w 3719"/>
              <a:gd name="T29" fmla="*/ 1860 h 3719"/>
              <a:gd name="T30" fmla="*/ 1860 w 3719"/>
              <a:gd name="T31" fmla="*/ 2383 h 3719"/>
              <a:gd name="T32" fmla="*/ 2383 w 3719"/>
              <a:gd name="T33" fmla="*/ 1860 h 3719"/>
              <a:gd name="T34" fmla="*/ 2302 w 3719"/>
              <a:gd name="T35" fmla="*/ 1581 h 3719"/>
              <a:gd name="T36" fmla="*/ 2897 w 3719"/>
              <a:gd name="T37" fmla="*/ 986 h 3719"/>
              <a:gd name="T38" fmla="*/ 3226 w 3719"/>
              <a:gd name="T39" fmla="*/ 986 h 3719"/>
              <a:gd name="T40" fmla="*/ 3719 w 3719"/>
              <a:gd name="T41" fmla="*/ 493 h 3719"/>
              <a:gd name="T42" fmla="*/ 3243 w 3719"/>
              <a:gd name="T43" fmla="*/ 476 h 3719"/>
              <a:gd name="T44" fmla="*/ 3226 w 3719"/>
              <a:gd name="T45" fmla="*/ 0 h 3719"/>
              <a:gd name="T46" fmla="*/ 2733 w 3719"/>
              <a:gd name="T47" fmla="*/ 493 h 3719"/>
              <a:gd name="T48" fmla="*/ 2733 w 3719"/>
              <a:gd name="T49" fmla="*/ 822 h 3719"/>
              <a:gd name="T50" fmla="*/ 2138 w 3719"/>
              <a:gd name="T51" fmla="*/ 1417 h 3719"/>
              <a:gd name="T52" fmla="*/ 1860 w 3719"/>
              <a:gd name="T53" fmla="*/ 1337 h 3719"/>
              <a:gd name="T54" fmla="*/ 3228 w 3719"/>
              <a:gd name="T55" fmla="*/ 1219 h 3719"/>
              <a:gd name="T56" fmla="*/ 3371 w 3719"/>
              <a:gd name="T57" fmla="*/ 1860 h 3719"/>
              <a:gd name="T58" fmla="*/ 1860 w 3719"/>
              <a:gd name="T59" fmla="*/ 3371 h 3719"/>
              <a:gd name="T60" fmla="*/ 349 w 3719"/>
              <a:gd name="T61" fmla="*/ 1860 h 3719"/>
              <a:gd name="T62" fmla="*/ 1860 w 3719"/>
              <a:gd name="T63" fmla="*/ 349 h 3719"/>
              <a:gd name="T64" fmla="*/ 2500 w 3719"/>
              <a:gd name="T65" fmla="*/ 491 h 3719"/>
              <a:gd name="T66" fmla="*/ 2568 w 3719"/>
              <a:gd name="T67" fmla="*/ 329 h 3719"/>
              <a:gd name="T68" fmla="*/ 2697 w 3719"/>
              <a:gd name="T69" fmla="*/ 200 h 3719"/>
              <a:gd name="T70" fmla="*/ 1860 w 3719"/>
              <a:gd name="T71" fmla="*/ 0 h 3719"/>
              <a:gd name="T72" fmla="*/ 0 w 3719"/>
              <a:gd name="T73" fmla="*/ 1860 h 3719"/>
              <a:gd name="T74" fmla="*/ 1860 w 3719"/>
              <a:gd name="T75" fmla="*/ 3719 h 3719"/>
              <a:gd name="T76" fmla="*/ 3719 w 3719"/>
              <a:gd name="T77" fmla="*/ 1860 h 3719"/>
              <a:gd name="T78" fmla="*/ 3520 w 3719"/>
              <a:gd name="T79" fmla="*/ 1022 h 3719"/>
              <a:gd name="T80" fmla="*/ 3390 w 3719"/>
              <a:gd name="T81" fmla="*/ 1151 h 3719"/>
              <a:gd name="T82" fmla="*/ 3228 w 3719"/>
              <a:gd name="T83" fmla="*/ 1219 h 3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719" h="3719">
                <a:moveTo>
                  <a:pt x="2702" y="1860"/>
                </a:moveTo>
                <a:cubicBezTo>
                  <a:pt x="2702" y="2324"/>
                  <a:pt x="2324" y="2702"/>
                  <a:pt x="1860" y="2702"/>
                </a:cubicBezTo>
                <a:cubicBezTo>
                  <a:pt x="1395" y="2702"/>
                  <a:pt x="1017" y="2324"/>
                  <a:pt x="1017" y="1860"/>
                </a:cubicBezTo>
                <a:cubicBezTo>
                  <a:pt x="1017" y="1395"/>
                  <a:pt x="1395" y="1017"/>
                  <a:pt x="1860" y="1017"/>
                </a:cubicBezTo>
                <a:cubicBezTo>
                  <a:pt x="1964" y="1017"/>
                  <a:pt x="2063" y="1036"/>
                  <a:pt x="2155" y="1071"/>
                </a:cubicBezTo>
                <a:lnTo>
                  <a:pt x="2397" y="829"/>
                </a:lnTo>
                <a:cubicBezTo>
                  <a:pt x="2236" y="745"/>
                  <a:pt x="2054" y="697"/>
                  <a:pt x="1860" y="697"/>
                </a:cubicBezTo>
                <a:cubicBezTo>
                  <a:pt x="1218" y="697"/>
                  <a:pt x="697" y="1218"/>
                  <a:pt x="697" y="1860"/>
                </a:cubicBezTo>
                <a:cubicBezTo>
                  <a:pt x="697" y="2501"/>
                  <a:pt x="1218" y="3022"/>
                  <a:pt x="1860" y="3022"/>
                </a:cubicBezTo>
                <a:cubicBezTo>
                  <a:pt x="2501" y="3022"/>
                  <a:pt x="3022" y="2501"/>
                  <a:pt x="3022" y="1860"/>
                </a:cubicBezTo>
                <a:cubicBezTo>
                  <a:pt x="3022" y="1666"/>
                  <a:pt x="2974" y="1483"/>
                  <a:pt x="2889" y="1322"/>
                </a:cubicBezTo>
                <a:lnTo>
                  <a:pt x="2649" y="1564"/>
                </a:lnTo>
                <a:cubicBezTo>
                  <a:pt x="2683" y="1656"/>
                  <a:pt x="2702" y="1756"/>
                  <a:pt x="2702" y="1860"/>
                </a:cubicBezTo>
                <a:close/>
                <a:moveTo>
                  <a:pt x="1860" y="1337"/>
                </a:moveTo>
                <a:cubicBezTo>
                  <a:pt x="1571" y="1337"/>
                  <a:pt x="1337" y="1571"/>
                  <a:pt x="1337" y="1860"/>
                </a:cubicBezTo>
                <a:cubicBezTo>
                  <a:pt x="1337" y="2148"/>
                  <a:pt x="1571" y="2383"/>
                  <a:pt x="1860" y="2383"/>
                </a:cubicBezTo>
                <a:cubicBezTo>
                  <a:pt x="2148" y="2383"/>
                  <a:pt x="2383" y="2148"/>
                  <a:pt x="2383" y="1860"/>
                </a:cubicBezTo>
                <a:cubicBezTo>
                  <a:pt x="2383" y="1757"/>
                  <a:pt x="2353" y="1662"/>
                  <a:pt x="2302" y="1581"/>
                </a:cubicBezTo>
                <a:lnTo>
                  <a:pt x="2897" y="986"/>
                </a:lnTo>
                <a:lnTo>
                  <a:pt x="3226" y="986"/>
                </a:lnTo>
                <a:lnTo>
                  <a:pt x="3719" y="493"/>
                </a:lnTo>
                <a:lnTo>
                  <a:pt x="3243" y="476"/>
                </a:lnTo>
                <a:lnTo>
                  <a:pt x="3226" y="0"/>
                </a:lnTo>
                <a:lnTo>
                  <a:pt x="2733" y="493"/>
                </a:lnTo>
                <a:lnTo>
                  <a:pt x="2733" y="822"/>
                </a:lnTo>
                <a:lnTo>
                  <a:pt x="2138" y="1417"/>
                </a:lnTo>
                <a:cubicBezTo>
                  <a:pt x="2057" y="1366"/>
                  <a:pt x="1962" y="1337"/>
                  <a:pt x="1860" y="1337"/>
                </a:cubicBezTo>
                <a:close/>
                <a:moveTo>
                  <a:pt x="3228" y="1219"/>
                </a:moveTo>
                <a:cubicBezTo>
                  <a:pt x="3319" y="1414"/>
                  <a:pt x="3371" y="1630"/>
                  <a:pt x="3371" y="1860"/>
                </a:cubicBezTo>
                <a:cubicBezTo>
                  <a:pt x="3371" y="2693"/>
                  <a:pt x="2693" y="3371"/>
                  <a:pt x="1860" y="3371"/>
                </a:cubicBezTo>
                <a:cubicBezTo>
                  <a:pt x="1026" y="3371"/>
                  <a:pt x="349" y="2693"/>
                  <a:pt x="349" y="1860"/>
                </a:cubicBezTo>
                <a:cubicBezTo>
                  <a:pt x="349" y="1026"/>
                  <a:pt x="1026" y="349"/>
                  <a:pt x="1860" y="349"/>
                </a:cubicBezTo>
                <a:cubicBezTo>
                  <a:pt x="2089" y="349"/>
                  <a:pt x="2306" y="400"/>
                  <a:pt x="2500" y="491"/>
                </a:cubicBezTo>
                <a:cubicBezTo>
                  <a:pt x="2501" y="430"/>
                  <a:pt x="2525" y="372"/>
                  <a:pt x="2568" y="329"/>
                </a:cubicBezTo>
                <a:lnTo>
                  <a:pt x="2697" y="200"/>
                </a:lnTo>
                <a:cubicBezTo>
                  <a:pt x="2446" y="72"/>
                  <a:pt x="2161" y="0"/>
                  <a:pt x="1860" y="0"/>
                </a:cubicBezTo>
                <a:cubicBezTo>
                  <a:pt x="832" y="0"/>
                  <a:pt x="0" y="832"/>
                  <a:pt x="0" y="1860"/>
                </a:cubicBezTo>
                <a:cubicBezTo>
                  <a:pt x="0" y="2887"/>
                  <a:pt x="832" y="3719"/>
                  <a:pt x="1860" y="3719"/>
                </a:cubicBezTo>
                <a:cubicBezTo>
                  <a:pt x="2887" y="3719"/>
                  <a:pt x="3719" y="2887"/>
                  <a:pt x="3719" y="1860"/>
                </a:cubicBezTo>
                <a:cubicBezTo>
                  <a:pt x="3719" y="1558"/>
                  <a:pt x="3647" y="1273"/>
                  <a:pt x="3520" y="1022"/>
                </a:cubicBezTo>
                <a:lnTo>
                  <a:pt x="3390" y="1151"/>
                </a:lnTo>
                <a:cubicBezTo>
                  <a:pt x="3347" y="1194"/>
                  <a:pt x="3289" y="1219"/>
                  <a:pt x="3228" y="12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1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924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r>
              <a:rPr lang="zh-CN" altLang="en-US" dirty="0"/>
              <a:t>损失函数在</a:t>
            </a:r>
            <a:r>
              <a:rPr lang="en-US" altLang="zh-CN" dirty="0"/>
              <a:t>YOLOv3</a:t>
            </a:r>
            <a:r>
              <a:rPr lang="zh-CN" altLang="en-US" dirty="0"/>
              <a:t>上的性能</a:t>
            </a:r>
            <a:r>
              <a:rPr lang="en-US" altLang="zh-CN" dirty="0"/>
              <a:t>(</a:t>
            </a:r>
            <a:r>
              <a:rPr lang="zh-CN" altLang="en-US" dirty="0"/>
              <a:t>论文效果</a:t>
            </a:r>
            <a:r>
              <a:rPr lang="en-US" altLang="zh-CN" dirty="0"/>
              <a:t>)</a:t>
            </a:r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DCC082-2AC1-43AC-A079-597F1BA1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65" y="1340768"/>
            <a:ext cx="6912767" cy="47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1484784"/>
            <a:ext cx="12196763" cy="2088232"/>
            <a:chOff x="0" y="1484784"/>
            <a:chExt cx="12196763" cy="2088232"/>
          </a:xfrm>
        </p:grpSpPr>
        <p:sp>
          <p:nvSpPr>
            <p:cNvPr id="34" name="任意多边形 33"/>
            <p:cNvSpPr/>
            <p:nvPr/>
          </p:nvSpPr>
          <p:spPr bwMode="auto">
            <a:xfrm>
              <a:off x="0" y="1484784"/>
              <a:ext cx="12196763" cy="2088232"/>
            </a:xfrm>
            <a:custGeom>
              <a:avLst/>
              <a:gdLst>
                <a:gd name="connsiteX0" fmla="*/ 0 w 12196763"/>
                <a:gd name="connsiteY0" fmla="*/ 0 h 2088232"/>
                <a:gd name="connsiteX1" fmla="*/ 12196763 w 12196763"/>
                <a:gd name="connsiteY1" fmla="*/ 0 h 2088232"/>
                <a:gd name="connsiteX2" fmla="*/ 12196763 w 12196763"/>
                <a:gd name="connsiteY2" fmla="*/ 2088232 h 2088232"/>
                <a:gd name="connsiteX3" fmla="*/ 3673756 w 12196763"/>
                <a:gd name="connsiteY3" fmla="*/ 2088232 h 2088232"/>
                <a:gd name="connsiteX4" fmla="*/ 2617330 w 12196763"/>
                <a:gd name="connsiteY4" fmla="*/ 861209 h 2088232"/>
                <a:gd name="connsiteX5" fmla="*/ 1560904 w 12196763"/>
                <a:gd name="connsiteY5" fmla="*/ 2088232 h 2088232"/>
                <a:gd name="connsiteX6" fmla="*/ 0 w 12196763"/>
                <a:gd name="connsiteY6" fmla="*/ 2088232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6763" h="2088232">
                  <a:moveTo>
                    <a:pt x="0" y="0"/>
                  </a:moveTo>
                  <a:lnTo>
                    <a:pt x="12196763" y="0"/>
                  </a:lnTo>
                  <a:lnTo>
                    <a:pt x="12196763" y="2088232"/>
                  </a:lnTo>
                  <a:lnTo>
                    <a:pt x="3673756" y="2088232"/>
                  </a:lnTo>
                  <a:lnTo>
                    <a:pt x="2617330" y="861209"/>
                  </a:lnTo>
                  <a:lnTo>
                    <a:pt x="1560904" y="2088232"/>
                  </a:lnTo>
                  <a:lnTo>
                    <a:pt x="0" y="2088232"/>
                  </a:lnTo>
                  <a:close/>
                </a:path>
              </a:pathLst>
            </a:cu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5234" y="1785216"/>
              <a:ext cx="7781529" cy="1787800"/>
            </a:xfrm>
            <a:prstGeom prst="rect">
              <a:avLst/>
            </a:prstGeom>
          </p:spPr>
        </p:pic>
      </p:grpSp>
      <p:sp>
        <p:nvSpPr>
          <p:cNvPr id="37" name="任意多边形 36"/>
          <p:cNvSpPr/>
          <p:nvPr/>
        </p:nvSpPr>
        <p:spPr bwMode="auto">
          <a:xfrm>
            <a:off x="-2008830" y="1484784"/>
            <a:ext cx="9252321" cy="5373216"/>
          </a:xfrm>
          <a:custGeom>
            <a:avLst/>
            <a:gdLst>
              <a:gd name="connsiteX0" fmla="*/ 4626161 w 9252321"/>
              <a:gd name="connsiteY0" fmla="*/ 0 h 5373216"/>
              <a:gd name="connsiteX1" fmla="*/ 9252321 w 9252321"/>
              <a:gd name="connsiteY1" fmla="*/ 5373216 h 5373216"/>
              <a:gd name="connsiteX2" fmla="*/ 8510848 w 9252321"/>
              <a:gd name="connsiteY2" fmla="*/ 5373216 h 5373216"/>
              <a:gd name="connsiteX3" fmla="*/ 4626160 w 9252321"/>
              <a:gd name="connsiteY3" fmla="*/ 861209 h 5373216"/>
              <a:gd name="connsiteX4" fmla="*/ 741472 w 9252321"/>
              <a:gd name="connsiteY4" fmla="*/ 5373216 h 5373216"/>
              <a:gd name="connsiteX5" fmla="*/ 0 w 9252321"/>
              <a:gd name="connsiteY5" fmla="*/ 5373216 h 5373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52321" h="5373216">
                <a:moveTo>
                  <a:pt x="4626161" y="0"/>
                </a:moveTo>
                <a:lnTo>
                  <a:pt x="9252321" y="5373216"/>
                </a:lnTo>
                <a:lnTo>
                  <a:pt x="8510848" y="5373216"/>
                </a:lnTo>
                <a:lnTo>
                  <a:pt x="4626160" y="861209"/>
                </a:lnTo>
                <a:lnTo>
                  <a:pt x="741472" y="5373216"/>
                </a:lnTo>
                <a:lnTo>
                  <a:pt x="0" y="5373216"/>
                </a:lnTo>
                <a:close/>
              </a:path>
            </a:pathLst>
          </a:custGeom>
          <a:solidFill>
            <a:srgbClr val="F5F2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任意多边形 35"/>
          <p:cNvSpPr/>
          <p:nvPr/>
        </p:nvSpPr>
        <p:spPr bwMode="auto">
          <a:xfrm>
            <a:off x="819433" y="1484784"/>
            <a:ext cx="3595797" cy="2088232"/>
          </a:xfrm>
          <a:custGeom>
            <a:avLst/>
            <a:gdLst>
              <a:gd name="connsiteX0" fmla="*/ 1797898 w 3595797"/>
              <a:gd name="connsiteY0" fmla="*/ 0 h 2088232"/>
              <a:gd name="connsiteX1" fmla="*/ 3595797 w 3595797"/>
              <a:gd name="connsiteY1" fmla="*/ 2088232 h 2088232"/>
              <a:gd name="connsiteX2" fmla="*/ 2854323 w 3595797"/>
              <a:gd name="connsiteY2" fmla="*/ 2088232 h 2088232"/>
              <a:gd name="connsiteX3" fmla="*/ 1797897 w 3595797"/>
              <a:gd name="connsiteY3" fmla="*/ 861209 h 2088232"/>
              <a:gd name="connsiteX4" fmla="*/ 741471 w 3595797"/>
              <a:gd name="connsiteY4" fmla="*/ 2088232 h 2088232"/>
              <a:gd name="connsiteX5" fmla="*/ 0 w 3595797"/>
              <a:gd name="connsiteY5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5797" h="2088232">
                <a:moveTo>
                  <a:pt x="1797898" y="0"/>
                </a:moveTo>
                <a:lnTo>
                  <a:pt x="3595797" y="2088232"/>
                </a:lnTo>
                <a:lnTo>
                  <a:pt x="2854323" y="2088232"/>
                </a:lnTo>
                <a:lnTo>
                  <a:pt x="1797897" y="861209"/>
                </a:lnTo>
                <a:lnTo>
                  <a:pt x="741471" y="2088232"/>
                </a:lnTo>
                <a:lnTo>
                  <a:pt x="0" y="2088232"/>
                </a:lnTo>
                <a:close/>
              </a:path>
            </a:pathLst>
          </a:custGeom>
          <a:gradFill flip="none" rotWithShape="1">
            <a:gsLst>
              <a:gs pos="100000">
                <a:srgbClr val="0389D2"/>
              </a:gs>
              <a:gs pos="0">
                <a:srgbClr val="01AFE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等腰三角形 7"/>
          <p:cNvSpPr/>
          <p:nvPr/>
        </p:nvSpPr>
        <p:spPr bwMode="auto">
          <a:xfrm>
            <a:off x="1621019" y="5700798"/>
            <a:ext cx="1992625" cy="1157202"/>
          </a:xfrm>
          <a:prstGeom prst="triangle">
            <a:avLst/>
          </a:pr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1391379" y="3855538"/>
            <a:ext cx="5037663" cy="83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4800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Eras Bold ITC" panose="020B0907030504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感谢聆听</a:t>
            </a:r>
            <a:endParaRPr lang="zh-CN" altLang="zh-CN" sz="4800" b="1" dirty="0">
              <a:gradFill>
                <a:gsLst>
                  <a:gs pos="100000">
                    <a:srgbClr val="026EBB"/>
                  </a:gs>
                  <a:gs pos="0">
                    <a:srgbClr val="038EDB"/>
                  </a:gs>
                </a:gsLst>
                <a:lin ang="0" scaled="1"/>
              </a:gradFill>
              <a:latin typeface="Eras Bold ITC" panose="020B0907030504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9" name="Rectangle 3"/>
          <p:cNvSpPr txBox="1">
            <a:spLocks noChangeArrowheads="1"/>
          </p:cNvSpPr>
          <p:nvPr/>
        </p:nvSpPr>
        <p:spPr bwMode="auto">
          <a:xfrm>
            <a:off x="1391379" y="4581128"/>
            <a:ext cx="585211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4800" b="1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请大家批评指正</a:t>
            </a:r>
            <a:endParaRPr lang="zh-CN" sz="4800" b="1" dirty="0">
              <a:solidFill>
                <a:schemeClr val="bg1">
                  <a:lumMod val="7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8546653" y="5882143"/>
            <a:ext cx="495300" cy="509588"/>
            <a:chOff x="7127876" y="5013176"/>
            <a:chExt cx="495300" cy="509588"/>
          </a:xfrm>
          <a:solidFill>
            <a:schemeClr val="bg2"/>
          </a:solidFill>
        </p:grpSpPr>
        <p:sp>
          <p:nvSpPr>
            <p:cNvPr id="141" name="Oval 9"/>
            <p:cNvSpPr>
              <a:spLocks noChangeArrowheads="1"/>
            </p:cNvSpPr>
            <p:nvPr/>
          </p:nvSpPr>
          <p:spPr bwMode="auto">
            <a:xfrm>
              <a:off x="7127876" y="5013176"/>
              <a:ext cx="495300" cy="509588"/>
            </a:xfrm>
            <a:prstGeom prst="ellipse">
              <a:avLst/>
            </a:pr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2" name="Freeform 14"/>
            <p:cNvSpPr>
              <a:spLocks noEditPoints="1"/>
            </p:cNvSpPr>
            <p:nvPr/>
          </p:nvSpPr>
          <p:spPr bwMode="auto">
            <a:xfrm>
              <a:off x="7215188" y="5073501"/>
              <a:ext cx="331787" cy="327025"/>
            </a:xfrm>
            <a:custGeom>
              <a:avLst/>
              <a:gdLst>
                <a:gd name="T0" fmla="*/ 285 w 427"/>
                <a:gd name="T1" fmla="*/ 157 h 408"/>
                <a:gd name="T2" fmla="*/ 279 w 427"/>
                <a:gd name="T3" fmla="*/ 169 h 408"/>
                <a:gd name="T4" fmla="*/ 278 w 427"/>
                <a:gd name="T5" fmla="*/ 177 h 408"/>
                <a:gd name="T6" fmla="*/ 278 w 427"/>
                <a:gd name="T7" fmla="*/ 192 h 408"/>
                <a:gd name="T8" fmla="*/ 284 w 427"/>
                <a:gd name="T9" fmla="*/ 207 h 408"/>
                <a:gd name="T10" fmla="*/ 288 w 427"/>
                <a:gd name="T11" fmla="*/ 214 h 408"/>
                <a:gd name="T12" fmla="*/ 300 w 427"/>
                <a:gd name="T13" fmla="*/ 224 h 408"/>
                <a:gd name="T14" fmla="*/ 308 w 427"/>
                <a:gd name="T15" fmla="*/ 228 h 408"/>
                <a:gd name="T16" fmla="*/ 325 w 427"/>
                <a:gd name="T17" fmla="*/ 136 h 408"/>
                <a:gd name="T18" fmla="*/ 305 w 427"/>
                <a:gd name="T19" fmla="*/ 140 h 408"/>
                <a:gd name="T20" fmla="*/ 294 w 427"/>
                <a:gd name="T21" fmla="*/ 147 h 408"/>
                <a:gd name="T22" fmla="*/ 289 w 427"/>
                <a:gd name="T23" fmla="*/ 152 h 408"/>
                <a:gd name="T24" fmla="*/ 261 w 427"/>
                <a:gd name="T25" fmla="*/ 47 h 408"/>
                <a:gd name="T26" fmla="*/ 213 w 427"/>
                <a:gd name="T27" fmla="*/ 95 h 408"/>
                <a:gd name="T28" fmla="*/ 258 w 427"/>
                <a:gd name="T29" fmla="*/ 192 h 408"/>
                <a:gd name="T30" fmla="*/ 258 w 427"/>
                <a:gd name="T31" fmla="*/ 173 h 408"/>
                <a:gd name="T32" fmla="*/ 244 w 427"/>
                <a:gd name="T33" fmla="*/ 104 h 408"/>
                <a:gd name="T34" fmla="*/ 169 w 427"/>
                <a:gd name="T35" fmla="*/ 183 h 408"/>
                <a:gd name="T36" fmla="*/ 213 w 427"/>
                <a:gd name="T37" fmla="*/ 269 h 408"/>
                <a:gd name="T38" fmla="*/ 192 w 427"/>
                <a:gd name="T39" fmla="*/ 272 h 408"/>
                <a:gd name="T40" fmla="*/ 181 w 427"/>
                <a:gd name="T41" fmla="*/ 260 h 408"/>
                <a:gd name="T42" fmla="*/ 174 w 427"/>
                <a:gd name="T43" fmla="*/ 254 h 408"/>
                <a:gd name="T44" fmla="*/ 145 w 427"/>
                <a:gd name="T45" fmla="*/ 242 h 408"/>
                <a:gd name="T46" fmla="*/ 133 w 427"/>
                <a:gd name="T47" fmla="*/ 241 h 408"/>
                <a:gd name="T48" fmla="*/ 0 w 427"/>
                <a:gd name="T49" fmla="*/ 408 h 408"/>
                <a:gd name="T50" fmla="*/ 56 w 427"/>
                <a:gd name="T51" fmla="*/ 309 h 408"/>
                <a:gd name="T52" fmla="*/ 146 w 427"/>
                <a:gd name="T53" fmla="*/ 309 h 408"/>
                <a:gd name="T54" fmla="*/ 204 w 427"/>
                <a:gd name="T55" fmla="*/ 408 h 408"/>
                <a:gd name="T56" fmla="*/ 192 w 427"/>
                <a:gd name="T57" fmla="*/ 272 h 408"/>
                <a:gd name="T58" fmla="*/ 294 w 427"/>
                <a:gd name="T59" fmla="*/ 241 h 408"/>
                <a:gd name="T60" fmla="*/ 281 w 427"/>
                <a:gd name="T61" fmla="*/ 242 h 408"/>
                <a:gd name="T62" fmla="*/ 245 w 427"/>
                <a:gd name="T63" fmla="*/ 260 h 408"/>
                <a:gd name="T64" fmla="*/ 240 w 427"/>
                <a:gd name="T65" fmla="*/ 266 h 408"/>
                <a:gd name="T66" fmla="*/ 264 w 427"/>
                <a:gd name="T67" fmla="*/ 408 h 408"/>
                <a:gd name="T68" fmla="*/ 279 w 427"/>
                <a:gd name="T69" fmla="*/ 408 h 408"/>
                <a:gd name="T70" fmla="*/ 384 w 427"/>
                <a:gd name="T71" fmla="*/ 309 h 408"/>
                <a:gd name="T72" fmla="*/ 427 w 427"/>
                <a:gd name="T73" fmla="*/ 313 h 408"/>
                <a:gd name="T74" fmla="*/ 102 w 427"/>
                <a:gd name="T75" fmla="*/ 231 h 408"/>
                <a:gd name="T76" fmla="*/ 126 w 427"/>
                <a:gd name="T77" fmla="*/ 224 h 408"/>
                <a:gd name="T78" fmla="*/ 133 w 427"/>
                <a:gd name="T79" fmla="*/ 220 h 408"/>
                <a:gd name="T80" fmla="*/ 146 w 427"/>
                <a:gd name="T81" fmla="*/ 200 h 408"/>
                <a:gd name="T82" fmla="*/ 149 w 427"/>
                <a:gd name="T83" fmla="*/ 191 h 408"/>
                <a:gd name="T84" fmla="*/ 149 w 427"/>
                <a:gd name="T85" fmla="*/ 175 h 408"/>
                <a:gd name="T86" fmla="*/ 145 w 427"/>
                <a:gd name="T87" fmla="*/ 164 h 408"/>
                <a:gd name="T88" fmla="*/ 142 w 427"/>
                <a:gd name="T89" fmla="*/ 157 h 408"/>
                <a:gd name="T90" fmla="*/ 133 w 427"/>
                <a:gd name="T91" fmla="*/ 147 h 408"/>
                <a:gd name="T92" fmla="*/ 126 w 427"/>
                <a:gd name="T93" fmla="*/ 143 h 408"/>
                <a:gd name="T94" fmla="*/ 102 w 427"/>
                <a:gd name="T95" fmla="*/ 13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7" h="408">
                  <a:moveTo>
                    <a:pt x="289" y="152"/>
                  </a:moveTo>
                  <a:cubicBezTo>
                    <a:pt x="288" y="154"/>
                    <a:pt x="286" y="155"/>
                    <a:pt x="285" y="157"/>
                  </a:cubicBezTo>
                  <a:cubicBezTo>
                    <a:pt x="285" y="157"/>
                    <a:pt x="285" y="157"/>
                    <a:pt x="285" y="157"/>
                  </a:cubicBezTo>
                  <a:cubicBezTo>
                    <a:pt x="284" y="159"/>
                    <a:pt x="283" y="161"/>
                    <a:pt x="282" y="162"/>
                  </a:cubicBezTo>
                  <a:cubicBezTo>
                    <a:pt x="282" y="163"/>
                    <a:pt x="282" y="163"/>
                    <a:pt x="282" y="164"/>
                  </a:cubicBezTo>
                  <a:cubicBezTo>
                    <a:pt x="281" y="165"/>
                    <a:pt x="280" y="167"/>
                    <a:pt x="279" y="169"/>
                  </a:cubicBezTo>
                  <a:cubicBezTo>
                    <a:pt x="279" y="169"/>
                    <a:pt x="279" y="169"/>
                    <a:pt x="279" y="170"/>
                  </a:cubicBezTo>
                  <a:cubicBezTo>
                    <a:pt x="279" y="171"/>
                    <a:pt x="278" y="173"/>
                    <a:pt x="278" y="175"/>
                  </a:cubicBezTo>
                  <a:cubicBezTo>
                    <a:pt x="278" y="176"/>
                    <a:pt x="278" y="176"/>
                    <a:pt x="278" y="177"/>
                  </a:cubicBezTo>
                  <a:cubicBezTo>
                    <a:pt x="277" y="179"/>
                    <a:pt x="277" y="181"/>
                    <a:pt x="277" y="183"/>
                  </a:cubicBezTo>
                  <a:cubicBezTo>
                    <a:pt x="277" y="186"/>
                    <a:pt x="278" y="189"/>
                    <a:pt x="278" y="191"/>
                  </a:cubicBezTo>
                  <a:cubicBezTo>
                    <a:pt x="278" y="192"/>
                    <a:pt x="278" y="192"/>
                    <a:pt x="278" y="192"/>
                  </a:cubicBezTo>
                  <a:cubicBezTo>
                    <a:pt x="279" y="195"/>
                    <a:pt x="279" y="197"/>
                    <a:pt x="280" y="199"/>
                  </a:cubicBezTo>
                  <a:cubicBezTo>
                    <a:pt x="280" y="200"/>
                    <a:pt x="280" y="200"/>
                    <a:pt x="280" y="200"/>
                  </a:cubicBezTo>
                  <a:cubicBezTo>
                    <a:pt x="281" y="203"/>
                    <a:pt x="282" y="205"/>
                    <a:pt x="284" y="207"/>
                  </a:cubicBezTo>
                  <a:cubicBezTo>
                    <a:pt x="284" y="207"/>
                    <a:pt x="284" y="208"/>
                    <a:pt x="284" y="208"/>
                  </a:cubicBezTo>
                  <a:cubicBezTo>
                    <a:pt x="285" y="210"/>
                    <a:pt x="287" y="212"/>
                    <a:pt x="288" y="214"/>
                  </a:cubicBezTo>
                  <a:cubicBezTo>
                    <a:pt x="288" y="214"/>
                    <a:pt x="288" y="214"/>
                    <a:pt x="288" y="214"/>
                  </a:cubicBezTo>
                  <a:cubicBezTo>
                    <a:pt x="290" y="216"/>
                    <a:pt x="292" y="218"/>
                    <a:pt x="294" y="219"/>
                  </a:cubicBezTo>
                  <a:cubicBezTo>
                    <a:pt x="294" y="219"/>
                    <a:pt x="294" y="220"/>
                    <a:pt x="294" y="220"/>
                  </a:cubicBezTo>
                  <a:cubicBezTo>
                    <a:pt x="296" y="221"/>
                    <a:pt x="298" y="223"/>
                    <a:pt x="300" y="224"/>
                  </a:cubicBezTo>
                  <a:cubicBezTo>
                    <a:pt x="300" y="224"/>
                    <a:pt x="301" y="224"/>
                    <a:pt x="301" y="224"/>
                  </a:cubicBezTo>
                  <a:cubicBezTo>
                    <a:pt x="303" y="226"/>
                    <a:pt x="305" y="227"/>
                    <a:pt x="308" y="228"/>
                  </a:cubicBezTo>
                  <a:cubicBezTo>
                    <a:pt x="308" y="228"/>
                    <a:pt x="308" y="228"/>
                    <a:pt x="308" y="228"/>
                  </a:cubicBezTo>
                  <a:cubicBezTo>
                    <a:pt x="313" y="230"/>
                    <a:pt x="319" y="231"/>
                    <a:pt x="325" y="231"/>
                  </a:cubicBezTo>
                  <a:cubicBezTo>
                    <a:pt x="351" y="231"/>
                    <a:pt x="372" y="210"/>
                    <a:pt x="372" y="183"/>
                  </a:cubicBezTo>
                  <a:cubicBezTo>
                    <a:pt x="372" y="157"/>
                    <a:pt x="351" y="136"/>
                    <a:pt x="325" y="136"/>
                  </a:cubicBezTo>
                  <a:cubicBezTo>
                    <a:pt x="318" y="136"/>
                    <a:pt x="312" y="137"/>
                    <a:pt x="306" y="140"/>
                  </a:cubicBezTo>
                  <a:cubicBezTo>
                    <a:pt x="306" y="140"/>
                    <a:pt x="306" y="140"/>
                    <a:pt x="306" y="140"/>
                  </a:cubicBezTo>
                  <a:cubicBezTo>
                    <a:pt x="306" y="140"/>
                    <a:pt x="306" y="140"/>
                    <a:pt x="305" y="140"/>
                  </a:cubicBezTo>
                  <a:cubicBezTo>
                    <a:pt x="304" y="141"/>
                    <a:pt x="302" y="142"/>
                    <a:pt x="301" y="143"/>
                  </a:cubicBezTo>
                  <a:cubicBezTo>
                    <a:pt x="300" y="143"/>
                    <a:pt x="300" y="143"/>
                    <a:pt x="299" y="143"/>
                  </a:cubicBezTo>
                  <a:cubicBezTo>
                    <a:pt x="298" y="144"/>
                    <a:pt x="296" y="146"/>
                    <a:pt x="294" y="147"/>
                  </a:cubicBezTo>
                  <a:cubicBezTo>
                    <a:pt x="294" y="147"/>
                    <a:pt x="294" y="147"/>
                    <a:pt x="294" y="147"/>
                  </a:cubicBezTo>
                  <a:cubicBezTo>
                    <a:pt x="293" y="148"/>
                    <a:pt x="291" y="150"/>
                    <a:pt x="290" y="151"/>
                  </a:cubicBezTo>
                  <a:cubicBezTo>
                    <a:pt x="290" y="151"/>
                    <a:pt x="289" y="152"/>
                    <a:pt x="289" y="152"/>
                  </a:cubicBezTo>
                  <a:close/>
                  <a:moveTo>
                    <a:pt x="213" y="95"/>
                  </a:moveTo>
                  <a:lnTo>
                    <a:pt x="213" y="95"/>
                  </a:lnTo>
                  <a:cubicBezTo>
                    <a:pt x="240" y="95"/>
                    <a:pt x="261" y="73"/>
                    <a:pt x="261" y="47"/>
                  </a:cubicBezTo>
                  <a:cubicBezTo>
                    <a:pt x="261" y="21"/>
                    <a:pt x="240" y="0"/>
                    <a:pt x="213" y="0"/>
                  </a:cubicBezTo>
                  <a:cubicBezTo>
                    <a:pt x="187" y="0"/>
                    <a:pt x="166" y="21"/>
                    <a:pt x="166" y="47"/>
                  </a:cubicBezTo>
                  <a:cubicBezTo>
                    <a:pt x="166" y="73"/>
                    <a:pt x="187" y="95"/>
                    <a:pt x="213" y="95"/>
                  </a:cubicBezTo>
                  <a:close/>
                  <a:moveTo>
                    <a:pt x="258" y="228"/>
                  </a:moveTo>
                  <a:lnTo>
                    <a:pt x="258" y="228"/>
                  </a:lnTo>
                  <a:lnTo>
                    <a:pt x="258" y="192"/>
                  </a:lnTo>
                  <a:cubicBezTo>
                    <a:pt x="258" y="189"/>
                    <a:pt x="257" y="186"/>
                    <a:pt x="257" y="183"/>
                  </a:cubicBezTo>
                  <a:cubicBezTo>
                    <a:pt x="257" y="180"/>
                    <a:pt x="258" y="178"/>
                    <a:pt x="258" y="175"/>
                  </a:cubicBezTo>
                  <a:lnTo>
                    <a:pt x="258" y="173"/>
                  </a:lnTo>
                  <a:lnTo>
                    <a:pt x="258" y="173"/>
                  </a:lnTo>
                  <a:cubicBezTo>
                    <a:pt x="262" y="151"/>
                    <a:pt x="275" y="134"/>
                    <a:pt x="293" y="124"/>
                  </a:cubicBezTo>
                  <a:cubicBezTo>
                    <a:pt x="280" y="112"/>
                    <a:pt x="263" y="104"/>
                    <a:pt x="244" y="104"/>
                  </a:cubicBezTo>
                  <a:lnTo>
                    <a:pt x="183" y="104"/>
                  </a:lnTo>
                  <a:cubicBezTo>
                    <a:pt x="164" y="104"/>
                    <a:pt x="147" y="112"/>
                    <a:pt x="134" y="124"/>
                  </a:cubicBezTo>
                  <a:cubicBezTo>
                    <a:pt x="155" y="135"/>
                    <a:pt x="169" y="158"/>
                    <a:pt x="169" y="183"/>
                  </a:cubicBezTo>
                  <a:cubicBezTo>
                    <a:pt x="169" y="189"/>
                    <a:pt x="169" y="194"/>
                    <a:pt x="168" y="199"/>
                  </a:cubicBezTo>
                  <a:lnTo>
                    <a:pt x="168" y="228"/>
                  </a:lnTo>
                  <a:cubicBezTo>
                    <a:pt x="187" y="236"/>
                    <a:pt x="203" y="251"/>
                    <a:pt x="213" y="269"/>
                  </a:cubicBezTo>
                  <a:cubicBezTo>
                    <a:pt x="223" y="251"/>
                    <a:pt x="239" y="237"/>
                    <a:pt x="258" y="228"/>
                  </a:cubicBezTo>
                  <a:close/>
                  <a:moveTo>
                    <a:pt x="192" y="272"/>
                  </a:moveTo>
                  <a:lnTo>
                    <a:pt x="192" y="272"/>
                  </a:lnTo>
                  <a:cubicBezTo>
                    <a:pt x="190" y="270"/>
                    <a:pt x="189" y="268"/>
                    <a:pt x="187" y="266"/>
                  </a:cubicBezTo>
                  <a:cubicBezTo>
                    <a:pt x="187" y="265"/>
                    <a:pt x="186" y="265"/>
                    <a:pt x="186" y="265"/>
                  </a:cubicBezTo>
                  <a:cubicBezTo>
                    <a:pt x="185" y="263"/>
                    <a:pt x="183" y="262"/>
                    <a:pt x="181" y="260"/>
                  </a:cubicBezTo>
                  <a:cubicBezTo>
                    <a:pt x="181" y="260"/>
                    <a:pt x="181" y="259"/>
                    <a:pt x="181" y="259"/>
                  </a:cubicBezTo>
                  <a:cubicBezTo>
                    <a:pt x="179" y="258"/>
                    <a:pt x="177" y="256"/>
                    <a:pt x="175" y="255"/>
                  </a:cubicBezTo>
                  <a:cubicBezTo>
                    <a:pt x="175" y="255"/>
                    <a:pt x="175" y="254"/>
                    <a:pt x="174" y="254"/>
                  </a:cubicBezTo>
                  <a:cubicBezTo>
                    <a:pt x="168" y="250"/>
                    <a:pt x="161" y="246"/>
                    <a:pt x="153" y="244"/>
                  </a:cubicBezTo>
                  <a:cubicBezTo>
                    <a:pt x="151" y="243"/>
                    <a:pt x="150" y="243"/>
                    <a:pt x="148" y="242"/>
                  </a:cubicBezTo>
                  <a:cubicBezTo>
                    <a:pt x="147" y="242"/>
                    <a:pt x="146" y="242"/>
                    <a:pt x="145" y="242"/>
                  </a:cubicBezTo>
                  <a:cubicBezTo>
                    <a:pt x="144" y="242"/>
                    <a:pt x="143" y="241"/>
                    <a:pt x="141" y="241"/>
                  </a:cubicBezTo>
                  <a:cubicBezTo>
                    <a:pt x="141" y="241"/>
                    <a:pt x="140" y="241"/>
                    <a:pt x="139" y="241"/>
                  </a:cubicBezTo>
                  <a:cubicBezTo>
                    <a:pt x="137" y="241"/>
                    <a:pt x="135" y="241"/>
                    <a:pt x="133" y="241"/>
                  </a:cubicBezTo>
                  <a:lnTo>
                    <a:pt x="71" y="241"/>
                  </a:lnTo>
                  <a:cubicBezTo>
                    <a:pt x="32" y="241"/>
                    <a:pt x="0" y="273"/>
                    <a:pt x="0" y="313"/>
                  </a:cubicBezTo>
                  <a:lnTo>
                    <a:pt x="0" y="408"/>
                  </a:lnTo>
                  <a:lnTo>
                    <a:pt x="42" y="408"/>
                  </a:lnTo>
                  <a:lnTo>
                    <a:pt x="42" y="309"/>
                  </a:lnTo>
                  <a:lnTo>
                    <a:pt x="56" y="309"/>
                  </a:lnTo>
                  <a:lnTo>
                    <a:pt x="56" y="408"/>
                  </a:lnTo>
                  <a:lnTo>
                    <a:pt x="146" y="408"/>
                  </a:lnTo>
                  <a:lnTo>
                    <a:pt x="146" y="309"/>
                  </a:lnTo>
                  <a:lnTo>
                    <a:pt x="161" y="309"/>
                  </a:lnTo>
                  <a:lnTo>
                    <a:pt x="161" y="408"/>
                  </a:lnTo>
                  <a:lnTo>
                    <a:pt x="204" y="408"/>
                  </a:lnTo>
                  <a:lnTo>
                    <a:pt x="204" y="313"/>
                  </a:lnTo>
                  <a:cubicBezTo>
                    <a:pt x="204" y="297"/>
                    <a:pt x="200" y="283"/>
                    <a:pt x="192" y="272"/>
                  </a:cubicBezTo>
                  <a:cubicBezTo>
                    <a:pt x="192" y="272"/>
                    <a:pt x="192" y="272"/>
                    <a:pt x="192" y="272"/>
                  </a:cubicBezTo>
                  <a:close/>
                  <a:moveTo>
                    <a:pt x="355" y="241"/>
                  </a:moveTo>
                  <a:lnTo>
                    <a:pt x="355" y="241"/>
                  </a:lnTo>
                  <a:lnTo>
                    <a:pt x="294" y="241"/>
                  </a:lnTo>
                  <a:cubicBezTo>
                    <a:pt x="292" y="241"/>
                    <a:pt x="290" y="241"/>
                    <a:pt x="288" y="241"/>
                  </a:cubicBezTo>
                  <a:cubicBezTo>
                    <a:pt x="287" y="241"/>
                    <a:pt x="286" y="241"/>
                    <a:pt x="285" y="241"/>
                  </a:cubicBezTo>
                  <a:cubicBezTo>
                    <a:pt x="284" y="241"/>
                    <a:pt x="283" y="242"/>
                    <a:pt x="281" y="242"/>
                  </a:cubicBezTo>
                  <a:cubicBezTo>
                    <a:pt x="280" y="242"/>
                    <a:pt x="280" y="242"/>
                    <a:pt x="279" y="242"/>
                  </a:cubicBezTo>
                  <a:cubicBezTo>
                    <a:pt x="277" y="243"/>
                    <a:pt x="276" y="243"/>
                    <a:pt x="274" y="244"/>
                  </a:cubicBezTo>
                  <a:cubicBezTo>
                    <a:pt x="263" y="247"/>
                    <a:pt x="254" y="252"/>
                    <a:pt x="245" y="260"/>
                  </a:cubicBezTo>
                  <a:cubicBezTo>
                    <a:pt x="245" y="260"/>
                    <a:pt x="245" y="260"/>
                    <a:pt x="245" y="260"/>
                  </a:cubicBezTo>
                  <a:cubicBezTo>
                    <a:pt x="243" y="262"/>
                    <a:pt x="242" y="263"/>
                    <a:pt x="240" y="265"/>
                  </a:cubicBezTo>
                  <a:cubicBezTo>
                    <a:pt x="240" y="265"/>
                    <a:pt x="240" y="266"/>
                    <a:pt x="240" y="266"/>
                  </a:cubicBezTo>
                  <a:cubicBezTo>
                    <a:pt x="229" y="278"/>
                    <a:pt x="222" y="295"/>
                    <a:pt x="222" y="313"/>
                  </a:cubicBezTo>
                  <a:lnTo>
                    <a:pt x="222" y="408"/>
                  </a:lnTo>
                  <a:lnTo>
                    <a:pt x="264" y="408"/>
                  </a:lnTo>
                  <a:lnTo>
                    <a:pt x="264" y="309"/>
                  </a:lnTo>
                  <a:lnTo>
                    <a:pt x="279" y="309"/>
                  </a:lnTo>
                  <a:lnTo>
                    <a:pt x="279" y="408"/>
                  </a:lnTo>
                  <a:lnTo>
                    <a:pt x="369" y="408"/>
                  </a:lnTo>
                  <a:lnTo>
                    <a:pt x="369" y="309"/>
                  </a:lnTo>
                  <a:lnTo>
                    <a:pt x="384" y="309"/>
                  </a:lnTo>
                  <a:lnTo>
                    <a:pt x="384" y="408"/>
                  </a:lnTo>
                  <a:lnTo>
                    <a:pt x="427" y="408"/>
                  </a:lnTo>
                  <a:lnTo>
                    <a:pt x="427" y="313"/>
                  </a:lnTo>
                  <a:cubicBezTo>
                    <a:pt x="427" y="273"/>
                    <a:pt x="395" y="241"/>
                    <a:pt x="355" y="241"/>
                  </a:cubicBezTo>
                  <a:close/>
                  <a:moveTo>
                    <a:pt x="102" y="231"/>
                  </a:moveTo>
                  <a:lnTo>
                    <a:pt x="102" y="231"/>
                  </a:lnTo>
                  <a:cubicBezTo>
                    <a:pt x="108" y="231"/>
                    <a:pt x="114" y="230"/>
                    <a:pt x="119" y="228"/>
                  </a:cubicBezTo>
                  <a:cubicBezTo>
                    <a:pt x="119" y="228"/>
                    <a:pt x="119" y="228"/>
                    <a:pt x="119" y="228"/>
                  </a:cubicBezTo>
                  <a:cubicBezTo>
                    <a:pt x="122" y="227"/>
                    <a:pt x="124" y="226"/>
                    <a:pt x="126" y="224"/>
                  </a:cubicBezTo>
                  <a:cubicBezTo>
                    <a:pt x="126" y="224"/>
                    <a:pt x="126" y="224"/>
                    <a:pt x="126" y="224"/>
                  </a:cubicBezTo>
                  <a:cubicBezTo>
                    <a:pt x="129" y="223"/>
                    <a:pt x="131" y="221"/>
                    <a:pt x="133" y="220"/>
                  </a:cubicBezTo>
                  <a:cubicBezTo>
                    <a:pt x="133" y="220"/>
                    <a:pt x="133" y="220"/>
                    <a:pt x="133" y="220"/>
                  </a:cubicBezTo>
                  <a:cubicBezTo>
                    <a:pt x="137" y="216"/>
                    <a:pt x="140" y="212"/>
                    <a:pt x="143" y="208"/>
                  </a:cubicBezTo>
                  <a:cubicBezTo>
                    <a:pt x="143" y="207"/>
                    <a:pt x="143" y="207"/>
                    <a:pt x="143" y="207"/>
                  </a:cubicBezTo>
                  <a:cubicBezTo>
                    <a:pt x="144" y="205"/>
                    <a:pt x="145" y="203"/>
                    <a:pt x="146" y="200"/>
                  </a:cubicBezTo>
                  <a:cubicBezTo>
                    <a:pt x="146" y="200"/>
                    <a:pt x="147" y="200"/>
                    <a:pt x="147" y="199"/>
                  </a:cubicBezTo>
                  <a:cubicBezTo>
                    <a:pt x="148" y="197"/>
                    <a:pt x="148" y="195"/>
                    <a:pt x="149" y="192"/>
                  </a:cubicBezTo>
                  <a:cubicBezTo>
                    <a:pt x="149" y="192"/>
                    <a:pt x="149" y="192"/>
                    <a:pt x="149" y="191"/>
                  </a:cubicBezTo>
                  <a:cubicBezTo>
                    <a:pt x="149" y="189"/>
                    <a:pt x="150" y="186"/>
                    <a:pt x="150" y="183"/>
                  </a:cubicBezTo>
                  <a:cubicBezTo>
                    <a:pt x="150" y="181"/>
                    <a:pt x="149" y="179"/>
                    <a:pt x="149" y="177"/>
                  </a:cubicBezTo>
                  <a:cubicBezTo>
                    <a:pt x="149" y="176"/>
                    <a:pt x="149" y="176"/>
                    <a:pt x="149" y="175"/>
                  </a:cubicBezTo>
                  <a:cubicBezTo>
                    <a:pt x="148" y="173"/>
                    <a:pt x="148" y="171"/>
                    <a:pt x="147" y="169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7" y="167"/>
                    <a:pt x="146" y="165"/>
                    <a:pt x="145" y="164"/>
                  </a:cubicBezTo>
                  <a:cubicBezTo>
                    <a:pt x="145" y="163"/>
                    <a:pt x="145" y="163"/>
                    <a:pt x="145" y="162"/>
                  </a:cubicBezTo>
                  <a:cubicBezTo>
                    <a:pt x="144" y="161"/>
                    <a:pt x="143" y="159"/>
                    <a:pt x="142" y="157"/>
                  </a:cubicBezTo>
                  <a:lnTo>
                    <a:pt x="142" y="157"/>
                  </a:lnTo>
                  <a:cubicBezTo>
                    <a:pt x="140" y="155"/>
                    <a:pt x="139" y="154"/>
                    <a:pt x="138" y="152"/>
                  </a:cubicBezTo>
                  <a:cubicBezTo>
                    <a:pt x="137" y="152"/>
                    <a:pt x="137" y="151"/>
                    <a:pt x="137" y="151"/>
                  </a:cubicBezTo>
                  <a:cubicBezTo>
                    <a:pt x="136" y="150"/>
                    <a:pt x="134" y="148"/>
                    <a:pt x="133" y="147"/>
                  </a:cubicBezTo>
                  <a:cubicBezTo>
                    <a:pt x="133" y="147"/>
                    <a:pt x="133" y="147"/>
                    <a:pt x="132" y="147"/>
                  </a:cubicBezTo>
                  <a:cubicBezTo>
                    <a:pt x="131" y="146"/>
                    <a:pt x="129" y="144"/>
                    <a:pt x="127" y="143"/>
                  </a:cubicBezTo>
                  <a:cubicBezTo>
                    <a:pt x="127" y="143"/>
                    <a:pt x="127" y="143"/>
                    <a:pt x="126" y="143"/>
                  </a:cubicBezTo>
                  <a:cubicBezTo>
                    <a:pt x="125" y="142"/>
                    <a:pt x="123" y="141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15" y="137"/>
                    <a:pt x="109" y="136"/>
                    <a:pt x="102" y="136"/>
                  </a:cubicBezTo>
                  <a:cubicBezTo>
                    <a:pt x="76" y="136"/>
                    <a:pt x="54" y="157"/>
                    <a:pt x="54" y="183"/>
                  </a:cubicBezTo>
                  <a:cubicBezTo>
                    <a:pt x="54" y="210"/>
                    <a:pt x="76" y="231"/>
                    <a:pt x="102" y="23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9155062" y="5882143"/>
            <a:ext cx="495300" cy="509588"/>
            <a:chOff x="7743826" y="5013176"/>
            <a:chExt cx="495300" cy="509588"/>
          </a:xfrm>
          <a:solidFill>
            <a:schemeClr val="bg2"/>
          </a:solidFill>
        </p:grpSpPr>
        <p:sp>
          <p:nvSpPr>
            <p:cNvPr id="144" name="Oval 10"/>
            <p:cNvSpPr>
              <a:spLocks noChangeArrowheads="1"/>
            </p:cNvSpPr>
            <p:nvPr/>
          </p:nvSpPr>
          <p:spPr bwMode="auto">
            <a:xfrm>
              <a:off x="7743826" y="5013176"/>
              <a:ext cx="495300" cy="509588"/>
            </a:xfrm>
            <a:prstGeom prst="ellipse">
              <a:avLst/>
            </a:pr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5" name="Freeform 15"/>
            <p:cNvSpPr>
              <a:spLocks noEditPoints="1"/>
            </p:cNvSpPr>
            <p:nvPr/>
          </p:nvSpPr>
          <p:spPr bwMode="auto">
            <a:xfrm>
              <a:off x="7834313" y="5141764"/>
              <a:ext cx="311150" cy="250825"/>
            </a:xfrm>
            <a:custGeom>
              <a:avLst/>
              <a:gdLst>
                <a:gd name="T0" fmla="*/ 147 w 400"/>
                <a:gd name="T1" fmla="*/ 158 h 313"/>
                <a:gd name="T2" fmla="*/ 204 w 400"/>
                <a:gd name="T3" fmla="*/ 129 h 313"/>
                <a:gd name="T4" fmla="*/ 311 w 400"/>
                <a:gd name="T5" fmla="*/ 111 h 313"/>
                <a:gd name="T6" fmla="*/ 341 w 400"/>
                <a:gd name="T7" fmla="*/ 67 h 313"/>
                <a:gd name="T8" fmla="*/ 297 w 400"/>
                <a:gd name="T9" fmla="*/ 97 h 313"/>
                <a:gd name="T10" fmla="*/ 204 w 400"/>
                <a:gd name="T11" fmla="*/ 102 h 313"/>
                <a:gd name="T12" fmla="*/ 400 w 400"/>
                <a:gd name="T13" fmla="*/ 42 h 313"/>
                <a:gd name="T14" fmla="*/ 243 w 400"/>
                <a:gd name="T15" fmla="*/ 16 h 313"/>
                <a:gd name="T16" fmla="*/ 228 w 400"/>
                <a:gd name="T17" fmla="*/ 0 h 313"/>
                <a:gd name="T18" fmla="*/ 80 w 400"/>
                <a:gd name="T19" fmla="*/ 16 h 313"/>
                <a:gd name="T20" fmla="*/ 91 w 400"/>
                <a:gd name="T21" fmla="*/ 42 h 313"/>
                <a:gd name="T22" fmla="*/ 113 w 400"/>
                <a:gd name="T23" fmla="*/ 71 h 313"/>
                <a:gd name="T24" fmla="*/ 368 w 400"/>
                <a:gd name="T25" fmla="*/ 42 h 313"/>
                <a:gd name="T26" fmla="*/ 185 w 400"/>
                <a:gd name="T27" fmla="*/ 205 h 313"/>
                <a:gd name="T28" fmla="*/ 368 w 400"/>
                <a:gd name="T29" fmla="*/ 214 h 313"/>
                <a:gd name="T30" fmla="*/ 188 w 400"/>
                <a:gd name="T31" fmla="*/ 223 h 313"/>
                <a:gd name="T32" fmla="*/ 189 w 400"/>
                <a:gd name="T33" fmla="*/ 249 h 313"/>
                <a:gd name="T34" fmla="*/ 228 w 400"/>
                <a:gd name="T35" fmla="*/ 311 h 313"/>
                <a:gd name="T36" fmla="*/ 243 w 400"/>
                <a:gd name="T37" fmla="*/ 249 h 313"/>
                <a:gd name="T38" fmla="*/ 315 w 400"/>
                <a:gd name="T39" fmla="*/ 309 h 313"/>
                <a:gd name="T40" fmla="*/ 308 w 400"/>
                <a:gd name="T41" fmla="*/ 249 h 313"/>
                <a:gd name="T42" fmla="*/ 400 w 400"/>
                <a:gd name="T43" fmla="*/ 223 h 313"/>
                <a:gd name="T44" fmla="*/ 390 w 400"/>
                <a:gd name="T45" fmla="*/ 42 h 313"/>
                <a:gd name="T46" fmla="*/ 84 w 400"/>
                <a:gd name="T47" fmla="*/ 162 h 313"/>
                <a:gd name="T48" fmla="*/ 123 w 400"/>
                <a:gd name="T49" fmla="*/ 123 h 313"/>
                <a:gd name="T50" fmla="*/ 45 w 400"/>
                <a:gd name="T51" fmla="*/ 123 h 313"/>
                <a:gd name="T52" fmla="*/ 109 w 400"/>
                <a:gd name="T53" fmla="*/ 170 h 313"/>
                <a:gd name="T54" fmla="*/ 94 w 400"/>
                <a:gd name="T55" fmla="*/ 170 h 313"/>
                <a:gd name="T56" fmla="*/ 98 w 400"/>
                <a:gd name="T57" fmla="*/ 177 h 313"/>
                <a:gd name="T58" fmla="*/ 102 w 400"/>
                <a:gd name="T59" fmla="*/ 266 h 313"/>
                <a:gd name="T60" fmla="*/ 67 w 400"/>
                <a:gd name="T61" fmla="*/ 266 h 313"/>
                <a:gd name="T62" fmla="*/ 71 w 400"/>
                <a:gd name="T63" fmla="*/ 177 h 313"/>
                <a:gd name="T64" fmla="*/ 76 w 400"/>
                <a:gd name="T65" fmla="*/ 170 h 313"/>
                <a:gd name="T66" fmla="*/ 0 w 400"/>
                <a:gd name="T67" fmla="*/ 228 h 313"/>
                <a:gd name="T68" fmla="*/ 34 w 400"/>
                <a:gd name="T69" fmla="*/ 313 h 313"/>
                <a:gd name="T70" fmla="*/ 46 w 400"/>
                <a:gd name="T71" fmla="*/ 226 h 313"/>
                <a:gd name="T72" fmla="*/ 120 w 400"/>
                <a:gd name="T73" fmla="*/ 313 h 313"/>
                <a:gd name="T74" fmla="*/ 132 w 400"/>
                <a:gd name="T75" fmla="*/ 226 h 313"/>
                <a:gd name="T76" fmla="*/ 167 w 400"/>
                <a:gd name="T77" fmla="*/ 313 h 313"/>
                <a:gd name="T78" fmla="*/ 109 w 400"/>
                <a:gd name="T79" fmla="*/ 17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00" h="313">
                  <a:moveTo>
                    <a:pt x="204" y="102"/>
                  </a:moveTo>
                  <a:lnTo>
                    <a:pt x="147" y="158"/>
                  </a:lnTo>
                  <a:cubicBezTo>
                    <a:pt x="153" y="162"/>
                    <a:pt x="158" y="166"/>
                    <a:pt x="163" y="170"/>
                  </a:cubicBezTo>
                  <a:lnTo>
                    <a:pt x="204" y="129"/>
                  </a:lnTo>
                  <a:lnTo>
                    <a:pt x="248" y="174"/>
                  </a:lnTo>
                  <a:lnTo>
                    <a:pt x="311" y="111"/>
                  </a:lnTo>
                  <a:lnTo>
                    <a:pt x="321" y="135"/>
                  </a:lnTo>
                  <a:lnTo>
                    <a:pt x="341" y="67"/>
                  </a:lnTo>
                  <a:lnTo>
                    <a:pt x="272" y="87"/>
                  </a:lnTo>
                  <a:lnTo>
                    <a:pt x="297" y="97"/>
                  </a:lnTo>
                  <a:lnTo>
                    <a:pt x="248" y="146"/>
                  </a:lnTo>
                  <a:lnTo>
                    <a:pt x="204" y="102"/>
                  </a:lnTo>
                  <a:close/>
                  <a:moveTo>
                    <a:pt x="400" y="42"/>
                  </a:moveTo>
                  <a:lnTo>
                    <a:pt x="400" y="42"/>
                  </a:lnTo>
                  <a:lnTo>
                    <a:pt x="400" y="16"/>
                  </a:lnTo>
                  <a:lnTo>
                    <a:pt x="243" y="16"/>
                  </a:lnTo>
                  <a:lnTo>
                    <a:pt x="243" y="0"/>
                  </a:lnTo>
                  <a:lnTo>
                    <a:pt x="228" y="0"/>
                  </a:lnTo>
                  <a:lnTo>
                    <a:pt x="228" y="16"/>
                  </a:lnTo>
                  <a:lnTo>
                    <a:pt x="80" y="16"/>
                  </a:lnTo>
                  <a:lnTo>
                    <a:pt x="80" y="42"/>
                  </a:lnTo>
                  <a:lnTo>
                    <a:pt x="91" y="42"/>
                  </a:lnTo>
                  <a:lnTo>
                    <a:pt x="91" y="64"/>
                  </a:lnTo>
                  <a:cubicBezTo>
                    <a:pt x="99" y="65"/>
                    <a:pt x="106" y="67"/>
                    <a:pt x="113" y="71"/>
                  </a:cubicBezTo>
                  <a:lnTo>
                    <a:pt x="113" y="42"/>
                  </a:lnTo>
                  <a:lnTo>
                    <a:pt x="368" y="42"/>
                  </a:lnTo>
                  <a:lnTo>
                    <a:pt x="368" y="205"/>
                  </a:lnTo>
                  <a:lnTo>
                    <a:pt x="185" y="205"/>
                  </a:lnTo>
                  <a:cubicBezTo>
                    <a:pt x="186" y="208"/>
                    <a:pt x="187" y="211"/>
                    <a:pt x="187" y="214"/>
                  </a:cubicBezTo>
                  <a:lnTo>
                    <a:pt x="368" y="214"/>
                  </a:lnTo>
                  <a:lnTo>
                    <a:pt x="368" y="223"/>
                  </a:lnTo>
                  <a:lnTo>
                    <a:pt x="188" y="223"/>
                  </a:lnTo>
                  <a:cubicBezTo>
                    <a:pt x="188" y="225"/>
                    <a:pt x="189" y="226"/>
                    <a:pt x="189" y="228"/>
                  </a:cubicBezTo>
                  <a:lnTo>
                    <a:pt x="189" y="249"/>
                  </a:lnTo>
                  <a:lnTo>
                    <a:pt x="228" y="249"/>
                  </a:lnTo>
                  <a:lnTo>
                    <a:pt x="228" y="311"/>
                  </a:lnTo>
                  <a:lnTo>
                    <a:pt x="243" y="311"/>
                  </a:lnTo>
                  <a:lnTo>
                    <a:pt x="243" y="249"/>
                  </a:lnTo>
                  <a:lnTo>
                    <a:pt x="292" y="249"/>
                  </a:lnTo>
                  <a:lnTo>
                    <a:pt x="315" y="309"/>
                  </a:lnTo>
                  <a:lnTo>
                    <a:pt x="330" y="305"/>
                  </a:lnTo>
                  <a:lnTo>
                    <a:pt x="308" y="249"/>
                  </a:lnTo>
                  <a:lnTo>
                    <a:pt x="400" y="249"/>
                  </a:lnTo>
                  <a:lnTo>
                    <a:pt x="400" y="223"/>
                  </a:lnTo>
                  <a:lnTo>
                    <a:pt x="390" y="223"/>
                  </a:lnTo>
                  <a:lnTo>
                    <a:pt x="390" y="42"/>
                  </a:lnTo>
                  <a:lnTo>
                    <a:pt x="400" y="42"/>
                  </a:lnTo>
                  <a:close/>
                  <a:moveTo>
                    <a:pt x="84" y="162"/>
                  </a:moveTo>
                  <a:lnTo>
                    <a:pt x="84" y="162"/>
                  </a:lnTo>
                  <a:cubicBezTo>
                    <a:pt x="105" y="162"/>
                    <a:pt x="123" y="144"/>
                    <a:pt x="123" y="123"/>
                  </a:cubicBezTo>
                  <a:cubicBezTo>
                    <a:pt x="123" y="101"/>
                    <a:pt x="105" y="84"/>
                    <a:pt x="84" y="84"/>
                  </a:cubicBezTo>
                  <a:cubicBezTo>
                    <a:pt x="62" y="84"/>
                    <a:pt x="45" y="101"/>
                    <a:pt x="45" y="123"/>
                  </a:cubicBezTo>
                  <a:cubicBezTo>
                    <a:pt x="45" y="144"/>
                    <a:pt x="62" y="162"/>
                    <a:pt x="84" y="162"/>
                  </a:cubicBezTo>
                  <a:close/>
                  <a:moveTo>
                    <a:pt x="109" y="170"/>
                  </a:moveTo>
                  <a:lnTo>
                    <a:pt x="109" y="170"/>
                  </a:lnTo>
                  <a:lnTo>
                    <a:pt x="94" y="170"/>
                  </a:lnTo>
                  <a:lnTo>
                    <a:pt x="97" y="171"/>
                  </a:lnTo>
                  <a:cubicBezTo>
                    <a:pt x="98" y="172"/>
                    <a:pt x="99" y="175"/>
                    <a:pt x="98" y="177"/>
                  </a:cubicBezTo>
                  <a:lnTo>
                    <a:pt x="93" y="190"/>
                  </a:lnTo>
                  <a:lnTo>
                    <a:pt x="102" y="266"/>
                  </a:lnTo>
                  <a:lnTo>
                    <a:pt x="85" y="282"/>
                  </a:lnTo>
                  <a:lnTo>
                    <a:pt x="67" y="266"/>
                  </a:lnTo>
                  <a:lnTo>
                    <a:pt x="77" y="190"/>
                  </a:lnTo>
                  <a:lnTo>
                    <a:pt x="71" y="177"/>
                  </a:lnTo>
                  <a:cubicBezTo>
                    <a:pt x="71" y="175"/>
                    <a:pt x="71" y="172"/>
                    <a:pt x="73" y="171"/>
                  </a:cubicBezTo>
                  <a:lnTo>
                    <a:pt x="76" y="170"/>
                  </a:lnTo>
                  <a:lnTo>
                    <a:pt x="59" y="170"/>
                  </a:lnTo>
                  <a:cubicBezTo>
                    <a:pt x="26" y="170"/>
                    <a:pt x="0" y="196"/>
                    <a:pt x="0" y="228"/>
                  </a:cubicBezTo>
                  <a:lnTo>
                    <a:pt x="0" y="313"/>
                  </a:lnTo>
                  <a:lnTo>
                    <a:pt x="34" y="313"/>
                  </a:lnTo>
                  <a:lnTo>
                    <a:pt x="34" y="226"/>
                  </a:lnTo>
                  <a:lnTo>
                    <a:pt x="46" y="226"/>
                  </a:lnTo>
                  <a:lnTo>
                    <a:pt x="46" y="313"/>
                  </a:lnTo>
                  <a:lnTo>
                    <a:pt x="120" y="313"/>
                  </a:lnTo>
                  <a:lnTo>
                    <a:pt x="120" y="226"/>
                  </a:lnTo>
                  <a:lnTo>
                    <a:pt x="132" y="226"/>
                  </a:lnTo>
                  <a:lnTo>
                    <a:pt x="132" y="313"/>
                  </a:lnTo>
                  <a:lnTo>
                    <a:pt x="167" y="313"/>
                  </a:lnTo>
                  <a:lnTo>
                    <a:pt x="167" y="228"/>
                  </a:lnTo>
                  <a:cubicBezTo>
                    <a:pt x="167" y="196"/>
                    <a:pt x="141" y="170"/>
                    <a:pt x="109" y="17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9763472" y="5882143"/>
            <a:ext cx="495300" cy="509588"/>
            <a:chOff x="8326438" y="5013176"/>
            <a:chExt cx="495300" cy="509588"/>
          </a:xfrm>
          <a:solidFill>
            <a:schemeClr val="bg2"/>
          </a:solidFill>
        </p:grpSpPr>
        <p:sp>
          <p:nvSpPr>
            <p:cNvPr id="147" name="Oval 11"/>
            <p:cNvSpPr>
              <a:spLocks noChangeArrowheads="1"/>
            </p:cNvSpPr>
            <p:nvPr/>
          </p:nvSpPr>
          <p:spPr bwMode="auto">
            <a:xfrm>
              <a:off x="8326438" y="5013176"/>
              <a:ext cx="495300" cy="509588"/>
            </a:xfrm>
            <a:prstGeom prst="ellipse">
              <a:avLst/>
            </a:pr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8" name="Freeform 16"/>
            <p:cNvSpPr>
              <a:spLocks noEditPoints="1"/>
            </p:cNvSpPr>
            <p:nvPr/>
          </p:nvSpPr>
          <p:spPr bwMode="auto">
            <a:xfrm>
              <a:off x="8443913" y="5125889"/>
              <a:ext cx="279400" cy="284163"/>
            </a:xfrm>
            <a:custGeom>
              <a:avLst/>
              <a:gdLst>
                <a:gd name="T0" fmla="*/ 324 w 358"/>
                <a:gd name="T1" fmla="*/ 306 h 355"/>
                <a:gd name="T2" fmla="*/ 287 w 358"/>
                <a:gd name="T3" fmla="*/ 306 h 355"/>
                <a:gd name="T4" fmla="*/ 235 w 358"/>
                <a:gd name="T5" fmla="*/ 207 h 355"/>
                <a:gd name="T6" fmla="*/ 229 w 358"/>
                <a:gd name="T7" fmla="*/ 226 h 355"/>
                <a:gd name="T8" fmla="*/ 201 w 358"/>
                <a:gd name="T9" fmla="*/ 248 h 355"/>
                <a:gd name="T10" fmla="*/ 294 w 358"/>
                <a:gd name="T11" fmla="*/ 351 h 355"/>
                <a:gd name="T12" fmla="*/ 353 w 358"/>
                <a:gd name="T13" fmla="*/ 311 h 355"/>
                <a:gd name="T14" fmla="*/ 310 w 358"/>
                <a:gd name="T15" fmla="*/ 265 h 355"/>
                <a:gd name="T16" fmla="*/ 244 w 358"/>
                <a:gd name="T17" fmla="*/ 211 h 355"/>
                <a:gd name="T18" fmla="*/ 129 w 358"/>
                <a:gd name="T19" fmla="*/ 126 h 355"/>
                <a:gd name="T20" fmla="*/ 149 w 358"/>
                <a:gd name="T21" fmla="*/ 121 h 355"/>
                <a:gd name="T22" fmla="*/ 154 w 358"/>
                <a:gd name="T23" fmla="*/ 102 h 355"/>
                <a:gd name="T24" fmla="*/ 159 w 358"/>
                <a:gd name="T25" fmla="*/ 83 h 355"/>
                <a:gd name="T26" fmla="*/ 69 w 358"/>
                <a:gd name="T27" fmla="*/ 8 h 355"/>
                <a:gd name="T28" fmla="*/ 57 w 358"/>
                <a:gd name="T29" fmla="*/ 101 h 355"/>
                <a:gd name="T30" fmla="*/ 0 w 358"/>
                <a:gd name="T31" fmla="*/ 77 h 355"/>
                <a:gd name="T32" fmla="*/ 106 w 358"/>
                <a:gd name="T33" fmla="*/ 153 h 355"/>
                <a:gd name="T34" fmla="*/ 120 w 358"/>
                <a:gd name="T35" fmla="*/ 136 h 355"/>
                <a:gd name="T36" fmla="*/ 345 w 358"/>
                <a:gd name="T37" fmla="*/ 35 h 355"/>
                <a:gd name="T38" fmla="*/ 297 w 358"/>
                <a:gd name="T39" fmla="*/ 1 h 355"/>
                <a:gd name="T40" fmla="*/ 168 w 358"/>
                <a:gd name="T41" fmla="*/ 116 h 355"/>
                <a:gd name="T42" fmla="*/ 150 w 358"/>
                <a:gd name="T43" fmla="*/ 142 h 355"/>
                <a:gd name="T44" fmla="*/ 134 w 358"/>
                <a:gd name="T45" fmla="*/ 150 h 355"/>
                <a:gd name="T46" fmla="*/ 136 w 358"/>
                <a:gd name="T47" fmla="*/ 199 h 355"/>
                <a:gd name="T48" fmla="*/ 32 w 358"/>
                <a:gd name="T49" fmla="*/ 289 h 355"/>
                <a:gd name="T50" fmla="*/ 20 w 358"/>
                <a:gd name="T51" fmla="*/ 355 h 355"/>
                <a:gd name="T52" fmla="*/ 74 w 358"/>
                <a:gd name="T53" fmla="*/ 301 h 355"/>
                <a:gd name="T54" fmla="*/ 159 w 358"/>
                <a:gd name="T55" fmla="*/ 222 h 355"/>
                <a:gd name="T56" fmla="*/ 206 w 358"/>
                <a:gd name="T57" fmla="*/ 222 h 355"/>
                <a:gd name="T58" fmla="*/ 220 w 358"/>
                <a:gd name="T59" fmla="*/ 192 h 355"/>
                <a:gd name="T60" fmla="*/ 240 w 358"/>
                <a:gd name="T61" fmla="*/ 188 h 355"/>
                <a:gd name="T62" fmla="*/ 345 w 358"/>
                <a:gd name="T63" fmla="*/ 3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8" h="355">
                  <a:moveTo>
                    <a:pt x="305" y="288"/>
                  </a:moveTo>
                  <a:cubicBezTo>
                    <a:pt x="316" y="288"/>
                    <a:pt x="324" y="296"/>
                    <a:pt x="324" y="306"/>
                  </a:cubicBezTo>
                  <a:cubicBezTo>
                    <a:pt x="324" y="316"/>
                    <a:pt x="316" y="325"/>
                    <a:pt x="305" y="325"/>
                  </a:cubicBezTo>
                  <a:cubicBezTo>
                    <a:pt x="295" y="325"/>
                    <a:pt x="287" y="316"/>
                    <a:pt x="287" y="306"/>
                  </a:cubicBezTo>
                  <a:cubicBezTo>
                    <a:pt x="287" y="296"/>
                    <a:pt x="295" y="288"/>
                    <a:pt x="305" y="288"/>
                  </a:cubicBezTo>
                  <a:close/>
                  <a:moveTo>
                    <a:pt x="235" y="207"/>
                  </a:moveTo>
                  <a:lnTo>
                    <a:pt x="239" y="216"/>
                  </a:lnTo>
                  <a:lnTo>
                    <a:pt x="229" y="226"/>
                  </a:lnTo>
                  <a:lnTo>
                    <a:pt x="220" y="235"/>
                  </a:lnTo>
                  <a:cubicBezTo>
                    <a:pt x="215" y="241"/>
                    <a:pt x="208" y="245"/>
                    <a:pt x="201" y="248"/>
                  </a:cubicBezTo>
                  <a:lnTo>
                    <a:pt x="264" y="311"/>
                  </a:lnTo>
                  <a:lnTo>
                    <a:pt x="294" y="351"/>
                  </a:lnTo>
                  <a:lnTo>
                    <a:pt x="309" y="355"/>
                  </a:lnTo>
                  <a:lnTo>
                    <a:pt x="353" y="311"/>
                  </a:lnTo>
                  <a:lnTo>
                    <a:pt x="349" y="295"/>
                  </a:lnTo>
                  <a:lnTo>
                    <a:pt x="310" y="265"/>
                  </a:lnTo>
                  <a:lnTo>
                    <a:pt x="250" y="205"/>
                  </a:lnTo>
                  <a:lnTo>
                    <a:pt x="244" y="211"/>
                  </a:lnTo>
                  <a:lnTo>
                    <a:pt x="235" y="207"/>
                  </a:lnTo>
                  <a:close/>
                  <a:moveTo>
                    <a:pt x="129" y="126"/>
                  </a:moveTo>
                  <a:lnTo>
                    <a:pt x="140" y="116"/>
                  </a:lnTo>
                  <a:lnTo>
                    <a:pt x="149" y="121"/>
                  </a:lnTo>
                  <a:lnTo>
                    <a:pt x="144" y="112"/>
                  </a:lnTo>
                  <a:lnTo>
                    <a:pt x="154" y="102"/>
                  </a:lnTo>
                  <a:lnTo>
                    <a:pt x="155" y="101"/>
                  </a:lnTo>
                  <a:cubicBezTo>
                    <a:pt x="158" y="95"/>
                    <a:pt x="159" y="89"/>
                    <a:pt x="159" y="83"/>
                  </a:cubicBezTo>
                  <a:cubicBezTo>
                    <a:pt x="159" y="41"/>
                    <a:pt x="119" y="0"/>
                    <a:pt x="76" y="1"/>
                  </a:cubicBezTo>
                  <a:cubicBezTo>
                    <a:pt x="76" y="1"/>
                    <a:pt x="72" y="6"/>
                    <a:pt x="69" y="8"/>
                  </a:cubicBezTo>
                  <a:cubicBezTo>
                    <a:pt x="103" y="42"/>
                    <a:pt x="100" y="37"/>
                    <a:pt x="100" y="57"/>
                  </a:cubicBezTo>
                  <a:cubicBezTo>
                    <a:pt x="100" y="74"/>
                    <a:pt x="73" y="101"/>
                    <a:pt x="57" y="101"/>
                  </a:cubicBezTo>
                  <a:cubicBezTo>
                    <a:pt x="35" y="101"/>
                    <a:pt x="42" y="104"/>
                    <a:pt x="8" y="70"/>
                  </a:cubicBezTo>
                  <a:cubicBezTo>
                    <a:pt x="5" y="72"/>
                    <a:pt x="0" y="77"/>
                    <a:pt x="0" y="77"/>
                  </a:cubicBezTo>
                  <a:cubicBezTo>
                    <a:pt x="1" y="119"/>
                    <a:pt x="40" y="160"/>
                    <a:pt x="83" y="160"/>
                  </a:cubicBezTo>
                  <a:cubicBezTo>
                    <a:pt x="90" y="160"/>
                    <a:pt x="98" y="157"/>
                    <a:pt x="106" y="153"/>
                  </a:cubicBezTo>
                  <a:lnTo>
                    <a:pt x="108" y="155"/>
                  </a:lnTo>
                  <a:cubicBezTo>
                    <a:pt x="111" y="148"/>
                    <a:pt x="115" y="141"/>
                    <a:pt x="120" y="136"/>
                  </a:cubicBezTo>
                  <a:lnTo>
                    <a:pt x="129" y="126"/>
                  </a:lnTo>
                  <a:close/>
                  <a:moveTo>
                    <a:pt x="345" y="35"/>
                  </a:moveTo>
                  <a:lnTo>
                    <a:pt x="321" y="10"/>
                  </a:lnTo>
                  <a:cubicBezTo>
                    <a:pt x="314" y="4"/>
                    <a:pt x="306" y="1"/>
                    <a:pt x="297" y="1"/>
                  </a:cubicBezTo>
                  <a:cubicBezTo>
                    <a:pt x="289" y="1"/>
                    <a:pt x="280" y="4"/>
                    <a:pt x="273" y="10"/>
                  </a:cubicBezTo>
                  <a:lnTo>
                    <a:pt x="168" y="116"/>
                  </a:lnTo>
                  <a:cubicBezTo>
                    <a:pt x="171" y="122"/>
                    <a:pt x="169" y="131"/>
                    <a:pt x="164" y="136"/>
                  </a:cubicBezTo>
                  <a:cubicBezTo>
                    <a:pt x="161" y="140"/>
                    <a:pt x="155" y="142"/>
                    <a:pt x="150" y="142"/>
                  </a:cubicBezTo>
                  <a:cubicBezTo>
                    <a:pt x="148" y="142"/>
                    <a:pt x="145" y="141"/>
                    <a:pt x="143" y="140"/>
                  </a:cubicBezTo>
                  <a:lnTo>
                    <a:pt x="134" y="150"/>
                  </a:lnTo>
                  <a:cubicBezTo>
                    <a:pt x="121" y="163"/>
                    <a:pt x="121" y="184"/>
                    <a:pt x="134" y="197"/>
                  </a:cubicBezTo>
                  <a:lnTo>
                    <a:pt x="136" y="199"/>
                  </a:lnTo>
                  <a:lnTo>
                    <a:pt x="54" y="281"/>
                  </a:lnTo>
                  <a:lnTo>
                    <a:pt x="32" y="289"/>
                  </a:lnTo>
                  <a:lnTo>
                    <a:pt x="0" y="335"/>
                  </a:lnTo>
                  <a:lnTo>
                    <a:pt x="20" y="355"/>
                  </a:lnTo>
                  <a:lnTo>
                    <a:pt x="66" y="323"/>
                  </a:lnTo>
                  <a:lnTo>
                    <a:pt x="74" y="301"/>
                  </a:lnTo>
                  <a:lnTo>
                    <a:pt x="156" y="219"/>
                  </a:lnTo>
                  <a:lnTo>
                    <a:pt x="159" y="222"/>
                  </a:lnTo>
                  <a:cubicBezTo>
                    <a:pt x="165" y="228"/>
                    <a:pt x="174" y="231"/>
                    <a:pt x="182" y="231"/>
                  </a:cubicBezTo>
                  <a:cubicBezTo>
                    <a:pt x="191" y="231"/>
                    <a:pt x="200" y="228"/>
                    <a:pt x="206" y="222"/>
                  </a:cubicBezTo>
                  <a:lnTo>
                    <a:pt x="215" y="212"/>
                  </a:lnTo>
                  <a:cubicBezTo>
                    <a:pt x="212" y="206"/>
                    <a:pt x="215" y="197"/>
                    <a:pt x="220" y="192"/>
                  </a:cubicBezTo>
                  <a:cubicBezTo>
                    <a:pt x="223" y="188"/>
                    <a:pt x="229" y="186"/>
                    <a:pt x="234" y="186"/>
                  </a:cubicBezTo>
                  <a:cubicBezTo>
                    <a:pt x="236" y="186"/>
                    <a:pt x="238" y="187"/>
                    <a:pt x="240" y="188"/>
                  </a:cubicBezTo>
                  <a:lnTo>
                    <a:pt x="345" y="82"/>
                  </a:lnTo>
                  <a:cubicBezTo>
                    <a:pt x="358" y="69"/>
                    <a:pt x="358" y="48"/>
                    <a:pt x="345" y="3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10371882" y="5882143"/>
            <a:ext cx="493712" cy="509588"/>
            <a:chOff x="8940801" y="5013176"/>
            <a:chExt cx="493712" cy="509588"/>
          </a:xfrm>
          <a:solidFill>
            <a:schemeClr val="bg2"/>
          </a:solidFill>
        </p:grpSpPr>
        <p:sp>
          <p:nvSpPr>
            <p:cNvPr id="150" name="Oval 12"/>
            <p:cNvSpPr>
              <a:spLocks noChangeArrowheads="1"/>
            </p:cNvSpPr>
            <p:nvPr/>
          </p:nvSpPr>
          <p:spPr bwMode="auto">
            <a:xfrm>
              <a:off x="8940801" y="5013176"/>
              <a:ext cx="493712" cy="509588"/>
            </a:xfrm>
            <a:prstGeom prst="ellipse">
              <a:avLst/>
            </a:pr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51" name="Freeform 17"/>
            <p:cNvSpPr>
              <a:spLocks noEditPoints="1"/>
            </p:cNvSpPr>
            <p:nvPr/>
          </p:nvSpPr>
          <p:spPr bwMode="auto">
            <a:xfrm>
              <a:off x="9043988" y="5105251"/>
              <a:ext cx="300037" cy="330200"/>
            </a:xfrm>
            <a:custGeom>
              <a:avLst/>
              <a:gdLst>
                <a:gd name="T0" fmla="*/ 117 w 387"/>
                <a:gd name="T1" fmla="*/ 63 h 412"/>
                <a:gd name="T2" fmla="*/ 253 w 387"/>
                <a:gd name="T3" fmla="*/ 46 h 412"/>
                <a:gd name="T4" fmla="*/ 204 w 387"/>
                <a:gd name="T5" fmla="*/ 28 h 412"/>
                <a:gd name="T6" fmla="*/ 148 w 387"/>
                <a:gd name="T7" fmla="*/ 28 h 412"/>
                <a:gd name="T8" fmla="*/ 99 w 387"/>
                <a:gd name="T9" fmla="*/ 46 h 412"/>
                <a:gd name="T10" fmla="*/ 318 w 387"/>
                <a:gd name="T11" fmla="*/ 357 h 412"/>
                <a:gd name="T12" fmla="*/ 324 w 387"/>
                <a:gd name="T13" fmla="*/ 345 h 412"/>
                <a:gd name="T14" fmla="*/ 301 w 387"/>
                <a:gd name="T15" fmla="*/ 268 h 412"/>
                <a:gd name="T16" fmla="*/ 287 w 387"/>
                <a:gd name="T17" fmla="*/ 268 h 412"/>
                <a:gd name="T18" fmla="*/ 287 w 387"/>
                <a:gd name="T19" fmla="*/ 327 h 412"/>
                <a:gd name="T20" fmla="*/ 288 w 387"/>
                <a:gd name="T21" fmla="*/ 328 h 412"/>
                <a:gd name="T22" fmla="*/ 288 w 387"/>
                <a:gd name="T23" fmla="*/ 330 h 412"/>
                <a:gd name="T24" fmla="*/ 289 w 387"/>
                <a:gd name="T25" fmla="*/ 331 h 412"/>
                <a:gd name="T26" fmla="*/ 368 w 387"/>
                <a:gd name="T27" fmla="*/ 272 h 412"/>
                <a:gd name="T28" fmla="*/ 294 w 387"/>
                <a:gd name="T29" fmla="*/ 233 h 412"/>
                <a:gd name="T30" fmla="*/ 277 w 387"/>
                <a:gd name="T31" fmla="*/ 411 h 412"/>
                <a:gd name="T32" fmla="*/ 382 w 387"/>
                <a:gd name="T33" fmla="*/ 339 h 412"/>
                <a:gd name="T34" fmla="*/ 369 w 387"/>
                <a:gd name="T35" fmla="*/ 337 h 412"/>
                <a:gd name="T36" fmla="*/ 294 w 387"/>
                <a:gd name="T37" fmla="*/ 398 h 412"/>
                <a:gd name="T38" fmla="*/ 220 w 387"/>
                <a:gd name="T39" fmla="*/ 308 h 412"/>
                <a:gd name="T40" fmla="*/ 308 w 387"/>
                <a:gd name="T41" fmla="*/ 248 h 412"/>
                <a:gd name="T42" fmla="*/ 369 w 387"/>
                <a:gd name="T43" fmla="*/ 337 h 412"/>
                <a:gd name="T44" fmla="*/ 130 w 387"/>
                <a:gd name="T45" fmla="*/ 336 h 412"/>
                <a:gd name="T46" fmla="*/ 221 w 387"/>
                <a:gd name="T47" fmla="*/ 245 h 412"/>
                <a:gd name="T48" fmla="*/ 240 w 387"/>
                <a:gd name="T49" fmla="*/ 231 h 412"/>
                <a:gd name="T50" fmla="*/ 334 w 387"/>
                <a:gd name="T51" fmla="*/ 140 h 412"/>
                <a:gd name="T52" fmla="*/ 338 w 387"/>
                <a:gd name="T53" fmla="*/ 226 h 412"/>
                <a:gd name="T54" fmla="*/ 352 w 387"/>
                <a:gd name="T55" fmla="*/ 231 h 412"/>
                <a:gd name="T56" fmla="*/ 352 w 387"/>
                <a:gd name="T57" fmla="*/ 95 h 412"/>
                <a:gd name="T58" fmla="*/ 19 w 387"/>
                <a:gd name="T59" fmla="*/ 77 h 412"/>
                <a:gd name="T60" fmla="*/ 0 w 387"/>
                <a:gd name="T61" fmla="*/ 144 h 412"/>
                <a:gd name="T62" fmla="*/ 0 w 387"/>
                <a:gd name="T63" fmla="*/ 245 h 412"/>
                <a:gd name="T64" fmla="*/ 0 w 387"/>
                <a:gd name="T65" fmla="*/ 343 h 412"/>
                <a:gd name="T66" fmla="*/ 195 w 387"/>
                <a:gd name="T67" fmla="*/ 361 h 412"/>
                <a:gd name="T68" fmla="*/ 15 w 387"/>
                <a:gd name="T69" fmla="*/ 144 h 412"/>
                <a:gd name="T70" fmla="*/ 19 w 387"/>
                <a:gd name="T71" fmla="*/ 140 h 412"/>
                <a:gd name="T72" fmla="*/ 115 w 387"/>
                <a:gd name="T73" fmla="*/ 231 h 412"/>
                <a:gd name="T74" fmla="*/ 15 w 387"/>
                <a:gd name="T75" fmla="*/ 144 h 412"/>
                <a:gd name="T76" fmla="*/ 115 w 387"/>
                <a:gd name="T77" fmla="*/ 245 h 412"/>
                <a:gd name="T78" fmla="*/ 19 w 387"/>
                <a:gd name="T79" fmla="*/ 336 h 412"/>
                <a:gd name="T80" fmla="*/ 15 w 387"/>
                <a:gd name="T81" fmla="*/ 245 h 412"/>
                <a:gd name="T82" fmla="*/ 130 w 387"/>
                <a:gd name="T83" fmla="*/ 231 h 412"/>
                <a:gd name="T84" fmla="*/ 130 w 387"/>
                <a:gd name="T85" fmla="*/ 140 h 412"/>
                <a:gd name="T86" fmla="*/ 226 w 387"/>
                <a:gd name="T87" fmla="*/ 231 h 412"/>
                <a:gd name="T88" fmla="*/ 233 w 387"/>
                <a:gd name="T89" fmla="*/ 95 h 412"/>
                <a:gd name="T90" fmla="*/ 246 w 387"/>
                <a:gd name="T91" fmla="*/ 107 h 412"/>
                <a:gd name="T92" fmla="*/ 221 w 387"/>
                <a:gd name="T93" fmla="*/ 107 h 412"/>
                <a:gd name="T94" fmla="*/ 123 w 387"/>
                <a:gd name="T95" fmla="*/ 95 h 412"/>
                <a:gd name="T96" fmla="*/ 135 w 387"/>
                <a:gd name="T97" fmla="*/ 107 h 412"/>
                <a:gd name="T98" fmla="*/ 110 w 387"/>
                <a:gd name="T99" fmla="*/ 10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412">
                  <a:moveTo>
                    <a:pt x="99" y="46"/>
                  </a:moveTo>
                  <a:cubicBezTo>
                    <a:pt x="99" y="55"/>
                    <a:pt x="107" y="63"/>
                    <a:pt x="117" y="63"/>
                  </a:cubicBezTo>
                  <a:lnTo>
                    <a:pt x="236" y="63"/>
                  </a:lnTo>
                  <a:cubicBezTo>
                    <a:pt x="246" y="63"/>
                    <a:pt x="253" y="55"/>
                    <a:pt x="253" y="46"/>
                  </a:cubicBezTo>
                  <a:cubicBezTo>
                    <a:pt x="253" y="36"/>
                    <a:pt x="246" y="28"/>
                    <a:pt x="236" y="28"/>
                  </a:cubicBezTo>
                  <a:lnTo>
                    <a:pt x="204" y="28"/>
                  </a:lnTo>
                  <a:cubicBezTo>
                    <a:pt x="204" y="13"/>
                    <a:pt x="192" y="0"/>
                    <a:pt x="176" y="0"/>
                  </a:cubicBezTo>
                  <a:cubicBezTo>
                    <a:pt x="161" y="0"/>
                    <a:pt x="148" y="13"/>
                    <a:pt x="148" y="28"/>
                  </a:cubicBezTo>
                  <a:lnTo>
                    <a:pt x="117" y="28"/>
                  </a:lnTo>
                  <a:cubicBezTo>
                    <a:pt x="107" y="28"/>
                    <a:pt x="99" y="36"/>
                    <a:pt x="99" y="46"/>
                  </a:cubicBezTo>
                  <a:close/>
                  <a:moveTo>
                    <a:pt x="313" y="355"/>
                  </a:moveTo>
                  <a:cubicBezTo>
                    <a:pt x="315" y="356"/>
                    <a:pt x="317" y="357"/>
                    <a:pt x="318" y="357"/>
                  </a:cubicBezTo>
                  <a:cubicBezTo>
                    <a:pt x="320" y="357"/>
                    <a:pt x="322" y="356"/>
                    <a:pt x="324" y="355"/>
                  </a:cubicBezTo>
                  <a:cubicBezTo>
                    <a:pt x="326" y="352"/>
                    <a:pt x="326" y="348"/>
                    <a:pt x="324" y="345"/>
                  </a:cubicBezTo>
                  <a:lnTo>
                    <a:pt x="301" y="323"/>
                  </a:lnTo>
                  <a:lnTo>
                    <a:pt x="301" y="268"/>
                  </a:lnTo>
                  <a:cubicBezTo>
                    <a:pt x="301" y="264"/>
                    <a:pt x="298" y="260"/>
                    <a:pt x="294" y="260"/>
                  </a:cubicBezTo>
                  <a:cubicBezTo>
                    <a:pt x="290" y="260"/>
                    <a:pt x="287" y="264"/>
                    <a:pt x="287" y="268"/>
                  </a:cubicBezTo>
                  <a:lnTo>
                    <a:pt x="287" y="326"/>
                  </a:lnTo>
                  <a:cubicBezTo>
                    <a:pt x="287" y="326"/>
                    <a:pt x="287" y="327"/>
                    <a:pt x="287" y="327"/>
                  </a:cubicBezTo>
                  <a:cubicBezTo>
                    <a:pt x="287" y="327"/>
                    <a:pt x="287" y="327"/>
                    <a:pt x="287" y="328"/>
                  </a:cubicBezTo>
                  <a:cubicBezTo>
                    <a:pt x="287" y="328"/>
                    <a:pt x="287" y="328"/>
                    <a:pt x="288" y="328"/>
                  </a:cubicBezTo>
                  <a:cubicBezTo>
                    <a:pt x="288" y="329"/>
                    <a:pt x="288" y="329"/>
                    <a:pt x="288" y="329"/>
                  </a:cubicBezTo>
                  <a:cubicBezTo>
                    <a:pt x="288" y="329"/>
                    <a:pt x="288" y="329"/>
                    <a:pt x="288" y="330"/>
                  </a:cubicBezTo>
                  <a:cubicBezTo>
                    <a:pt x="288" y="330"/>
                    <a:pt x="289" y="330"/>
                    <a:pt x="289" y="331"/>
                  </a:cubicBezTo>
                  <a:cubicBezTo>
                    <a:pt x="289" y="331"/>
                    <a:pt x="289" y="331"/>
                    <a:pt x="289" y="331"/>
                  </a:cubicBezTo>
                  <a:lnTo>
                    <a:pt x="313" y="355"/>
                  </a:lnTo>
                  <a:close/>
                  <a:moveTo>
                    <a:pt x="368" y="272"/>
                  </a:moveTo>
                  <a:cubicBezTo>
                    <a:pt x="355" y="252"/>
                    <a:pt x="335" y="239"/>
                    <a:pt x="311" y="234"/>
                  </a:cubicBezTo>
                  <a:cubicBezTo>
                    <a:pt x="305" y="233"/>
                    <a:pt x="300" y="233"/>
                    <a:pt x="294" y="233"/>
                  </a:cubicBezTo>
                  <a:cubicBezTo>
                    <a:pt x="251" y="233"/>
                    <a:pt x="214" y="264"/>
                    <a:pt x="206" y="306"/>
                  </a:cubicBezTo>
                  <a:cubicBezTo>
                    <a:pt x="197" y="354"/>
                    <a:pt x="229" y="401"/>
                    <a:pt x="277" y="411"/>
                  </a:cubicBezTo>
                  <a:cubicBezTo>
                    <a:pt x="283" y="412"/>
                    <a:pt x="289" y="412"/>
                    <a:pt x="294" y="412"/>
                  </a:cubicBezTo>
                  <a:cubicBezTo>
                    <a:pt x="337" y="412"/>
                    <a:pt x="374" y="382"/>
                    <a:pt x="382" y="339"/>
                  </a:cubicBezTo>
                  <a:cubicBezTo>
                    <a:pt x="387" y="316"/>
                    <a:pt x="382" y="292"/>
                    <a:pt x="368" y="272"/>
                  </a:cubicBezTo>
                  <a:close/>
                  <a:moveTo>
                    <a:pt x="369" y="337"/>
                  </a:moveTo>
                  <a:lnTo>
                    <a:pt x="369" y="337"/>
                  </a:lnTo>
                  <a:cubicBezTo>
                    <a:pt x="362" y="372"/>
                    <a:pt x="330" y="398"/>
                    <a:pt x="294" y="398"/>
                  </a:cubicBezTo>
                  <a:cubicBezTo>
                    <a:pt x="289" y="398"/>
                    <a:pt x="285" y="398"/>
                    <a:pt x="280" y="397"/>
                  </a:cubicBezTo>
                  <a:cubicBezTo>
                    <a:pt x="239" y="389"/>
                    <a:pt x="212" y="349"/>
                    <a:pt x="220" y="308"/>
                  </a:cubicBezTo>
                  <a:cubicBezTo>
                    <a:pt x="227" y="273"/>
                    <a:pt x="258" y="247"/>
                    <a:pt x="294" y="247"/>
                  </a:cubicBezTo>
                  <a:cubicBezTo>
                    <a:pt x="299" y="247"/>
                    <a:pt x="304" y="247"/>
                    <a:pt x="308" y="248"/>
                  </a:cubicBezTo>
                  <a:cubicBezTo>
                    <a:pt x="328" y="252"/>
                    <a:pt x="345" y="263"/>
                    <a:pt x="357" y="280"/>
                  </a:cubicBezTo>
                  <a:cubicBezTo>
                    <a:pt x="368" y="297"/>
                    <a:pt x="372" y="317"/>
                    <a:pt x="369" y="337"/>
                  </a:cubicBezTo>
                  <a:close/>
                  <a:moveTo>
                    <a:pt x="189" y="336"/>
                  </a:moveTo>
                  <a:lnTo>
                    <a:pt x="130" y="336"/>
                  </a:lnTo>
                  <a:lnTo>
                    <a:pt x="130" y="245"/>
                  </a:lnTo>
                  <a:lnTo>
                    <a:pt x="221" y="245"/>
                  </a:lnTo>
                  <a:cubicBezTo>
                    <a:pt x="227" y="240"/>
                    <a:pt x="234" y="235"/>
                    <a:pt x="241" y="231"/>
                  </a:cubicBezTo>
                  <a:lnTo>
                    <a:pt x="240" y="231"/>
                  </a:lnTo>
                  <a:lnTo>
                    <a:pt x="240" y="140"/>
                  </a:lnTo>
                  <a:lnTo>
                    <a:pt x="334" y="140"/>
                  </a:lnTo>
                  <a:cubicBezTo>
                    <a:pt x="336" y="140"/>
                    <a:pt x="338" y="142"/>
                    <a:pt x="338" y="144"/>
                  </a:cubicBezTo>
                  <a:lnTo>
                    <a:pt x="338" y="226"/>
                  </a:lnTo>
                  <a:cubicBezTo>
                    <a:pt x="343" y="228"/>
                    <a:pt x="348" y="231"/>
                    <a:pt x="352" y="234"/>
                  </a:cubicBezTo>
                  <a:lnTo>
                    <a:pt x="352" y="231"/>
                  </a:lnTo>
                  <a:lnTo>
                    <a:pt x="352" y="144"/>
                  </a:lnTo>
                  <a:lnTo>
                    <a:pt x="352" y="95"/>
                  </a:lnTo>
                  <a:cubicBezTo>
                    <a:pt x="352" y="85"/>
                    <a:pt x="344" y="77"/>
                    <a:pt x="334" y="77"/>
                  </a:cubicBezTo>
                  <a:lnTo>
                    <a:pt x="19" y="77"/>
                  </a:lnTo>
                  <a:cubicBezTo>
                    <a:pt x="8" y="77"/>
                    <a:pt x="0" y="85"/>
                    <a:pt x="0" y="95"/>
                  </a:cubicBezTo>
                  <a:lnTo>
                    <a:pt x="0" y="144"/>
                  </a:lnTo>
                  <a:lnTo>
                    <a:pt x="0" y="231"/>
                  </a:lnTo>
                  <a:lnTo>
                    <a:pt x="0" y="245"/>
                  </a:lnTo>
                  <a:lnTo>
                    <a:pt x="0" y="332"/>
                  </a:lnTo>
                  <a:lnTo>
                    <a:pt x="0" y="343"/>
                  </a:lnTo>
                  <a:cubicBezTo>
                    <a:pt x="0" y="353"/>
                    <a:pt x="8" y="361"/>
                    <a:pt x="19" y="361"/>
                  </a:cubicBezTo>
                  <a:lnTo>
                    <a:pt x="195" y="361"/>
                  </a:lnTo>
                  <a:cubicBezTo>
                    <a:pt x="192" y="353"/>
                    <a:pt x="190" y="345"/>
                    <a:pt x="189" y="336"/>
                  </a:cubicBezTo>
                  <a:close/>
                  <a:moveTo>
                    <a:pt x="15" y="144"/>
                  </a:moveTo>
                  <a:lnTo>
                    <a:pt x="15" y="144"/>
                  </a:lnTo>
                  <a:cubicBezTo>
                    <a:pt x="15" y="142"/>
                    <a:pt x="16" y="140"/>
                    <a:pt x="19" y="140"/>
                  </a:cubicBezTo>
                  <a:lnTo>
                    <a:pt x="115" y="140"/>
                  </a:lnTo>
                  <a:lnTo>
                    <a:pt x="115" y="231"/>
                  </a:lnTo>
                  <a:lnTo>
                    <a:pt x="15" y="231"/>
                  </a:lnTo>
                  <a:lnTo>
                    <a:pt x="15" y="144"/>
                  </a:lnTo>
                  <a:close/>
                  <a:moveTo>
                    <a:pt x="115" y="245"/>
                  </a:moveTo>
                  <a:lnTo>
                    <a:pt x="115" y="245"/>
                  </a:lnTo>
                  <a:lnTo>
                    <a:pt x="115" y="336"/>
                  </a:lnTo>
                  <a:lnTo>
                    <a:pt x="19" y="336"/>
                  </a:lnTo>
                  <a:cubicBezTo>
                    <a:pt x="16" y="336"/>
                    <a:pt x="15" y="334"/>
                    <a:pt x="15" y="332"/>
                  </a:cubicBezTo>
                  <a:lnTo>
                    <a:pt x="15" y="245"/>
                  </a:lnTo>
                  <a:lnTo>
                    <a:pt x="115" y="245"/>
                  </a:lnTo>
                  <a:close/>
                  <a:moveTo>
                    <a:pt x="130" y="231"/>
                  </a:moveTo>
                  <a:lnTo>
                    <a:pt x="130" y="231"/>
                  </a:lnTo>
                  <a:lnTo>
                    <a:pt x="130" y="140"/>
                  </a:lnTo>
                  <a:lnTo>
                    <a:pt x="226" y="140"/>
                  </a:lnTo>
                  <a:lnTo>
                    <a:pt x="226" y="231"/>
                  </a:lnTo>
                  <a:lnTo>
                    <a:pt x="130" y="231"/>
                  </a:lnTo>
                  <a:close/>
                  <a:moveTo>
                    <a:pt x="233" y="95"/>
                  </a:moveTo>
                  <a:lnTo>
                    <a:pt x="233" y="95"/>
                  </a:lnTo>
                  <a:cubicBezTo>
                    <a:pt x="240" y="95"/>
                    <a:pt x="246" y="101"/>
                    <a:pt x="246" y="107"/>
                  </a:cubicBezTo>
                  <a:cubicBezTo>
                    <a:pt x="246" y="114"/>
                    <a:pt x="240" y="120"/>
                    <a:pt x="233" y="120"/>
                  </a:cubicBezTo>
                  <a:cubicBezTo>
                    <a:pt x="226" y="120"/>
                    <a:pt x="221" y="114"/>
                    <a:pt x="221" y="107"/>
                  </a:cubicBezTo>
                  <a:cubicBezTo>
                    <a:pt x="221" y="101"/>
                    <a:pt x="226" y="95"/>
                    <a:pt x="233" y="95"/>
                  </a:cubicBezTo>
                  <a:close/>
                  <a:moveTo>
                    <a:pt x="123" y="95"/>
                  </a:moveTo>
                  <a:lnTo>
                    <a:pt x="123" y="95"/>
                  </a:lnTo>
                  <a:cubicBezTo>
                    <a:pt x="129" y="95"/>
                    <a:pt x="135" y="101"/>
                    <a:pt x="135" y="107"/>
                  </a:cubicBezTo>
                  <a:cubicBezTo>
                    <a:pt x="135" y="114"/>
                    <a:pt x="129" y="120"/>
                    <a:pt x="123" y="120"/>
                  </a:cubicBezTo>
                  <a:cubicBezTo>
                    <a:pt x="116" y="120"/>
                    <a:pt x="110" y="114"/>
                    <a:pt x="110" y="107"/>
                  </a:cubicBezTo>
                  <a:cubicBezTo>
                    <a:pt x="110" y="101"/>
                    <a:pt x="116" y="95"/>
                    <a:pt x="123" y="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10978703" y="5882143"/>
            <a:ext cx="495300" cy="509588"/>
            <a:chOff x="9559926" y="5013176"/>
            <a:chExt cx="495300" cy="509588"/>
          </a:xfrm>
          <a:solidFill>
            <a:schemeClr val="bg2"/>
          </a:solidFill>
        </p:grpSpPr>
        <p:sp>
          <p:nvSpPr>
            <p:cNvPr id="153" name="Oval 13"/>
            <p:cNvSpPr>
              <a:spLocks noChangeArrowheads="1"/>
            </p:cNvSpPr>
            <p:nvPr/>
          </p:nvSpPr>
          <p:spPr bwMode="auto">
            <a:xfrm>
              <a:off x="9559926" y="5013176"/>
              <a:ext cx="495300" cy="509588"/>
            </a:xfrm>
            <a:prstGeom prst="ellipse">
              <a:avLst/>
            </a:pr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54" name="Freeform 18"/>
            <p:cNvSpPr>
              <a:spLocks noEditPoints="1"/>
            </p:cNvSpPr>
            <p:nvPr/>
          </p:nvSpPr>
          <p:spPr bwMode="auto">
            <a:xfrm>
              <a:off x="9685338" y="5114776"/>
              <a:ext cx="300037" cy="290513"/>
            </a:xfrm>
            <a:custGeom>
              <a:avLst/>
              <a:gdLst>
                <a:gd name="T0" fmla="*/ 13 w 387"/>
                <a:gd name="T1" fmla="*/ 287 h 362"/>
                <a:gd name="T2" fmla="*/ 276 w 387"/>
                <a:gd name="T3" fmla="*/ 215 h 362"/>
                <a:gd name="T4" fmla="*/ 253 w 387"/>
                <a:gd name="T5" fmla="*/ 297 h 362"/>
                <a:gd name="T6" fmla="*/ 245 w 387"/>
                <a:gd name="T7" fmla="*/ 226 h 362"/>
                <a:gd name="T8" fmla="*/ 245 w 387"/>
                <a:gd name="T9" fmla="*/ 163 h 362"/>
                <a:gd name="T10" fmla="*/ 238 w 387"/>
                <a:gd name="T11" fmla="*/ 166 h 362"/>
                <a:gd name="T12" fmla="*/ 244 w 387"/>
                <a:gd name="T13" fmla="*/ 175 h 362"/>
                <a:gd name="T14" fmla="*/ 250 w 387"/>
                <a:gd name="T15" fmla="*/ 173 h 362"/>
                <a:gd name="T16" fmla="*/ 214 w 387"/>
                <a:gd name="T17" fmla="*/ 181 h 362"/>
                <a:gd name="T18" fmla="*/ 217 w 387"/>
                <a:gd name="T19" fmla="*/ 193 h 362"/>
                <a:gd name="T20" fmla="*/ 221 w 387"/>
                <a:gd name="T21" fmla="*/ 189 h 362"/>
                <a:gd name="T22" fmla="*/ 195 w 387"/>
                <a:gd name="T23" fmla="*/ 205 h 362"/>
                <a:gd name="T24" fmla="*/ 192 w 387"/>
                <a:gd name="T25" fmla="*/ 211 h 362"/>
                <a:gd name="T26" fmla="*/ 201 w 387"/>
                <a:gd name="T27" fmla="*/ 216 h 362"/>
                <a:gd name="T28" fmla="*/ 204 w 387"/>
                <a:gd name="T29" fmla="*/ 210 h 362"/>
                <a:gd name="T30" fmla="*/ 183 w 387"/>
                <a:gd name="T31" fmla="*/ 240 h 362"/>
                <a:gd name="T32" fmla="*/ 193 w 387"/>
                <a:gd name="T33" fmla="*/ 247 h 362"/>
                <a:gd name="T34" fmla="*/ 194 w 387"/>
                <a:gd name="T35" fmla="*/ 241 h 362"/>
                <a:gd name="T36" fmla="*/ 185 w 387"/>
                <a:gd name="T37" fmla="*/ 270 h 362"/>
                <a:gd name="T38" fmla="*/ 187 w 387"/>
                <a:gd name="T39" fmla="*/ 277 h 362"/>
                <a:gd name="T40" fmla="*/ 196 w 387"/>
                <a:gd name="T41" fmla="*/ 273 h 362"/>
                <a:gd name="T42" fmla="*/ 195 w 387"/>
                <a:gd name="T43" fmla="*/ 267 h 362"/>
                <a:gd name="T44" fmla="*/ 200 w 387"/>
                <a:gd name="T45" fmla="*/ 304 h 362"/>
                <a:gd name="T46" fmla="*/ 212 w 387"/>
                <a:gd name="T47" fmla="*/ 302 h 362"/>
                <a:gd name="T48" fmla="*/ 208 w 387"/>
                <a:gd name="T49" fmla="*/ 297 h 362"/>
                <a:gd name="T50" fmla="*/ 221 w 387"/>
                <a:gd name="T51" fmla="*/ 325 h 362"/>
                <a:gd name="T52" fmla="*/ 227 w 387"/>
                <a:gd name="T53" fmla="*/ 329 h 362"/>
                <a:gd name="T54" fmla="*/ 232 w 387"/>
                <a:gd name="T55" fmla="*/ 320 h 362"/>
                <a:gd name="T56" fmla="*/ 227 w 387"/>
                <a:gd name="T57" fmla="*/ 316 h 362"/>
                <a:gd name="T58" fmla="*/ 254 w 387"/>
                <a:gd name="T59" fmla="*/ 340 h 362"/>
                <a:gd name="T60" fmla="*/ 261 w 387"/>
                <a:gd name="T61" fmla="*/ 342 h 362"/>
                <a:gd name="T62" fmla="*/ 257 w 387"/>
                <a:gd name="T63" fmla="*/ 330 h 362"/>
                <a:gd name="T64" fmla="*/ 284 w 387"/>
                <a:gd name="T65" fmla="*/ 342 h 362"/>
                <a:gd name="T66" fmla="*/ 291 w 387"/>
                <a:gd name="T67" fmla="*/ 341 h 362"/>
                <a:gd name="T68" fmla="*/ 290 w 387"/>
                <a:gd name="T69" fmla="*/ 331 h 362"/>
                <a:gd name="T70" fmla="*/ 284 w 387"/>
                <a:gd name="T71" fmla="*/ 332 h 362"/>
                <a:gd name="T72" fmla="*/ 319 w 387"/>
                <a:gd name="T73" fmla="*/ 332 h 362"/>
                <a:gd name="T74" fmla="*/ 325 w 387"/>
                <a:gd name="T75" fmla="*/ 328 h 362"/>
                <a:gd name="T76" fmla="*/ 315 w 387"/>
                <a:gd name="T77" fmla="*/ 321 h 362"/>
                <a:gd name="T78" fmla="*/ 343 w 387"/>
                <a:gd name="T79" fmla="*/ 313 h 362"/>
                <a:gd name="T80" fmla="*/ 347 w 387"/>
                <a:gd name="T81" fmla="*/ 308 h 362"/>
                <a:gd name="T82" fmla="*/ 340 w 387"/>
                <a:gd name="T83" fmla="*/ 300 h 362"/>
                <a:gd name="T84" fmla="*/ 336 w 387"/>
                <a:gd name="T85" fmla="*/ 305 h 362"/>
                <a:gd name="T86" fmla="*/ 362 w 387"/>
                <a:gd name="T87" fmla="*/ 282 h 362"/>
                <a:gd name="T88" fmla="*/ 364 w 387"/>
                <a:gd name="T89" fmla="*/ 275 h 362"/>
                <a:gd name="T90" fmla="*/ 352 w 387"/>
                <a:gd name="T91" fmla="*/ 276 h 362"/>
                <a:gd name="T92" fmla="*/ 367 w 387"/>
                <a:gd name="T93" fmla="*/ 252 h 362"/>
                <a:gd name="T94" fmla="*/ 367 w 387"/>
                <a:gd name="T95" fmla="*/ 245 h 362"/>
                <a:gd name="T96" fmla="*/ 356 w 387"/>
                <a:gd name="T97" fmla="*/ 244 h 362"/>
                <a:gd name="T98" fmla="*/ 356 w 387"/>
                <a:gd name="T99" fmla="*/ 250 h 362"/>
                <a:gd name="T100" fmla="*/ 360 w 387"/>
                <a:gd name="T101" fmla="*/ 215 h 362"/>
                <a:gd name="T102" fmla="*/ 357 w 387"/>
                <a:gd name="T103" fmla="*/ 208 h 362"/>
                <a:gd name="T104" fmla="*/ 350 w 387"/>
                <a:gd name="T105" fmla="*/ 218 h 362"/>
                <a:gd name="T106" fmla="*/ 344 w 387"/>
                <a:gd name="T107" fmla="*/ 190 h 362"/>
                <a:gd name="T108" fmla="*/ 340 w 387"/>
                <a:gd name="T109" fmla="*/ 185 h 362"/>
                <a:gd name="T110" fmla="*/ 331 w 387"/>
                <a:gd name="T111" fmla="*/ 191 h 362"/>
                <a:gd name="T112" fmla="*/ 335 w 387"/>
                <a:gd name="T113" fmla="*/ 196 h 362"/>
                <a:gd name="T114" fmla="*/ 315 w 387"/>
                <a:gd name="T115" fmla="*/ 168 h 362"/>
                <a:gd name="T116" fmla="*/ 309 w 387"/>
                <a:gd name="T117" fmla="*/ 165 h 362"/>
                <a:gd name="T118" fmla="*/ 308 w 387"/>
                <a:gd name="T119" fmla="*/ 176 h 362"/>
                <a:gd name="T120" fmla="*/ 275 w 387"/>
                <a:gd name="T121" fmla="*/ 138 h 362"/>
                <a:gd name="T122" fmla="*/ 215 w 387"/>
                <a:gd name="T123" fmla="*/ 5 h 362"/>
                <a:gd name="T124" fmla="*/ 18 w 387"/>
                <a:gd name="T125" fmla="*/ 9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7" h="362">
                  <a:moveTo>
                    <a:pt x="30" y="269"/>
                  </a:moveTo>
                  <a:cubicBezTo>
                    <a:pt x="50" y="267"/>
                    <a:pt x="69" y="266"/>
                    <a:pt x="88" y="265"/>
                  </a:cubicBezTo>
                  <a:cubicBezTo>
                    <a:pt x="76" y="265"/>
                    <a:pt x="65" y="264"/>
                    <a:pt x="53" y="262"/>
                  </a:cubicBezTo>
                  <a:cubicBezTo>
                    <a:pt x="43" y="261"/>
                    <a:pt x="35" y="254"/>
                    <a:pt x="35" y="244"/>
                  </a:cubicBezTo>
                  <a:cubicBezTo>
                    <a:pt x="35" y="230"/>
                    <a:pt x="35" y="215"/>
                    <a:pt x="35" y="201"/>
                  </a:cubicBezTo>
                  <a:cubicBezTo>
                    <a:pt x="35" y="191"/>
                    <a:pt x="43" y="184"/>
                    <a:pt x="53" y="183"/>
                  </a:cubicBezTo>
                  <a:cubicBezTo>
                    <a:pt x="89" y="180"/>
                    <a:pt x="124" y="178"/>
                    <a:pt x="160" y="179"/>
                  </a:cubicBezTo>
                  <a:cubicBezTo>
                    <a:pt x="147" y="200"/>
                    <a:pt x="140" y="224"/>
                    <a:pt x="140" y="250"/>
                  </a:cubicBezTo>
                  <a:cubicBezTo>
                    <a:pt x="140" y="288"/>
                    <a:pt x="155" y="322"/>
                    <a:pt x="179" y="346"/>
                  </a:cubicBezTo>
                  <a:cubicBezTo>
                    <a:pt x="181" y="347"/>
                    <a:pt x="182" y="349"/>
                    <a:pt x="184" y="350"/>
                  </a:cubicBezTo>
                  <a:cubicBezTo>
                    <a:pt x="133" y="355"/>
                    <a:pt x="82" y="354"/>
                    <a:pt x="30" y="348"/>
                  </a:cubicBezTo>
                  <a:cubicBezTo>
                    <a:pt x="21" y="347"/>
                    <a:pt x="13" y="340"/>
                    <a:pt x="13" y="330"/>
                  </a:cubicBezTo>
                  <a:cubicBezTo>
                    <a:pt x="13" y="316"/>
                    <a:pt x="13" y="301"/>
                    <a:pt x="13" y="287"/>
                  </a:cubicBezTo>
                  <a:cubicBezTo>
                    <a:pt x="13" y="277"/>
                    <a:pt x="21" y="270"/>
                    <a:pt x="30" y="269"/>
                  </a:cubicBezTo>
                  <a:close/>
                  <a:moveTo>
                    <a:pt x="266" y="159"/>
                  </a:moveTo>
                  <a:lnTo>
                    <a:pt x="266" y="159"/>
                  </a:lnTo>
                  <a:cubicBezTo>
                    <a:pt x="273" y="158"/>
                    <a:pt x="281" y="157"/>
                    <a:pt x="288" y="159"/>
                  </a:cubicBezTo>
                  <a:cubicBezTo>
                    <a:pt x="287" y="163"/>
                    <a:pt x="287" y="167"/>
                    <a:pt x="287" y="171"/>
                  </a:cubicBezTo>
                  <a:cubicBezTo>
                    <a:pt x="280" y="170"/>
                    <a:pt x="273" y="170"/>
                    <a:pt x="267" y="171"/>
                  </a:cubicBezTo>
                  <a:cubicBezTo>
                    <a:pt x="267" y="167"/>
                    <a:pt x="266" y="163"/>
                    <a:pt x="266" y="159"/>
                  </a:cubicBezTo>
                  <a:close/>
                  <a:moveTo>
                    <a:pt x="307" y="231"/>
                  </a:moveTo>
                  <a:lnTo>
                    <a:pt x="307" y="231"/>
                  </a:lnTo>
                  <a:lnTo>
                    <a:pt x="281" y="231"/>
                  </a:lnTo>
                  <a:lnTo>
                    <a:pt x="281" y="226"/>
                  </a:lnTo>
                  <a:cubicBezTo>
                    <a:pt x="281" y="222"/>
                    <a:pt x="280" y="219"/>
                    <a:pt x="280" y="217"/>
                  </a:cubicBezTo>
                  <a:cubicBezTo>
                    <a:pt x="279" y="216"/>
                    <a:pt x="278" y="215"/>
                    <a:pt x="276" y="215"/>
                  </a:cubicBezTo>
                  <a:cubicBezTo>
                    <a:pt x="274" y="215"/>
                    <a:pt x="273" y="216"/>
                    <a:pt x="272" y="217"/>
                  </a:cubicBezTo>
                  <a:cubicBezTo>
                    <a:pt x="272" y="218"/>
                    <a:pt x="271" y="220"/>
                    <a:pt x="271" y="223"/>
                  </a:cubicBezTo>
                  <a:cubicBezTo>
                    <a:pt x="271" y="227"/>
                    <a:pt x="272" y="230"/>
                    <a:pt x="274" y="231"/>
                  </a:cubicBezTo>
                  <a:cubicBezTo>
                    <a:pt x="275" y="233"/>
                    <a:pt x="280" y="236"/>
                    <a:pt x="288" y="241"/>
                  </a:cubicBezTo>
                  <a:cubicBezTo>
                    <a:pt x="294" y="245"/>
                    <a:pt x="299" y="248"/>
                    <a:pt x="301" y="250"/>
                  </a:cubicBezTo>
                  <a:cubicBezTo>
                    <a:pt x="304" y="252"/>
                    <a:pt x="306" y="255"/>
                    <a:pt x="307" y="259"/>
                  </a:cubicBezTo>
                  <a:cubicBezTo>
                    <a:pt x="309" y="263"/>
                    <a:pt x="310" y="268"/>
                    <a:pt x="310" y="274"/>
                  </a:cubicBezTo>
                  <a:cubicBezTo>
                    <a:pt x="310" y="283"/>
                    <a:pt x="308" y="290"/>
                    <a:pt x="303" y="295"/>
                  </a:cubicBezTo>
                  <a:cubicBezTo>
                    <a:pt x="299" y="301"/>
                    <a:pt x="292" y="304"/>
                    <a:pt x="283" y="305"/>
                  </a:cubicBezTo>
                  <a:lnTo>
                    <a:pt x="283" y="315"/>
                  </a:lnTo>
                  <a:lnTo>
                    <a:pt x="271" y="315"/>
                  </a:lnTo>
                  <a:lnTo>
                    <a:pt x="271" y="305"/>
                  </a:lnTo>
                  <a:cubicBezTo>
                    <a:pt x="264" y="304"/>
                    <a:pt x="258" y="302"/>
                    <a:pt x="253" y="297"/>
                  </a:cubicBezTo>
                  <a:cubicBezTo>
                    <a:pt x="248" y="292"/>
                    <a:pt x="245" y="284"/>
                    <a:pt x="245" y="272"/>
                  </a:cubicBezTo>
                  <a:lnTo>
                    <a:pt x="245" y="267"/>
                  </a:lnTo>
                  <a:lnTo>
                    <a:pt x="271" y="267"/>
                  </a:lnTo>
                  <a:lnTo>
                    <a:pt x="271" y="274"/>
                  </a:lnTo>
                  <a:cubicBezTo>
                    <a:pt x="271" y="281"/>
                    <a:pt x="271" y="285"/>
                    <a:pt x="272" y="287"/>
                  </a:cubicBezTo>
                  <a:cubicBezTo>
                    <a:pt x="272" y="288"/>
                    <a:pt x="274" y="289"/>
                    <a:pt x="276" y="289"/>
                  </a:cubicBezTo>
                  <a:cubicBezTo>
                    <a:pt x="277" y="289"/>
                    <a:pt x="279" y="289"/>
                    <a:pt x="280" y="288"/>
                  </a:cubicBezTo>
                  <a:cubicBezTo>
                    <a:pt x="280" y="286"/>
                    <a:pt x="281" y="285"/>
                    <a:pt x="281" y="282"/>
                  </a:cubicBezTo>
                  <a:cubicBezTo>
                    <a:pt x="281" y="276"/>
                    <a:pt x="280" y="272"/>
                    <a:pt x="280" y="270"/>
                  </a:cubicBezTo>
                  <a:cubicBezTo>
                    <a:pt x="279" y="267"/>
                    <a:pt x="276" y="264"/>
                    <a:pt x="271" y="262"/>
                  </a:cubicBezTo>
                  <a:cubicBezTo>
                    <a:pt x="263" y="257"/>
                    <a:pt x="258" y="253"/>
                    <a:pt x="255" y="251"/>
                  </a:cubicBezTo>
                  <a:cubicBezTo>
                    <a:pt x="252" y="248"/>
                    <a:pt x="250" y="245"/>
                    <a:pt x="248" y="241"/>
                  </a:cubicBezTo>
                  <a:cubicBezTo>
                    <a:pt x="246" y="236"/>
                    <a:pt x="245" y="232"/>
                    <a:pt x="245" y="226"/>
                  </a:cubicBezTo>
                  <a:cubicBezTo>
                    <a:pt x="245" y="218"/>
                    <a:pt x="247" y="212"/>
                    <a:pt x="251" y="208"/>
                  </a:cubicBezTo>
                  <a:cubicBezTo>
                    <a:pt x="256" y="203"/>
                    <a:pt x="262" y="201"/>
                    <a:pt x="271" y="200"/>
                  </a:cubicBezTo>
                  <a:lnTo>
                    <a:pt x="271" y="191"/>
                  </a:lnTo>
                  <a:lnTo>
                    <a:pt x="283" y="191"/>
                  </a:lnTo>
                  <a:lnTo>
                    <a:pt x="283" y="200"/>
                  </a:lnTo>
                  <a:cubicBezTo>
                    <a:pt x="291" y="201"/>
                    <a:pt x="297" y="203"/>
                    <a:pt x="301" y="208"/>
                  </a:cubicBezTo>
                  <a:cubicBezTo>
                    <a:pt x="305" y="212"/>
                    <a:pt x="307" y="218"/>
                    <a:pt x="307" y="226"/>
                  </a:cubicBezTo>
                  <a:cubicBezTo>
                    <a:pt x="307" y="227"/>
                    <a:pt x="307" y="229"/>
                    <a:pt x="307" y="231"/>
                  </a:cubicBezTo>
                  <a:close/>
                  <a:moveTo>
                    <a:pt x="247" y="163"/>
                  </a:moveTo>
                  <a:lnTo>
                    <a:pt x="247" y="163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5" y="163"/>
                  </a:lnTo>
                  <a:lnTo>
                    <a:pt x="245" y="163"/>
                  </a:lnTo>
                  <a:lnTo>
                    <a:pt x="244" y="164"/>
                  </a:lnTo>
                  <a:lnTo>
                    <a:pt x="244" y="164"/>
                  </a:lnTo>
                  <a:lnTo>
                    <a:pt x="243" y="164"/>
                  </a:lnTo>
                  <a:lnTo>
                    <a:pt x="243" y="164"/>
                  </a:lnTo>
                  <a:lnTo>
                    <a:pt x="242" y="164"/>
                  </a:lnTo>
                  <a:lnTo>
                    <a:pt x="242" y="164"/>
                  </a:lnTo>
                  <a:lnTo>
                    <a:pt x="241" y="165"/>
                  </a:lnTo>
                  <a:lnTo>
                    <a:pt x="241" y="165"/>
                  </a:lnTo>
                  <a:lnTo>
                    <a:pt x="240" y="165"/>
                  </a:lnTo>
                  <a:lnTo>
                    <a:pt x="239" y="165"/>
                  </a:lnTo>
                  <a:lnTo>
                    <a:pt x="239" y="166"/>
                  </a:lnTo>
                  <a:lnTo>
                    <a:pt x="238" y="166"/>
                  </a:lnTo>
                  <a:lnTo>
                    <a:pt x="238" y="166"/>
                  </a:lnTo>
                  <a:lnTo>
                    <a:pt x="237" y="166"/>
                  </a:lnTo>
                  <a:lnTo>
                    <a:pt x="237" y="166"/>
                  </a:lnTo>
                  <a:lnTo>
                    <a:pt x="236" y="167"/>
                  </a:lnTo>
                  <a:lnTo>
                    <a:pt x="236" y="167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1" y="176"/>
                  </a:lnTo>
                  <a:lnTo>
                    <a:pt x="242" y="176"/>
                  </a:lnTo>
                  <a:lnTo>
                    <a:pt x="242" y="176"/>
                  </a:lnTo>
                  <a:lnTo>
                    <a:pt x="243" y="175"/>
                  </a:lnTo>
                  <a:lnTo>
                    <a:pt x="243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45" y="175"/>
                  </a:lnTo>
                  <a:lnTo>
                    <a:pt x="245" y="174"/>
                  </a:lnTo>
                  <a:lnTo>
                    <a:pt x="246" y="174"/>
                  </a:lnTo>
                  <a:lnTo>
                    <a:pt x="246" y="174"/>
                  </a:lnTo>
                  <a:lnTo>
                    <a:pt x="247" y="174"/>
                  </a:lnTo>
                  <a:lnTo>
                    <a:pt x="247" y="174"/>
                  </a:lnTo>
                  <a:lnTo>
                    <a:pt x="248" y="173"/>
                  </a:lnTo>
                  <a:lnTo>
                    <a:pt x="248" y="173"/>
                  </a:lnTo>
                  <a:lnTo>
                    <a:pt x="249" y="173"/>
                  </a:lnTo>
                  <a:lnTo>
                    <a:pt x="249" y="173"/>
                  </a:lnTo>
                  <a:lnTo>
                    <a:pt x="250" y="173"/>
                  </a:lnTo>
                  <a:lnTo>
                    <a:pt x="250" y="173"/>
                  </a:lnTo>
                  <a:lnTo>
                    <a:pt x="247" y="163"/>
                  </a:lnTo>
                  <a:close/>
                  <a:moveTo>
                    <a:pt x="217" y="178"/>
                  </a:moveTo>
                  <a:lnTo>
                    <a:pt x="217" y="178"/>
                  </a:lnTo>
                  <a:lnTo>
                    <a:pt x="217" y="179"/>
                  </a:lnTo>
                  <a:lnTo>
                    <a:pt x="217" y="179"/>
                  </a:lnTo>
                  <a:lnTo>
                    <a:pt x="216" y="179"/>
                  </a:lnTo>
                  <a:lnTo>
                    <a:pt x="216" y="180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15" y="181"/>
                  </a:lnTo>
                  <a:lnTo>
                    <a:pt x="214" y="181"/>
                  </a:lnTo>
                  <a:lnTo>
                    <a:pt x="214" y="181"/>
                  </a:lnTo>
                  <a:lnTo>
                    <a:pt x="213" y="182"/>
                  </a:lnTo>
                  <a:lnTo>
                    <a:pt x="213" y="182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11" y="184"/>
                  </a:lnTo>
                  <a:lnTo>
                    <a:pt x="210" y="184"/>
                  </a:lnTo>
                  <a:lnTo>
                    <a:pt x="210" y="185"/>
                  </a:lnTo>
                  <a:lnTo>
                    <a:pt x="210" y="185"/>
                  </a:lnTo>
                  <a:lnTo>
                    <a:pt x="209" y="186"/>
                  </a:lnTo>
                  <a:lnTo>
                    <a:pt x="209" y="186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7" y="193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8" y="192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19" y="191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0" y="190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1" y="189"/>
                  </a:lnTo>
                  <a:lnTo>
                    <a:pt x="222" y="188"/>
                  </a:lnTo>
                  <a:lnTo>
                    <a:pt x="222" y="188"/>
                  </a:lnTo>
                  <a:lnTo>
                    <a:pt x="223" y="188"/>
                  </a:lnTo>
                  <a:lnTo>
                    <a:pt x="223" y="188"/>
                  </a:lnTo>
                  <a:lnTo>
                    <a:pt x="223" y="187"/>
                  </a:lnTo>
                  <a:lnTo>
                    <a:pt x="224" y="187"/>
                  </a:lnTo>
                  <a:lnTo>
                    <a:pt x="224" y="187"/>
                  </a:lnTo>
                  <a:lnTo>
                    <a:pt x="217" y="178"/>
                  </a:lnTo>
                  <a:close/>
                  <a:moveTo>
                    <a:pt x="195" y="204"/>
                  </a:moveTo>
                  <a:lnTo>
                    <a:pt x="195" y="204"/>
                  </a:lnTo>
                  <a:lnTo>
                    <a:pt x="195" y="204"/>
                  </a:lnTo>
                  <a:lnTo>
                    <a:pt x="195" y="205"/>
                  </a:lnTo>
                  <a:lnTo>
                    <a:pt x="195" y="205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6"/>
                  </a:lnTo>
                  <a:lnTo>
                    <a:pt x="194" y="207"/>
                  </a:lnTo>
                  <a:lnTo>
                    <a:pt x="193" y="207"/>
                  </a:lnTo>
                  <a:lnTo>
                    <a:pt x="193" y="208"/>
                  </a:lnTo>
                  <a:lnTo>
                    <a:pt x="193" y="208"/>
                  </a:lnTo>
                  <a:lnTo>
                    <a:pt x="193" y="209"/>
                  </a:lnTo>
                  <a:lnTo>
                    <a:pt x="192" y="209"/>
                  </a:lnTo>
                  <a:lnTo>
                    <a:pt x="192" y="210"/>
                  </a:lnTo>
                  <a:lnTo>
                    <a:pt x="192" y="210"/>
                  </a:lnTo>
                  <a:lnTo>
                    <a:pt x="192" y="211"/>
                  </a:lnTo>
                  <a:lnTo>
                    <a:pt x="191" y="211"/>
                  </a:lnTo>
                  <a:lnTo>
                    <a:pt x="191" y="212"/>
                  </a:lnTo>
                  <a:lnTo>
                    <a:pt x="191" y="213"/>
                  </a:lnTo>
                  <a:lnTo>
                    <a:pt x="191" y="213"/>
                  </a:lnTo>
                  <a:lnTo>
                    <a:pt x="190" y="214"/>
                  </a:lnTo>
                  <a:lnTo>
                    <a:pt x="190" y="214"/>
                  </a:lnTo>
                  <a:lnTo>
                    <a:pt x="200" y="218"/>
                  </a:lnTo>
                  <a:lnTo>
                    <a:pt x="200" y="218"/>
                  </a:lnTo>
                  <a:lnTo>
                    <a:pt x="200" y="217"/>
                  </a:lnTo>
                  <a:lnTo>
                    <a:pt x="200" y="217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6"/>
                  </a:lnTo>
                  <a:lnTo>
                    <a:pt x="201" y="215"/>
                  </a:lnTo>
                  <a:lnTo>
                    <a:pt x="202" y="215"/>
                  </a:lnTo>
                  <a:lnTo>
                    <a:pt x="202" y="214"/>
                  </a:lnTo>
                  <a:lnTo>
                    <a:pt x="202" y="214"/>
                  </a:lnTo>
                  <a:lnTo>
                    <a:pt x="202" y="213"/>
                  </a:lnTo>
                  <a:lnTo>
                    <a:pt x="202" y="213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2"/>
                  </a:lnTo>
                  <a:lnTo>
                    <a:pt x="203" y="211"/>
                  </a:lnTo>
                  <a:lnTo>
                    <a:pt x="204" y="211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4" y="209"/>
                  </a:lnTo>
                  <a:lnTo>
                    <a:pt x="204" y="209"/>
                  </a:lnTo>
                  <a:lnTo>
                    <a:pt x="195" y="204"/>
                  </a:lnTo>
                  <a:close/>
                  <a:moveTo>
                    <a:pt x="184" y="235"/>
                  </a:moveTo>
                  <a:lnTo>
                    <a:pt x="184" y="235"/>
                  </a:lnTo>
                  <a:lnTo>
                    <a:pt x="184" y="236"/>
                  </a:lnTo>
                  <a:lnTo>
                    <a:pt x="184" y="236"/>
                  </a:lnTo>
                  <a:lnTo>
                    <a:pt x="184" y="237"/>
                  </a:lnTo>
                  <a:lnTo>
                    <a:pt x="184" y="238"/>
                  </a:lnTo>
                  <a:lnTo>
                    <a:pt x="183" y="238"/>
                  </a:lnTo>
                  <a:lnTo>
                    <a:pt x="183" y="239"/>
                  </a:lnTo>
                  <a:lnTo>
                    <a:pt x="183" y="239"/>
                  </a:lnTo>
                  <a:lnTo>
                    <a:pt x="183" y="240"/>
                  </a:lnTo>
                  <a:lnTo>
                    <a:pt x="183" y="240"/>
                  </a:lnTo>
                  <a:lnTo>
                    <a:pt x="183" y="241"/>
                  </a:lnTo>
                  <a:lnTo>
                    <a:pt x="183" y="242"/>
                  </a:lnTo>
                  <a:lnTo>
                    <a:pt x="183" y="242"/>
                  </a:lnTo>
                  <a:lnTo>
                    <a:pt x="183" y="243"/>
                  </a:lnTo>
                  <a:lnTo>
                    <a:pt x="183" y="243"/>
                  </a:lnTo>
                  <a:lnTo>
                    <a:pt x="183" y="244"/>
                  </a:lnTo>
                  <a:lnTo>
                    <a:pt x="183" y="245"/>
                  </a:lnTo>
                  <a:lnTo>
                    <a:pt x="183" y="245"/>
                  </a:lnTo>
                  <a:lnTo>
                    <a:pt x="183" y="246"/>
                  </a:lnTo>
                  <a:lnTo>
                    <a:pt x="183" y="246"/>
                  </a:lnTo>
                  <a:lnTo>
                    <a:pt x="183" y="247"/>
                  </a:lnTo>
                  <a:lnTo>
                    <a:pt x="193" y="247"/>
                  </a:lnTo>
                  <a:lnTo>
                    <a:pt x="193" y="247"/>
                  </a:lnTo>
                  <a:lnTo>
                    <a:pt x="193" y="246"/>
                  </a:lnTo>
                  <a:lnTo>
                    <a:pt x="193" y="246"/>
                  </a:lnTo>
                  <a:lnTo>
                    <a:pt x="193" y="245"/>
                  </a:lnTo>
                  <a:lnTo>
                    <a:pt x="193" y="245"/>
                  </a:lnTo>
                  <a:lnTo>
                    <a:pt x="194" y="244"/>
                  </a:lnTo>
                  <a:lnTo>
                    <a:pt x="194" y="244"/>
                  </a:lnTo>
                  <a:lnTo>
                    <a:pt x="194" y="243"/>
                  </a:lnTo>
                  <a:lnTo>
                    <a:pt x="194" y="243"/>
                  </a:lnTo>
                  <a:lnTo>
                    <a:pt x="194" y="242"/>
                  </a:lnTo>
                  <a:lnTo>
                    <a:pt x="194" y="242"/>
                  </a:lnTo>
                  <a:lnTo>
                    <a:pt x="194" y="241"/>
                  </a:lnTo>
                  <a:lnTo>
                    <a:pt x="194" y="241"/>
                  </a:lnTo>
                  <a:lnTo>
                    <a:pt x="194" y="240"/>
                  </a:lnTo>
                  <a:lnTo>
                    <a:pt x="194" y="240"/>
                  </a:lnTo>
                  <a:lnTo>
                    <a:pt x="194" y="239"/>
                  </a:lnTo>
                  <a:lnTo>
                    <a:pt x="194" y="239"/>
                  </a:lnTo>
                  <a:lnTo>
                    <a:pt x="194" y="238"/>
                  </a:lnTo>
                  <a:lnTo>
                    <a:pt x="194" y="238"/>
                  </a:lnTo>
                  <a:lnTo>
                    <a:pt x="194" y="237"/>
                  </a:lnTo>
                  <a:lnTo>
                    <a:pt x="184" y="235"/>
                  </a:lnTo>
                  <a:close/>
                  <a:moveTo>
                    <a:pt x="185" y="269"/>
                  </a:moveTo>
                  <a:lnTo>
                    <a:pt x="185" y="269"/>
                  </a:lnTo>
                  <a:lnTo>
                    <a:pt x="185" y="269"/>
                  </a:lnTo>
                  <a:lnTo>
                    <a:pt x="185" y="270"/>
                  </a:lnTo>
                  <a:lnTo>
                    <a:pt x="185" y="270"/>
                  </a:lnTo>
                  <a:lnTo>
                    <a:pt x="185" y="271"/>
                  </a:lnTo>
                  <a:lnTo>
                    <a:pt x="185" y="271"/>
                  </a:lnTo>
                  <a:lnTo>
                    <a:pt x="185" y="272"/>
                  </a:lnTo>
                  <a:lnTo>
                    <a:pt x="185" y="272"/>
                  </a:lnTo>
                  <a:lnTo>
                    <a:pt x="185" y="273"/>
                  </a:lnTo>
                  <a:lnTo>
                    <a:pt x="186" y="273"/>
                  </a:lnTo>
                  <a:lnTo>
                    <a:pt x="186" y="274"/>
                  </a:lnTo>
                  <a:lnTo>
                    <a:pt x="186" y="275"/>
                  </a:lnTo>
                  <a:lnTo>
                    <a:pt x="186" y="275"/>
                  </a:lnTo>
                  <a:lnTo>
                    <a:pt x="186" y="276"/>
                  </a:lnTo>
                  <a:lnTo>
                    <a:pt x="186" y="276"/>
                  </a:lnTo>
                  <a:lnTo>
                    <a:pt x="186" y="277"/>
                  </a:lnTo>
                  <a:lnTo>
                    <a:pt x="187" y="277"/>
                  </a:lnTo>
                  <a:lnTo>
                    <a:pt x="187" y="278"/>
                  </a:lnTo>
                  <a:lnTo>
                    <a:pt x="187" y="278"/>
                  </a:lnTo>
                  <a:lnTo>
                    <a:pt x="187" y="279"/>
                  </a:lnTo>
                  <a:lnTo>
                    <a:pt x="187" y="279"/>
                  </a:lnTo>
                  <a:lnTo>
                    <a:pt x="187" y="280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6"/>
                  </a:lnTo>
                  <a:lnTo>
                    <a:pt x="197" y="275"/>
                  </a:lnTo>
                  <a:lnTo>
                    <a:pt x="197" y="275"/>
                  </a:lnTo>
                  <a:lnTo>
                    <a:pt x="197" y="274"/>
                  </a:lnTo>
                  <a:lnTo>
                    <a:pt x="197" y="274"/>
                  </a:lnTo>
                  <a:lnTo>
                    <a:pt x="196" y="273"/>
                  </a:lnTo>
                  <a:lnTo>
                    <a:pt x="196" y="273"/>
                  </a:lnTo>
                  <a:lnTo>
                    <a:pt x="196" y="272"/>
                  </a:lnTo>
                  <a:lnTo>
                    <a:pt x="196" y="272"/>
                  </a:lnTo>
                  <a:lnTo>
                    <a:pt x="196" y="271"/>
                  </a:lnTo>
                  <a:lnTo>
                    <a:pt x="196" y="271"/>
                  </a:lnTo>
                  <a:lnTo>
                    <a:pt x="196" y="270"/>
                  </a:lnTo>
                  <a:lnTo>
                    <a:pt x="196" y="270"/>
                  </a:lnTo>
                  <a:lnTo>
                    <a:pt x="195" y="269"/>
                  </a:lnTo>
                  <a:lnTo>
                    <a:pt x="195" y="269"/>
                  </a:lnTo>
                  <a:lnTo>
                    <a:pt x="195" y="268"/>
                  </a:lnTo>
                  <a:lnTo>
                    <a:pt x="195" y="268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95" y="267"/>
                  </a:lnTo>
                  <a:lnTo>
                    <a:pt x="185" y="269"/>
                  </a:lnTo>
                  <a:close/>
                  <a:moveTo>
                    <a:pt x="197" y="300"/>
                  </a:moveTo>
                  <a:lnTo>
                    <a:pt x="197" y="300"/>
                  </a:lnTo>
                  <a:lnTo>
                    <a:pt x="197" y="300"/>
                  </a:lnTo>
                  <a:lnTo>
                    <a:pt x="197" y="301"/>
                  </a:lnTo>
                  <a:lnTo>
                    <a:pt x="198" y="301"/>
                  </a:lnTo>
                  <a:lnTo>
                    <a:pt x="198" y="302"/>
                  </a:lnTo>
                  <a:lnTo>
                    <a:pt x="198" y="302"/>
                  </a:lnTo>
                  <a:lnTo>
                    <a:pt x="199" y="302"/>
                  </a:lnTo>
                  <a:lnTo>
                    <a:pt x="199" y="303"/>
                  </a:lnTo>
                  <a:lnTo>
                    <a:pt x="199" y="303"/>
                  </a:lnTo>
                  <a:lnTo>
                    <a:pt x="200" y="304"/>
                  </a:lnTo>
                  <a:lnTo>
                    <a:pt x="200" y="304"/>
                  </a:lnTo>
                  <a:lnTo>
                    <a:pt x="200" y="305"/>
                  </a:lnTo>
                  <a:lnTo>
                    <a:pt x="201" y="305"/>
                  </a:lnTo>
                  <a:lnTo>
                    <a:pt x="201" y="306"/>
                  </a:lnTo>
                  <a:lnTo>
                    <a:pt x="201" y="306"/>
                  </a:lnTo>
                  <a:lnTo>
                    <a:pt x="202" y="306"/>
                  </a:lnTo>
                  <a:lnTo>
                    <a:pt x="202" y="307"/>
                  </a:lnTo>
                  <a:lnTo>
                    <a:pt x="202" y="307"/>
                  </a:lnTo>
                  <a:lnTo>
                    <a:pt x="203" y="308"/>
                  </a:lnTo>
                  <a:lnTo>
                    <a:pt x="203" y="308"/>
                  </a:lnTo>
                  <a:lnTo>
                    <a:pt x="203" y="309"/>
                  </a:lnTo>
                  <a:lnTo>
                    <a:pt x="204" y="309"/>
                  </a:lnTo>
                  <a:lnTo>
                    <a:pt x="212" y="302"/>
                  </a:lnTo>
                  <a:lnTo>
                    <a:pt x="212" y="302"/>
                  </a:lnTo>
                  <a:lnTo>
                    <a:pt x="211" y="302"/>
                  </a:lnTo>
                  <a:lnTo>
                    <a:pt x="211" y="301"/>
                  </a:lnTo>
                  <a:lnTo>
                    <a:pt x="211" y="301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10" y="300"/>
                  </a:lnTo>
                  <a:lnTo>
                    <a:pt x="209" y="299"/>
                  </a:lnTo>
                  <a:lnTo>
                    <a:pt x="209" y="299"/>
                  </a:lnTo>
                  <a:lnTo>
                    <a:pt x="209" y="298"/>
                  </a:lnTo>
                  <a:lnTo>
                    <a:pt x="209" y="298"/>
                  </a:lnTo>
                  <a:lnTo>
                    <a:pt x="208" y="298"/>
                  </a:lnTo>
                  <a:lnTo>
                    <a:pt x="208" y="297"/>
                  </a:lnTo>
                  <a:lnTo>
                    <a:pt x="208" y="297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6"/>
                  </a:lnTo>
                  <a:lnTo>
                    <a:pt x="207" y="295"/>
                  </a:lnTo>
                  <a:lnTo>
                    <a:pt x="206" y="295"/>
                  </a:lnTo>
                  <a:lnTo>
                    <a:pt x="206" y="294"/>
                  </a:lnTo>
                  <a:lnTo>
                    <a:pt x="206" y="294"/>
                  </a:lnTo>
                  <a:lnTo>
                    <a:pt x="197" y="300"/>
                  </a:lnTo>
                  <a:close/>
                  <a:moveTo>
                    <a:pt x="220" y="324"/>
                  </a:moveTo>
                  <a:lnTo>
                    <a:pt x="220" y="324"/>
                  </a:lnTo>
                  <a:lnTo>
                    <a:pt x="220" y="325"/>
                  </a:lnTo>
                  <a:lnTo>
                    <a:pt x="221" y="325"/>
                  </a:lnTo>
                  <a:lnTo>
                    <a:pt x="221" y="325"/>
                  </a:lnTo>
                  <a:lnTo>
                    <a:pt x="221" y="326"/>
                  </a:lnTo>
                  <a:lnTo>
                    <a:pt x="222" y="326"/>
                  </a:lnTo>
                  <a:lnTo>
                    <a:pt x="222" y="326"/>
                  </a:lnTo>
                  <a:lnTo>
                    <a:pt x="223" y="327"/>
                  </a:lnTo>
                  <a:lnTo>
                    <a:pt x="223" y="327"/>
                  </a:lnTo>
                  <a:lnTo>
                    <a:pt x="224" y="327"/>
                  </a:lnTo>
                  <a:lnTo>
                    <a:pt x="224" y="328"/>
                  </a:lnTo>
                  <a:lnTo>
                    <a:pt x="225" y="328"/>
                  </a:lnTo>
                  <a:lnTo>
                    <a:pt x="225" y="328"/>
                  </a:lnTo>
                  <a:lnTo>
                    <a:pt x="226" y="328"/>
                  </a:lnTo>
                  <a:lnTo>
                    <a:pt x="226" y="329"/>
                  </a:lnTo>
                  <a:lnTo>
                    <a:pt x="227" y="329"/>
                  </a:lnTo>
                  <a:lnTo>
                    <a:pt x="227" y="329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8" y="330"/>
                  </a:lnTo>
                  <a:lnTo>
                    <a:pt x="229" y="330"/>
                  </a:lnTo>
                  <a:lnTo>
                    <a:pt x="229" y="331"/>
                  </a:lnTo>
                  <a:lnTo>
                    <a:pt x="235" y="321"/>
                  </a:lnTo>
                  <a:lnTo>
                    <a:pt x="234" y="321"/>
                  </a:lnTo>
                  <a:lnTo>
                    <a:pt x="234" y="321"/>
                  </a:lnTo>
                  <a:lnTo>
                    <a:pt x="233" y="321"/>
                  </a:lnTo>
                  <a:lnTo>
                    <a:pt x="233" y="320"/>
                  </a:lnTo>
                  <a:lnTo>
                    <a:pt x="233" y="320"/>
                  </a:lnTo>
                  <a:lnTo>
                    <a:pt x="232" y="320"/>
                  </a:lnTo>
                  <a:lnTo>
                    <a:pt x="232" y="320"/>
                  </a:lnTo>
                  <a:lnTo>
                    <a:pt x="231" y="319"/>
                  </a:lnTo>
                  <a:lnTo>
                    <a:pt x="231" y="319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0" y="318"/>
                  </a:lnTo>
                  <a:lnTo>
                    <a:pt x="229" y="318"/>
                  </a:lnTo>
                  <a:lnTo>
                    <a:pt x="229" y="318"/>
                  </a:lnTo>
                  <a:lnTo>
                    <a:pt x="228" y="318"/>
                  </a:lnTo>
                  <a:lnTo>
                    <a:pt x="228" y="317"/>
                  </a:lnTo>
                  <a:lnTo>
                    <a:pt x="228" y="317"/>
                  </a:lnTo>
                  <a:lnTo>
                    <a:pt x="227" y="317"/>
                  </a:lnTo>
                  <a:lnTo>
                    <a:pt x="227" y="316"/>
                  </a:lnTo>
                  <a:lnTo>
                    <a:pt x="226" y="316"/>
                  </a:lnTo>
                  <a:lnTo>
                    <a:pt x="226" y="316"/>
                  </a:lnTo>
                  <a:lnTo>
                    <a:pt x="220" y="324"/>
                  </a:lnTo>
                  <a:close/>
                  <a:moveTo>
                    <a:pt x="250" y="339"/>
                  </a:moveTo>
                  <a:lnTo>
                    <a:pt x="250" y="339"/>
                  </a:lnTo>
                  <a:lnTo>
                    <a:pt x="250" y="339"/>
                  </a:lnTo>
                  <a:lnTo>
                    <a:pt x="251" y="339"/>
                  </a:lnTo>
                  <a:lnTo>
                    <a:pt x="251" y="340"/>
                  </a:lnTo>
                  <a:lnTo>
                    <a:pt x="252" y="340"/>
                  </a:lnTo>
                  <a:lnTo>
                    <a:pt x="252" y="340"/>
                  </a:lnTo>
                  <a:lnTo>
                    <a:pt x="253" y="340"/>
                  </a:lnTo>
                  <a:lnTo>
                    <a:pt x="253" y="340"/>
                  </a:lnTo>
                  <a:lnTo>
                    <a:pt x="254" y="340"/>
                  </a:lnTo>
                  <a:lnTo>
                    <a:pt x="255" y="340"/>
                  </a:lnTo>
                  <a:lnTo>
                    <a:pt x="255" y="341"/>
                  </a:lnTo>
                  <a:lnTo>
                    <a:pt x="256" y="341"/>
                  </a:lnTo>
                  <a:lnTo>
                    <a:pt x="256" y="341"/>
                  </a:lnTo>
                  <a:lnTo>
                    <a:pt x="257" y="341"/>
                  </a:lnTo>
                  <a:lnTo>
                    <a:pt x="257" y="341"/>
                  </a:lnTo>
                  <a:lnTo>
                    <a:pt x="258" y="341"/>
                  </a:lnTo>
                  <a:lnTo>
                    <a:pt x="259" y="341"/>
                  </a:lnTo>
                  <a:lnTo>
                    <a:pt x="259" y="341"/>
                  </a:lnTo>
                  <a:lnTo>
                    <a:pt x="260" y="341"/>
                  </a:lnTo>
                  <a:lnTo>
                    <a:pt x="260" y="341"/>
                  </a:lnTo>
                  <a:lnTo>
                    <a:pt x="261" y="342"/>
                  </a:lnTo>
                  <a:lnTo>
                    <a:pt x="261" y="342"/>
                  </a:lnTo>
                  <a:lnTo>
                    <a:pt x="263" y="331"/>
                  </a:lnTo>
                  <a:lnTo>
                    <a:pt x="262" y="331"/>
                  </a:lnTo>
                  <a:lnTo>
                    <a:pt x="262" y="331"/>
                  </a:lnTo>
                  <a:lnTo>
                    <a:pt x="261" y="331"/>
                  </a:lnTo>
                  <a:lnTo>
                    <a:pt x="261" y="331"/>
                  </a:lnTo>
                  <a:lnTo>
                    <a:pt x="260" y="331"/>
                  </a:lnTo>
                  <a:lnTo>
                    <a:pt x="260" y="331"/>
                  </a:lnTo>
                  <a:lnTo>
                    <a:pt x="259" y="331"/>
                  </a:lnTo>
                  <a:lnTo>
                    <a:pt x="259" y="330"/>
                  </a:lnTo>
                  <a:lnTo>
                    <a:pt x="258" y="330"/>
                  </a:lnTo>
                  <a:lnTo>
                    <a:pt x="258" y="330"/>
                  </a:lnTo>
                  <a:lnTo>
                    <a:pt x="257" y="330"/>
                  </a:lnTo>
                  <a:lnTo>
                    <a:pt x="257" y="330"/>
                  </a:lnTo>
                  <a:lnTo>
                    <a:pt x="256" y="330"/>
                  </a:lnTo>
                  <a:lnTo>
                    <a:pt x="256" y="330"/>
                  </a:lnTo>
                  <a:lnTo>
                    <a:pt x="255" y="330"/>
                  </a:lnTo>
                  <a:lnTo>
                    <a:pt x="255" y="330"/>
                  </a:lnTo>
                  <a:lnTo>
                    <a:pt x="254" y="329"/>
                  </a:lnTo>
                  <a:lnTo>
                    <a:pt x="254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3" y="329"/>
                  </a:lnTo>
                  <a:lnTo>
                    <a:pt x="250" y="339"/>
                  </a:lnTo>
                  <a:close/>
                  <a:moveTo>
                    <a:pt x="283" y="342"/>
                  </a:moveTo>
                  <a:lnTo>
                    <a:pt x="283" y="342"/>
                  </a:lnTo>
                  <a:lnTo>
                    <a:pt x="284" y="342"/>
                  </a:lnTo>
                  <a:lnTo>
                    <a:pt x="284" y="342"/>
                  </a:lnTo>
                  <a:lnTo>
                    <a:pt x="285" y="342"/>
                  </a:lnTo>
                  <a:lnTo>
                    <a:pt x="285" y="342"/>
                  </a:lnTo>
                  <a:lnTo>
                    <a:pt x="286" y="342"/>
                  </a:lnTo>
                  <a:lnTo>
                    <a:pt x="287" y="342"/>
                  </a:lnTo>
                  <a:lnTo>
                    <a:pt x="287" y="342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9" y="342"/>
                  </a:lnTo>
                  <a:lnTo>
                    <a:pt x="289" y="341"/>
                  </a:lnTo>
                  <a:lnTo>
                    <a:pt x="290" y="341"/>
                  </a:lnTo>
                  <a:lnTo>
                    <a:pt x="291" y="341"/>
                  </a:lnTo>
                  <a:lnTo>
                    <a:pt x="291" y="341"/>
                  </a:lnTo>
                  <a:lnTo>
                    <a:pt x="292" y="341"/>
                  </a:lnTo>
                  <a:lnTo>
                    <a:pt x="292" y="341"/>
                  </a:lnTo>
                  <a:lnTo>
                    <a:pt x="293" y="341"/>
                  </a:lnTo>
                  <a:lnTo>
                    <a:pt x="293" y="341"/>
                  </a:lnTo>
                  <a:lnTo>
                    <a:pt x="294" y="341"/>
                  </a:lnTo>
                  <a:lnTo>
                    <a:pt x="295" y="341"/>
                  </a:lnTo>
                  <a:lnTo>
                    <a:pt x="295" y="341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2" y="330"/>
                  </a:lnTo>
                  <a:lnTo>
                    <a:pt x="291" y="330"/>
                  </a:lnTo>
                  <a:lnTo>
                    <a:pt x="291" y="330"/>
                  </a:lnTo>
                  <a:lnTo>
                    <a:pt x="290" y="331"/>
                  </a:lnTo>
                  <a:lnTo>
                    <a:pt x="290" y="331"/>
                  </a:lnTo>
                  <a:lnTo>
                    <a:pt x="289" y="331"/>
                  </a:lnTo>
                  <a:lnTo>
                    <a:pt x="289" y="331"/>
                  </a:lnTo>
                  <a:lnTo>
                    <a:pt x="288" y="331"/>
                  </a:lnTo>
                  <a:lnTo>
                    <a:pt x="288" y="331"/>
                  </a:lnTo>
                  <a:lnTo>
                    <a:pt x="287" y="331"/>
                  </a:lnTo>
                  <a:lnTo>
                    <a:pt x="287" y="331"/>
                  </a:lnTo>
                  <a:lnTo>
                    <a:pt x="286" y="331"/>
                  </a:lnTo>
                  <a:lnTo>
                    <a:pt x="286" y="331"/>
                  </a:lnTo>
                  <a:lnTo>
                    <a:pt x="285" y="331"/>
                  </a:lnTo>
                  <a:lnTo>
                    <a:pt x="285" y="331"/>
                  </a:lnTo>
                  <a:lnTo>
                    <a:pt x="284" y="332"/>
                  </a:lnTo>
                  <a:lnTo>
                    <a:pt x="284" y="332"/>
                  </a:lnTo>
                  <a:lnTo>
                    <a:pt x="283" y="332"/>
                  </a:lnTo>
                  <a:lnTo>
                    <a:pt x="283" y="332"/>
                  </a:lnTo>
                  <a:lnTo>
                    <a:pt x="282" y="332"/>
                  </a:lnTo>
                  <a:lnTo>
                    <a:pt x="283" y="342"/>
                  </a:lnTo>
                  <a:close/>
                  <a:moveTo>
                    <a:pt x="316" y="333"/>
                  </a:moveTo>
                  <a:lnTo>
                    <a:pt x="316" y="333"/>
                  </a:lnTo>
                  <a:lnTo>
                    <a:pt x="316" y="333"/>
                  </a:lnTo>
                  <a:lnTo>
                    <a:pt x="316" y="333"/>
                  </a:lnTo>
                  <a:lnTo>
                    <a:pt x="317" y="333"/>
                  </a:lnTo>
                  <a:lnTo>
                    <a:pt x="317" y="332"/>
                  </a:lnTo>
                  <a:lnTo>
                    <a:pt x="318" y="332"/>
                  </a:lnTo>
                  <a:lnTo>
                    <a:pt x="318" y="332"/>
                  </a:lnTo>
                  <a:lnTo>
                    <a:pt x="319" y="332"/>
                  </a:lnTo>
                  <a:lnTo>
                    <a:pt x="319" y="331"/>
                  </a:lnTo>
                  <a:lnTo>
                    <a:pt x="320" y="331"/>
                  </a:lnTo>
                  <a:lnTo>
                    <a:pt x="320" y="331"/>
                  </a:lnTo>
                  <a:lnTo>
                    <a:pt x="321" y="330"/>
                  </a:lnTo>
                  <a:lnTo>
                    <a:pt x="321" y="330"/>
                  </a:lnTo>
                  <a:lnTo>
                    <a:pt x="322" y="330"/>
                  </a:lnTo>
                  <a:lnTo>
                    <a:pt x="322" y="330"/>
                  </a:lnTo>
                  <a:lnTo>
                    <a:pt x="323" y="329"/>
                  </a:lnTo>
                  <a:lnTo>
                    <a:pt x="323" y="329"/>
                  </a:lnTo>
                  <a:lnTo>
                    <a:pt x="324" y="329"/>
                  </a:lnTo>
                  <a:lnTo>
                    <a:pt x="324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5" y="328"/>
                  </a:lnTo>
                  <a:lnTo>
                    <a:pt x="320" y="319"/>
                  </a:lnTo>
                  <a:lnTo>
                    <a:pt x="319" y="319"/>
                  </a:lnTo>
                  <a:lnTo>
                    <a:pt x="319" y="319"/>
                  </a:lnTo>
                  <a:lnTo>
                    <a:pt x="318" y="319"/>
                  </a:lnTo>
                  <a:lnTo>
                    <a:pt x="318" y="320"/>
                  </a:lnTo>
                  <a:lnTo>
                    <a:pt x="318" y="320"/>
                  </a:lnTo>
                  <a:lnTo>
                    <a:pt x="317" y="320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6" y="321"/>
                  </a:lnTo>
                  <a:lnTo>
                    <a:pt x="315" y="321"/>
                  </a:lnTo>
                  <a:lnTo>
                    <a:pt x="315" y="321"/>
                  </a:lnTo>
                  <a:lnTo>
                    <a:pt x="315" y="322"/>
                  </a:lnTo>
                  <a:lnTo>
                    <a:pt x="314" y="322"/>
                  </a:lnTo>
                  <a:lnTo>
                    <a:pt x="314" y="322"/>
                  </a:lnTo>
                  <a:lnTo>
                    <a:pt x="313" y="322"/>
                  </a:lnTo>
                  <a:lnTo>
                    <a:pt x="313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2" y="323"/>
                  </a:lnTo>
                  <a:lnTo>
                    <a:pt x="311" y="324"/>
                  </a:lnTo>
                  <a:lnTo>
                    <a:pt x="311" y="324"/>
                  </a:lnTo>
                  <a:lnTo>
                    <a:pt x="316" y="333"/>
                  </a:lnTo>
                  <a:close/>
                  <a:moveTo>
                    <a:pt x="343" y="313"/>
                  </a:moveTo>
                  <a:lnTo>
                    <a:pt x="343" y="313"/>
                  </a:lnTo>
                  <a:lnTo>
                    <a:pt x="343" y="313"/>
                  </a:lnTo>
                  <a:lnTo>
                    <a:pt x="343" y="312"/>
                  </a:lnTo>
                  <a:lnTo>
                    <a:pt x="343" y="312"/>
                  </a:lnTo>
                  <a:lnTo>
                    <a:pt x="344" y="312"/>
                  </a:lnTo>
                  <a:lnTo>
                    <a:pt x="344" y="311"/>
                  </a:lnTo>
                  <a:lnTo>
                    <a:pt x="345" y="311"/>
                  </a:lnTo>
                  <a:lnTo>
                    <a:pt x="345" y="310"/>
                  </a:lnTo>
                  <a:lnTo>
                    <a:pt x="345" y="310"/>
                  </a:lnTo>
                  <a:lnTo>
                    <a:pt x="346" y="310"/>
                  </a:lnTo>
                  <a:lnTo>
                    <a:pt x="346" y="309"/>
                  </a:lnTo>
                  <a:lnTo>
                    <a:pt x="346" y="309"/>
                  </a:lnTo>
                  <a:lnTo>
                    <a:pt x="347" y="308"/>
                  </a:lnTo>
                  <a:lnTo>
                    <a:pt x="347" y="308"/>
                  </a:lnTo>
                  <a:lnTo>
                    <a:pt x="347" y="307"/>
                  </a:lnTo>
                  <a:lnTo>
                    <a:pt x="348" y="307"/>
                  </a:lnTo>
                  <a:lnTo>
                    <a:pt x="348" y="306"/>
                  </a:lnTo>
                  <a:lnTo>
                    <a:pt x="348" y="306"/>
                  </a:lnTo>
                  <a:lnTo>
                    <a:pt x="349" y="306"/>
                  </a:lnTo>
                  <a:lnTo>
                    <a:pt x="349" y="305"/>
                  </a:lnTo>
                  <a:lnTo>
                    <a:pt x="349" y="305"/>
                  </a:lnTo>
                  <a:lnTo>
                    <a:pt x="350" y="304"/>
                  </a:lnTo>
                  <a:lnTo>
                    <a:pt x="341" y="298"/>
                  </a:lnTo>
                  <a:lnTo>
                    <a:pt x="341" y="298"/>
                  </a:lnTo>
                  <a:lnTo>
                    <a:pt x="341" y="299"/>
                  </a:lnTo>
                  <a:lnTo>
                    <a:pt x="340" y="299"/>
                  </a:lnTo>
                  <a:lnTo>
                    <a:pt x="340" y="300"/>
                  </a:lnTo>
                  <a:lnTo>
                    <a:pt x="340" y="300"/>
                  </a:lnTo>
                  <a:lnTo>
                    <a:pt x="339" y="300"/>
                  </a:lnTo>
                  <a:lnTo>
                    <a:pt x="339" y="301"/>
                  </a:lnTo>
                  <a:lnTo>
                    <a:pt x="339" y="301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3"/>
                  </a:lnTo>
                  <a:lnTo>
                    <a:pt x="337" y="304"/>
                  </a:lnTo>
                  <a:lnTo>
                    <a:pt x="336" y="304"/>
                  </a:lnTo>
                  <a:lnTo>
                    <a:pt x="336" y="305"/>
                  </a:lnTo>
                  <a:lnTo>
                    <a:pt x="336" y="305"/>
                  </a:lnTo>
                  <a:lnTo>
                    <a:pt x="335" y="305"/>
                  </a:lnTo>
                  <a:lnTo>
                    <a:pt x="335" y="306"/>
                  </a:lnTo>
                  <a:lnTo>
                    <a:pt x="335" y="306"/>
                  </a:lnTo>
                  <a:lnTo>
                    <a:pt x="343" y="313"/>
                  </a:lnTo>
                  <a:close/>
                  <a:moveTo>
                    <a:pt x="360" y="285"/>
                  </a:moveTo>
                  <a:lnTo>
                    <a:pt x="360" y="285"/>
                  </a:lnTo>
                  <a:lnTo>
                    <a:pt x="361" y="284"/>
                  </a:lnTo>
                  <a:lnTo>
                    <a:pt x="361" y="284"/>
                  </a:lnTo>
                  <a:lnTo>
                    <a:pt x="361" y="283"/>
                  </a:lnTo>
                  <a:lnTo>
                    <a:pt x="361" y="283"/>
                  </a:lnTo>
                  <a:lnTo>
                    <a:pt x="361" y="282"/>
                  </a:lnTo>
                  <a:lnTo>
                    <a:pt x="362" y="282"/>
                  </a:lnTo>
                  <a:lnTo>
                    <a:pt x="362" y="281"/>
                  </a:lnTo>
                  <a:lnTo>
                    <a:pt x="362" y="281"/>
                  </a:lnTo>
                  <a:lnTo>
                    <a:pt x="362" y="280"/>
                  </a:lnTo>
                  <a:lnTo>
                    <a:pt x="362" y="279"/>
                  </a:lnTo>
                  <a:lnTo>
                    <a:pt x="363" y="279"/>
                  </a:lnTo>
                  <a:lnTo>
                    <a:pt x="363" y="278"/>
                  </a:lnTo>
                  <a:lnTo>
                    <a:pt x="363" y="278"/>
                  </a:lnTo>
                  <a:lnTo>
                    <a:pt x="363" y="277"/>
                  </a:lnTo>
                  <a:lnTo>
                    <a:pt x="363" y="277"/>
                  </a:lnTo>
                  <a:lnTo>
                    <a:pt x="363" y="276"/>
                  </a:lnTo>
                  <a:lnTo>
                    <a:pt x="364" y="276"/>
                  </a:lnTo>
                  <a:lnTo>
                    <a:pt x="364" y="275"/>
                  </a:lnTo>
                  <a:lnTo>
                    <a:pt x="364" y="275"/>
                  </a:lnTo>
                  <a:lnTo>
                    <a:pt x="364" y="274"/>
                  </a:lnTo>
                  <a:lnTo>
                    <a:pt x="364" y="274"/>
                  </a:lnTo>
                  <a:lnTo>
                    <a:pt x="354" y="271"/>
                  </a:lnTo>
                  <a:lnTo>
                    <a:pt x="354" y="271"/>
                  </a:lnTo>
                  <a:lnTo>
                    <a:pt x="354" y="272"/>
                  </a:lnTo>
                  <a:lnTo>
                    <a:pt x="353" y="272"/>
                  </a:lnTo>
                  <a:lnTo>
                    <a:pt x="353" y="273"/>
                  </a:lnTo>
                  <a:lnTo>
                    <a:pt x="353" y="273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53" y="275"/>
                  </a:lnTo>
                  <a:lnTo>
                    <a:pt x="353" y="275"/>
                  </a:lnTo>
                  <a:lnTo>
                    <a:pt x="352" y="276"/>
                  </a:lnTo>
                  <a:lnTo>
                    <a:pt x="352" y="276"/>
                  </a:lnTo>
                  <a:lnTo>
                    <a:pt x="352" y="277"/>
                  </a:lnTo>
                  <a:lnTo>
                    <a:pt x="352" y="277"/>
                  </a:lnTo>
                  <a:lnTo>
                    <a:pt x="352" y="278"/>
                  </a:lnTo>
                  <a:lnTo>
                    <a:pt x="352" y="278"/>
                  </a:lnTo>
                  <a:lnTo>
                    <a:pt x="351" y="278"/>
                  </a:lnTo>
                  <a:lnTo>
                    <a:pt x="351" y="279"/>
                  </a:lnTo>
                  <a:lnTo>
                    <a:pt x="351" y="279"/>
                  </a:lnTo>
                  <a:lnTo>
                    <a:pt x="351" y="280"/>
                  </a:lnTo>
                  <a:lnTo>
                    <a:pt x="351" y="280"/>
                  </a:lnTo>
                  <a:lnTo>
                    <a:pt x="351" y="281"/>
                  </a:lnTo>
                  <a:lnTo>
                    <a:pt x="360" y="285"/>
                  </a:lnTo>
                  <a:close/>
                  <a:moveTo>
                    <a:pt x="367" y="252"/>
                  </a:moveTo>
                  <a:lnTo>
                    <a:pt x="367" y="252"/>
                  </a:lnTo>
                  <a:lnTo>
                    <a:pt x="367" y="252"/>
                  </a:lnTo>
                  <a:lnTo>
                    <a:pt x="367" y="251"/>
                  </a:lnTo>
                  <a:lnTo>
                    <a:pt x="367" y="250"/>
                  </a:lnTo>
                  <a:lnTo>
                    <a:pt x="367" y="250"/>
                  </a:lnTo>
                  <a:lnTo>
                    <a:pt x="367" y="249"/>
                  </a:lnTo>
                  <a:lnTo>
                    <a:pt x="367" y="249"/>
                  </a:lnTo>
                  <a:lnTo>
                    <a:pt x="367" y="248"/>
                  </a:lnTo>
                  <a:lnTo>
                    <a:pt x="367" y="247"/>
                  </a:lnTo>
                  <a:lnTo>
                    <a:pt x="367" y="247"/>
                  </a:lnTo>
                  <a:lnTo>
                    <a:pt x="367" y="246"/>
                  </a:lnTo>
                  <a:lnTo>
                    <a:pt x="367" y="246"/>
                  </a:lnTo>
                  <a:lnTo>
                    <a:pt x="367" y="245"/>
                  </a:lnTo>
                  <a:lnTo>
                    <a:pt x="367" y="245"/>
                  </a:lnTo>
                  <a:lnTo>
                    <a:pt x="367" y="244"/>
                  </a:lnTo>
                  <a:lnTo>
                    <a:pt x="367" y="243"/>
                  </a:lnTo>
                  <a:lnTo>
                    <a:pt x="367" y="243"/>
                  </a:lnTo>
                  <a:lnTo>
                    <a:pt x="367" y="242"/>
                  </a:lnTo>
                  <a:lnTo>
                    <a:pt x="367" y="242"/>
                  </a:lnTo>
                  <a:lnTo>
                    <a:pt x="367" y="241"/>
                  </a:lnTo>
                  <a:lnTo>
                    <a:pt x="366" y="241"/>
                  </a:lnTo>
                  <a:lnTo>
                    <a:pt x="356" y="242"/>
                  </a:lnTo>
                  <a:lnTo>
                    <a:pt x="356" y="242"/>
                  </a:lnTo>
                  <a:lnTo>
                    <a:pt x="356" y="243"/>
                  </a:lnTo>
                  <a:lnTo>
                    <a:pt x="356" y="243"/>
                  </a:lnTo>
                  <a:lnTo>
                    <a:pt x="356" y="244"/>
                  </a:lnTo>
                  <a:lnTo>
                    <a:pt x="356" y="244"/>
                  </a:lnTo>
                  <a:lnTo>
                    <a:pt x="356" y="245"/>
                  </a:lnTo>
                  <a:lnTo>
                    <a:pt x="356" y="245"/>
                  </a:lnTo>
                  <a:lnTo>
                    <a:pt x="356" y="246"/>
                  </a:lnTo>
                  <a:lnTo>
                    <a:pt x="356" y="246"/>
                  </a:lnTo>
                  <a:lnTo>
                    <a:pt x="356" y="247"/>
                  </a:lnTo>
                  <a:lnTo>
                    <a:pt x="356" y="247"/>
                  </a:lnTo>
                  <a:lnTo>
                    <a:pt x="356" y="248"/>
                  </a:lnTo>
                  <a:lnTo>
                    <a:pt x="356" y="248"/>
                  </a:lnTo>
                  <a:lnTo>
                    <a:pt x="356" y="249"/>
                  </a:lnTo>
                  <a:lnTo>
                    <a:pt x="356" y="249"/>
                  </a:lnTo>
                  <a:lnTo>
                    <a:pt x="356" y="250"/>
                  </a:lnTo>
                  <a:lnTo>
                    <a:pt x="356" y="250"/>
                  </a:lnTo>
                  <a:lnTo>
                    <a:pt x="356" y="251"/>
                  </a:lnTo>
                  <a:lnTo>
                    <a:pt x="356" y="252"/>
                  </a:lnTo>
                  <a:lnTo>
                    <a:pt x="356" y="252"/>
                  </a:lnTo>
                  <a:lnTo>
                    <a:pt x="367" y="252"/>
                  </a:lnTo>
                  <a:close/>
                  <a:moveTo>
                    <a:pt x="361" y="219"/>
                  </a:moveTo>
                  <a:lnTo>
                    <a:pt x="361" y="219"/>
                  </a:lnTo>
                  <a:lnTo>
                    <a:pt x="361" y="218"/>
                  </a:lnTo>
                  <a:lnTo>
                    <a:pt x="361" y="218"/>
                  </a:lnTo>
                  <a:lnTo>
                    <a:pt x="361" y="217"/>
                  </a:lnTo>
                  <a:lnTo>
                    <a:pt x="361" y="217"/>
                  </a:lnTo>
                  <a:lnTo>
                    <a:pt x="360" y="216"/>
                  </a:lnTo>
                  <a:lnTo>
                    <a:pt x="360" y="216"/>
                  </a:lnTo>
                  <a:lnTo>
                    <a:pt x="360" y="215"/>
                  </a:lnTo>
                  <a:lnTo>
                    <a:pt x="360" y="215"/>
                  </a:lnTo>
                  <a:lnTo>
                    <a:pt x="360" y="214"/>
                  </a:lnTo>
                  <a:lnTo>
                    <a:pt x="359" y="214"/>
                  </a:lnTo>
                  <a:lnTo>
                    <a:pt x="359" y="213"/>
                  </a:lnTo>
                  <a:lnTo>
                    <a:pt x="359" y="213"/>
                  </a:lnTo>
                  <a:lnTo>
                    <a:pt x="359" y="212"/>
                  </a:lnTo>
                  <a:lnTo>
                    <a:pt x="358" y="211"/>
                  </a:lnTo>
                  <a:lnTo>
                    <a:pt x="358" y="211"/>
                  </a:lnTo>
                  <a:lnTo>
                    <a:pt x="358" y="210"/>
                  </a:lnTo>
                  <a:lnTo>
                    <a:pt x="358" y="210"/>
                  </a:lnTo>
                  <a:lnTo>
                    <a:pt x="357" y="209"/>
                  </a:lnTo>
                  <a:lnTo>
                    <a:pt x="357" y="209"/>
                  </a:lnTo>
                  <a:lnTo>
                    <a:pt x="357" y="208"/>
                  </a:lnTo>
                  <a:lnTo>
                    <a:pt x="357" y="208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8" y="214"/>
                  </a:lnTo>
                  <a:lnTo>
                    <a:pt x="348" y="214"/>
                  </a:lnTo>
                  <a:lnTo>
                    <a:pt x="348" y="215"/>
                  </a:lnTo>
                  <a:lnTo>
                    <a:pt x="348" y="215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6"/>
                  </a:lnTo>
                  <a:lnTo>
                    <a:pt x="349" y="217"/>
                  </a:lnTo>
                  <a:lnTo>
                    <a:pt x="349" y="217"/>
                  </a:lnTo>
                  <a:lnTo>
                    <a:pt x="350" y="218"/>
                  </a:lnTo>
                  <a:lnTo>
                    <a:pt x="350" y="218"/>
                  </a:lnTo>
                  <a:lnTo>
                    <a:pt x="350" y="219"/>
                  </a:lnTo>
                  <a:lnTo>
                    <a:pt x="350" y="219"/>
                  </a:lnTo>
                  <a:lnTo>
                    <a:pt x="350" y="220"/>
                  </a:lnTo>
                  <a:lnTo>
                    <a:pt x="351" y="220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1"/>
                  </a:lnTo>
                  <a:lnTo>
                    <a:pt x="351" y="222"/>
                  </a:lnTo>
                  <a:lnTo>
                    <a:pt x="351" y="222"/>
                  </a:lnTo>
                  <a:lnTo>
                    <a:pt x="361" y="219"/>
                  </a:lnTo>
                  <a:close/>
                  <a:moveTo>
                    <a:pt x="344" y="190"/>
                  </a:moveTo>
                  <a:lnTo>
                    <a:pt x="344" y="190"/>
                  </a:lnTo>
                  <a:lnTo>
                    <a:pt x="344" y="190"/>
                  </a:lnTo>
                  <a:lnTo>
                    <a:pt x="344" y="189"/>
                  </a:lnTo>
                  <a:lnTo>
                    <a:pt x="343" y="189"/>
                  </a:lnTo>
                  <a:lnTo>
                    <a:pt x="343" y="188"/>
                  </a:lnTo>
                  <a:lnTo>
                    <a:pt x="343" y="188"/>
                  </a:lnTo>
                  <a:lnTo>
                    <a:pt x="342" y="188"/>
                  </a:lnTo>
                  <a:lnTo>
                    <a:pt x="342" y="187"/>
                  </a:lnTo>
                  <a:lnTo>
                    <a:pt x="342" y="187"/>
                  </a:lnTo>
                  <a:lnTo>
                    <a:pt x="341" y="186"/>
                  </a:lnTo>
                  <a:lnTo>
                    <a:pt x="341" y="186"/>
                  </a:lnTo>
                  <a:lnTo>
                    <a:pt x="340" y="186"/>
                  </a:lnTo>
                  <a:lnTo>
                    <a:pt x="340" y="185"/>
                  </a:lnTo>
                  <a:lnTo>
                    <a:pt x="340" y="185"/>
                  </a:lnTo>
                  <a:lnTo>
                    <a:pt x="339" y="184"/>
                  </a:lnTo>
                  <a:lnTo>
                    <a:pt x="339" y="184"/>
                  </a:lnTo>
                  <a:lnTo>
                    <a:pt x="338" y="184"/>
                  </a:lnTo>
                  <a:lnTo>
                    <a:pt x="338" y="183"/>
                  </a:lnTo>
                  <a:lnTo>
                    <a:pt x="338" y="183"/>
                  </a:lnTo>
                  <a:lnTo>
                    <a:pt x="337" y="183"/>
                  </a:lnTo>
                  <a:lnTo>
                    <a:pt x="337" y="182"/>
                  </a:lnTo>
                  <a:lnTo>
                    <a:pt x="336" y="182"/>
                  </a:lnTo>
                  <a:lnTo>
                    <a:pt x="329" y="190"/>
                  </a:lnTo>
                  <a:lnTo>
                    <a:pt x="330" y="190"/>
                  </a:lnTo>
                  <a:lnTo>
                    <a:pt x="330" y="190"/>
                  </a:lnTo>
                  <a:lnTo>
                    <a:pt x="330" y="191"/>
                  </a:lnTo>
                  <a:lnTo>
                    <a:pt x="331" y="191"/>
                  </a:lnTo>
                  <a:lnTo>
                    <a:pt x="331" y="191"/>
                  </a:lnTo>
                  <a:lnTo>
                    <a:pt x="331" y="192"/>
                  </a:lnTo>
                  <a:lnTo>
                    <a:pt x="332" y="192"/>
                  </a:lnTo>
                  <a:lnTo>
                    <a:pt x="332" y="192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3" y="193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4" y="195"/>
                  </a:lnTo>
                  <a:lnTo>
                    <a:pt x="335" y="195"/>
                  </a:lnTo>
                  <a:lnTo>
                    <a:pt x="335" y="195"/>
                  </a:lnTo>
                  <a:lnTo>
                    <a:pt x="335" y="196"/>
                  </a:lnTo>
                  <a:lnTo>
                    <a:pt x="336" y="196"/>
                  </a:lnTo>
                  <a:lnTo>
                    <a:pt x="336" y="196"/>
                  </a:lnTo>
                  <a:lnTo>
                    <a:pt x="336" y="197"/>
                  </a:lnTo>
                  <a:lnTo>
                    <a:pt x="336" y="197"/>
                  </a:lnTo>
                  <a:lnTo>
                    <a:pt x="344" y="190"/>
                  </a:lnTo>
                  <a:close/>
                  <a:moveTo>
                    <a:pt x="318" y="169"/>
                  </a:moveTo>
                  <a:lnTo>
                    <a:pt x="318" y="169"/>
                  </a:lnTo>
                  <a:lnTo>
                    <a:pt x="318" y="169"/>
                  </a:lnTo>
                  <a:lnTo>
                    <a:pt x="317" y="169"/>
                  </a:lnTo>
                  <a:lnTo>
                    <a:pt x="317" y="168"/>
                  </a:lnTo>
                  <a:lnTo>
                    <a:pt x="316" y="168"/>
                  </a:lnTo>
                  <a:lnTo>
                    <a:pt x="316" y="168"/>
                  </a:lnTo>
                  <a:lnTo>
                    <a:pt x="315" y="168"/>
                  </a:lnTo>
                  <a:lnTo>
                    <a:pt x="315" y="167"/>
                  </a:lnTo>
                  <a:lnTo>
                    <a:pt x="314" y="167"/>
                  </a:lnTo>
                  <a:lnTo>
                    <a:pt x="314" y="167"/>
                  </a:lnTo>
                  <a:lnTo>
                    <a:pt x="313" y="167"/>
                  </a:lnTo>
                  <a:lnTo>
                    <a:pt x="313" y="166"/>
                  </a:lnTo>
                  <a:lnTo>
                    <a:pt x="312" y="166"/>
                  </a:lnTo>
                  <a:lnTo>
                    <a:pt x="312" y="166"/>
                  </a:lnTo>
                  <a:lnTo>
                    <a:pt x="311" y="166"/>
                  </a:lnTo>
                  <a:lnTo>
                    <a:pt x="311" y="166"/>
                  </a:lnTo>
                  <a:lnTo>
                    <a:pt x="310" y="165"/>
                  </a:lnTo>
                  <a:lnTo>
                    <a:pt x="310" y="165"/>
                  </a:lnTo>
                  <a:lnTo>
                    <a:pt x="309" y="165"/>
                  </a:lnTo>
                  <a:lnTo>
                    <a:pt x="309" y="165"/>
                  </a:lnTo>
                  <a:lnTo>
                    <a:pt x="308" y="164"/>
                  </a:lnTo>
                  <a:lnTo>
                    <a:pt x="308" y="16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5" y="175"/>
                  </a:lnTo>
                  <a:lnTo>
                    <a:pt x="305" y="175"/>
                  </a:lnTo>
                  <a:lnTo>
                    <a:pt x="306" y="175"/>
                  </a:lnTo>
                  <a:lnTo>
                    <a:pt x="306" y="175"/>
                  </a:lnTo>
                  <a:lnTo>
                    <a:pt x="307" y="175"/>
                  </a:lnTo>
                  <a:lnTo>
                    <a:pt x="307" y="175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8" y="176"/>
                  </a:lnTo>
                  <a:lnTo>
                    <a:pt x="309" y="176"/>
                  </a:lnTo>
                  <a:lnTo>
                    <a:pt x="309" y="176"/>
                  </a:lnTo>
                  <a:lnTo>
                    <a:pt x="310" y="177"/>
                  </a:lnTo>
                  <a:lnTo>
                    <a:pt x="310" y="177"/>
                  </a:lnTo>
                  <a:lnTo>
                    <a:pt x="311" y="177"/>
                  </a:lnTo>
                  <a:lnTo>
                    <a:pt x="311" y="177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2" y="178"/>
                  </a:lnTo>
                  <a:lnTo>
                    <a:pt x="313" y="178"/>
                  </a:lnTo>
                  <a:lnTo>
                    <a:pt x="313" y="178"/>
                  </a:lnTo>
                  <a:lnTo>
                    <a:pt x="318" y="169"/>
                  </a:lnTo>
                  <a:close/>
                  <a:moveTo>
                    <a:pt x="275" y="138"/>
                  </a:moveTo>
                  <a:lnTo>
                    <a:pt x="275" y="138"/>
                  </a:lnTo>
                  <a:cubicBezTo>
                    <a:pt x="213" y="138"/>
                    <a:pt x="163" y="189"/>
                    <a:pt x="163" y="250"/>
                  </a:cubicBezTo>
                  <a:cubicBezTo>
                    <a:pt x="163" y="312"/>
                    <a:pt x="213" y="362"/>
                    <a:pt x="275" y="362"/>
                  </a:cubicBezTo>
                  <a:cubicBezTo>
                    <a:pt x="337" y="362"/>
                    <a:pt x="387" y="312"/>
                    <a:pt x="387" y="250"/>
                  </a:cubicBezTo>
                  <a:cubicBezTo>
                    <a:pt x="387" y="189"/>
                    <a:pt x="337" y="138"/>
                    <a:pt x="275" y="138"/>
                  </a:cubicBezTo>
                  <a:close/>
                  <a:moveTo>
                    <a:pt x="18" y="92"/>
                  </a:moveTo>
                  <a:lnTo>
                    <a:pt x="18" y="92"/>
                  </a:lnTo>
                  <a:cubicBezTo>
                    <a:pt x="39" y="90"/>
                    <a:pt x="61" y="89"/>
                    <a:pt x="83" y="88"/>
                  </a:cubicBezTo>
                  <a:cubicBezTo>
                    <a:pt x="68" y="87"/>
                    <a:pt x="53" y="86"/>
                    <a:pt x="39" y="84"/>
                  </a:cubicBezTo>
                  <a:cubicBezTo>
                    <a:pt x="29" y="83"/>
                    <a:pt x="21" y="76"/>
                    <a:pt x="21" y="66"/>
                  </a:cubicBezTo>
                  <a:cubicBezTo>
                    <a:pt x="21" y="52"/>
                    <a:pt x="21" y="38"/>
                    <a:pt x="21" y="23"/>
                  </a:cubicBezTo>
                  <a:cubicBezTo>
                    <a:pt x="21" y="13"/>
                    <a:pt x="29" y="6"/>
                    <a:pt x="39" y="5"/>
                  </a:cubicBezTo>
                  <a:cubicBezTo>
                    <a:pt x="98" y="0"/>
                    <a:pt x="156" y="0"/>
                    <a:pt x="215" y="5"/>
                  </a:cubicBezTo>
                  <a:cubicBezTo>
                    <a:pt x="225" y="6"/>
                    <a:pt x="233" y="13"/>
                    <a:pt x="233" y="23"/>
                  </a:cubicBezTo>
                  <a:cubicBezTo>
                    <a:pt x="233" y="38"/>
                    <a:pt x="233" y="52"/>
                    <a:pt x="233" y="66"/>
                  </a:cubicBezTo>
                  <a:cubicBezTo>
                    <a:pt x="233" y="76"/>
                    <a:pt x="225" y="83"/>
                    <a:pt x="215" y="84"/>
                  </a:cubicBezTo>
                  <a:cubicBezTo>
                    <a:pt x="194" y="87"/>
                    <a:pt x="173" y="88"/>
                    <a:pt x="151" y="89"/>
                  </a:cubicBezTo>
                  <a:cubicBezTo>
                    <a:pt x="166" y="90"/>
                    <a:pt x="180" y="91"/>
                    <a:pt x="194" y="92"/>
                  </a:cubicBezTo>
                  <a:cubicBezTo>
                    <a:pt x="204" y="93"/>
                    <a:pt x="212" y="100"/>
                    <a:pt x="212" y="110"/>
                  </a:cubicBezTo>
                  <a:lnTo>
                    <a:pt x="212" y="131"/>
                  </a:lnTo>
                  <a:cubicBezTo>
                    <a:pt x="200" y="137"/>
                    <a:pt x="189" y="145"/>
                    <a:pt x="179" y="155"/>
                  </a:cubicBezTo>
                  <a:cubicBezTo>
                    <a:pt x="174" y="161"/>
                    <a:pt x="168" y="167"/>
                    <a:pt x="164" y="174"/>
                  </a:cubicBezTo>
                  <a:cubicBezTo>
                    <a:pt x="115" y="177"/>
                    <a:pt x="66" y="176"/>
                    <a:pt x="18" y="171"/>
                  </a:cubicBezTo>
                  <a:cubicBezTo>
                    <a:pt x="8" y="170"/>
                    <a:pt x="0" y="163"/>
                    <a:pt x="0" y="153"/>
                  </a:cubicBezTo>
                  <a:cubicBezTo>
                    <a:pt x="0" y="139"/>
                    <a:pt x="0" y="124"/>
                    <a:pt x="0" y="110"/>
                  </a:cubicBezTo>
                  <a:cubicBezTo>
                    <a:pt x="0" y="100"/>
                    <a:pt x="8" y="93"/>
                    <a:pt x="18" y="9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62AFA4D2-B2E9-4E74-8EE1-6F82780A2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828" y="138929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8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  <p:extLst>
    <p:ext uri="{E180D4A7-C9FB-4DFB-919C-405C955672EB}">
      <p14:showEvtLst xmlns:p14="http://schemas.microsoft.com/office/powerpoint/2010/main">
        <p14:playEvt time="1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多边形 38"/>
          <p:cNvSpPr/>
          <p:nvPr/>
        </p:nvSpPr>
        <p:spPr bwMode="auto">
          <a:xfrm flipV="1">
            <a:off x="8261735" y="0"/>
            <a:ext cx="3935028" cy="2636912"/>
          </a:xfrm>
          <a:custGeom>
            <a:avLst/>
            <a:gdLst>
              <a:gd name="connsiteX0" fmla="*/ 3935028 w 3935028"/>
              <a:gd name="connsiteY0" fmla="*/ 198975 h 2636912"/>
              <a:gd name="connsiteX1" fmla="*/ 3935028 w 3935028"/>
              <a:gd name="connsiteY1" fmla="*/ 0 h 2636912"/>
              <a:gd name="connsiteX2" fmla="*/ 3935024 w 3935028"/>
              <a:gd name="connsiteY2" fmla="*/ 0 h 2636912"/>
              <a:gd name="connsiteX3" fmla="*/ 3935024 w 3935028"/>
              <a:gd name="connsiteY3" fmla="*/ 198974 h 2636912"/>
              <a:gd name="connsiteX4" fmla="*/ 0 w 3935028"/>
              <a:gd name="connsiteY4" fmla="*/ 2636912 h 2636912"/>
              <a:gd name="connsiteX5" fmla="*/ 3935028 w 3935028"/>
              <a:gd name="connsiteY5" fmla="*/ 2636912 h 2636912"/>
              <a:gd name="connsiteX6" fmla="*/ 3935028 w 3935028"/>
              <a:gd name="connsiteY6" fmla="*/ 841978 h 2636912"/>
              <a:gd name="connsiteX7" fmla="*/ 3423011 w 3935028"/>
              <a:gd name="connsiteY7" fmla="*/ 132900 h 2636912"/>
              <a:gd name="connsiteX8" fmla="*/ 49168 w 3935028"/>
              <a:gd name="connsiteY8" fmla="*/ 2596879 h 2636912"/>
              <a:gd name="connsiteX9" fmla="*/ 0 w 3935028"/>
              <a:gd name="connsiteY9" fmla="*/ 2636911 h 263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5028" h="2636912">
                <a:moveTo>
                  <a:pt x="3935028" y="198975"/>
                </a:moveTo>
                <a:lnTo>
                  <a:pt x="3935028" y="0"/>
                </a:lnTo>
                <a:lnTo>
                  <a:pt x="3935024" y="0"/>
                </a:lnTo>
                <a:lnTo>
                  <a:pt x="3935024" y="198974"/>
                </a:lnTo>
                <a:close/>
                <a:moveTo>
                  <a:pt x="0" y="2636912"/>
                </a:moveTo>
                <a:lnTo>
                  <a:pt x="3935028" y="2636912"/>
                </a:lnTo>
                <a:lnTo>
                  <a:pt x="3935028" y="841978"/>
                </a:lnTo>
                <a:lnTo>
                  <a:pt x="3423011" y="132900"/>
                </a:lnTo>
                <a:lnTo>
                  <a:pt x="49168" y="2596879"/>
                </a:lnTo>
                <a:lnTo>
                  <a:pt x="0" y="2636911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1"/>
          <a:stretch/>
        </p:blipFill>
        <p:spPr>
          <a:xfrm>
            <a:off x="-1" y="0"/>
            <a:ext cx="10418862" cy="6858000"/>
          </a:xfrm>
          <a:prstGeom prst="rect">
            <a:avLst/>
          </a:prstGeom>
        </p:spPr>
      </p:pic>
      <p:sp>
        <p:nvSpPr>
          <p:cNvPr id="4" name="等腰三角形 3"/>
          <p:cNvSpPr/>
          <p:nvPr/>
        </p:nvSpPr>
        <p:spPr bwMode="auto">
          <a:xfrm rot="5400000">
            <a:off x="-1219474" y="2092899"/>
            <a:ext cx="4663255" cy="2224308"/>
          </a:xfrm>
          <a:prstGeom prst="triangle">
            <a:avLst>
              <a:gd name="adj" fmla="val 36213"/>
            </a:avLst>
          </a:pr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任意多边形 34"/>
          <p:cNvSpPr/>
          <p:nvPr/>
        </p:nvSpPr>
        <p:spPr bwMode="auto">
          <a:xfrm>
            <a:off x="9067422" y="3354912"/>
            <a:ext cx="3129342" cy="3503088"/>
          </a:xfrm>
          <a:custGeom>
            <a:avLst/>
            <a:gdLst>
              <a:gd name="connsiteX0" fmla="*/ 2575574 w 3129342"/>
              <a:gd name="connsiteY0" fmla="*/ 0 h 3503088"/>
              <a:gd name="connsiteX1" fmla="*/ 2579896 w 3129342"/>
              <a:gd name="connsiteY1" fmla="*/ 0 h 3503088"/>
              <a:gd name="connsiteX2" fmla="*/ 3129339 w 3129342"/>
              <a:gd name="connsiteY2" fmla="*/ 434126 h 3503088"/>
              <a:gd name="connsiteX3" fmla="*/ 3129339 w 3129342"/>
              <a:gd name="connsiteY3" fmla="*/ 0 h 3503088"/>
              <a:gd name="connsiteX4" fmla="*/ 3129342 w 3129342"/>
              <a:gd name="connsiteY4" fmla="*/ 0 h 3503088"/>
              <a:gd name="connsiteX5" fmla="*/ 3129342 w 3129342"/>
              <a:gd name="connsiteY5" fmla="*/ 3503088 h 3503088"/>
              <a:gd name="connsiteX6" fmla="*/ 0 w 3129342"/>
              <a:gd name="connsiteY6" fmla="*/ 3503088 h 3503088"/>
              <a:gd name="connsiteX7" fmla="*/ 0 w 3129342"/>
              <a:gd name="connsiteY7" fmla="*/ 3503087 h 350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29342" h="3503088">
                <a:moveTo>
                  <a:pt x="2575574" y="0"/>
                </a:moveTo>
                <a:lnTo>
                  <a:pt x="2579896" y="0"/>
                </a:lnTo>
                <a:lnTo>
                  <a:pt x="3129339" y="434126"/>
                </a:lnTo>
                <a:lnTo>
                  <a:pt x="3129339" y="0"/>
                </a:lnTo>
                <a:lnTo>
                  <a:pt x="3129342" y="0"/>
                </a:lnTo>
                <a:lnTo>
                  <a:pt x="3129342" y="3503088"/>
                </a:lnTo>
                <a:lnTo>
                  <a:pt x="0" y="3503088"/>
                </a:lnTo>
                <a:lnTo>
                  <a:pt x="0" y="3503087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TextBox 58"/>
          <p:cNvSpPr txBox="1"/>
          <p:nvPr/>
        </p:nvSpPr>
        <p:spPr>
          <a:xfrm>
            <a:off x="430960" y="1792264"/>
            <a:ext cx="101021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 b="1">
                <a:solidFill>
                  <a:schemeClr val="accent2"/>
                </a:solidFill>
                <a:latin typeface="Lifeline JL" panose="00000400000000000000" pitchFamily="2" charset="0"/>
                <a:ea typeface="+mj-ea"/>
              </a:defRPr>
            </a:lvl1pPr>
          </a:lstStyle>
          <a:p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</a:t>
            </a:r>
            <a:endParaRPr lang="zh-CN" altLang="en-US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3" name="TextBox 12"/>
          <p:cNvSpPr txBox="1"/>
          <p:nvPr/>
        </p:nvSpPr>
        <p:spPr>
          <a:xfrm>
            <a:off x="2327395" y="2098139"/>
            <a:ext cx="8595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313530"/>
                </a:solidFill>
                <a:latin typeface="+mj-ea"/>
                <a:ea typeface="+mj-ea"/>
              </a:defRPr>
            </a:lvl1pPr>
          </a:lstStyle>
          <a:p>
            <a:pPr latinLnBrk="1"/>
            <a:r>
              <a:rPr lang="en-US" altLang="zh-CN" dirty="0"/>
              <a:t>NMS</a:t>
            </a:r>
            <a:r>
              <a:rPr lang="zh-CN" altLang="en-US" dirty="0"/>
              <a:t>：非极大值抑制</a:t>
            </a:r>
            <a:endParaRPr lang="zh-CN" altLang="en-US" b="0" dirty="0"/>
          </a:p>
        </p:txBody>
      </p:sp>
      <p:sp>
        <p:nvSpPr>
          <p:cNvPr id="54" name="TextBox 65"/>
          <p:cNvSpPr txBox="1"/>
          <p:nvPr/>
        </p:nvSpPr>
        <p:spPr>
          <a:xfrm>
            <a:off x="2718397" y="3238550"/>
            <a:ext cx="315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1.1 Soft 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：抑制得分</a:t>
            </a:r>
          </a:p>
        </p:txBody>
      </p:sp>
      <p:sp>
        <p:nvSpPr>
          <p:cNvPr id="56" name="TextBox 69"/>
          <p:cNvSpPr txBox="1"/>
          <p:nvPr/>
        </p:nvSpPr>
        <p:spPr>
          <a:xfrm>
            <a:off x="2699564" y="3763408"/>
            <a:ext cx="3902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1.2 Softer NMS</a:t>
            </a:r>
            <a:r>
              <a:rPr lang="zh-CN" altLang="en-US" dirty="0">
                <a:solidFill>
                  <a:schemeClr val="tx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：加权平均</a:t>
            </a:r>
          </a:p>
        </p:txBody>
      </p:sp>
      <p:sp>
        <p:nvSpPr>
          <p:cNvPr id="58" name="Freeform 18"/>
          <p:cNvSpPr>
            <a:spLocks noEditPoints="1"/>
          </p:cNvSpPr>
          <p:nvPr/>
        </p:nvSpPr>
        <p:spPr bwMode="auto">
          <a:xfrm>
            <a:off x="2431276" y="3829319"/>
            <a:ext cx="268288" cy="268288"/>
          </a:xfrm>
          <a:custGeom>
            <a:avLst/>
            <a:gdLst>
              <a:gd name="T0" fmla="*/ 117 w 235"/>
              <a:gd name="T1" fmla="*/ 0 h 234"/>
              <a:gd name="T2" fmla="*/ 235 w 235"/>
              <a:gd name="T3" fmla="*/ 117 h 234"/>
              <a:gd name="T4" fmla="*/ 117 w 235"/>
              <a:gd name="T5" fmla="*/ 234 h 234"/>
              <a:gd name="T6" fmla="*/ 0 w 235"/>
              <a:gd name="T7" fmla="*/ 117 h 234"/>
              <a:gd name="T8" fmla="*/ 117 w 235"/>
              <a:gd name="T9" fmla="*/ 0 h 234"/>
              <a:gd name="T10" fmla="*/ 99 w 235"/>
              <a:gd name="T11" fmla="*/ 199 h 234"/>
              <a:gd name="T12" fmla="*/ 135 w 235"/>
              <a:gd name="T13" fmla="*/ 199 h 234"/>
              <a:gd name="T14" fmla="*/ 135 w 235"/>
              <a:gd name="T15" fmla="*/ 136 h 234"/>
              <a:gd name="T16" fmla="*/ 199 w 235"/>
              <a:gd name="T17" fmla="*/ 136 h 234"/>
              <a:gd name="T18" fmla="*/ 199 w 235"/>
              <a:gd name="T19" fmla="*/ 99 h 234"/>
              <a:gd name="T20" fmla="*/ 135 w 235"/>
              <a:gd name="T21" fmla="*/ 99 h 234"/>
              <a:gd name="T22" fmla="*/ 135 w 235"/>
              <a:gd name="T23" fmla="*/ 35 h 234"/>
              <a:gd name="T24" fmla="*/ 99 w 235"/>
              <a:gd name="T25" fmla="*/ 35 h 234"/>
              <a:gd name="T26" fmla="*/ 99 w 235"/>
              <a:gd name="T27" fmla="*/ 99 h 234"/>
              <a:gd name="T28" fmla="*/ 35 w 235"/>
              <a:gd name="T29" fmla="*/ 99 h 234"/>
              <a:gd name="T30" fmla="*/ 35 w 235"/>
              <a:gd name="T31" fmla="*/ 136 h 234"/>
              <a:gd name="T32" fmla="*/ 99 w 235"/>
              <a:gd name="T33" fmla="*/ 136 h 234"/>
              <a:gd name="T34" fmla="*/ 99 w 235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5" h="234">
                <a:moveTo>
                  <a:pt x="117" y="0"/>
                </a:moveTo>
                <a:cubicBezTo>
                  <a:pt x="182" y="0"/>
                  <a:pt x="235" y="52"/>
                  <a:pt x="235" y="117"/>
                </a:cubicBezTo>
                <a:cubicBezTo>
                  <a:pt x="235" y="182"/>
                  <a:pt x="182" y="234"/>
                  <a:pt x="117" y="234"/>
                </a:cubicBezTo>
                <a:cubicBezTo>
                  <a:pt x="53" y="234"/>
                  <a:pt x="0" y="182"/>
                  <a:pt x="0" y="117"/>
                </a:cubicBezTo>
                <a:cubicBezTo>
                  <a:pt x="0" y="52"/>
                  <a:pt x="53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0" name="Freeform 21"/>
          <p:cNvSpPr>
            <a:spLocks noEditPoints="1"/>
          </p:cNvSpPr>
          <p:nvPr/>
        </p:nvSpPr>
        <p:spPr bwMode="auto">
          <a:xfrm>
            <a:off x="2436313" y="3304461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9 h 234"/>
              <a:gd name="T20" fmla="*/ 135 w 234"/>
              <a:gd name="T21" fmla="*/ 99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9 h 234"/>
              <a:gd name="T28" fmla="*/ 35 w 234"/>
              <a:gd name="T29" fmla="*/ 99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9"/>
                </a:lnTo>
                <a:lnTo>
                  <a:pt x="135" y="99"/>
                </a:lnTo>
                <a:lnTo>
                  <a:pt x="135" y="35"/>
                </a:lnTo>
                <a:lnTo>
                  <a:pt x="99" y="35"/>
                </a:lnTo>
                <a:lnTo>
                  <a:pt x="99" y="99"/>
                </a:lnTo>
                <a:lnTo>
                  <a:pt x="35" y="99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2" name="TextBox 15"/>
          <p:cNvSpPr txBox="1"/>
          <p:nvPr/>
        </p:nvSpPr>
        <p:spPr>
          <a:xfrm>
            <a:off x="2734367" y="4288266"/>
            <a:ext cx="336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8F8F8"/>
                </a:solidFill>
                <a:latin typeface="+mn-ea"/>
                <a:ea typeface="+mn-ea"/>
              </a:defRPr>
            </a:lvl1pPr>
          </a:lstStyle>
          <a:p>
            <a:r>
              <a:rPr lang="pt-BR" altLang="zh-CN" dirty="0">
                <a:solidFill>
                  <a:schemeClr val="tx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1.3 IoU-Net</a:t>
            </a:r>
            <a:r>
              <a:rPr lang="zh-CN" altLang="pt-BR" dirty="0">
                <a:solidFill>
                  <a:schemeClr val="tx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：定位置信度</a:t>
            </a:r>
            <a:endParaRPr lang="zh-CN" altLang="en-US" dirty="0">
              <a:solidFill>
                <a:schemeClr val="tx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3" name="Freeform 22"/>
          <p:cNvSpPr>
            <a:spLocks noEditPoints="1"/>
          </p:cNvSpPr>
          <p:nvPr/>
        </p:nvSpPr>
        <p:spPr bwMode="auto">
          <a:xfrm>
            <a:off x="2437276" y="4354177"/>
            <a:ext cx="266700" cy="268288"/>
          </a:xfrm>
          <a:custGeom>
            <a:avLst/>
            <a:gdLst>
              <a:gd name="T0" fmla="*/ 117 w 234"/>
              <a:gd name="T1" fmla="*/ 0 h 234"/>
              <a:gd name="T2" fmla="*/ 234 w 234"/>
              <a:gd name="T3" fmla="*/ 117 h 234"/>
              <a:gd name="T4" fmla="*/ 117 w 234"/>
              <a:gd name="T5" fmla="*/ 234 h 234"/>
              <a:gd name="T6" fmla="*/ 0 w 234"/>
              <a:gd name="T7" fmla="*/ 117 h 234"/>
              <a:gd name="T8" fmla="*/ 117 w 234"/>
              <a:gd name="T9" fmla="*/ 0 h 234"/>
              <a:gd name="T10" fmla="*/ 99 w 234"/>
              <a:gd name="T11" fmla="*/ 199 h 234"/>
              <a:gd name="T12" fmla="*/ 135 w 234"/>
              <a:gd name="T13" fmla="*/ 199 h 234"/>
              <a:gd name="T14" fmla="*/ 135 w 234"/>
              <a:gd name="T15" fmla="*/ 136 h 234"/>
              <a:gd name="T16" fmla="*/ 199 w 234"/>
              <a:gd name="T17" fmla="*/ 136 h 234"/>
              <a:gd name="T18" fmla="*/ 199 w 234"/>
              <a:gd name="T19" fmla="*/ 98 h 234"/>
              <a:gd name="T20" fmla="*/ 135 w 234"/>
              <a:gd name="T21" fmla="*/ 98 h 234"/>
              <a:gd name="T22" fmla="*/ 135 w 234"/>
              <a:gd name="T23" fmla="*/ 35 h 234"/>
              <a:gd name="T24" fmla="*/ 99 w 234"/>
              <a:gd name="T25" fmla="*/ 35 h 234"/>
              <a:gd name="T26" fmla="*/ 99 w 234"/>
              <a:gd name="T27" fmla="*/ 98 h 234"/>
              <a:gd name="T28" fmla="*/ 35 w 234"/>
              <a:gd name="T29" fmla="*/ 98 h 234"/>
              <a:gd name="T30" fmla="*/ 35 w 234"/>
              <a:gd name="T31" fmla="*/ 136 h 234"/>
              <a:gd name="T32" fmla="*/ 99 w 234"/>
              <a:gd name="T33" fmla="*/ 136 h 234"/>
              <a:gd name="T34" fmla="*/ 99 w 234"/>
              <a:gd name="T35" fmla="*/ 199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" h="234">
                <a:moveTo>
                  <a:pt x="117" y="0"/>
                </a:moveTo>
                <a:cubicBezTo>
                  <a:pt x="182" y="0"/>
                  <a:pt x="234" y="52"/>
                  <a:pt x="234" y="117"/>
                </a:cubicBezTo>
                <a:cubicBezTo>
                  <a:pt x="234" y="182"/>
                  <a:pt x="182" y="234"/>
                  <a:pt x="117" y="234"/>
                </a:cubicBezTo>
                <a:cubicBezTo>
                  <a:pt x="52" y="234"/>
                  <a:pt x="0" y="182"/>
                  <a:pt x="0" y="117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99" y="199"/>
                </a:moveTo>
                <a:lnTo>
                  <a:pt x="135" y="199"/>
                </a:lnTo>
                <a:lnTo>
                  <a:pt x="135" y="136"/>
                </a:lnTo>
                <a:lnTo>
                  <a:pt x="199" y="136"/>
                </a:lnTo>
                <a:lnTo>
                  <a:pt x="199" y="98"/>
                </a:lnTo>
                <a:lnTo>
                  <a:pt x="135" y="98"/>
                </a:lnTo>
                <a:lnTo>
                  <a:pt x="135" y="35"/>
                </a:lnTo>
                <a:lnTo>
                  <a:pt x="99" y="35"/>
                </a:lnTo>
                <a:lnTo>
                  <a:pt x="99" y="98"/>
                </a:lnTo>
                <a:lnTo>
                  <a:pt x="35" y="98"/>
                </a:lnTo>
                <a:lnTo>
                  <a:pt x="35" y="136"/>
                </a:lnTo>
                <a:lnTo>
                  <a:pt x="99" y="136"/>
                </a:lnTo>
                <a:lnTo>
                  <a:pt x="99" y="199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3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571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非极大值抑制（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NMS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）的基本原理</a:t>
            </a:r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170389" y="1578272"/>
            <a:ext cx="5832648" cy="41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>
                <a:latin typeface="+mn-ea"/>
                <a:ea typeface="+mn-ea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输入</a:t>
            </a:r>
            <a:endParaRPr lang="en-US" altLang="zh-CN" sz="18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l"/>
            <a:endParaRPr lang="en-US" altLang="zh-CN" sz="18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预测框得分、左上和右下点坐标、设定的</a:t>
            </a:r>
            <a:r>
              <a:rPr lang="en-US" altLang="zh-CN" sz="18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IoU</a:t>
            </a: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阈值</a:t>
            </a:r>
            <a:endParaRPr lang="en-US" altLang="zh-CN" sz="18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步骤</a:t>
            </a:r>
            <a:endParaRPr lang="en-US" altLang="zh-CN" b="1" dirty="0">
              <a:gradFill>
                <a:gsLst>
                  <a:gs pos="100000">
                    <a:srgbClr val="026EBB"/>
                  </a:gs>
                  <a:gs pos="0">
                    <a:srgbClr val="038EDB"/>
                  </a:gs>
                </a:gsLst>
                <a:lin ang="0" scaled="1"/>
              </a:gra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l"/>
            <a:endParaRPr lang="en-US" altLang="zh-CN" sz="18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按照得分，对框降序排列，记录排列索引</a:t>
            </a:r>
            <a:r>
              <a:rPr lang="en-US" altLang="zh-CN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order</a:t>
            </a: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，新建一个列表</a:t>
            </a:r>
            <a:r>
              <a:rPr lang="en-US" altLang="zh-CN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keep</a:t>
            </a: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，作为最终筛选后的边框索引结果。</a:t>
            </a:r>
            <a:endParaRPr lang="en-US" altLang="zh-CN" sz="18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l"/>
            <a:endParaRPr lang="zh-CN" altLang="en-US" sz="18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将排序后的第一个边框置为当前边框，并将其保留到</a:t>
            </a:r>
            <a:r>
              <a:rPr lang="en-US" altLang="zh-CN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keep</a:t>
            </a: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中，再求当前边框与剩余所有框的</a:t>
            </a:r>
            <a:r>
              <a:rPr lang="en-US" altLang="zh-CN" sz="18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IoU</a:t>
            </a: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。</a:t>
            </a:r>
            <a:endParaRPr lang="en-US" altLang="zh-CN" sz="18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l"/>
            <a:endParaRPr lang="zh-CN" altLang="en-US" sz="18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在</a:t>
            </a:r>
            <a:r>
              <a:rPr lang="en-US" altLang="zh-CN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order</a:t>
            </a: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中，仅保留</a:t>
            </a:r>
            <a:r>
              <a:rPr lang="en-US" altLang="zh-CN" sz="18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IoU</a:t>
            </a: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小于设定阈值的索引，重复</a:t>
            </a:r>
            <a:r>
              <a:rPr lang="en-US" altLang="zh-CN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(2)</a:t>
            </a: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直到</a:t>
            </a:r>
            <a:r>
              <a:rPr lang="en-US" altLang="zh-CN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order</a:t>
            </a: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中仅剩一个框，则将其保留到</a:t>
            </a:r>
            <a:r>
              <a:rPr lang="en-US" altLang="zh-CN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keep</a:t>
            </a:r>
            <a:r>
              <a:rPr lang="zh-CN" altLang="en-US" sz="18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中。</a:t>
            </a:r>
            <a:endParaRPr lang="en-US" altLang="zh-CN" sz="18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43EB22-7F91-4DD1-ACAE-06D17551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05" y="1168900"/>
            <a:ext cx="4446596" cy="257161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5DDCAFE-33EB-4B55-A20D-00A299A26FA3}"/>
              </a:ext>
            </a:extLst>
          </p:cNvPr>
          <p:cNvSpPr/>
          <p:nvPr/>
        </p:nvSpPr>
        <p:spPr>
          <a:xfrm>
            <a:off x="647160" y="5117813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IoU</a:t>
            </a:r>
            <a:endParaRPr lang="zh-CN" altLang="en-US" b="1" dirty="0">
              <a:gradFill>
                <a:gsLst>
                  <a:gs pos="100000">
                    <a:srgbClr val="026EBB"/>
                  </a:gs>
                  <a:gs pos="0">
                    <a:srgbClr val="038EDB"/>
                  </a:gs>
                </a:gsLst>
                <a:lin ang="0" scaled="1"/>
              </a:gra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392DED-2A4B-476B-BDD4-8AA31C68AA6A}"/>
              </a:ext>
            </a:extLst>
          </p:cNvPr>
          <p:cNvSpPr/>
          <p:nvPr/>
        </p:nvSpPr>
        <p:spPr>
          <a:xfrm>
            <a:off x="625773" y="40770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预测得分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400C773-4617-4F91-89D4-C8D321A933BF}"/>
              </a:ext>
            </a:extLst>
          </p:cNvPr>
          <p:cNvSpPr/>
          <p:nvPr/>
        </p:nvSpPr>
        <p:spPr>
          <a:xfrm>
            <a:off x="935344" y="5507940"/>
            <a:ext cx="4811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NMS</a:t>
            </a:r>
            <a:r>
              <a:rPr lang="zh-CN" altLang="en-US" sz="16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使用了</a:t>
            </a:r>
            <a:r>
              <a:rPr lang="en-US" altLang="zh-CN" sz="16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IoU</a:t>
            </a:r>
            <a:r>
              <a:rPr lang="zh-CN" altLang="en-US" sz="16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评价两个边框的重合程度，如果两个边框的</a:t>
            </a:r>
            <a:r>
              <a:rPr lang="en-US" altLang="zh-CN" sz="16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IoU</a:t>
            </a:r>
            <a:r>
              <a:rPr lang="zh-CN" altLang="en-US" sz="16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超过一定阈值时，得分低的边框会被舍弃。</a:t>
            </a:r>
            <a:endParaRPr lang="en-US" altLang="zh-CN" sz="16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D22FD1-1556-42BA-B51E-D654A059E1D7}"/>
              </a:ext>
            </a:extLst>
          </p:cNvPr>
          <p:cNvSpPr/>
          <p:nvPr/>
        </p:nvSpPr>
        <p:spPr>
          <a:xfrm>
            <a:off x="935344" y="4437121"/>
            <a:ext cx="4667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NMS</a:t>
            </a:r>
            <a:r>
              <a:rPr lang="zh-CN" altLang="en-US" sz="16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假设一个边框的预测得分越高，就要被优先考虑，其他与其重叠超过一定程度的边框要被舍弃。</a:t>
            </a:r>
          </a:p>
        </p:txBody>
      </p:sp>
    </p:spTree>
    <p:extLst>
      <p:ext uri="{BB962C8B-B14F-4D97-AF65-F5344CB8AC3E}">
        <p14:creationId xmlns:p14="http://schemas.microsoft.com/office/powerpoint/2010/main" val="27325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6781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非极大值抑制（</a:t>
            </a:r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NMS</a:t>
            </a:r>
            <a:r>
              <a:rPr lang="zh-CN" alt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）的缺点</a:t>
            </a:r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6098381" y="3615043"/>
            <a:ext cx="1704975" cy="1663700"/>
          </a:xfrm>
          <a:custGeom>
            <a:avLst/>
            <a:gdLst>
              <a:gd name="T0" fmla="*/ 24 w 1727"/>
              <a:gd name="T1" fmla="*/ 0 h 1685"/>
              <a:gd name="T2" fmla="*/ 954 w 1727"/>
              <a:gd name="T3" fmla="*/ 0 h 1685"/>
              <a:gd name="T4" fmla="*/ 1714 w 1727"/>
              <a:gd name="T5" fmla="*/ 761 h 1685"/>
              <a:gd name="T6" fmla="*/ 1714 w 1727"/>
              <a:gd name="T7" fmla="*/ 1685 h 1685"/>
              <a:gd name="T8" fmla="*/ 785 w 1727"/>
              <a:gd name="T9" fmla="*/ 1685 h 1685"/>
              <a:gd name="T10" fmla="*/ 13 w 1727"/>
              <a:gd name="T11" fmla="*/ 772 h 1685"/>
              <a:gd name="T12" fmla="*/ 24 w 1727"/>
              <a:gd name="T13" fmla="*/ 0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7" h="1685">
                <a:moveTo>
                  <a:pt x="24" y="0"/>
                </a:moveTo>
                <a:cubicBezTo>
                  <a:pt x="334" y="0"/>
                  <a:pt x="644" y="0"/>
                  <a:pt x="954" y="0"/>
                </a:cubicBezTo>
                <a:cubicBezTo>
                  <a:pt x="1403" y="24"/>
                  <a:pt x="1727" y="492"/>
                  <a:pt x="1714" y="761"/>
                </a:cubicBezTo>
                <a:cubicBezTo>
                  <a:pt x="1714" y="1069"/>
                  <a:pt x="1714" y="1377"/>
                  <a:pt x="1714" y="1685"/>
                </a:cubicBezTo>
                <a:cubicBezTo>
                  <a:pt x="1405" y="1685"/>
                  <a:pt x="1095" y="1685"/>
                  <a:pt x="785" y="1685"/>
                </a:cubicBezTo>
                <a:cubicBezTo>
                  <a:pt x="315" y="1681"/>
                  <a:pt x="0" y="1230"/>
                  <a:pt x="13" y="772"/>
                </a:cubicBezTo>
                <a:cubicBezTo>
                  <a:pt x="17" y="514"/>
                  <a:pt x="20" y="257"/>
                  <a:pt x="24" y="0"/>
                </a:cubicBez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38100" cap="flat">
            <a:solidFill>
              <a:schemeClr val="accent2"/>
            </a:solidFill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6098381" y="1841805"/>
            <a:ext cx="1704975" cy="1663700"/>
          </a:xfrm>
          <a:custGeom>
            <a:avLst/>
            <a:gdLst>
              <a:gd name="T0" fmla="*/ 24 w 1727"/>
              <a:gd name="T1" fmla="*/ 1685 h 1685"/>
              <a:gd name="T2" fmla="*/ 954 w 1727"/>
              <a:gd name="T3" fmla="*/ 1685 h 1685"/>
              <a:gd name="T4" fmla="*/ 1714 w 1727"/>
              <a:gd name="T5" fmla="*/ 924 h 1685"/>
              <a:gd name="T6" fmla="*/ 1714 w 1727"/>
              <a:gd name="T7" fmla="*/ 0 h 1685"/>
              <a:gd name="T8" fmla="*/ 785 w 1727"/>
              <a:gd name="T9" fmla="*/ 0 h 1685"/>
              <a:gd name="T10" fmla="*/ 13 w 1727"/>
              <a:gd name="T11" fmla="*/ 914 h 1685"/>
              <a:gd name="T12" fmla="*/ 24 w 1727"/>
              <a:gd name="T13" fmla="*/ 1685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7" h="1685">
                <a:moveTo>
                  <a:pt x="24" y="1685"/>
                </a:moveTo>
                <a:cubicBezTo>
                  <a:pt x="334" y="1685"/>
                  <a:pt x="644" y="1685"/>
                  <a:pt x="954" y="1685"/>
                </a:cubicBezTo>
                <a:cubicBezTo>
                  <a:pt x="1403" y="1661"/>
                  <a:pt x="1727" y="1194"/>
                  <a:pt x="1714" y="924"/>
                </a:cubicBezTo>
                <a:cubicBezTo>
                  <a:pt x="1714" y="616"/>
                  <a:pt x="1714" y="308"/>
                  <a:pt x="1714" y="0"/>
                </a:cubicBezTo>
                <a:cubicBezTo>
                  <a:pt x="1405" y="0"/>
                  <a:pt x="1095" y="0"/>
                  <a:pt x="785" y="0"/>
                </a:cubicBezTo>
                <a:cubicBezTo>
                  <a:pt x="315" y="4"/>
                  <a:pt x="0" y="455"/>
                  <a:pt x="13" y="914"/>
                </a:cubicBezTo>
                <a:cubicBezTo>
                  <a:pt x="17" y="1171"/>
                  <a:pt x="20" y="1428"/>
                  <a:pt x="24" y="1685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accent2"/>
            </a:solidFill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4344193" y="3615043"/>
            <a:ext cx="1704975" cy="1663700"/>
          </a:xfrm>
          <a:custGeom>
            <a:avLst/>
            <a:gdLst>
              <a:gd name="T0" fmla="*/ 1704 w 1727"/>
              <a:gd name="T1" fmla="*/ 0 h 1685"/>
              <a:gd name="T2" fmla="*/ 774 w 1727"/>
              <a:gd name="T3" fmla="*/ 0 h 1685"/>
              <a:gd name="T4" fmla="*/ 13 w 1727"/>
              <a:gd name="T5" fmla="*/ 761 h 1685"/>
              <a:gd name="T6" fmla="*/ 13 w 1727"/>
              <a:gd name="T7" fmla="*/ 1685 h 1685"/>
              <a:gd name="T8" fmla="*/ 943 w 1727"/>
              <a:gd name="T9" fmla="*/ 1685 h 1685"/>
              <a:gd name="T10" fmla="*/ 1714 w 1727"/>
              <a:gd name="T11" fmla="*/ 772 h 1685"/>
              <a:gd name="T12" fmla="*/ 1704 w 1727"/>
              <a:gd name="T13" fmla="*/ 0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7" h="1685">
                <a:moveTo>
                  <a:pt x="1704" y="0"/>
                </a:moveTo>
                <a:cubicBezTo>
                  <a:pt x="1394" y="0"/>
                  <a:pt x="1084" y="0"/>
                  <a:pt x="774" y="0"/>
                </a:cubicBezTo>
                <a:cubicBezTo>
                  <a:pt x="325" y="24"/>
                  <a:pt x="0" y="492"/>
                  <a:pt x="13" y="761"/>
                </a:cubicBezTo>
                <a:cubicBezTo>
                  <a:pt x="13" y="1069"/>
                  <a:pt x="13" y="1377"/>
                  <a:pt x="13" y="1685"/>
                </a:cubicBezTo>
                <a:cubicBezTo>
                  <a:pt x="323" y="1685"/>
                  <a:pt x="633" y="1685"/>
                  <a:pt x="943" y="1685"/>
                </a:cubicBezTo>
                <a:cubicBezTo>
                  <a:pt x="1413" y="1681"/>
                  <a:pt x="1727" y="1230"/>
                  <a:pt x="1714" y="772"/>
                </a:cubicBezTo>
                <a:cubicBezTo>
                  <a:pt x="1711" y="514"/>
                  <a:pt x="1707" y="257"/>
                  <a:pt x="1704" y="0"/>
                </a:cubicBez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accent2"/>
            </a:solidFill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4344193" y="1841805"/>
            <a:ext cx="1704975" cy="1663700"/>
          </a:xfrm>
          <a:custGeom>
            <a:avLst/>
            <a:gdLst>
              <a:gd name="T0" fmla="*/ 1704 w 1727"/>
              <a:gd name="T1" fmla="*/ 1685 h 1685"/>
              <a:gd name="T2" fmla="*/ 774 w 1727"/>
              <a:gd name="T3" fmla="*/ 1685 h 1685"/>
              <a:gd name="T4" fmla="*/ 13 w 1727"/>
              <a:gd name="T5" fmla="*/ 924 h 1685"/>
              <a:gd name="T6" fmla="*/ 13 w 1727"/>
              <a:gd name="T7" fmla="*/ 0 h 1685"/>
              <a:gd name="T8" fmla="*/ 943 w 1727"/>
              <a:gd name="T9" fmla="*/ 0 h 1685"/>
              <a:gd name="T10" fmla="*/ 1714 w 1727"/>
              <a:gd name="T11" fmla="*/ 914 h 1685"/>
              <a:gd name="T12" fmla="*/ 1704 w 1727"/>
              <a:gd name="T13" fmla="*/ 1685 h 1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7" h="1685">
                <a:moveTo>
                  <a:pt x="1704" y="1685"/>
                </a:moveTo>
                <a:cubicBezTo>
                  <a:pt x="1394" y="1685"/>
                  <a:pt x="1084" y="1685"/>
                  <a:pt x="774" y="1685"/>
                </a:cubicBezTo>
                <a:cubicBezTo>
                  <a:pt x="325" y="1661"/>
                  <a:pt x="0" y="1194"/>
                  <a:pt x="13" y="924"/>
                </a:cubicBezTo>
                <a:cubicBezTo>
                  <a:pt x="13" y="616"/>
                  <a:pt x="13" y="308"/>
                  <a:pt x="13" y="0"/>
                </a:cubicBezTo>
                <a:cubicBezTo>
                  <a:pt x="323" y="0"/>
                  <a:pt x="633" y="0"/>
                  <a:pt x="943" y="0"/>
                </a:cubicBezTo>
                <a:cubicBezTo>
                  <a:pt x="1413" y="4"/>
                  <a:pt x="1727" y="455"/>
                  <a:pt x="1714" y="914"/>
                </a:cubicBezTo>
                <a:cubicBezTo>
                  <a:pt x="1711" y="1171"/>
                  <a:pt x="1707" y="1428"/>
                  <a:pt x="1704" y="1685"/>
                </a:cubicBez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 w="38100" cap="flat">
            <a:solidFill>
              <a:schemeClr val="accent2"/>
            </a:solidFill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4832728" y="2258600"/>
            <a:ext cx="775540" cy="7755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4899591" y="2292427"/>
            <a:ext cx="64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</a:t>
            </a:r>
            <a:endParaRPr lang="zh-CN" altLang="en-US" sz="4000" dirty="0">
              <a:gradFill>
                <a:gsLst>
                  <a:gs pos="100000">
                    <a:srgbClr val="026EBB"/>
                  </a:gs>
                  <a:gs pos="0">
                    <a:srgbClr val="038EDB"/>
                  </a:gs>
                </a:gsLst>
                <a:lin ang="0" scaled="1"/>
              </a:gra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TextBox 9"/>
          <p:cNvSpPr txBox="1"/>
          <p:nvPr/>
        </p:nvSpPr>
        <p:spPr>
          <a:xfrm>
            <a:off x="7962206" y="1996563"/>
            <a:ext cx="375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预测框较多时，耗时较多</a:t>
            </a:r>
            <a:endParaRPr lang="zh-CN" altLang="en-US" sz="2400" dirty="0">
              <a:gradFill>
                <a:gsLst>
                  <a:gs pos="100000">
                    <a:srgbClr val="026EBB"/>
                  </a:gs>
                  <a:gs pos="0">
                    <a:srgbClr val="038EDB"/>
                  </a:gs>
                </a:gsLst>
                <a:lin ang="0" scaled="1"/>
              </a:gra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TextBox 10"/>
          <p:cNvSpPr txBox="1"/>
          <p:nvPr/>
        </p:nvSpPr>
        <p:spPr>
          <a:xfrm>
            <a:off x="7962208" y="2433662"/>
            <a:ext cx="3657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速度：</a:t>
            </a:r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NMS</a:t>
            </a: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的实现存在较多循环步骤，</a:t>
            </a:r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GPU</a:t>
            </a: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的并行化实现不是很容易</a:t>
            </a:r>
          </a:p>
        </p:txBody>
      </p:sp>
      <p:sp>
        <p:nvSpPr>
          <p:cNvPr id="37" name="TextBox 11"/>
          <p:cNvSpPr txBox="1"/>
          <p:nvPr/>
        </p:nvSpPr>
        <p:spPr>
          <a:xfrm>
            <a:off x="805793" y="1996563"/>
            <a:ext cx="310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降低了模型的召回率</a:t>
            </a:r>
            <a:endParaRPr lang="zh-CN" altLang="en-US" sz="2400" dirty="0">
              <a:gradFill>
                <a:gsLst>
                  <a:gs pos="100000">
                    <a:srgbClr val="026EBB"/>
                  </a:gs>
                  <a:gs pos="0">
                    <a:srgbClr val="038EDB"/>
                  </a:gs>
                </a:gsLst>
                <a:lin ang="0" scaled="1"/>
              </a:gra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8" name="TextBox 12"/>
          <p:cNvSpPr txBox="1"/>
          <p:nvPr/>
        </p:nvSpPr>
        <p:spPr>
          <a:xfrm>
            <a:off x="805793" y="2433662"/>
            <a:ext cx="343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如果物体出现较为密集时，本身属于两个物体的边框，其中得分较低的也有可能被抑制掉</a:t>
            </a:r>
          </a:p>
        </p:txBody>
      </p:sp>
      <p:sp>
        <p:nvSpPr>
          <p:cNvPr id="39" name="TextBox 13"/>
          <p:cNvSpPr txBox="1"/>
          <p:nvPr/>
        </p:nvSpPr>
        <p:spPr>
          <a:xfrm>
            <a:off x="7962208" y="4264418"/>
            <a:ext cx="3657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过高的阈值容易出现大量误检，而过低的阈值则容易降低模型的召回率，超参很难确定</a:t>
            </a:r>
          </a:p>
        </p:txBody>
      </p:sp>
      <p:sp>
        <p:nvSpPr>
          <p:cNvPr id="40" name="TextBox 14"/>
          <p:cNvSpPr txBox="1"/>
          <p:nvPr/>
        </p:nvSpPr>
        <p:spPr>
          <a:xfrm>
            <a:off x="805793" y="4264418"/>
            <a:ext cx="3430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NMS</a:t>
            </a:r>
            <a:r>
              <a:rPr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简单地将得分作为一个边框的置信度，但在一些情况下，得分高的边框不一定位置更准</a:t>
            </a:r>
            <a:endParaRPr lang="en-US" altLang="zh-CN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6535404" y="2258600"/>
            <a:ext cx="775540" cy="7755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3" name="TextBox 16"/>
          <p:cNvSpPr txBox="1"/>
          <p:nvPr/>
        </p:nvSpPr>
        <p:spPr>
          <a:xfrm>
            <a:off x="6602267" y="2292427"/>
            <a:ext cx="64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</a:t>
            </a:r>
            <a:endParaRPr lang="zh-CN" altLang="en-US" sz="4000" dirty="0">
              <a:gradFill>
                <a:gsLst>
                  <a:gs pos="100000">
                    <a:srgbClr val="026EBB"/>
                  </a:gs>
                  <a:gs pos="0">
                    <a:srgbClr val="038EDB"/>
                  </a:gs>
                </a:gsLst>
                <a:lin ang="0" scaled="1"/>
              </a:gra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4832728" y="4024338"/>
            <a:ext cx="775540" cy="7755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8" name="TextBox 18"/>
          <p:cNvSpPr txBox="1"/>
          <p:nvPr/>
        </p:nvSpPr>
        <p:spPr>
          <a:xfrm>
            <a:off x="4899591" y="4058165"/>
            <a:ext cx="64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3</a:t>
            </a:r>
            <a:endParaRPr lang="zh-CN" altLang="en-US" sz="4000" dirty="0">
              <a:gradFill>
                <a:gsLst>
                  <a:gs pos="100000">
                    <a:srgbClr val="026EBB"/>
                  </a:gs>
                  <a:gs pos="0">
                    <a:srgbClr val="038EDB"/>
                  </a:gs>
                </a:gsLst>
                <a:lin ang="0" scaled="1"/>
              </a:gra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6535404" y="4024338"/>
            <a:ext cx="775540" cy="77554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>
              <a:solidFill>
                <a:schemeClr val="accent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0" name="TextBox 20"/>
          <p:cNvSpPr txBox="1"/>
          <p:nvPr/>
        </p:nvSpPr>
        <p:spPr>
          <a:xfrm>
            <a:off x="6602267" y="4058165"/>
            <a:ext cx="64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4</a:t>
            </a:r>
            <a:endParaRPr lang="zh-CN" altLang="en-US" sz="4000" dirty="0">
              <a:gradFill>
                <a:gsLst>
                  <a:gs pos="100000">
                    <a:srgbClr val="026EBB"/>
                  </a:gs>
                  <a:gs pos="0">
                    <a:srgbClr val="038EDB"/>
                  </a:gs>
                </a:gsLst>
                <a:lin ang="0" scaled="1"/>
              </a:gra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1" name="TextBox 21"/>
          <p:cNvSpPr txBox="1"/>
          <p:nvPr/>
        </p:nvSpPr>
        <p:spPr>
          <a:xfrm>
            <a:off x="7962207" y="3861049"/>
            <a:ext cx="286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阈值难以确定</a:t>
            </a:r>
          </a:p>
        </p:txBody>
      </p:sp>
      <p:sp>
        <p:nvSpPr>
          <p:cNvPr id="52" name="TextBox 22"/>
          <p:cNvSpPr txBox="1"/>
          <p:nvPr/>
        </p:nvSpPr>
        <p:spPr>
          <a:xfrm>
            <a:off x="769789" y="3861048"/>
            <a:ext cx="3502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026EBB"/>
                    </a:gs>
                    <a:gs pos="0">
                      <a:srgbClr val="038EDB"/>
                    </a:gs>
                  </a:gsLst>
                  <a:lin ang="0" scaled="1"/>
                </a:gra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得分高不代表位置准</a:t>
            </a:r>
          </a:p>
        </p:txBody>
      </p:sp>
    </p:spTree>
    <p:extLst>
      <p:ext uri="{BB962C8B-B14F-4D97-AF65-F5344CB8AC3E}">
        <p14:creationId xmlns:p14="http://schemas.microsoft.com/office/powerpoint/2010/main" val="17255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4679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r>
              <a:rPr lang="en-US" altLang="zh-CN" dirty="0"/>
              <a:t>1.1 Soft NMS</a:t>
            </a:r>
            <a:r>
              <a:rPr lang="zh-CN" altLang="en-US" dirty="0"/>
              <a:t>：抑制得分</a:t>
            </a:r>
            <a:endParaRPr lang="zh-CN" altLang="en-US" b="0" dirty="0"/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22317" y="1484784"/>
            <a:ext cx="5784274" cy="96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当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大于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Nt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时，该边框的得分直接置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——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有可能造成边框的漏检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82EC87-C894-43D6-B0A2-D7C9D6288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97" y="1549819"/>
            <a:ext cx="3086100" cy="9810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8B91A7-B23C-4EE9-B1A0-03C28B419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97" y="2991333"/>
            <a:ext cx="4105275" cy="1000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D0D67B-B312-4071-8F39-9BAC0302B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97" y="4451897"/>
            <a:ext cx="3352800" cy="119062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339F8CD-C035-4F12-9B52-C31170B914FA}"/>
              </a:ext>
            </a:extLst>
          </p:cNvPr>
          <p:cNvSpPr/>
          <p:nvPr/>
        </p:nvSpPr>
        <p:spPr>
          <a:xfrm>
            <a:off x="5522317" y="2996952"/>
            <a:ext cx="5784274" cy="96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当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大于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Nt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时，根据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值降低该边框的得分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——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并不是连续函数，得分存在跳变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97D528-6356-42C8-9D73-8CBB53258E0F}"/>
              </a:ext>
            </a:extLst>
          </p:cNvPr>
          <p:cNvSpPr/>
          <p:nvPr/>
        </p:nvSpPr>
        <p:spPr>
          <a:xfrm>
            <a:off x="5522317" y="4556776"/>
            <a:ext cx="5784274" cy="96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修改得到稳定、连续的得分重置函数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B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——</a:t>
            </a:r>
            <a:r>
              <a:rPr lang="zh-CN" altLang="en-US" sz="2000" dirty="0">
                <a:solidFill>
                  <a:srgbClr val="00B05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高分框不会被直接删除，提高了召回率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26799555-8F08-4218-BF48-D4E73DD7C4B4}"/>
              </a:ext>
            </a:extLst>
          </p:cNvPr>
          <p:cNvSpPr/>
          <p:nvPr/>
        </p:nvSpPr>
        <p:spPr bwMode="auto">
          <a:xfrm>
            <a:off x="1777901" y="2530894"/>
            <a:ext cx="504056" cy="46043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906DE154-3719-4B43-90BE-78074B7F7C1F}"/>
              </a:ext>
            </a:extLst>
          </p:cNvPr>
          <p:cNvSpPr/>
          <p:nvPr/>
        </p:nvSpPr>
        <p:spPr bwMode="auto">
          <a:xfrm>
            <a:off x="1777901" y="3991458"/>
            <a:ext cx="504056" cy="46043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44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708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r>
              <a:rPr lang="en-US" altLang="zh-CN" dirty="0"/>
              <a:t>Soft NMS</a:t>
            </a:r>
            <a:r>
              <a:rPr lang="zh-CN" altLang="en-US" dirty="0"/>
              <a:t>的特点</a:t>
            </a:r>
            <a:endParaRPr lang="zh-CN" altLang="en-US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4664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36907" y="6053226"/>
            <a:ext cx="10352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400"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缺点：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Soft-NMS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本质也是一种贪心算法，并不能保证找到全局最优的检测框分数重置。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096394" y="1267024"/>
            <a:ext cx="1716427" cy="1715807"/>
            <a:chOff x="1200760" y="3842075"/>
            <a:chExt cx="1784148" cy="1784148"/>
          </a:xfrm>
        </p:grpSpPr>
        <p:sp>
          <p:nvSpPr>
            <p:cNvPr id="51" name="椭圆 50"/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553638" y="4194954"/>
              <a:ext cx="1078391" cy="107838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33823" y="2920546"/>
            <a:ext cx="1530719" cy="1530166"/>
            <a:chOff x="1200760" y="3842075"/>
            <a:chExt cx="1784148" cy="1784148"/>
          </a:xfrm>
        </p:grpSpPr>
        <p:sp>
          <p:nvSpPr>
            <p:cNvPr id="56" name="椭圆 55"/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546213" y="4187529"/>
              <a:ext cx="1093241" cy="109324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690959" y="3870049"/>
            <a:ext cx="1473850" cy="1473316"/>
            <a:chOff x="1200760" y="3842075"/>
            <a:chExt cx="1784148" cy="1784148"/>
          </a:xfrm>
        </p:grpSpPr>
        <p:sp>
          <p:nvSpPr>
            <p:cNvPr id="61" name="椭圆 60"/>
            <p:cNvSpPr/>
            <p:nvPr/>
          </p:nvSpPr>
          <p:spPr>
            <a:xfrm>
              <a:off x="1200760" y="3842075"/>
              <a:ext cx="1784148" cy="1784148"/>
            </a:xfrm>
            <a:prstGeom prst="ellipse">
              <a:avLst/>
            </a:prstGeom>
            <a:gradFill>
              <a:gsLst>
                <a:gs pos="100000">
                  <a:srgbClr val="026EBB"/>
                </a:gs>
                <a:gs pos="0">
                  <a:srgbClr val="038EDB"/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555816" y="4197133"/>
              <a:ext cx="1074033" cy="1074033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7113319" y="1418514"/>
            <a:ext cx="3472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在训练中采用传统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，仅在推断代码中实现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soft-NMS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，（实验证明训练中使用效果提升不明显）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48363" y="3285062"/>
            <a:ext cx="856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</a:t>
            </a:r>
            <a:endParaRPr lang="zh-CN" altLang="en-US" sz="4800" b="1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929854" y="4149952"/>
            <a:ext cx="948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 b="1">
                <a:latin typeface="Lifeline JL" panose="00000400000000000000" pitchFamily="2" charset="0"/>
                <a:ea typeface="微软雅黑"/>
              </a:defRPr>
            </a:lvl1pPr>
          </a:lstStyle>
          <a:p>
            <a:r>
              <a:rPr lang="en-US" altLang="zh-CN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3</a:t>
            </a:r>
            <a:endParaRPr lang="zh-CN" altLang="en-US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02543" y="3644639"/>
            <a:ext cx="3199849" cy="450819"/>
            <a:chOff x="1343672" y="5581459"/>
            <a:chExt cx="3199849" cy="450819"/>
          </a:xfrm>
        </p:grpSpPr>
        <p:cxnSp>
          <p:nvCxnSpPr>
            <p:cNvPr id="3" name="直接连接符 2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/>
            <p:cNvCxnSpPr>
              <a:cxnSpLocks/>
            </p:cNvCxnSpPr>
            <p:nvPr/>
          </p:nvCxnSpPr>
          <p:spPr bwMode="auto">
            <a:xfrm>
              <a:off x="1599286" y="5689801"/>
              <a:ext cx="25244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Freeform 16"/>
            <p:cNvSpPr>
              <a:spLocks noEditPoints="1"/>
            </p:cNvSpPr>
            <p:nvPr/>
          </p:nvSpPr>
          <p:spPr bwMode="auto">
            <a:xfrm flipH="1" flipV="1">
              <a:off x="1343672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76" name="TextBox 13"/>
          <p:cNvSpPr txBox="1"/>
          <p:nvPr/>
        </p:nvSpPr>
        <p:spPr>
          <a:xfrm>
            <a:off x="1220331" y="1926345"/>
            <a:ext cx="2672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便于引入到现有检测算法中，不增加计算量（相比整个检测模型），容易在所有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类算法中集成</a:t>
            </a:r>
          </a:p>
        </p:txBody>
      </p:sp>
      <p:sp>
        <p:nvSpPr>
          <p:cNvPr id="77" name="TextBox 13"/>
          <p:cNvSpPr txBox="1"/>
          <p:nvPr/>
        </p:nvSpPr>
        <p:spPr>
          <a:xfrm>
            <a:off x="5428595" y="1667165"/>
            <a:ext cx="96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</a:t>
            </a:r>
            <a:endParaRPr lang="zh-CN" altLang="en-US" sz="4800" b="1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8" name="TextBox 5"/>
          <p:cNvSpPr txBox="1"/>
          <p:nvPr/>
        </p:nvSpPr>
        <p:spPr>
          <a:xfrm>
            <a:off x="7512504" y="3782863"/>
            <a:ext cx="3502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是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Soft-NMS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将得分重置函数采用二值化函数时的特殊形式，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Soft-NMS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</a:rPr>
              <a:t>是一种更加通用的非极大抑制算法</a:t>
            </a:r>
            <a:endParaRPr lang="zh-CN" altLang="en-US" sz="20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 rot="10800000">
            <a:off x="6710546" y="2596890"/>
            <a:ext cx="4237526" cy="450819"/>
            <a:chOff x="305995" y="5581459"/>
            <a:chExt cx="4237526" cy="450819"/>
          </a:xfrm>
        </p:grpSpPr>
        <p:cxnSp>
          <p:nvCxnSpPr>
            <p:cNvPr id="80" name="直接连接符 79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直接连接符 80"/>
            <p:cNvCxnSpPr>
              <a:cxnSpLocks/>
            </p:cNvCxnSpPr>
            <p:nvPr/>
          </p:nvCxnSpPr>
          <p:spPr bwMode="auto">
            <a:xfrm rot="10800000" flipH="1">
              <a:off x="523783" y="5689801"/>
              <a:ext cx="35999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Freeform 16"/>
            <p:cNvSpPr>
              <a:spLocks noEditPoints="1"/>
            </p:cNvSpPr>
            <p:nvPr/>
          </p:nvSpPr>
          <p:spPr bwMode="auto">
            <a:xfrm flipH="1" flipV="1">
              <a:off x="305995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rot="10800000">
            <a:off x="7092683" y="4903362"/>
            <a:ext cx="3855389" cy="450819"/>
            <a:chOff x="688132" y="5581459"/>
            <a:chExt cx="3855389" cy="450819"/>
          </a:xfrm>
        </p:grpSpPr>
        <p:cxnSp>
          <p:nvCxnSpPr>
            <p:cNvPr id="85" name="直接连接符 84"/>
            <p:cNvCxnSpPr/>
            <p:nvPr/>
          </p:nvCxnSpPr>
          <p:spPr bwMode="auto">
            <a:xfrm flipH="1" flipV="1">
              <a:off x="4123701" y="5689801"/>
              <a:ext cx="419820" cy="3424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/>
            <p:cNvCxnSpPr>
              <a:cxnSpLocks/>
            </p:cNvCxnSpPr>
            <p:nvPr/>
          </p:nvCxnSpPr>
          <p:spPr bwMode="auto">
            <a:xfrm rot="10800000" flipH="1">
              <a:off x="905920" y="5689801"/>
              <a:ext cx="32177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Freeform 16"/>
            <p:cNvSpPr>
              <a:spLocks noEditPoints="1"/>
            </p:cNvSpPr>
            <p:nvPr/>
          </p:nvSpPr>
          <p:spPr bwMode="auto">
            <a:xfrm flipH="1" flipV="1">
              <a:off x="688132" y="5581459"/>
              <a:ext cx="217788" cy="216684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33 h 176"/>
                <a:gd name="T12" fmla="*/ 42 w 176"/>
                <a:gd name="T13" fmla="*/ 88 h 176"/>
                <a:gd name="T14" fmla="*/ 88 w 176"/>
                <a:gd name="T15" fmla="*/ 42 h 176"/>
                <a:gd name="T16" fmla="*/ 134 w 176"/>
                <a:gd name="T17" fmla="*/ 88 h 176"/>
                <a:gd name="T18" fmla="*/ 88 w 176"/>
                <a:gd name="T19" fmla="*/ 13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6"/>
                    <a:pt x="88" y="176"/>
                  </a:cubicBezTo>
                  <a:cubicBezTo>
                    <a:pt x="137" y="176"/>
                    <a:pt x="176" y="136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3" y="133"/>
                    <a:pt x="42" y="113"/>
                    <a:pt x="42" y="88"/>
                  </a:cubicBezTo>
                  <a:cubicBezTo>
                    <a:pt x="42" y="63"/>
                    <a:pt x="63" y="42"/>
                    <a:pt x="88" y="42"/>
                  </a:cubicBezTo>
                  <a:cubicBezTo>
                    <a:pt x="113" y="42"/>
                    <a:pt x="134" y="63"/>
                    <a:pt x="134" y="88"/>
                  </a:cubicBezTo>
                  <a:cubicBezTo>
                    <a:pt x="134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6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585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latinLnBrk="1"/>
            <a:r>
              <a:rPr lang="en-US" altLang="zh-CN" dirty="0"/>
              <a:t>1.2 Softer NMS</a:t>
            </a:r>
            <a:r>
              <a:rPr lang="zh-CN" altLang="en-US" dirty="0"/>
              <a:t>：加权平均</a:t>
            </a:r>
            <a:endParaRPr lang="zh-CN" altLang="en-US" b="0" dirty="0"/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954365" y="2629281"/>
            <a:ext cx="4346075" cy="142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两个基本假设：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1.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真实物体的分布是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delta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分布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2.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预测边框的分布满足高斯分布</a:t>
            </a:r>
            <a:endParaRPr lang="zh-CN" altLang="en-US" sz="2000" dirty="0">
              <a:solidFill>
                <a:srgbClr val="FF000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39F8CD-C035-4F12-9B52-C31170B914FA}"/>
              </a:ext>
            </a:extLst>
          </p:cNvPr>
          <p:cNvSpPr/>
          <p:nvPr/>
        </p:nvSpPr>
        <p:spPr>
          <a:xfrm>
            <a:off x="769789" y="4797152"/>
            <a:ext cx="10657184" cy="142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基于假设，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Softer NMS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提出了一种基于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KL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散度的边框回归损失函数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KL loss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，最小化预测边框的高斯分布与真实物体的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delta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分布之间的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KL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散度。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KL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散度越接近于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，则两个概率分布越相似。即预测边框分布越接近于真实物体分布，损失越小。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D8996B-F1D3-4537-9994-02E0DF28BA49}"/>
              </a:ext>
            </a:extLst>
          </p:cNvPr>
          <p:cNvSpPr/>
          <p:nvPr/>
        </p:nvSpPr>
        <p:spPr>
          <a:xfrm>
            <a:off x="1189829" y="1020411"/>
            <a:ext cx="9529072" cy="96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NMS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时用到的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score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仅仅是分类置信度得分，不能反映</a:t>
            </a:r>
            <a:r>
              <a:rPr lang="en-US" altLang="zh-CN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Bounding box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的定位精准度。</a:t>
            </a:r>
            <a:endParaRPr lang="en-US" altLang="zh-CN" sz="2000" dirty="0">
              <a:solidFill>
                <a:srgbClr val="FF0000"/>
              </a:solidFill>
              <a:latin typeface="Century Gothic" panose="020B0502020202020204" pitchFamily="34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</a:rPr>
              <a:t>对分类定位都比较准的简单样本更有效，对其他三种检测框的情况不够鲁棒。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9967B04-F633-4B51-AF16-76CA2D0FD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34961"/>
              </p:ext>
            </p:extLst>
          </p:nvPr>
        </p:nvGraphicFramePr>
        <p:xfrm>
          <a:off x="1417861" y="2410854"/>
          <a:ext cx="3020242" cy="185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21">
                  <a:extLst>
                    <a:ext uri="{9D8B030D-6E8A-4147-A177-3AD203B41FA5}">
                      <a16:colId xmlns:a16="http://schemas.microsoft.com/office/drawing/2014/main" val="3072371555"/>
                    </a:ext>
                  </a:extLst>
                </a:gridCol>
                <a:gridCol w="1510121">
                  <a:extLst>
                    <a:ext uri="{9D8B030D-6E8A-4147-A177-3AD203B41FA5}">
                      <a16:colId xmlns:a16="http://schemas.microsoft.com/office/drawing/2014/main" val="2878643322"/>
                    </a:ext>
                  </a:extLst>
                </a:gridCol>
              </a:tblGrid>
              <a:tr h="9294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分类准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定位准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分类准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定位不准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520230"/>
                  </a:ext>
                </a:extLst>
              </a:tr>
              <a:tr h="9294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分类不准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定位准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分类不准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定位不准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6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2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2"/>
          <p:cNvSpPr txBox="1"/>
          <p:nvPr/>
        </p:nvSpPr>
        <p:spPr>
          <a:xfrm>
            <a:off x="529749" y="285631"/>
            <a:ext cx="585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latin typeface="微软雅黑"/>
                <a:ea typeface="微软雅黑"/>
              </a:defRPr>
            </a:lvl1pPr>
          </a:lstStyle>
          <a:p>
            <a:pPr latinLnBrk="1"/>
            <a:r>
              <a:rPr lang="en-US" altLang="zh-CN" dirty="0"/>
              <a:t>Softer NMS</a:t>
            </a:r>
            <a:r>
              <a:rPr lang="zh-CN" altLang="en-US" dirty="0"/>
              <a:t>的实现</a:t>
            </a:r>
            <a:endParaRPr lang="zh-CN" altLang="en-US" b="0" dirty="0"/>
          </a:p>
        </p:txBody>
      </p:sp>
      <p:sp>
        <p:nvSpPr>
          <p:cNvPr id="46" name="Freeform 7"/>
          <p:cNvSpPr>
            <a:spLocks/>
          </p:cNvSpPr>
          <p:nvPr/>
        </p:nvSpPr>
        <p:spPr bwMode="auto">
          <a:xfrm>
            <a:off x="-7938" y="406400"/>
            <a:ext cx="404813" cy="700088"/>
          </a:xfrm>
          <a:custGeom>
            <a:avLst/>
            <a:gdLst>
              <a:gd name="T0" fmla="*/ 0 w 529"/>
              <a:gd name="T1" fmla="*/ 0 h 915"/>
              <a:gd name="T2" fmla="*/ 490 w 529"/>
              <a:gd name="T3" fmla="*/ 399 h 915"/>
              <a:gd name="T4" fmla="*/ 490 w 529"/>
              <a:gd name="T5" fmla="*/ 516 h 915"/>
              <a:gd name="T6" fmla="*/ 0 w 529"/>
              <a:gd name="T7" fmla="*/ 915 h 915"/>
              <a:gd name="T8" fmla="*/ 0 w 529"/>
              <a:gd name="T9" fmla="*/ 0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9" h="915">
                <a:moveTo>
                  <a:pt x="0" y="0"/>
                </a:moveTo>
                <a:lnTo>
                  <a:pt x="490" y="399"/>
                </a:lnTo>
                <a:cubicBezTo>
                  <a:pt x="529" y="431"/>
                  <a:pt x="529" y="484"/>
                  <a:pt x="490" y="516"/>
                </a:cubicBezTo>
                <a:lnTo>
                  <a:pt x="0" y="915"/>
                </a:lnTo>
                <a:lnTo>
                  <a:pt x="0" y="0"/>
                </a:lnTo>
                <a:close/>
              </a:path>
            </a:pathLst>
          </a:custGeom>
          <a:solidFill>
            <a:srgbClr val="3C3D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8"/>
          <p:cNvSpPr>
            <a:spLocks/>
          </p:cNvSpPr>
          <p:nvPr/>
        </p:nvSpPr>
        <p:spPr bwMode="auto">
          <a:xfrm>
            <a:off x="-7938" y="168275"/>
            <a:ext cx="428625" cy="744538"/>
          </a:xfrm>
          <a:custGeom>
            <a:avLst/>
            <a:gdLst>
              <a:gd name="T0" fmla="*/ 0 w 560"/>
              <a:gd name="T1" fmla="*/ 0 h 973"/>
              <a:gd name="T2" fmla="*/ 516 w 560"/>
              <a:gd name="T3" fmla="*/ 420 h 973"/>
              <a:gd name="T4" fmla="*/ 516 w 560"/>
              <a:gd name="T5" fmla="*/ 552 h 973"/>
              <a:gd name="T6" fmla="*/ 0 w 560"/>
              <a:gd name="T7" fmla="*/ 973 h 973"/>
              <a:gd name="T8" fmla="*/ 0 w 560"/>
              <a:gd name="T9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0" h="973">
                <a:moveTo>
                  <a:pt x="0" y="0"/>
                </a:moveTo>
                <a:lnTo>
                  <a:pt x="516" y="420"/>
                </a:lnTo>
                <a:cubicBezTo>
                  <a:pt x="560" y="457"/>
                  <a:pt x="560" y="516"/>
                  <a:pt x="516" y="552"/>
                </a:cubicBezTo>
                <a:lnTo>
                  <a:pt x="0" y="9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026EBB"/>
              </a:gs>
              <a:gs pos="0">
                <a:srgbClr val="038EDB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339F8CD-C035-4F12-9B52-C31170B914FA}"/>
              </a:ext>
            </a:extLst>
          </p:cNvPr>
          <p:cNvSpPr/>
          <p:nvPr/>
        </p:nvSpPr>
        <p:spPr>
          <a:xfrm>
            <a:off x="564434" y="1412776"/>
            <a:ext cx="6542058" cy="188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网络结构：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在原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Fast RCNN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预测的基础上，增加一个标准差预测分支，从而形成边框的高斯分布，与边框的预测一起可以求得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KL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损失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487352-9243-4510-9D67-A461C5AEB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597" y="692696"/>
            <a:ext cx="3452043" cy="28943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5AD495-F05E-4E1D-B323-1FC71696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597" y="4365104"/>
            <a:ext cx="3445346" cy="165618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03AF24A-6585-49F3-B440-1BD7CBDED141}"/>
              </a:ext>
            </a:extLst>
          </p:cNvPr>
          <p:cNvSpPr/>
          <p:nvPr/>
        </p:nvSpPr>
        <p:spPr>
          <a:xfrm>
            <a:off x="564433" y="3717032"/>
            <a:ext cx="6542059" cy="234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计算方法：</a:t>
            </a:r>
            <a:endParaRPr lang="en-US" altLang="zh-CN" sz="20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分别对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IoU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＞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Nt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的四个预测顶点坐标加权平均计算，得到新的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4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个坐标点。第</a:t>
            </a:r>
            <a:r>
              <a:rPr lang="en-US" altLang="zh-CN" sz="2000" dirty="0" err="1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个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box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的</a:t>
            </a:r>
            <a:r>
              <a:rPr lang="en-US" altLang="zh-CN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x1</a:t>
            </a:r>
            <a:r>
              <a:rPr lang="zh-CN" altLang="en-US" sz="20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计算公式如图，</a:t>
            </a:r>
            <a:r>
              <a:rPr lang="zh-CN" altLang="en-US" sz="2000" dirty="0">
                <a:solidFill>
                  <a:srgbClr val="FF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通过让分类得分高的边框能够利用到周围边框的信息，从而提升其位置的准确度。</a:t>
            </a:r>
          </a:p>
        </p:txBody>
      </p:sp>
    </p:spTree>
    <p:extLst>
      <p:ext uri="{BB962C8B-B14F-4D97-AF65-F5344CB8AC3E}">
        <p14:creationId xmlns:p14="http://schemas.microsoft.com/office/powerpoint/2010/main" val="29740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6F5E94C-85F9-4A18-80F6-62BB1CEBBC8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CSUeE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klHhJ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SUeEno+bxyugIAAFMKAAAhAAAAdW5pdmVyc2FsL2ZsYXNoX3NraW5fc2V0dGluZ3MueG1slVbbbuIwEH3vVyD2nXSvdCUXiVJWqtTdVm3VdycZEgvHjmyHLn+/HsdpbCAly6gSnjnHc/HMUKK3TCwuJhOSSS7VMxjDRKFR0+kmLL+epo0xUswyKQwIMxNSVZRPF59+uQ9JHPIcS+5AjeVsaAa9m7n7jKF4H9/nKEOETFY1Fft7WchZSrNtoWQj8rOhlfsaFGdia5GXP+er9aADzrS5M1BFMa2vUMZRagVaA4b0Y41ylsVpCrzzdOk+Izm9q4+zP6DtmGbG0ZafUYZoNS0gLvLVEmUYL+zt8avMUT4mGPhrLPTrF5RBKKd7UPHlt99QBhmybur/6ZFayQILGnM+fsR3Dpc0t+OHUV2inCVgQujo7Cv48rhcbwOQ/xrOPcFxVZI/Yl0PFgI+esphYVQDJOlOrU2X8u2hMXY+YLGhXFtAqOpBjzboR9roCNYre+ATvDGRe2eBoke8St5UsGoDDoCxvsevVjduV4Se33VBhAp2XtnfGSh75B9b1yNkoOyRz5zl8CD4/gh+aGk53RvfUP+aQfl99FH9rRkEtceuYN2ps6KrexxdHWbvNR2okjksNAb0wirAhyOJ07VBJUdREUF3rKCGSfEbcenepaNJcmDwzXa6tYhhhsOpjnMx2j0dxYzni7MVIe3vQp9ce54Yu8avp9QYmpWV/V3S04nn2TmxpZsmpxm4KC0c1J3YyJGciqotqBcp+VgvQhoIsS6zIbBsh2sITpKgBCQ5XWTiLzlVfdFUKai1fTQG2vdVrGtxJStKbv/MK4M3yGPCgLFlmtJeJyjjHTpQ+A4AqrKym5f20FqqhhvGYQfd6AcKl/BQZkTbFh3qtqW5h40J+81rRjWk3xR9o0RLLjKcILzauGS8c0LDiJ43NNUus2juuyXc3xyt5W6ZYeuFe8ydfSdFF1v7cQWtEv+Z/AdQSwMEFAACAAgAJJR4SS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JJR4SUIXX1ykAQAAMAYAAB8AAAB1bml2ZXJzYWwvaHRtbF9za2luX3NldHRpbmdzLmpzjZRLb8IwDMfvfAqUXSfEnmW7ocEkJA6Txm3aIS2mVKRxlQQGQ3z31eHVpOkgvjTur38/KnvbapeHJaz92t7aZ3v/cO/WB+Qzagm3rl+Qf8aF9l/k9IJpkU1hkuUgMgnMQ1anb0/+3RnZS7shmbSq8eaTdHVFkGEgEVaEnCqgqwO+VcD3E/CtQ0F+j2CrUta+pEqn46UxKDsJSgPSdCSqnFuG3bzbU63Qg3EF6gI64wk4opE9TeRZ8Skiq3IJ5gWXmzGm2Il5skgVLuW0Kf58U4Aqf/liD3RforehIycybUYGcj/wsEfWTBYKtIZD3OchWRAWPAZR0e3a8w/qCNcL8uhVpjNzpPt3ZFW64CnUutTrk7mYLLVq3YzI6pyBtdkTD/dkDiH4BlRNavBI5oBYLIsrfmChMKWO1NB6z0+oQD7NZHoI3SULcpQsyTZ171yoTX/AnBFCb4TmgYnMmzbHFVNvgoOrvajj0MyHdmEwLgZ8wVXlbchjNsZfI3T/ajNuDE/mebkdytVIHQddPoMayRmSI+dqAWqCKMp6vi9l7gdv7f4AUEsDBBQAAgAIACSUeE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CSUeEmUE7MiaQAAAG4AAAAcAAAAdW5pdmVyc2FsL2xvY2FsX3NldHRpbmdzLnhtbA3MMQ6DMAxA0Z1TWN4p7daBwMZWltIDWMRFkRwbkYDg9mT7w9Nv+zMKHLylYOrw9XgisM7mgy4Of9NQvxFSJvUkpuxQDaHvqlZsJvlyzgUmWIUu3iaOJTKPFIscdhGo4VNe/8Aem666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AklHhJNdvZrWgBAADzAgAAKQAAAHVuaXZlcnNhbC9za2luX2N1c3RvbWl6YXRpb25fc2V0dGluZ3MueG1sjVLbahsxEH3PV4j8gCWNbgtbg67FkIdCE/K89aphiaMtK4WEoo+vNq1x3Lq0mqeZc+YMMzp9fpySfc5lfpq+D2Wa0+dYypQe8vYKoX4/H+bl0xJzLHlzqtxPaZxfdunrvNZaNZchjcMy2hXNW4zC20NKauVUy5hhFEnmqVfIeW4b1oHrwDbMUWL7zW8SP3WXuI+pXFbtN2fonw27lONSdmmMr1s4Z7+Hzjf4uAzj1Hh5K9ga9Ti1OrYGYoRL7ivVACCQ5Y44XKXspCbIY8YxVKMoUECEc9KJSiTl0LLQiabCfCcQk4xRV6mnrRtpbRy1VUJHiG7TvOpsDcFIjBEhBJirXEAwGDU2NA0Naj0gODAgqjaaKEDBBhNY9c4Ly5GiXmBcmTGA8em4p+3en+tU/e91juf8h+DFL7iIrt7aXDBXv39elka+jU/fDkOJ6MuQ4278cB3ubm6uf3nyzb9HxmrUtvFfff0DUEsDBBQAAgAIACSUeEn/cmhxJgoAAEQfAAAXAAAAdW5pdmVyc2FsL3VuaXZlcnNhbC5wbmftWWlUk1cajhW06ChtHaSylqpBq1YWWcIW1yqHkLQ6GlAgWJaUZkLESMOW0NZxUAtEjSMBs0xnrKlVkkGQnUSGMSljQkqjQQgh0kgCJiSmIYGQrV/i0p4zZ37Nvzn58eX77vvc++73fe/JPfchfP+qFQErQCDQqtQDew+CQF4wEGhpyevLAIpj99b9wGsJ/uD+3SD2UNAMMPBC70rfBQK1kFfajnsDY58TBzLxINDqAdezRID7Nh8EChlN3bvrD2U5s3IeLh8pvztp52zevMe/28/vb+f3nt5Ledfbe1/AtR0X311xYOm1tO6dC2E8PWHyH+HMIFmeADy4APlxPQetMzRWEto7mX0E29PCQBTJMiViOuZYV6EOAxlXZTMIAOEgZJGJXBQm2Ws2KHJ/buDZpuLXAdTHG6mxt/lXc3+2qJmhcV4ApSz1+sVeHzCKaHpYshQYf97wydHBm10I9dwGYHQ3bUfzk4f6aqdVSXFx3T7cdgnJCnd95kT1u9a/47XGteoNmIu2O2IJ8Pu6B/AAHsADeAAP4AE8gAfwAB7AA3gAD+ABPIAH8AAe4P8bOIustmtQOBehLO1/Yf65v/Kr7dzOcqd9HpfDIxGNfw+1Ty/H5DgXHnJIpkIm3FoRJRuixTjnWqs3qUxixdQeszPMzSznTwiofU5FJ0xAGFXOC/YFAZTUimMRJ0SxrbMzaNsFkWJmo9X5IXkFuPJi5fk4ma1WcDmMsxQQmlZlHkUjTnLNRJOR6bR1KnpGVTvmA4SKWVsw02xtCQmCqbyT0BebmMRBeEUwICzrY8f6RTlBkczAZ1MkXD0czx60BUOn9i33XQ3W981PGM4kf5OpbDMPaVx/xL6FNzlmsjRjNDOR0ITHqvSLbXqy4XHuzzTkoa2t/KJZ+gjggrtEVes2uDpzZLrN2SOhYaLVYoSpHAxwZPnPBcExgBTGQNGsvGgIH9+8Cpg/qzLXYhzjlxKCTwPEmKZjeDhg4JeDye65xYE829R2sgz1U1ssoERHj8oXkgxxT73ThKJXJSzzNWztf+LPW7gnEoRWVxlroLbJ4YuP28y6HWoITTpBV9H4Hec2Kt3L0aGkhUnD+NMmev0AgDcR54b3C5QnboSvAkPtMwicw6aGOsPftFVWPetfLsDq8UcrAVOZspz7tRKl0sWTpWwR5BKOBgIOx1XoFIWLxNKEtS47Y/Vf4IzH0MytVOFKi80odlJeL56wWU6dGeQAaRUnFikJfV8g3CZFa4SYxpIKR7tA4HIEXNCAIlnAYHp734MiLKAld0ZmWzFp8dU39WySGqGWQQTXPE5TOrRoqJUPUXBFxUNnRsTx8nMRUAzjKoeoS2HltSSKusS9V0YF9hZTABqqso6SLY58BlMZVz1BVlKZiWQxxJrCCsFvvYIzloMRa2FHLlAjE0+NFQqbE6wLcj2JUOvDukOQO2LxueEZt1qgHVwUCuGOgZRKPJaXM5D9xXQK6w4Q4oVui/a8BPLwm+LALQFCiAqbN0TQWyF4XZKYY3zACGf3xB6pLTsrMTyiq8bRdclHhRCn49HE0gSVBaJmtjD9EUmNLfWCbCWbf+KcgMQYpHhRbqRiYBvisa3jsRUgQKgZq2EPz5o54YBKLEj0kc3jZFGvITQwHY4Bcv2ZNJxZdTKJWXF2nWYDCbZpNPRYfz60ht7ZouvM+DqP78B/al9uJZn4Qnqkut7a3pAQTAEShiil2o+R5WthUmM4Zkg7T/Pn5D6IaKvXZwt0kaq+kgQwofxS7m12QOPSMuQbGd5FdZCd+B/gU9o2M1um1wVoLJIRimQMiHbOkZgYrLk0ySylScaAiPWafs/zQ3+AkI4cDjWqD0Ws49lncYok7rv/rO2BL44c9q8Myiy5rr78UhFzi9kS2Z9/S9nZro8MEvvBfpXO790FF2+3bnsvWvddodv6+9l5ydWLFSfduRjlfDskMI3vzpOJBHpa8oNaCJK+Zr5l9/e25QtJPOYPYh/ndKxGTeOH+EgPb9ZklXifUXdHT+5Qp0QXotR3RA6Rt2+HN6X+A7LfuUIt8paWsYVaK4nsuk9ZRjkUPCYyagZypPHYOHfor/TwKxxzpifu7XSQtQVTjHfnfgdcfdC3VJYRmtENn0ZqqZFhx3W9j8QGqRL/E0/GCcn8uoA7NL5unii8lw0X5Ls20Tpj9whJTJpYCzPbg/q+/RhwGEPBPMaOpc7ljhf2bS6kMUL/095zlv0RuMs5pSdlhze5k69M4y6OiOR/1dpXUPy8r5Tu5r3/dobhr+qBaF3iDAqZJeya7A5m8VJVYS8lY6DS7PVGe23pH6Xz1l6KXZlUqGUqbt9SWh/0508EsvJONoT7gDWPxz9LTW++X6vSzFhKXNJbx2O65Y4X1qdoVkXkkcHGUq7e/Lya4OyqON5zVXrg0kAYP0EwixvsenKtmndw6kf8UxmtftC1MFpK0iLPCssORGTy3ihol+/5aHtAGTs3Sl/ndrsXxR7Xr8U1UeynUYiYIkhzX6IIknkHV2fvMtlf+cFOFV3N56JwvRLzi004wkGFim+8H6NkU0yHIjI7JMKMN4/zaUqR+LsY3K0taYVZFSN8LFyQ5/aBFTMhngmEmYlZ4LNCQ2NepBSbhuFVht3De1HKEbR6AZGxgVrbd16+Nl11l70pAqVffOeqO9llwiUoDYPBmzW4nYK/kdykVbbNPi9VOqDTlc3VXK+HfMTbkgUDUbGqquLqqtfuJnGHatTijlF1+s4MMof6LAOonO4axQ4hd8WgQ1DIGqERE/ppe2NeVLVu3xqNWtsR1qy0YpXDUfozLzQCiim8eVNk3nvDQZcL5Dfb+MT5Arqrpo8XrP4xaE6Cj4aTyW4la6h5kpIxnTsuirnBcGaQ+CZbPpOhBZqafH8o8VTS2oay27lR1//cXNlRHLjmsLQgkeB2dflqd9Y1fJp/9KVVQxPVTruy62FMYnCNqydVAs2wXjB5EBEA42cNRjaMajumhVS9+lJT2vbIhN8y6dx2RRiPrXbvEVmfVdcjMN7ElCYsc3WIGJ6fuqXjp62IEBjj3y874Iu1QEA75Wgm0dycIn5Sozr1u89YkJGnEgQ0OeR0TdmJCAuqd7SwTjKW6G71ViE6gzbUyh4ucgJCR6YHfKFJOuee5HiqMHkn0GYvv98l/v55z3Z+ZWzXn37e3EWHGFBoPDVpfmO6sRX9iltaH8m+WDZUuk0VnQi39l3FwvGce6/ODPzxlXNBuHZLo+8rnmI7U664o78f/JbiL+rOR48/cp+GSJ+ooNc4kU1ZASvZMQGilGTBvWVf+rhuYPl4edizbAt3PMyQXT6UGP1fz1M5QNWsTkxxUZ69lb6l3DTPc9oXfr3V5TlMnN/c6sY5oVkFr7km62+mFfb6gKMdBnJ10PNLYp/rdbcMitwoJXAWUouQKGIpzUU/UXf9DGxNeWJxscN35viVu2nh5+kuhqn74HvZu3O//AVQSwMEFAACAAgAJJR4SZXukX5LAAAAawAAABsAAAB1bml2ZXJzYWwvdW5pdmVyc2FsLnBuZy54bWyzsa/IzVEoSy0qzszPs1Uy1DNQsrfj5bIpKEoty0wtV6gAigEFIUBJoRLINUJwyzNTSjKAQgbmZgjBjNTM9IwSWyULA3O4oD7QTABQSwECAAAUAAIACAAklHhJFQ6tKGQEAAAHEQAAHQAAAAAAAAABAAAAAAAAAAAAdW5pdmVyc2FsL2NvbW1vbl9tZXNzYWdlcy5sbmdQSwECAAAUAAIACAAklHhJCH4LIykDAACGDAAAJwAAAAAAAAABAAAAAACfBAAAdW5pdmVyc2FsL2ZsYXNoX3B1Ymxpc2hpbmdfc2V0dGluZ3MueG1sUEsBAgAAFAACAAgAJJR4Sej5vHK6AgAAUwoAACEAAAAAAAAAAQAAAAAADQgAAHVuaXZlcnNhbC9mbGFzaF9za2luX3NldHRpbmdzLnhtbFBLAQIAABQAAgAIACSUeEkqlg9n/gIAAJcLAAAmAAAAAAAAAAEAAAAAAAYLAAB1bml2ZXJzYWwvaHRtbF9wdWJsaXNoaW5nX3NldHRpbmdzLnhtbFBLAQIAABQAAgAIACSUeElCF19cpAEAADAGAAAfAAAAAAAAAAEAAAAAAEgOAAB1bml2ZXJzYWwvaHRtbF9za2luX3NldHRpbmdzLmpzUEsBAgAAFAACAAgAJJR4ST08L9HBAAAA5QEAABoAAAAAAAAAAQAAAAAAKRAAAHVuaXZlcnNhbC9pMThuX3ByZXNldHMueG1sUEsBAgAAFAACAAgAJJR4SZQTsyJpAAAAbgAAABwAAAAAAAAAAQAAAAAAIhEAAHVuaXZlcnNhbC9sb2NhbF9zZXR0aW5ncy54bWxQSwECAAAUAAIACABElFdHI7RO+/sCAACwCAAAFAAAAAAAAAABAAAAAADFEQAAdW5pdmVyc2FsL3BsYXllci54bWxQSwECAAAUAAIACAAklHhJNdvZrWgBAADzAgAAKQAAAAAAAAABAAAAAADyFAAAdW5pdmVyc2FsL3NraW5fY3VzdG9taXphdGlvbl9zZXR0aW5ncy54bWxQSwECAAAUAAIACAAklHhJ/3JocSYKAABEHwAAFwAAAAAAAAAAAAAAAAChFgAAdW5pdmVyc2FsL3VuaXZlcnNhbC5wbmdQSwECAAAUAAIACAAklHhJle6RfksAAABrAAAAGwAAAAAAAAABAAAAAAD8IAAAdW5pdmVyc2FsL3VuaXZlcnNhbC5wbmcueG1sUEsFBgAAAAALAAsASQMAAIAhAAAAAA=="/>
  <p:tag name="ISPRING_PRESENTATION_TITLE" val="创业计划书商业项目计划书商业项目提案简约商务PPT"/>
</p:tagLst>
</file>

<file path=ppt/theme/theme1.xml><?xml version="1.0" encoding="utf-8"?>
<a:theme xmlns:a="http://schemas.openxmlformats.org/drawingml/2006/main" name="1_默认设计模板">
  <a:themeElements>
    <a:clrScheme name="自定义 3">
      <a:dk1>
        <a:srgbClr val="313530"/>
      </a:dk1>
      <a:lt1>
        <a:srgbClr val="575757"/>
      </a:lt1>
      <a:dk2>
        <a:srgbClr val="F3F3F3"/>
      </a:dk2>
      <a:lt2>
        <a:srgbClr val="C00611"/>
      </a:lt2>
      <a:accent1>
        <a:srgbClr val="FF9900"/>
      </a:accent1>
      <a:accent2>
        <a:srgbClr val="FFFFFF"/>
      </a:accent2>
      <a:accent3>
        <a:srgbClr val="3C3D42"/>
      </a:accent3>
      <a:accent4>
        <a:srgbClr val="C00611"/>
      </a:accent4>
      <a:accent5>
        <a:srgbClr val="575757"/>
      </a:accent5>
      <a:accent6>
        <a:srgbClr val="313530"/>
      </a:accent6>
      <a:hlink>
        <a:srgbClr val="C00611"/>
      </a:hlink>
      <a:folHlink>
        <a:srgbClr val="575757"/>
      </a:folHlink>
    </a:clrScheme>
    <a:fontScheme name="思源黑体">
      <a:majorFont>
        <a:latin typeface="Century Gothic"/>
        <a:ea typeface="思源黑体 CN Medium"/>
        <a:cs typeface=""/>
      </a:majorFont>
      <a:minorFont>
        <a:latin typeface="Century Gothic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1" dirty="0">
            <a:solidFill>
              <a:schemeClr val="bg2"/>
            </a:solidFill>
            <a:latin typeface="Century Gothic" panose="020B0502020202020204" pitchFamily="34" charset="0"/>
            <a:ea typeface="思源黑体 CN Normal" panose="020B0400000000000000" pitchFamily="34" charset="-122"/>
            <a:sym typeface="Century Gothic" panose="020B0502020202020204" pitchFamily="34" charset="0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12308</TotalTime>
  <Pages>0</Pages>
  <Words>1909</Words>
  <Characters>0</Characters>
  <Application>Microsoft Office PowerPoint</Application>
  <DocSecurity>0</DocSecurity>
  <PresentationFormat>自定义</PresentationFormat>
  <Lines>0</Lines>
  <Paragraphs>174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思源黑体 CN Medium</vt:lpstr>
      <vt:lpstr>思源黑体 CN Normal</vt:lpstr>
      <vt:lpstr>微软雅黑</vt:lpstr>
      <vt:lpstr>Arial</vt:lpstr>
      <vt:lpstr>Calibri</vt:lpstr>
      <vt:lpstr>Century Gothic</vt:lpstr>
      <vt:lpstr>Eras Bold ITC</vt:lpstr>
      <vt:lpstr>Wingdings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创业计划书商业项目计划书商业项目提案简约商务PPT</dc:title>
  <dc:subject/>
  <dc:creator>Administrator</dc:creator>
  <cp:keywords/>
  <dc:description/>
  <cp:lastModifiedBy>zhu chunbo</cp:lastModifiedBy>
  <cp:revision>1012</cp:revision>
  <dcterms:created xsi:type="dcterms:W3CDTF">2013-01-25T01:44:32Z</dcterms:created>
  <dcterms:modified xsi:type="dcterms:W3CDTF">2020-05-31T02:42:03Z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