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596f319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596f319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2e667c9c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2e667c9c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2e667c9c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2e667c9c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2e667c9c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2e667c9c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2e667c9c4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2e667c9c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2e667c9c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2e667c9c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2e667c9c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2e667c9c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6e27f788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6e27f788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2e667c9c4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2e667c9c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2e667c9c4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2e667c9c4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2e667c9c4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2e667c9c4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6e27f78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6e27f78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2e667c9c4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2e667c9c4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2e667c9c4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02e667c9c4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6e27f788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06e27f788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02e667c9c4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02e667c9c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06e27f788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06e27f788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6e27f788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06e27f788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6e27f788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6e27f788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6e27f788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6e27f788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e667c9c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2e667c9c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e667c9c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e667c9c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e27f788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6e27f788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2e667c9c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2e667c9c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2e667c9c4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2e667c9c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297775" y="4785950"/>
            <a:ext cx="1723500" cy="2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© Lars Vilhuber CC-BY-NC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7297775" y="4785950"/>
            <a:ext cx="1723500" cy="2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7297775" y="4785950"/>
            <a:ext cx="1723500" cy="2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7297775" y="4785950"/>
            <a:ext cx="1723500" cy="2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7297775" y="4785950"/>
            <a:ext cx="1723500" cy="2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297775" y="4785950"/>
            <a:ext cx="1723500" cy="2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297775" y="4785950"/>
            <a:ext cx="1723500" cy="2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7297775" y="4785950"/>
            <a:ext cx="1723500" cy="2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7297775" y="4785950"/>
            <a:ext cx="1723500" cy="2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7297775" y="4785950"/>
            <a:ext cx="1723500" cy="2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7297775" y="4785950"/>
            <a:ext cx="1723500" cy="2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-229800" y="-1"/>
            <a:ext cx="2060175" cy="6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297775" y="4785950"/>
            <a:ext cx="1723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SzPts val="1018"/>
              <a:buNone/>
              <a:defRPr sz="625">
                <a:solidFill>
                  <a:srgbClr val="666666"/>
                </a:solidFill>
              </a:defRPr>
            </a:lvl1pPr>
            <a:lvl2pPr lvl="1" algn="r">
              <a:buSzPts val="1018"/>
              <a:buNone/>
              <a:defRPr sz="625">
                <a:solidFill>
                  <a:srgbClr val="666666"/>
                </a:solidFill>
              </a:defRPr>
            </a:lvl2pPr>
            <a:lvl3pPr lvl="2" algn="r">
              <a:buSzPts val="1018"/>
              <a:buNone/>
              <a:defRPr sz="625">
                <a:solidFill>
                  <a:srgbClr val="666666"/>
                </a:solidFill>
              </a:defRPr>
            </a:lvl3pPr>
            <a:lvl4pPr lvl="3" algn="r">
              <a:buSzPts val="1018"/>
              <a:buNone/>
              <a:defRPr sz="625">
                <a:solidFill>
                  <a:srgbClr val="666666"/>
                </a:solidFill>
              </a:defRPr>
            </a:lvl4pPr>
            <a:lvl5pPr lvl="4" algn="r">
              <a:buSzPts val="1018"/>
              <a:buNone/>
              <a:defRPr sz="625">
                <a:solidFill>
                  <a:srgbClr val="666666"/>
                </a:solidFill>
              </a:defRPr>
            </a:lvl5pPr>
            <a:lvl6pPr lvl="5" algn="r">
              <a:buSzPts val="1018"/>
              <a:buNone/>
              <a:defRPr sz="625">
                <a:solidFill>
                  <a:srgbClr val="666666"/>
                </a:solidFill>
              </a:defRPr>
            </a:lvl6pPr>
            <a:lvl7pPr lvl="6" algn="r">
              <a:buSzPts val="1018"/>
              <a:buNone/>
              <a:defRPr sz="625">
                <a:solidFill>
                  <a:srgbClr val="666666"/>
                </a:solidFill>
              </a:defRPr>
            </a:lvl7pPr>
            <a:lvl8pPr lvl="7" algn="r">
              <a:buSzPts val="1018"/>
              <a:buNone/>
              <a:defRPr sz="625">
                <a:solidFill>
                  <a:srgbClr val="666666"/>
                </a:solidFill>
              </a:defRPr>
            </a:lvl8pPr>
            <a:lvl9pPr lvl="8" algn="r">
              <a:buSzPts val="1018"/>
              <a:buNone/>
              <a:defRPr sz="625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© Lars Vilhuber CC-BY-NC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0"/>
            <a:ext cx="9144000" cy="87300"/>
          </a:xfrm>
          <a:prstGeom prst="rect">
            <a:avLst/>
          </a:prstGeom>
          <a:solidFill>
            <a:srgbClr val="D30006"/>
          </a:solidFill>
          <a:ln cap="flat" cmpd="sng" w="9525">
            <a:solidFill>
              <a:srgbClr val="D300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4.png"/><Relationship Id="rId12" Type="http://schemas.openxmlformats.org/officeDocument/2006/relationships/hyperlink" Target="https://social-science-data-editors.github.io/guidance/Data_citation_guidance.html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dmindatahandbook.mit.edu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hyperlink" Target="https://social-science-data-editors.github.io/template_README/" TargetMode="External"/><Relationship Id="rId7" Type="http://schemas.openxmlformats.org/officeDocument/2006/relationships/image" Target="../media/image5.png"/><Relationship Id="rId8" Type="http://schemas.openxmlformats.org/officeDocument/2006/relationships/hyperlink" Target="https://aeadataeditor.github.io/aea-de-guidanc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66"/>
              <a:t>Some notes</a:t>
            </a:r>
            <a:endParaRPr sz="52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66"/>
              <a:t>Lars Vilhuber</a:t>
            </a:r>
            <a:endParaRPr sz="22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66"/>
              <a:t>Cornell &amp; AEA Data Editor</a:t>
            </a:r>
            <a:endParaRPr sz="2266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 rot="10800000">
            <a:off x="1455450" y="550950"/>
            <a:ext cx="0" cy="38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1455450" y="4360950"/>
            <a:ext cx="464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2"/>
          <p:cNvSpPr txBox="1"/>
          <p:nvPr/>
        </p:nvSpPr>
        <p:spPr>
          <a:xfrm>
            <a:off x="5798850" y="4513350"/>
            <a:ext cx="4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769650" y="627150"/>
            <a:ext cx="6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1455450" y="3903750"/>
            <a:ext cx="457200" cy="457200"/>
          </a:xfrm>
          <a:prstGeom prst="triangle">
            <a:avLst>
              <a:gd fmla="val 1826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1455450" y="4360950"/>
            <a:ext cx="13218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66" name="Google Shape;166;p22"/>
          <p:cNvSpPr txBox="1"/>
          <p:nvPr/>
        </p:nvSpPr>
        <p:spPr>
          <a:xfrm rot="-5400000">
            <a:off x="623700" y="3529200"/>
            <a:ext cx="12942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67" name="Google Shape;167;p22"/>
          <p:cNvSpPr/>
          <p:nvPr/>
        </p:nvSpPr>
        <p:spPr>
          <a:xfrm flipH="1" rot="-8101187">
            <a:off x="975730" y="3624199"/>
            <a:ext cx="1843640" cy="595030"/>
          </a:xfrm>
          <a:prstGeom prst="trapezoid">
            <a:avLst>
              <a:gd fmla="val 101577" name="adj"/>
            </a:avLst>
          </a:prstGeom>
          <a:solidFill>
            <a:srgbClr val="D9D2E9">
              <a:alpha val="5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 flipH="1" rot="-8101244">
            <a:off x="456539" y="2747535"/>
            <a:ext cx="4102422" cy="1128330"/>
          </a:xfrm>
          <a:prstGeom prst="trapezoid">
            <a:avLst>
              <a:gd fmla="val 99625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2777250" y="4360950"/>
            <a:ext cx="16182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Data cleaning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70" name="Google Shape;170;p22"/>
          <p:cNvSpPr txBox="1"/>
          <p:nvPr/>
        </p:nvSpPr>
        <p:spPr>
          <a:xfrm rot="-5400000">
            <a:off x="479400" y="2083625"/>
            <a:ext cx="15828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Secondary data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171" name="Google Shape;171;p22"/>
          <p:cNvCxnSpPr/>
          <p:nvPr/>
        </p:nvCxnSpPr>
        <p:spPr>
          <a:xfrm>
            <a:off x="838200" y="14478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2"/>
          <p:cNvSpPr txBox="1"/>
          <p:nvPr/>
        </p:nvSpPr>
        <p:spPr>
          <a:xfrm>
            <a:off x="1578500" y="1158900"/>
            <a:ext cx="18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Data provider</a:t>
            </a:r>
            <a:endParaRPr i="1" sz="1200"/>
          </a:p>
        </p:txBody>
      </p:sp>
      <p:cxnSp>
        <p:nvCxnSpPr>
          <p:cNvPr id="173" name="Google Shape;173;p22"/>
          <p:cNvCxnSpPr/>
          <p:nvPr/>
        </p:nvCxnSpPr>
        <p:spPr>
          <a:xfrm rot="5400000">
            <a:off x="3292500" y="37258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2"/>
          <p:cNvSpPr txBox="1"/>
          <p:nvPr/>
        </p:nvSpPr>
        <p:spPr>
          <a:xfrm rot="5400000">
            <a:off x="3675000" y="3640200"/>
            <a:ext cx="18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Software </a:t>
            </a:r>
            <a:r>
              <a:rPr i="1" lang="en" sz="1200"/>
              <a:t>provider</a:t>
            </a:r>
            <a:endParaRPr i="1" sz="1200"/>
          </a:p>
        </p:txBody>
      </p:sp>
      <p:cxnSp>
        <p:nvCxnSpPr>
          <p:cNvPr id="175" name="Google Shape;175;p22"/>
          <p:cNvCxnSpPr>
            <a:endCxn id="172" idx="0"/>
          </p:cNvCxnSpPr>
          <p:nvPr/>
        </p:nvCxnSpPr>
        <p:spPr>
          <a:xfrm flipH="1">
            <a:off x="2507750" y="838200"/>
            <a:ext cx="4641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2"/>
          <p:cNvCxnSpPr>
            <a:endCxn id="172" idx="2"/>
          </p:cNvCxnSpPr>
          <p:nvPr/>
        </p:nvCxnSpPr>
        <p:spPr>
          <a:xfrm rot="10800000">
            <a:off x="2507750" y="1528200"/>
            <a:ext cx="4641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2"/>
          <p:cNvSpPr txBox="1"/>
          <p:nvPr/>
        </p:nvSpPr>
        <p:spPr>
          <a:xfrm>
            <a:off x="2895600" y="533400"/>
            <a:ext cx="68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Ipums</a:t>
            </a:r>
            <a:endParaRPr sz="1000"/>
          </a:p>
        </p:txBody>
      </p:sp>
      <p:sp>
        <p:nvSpPr>
          <p:cNvPr id="178" name="Google Shape;178;p22"/>
          <p:cNvSpPr txBox="1"/>
          <p:nvPr/>
        </p:nvSpPr>
        <p:spPr>
          <a:xfrm>
            <a:off x="2895600" y="1815000"/>
            <a:ext cx="121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Census Bureau</a:t>
            </a:r>
            <a:endParaRPr sz="1000"/>
          </a:p>
        </p:txBody>
      </p:sp>
      <p:sp>
        <p:nvSpPr>
          <p:cNvPr id="179" name="Google Shape;179;p22"/>
          <p:cNvSpPr txBox="1"/>
          <p:nvPr/>
        </p:nvSpPr>
        <p:spPr>
          <a:xfrm>
            <a:off x="3354800" y="752250"/>
            <a:ext cx="132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Author-created survey</a:t>
            </a:r>
            <a:endParaRPr sz="1000"/>
          </a:p>
        </p:txBody>
      </p:sp>
      <p:sp>
        <p:nvSpPr>
          <p:cNvPr id="180" name="Google Shape;180;p22"/>
          <p:cNvSpPr txBox="1"/>
          <p:nvPr/>
        </p:nvSpPr>
        <p:spPr>
          <a:xfrm>
            <a:off x="3485575" y="1432200"/>
            <a:ext cx="132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Author-obtained firm data</a:t>
            </a:r>
            <a:endParaRPr sz="1000"/>
          </a:p>
        </p:txBody>
      </p:sp>
      <p:cxnSp>
        <p:nvCxnSpPr>
          <p:cNvPr id="181" name="Google Shape;181;p22"/>
          <p:cNvCxnSpPr/>
          <p:nvPr/>
        </p:nvCxnSpPr>
        <p:spPr>
          <a:xfrm flipH="1">
            <a:off x="2660275" y="1018250"/>
            <a:ext cx="825300" cy="29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2"/>
          <p:cNvCxnSpPr/>
          <p:nvPr/>
        </p:nvCxnSpPr>
        <p:spPr>
          <a:xfrm rot="10800000">
            <a:off x="2832675" y="1540625"/>
            <a:ext cx="607200" cy="117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3"/>
          <p:cNvCxnSpPr/>
          <p:nvPr/>
        </p:nvCxnSpPr>
        <p:spPr>
          <a:xfrm rot="10800000">
            <a:off x="1455450" y="550950"/>
            <a:ext cx="0" cy="38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3"/>
          <p:cNvCxnSpPr/>
          <p:nvPr/>
        </p:nvCxnSpPr>
        <p:spPr>
          <a:xfrm>
            <a:off x="1455450" y="4360950"/>
            <a:ext cx="464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3"/>
          <p:cNvSpPr txBox="1"/>
          <p:nvPr/>
        </p:nvSpPr>
        <p:spPr>
          <a:xfrm>
            <a:off x="5798850" y="4513350"/>
            <a:ext cx="4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769650" y="627150"/>
            <a:ext cx="6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1455450" y="3903750"/>
            <a:ext cx="457200" cy="457200"/>
          </a:xfrm>
          <a:prstGeom prst="triangle">
            <a:avLst>
              <a:gd fmla="val 1826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1455450" y="4360950"/>
            <a:ext cx="13218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93" name="Google Shape;193;p23"/>
          <p:cNvSpPr txBox="1"/>
          <p:nvPr/>
        </p:nvSpPr>
        <p:spPr>
          <a:xfrm rot="-5400000">
            <a:off x="623700" y="3529200"/>
            <a:ext cx="12942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94" name="Google Shape;194;p23"/>
          <p:cNvSpPr/>
          <p:nvPr/>
        </p:nvSpPr>
        <p:spPr>
          <a:xfrm flipH="1" rot="-8101187">
            <a:off x="975730" y="3624199"/>
            <a:ext cx="1843640" cy="595030"/>
          </a:xfrm>
          <a:prstGeom prst="trapezoid">
            <a:avLst>
              <a:gd fmla="val 101577" name="adj"/>
            </a:avLst>
          </a:prstGeom>
          <a:solidFill>
            <a:srgbClr val="D9D2E9">
              <a:alpha val="5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 flipH="1" rot="-8101244">
            <a:off x="456539" y="2747535"/>
            <a:ext cx="4102422" cy="1128330"/>
          </a:xfrm>
          <a:prstGeom prst="trapezoid">
            <a:avLst>
              <a:gd fmla="val 99625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2777250" y="4360950"/>
            <a:ext cx="16182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Data cleaning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97" name="Google Shape;197;p23"/>
          <p:cNvSpPr txBox="1"/>
          <p:nvPr/>
        </p:nvSpPr>
        <p:spPr>
          <a:xfrm rot="-5400000">
            <a:off x="479400" y="2083625"/>
            <a:ext cx="15828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Secondary data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198" name="Google Shape;198;p23"/>
          <p:cNvCxnSpPr/>
          <p:nvPr/>
        </p:nvCxnSpPr>
        <p:spPr>
          <a:xfrm>
            <a:off x="838200" y="14478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3"/>
          <p:cNvSpPr txBox="1"/>
          <p:nvPr/>
        </p:nvSpPr>
        <p:spPr>
          <a:xfrm>
            <a:off x="1578500" y="1158900"/>
            <a:ext cx="18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Data provider</a:t>
            </a:r>
            <a:endParaRPr i="1" sz="1200"/>
          </a:p>
        </p:txBody>
      </p:sp>
      <p:cxnSp>
        <p:nvCxnSpPr>
          <p:cNvPr id="200" name="Google Shape;200;p23"/>
          <p:cNvCxnSpPr/>
          <p:nvPr/>
        </p:nvCxnSpPr>
        <p:spPr>
          <a:xfrm rot="5400000">
            <a:off x="3292500" y="37258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3"/>
          <p:cNvSpPr txBox="1"/>
          <p:nvPr/>
        </p:nvSpPr>
        <p:spPr>
          <a:xfrm rot="5400000">
            <a:off x="3675000" y="3640200"/>
            <a:ext cx="18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Software provider</a:t>
            </a:r>
            <a:endParaRPr i="1" sz="1200"/>
          </a:p>
        </p:txBody>
      </p:sp>
      <p:cxnSp>
        <p:nvCxnSpPr>
          <p:cNvPr id="202" name="Google Shape;202;p23"/>
          <p:cNvCxnSpPr>
            <a:endCxn id="201" idx="1"/>
          </p:cNvCxnSpPr>
          <p:nvPr/>
        </p:nvCxnSpPr>
        <p:spPr>
          <a:xfrm flipH="1">
            <a:off x="4604250" y="2667000"/>
            <a:ext cx="5772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3"/>
          <p:cNvCxnSpPr>
            <a:endCxn id="201" idx="0"/>
          </p:cNvCxnSpPr>
          <p:nvPr/>
        </p:nvCxnSpPr>
        <p:spPr>
          <a:xfrm rot="10800000">
            <a:off x="4788900" y="3824850"/>
            <a:ext cx="697500" cy="1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3"/>
          <p:cNvSpPr txBox="1"/>
          <p:nvPr/>
        </p:nvSpPr>
        <p:spPr>
          <a:xfrm>
            <a:off x="5181600" y="2438400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Stata</a:t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5486400" y="373380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24"/>
          <p:cNvCxnSpPr/>
          <p:nvPr/>
        </p:nvCxnSpPr>
        <p:spPr>
          <a:xfrm rot="10800000">
            <a:off x="1455450" y="550950"/>
            <a:ext cx="0" cy="38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4"/>
          <p:cNvCxnSpPr/>
          <p:nvPr/>
        </p:nvCxnSpPr>
        <p:spPr>
          <a:xfrm>
            <a:off x="1455450" y="4360950"/>
            <a:ext cx="464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4"/>
          <p:cNvSpPr txBox="1"/>
          <p:nvPr/>
        </p:nvSpPr>
        <p:spPr>
          <a:xfrm>
            <a:off x="5798850" y="4513350"/>
            <a:ext cx="4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769650" y="627150"/>
            <a:ext cx="6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1455450" y="3903750"/>
            <a:ext cx="457200" cy="457200"/>
          </a:xfrm>
          <a:prstGeom prst="triangle">
            <a:avLst>
              <a:gd fmla="val 1826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1455450" y="4360950"/>
            <a:ext cx="13218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16" name="Google Shape;216;p24"/>
          <p:cNvSpPr txBox="1"/>
          <p:nvPr/>
        </p:nvSpPr>
        <p:spPr>
          <a:xfrm rot="-5400000">
            <a:off x="623700" y="3529200"/>
            <a:ext cx="12942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17" name="Google Shape;217;p24"/>
          <p:cNvSpPr/>
          <p:nvPr/>
        </p:nvSpPr>
        <p:spPr>
          <a:xfrm flipH="1" rot="-8101187">
            <a:off x="975730" y="3624199"/>
            <a:ext cx="1843640" cy="595030"/>
          </a:xfrm>
          <a:prstGeom prst="trapezoid">
            <a:avLst>
              <a:gd fmla="val 101577" name="adj"/>
            </a:avLst>
          </a:prstGeom>
          <a:solidFill>
            <a:srgbClr val="D9D2E9">
              <a:alpha val="5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 flipH="1" rot="-8101244">
            <a:off x="456539" y="2747535"/>
            <a:ext cx="4102422" cy="1128330"/>
          </a:xfrm>
          <a:prstGeom prst="trapezoid">
            <a:avLst>
              <a:gd fmla="val 99625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2777250" y="4360950"/>
            <a:ext cx="16182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Data cleaning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20" name="Google Shape;220;p24"/>
          <p:cNvSpPr txBox="1"/>
          <p:nvPr/>
        </p:nvSpPr>
        <p:spPr>
          <a:xfrm rot="-5400000">
            <a:off x="479400" y="2083625"/>
            <a:ext cx="15828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Secondary data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221" name="Google Shape;221;p24"/>
          <p:cNvCxnSpPr/>
          <p:nvPr/>
        </p:nvCxnSpPr>
        <p:spPr>
          <a:xfrm>
            <a:off x="838200" y="14478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4"/>
          <p:cNvSpPr txBox="1"/>
          <p:nvPr/>
        </p:nvSpPr>
        <p:spPr>
          <a:xfrm>
            <a:off x="1578500" y="1158900"/>
            <a:ext cx="18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Data provider</a:t>
            </a:r>
            <a:endParaRPr i="1" sz="1200"/>
          </a:p>
        </p:txBody>
      </p:sp>
      <p:cxnSp>
        <p:nvCxnSpPr>
          <p:cNvPr id="223" name="Google Shape;223;p24"/>
          <p:cNvCxnSpPr/>
          <p:nvPr/>
        </p:nvCxnSpPr>
        <p:spPr>
          <a:xfrm rot="5400000">
            <a:off x="3292500" y="3725800"/>
            <a:ext cx="2286000" cy="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4" name="Google Shape;224;p24"/>
          <p:cNvSpPr txBox="1"/>
          <p:nvPr/>
        </p:nvSpPr>
        <p:spPr>
          <a:xfrm rot="5400000">
            <a:off x="3675000" y="3640200"/>
            <a:ext cx="18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Software provider</a:t>
            </a:r>
            <a:endParaRPr i="1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/>
          <p:nvPr/>
        </p:nvSpPr>
        <p:spPr>
          <a:xfrm rot="-5399288">
            <a:off x="1828921" y="1066500"/>
            <a:ext cx="2895600" cy="3658200"/>
          </a:xfrm>
          <a:prstGeom prst="diagStripe">
            <a:avLst>
              <a:gd fmla="val 79041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25"/>
          <p:cNvCxnSpPr/>
          <p:nvPr/>
        </p:nvCxnSpPr>
        <p:spPr>
          <a:xfrm rot="10800000">
            <a:off x="1455450" y="550950"/>
            <a:ext cx="0" cy="38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5"/>
          <p:cNvCxnSpPr/>
          <p:nvPr/>
        </p:nvCxnSpPr>
        <p:spPr>
          <a:xfrm>
            <a:off x="1455450" y="4360950"/>
            <a:ext cx="464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5"/>
          <p:cNvSpPr txBox="1"/>
          <p:nvPr/>
        </p:nvSpPr>
        <p:spPr>
          <a:xfrm>
            <a:off x="5798850" y="4513350"/>
            <a:ext cx="4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769650" y="627150"/>
            <a:ext cx="6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1455450" y="3903750"/>
            <a:ext cx="457200" cy="457200"/>
          </a:xfrm>
          <a:prstGeom prst="triangle">
            <a:avLst>
              <a:gd fmla="val 1826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 txBox="1"/>
          <p:nvPr/>
        </p:nvSpPr>
        <p:spPr>
          <a:xfrm>
            <a:off x="1455450" y="4360950"/>
            <a:ext cx="13218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36" name="Google Shape;236;p25"/>
          <p:cNvSpPr txBox="1"/>
          <p:nvPr/>
        </p:nvSpPr>
        <p:spPr>
          <a:xfrm rot="-5400000">
            <a:off x="623700" y="3529200"/>
            <a:ext cx="12942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37" name="Google Shape;237;p25"/>
          <p:cNvSpPr/>
          <p:nvPr/>
        </p:nvSpPr>
        <p:spPr>
          <a:xfrm flipH="1" rot="-8101187">
            <a:off x="975730" y="3624199"/>
            <a:ext cx="1843640" cy="595030"/>
          </a:xfrm>
          <a:prstGeom prst="trapezoid">
            <a:avLst>
              <a:gd fmla="val 101577" name="adj"/>
            </a:avLst>
          </a:prstGeom>
          <a:solidFill>
            <a:srgbClr val="D9D2E9">
              <a:alpha val="5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 flipH="1" rot="-8101244">
            <a:off x="456539" y="2747535"/>
            <a:ext cx="4102422" cy="1128330"/>
          </a:xfrm>
          <a:prstGeom prst="trapezoid">
            <a:avLst>
              <a:gd fmla="val 99625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2777250" y="4360950"/>
            <a:ext cx="16182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Data cleaning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40" name="Google Shape;240;p25"/>
          <p:cNvSpPr txBox="1"/>
          <p:nvPr/>
        </p:nvSpPr>
        <p:spPr>
          <a:xfrm rot="-5400000">
            <a:off x="479400" y="2083625"/>
            <a:ext cx="15828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Secondary data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241" name="Google Shape;241;p25"/>
          <p:cNvCxnSpPr/>
          <p:nvPr/>
        </p:nvCxnSpPr>
        <p:spPr>
          <a:xfrm>
            <a:off x="838200" y="14478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5"/>
          <p:cNvSpPr txBox="1"/>
          <p:nvPr/>
        </p:nvSpPr>
        <p:spPr>
          <a:xfrm>
            <a:off x="1578500" y="1158900"/>
            <a:ext cx="18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Data provider</a:t>
            </a:r>
            <a:endParaRPr i="1" sz="1200"/>
          </a:p>
        </p:txBody>
      </p:sp>
      <p:cxnSp>
        <p:nvCxnSpPr>
          <p:cNvPr id="243" name="Google Shape;243;p25"/>
          <p:cNvCxnSpPr/>
          <p:nvPr/>
        </p:nvCxnSpPr>
        <p:spPr>
          <a:xfrm rot="5400000">
            <a:off x="3292500" y="3725800"/>
            <a:ext cx="2286000" cy="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4" name="Google Shape;244;p25"/>
          <p:cNvSpPr txBox="1"/>
          <p:nvPr/>
        </p:nvSpPr>
        <p:spPr>
          <a:xfrm rot="5400000">
            <a:off x="3675000" y="3640200"/>
            <a:ext cx="18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Software provider</a:t>
            </a:r>
            <a:endParaRPr i="1" sz="1200"/>
          </a:p>
        </p:txBody>
      </p:sp>
      <p:sp>
        <p:nvSpPr>
          <p:cNvPr id="245" name="Google Shape;245;p25"/>
          <p:cNvSpPr txBox="1"/>
          <p:nvPr/>
        </p:nvSpPr>
        <p:spPr>
          <a:xfrm>
            <a:off x="4401600" y="4355100"/>
            <a:ext cx="703800" cy="369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User code packages</a:t>
            </a:r>
            <a:endParaRPr b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/>
          <p:nvPr/>
        </p:nvSpPr>
        <p:spPr>
          <a:xfrm rot="-5399288">
            <a:off x="2210100" y="685200"/>
            <a:ext cx="2895600" cy="4420800"/>
          </a:xfrm>
          <a:prstGeom prst="diagStripe">
            <a:avLst>
              <a:gd fmla="val 79041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 rot="-5399288">
            <a:off x="1828921" y="1066500"/>
            <a:ext cx="2895600" cy="3658200"/>
          </a:xfrm>
          <a:prstGeom prst="diagStripe">
            <a:avLst>
              <a:gd fmla="val 79041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26"/>
          <p:cNvCxnSpPr/>
          <p:nvPr/>
        </p:nvCxnSpPr>
        <p:spPr>
          <a:xfrm rot="10800000">
            <a:off x="1455450" y="550950"/>
            <a:ext cx="0" cy="38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6"/>
          <p:cNvCxnSpPr/>
          <p:nvPr/>
        </p:nvCxnSpPr>
        <p:spPr>
          <a:xfrm>
            <a:off x="1455450" y="4360950"/>
            <a:ext cx="464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6"/>
          <p:cNvSpPr txBox="1"/>
          <p:nvPr/>
        </p:nvSpPr>
        <p:spPr>
          <a:xfrm>
            <a:off x="5798850" y="4513350"/>
            <a:ext cx="4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255" name="Google Shape;255;p26"/>
          <p:cNvSpPr txBox="1"/>
          <p:nvPr/>
        </p:nvSpPr>
        <p:spPr>
          <a:xfrm>
            <a:off x="769650" y="627150"/>
            <a:ext cx="6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56" name="Google Shape;256;p26"/>
          <p:cNvSpPr/>
          <p:nvPr/>
        </p:nvSpPr>
        <p:spPr>
          <a:xfrm>
            <a:off x="1455450" y="3903750"/>
            <a:ext cx="457200" cy="457200"/>
          </a:xfrm>
          <a:prstGeom prst="triangle">
            <a:avLst>
              <a:gd fmla="val 1826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 txBox="1"/>
          <p:nvPr/>
        </p:nvSpPr>
        <p:spPr>
          <a:xfrm>
            <a:off x="1455450" y="4360950"/>
            <a:ext cx="13218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58" name="Google Shape;258;p26"/>
          <p:cNvSpPr txBox="1"/>
          <p:nvPr/>
        </p:nvSpPr>
        <p:spPr>
          <a:xfrm rot="-5400000">
            <a:off x="623700" y="3529200"/>
            <a:ext cx="12942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59" name="Google Shape;259;p26"/>
          <p:cNvSpPr/>
          <p:nvPr/>
        </p:nvSpPr>
        <p:spPr>
          <a:xfrm flipH="1" rot="-8101187">
            <a:off x="975730" y="3624199"/>
            <a:ext cx="1843640" cy="595030"/>
          </a:xfrm>
          <a:prstGeom prst="trapezoid">
            <a:avLst>
              <a:gd fmla="val 101577" name="adj"/>
            </a:avLst>
          </a:prstGeom>
          <a:solidFill>
            <a:srgbClr val="D9D2E9">
              <a:alpha val="5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 flipH="1" rot="-8101244">
            <a:off x="456539" y="2747535"/>
            <a:ext cx="4102422" cy="1128330"/>
          </a:xfrm>
          <a:prstGeom prst="trapezoid">
            <a:avLst>
              <a:gd fmla="val 99625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2777250" y="4360950"/>
            <a:ext cx="16182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Data cleaning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62" name="Google Shape;262;p26"/>
          <p:cNvSpPr txBox="1"/>
          <p:nvPr/>
        </p:nvSpPr>
        <p:spPr>
          <a:xfrm rot="-5400000">
            <a:off x="479400" y="2083625"/>
            <a:ext cx="15828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Secondary data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263" name="Google Shape;263;p26"/>
          <p:cNvCxnSpPr/>
          <p:nvPr/>
        </p:nvCxnSpPr>
        <p:spPr>
          <a:xfrm>
            <a:off x="838200" y="14478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26"/>
          <p:cNvSpPr txBox="1"/>
          <p:nvPr/>
        </p:nvSpPr>
        <p:spPr>
          <a:xfrm>
            <a:off x="1578500" y="1158900"/>
            <a:ext cx="18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Data provider</a:t>
            </a:r>
            <a:endParaRPr i="1" sz="1200"/>
          </a:p>
        </p:txBody>
      </p:sp>
      <p:cxnSp>
        <p:nvCxnSpPr>
          <p:cNvPr id="265" name="Google Shape;265;p26"/>
          <p:cNvCxnSpPr/>
          <p:nvPr/>
        </p:nvCxnSpPr>
        <p:spPr>
          <a:xfrm rot="5400000">
            <a:off x="3292500" y="3725800"/>
            <a:ext cx="2286000" cy="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6" name="Google Shape;266;p26"/>
          <p:cNvSpPr txBox="1"/>
          <p:nvPr/>
        </p:nvSpPr>
        <p:spPr>
          <a:xfrm rot="5400000">
            <a:off x="3675000" y="3640200"/>
            <a:ext cx="18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Software provider</a:t>
            </a:r>
            <a:endParaRPr i="1" sz="1200"/>
          </a:p>
        </p:txBody>
      </p:sp>
      <p:sp>
        <p:nvSpPr>
          <p:cNvPr id="267" name="Google Shape;267;p26"/>
          <p:cNvSpPr txBox="1"/>
          <p:nvPr/>
        </p:nvSpPr>
        <p:spPr>
          <a:xfrm>
            <a:off x="4401600" y="4355100"/>
            <a:ext cx="703800" cy="369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User code packages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5105400" y="4355100"/>
            <a:ext cx="762000" cy="369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“Software”</a:t>
            </a:r>
            <a:endParaRPr b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/>
          <p:nvPr/>
        </p:nvSpPr>
        <p:spPr>
          <a:xfrm rot="-5399288">
            <a:off x="2210100" y="685200"/>
            <a:ext cx="2895600" cy="4420800"/>
          </a:xfrm>
          <a:prstGeom prst="diagStripe">
            <a:avLst>
              <a:gd fmla="val 79041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/>
          <p:nvPr/>
        </p:nvSpPr>
        <p:spPr>
          <a:xfrm rot="-5399288">
            <a:off x="1828921" y="1066500"/>
            <a:ext cx="2895600" cy="3658200"/>
          </a:xfrm>
          <a:prstGeom prst="diagStripe">
            <a:avLst>
              <a:gd fmla="val 79041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27"/>
          <p:cNvCxnSpPr/>
          <p:nvPr/>
        </p:nvCxnSpPr>
        <p:spPr>
          <a:xfrm rot="10800000">
            <a:off x="1455450" y="550950"/>
            <a:ext cx="0" cy="38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7"/>
          <p:cNvCxnSpPr/>
          <p:nvPr/>
        </p:nvCxnSpPr>
        <p:spPr>
          <a:xfrm>
            <a:off x="1455450" y="4360950"/>
            <a:ext cx="464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27"/>
          <p:cNvSpPr txBox="1"/>
          <p:nvPr/>
        </p:nvSpPr>
        <p:spPr>
          <a:xfrm>
            <a:off x="5798850" y="4513350"/>
            <a:ext cx="4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278" name="Google Shape;278;p27"/>
          <p:cNvSpPr txBox="1"/>
          <p:nvPr/>
        </p:nvSpPr>
        <p:spPr>
          <a:xfrm>
            <a:off x="769650" y="627150"/>
            <a:ext cx="6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1455450" y="3903750"/>
            <a:ext cx="457200" cy="457200"/>
          </a:xfrm>
          <a:prstGeom prst="triangle">
            <a:avLst>
              <a:gd fmla="val 1826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"/>
          <p:cNvSpPr txBox="1"/>
          <p:nvPr/>
        </p:nvSpPr>
        <p:spPr>
          <a:xfrm>
            <a:off x="1455450" y="4360950"/>
            <a:ext cx="13218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81" name="Google Shape;281;p27"/>
          <p:cNvSpPr txBox="1"/>
          <p:nvPr/>
        </p:nvSpPr>
        <p:spPr>
          <a:xfrm rot="-5400000">
            <a:off x="623700" y="3529200"/>
            <a:ext cx="12942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82" name="Google Shape;282;p27"/>
          <p:cNvSpPr/>
          <p:nvPr/>
        </p:nvSpPr>
        <p:spPr>
          <a:xfrm flipH="1" rot="-8101187">
            <a:off x="975730" y="3624199"/>
            <a:ext cx="1843640" cy="595030"/>
          </a:xfrm>
          <a:prstGeom prst="trapezoid">
            <a:avLst>
              <a:gd fmla="val 101577" name="adj"/>
            </a:avLst>
          </a:prstGeom>
          <a:solidFill>
            <a:srgbClr val="D9D2E9">
              <a:alpha val="5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"/>
          <p:cNvSpPr/>
          <p:nvPr/>
        </p:nvSpPr>
        <p:spPr>
          <a:xfrm flipH="1" rot="-8101244">
            <a:off x="456539" y="2747535"/>
            <a:ext cx="4102422" cy="1128330"/>
          </a:xfrm>
          <a:prstGeom prst="trapezoid">
            <a:avLst>
              <a:gd fmla="val 99625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"/>
          <p:cNvSpPr txBox="1"/>
          <p:nvPr/>
        </p:nvSpPr>
        <p:spPr>
          <a:xfrm>
            <a:off x="2777250" y="4360950"/>
            <a:ext cx="16182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Data cleaning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85" name="Google Shape;285;p27"/>
          <p:cNvSpPr txBox="1"/>
          <p:nvPr/>
        </p:nvSpPr>
        <p:spPr>
          <a:xfrm rot="-5400000">
            <a:off x="479400" y="2083625"/>
            <a:ext cx="15828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Secondary data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286" name="Google Shape;286;p27"/>
          <p:cNvCxnSpPr/>
          <p:nvPr/>
        </p:nvCxnSpPr>
        <p:spPr>
          <a:xfrm>
            <a:off x="838200" y="14478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27"/>
          <p:cNvSpPr txBox="1"/>
          <p:nvPr/>
        </p:nvSpPr>
        <p:spPr>
          <a:xfrm>
            <a:off x="1578500" y="1158900"/>
            <a:ext cx="18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Data provider</a:t>
            </a:r>
            <a:endParaRPr i="1" sz="1200"/>
          </a:p>
        </p:txBody>
      </p:sp>
      <p:cxnSp>
        <p:nvCxnSpPr>
          <p:cNvPr id="288" name="Google Shape;288;p27"/>
          <p:cNvCxnSpPr/>
          <p:nvPr/>
        </p:nvCxnSpPr>
        <p:spPr>
          <a:xfrm rot="5400000">
            <a:off x="3292500" y="3725800"/>
            <a:ext cx="2286000" cy="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9" name="Google Shape;289;p27"/>
          <p:cNvSpPr txBox="1"/>
          <p:nvPr/>
        </p:nvSpPr>
        <p:spPr>
          <a:xfrm rot="5400000">
            <a:off x="3675000" y="3640200"/>
            <a:ext cx="18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Software provider</a:t>
            </a:r>
            <a:endParaRPr i="1" sz="1200"/>
          </a:p>
        </p:txBody>
      </p:sp>
      <p:sp>
        <p:nvSpPr>
          <p:cNvPr id="290" name="Google Shape;290;p27"/>
          <p:cNvSpPr txBox="1"/>
          <p:nvPr/>
        </p:nvSpPr>
        <p:spPr>
          <a:xfrm>
            <a:off x="4401600" y="4355100"/>
            <a:ext cx="703800" cy="369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User code packages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5105400" y="4355100"/>
            <a:ext cx="762000" cy="369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“Software”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292" name="Google Shape;292;p27"/>
          <p:cNvCxnSpPr/>
          <p:nvPr/>
        </p:nvCxnSpPr>
        <p:spPr>
          <a:xfrm rot="5400000">
            <a:off x="4724400" y="38100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/>
          <p:nvPr/>
        </p:nvSpPr>
        <p:spPr>
          <a:xfrm rot="-5399288">
            <a:off x="2210100" y="685200"/>
            <a:ext cx="2895600" cy="4420800"/>
          </a:xfrm>
          <a:prstGeom prst="diagStripe">
            <a:avLst>
              <a:gd fmla="val 79041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 rot="-5399288">
            <a:off x="1828921" y="1066500"/>
            <a:ext cx="2895600" cy="3658200"/>
          </a:xfrm>
          <a:prstGeom prst="diagStripe">
            <a:avLst>
              <a:gd fmla="val 79041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28"/>
          <p:cNvCxnSpPr/>
          <p:nvPr/>
        </p:nvCxnSpPr>
        <p:spPr>
          <a:xfrm rot="10800000">
            <a:off x="1455450" y="550950"/>
            <a:ext cx="0" cy="38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8"/>
          <p:cNvCxnSpPr/>
          <p:nvPr/>
        </p:nvCxnSpPr>
        <p:spPr>
          <a:xfrm>
            <a:off x="1455450" y="4360950"/>
            <a:ext cx="464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28"/>
          <p:cNvSpPr txBox="1"/>
          <p:nvPr/>
        </p:nvSpPr>
        <p:spPr>
          <a:xfrm>
            <a:off x="5798850" y="4513350"/>
            <a:ext cx="4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302" name="Google Shape;302;p28"/>
          <p:cNvSpPr txBox="1"/>
          <p:nvPr/>
        </p:nvSpPr>
        <p:spPr>
          <a:xfrm>
            <a:off x="769650" y="627150"/>
            <a:ext cx="6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03" name="Google Shape;303;p28"/>
          <p:cNvSpPr/>
          <p:nvPr/>
        </p:nvSpPr>
        <p:spPr>
          <a:xfrm>
            <a:off x="1455450" y="3903750"/>
            <a:ext cx="457200" cy="457200"/>
          </a:xfrm>
          <a:prstGeom prst="triangle">
            <a:avLst>
              <a:gd fmla="val 1826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"/>
          <p:cNvSpPr txBox="1"/>
          <p:nvPr/>
        </p:nvSpPr>
        <p:spPr>
          <a:xfrm>
            <a:off x="1455450" y="4360950"/>
            <a:ext cx="13218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05" name="Google Shape;305;p28"/>
          <p:cNvSpPr txBox="1"/>
          <p:nvPr/>
        </p:nvSpPr>
        <p:spPr>
          <a:xfrm rot="-5400000">
            <a:off x="623700" y="3529200"/>
            <a:ext cx="12942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06" name="Google Shape;306;p28"/>
          <p:cNvSpPr/>
          <p:nvPr/>
        </p:nvSpPr>
        <p:spPr>
          <a:xfrm flipH="1" rot="-8101187">
            <a:off x="975730" y="3624199"/>
            <a:ext cx="1843640" cy="595030"/>
          </a:xfrm>
          <a:prstGeom prst="trapezoid">
            <a:avLst>
              <a:gd fmla="val 101577" name="adj"/>
            </a:avLst>
          </a:prstGeom>
          <a:solidFill>
            <a:srgbClr val="D9D2E9">
              <a:alpha val="5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"/>
          <p:cNvSpPr/>
          <p:nvPr/>
        </p:nvSpPr>
        <p:spPr>
          <a:xfrm flipH="1" rot="-8101244">
            <a:off x="456539" y="2747535"/>
            <a:ext cx="4102422" cy="1128330"/>
          </a:xfrm>
          <a:prstGeom prst="trapezoid">
            <a:avLst>
              <a:gd fmla="val 99625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"/>
          <p:cNvSpPr txBox="1"/>
          <p:nvPr/>
        </p:nvSpPr>
        <p:spPr>
          <a:xfrm>
            <a:off x="2777250" y="4360950"/>
            <a:ext cx="16182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Data cleaning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09" name="Google Shape;309;p28"/>
          <p:cNvSpPr txBox="1"/>
          <p:nvPr/>
        </p:nvSpPr>
        <p:spPr>
          <a:xfrm rot="-5400000">
            <a:off x="479400" y="2083625"/>
            <a:ext cx="15828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Secondary data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310" name="Google Shape;310;p28"/>
          <p:cNvCxnSpPr/>
          <p:nvPr/>
        </p:nvCxnSpPr>
        <p:spPr>
          <a:xfrm>
            <a:off x="838200" y="14478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28"/>
          <p:cNvSpPr txBox="1"/>
          <p:nvPr/>
        </p:nvSpPr>
        <p:spPr>
          <a:xfrm>
            <a:off x="1578500" y="1158900"/>
            <a:ext cx="18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Data provider</a:t>
            </a:r>
            <a:endParaRPr i="1" sz="1200"/>
          </a:p>
        </p:txBody>
      </p:sp>
      <p:cxnSp>
        <p:nvCxnSpPr>
          <p:cNvPr id="312" name="Google Shape;312;p28"/>
          <p:cNvCxnSpPr/>
          <p:nvPr/>
        </p:nvCxnSpPr>
        <p:spPr>
          <a:xfrm rot="5400000">
            <a:off x="3292500" y="3725800"/>
            <a:ext cx="2286000" cy="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13" name="Google Shape;313;p28"/>
          <p:cNvSpPr txBox="1"/>
          <p:nvPr/>
        </p:nvSpPr>
        <p:spPr>
          <a:xfrm rot="5400000">
            <a:off x="3675000" y="3640200"/>
            <a:ext cx="18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Software provider</a:t>
            </a:r>
            <a:endParaRPr i="1" sz="1200"/>
          </a:p>
        </p:txBody>
      </p:sp>
      <p:sp>
        <p:nvSpPr>
          <p:cNvPr id="314" name="Google Shape;314;p28"/>
          <p:cNvSpPr txBox="1"/>
          <p:nvPr/>
        </p:nvSpPr>
        <p:spPr>
          <a:xfrm>
            <a:off x="4401600" y="4355100"/>
            <a:ext cx="703800" cy="369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User code packages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5105400" y="4355100"/>
            <a:ext cx="762000" cy="369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“Software”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316" name="Google Shape;316;p28"/>
          <p:cNvCxnSpPr/>
          <p:nvPr/>
        </p:nvCxnSpPr>
        <p:spPr>
          <a:xfrm rot="5400000">
            <a:off x="4724400" y="38100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28"/>
          <p:cNvSpPr txBox="1"/>
          <p:nvPr/>
        </p:nvSpPr>
        <p:spPr>
          <a:xfrm>
            <a:off x="4466825" y="848475"/>
            <a:ext cx="3905700" cy="9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This is no different when data are proprietary!</a:t>
            </a:r>
            <a:endParaRPr b="1" sz="2400"/>
          </a:p>
        </p:txBody>
      </p:sp>
      <p:cxnSp>
        <p:nvCxnSpPr>
          <p:cNvPr id="318" name="Google Shape;318;p28"/>
          <p:cNvCxnSpPr/>
          <p:nvPr/>
        </p:nvCxnSpPr>
        <p:spPr>
          <a:xfrm flipH="1">
            <a:off x="5055800" y="1795150"/>
            <a:ext cx="540000" cy="21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/>
          <p:nvPr/>
        </p:nvSpPr>
        <p:spPr>
          <a:xfrm rot="-5399288">
            <a:off x="2210100" y="685200"/>
            <a:ext cx="2895600" cy="4420800"/>
          </a:xfrm>
          <a:prstGeom prst="diagStripe">
            <a:avLst>
              <a:gd fmla="val 79041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 rot="-5399288">
            <a:off x="1828921" y="1066500"/>
            <a:ext cx="2895600" cy="3658200"/>
          </a:xfrm>
          <a:prstGeom prst="diagStripe">
            <a:avLst>
              <a:gd fmla="val 79041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" name="Google Shape;325;p29"/>
          <p:cNvCxnSpPr/>
          <p:nvPr/>
        </p:nvCxnSpPr>
        <p:spPr>
          <a:xfrm rot="10800000">
            <a:off x="1455450" y="550950"/>
            <a:ext cx="0" cy="38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29"/>
          <p:cNvCxnSpPr/>
          <p:nvPr/>
        </p:nvCxnSpPr>
        <p:spPr>
          <a:xfrm>
            <a:off x="1455450" y="4360950"/>
            <a:ext cx="464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29"/>
          <p:cNvSpPr txBox="1"/>
          <p:nvPr/>
        </p:nvSpPr>
        <p:spPr>
          <a:xfrm>
            <a:off x="5798850" y="4513350"/>
            <a:ext cx="4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328" name="Google Shape;328;p29"/>
          <p:cNvSpPr txBox="1"/>
          <p:nvPr/>
        </p:nvSpPr>
        <p:spPr>
          <a:xfrm>
            <a:off x="769650" y="627150"/>
            <a:ext cx="6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29" name="Google Shape;329;p29"/>
          <p:cNvSpPr/>
          <p:nvPr/>
        </p:nvSpPr>
        <p:spPr>
          <a:xfrm>
            <a:off x="1455450" y="3903750"/>
            <a:ext cx="457200" cy="457200"/>
          </a:xfrm>
          <a:prstGeom prst="triangle">
            <a:avLst>
              <a:gd fmla="val 1826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 txBox="1"/>
          <p:nvPr/>
        </p:nvSpPr>
        <p:spPr>
          <a:xfrm>
            <a:off x="1455450" y="4360950"/>
            <a:ext cx="13218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31" name="Google Shape;331;p29"/>
          <p:cNvSpPr txBox="1"/>
          <p:nvPr/>
        </p:nvSpPr>
        <p:spPr>
          <a:xfrm rot="-5400000">
            <a:off x="623700" y="3529200"/>
            <a:ext cx="12942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32" name="Google Shape;332;p29"/>
          <p:cNvSpPr/>
          <p:nvPr/>
        </p:nvSpPr>
        <p:spPr>
          <a:xfrm flipH="1" rot="-8101187">
            <a:off x="975730" y="3624199"/>
            <a:ext cx="1843640" cy="595030"/>
          </a:xfrm>
          <a:prstGeom prst="trapezoid">
            <a:avLst>
              <a:gd fmla="val 101577" name="adj"/>
            </a:avLst>
          </a:prstGeom>
          <a:solidFill>
            <a:srgbClr val="D9D2E9">
              <a:alpha val="5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9"/>
          <p:cNvSpPr/>
          <p:nvPr/>
        </p:nvSpPr>
        <p:spPr>
          <a:xfrm flipH="1" rot="-8101244">
            <a:off x="456539" y="2747535"/>
            <a:ext cx="4102422" cy="1128330"/>
          </a:xfrm>
          <a:prstGeom prst="trapezoid">
            <a:avLst>
              <a:gd fmla="val 99625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 txBox="1"/>
          <p:nvPr/>
        </p:nvSpPr>
        <p:spPr>
          <a:xfrm>
            <a:off x="2777250" y="4360950"/>
            <a:ext cx="16182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Data cleaning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35" name="Google Shape;335;p29"/>
          <p:cNvSpPr txBox="1"/>
          <p:nvPr/>
        </p:nvSpPr>
        <p:spPr>
          <a:xfrm rot="-5400000">
            <a:off x="479400" y="2083625"/>
            <a:ext cx="15828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Secondary data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336" name="Google Shape;336;p29"/>
          <p:cNvCxnSpPr/>
          <p:nvPr/>
        </p:nvCxnSpPr>
        <p:spPr>
          <a:xfrm>
            <a:off x="838200" y="1447800"/>
            <a:ext cx="2286000" cy="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7" name="Google Shape;337;p29"/>
          <p:cNvSpPr txBox="1"/>
          <p:nvPr/>
        </p:nvSpPr>
        <p:spPr>
          <a:xfrm>
            <a:off x="1578500" y="1158900"/>
            <a:ext cx="18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Data provider</a:t>
            </a:r>
            <a:endParaRPr i="1" sz="1200"/>
          </a:p>
        </p:txBody>
      </p:sp>
      <p:sp>
        <p:nvSpPr>
          <p:cNvPr id="338" name="Google Shape;338;p29"/>
          <p:cNvSpPr txBox="1"/>
          <p:nvPr/>
        </p:nvSpPr>
        <p:spPr>
          <a:xfrm>
            <a:off x="4401600" y="4355100"/>
            <a:ext cx="703800" cy="369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User code packages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39" name="Google Shape;339;p29"/>
          <p:cNvSpPr txBox="1"/>
          <p:nvPr/>
        </p:nvSpPr>
        <p:spPr>
          <a:xfrm>
            <a:off x="5105400" y="4355100"/>
            <a:ext cx="762000" cy="369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“Software”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340" name="Google Shape;340;p29"/>
          <p:cNvCxnSpPr/>
          <p:nvPr/>
        </p:nvCxnSpPr>
        <p:spPr>
          <a:xfrm rot="5400000">
            <a:off x="4724400" y="38100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/>
          <p:nvPr/>
        </p:nvSpPr>
        <p:spPr>
          <a:xfrm rot="-5399385">
            <a:off x="1981405" y="456600"/>
            <a:ext cx="3352800" cy="4420800"/>
          </a:xfrm>
          <a:prstGeom prst="diagStripe">
            <a:avLst>
              <a:gd fmla="val 79041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"/>
          <p:cNvSpPr/>
          <p:nvPr/>
        </p:nvSpPr>
        <p:spPr>
          <a:xfrm rot="-5399385">
            <a:off x="1600255" y="837750"/>
            <a:ext cx="3352800" cy="3658500"/>
          </a:xfrm>
          <a:prstGeom prst="diagStripe">
            <a:avLst>
              <a:gd fmla="val 79041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30"/>
          <p:cNvCxnSpPr/>
          <p:nvPr/>
        </p:nvCxnSpPr>
        <p:spPr>
          <a:xfrm rot="10800000">
            <a:off x="1455450" y="550950"/>
            <a:ext cx="0" cy="38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30"/>
          <p:cNvCxnSpPr/>
          <p:nvPr/>
        </p:nvCxnSpPr>
        <p:spPr>
          <a:xfrm>
            <a:off x="1455450" y="4360950"/>
            <a:ext cx="464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30"/>
          <p:cNvSpPr txBox="1"/>
          <p:nvPr/>
        </p:nvSpPr>
        <p:spPr>
          <a:xfrm>
            <a:off x="5798850" y="4513350"/>
            <a:ext cx="4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350" name="Google Shape;350;p30"/>
          <p:cNvSpPr txBox="1"/>
          <p:nvPr/>
        </p:nvSpPr>
        <p:spPr>
          <a:xfrm>
            <a:off x="769650" y="627150"/>
            <a:ext cx="6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1455450" y="3903750"/>
            <a:ext cx="457200" cy="457200"/>
          </a:xfrm>
          <a:prstGeom prst="triangle">
            <a:avLst>
              <a:gd fmla="val 1826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 txBox="1"/>
          <p:nvPr/>
        </p:nvSpPr>
        <p:spPr>
          <a:xfrm>
            <a:off x="1455450" y="4360950"/>
            <a:ext cx="13218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53" name="Google Shape;353;p30"/>
          <p:cNvSpPr txBox="1"/>
          <p:nvPr/>
        </p:nvSpPr>
        <p:spPr>
          <a:xfrm rot="-5400000">
            <a:off x="623700" y="3529200"/>
            <a:ext cx="12942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54" name="Google Shape;354;p30"/>
          <p:cNvSpPr/>
          <p:nvPr/>
        </p:nvSpPr>
        <p:spPr>
          <a:xfrm flipH="1" rot="-8101187">
            <a:off x="975730" y="3624199"/>
            <a:ext cx="1843640" cy="595030"/>
          </a:xfrm>
          <a:prstGeom prst="trapezoid">
            <a:avLst>
              <a:gd fmla="val 101577" name="adj"/>
            </a:avLst>
          </a:prstGeom>
          <a:solidFill>
            <a:srgbClr val="D9D2E9">
              <a:alpha val="5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"/>
          <p:cNvSpPr/>
          <p:nvPr/>
        </p:nvSpPr>
        <p:spPr>
          <a:xfrm flipH="1" rot="-8101244">
            <a:off x="456539" y="2747535"/>
            <a:ext cx="4102422" cy="1128330"/>
          </a:xfrm>
          <a:prstGeom prst="trapezoid">
            <a:avLst>
              <a:gd fmla="val 99625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"/>
          <p:cNvSpPr txBox="1"/>
          <p:nvPr/>
        </p:nvSpPr>
        <p:spPr>
          <a:xfrm>
            <a:off x="2777250" y="4360950"/>
            <a:ext cx="16182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Data cleaning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57" name="Google Shape;357;p30"/>
          <p:cNvSpPr txBox="1"/>
          <p:nvPr/>
        </p:nvSpPr>
        <p:spPr>
          <a:xfrm rot="-5400000">
            <a:off x="479400" y="2083625"/>
            <a:ext cx="15828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Secondary data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358" name="Google Shape;358;p30"/>
          <p:cNvCxnSpPr/>
          <p:nvPr/>
        </p:nvCxnSpPr>
        <p:spPr>
          <a:xfrm>
            <a:off x="838200" y="1447800"/>
            <a:ext cx="2286000" cy="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9" name="Google Shape;359;p30"/>
          <p:cNvSpPr txBox="1"/>
          <p:nvPr/>
        </p:nvSpPr>
        <p:spPr>
          <a:xfrm>
            <a:off x="1578500" y="1158900"/>
            <a:ext cx="18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Data provider</a:t>
            </a:r>
            <a:endParaRPr i="1" sz="1200"/>
          </a:p>
        </p:txBody>
      </p:sp>
      <p:sp>
        <p:nvSpPr>
          <p:cNvPr id="360" name="Google Shape;360;p30"/>
          <p:cNvSpPr txBox="1"/>
          <p:nvPr/>
        </p:nvSpPr>
        <p:spPr>
          <a:xfrm>
            <a:off x="4401600" y="4355100"/>
            <a:ext cx="703800" cy="369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User code packages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5105400" y="4355100"/>
            <a:ext cx="762000" cy="369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“Software”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362" name="Google Shape;362;p30"/>
          <p:cNvCxnSpPr/>
          <p:nvPr/>
        </p:nvCxnSpPr>
        <p:spPr>
          <a:xfrm rot="5400000">
            <a:off x="4724400" y="38100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30"/>
          <p:cNvSpPr txBox="1"/>
          <p:nvPr/>
        </p:nvSpPr>
        <p:spPr>
          <a:xfrm rot="-5400000">
            <a:off x="1025550" y="1043550"/>
            <a:ext cx="475200" cy="369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Micro data</a:t>
            </a:r>
            <a:endParaRPr b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/>
          <p:nvPr/>
        </p:nvSpPr>
        <p:spPr>
          <a:xfrm rot="-5399234">
            <a:off x="1638663" y="113550"/>
            <a:ext cx="4038600" cy="4421100"/>
          </a:xfrm>
          <a:prstGeom prst="diagStripe">
            <a:avLst>
              <a:gd fmla="val 79041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"/>
          <p:cNvSpPr/>
          <p:nvPr/>
        </p:nvSpPr>
        <p:spPr>
          <a:xfrm rot="-5399385">
            <a:off x="1600255" y="837750"/>
            <a:ext cx="3352800" cy="3658500"/>
          </a:xfrm>
          <a:prstGeom prst="diagStripe">
            <a:avLst>
              <a:gd fmla="val 79041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p31"/>
          <p:cNvCxnSpPr/>
          <p:nvPr/>
        </p:nvCxnSpPr>
        <p:spPr>
          <a:xfrm rot="10800000">
            <a:off x="1455450" y="550950"/>
            <a:ext cx="0" cy="38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31"/>
          <p:cNvCxnSpPr/>
          <p:nvPr/>
        </p:nvCxnSpPr>
        <p:spPr>
          <a:xfrm>
            <a:off x="1455450" y="4360950"/>
            <a:ext cx="464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31"/>
          <p:cNvSpPr txBox="1"/>
          <p:nvPr/>
        </p:nvSpPr>
        <p:spPr>
          <a:xfrm>
            <a:off x="5798850" y="4513350"/>
            <a:ext cx="4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373" name="Google Shape;373;p31"/>
          <p:cNvSpPr txBox="1"/>
          <p:nvPr/>
        </p:nvSpPr>
        <p:spPr>
          <a:xfrm>
            <a:off x="769650" y="627150"/>
            <a:ext cx="6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1455450" y="3903750"/>
            <a:ext cx="457200" cy="457200"/>
          </a:xfrm>
          <a:prstGeom prst="triangle">
            <a:avLst>
              <a:gd fmla="val 1826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1"/>
          <p:cNvSpPr txBox="1"/>
          <p:nvPr/>
        </p:nvSpPr>
        <p:spPr>
          <a:xfrm>
            <a:off x="1455450" y="4360950"/>
            <a:ext cx="13218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76" name="Google Shape;376;p31"/>
          <p:cNvSpPr txBox="1"/>
          <p:nvPr/>
        </p:nvSpPr>
        <p:spPr>
          <a:xfrm rot="-5400000">
            <a:off x="623700" y="3529200"/>
            <a:ext cx="12942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77" name="Google Shape;377;p31"/>
          <p:cNvSpPr/>
          <p:nvPr/>
        </p:nvSpPr>
        <p:spPr>
          <a:xfrm flipH="1" rot="-8101187">
            <a:off x="975730" y="3624199"/>
            <a:ext cx="1843640" cy="595030"/>
          </a:xfrm>
          <a:prstGeom prst="trapezoid">
            <a:avLst>
              <a:gd fmla="val 101577" name="adj"/>
            </a:avLst>
          </a:prstGeom>
          <a:solidFill>
            <a:srgbClr val="D9D2E9">
              <a:alpha val="5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"/>
          <p:cNvSpPr/>
          <p:nvPr/>
        </p:nvSpPr>
        <p:spPr>
          <a:xfrm flipH="1" rot="-8101244">
            <a:off x="456539" y="2747535"/>
            <a:ext cx="4102422" cy="1128330"/>
          </a:xfrm>
          <a:prstGeom prst="trapezoid">
            <a:avLst>
              <a:gd fmla="val 99625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1"/>
          <p:cNvSpPr txBox="1"/>
          <p:nvPr/>
        </p:nvSpPr>
        <p:spPr>
          <a:xfrm>
            <a:off x="2777250" y="4360950"/>
            <a:ext cx="16182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Data cleaning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80" name="Google Shape;380;p31"/>
          <p:cNvSpPr txBox="1"/>
          <p:nvPr/>
        </p:nvSpPr>
        <p:spPr>
          <a:xfrm rot="-5400000">
            <a:off x="479400" y="2083625"/>
            <a:ext cx="15828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Secondary data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381" name="Google Shape;381;p31"/>
          <p:cNvCxnSpPr/>
          <p:nvPr/>
        </p:nvCxnSpPr>
        <p:spPr>
          <a:xfrm>
            <a:off x="838200" y="1447800"/>
            <a:ext cx="2286000" cy="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82" name="Google Shape;382;p31"/>
          <p:cNvSpPr txBox="1"/>
          <p:nvPr/>
        </p:nvSpPr>
        <p:spPr>
          <a:xfrm>
            <a:off x="1578500" y="1158900"/>
            <a:ext cx="18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Data provider</a:t>
            </a:r>
            <a:endParaRPr i="1" sz="1200"/>
          </a:p>
        </p:txBody>
      </p:sp>
      <p:sp>
        <p:nvSpPr>
          <p:cNvPr id="383" name="Google Shape;383;p31"/>
          <p:cNvSpPr txBox="1"/>
          <p:nvPr/>
        </p:nvSpPr>
        <p:spPr>
          <a:xfrm>
            <a:off x="4401600" y="4355100"/>
            <a:ext cx="703800" cy="369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User code packages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84" name="Google Shape;384;p31"/>
          <p:cNvSpPr txBox="1"/>
          <p:nvPr/>
        </p:nvSpPr>
        <p:spPr>
          <a:xfrm>
            <a:off x="5105400" y="4355100"/>
            <a:ext cx="762000" cy="369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“Software”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385" name="Google Shape;385;p31"/>
          <p:cNvCxnSpPr/>
          <p:nvPr/>
        </p:nvCxnSpPr>
        <p:spPr>
          <a:xfrm rot="5400000">
            <a:off x="4724400" y="38100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31"/>
          <p:cNvSpPr txBox="1"/>
          <p:nvPr/>
        </p:nvSpPr>
        <p:spPr>
          <a:xfrm rot="-5400000">
            <a:off x="1025550" y="1043550"/>
            <a:ext cx="475200" cy="369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Micro data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87" name="Google Shape;387;p31"/>
          <p:cNvSpPr txBox="1"/>
          <p:nvPr/>
        </p:nvSpPr>
        <p:spPr>
          <a:xfrm rot="-5400000">
            <a:off x="920250" y="463050"/>
            <a:ext cx="685800" cy="369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Confidential data</a:t>
            </a:r>
            <a:endParaRPr b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835500" y="1527375"/>
            <a:ext cx="2206200" cy="2199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158200" y="580275"/>
            <a:ext cx="47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Perspectives from the academic publication process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440850" y="1527375"/>
            <a:ext cx="2206200" cy="2199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046200" y="1471950"/>
            <a:ext cx="2206200" cy="219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Boring stuff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/>
          <p:nvPr/>
        </p:nvSpPr>
        <p:spPr>
          <a:xfrm rot="-5399234">
            <a:off x="1638663" y="113550"/>
            <a:ext cx="4038600" cy="4421100"/>
          </a:xfrm>
          <a:prstGeom prst="diagStripe">
            <a:avLst>
              <a:gd fmla="val 79041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 rot="-5399385">
            <a:off x="1600255" y="837750"/>
            <a:ext cx="3352800" cy="3658500"/>
          </a:xfrm>
          <a:prstGeom prst="diagStripe">
            <a:avLst>
              <a:gd fmla="val 79041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4" name="Google Shape;394;p32"/>
          <p:cNvCxnSpPr/>
          <p:nvPr/>
        </p:nvCxnSpPr>
        <p:spPr>
          <a:xfrm rot="10800000">
            <a:off x="1455450" y="550950"/>
            <a:ext cx="0" cy="38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32"/>
          <p:cNvCxnSpPr/>
          <p:nvPr/>
        </p:nvCxnSpPr>
        <p:spPr>
          <a:xfrm>
            <a:off x="1455450" y="4360950"/>
            <a:ext cx="464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32"/>
          <p:cNvSpPr txBox="1"/>
          <p:nvPr/>
        </p:nvSpPr>
        <p:spPr>
          <a:xfrm>
            <a:off x="5798850" y="4513350"/>
            <a:ext cx="4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397" name="Google Shape;397;p32"/>
          <p:cNvSpPr txBox="1"/>
          <p:nvPr/>
        </p:nvSpPr>
        <p:spPr>
          <a:xfrm>
            <a:off x="769650" y="627150"/>
            <a:ext cx="6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98" name="Google Shape;398;p32"/>
          <p:cNvSpPr/>
          <p:nvPr/>
        </p:nvSpPr>
        <p:spPr>
          <a:xfrm>
            <a:off x="1455450" y="3903750"/>
            <a:ext cx="457200" cy="457200"/>
          </a:xfrm>
          <a:prstGeom prst="triangle">
            <a:avLst>
              <a:gd fmla="val 1826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2"/>
          <p:cNvSpPr txBox="1"/>
          <p:nvPr/>
        </p:nvSpPr>
        <p:spPr>
          <a:xfrm>
            <a:off x="1455450" y="4360950"/>
            <a:ext cx="13218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00" name="Google Shape;400;p32"/>
          <p:cNvSpPr txBox="1"/>
          <p:nvPr/>
        </p:nvSpPr>
        <p:spPr>
          <a:xfrm rot="-5400000">
            <a:off x="623700" y="3529200"/>
            <a:ext cx="12942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01" name="Google Shape;401;p32"/>
          <p:cNvSpPr/>
          <p:nvPr/>
        </p:nvSpPr>
        <p:spPr>
          <a:xfrm flipH="1" rot="-8101187">
            <a:off x="975730" y="3624199"/>
            <a:ext cx="1843640" cy="595030"/>
          </a:xfrm>
          <a:prstGeom prst="trapezoid">
            <a:avLst>
              <a:gd fmla="val 101577" name="adj"/>
            </a:avLst>
          </a:prstGeom>
          <a:solidFill>
            <a:srgbClr val="D9D2E9">
              <a:alpha val="5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2"/>
          <p:cNvSpPr/>
          <p:nvPr/>
        </p:nvSpPr>
        <p:spPr>
          <a:xfrm flipH="1" rot="-8101244">
            <a:off x="456539" y="2747535"/>
            <a:ext cx="4102422" cy="1128330"/>
          </a:xfrm>
          <a:prstGeom prst="trapezoid">
            <a:avLst>
              <a:gd fmla="val 99625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2"/>
          <p:cNvSpPr txBox="1"/>
          <p:nvPr/>
        </p:nvSpPr>
        <p:spPr>
          <a:xfrm>
            <a:off x="2777250" y="4360950"/>
            <a:ext cx="16182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Data cleaning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04" name="Google Shape;404;p32"/>
          <p:cNvSpPr txBox="1"/>
          <p:nvPr/>
        </p:nvSpPr>
        <p:spPr>
          <a:xfrm rot="-5400000">
            <a:off x="479400" y="2083625"/>
            <a:ext cx="15828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Secondary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05" name="Google Shape;405;p32"/>
          <p:cNvSpPr txBox="1"/>
          <p:nvPr/>
        </p:nvSpPr>
        <p:spPr>
          <a:xfrm>
            <a:off x="4401600" y="4355100"/>
            <a:ext cx="703800" cy="369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User code packages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406" name="Google Shape;406;p32"/>
          <p:cNvSpPr txBox="1"/>
          <p:nvPr/>
        </p:nvSpPr>
        <p:spPr>
          <a:xfrm>
            <a:off x="5105400" y="4355100"/>
            <a:ext cx="762000" cy="369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“Software”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407" name="Google Shape;407;p32"/>
          <p:cNvCxnSpPr/>
          <p:nvPr/>
        </p:nvCxnSpPr>
        <p:spPr>
          <a:xfrm rot="5400000">
            <a:off x="4724400" y="38100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32"/>
          <p:cNvSpPr txBox="1"/>
          <p:nvPr/>
        </p:nvSpPr>
        <p:spPr>
          <a:xfrm rot="-5400000">
            <a:off x="1025550" y="1043550"/>
            <a:ext cx="475200" cy="369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Micro data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409" name="Google Shape;409;p32"/>
          <p:cNvSpPr txBox="1"/>
          <p:nvPr/>
        </p:nvSpPr>
        <p:spPr>
          <a:xfrm rot="-5400000">
            <a:off x="920250" y="463050"/>
            <a:ext cx="685800" cy="369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Confidential data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410" name="Google Shape;410;p32"/>
          <p:cNvCxnSpPr/>
          <p:nvPr/>
        </p:nvCxnSpPr>
        <p:spPr>
          <a:xfrm>
            <a:off x="838200" y="3048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2"/>
          <p:cNvSpPr txBox="1"/>
          <p:nvPr/>
        </p:nvSpPr>
        <p:spPr>
          <a:xfrm>
            <a:off x="1875300" y="304800"/>
            <a:ext cx="18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Data subject</a:t>
            </a:r>
            <a:endParaRPr i="1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"/>
          <p:cNvSpPr/>
          <p:nvPr/>
        </p:nvSpPr>
        <p:spPr>
          <a:xfrm rot="-5399234">
            <a:off x="1638663" y="113550"/>
            <a:ext cx="4038600" cy="4421100"/>
          </a:xfrm>
          <a:prstGeom prst="diagStripe">
            <a:avLst>
              <a:gd fmla="val 79041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3"/>
          <p:cNvSpPr/>
          <p:nvPr/>
        </p:nvSpPr>
        <p:spPr>
          <a:xfrm rot="-5399385">
            <a:off x="1600255" y="837750"/>
            <a:ext cx="3352800" cy="3658500"/>
          </a:xfrm>
          <a:prstGeom prst="diagStripe">
            <a:avLst>
              <a:gd fmla="val 79041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8" name="Google Shape;418;p33"/>
          <p:cNvCxnSpPr/>
          <p:nvPr/>
        </p:nvCxnSpPr>
        <p:spPr>
          <a:xfrm rot="10800000">
            <a:off x="1455450" y="550950"/>
            <a:ext cx="0" cy="38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33"/>
          <p:cNvCxnSpPr/>
          <p:nvPr/>
        </p:nvCxnSpPr>
        <p:spPr>
          <a:xfrm>
            <a:off x="1455450" y="4360950"/>
            <a:ext cx="464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33"/>
          <p:cNvSpPr txBox="1"/>
          <p:nvPr/>
        </p:nvSpPr>
        <p:spPr>
          <a:xfrm>
            <a:off x="5798850" y="4513350"/>
            <a:ext cx="4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421" name="Google Shape;421;p33"/>
          <p:cNvSpPr/>
          <p:nvPr/>
        </p:nvSpPr>
        <p:spPr>
          <a:xfrm>
            <a:off x="1455450" y="3903750"/>
            <a:ext cx="457200" cy="457200"/>
          </a:xfrm>
          <a:prstGeom prst="triangle">
            <a:avLst>
              <a:gd fmla="val 1826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3"/>
          <p:cNvSpPr txBox="1"/>
          <p:nvPr/>
        </p:nvSpPr>
        <p:spPr>
          <a:xfrm>
            <a:off x="1455450" y="4360950"/>
            <a:ext cx="13218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23" name="Google Shape;423;p33"/>
          <p:cNvSpPr txBox="1"/>
          <p:nvPr/>
        </p:nvSpPr>
        <p:spPr>
          <a:xfrm rot="-5400000">
            <a:off x="623700" y="3529200"/>
            <a:ext cx="12942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24" name="Google Shape;424;p33"/>
          <p:cNvSpPr/>
          <p:nvPr/>
        </p:nvSpPr>
        <p:spPr>
          <a:xfrm flipH="1" rot="-8101187">
            <a:off x="975730" y="3624199"/>
            <a:ext cx="1843640" cy="595030"/>
          </a:xfrm>
          <a:prstGeom prst="trapezoid">
            <a:avLst>
              <a:gd fmla="val 101577" name="adj"/>
            </a:avLst>
          </a:prstGeom>
          <a:solidFill>
            <a:srgbClr val="D9D2E9">
              <a:alpha val="5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3"/>
          <p:cNvSpPr/>
          <p:nvPr/>
        </p:nvSpPr>
        <p:spPr>
          <a:xfrm flipH="1" rot="-8101244">
            <a:off x="456539" y="2747535"/>
            <a:ext cx="4102422" cy="1128330"/>
          </a:xfrm>
          <a:prstGeom prst="trapezoid">
            <a:avLst>
              <a:gd fmla="val 99625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3"/>
          <p:cNvSpPr txBox="1"/>
          <p:nvPr/>
        </p:nvSpPr>
        <p:spPr>
          <a:xfrm>
            <a:off x="2777250" y="4360950"/>
            <a:ext cx="16182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Data cleaning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27" name="Google Shape;427;p33"/>
          <p:cNvSpPr txBox="1"/>
          <p:nvPr/>
        </p:nvSpPr>
        <p:spPr>
          <a:xfrm rot="-5400000">
            <a:off x="479400" y="2083625"/>
            <a:ext cx="15828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Secondary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28" name="Google Shape;428;p33"/>
          <p:cNvSpPr txBox="1"/>
          <p:nvPr/>
        </p:nvSpPr>
        <p:spPr>
          <a:xfrm>
            <a:off x="4401600" y="4355100"/>
            <a:ext cx="703800" cy="369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User code packages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429" name="Google Shape;429;p33"/>
          <p:cNvSpPr txBox="1"/>
          <p:nvPr/>
        </p:nvSpPr>
        <p:spPr>
          <a:xfrm>
            <a:off x="5105400" y="4355100"/>
            <a:ext cx="762000" cy="369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“Software”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430" name="Google Shape;430;p33"/>
          <p:cNvCxnSpPr/>
          <p:nvPr/>
        </p:nvCxnSpPr>
        <p:spPr>
          <a:xfrm rot="5400000">
            <a:off x="4724400" y="38100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33"/>
          <p:cNvSpPr txBox="1"/>
          <p:nvPr/>
        </p:nvSpPr>
        <p:spPr>
          <a:xfrm rot="-5400000">
            <a:off x="1025550" y="1043550"/>
            <a:ext cx="475200" cy="369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Micro data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432" name="Google Shape;432;p33"/>
          <p:cNvSpPr txBox="1"/>
          <p:nvPr/>
        </p:nvSpPr>
        <p:spPr>
          <a:xfrm rot="-5400000">
            <a:off x="920250" y="463050"/>
            <a:ext cx="685800" cy="369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Confidential data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433" name="Google Shape;433;p33"/>
          <p:cNvCxnSpPr/>
          <p:nvPr/>
        </p:nvCxnSpPr>
        <p:spPr>
          <a:xfrm>
            <a:off x="838200" y="3048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33"/>
          <p:cNvSpPr txBox="1"/>
          <p:nvPr/>
        </p:nvSpPr>
        <p:spPr>
          <a:xfrm>
            <a:off x="1875300" y="304800"/>
            <a:ext cx="18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Data subject</a:t>
            </a:r>
            <a:endParaRPr i="1" sz="1200"/>
          </a:p>
        </p:txBody>
      </p:sp>
      <p:sp>
        <p:nvSpPr>
          <p:cNvPr id="435" name="Google Shape;435;p33"/>
          <p:cNvSpPr/>
          <p:nvPr/>
        </p:nvSpPr>
        <p:spPr>
          <a:xfrm>
            <a:off x="3657600" y="990600"/>
            <a:ext cx="1143000" cy="1143000"/>
          </a:xfrm>
          <a:prstGeom prst="star8">
            <a:avLst>
              <a:gd fmla="val 375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Best </a:t>
            </a:r>
            <a:r>
              <a:rPr lang="en" sz="1000"/>
              <a:t>replication package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"/>
          <p:cNvSpPr/>
          <p:nvPr/>
        </p:nvSpPr>
        <p:spPr>
          <a:xfrm rot="-5399234">
            <a:off x="1638663" y="113550"/>
            <a:ext cx="4038600" cy="4421100"/>
          </a:xfrm>
          <a:prstGeom prst="diagStripe">
            <a:avLst>
              <a:gd fmla="val 79041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4"/>
          <p:cNvSpPr/>
          <p:nvPr/>
        </p:nvSpPr>
        <p:spPr>
          <a:xfrm rot="-5399385">
            <a:off x="1600255" y="837750"/>
            <a:ext cx="3352800" cy="3658500"/>
          </a:xfrm>
          <a:prstGeom prst="diagStripe">
            <a:avLst>
              <a:gd fmla="val 79041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Google Shape;442;p34"/>
          <p:cNvCxnSpPr/>
          <p:nvPr/>
        </p:nvCxnSpPr>
        <p:spPr>
          <a:xfrm rot="10800000">
            <a:off x="1455450" y="550950"/>
            <a:ext cx="0" cy="38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34"/>
          <p:cNvCxnSpPr/>
          <p:nvPr/>
        </p:nvCxnSpPr>
        <p:spPr>
          <a:xfrm>
            <a:off x="1455450" y="4360950"/>
            <a:ext cx="464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34"/>
          <p:cNvSpPr txBox="1"/>
          <p:nvPr/>
        </p:nvSpPr>
        <p:spPr>
          <a:xfrm>
            <a:off x="5798850" y="4513350"/>
            <a:ext cx="4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445" name="Google Shape;445;p34"/>
          <p:cNvSpPr/>
          <p:nvPr/>
        </p:nvSpPr>
        <p:spPr>
          <a:xfrm>
            <a:off x="1455450" y="3903750"/>
            <a:ext cx="457200" cy="457200"/>
          </a:xfrm>
          <a:prstGeom prst="triangle">
            <a:avLst>
              <a:gd fmla="val 1826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4"/>
          <p:cNvSpPr txBox="1"/>
          <p:nvPr/>
        </p:nvSpPr>
        <p:spPr>
          <a:xfrm>
            <a:off x="1455450" y="4360950"/>
            <a:ext cx="13218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47" name="Google Shape;447;p34"/>
          <p:cNvSpPr txBox="1"/>
          <p:nvPr/>
        </p:nvSpPr>
        <p:spPr>
          <a:xfrm rot="-5400000">
            <a:off x="623700" y="3529200"/>
            <a:ext cx="12942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48" name="Google Shape;448;p34"/>
          <p:cNvSpPr/>
          <p:nvPr/>
        </p:nvSpPr>
        <p:spPr>
          <a:xfrm flipH="1" rot="-8101187">
            <a:off x="975730" y="3624199"/>
            <a:ext cx="1843640" cy="595030"/>
          </a:xfrm>
          <a:prstGeom prst="trapezoid">
            <a:avLst>
              <a:gd fmla="val 101577" name="adj"/>
            </a:avLst>
          </a:prstGeom>
          <a:solidFill>
            <a:srgbClr val="D9D2E9">
              <a:alpha val="5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4"/>
          <p:cNvSpPr/>
          <p:nvPr/>
        </p:nvSpPr>
        <p:spPr>
          <a:xfrm flipH="1" rot="-8101244">
            <a:off x="456539" y="2747535"/>
            <a:ext cx="4102422" cy="1128330"/>
          </a:xfrm>
          <a:prstGeom prst="trapezoid">
            <a:avLst>
              <a:gd fmla="val 99625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4"/>
          <p:cNvSpPr txBox="1"/>
          <p:nvPr/>
        </p:nvSpPr>
        <p:spPr>
          <a:xfrm>
            <a:off x="2777250" y="4360950"/>
            <a:ext cx="16182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Data cleaning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51" name="Google Shape;451;p34"/>
          <p:cNvSpPr txBox="1"/>
          <p:nvPr/>
        </p:nvSpPr>
        <p:spPr>
          <a:xfrm rot="-5400000">
            <a:off x="479400" y="2083625"/>
            <a:ext cx="15828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Secondary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52" name="Google Shape;452;p34"/>
          <p:cNvSpPr txBox="1"/>
          <p:nvPr/>
        </p:nvSpPr>
        <p:spPr>
          <a:xfrm>
            <a:off x="4401600" y="4355100"/>
            <a:ext cx="703800" cy="369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User code packages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453" name="Google Shape;453;p34"/>
          <p:cNvSpPr txBox="1"/>
          <p:nvPr/>
        </p:nvSpPr>
        <p:spPr>
          <a:xfrm>
            <a:off x="5105400" y="4355100"/>
            <a:ext cx="762000" cy="369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“Software”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454" name="Google Shape;454;p34"/>
          <p:cNvCxnSpPr/>
          <p:nvPr/>
        </p:nvCxnSpPr>
        <p:spPr>
          <a:xfrm rot="5400000">
            <a:off x="4724400" y="38100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34"/>
          <p:cNvSpPr txBox="1"/>
          <p:nvPr/>
        </p:nvSpPr>
        <p:spPr>
          <a:xfrm rot="-5400000">
            <a:off x="1025550" y="1043550"/>
            <a:ext cx="475200" cy="369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Micro data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456" name="Google Shape;456;p34"/>
          <p:cNvSpPr txBox="1"/>
          <p:nvPr/>
        </p:nvSpPr>
        <p:spPr>
          <a:xfrm rot="-5400000">
            <a:off x="920250" y="463050"/>
            <a:ext cx="685800" cy="369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Confidential data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457" name="Google Shape;457;p34"/>
          <p:cNvCxnSpPr/>
          <p:nvPr/>
        </p:nvCxnSpPr>
        <p:spPr>
          <a:xfrm>
            <a:off x="838200" y="3048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34"/>
          <p:cNvSpPr txBox="1"/>
          <p:nvPr/>
        </p:nvSpPr>
        <p:spPr>
          <a:xfrm>
            <a:off x="1875300" y="304800"/>
            <a:ext cx="18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Data subject</a:t>
            </a:r>
            <a:endParaRPr i="1" sz="1200"/>
          </a:p>
        </p:txBody>
      </p:sp>
      <p:sp>
        <p:nvSpPr>
          <p:cNvPr id="459" name="Google Shape;459;p34"/>
          <p:cNvSpPr/>
          <p:nvPr/>
        </p:nvSpPr>
        <p:spPr>
          <a:xfrm>
            <a:off x="3657600" y="990600"/>
            <a:ext cx="1143000" cy="1143000"/>
          </a:xfrm>
          <a:prstGeom prst="star8">
            <a:avLst>
              <a:gd fmla="val 375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Best replication package</a:t>
            </a:r>
            <a:endParaRPr sz="1000"/>
          </a:p>
        </p:txBody>
      </p:sp>
      <p:sp>
        <p:nvSpPr>
          <p:cNvPr id="460" name="Google Shape;460;p34"/>
          <p:cNvSpPr txBox="1"/>
          <p:nvPr/>
        </p:nvSpPr>
        <p:spPr>
          <a:xfrm>
            <a:off x="4466825" y="848475"/>
            <a:ext cx="3905700" cy="129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This </a:t>
            </a:r>
            <a:r>
              <a:rPr b="1" lang="en" sz="2400">
                <a:solidFill>
                  <a:srgbClr val="FF0000"/>
                </a:solidFill>
              </a:rPr>
              <a:t>can be quite different</a:t>
            </a:r>
            <a:r>
              <a:rPr b="1" lang="en" sz="2400"/>
              <a:t> when data are proprietary!</a:t>
            </a:r>
            <a:endParaRPr b="1" sz="2400"/>
          </a:p>
        </p:txBody>
      </p:sp>
      <p:cxnSp>
        <p:nvCxnSpPr>
          <p:cNvPr id="461" name="Google Shape;461;p34"/>
          <p:cNvCxnSpPr/>
          <p:nvPr/>
        </p:nvCxnSpPr>
        <p:spPr>
          <a:xfrm rot="10800000">
            <a:off x="1647925" y="729400"/>
            <a:ext cx="2945100" cy="7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/>
          <p:nvPr/>
        </p:nvSpPr>
        <p:spPr>
          <a:xfrm>
            <a:off x="1676400" y="76200"/>
            <a:ext cx="1524000" cy="129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"/>
          <p:cNvSpPr/>
          <p:nvPr/>
        </p:nvSpPr>
        <p:spPr>
          <a:xfrm rot="-5399288">
            <a:off x="2210100" y="685200"/>
            <a:ext cx="2895600" cy="4420800"/>
          </a:xfrm>
          <a:prstGeom prst="diagStripe">
            <a:avLst>
              <a:gd fmla="val 79041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5"/>
          <p:cNvSpPr/>
          <p:nvPr/>
        </p:nvSpPr>
        <p:spPr>
          <a:xfrm rot="-5399288">
            <a:off x="1828921" y="1066500"/>
            <a:ext cx="2895600" cy="3658200"/>
          </a:xfrm>
          <a:prstGeom prst="diagStripe">
            <a:avLst>
              <a:gd fmla="val 79041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9" name="Google Shape;469;p35"/>
          <p:cNvCxnSpPr/>
          <p:nvPr/>
        </p:nvCxnSpPr>
        <p:spPr>
          <a:xfrm rot="10800000">
            <a:off x="1455450" y="550950"/>
            <a:ext cx="0" cy="38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35"/>
          <p:cNvCxnSpPr/>
          <p:nvPr/>
        </p:nvCxnSpPr>
        <p:spPr>
          <a:xfrm>
            <a:off x="1455450" y="4360950"/>
            <a:ext cx="464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35"/>
          <p:cNvSpPr txBox="1"/>
          <p:nvPr/>
        </p:nvSpPr>
        <p:spPr>
          <a:xfrm>
            <a:off x="5798850" y="4513350"/>
            <a:ext cx="4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472" name="Google Shape;472;p35"/>
          <p:cNvSpPr txBox="1"/>
          <p:nvPr/>
        </p:nvSpPr>
        <p:spPr>
          <a:xfrm>
            <a:off x="769650" y="627150"/>
            <a:ext cx="6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73" name="Google Shape;473;p35"/>
          <p:cNvSpPr/>
          <p:nvPr/>
        </p:nvSpPr>
        <p:spPr>
          <a:xfrm>
            <a:off x="1455450" y="3903750"/>
            <a:ext cx="457200" cy="457200"/>
          </a:xfrm>
          <a:prstGeom prst="triangle">
            <a:avLst>
              <a:gd fmla="val 1826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5"/>
          <p:cNvSpPr txBox="1"/>
          <p:nvPr/>
        </p:nvSpPr>
        <p:spPr>
          <a:xfrm>
            <a:off x="1455450" y="4360950"/>
            <a:ext cx="13218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75" name="Google Shape;475;p35"/>
          <p:cNvSpPr txBox="1"/>
          <p:nvPr/>
        </p:nvSpPr>
        <p:spPr>
          <a:xfrm rot="-5400000">
            <a:off x="623700" y="3529200"/>
            <a:ext cx="12942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76" name="Google Shape;476;p35"/>
          <p:cNvSpPr/>
          <p:nvPr/>
        </p:nvSpPr>
        <p:spPr>
          <a:xfrm flipH="1" rot="-8101187">
            <a:off x="975730" y="3624199"/>
            <a:ext cx="1843640" cy="595030"/>
          </a:xfrm>
          <a:prstGeom prst="trapezoid">
            <a:avLst>
              <a:gd fmla="val 101577" name="adj"/>
            </a:avLst>
          </a:prstGeom>
          <a:solidFill>
            <a:srgbClr val="D9D2E9">
              <a:alpha val="5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5"/>
          <p:cNvSpPr/>
          <p:nvPr/>
        </p:nvSpPr>
        <p:spPr>
          <a:xfrm flipH="1" rot="-8101244">
            <a:off x="456539" y="2747535"/>
            <a:ext cx="4102422" cy="1128330"/>
          </a:xfrm>
          <a:prstGeom prst="trapezoid">
            <a:avLst>
              <a:gd fmla="val 99625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5"/>
          <p:cNvSpPr txBox="1"/>
          <p:nvPr/>
        </p:nvSpPr>
        <p:spPr>
          <a:xfrm>
            <a:off x="2777250" y="4360950"/>
            <a:ext cx="16182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Data cleaning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79" name="Google Shape;479;p35"/>
          <p:cNvSpPr txBox="1"/>
          <p:nvPr/>
        </p:nvSpPr>
        <p:spPr>
          <a:xfrm rot="-5400000">
            <a:off x="479400" y="2083625"/>
            <a:ext cx="15828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Secondary data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480" name="Google Shape;480;p35"/>
          <p:cNvCxnSpPr/>
          <p:nvPr/>
        </p:nvCxnSpPr>
        <p:spPr>
          <a:xfrm>
            <a:off x="838200" y="1447800"/>
            <a:ext cx="2286000" cy="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81" name="Google Shape;481;p35"/>
          <p:cNvSpPr txBox="1"/>
          <p:nvPr/>
        </p:nvSpPr>
        <p:spPr>
          <a:xfrm>
            <a:off x="1578500" y="1158900"/>
            <a:ext cx="18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Data provider</a:t>
            </a:r>
            <a:endParaRPr i="1" sz="1200"/>
          </a:p>
        </p:txBody>
      </p:sp>
      <p:sp>
        <p:nvSpPr>
          <p:cNvPr id="482" name="Google Shape;482;p35"/>
          <p:cNvSpPr txBox="1"/>
          <p:nvPr/>
        </p:nvSpPr>
        <p:spPr>
          <a:xfrm>
            <a:off x="4401600" y="4355100"/>
            <a:ext cx="703800" cy="369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User code packages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483" name="Google Shape;483;p35"/>
          <p:cNvSpPr txBox="1"/>
          <p:nvPr/>
        </p:nvSpPr>
        <p:spPr>
          <a:xfrm>
            <a:off x="5105400" y="4355100"/>
            <a:ext cx="762000" cy="369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“Software”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484" name="Google Shape;484;p35"/>
          <p:cNvCxnSpPr/>
          <p:nvPr/>
        </p:nvCxnSpPr>
        <p:spPr>
          <a:xfrm rot="5400000">
            <a:off x="4724400" y="38100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5" name="Google Shape;4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52400"/>
            <a:ext cx="1219200" cy="1143001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5"/>
          <p:cNvSpPr txBox="1"/>
          <p:nvPr/>
        </p:nvSpPr>
        <p:spPr>
          <a:xfrm>
            <a:off x="4466825" y="848475"/>
            <a:ext cx="3905700" cy="9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One solution (</a:t>
            </a:r>
            <a:r>
              <a:rPr b="1" lang="en" sz="2400">
                <a:solidFill>
                  <a:srgbClr val="D30006"/>
                </a:solidFill>
              </a:rPr>
              <a:t>challenge</a:t>
            </a:r>
            <a:r>
              <a:rPr b="1" lang="en" sz="2400"/>
              <a:t>):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Better transparency</a:t>
            </a:r>
            <a:r>
              <a:rPr b="1" lang="en" sz="2400"/>
              <a:t>!</a:t>
            </a:r>
            <a:endParaRPr b="1" sz="2400"/>
          </a:p>
        </p:txBody>
      </p:sp>
      <p:cxnSp>
        <p:nvCxnSpPr>
          <p:cNvPr id="487" name="Google Shape;487;p35"/>
          <p:cNvCxnSpPr/>
          <p:nvPr/>
        </p:nvCxnSpPr>
        <p:spPr>
          <a:xfrm rot="10800000">
            <a:off x="3295625" y="883575"/>
            <a:ext cx="11712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6"/>
          <p:cNvSpPr/>
          <p:nvPr/>
        </p:nvSpPr>
        <p:spPr>
          <a:xfrm>
            <a:off x="835500" y="1527375"/>
            <a:ext cx="2206200" cy="2199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</a:t>
            </a:r>
            <a:endParaRPr/>
          </a:p>
        </p:txBody>
      </p:sp>
      <p:sp>
        <p:nvSpPr>
          <p:cNvPr id="493" name="Google Shape;493;p36"/>
          <p:cNvSpPr txBox="1"/>
          <p:nvPr/>
        </p:nvSpPr>
        <p:spPr>
          <a:xfrm>
            <a:off x="2158200" y="580275"/>
            <a:ext cx="47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Perspectives from the academic publication process</a:t>
            </a:r>
            <a:endParaRPr/>
          </a:p>
        </p:txBody>
      </p:sp>
      <p:sp>
        <p:nvSpPr>
          <p:cNvPr id="494" name="Google Shape;494;p36"/>
          <p:cNvSpPr/>
          <p:nvPr/>
        </p:nvSpPr>
        <p:spPr>
          <a:xfrm>
            <a:off x="3440850" y="1527375"/>
            <a:ext cx="2206200" cy="2199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495" name="Google Shape;495;p36"/>
          <p:cNvSpPr/>
          <p:nvPr/>
        </p:nvSpPr>
        <p:spPr>
          <a:xfrm>
            <a:off x="6046200" y="1471950"/>
            <a:ext cx="2206200" cy="219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Boring stuff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"/>
          <p:cNvSpPr/>
          <p:nvPr/>
        </p:nvSpPr>
        <p:spPr>
          <a:xfrm>
            <a:off x="1361400" y="1527375"/>
            <a:ext cx="1064700" cy="1044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Opportunities</a:t>
            </a:r>
            <a:endParaRPr sz="700"/>
          </a:p>
        </p:txBody>
      </p:sp>
      <p:sp>
        <p:nvSpPr>
          <p:cNvPr id="501" name="Google Shape;501;p37"/>
          <p:cNvSpPr txBox="1"/>
          <p:nvPr/>
        </p:nvSpPr>
        <p:spPr>
          <a:xfrm>
            <a:off x="2158200" y="580275"/>
            <a:ext cx="47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Perspectives from the academic publication process</a:t>
            </a: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4011600" y="1527375"/>
            <a:ext cx="1064700" cy="10881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Challenges</a:t>
            </a:r>
            <a:endParaRPr sz="700"/>
          </a:p>
        </p:txBody>
      </p:sp>
      <p:sp>
        <p:nvSpPr>
          <p:cNvPr id="503" name="Google Shape;503;p37"/>
          <p:cNvSpPr/>
          <p:nvPr/>
        </p:nvSpPr>
        <p:spPr>
          <a:xfrm>
            <a:off x="6586125" y="1471950"/>
            <a:ext cx="1064700" cy="10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Boring stuff</a:t>
            </a:r>
            <a:endParaRPr sz="700"/>
          </a:p>
        </p:txBody>
      </p:sp>
      <p:sp>
        <p:nvSpPr>
          <p:cNvPr id="504" name="Google Shape;504;p37"/>
          <p:cNvSpPr txBox="1"/>
          <p:nvPr/>
        </p:nvSpPr>
        <p:spPr>
          <a:xfrm>
            <a:off x="771350" y="2734775"/>
            <a:ext cx="2173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 </a:t>
            </a:r>
            <a:r>
              <a:rPr b="1" lang="en" sz="1200"/>
              <a:t>insights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Making data more </a:t>
            </a:r>
            <a:r>
              <a:rPr b="1" lang="en" sz="1200"/>
              <a:t>broadly known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Making data more </a:t>
            </a:r>
            <a:r>
              <a:rPr b="1" lang="en" sz="1200"/>
              <a:t>broadly available</a:t>
            </a:r>
            <a:endParaRPr b="1" sz="1200"/>
          </a:p>
        </p:txBody>
      </p:sp>
      <p:sp>
        <p:nvSpPr>
          <p:cNvPr id="505" name="Google Shape;505;p37"/>
          <p:cNvSpPr txBox="1"/>
          <p:nvPr/>
        </p:nvSpPr>
        <p:spPr>
          <a:xfrm>
            <a:off x="3485100" y="2734775"/>
            <a:ext cx="2173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Describing </a:t>
            </a:r>
            <a:r>
              <a:rPr b="1" lang="en" sz="1200"/>
              <a:t>data access</a:t>
            </a:r>
            <a:r>
              <a:rPr lang="en" sz="1200"/>
              <a:t> and </a:t>
            </a:r>
            <a:r>
              <a:rPr b="1" lang="en" sz="1200"/>
              <a:t>characteristics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Evidence of </a:t>
            </a:r>
            <a:r>
              <a:rPr b="1" lang="en" sz="1200"/>
              <a:t>Generalizability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Repeatability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Persistence</a:t>
            </a:r>
            <a:endParaRPr b="1" sz="1200"/>
          </a:p>
        </p:txBody>
      </p:sp>
      <p:sp>
        <p:nvSpPr>
          <p:cNvPr id="506" name="Google Shape;506;p37"/>
          <p:cNvSpPr txBox="1"/>
          <p:nvPr/>
        </p:nvSpPr>
        <p:spPr>
          <a:xfrm>
            <a:off x="6031575" y="2734775"/>
            <a:ext cx="217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</a:t>
            </a:r>
            <a:r>
              <a:rPr b="1" lang="en" sz="1200"/>
              <a:t>ata citations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Providing </a:t>
            </a:r>
            <a:r>
              <a:rPr b="1" lang="en" sz="1200"/>
              <a:t>code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Documenting what you know</a:t>
            </a:r>
            <a:endParaRPr b="1" sz="12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8"/>
          <p:cNvSpPr/>
          <p:nvPr/>
        </p:nvSpPr>
        <p:spPr>
          <a:xfrm>
            <a:off x="1361400" y="1527375"/>
            <a:ext cx="1064700" cy="1044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Opportunities</a:t>
            </a:r>
            <a:endParaRPr sz="700"/>
          </a:p>
        </p:txBody>
      </p:sp>
      <p:sp>
        <p:nvSpPr>
          <p:cNvPr id="512" name="Google Shape;512;p38"/>
          <p:cNvSpPr txBox="1"/>
          <p:nvPr/>
        </p:nvSpPr>
        <p:spPr>
          <a:xfrm>
            <a:off x="2158200" y="580275"/>
            <a:ext cx="47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Some solutions</a:t>
            </a:r>
            <a:r>
              <a:rPr lang="en"/>
              <a:t> from the academic publication process</a:t>
            </a:r>
            <a:endParaRPr/>
          </a:p>
        </p:txBody>
      </p:sp>
      <p:sp>
        <p:nvSpPr>
          <p:cNvPr id="513" name="Google Shape;513;p38"/>
          <p:cNvSpPr/>
          <p:nvPr/>
        </p:nvSpPr>
        <p:spPr>
          <a:xfrm>
            <a:off x="4011600" y="1527375"/>
            <a:ext cx="1064700" cy="10881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Challenges</a:t>
            </a:r>
            <a:endParaRPr sz="700"/>
          </a:p>
        </p:txBody>
      </p:sp>
      <p:sp>
        <p:nvSpPr>
          <p:cNvPr id="514" name="Google Shape;514;p38"/>
          <p:cNvSpPr/>
          <p:nvPr/>
        </p:nvSpPr>
        <p:spPr>
          <a:xfrm>
            <a:off x="6586125" y="1471950"/>
            <a:ext cx="1064700" cy="10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Boring stuff</a:t>
            </a:r>
            <a:endParaRPr sz="700"/>
          </a:p>
        </p:txBody>
      </p:sp>
      <p:sp>
        <p:nvSpPr>
          <p:cNvPr id="515" name="Google Shape;515;p38"/>
          <p:cNvSpPr txBox="1"/>
          <p:nvPr/>
        </p:nvSpPr>
        <p:spPr>
          <a:xfrm>
            <a:off x="720625" y="4334975"/>
            <a:ext cx="235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https://admindatahandbook.mit.edu/</a:t>
            </a:r>
            <a:r>
              <a:rPr lang="en" sz="1000"/>
              <a:t> </a:t>
            </a:r>
            <a:endParaRPr sz="1000"/>
          </a:p>
        </p:txBody>
      </p:sp>
      <p:pic>
        <p:nvPicPr>
          <p:cNvPr id="516" name="Google Shape;51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425" y="3373150"/>
            <a:ext cx="696199" cy="104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1858" y="3007729"/>
            <a:ext cx="963991" cy="10443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8" name="Google Shape;518;p38"/>
          <p:cNvSpPr txBox="1"/>
          <p:nvPr/>
        </p:nvSpPr>
        <p:spPr>
          <a:xfrm>
            <a:off x="2091850" y="4052025"/>
            <a:ext cx="466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https://social-science-data-editors.github.io/template_README/</a:t>
            </a:r>
            <a:r>
              <a:rPr lang="en" sz="1000"/>
              <a:t> </a:t>
            </a:r>
            <a:endParaRPr sz="1000"/>
          </a:p>
        </p:txBody>
      </p:sp>
      <p:pic>
        <p:nvPicPr>
          <p:cNvPr id="519" name="Google Shape;519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02480" y="2796400"/>
            <a:ext cx="1819675" cy="12556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0" name="Google Shape;520;p38"/>
          <p:cNvSpPr txBox="1"/>
          <p:nvPr/>
        </p:nvSpPr>
        <p:spPr>
          <a:xfrm>
            <a:off x="3358875" y="4291500"/>
            <a:ext cx="273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8"/>
              </a:rPr>
              <a:t>https://aeadataeditor.github.io/aea-de-guidance/</a:t>
            </a:r>
            <a:r>
              <a:rPr lang="en" sz="900"/>
              <a:t> </a:t>
            </a:r>
            <a:endParaRPr sz="900"/>
          </a:p>
        </p:txBody>
      </p:sp>
      <p:pic>
        <p:nvPicPr>
          <p:cNvPr id="521" name="Google Shape;521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52697" y="2669025"/>
            <a:ext cx="1127750" cy="2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68774" y="2876880"/>
            <a:ext cx="1927000" cy="121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02125" y="2876875"/>
            <a:ext cx="801382" cy="2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1900" y="2938150"/>
            <a:ext cx="801382" cy="2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8"/>
          <p:cNvSpPr txBox="1"/>
          <p:nvPr/>
        </p:nvSpPr>
        <p:spPr>
          <a:xfrm>
            <a:off x="6219900" y="4088300"/>
            <a:ext cx="273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12"/>
              </a:rPr>
              <a:t>https://social-science-data-editors.github.io/guidance/Data_citation_guidance.html</a:t>
            </a:r>
            <a:r>
              <a:rPr lang="en" sz="900"/>
              <a:t> </a:t>
            </a:r>
            <a:endParaRPr sz="9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Grounding the approach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 rot="10800000">
            <a:off x="1455450" y="550950"/>
            <a:ext cx="0" cy="38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6"/>
          <p:cNvCxnSpPr/>
          <p:nvPr/>
        </p:nvCxnSpPr>
        <p:spPr>
          <a:xfrm>
            <a:off x="1455450" y="4360950"/>
            <a:ext cx="464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6"/>
          <p:cNvSpPr txBox="1"/>
          <p:nvPr/>
        </p:nvSpPr>
        <p:spPr>
          <a:xfrm>
            <a:off x="5798850" y="4513350"/>
            <a:ext cx="4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769650" y="627150"/>
            <a:ext cx="6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1455450" y="3903750"/>
            <a:ext cx="457200" cy="457200"/>
          </a:xfrm>
          <a:prstGeom prst="triangle">
            <a:avLst>
              <a:gd fmla="val 1826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6"/>
          <p:cNvCxnSpPr>
            <a:endCxn id="78" idx="5"/>
          </p:cNvCxnSpPr>
          <p:nvPr/>
        </p:nvCxnSpPr>
        <p:spPr>
          <a:xfrm flipH="1">
            <a:off x="1688224" y="3598950"/>
            <a:ext cx="7578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6"/>
          <p:cNvSpPr txBox="1"/>
          <p:nvPr/>
        </p:nvSpPr>
        <p:spPr>
          <a:xfrm>
            <a:off x="2446050" y="3217950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finding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7"/>
          <p:cNvCxnSpPr/>
          <p:nvPr/>
        </p:nvCxnSpPr>
        <p:spPr>
          <a:xfrm rot="10800000">
            <a:off x="1455450" y="550950"/>
            <a:ext cx="0" cy="38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7"/>
          <p:cNvCxnSpPr/>
          <p:nvPr/>
        </p:nvCxnSpPr>
        <p:spPr>
          <a:xfrm>
            <a:off x="1455450" y="4360950"/>
            <a:ext cx="464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7"/>
          <p:cNvSpPr txBox="1"/>
          <p:nvPr/>
        </p:nvSpPr>
        <p:spPr>
          <a:xfrm>
            <a:off x="5798850" y="4513350"/>
            <a:ext cx="4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769650" y="627150"/>
            <a:ext cx="6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1455450" y="3903750"/>
            <a:ext cx="457200" cy="457200"/>
          </a:xfrm>
          <a:prstGeom prst="triangle">
            <a:avLst>
              <a:gd fmla="val 1826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1455450" y="4360950"/>
            <a:ext cx="13218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 rot="-5400000">
            <a:off x="623700" y="3529200"/>
            <a:ext cx="12942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 flipH="1" rot="-8101187">
            <a:off x="975730" y="3624199"/>
            <a:ext cx="1843640" cy="595030"/>
          </a:xfrm>
          <a:prstGeom prst="trapezoid">
            <a:avLst>
              <a:gd fmla="val 101577" name="adj"/>
            </a:avLst>
          </a:prstGeom>
          <a:solidFill>
            <a:srgbClr val="D9D2E9">
              <a:alpha val="5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8"/>
          <p:cNvCxnSpPr/>
          <p:nvPr/>
        </p:nvCxnSpPr>
        <p:spPr>
          <a:xfrm rot="10800000">
            <a:off x="1455450" y="550950"/>
            <a:ext cx="0" cy="38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8"/>
          <p:cNvCxnSpPr/>
          <p:nvPr/>
        </p:nvCxnSpPr>
        <p:spPr>
          <a:xfrm>
            <a:off x="1455450" y="4360950"/>
            <a:ext cx="464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8"/>
          <p:cNvSpPr txBox="1"/>
          <p:nvPr/>
        </p:nvSpPr>
        <p:spPr>
          <a:xfrm>
            <a:off x="5798850" y="4513350"/>
            <a:ext cx="4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769650" y="627150"/>
            <a:ext cx="6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1455450" y="3903750"/>
            <a:ext cx="457200" cy="457200"/>
          </a:xfrm>
          <a:prstGeom prst="triangle">
            <a:avLst>
              <a:gd fmla="val 1826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455450" y="4360950"/>
            <a:ext cx="13218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 rot="-5400000">
            <a:off x="623700" y="3529200"/>
            <a:ext cx="12942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flipH="1" rot="-8101187">
            <a:off x="975730" y="3624199"/>
            <a:ext cx="1843640" cy="595030"/>
          </a:xfrm>
          <a:prstGeom prst="trapezoid">
            <a:avLst>
              <a:gd fmla="val 101577" name="adj"/>
            </a:avLst>
          </a:prstGeom>
          <a:solidFill>
            <a:srgbClr val="D9D2E9">
              <a:alpha val="5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2133600" y="2362200"/>
            <a:ext cx="1143000" cy="1143000"/>
          </a:xfrm>
          <a:prstGeom prst="star8">
            <a:avLst>
              <a:gd fmla="val 375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Good replication package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19"/>
          <p:cNvCxnSpPr/>
          <p:nvPr/>
        </p:nvCxnSpPr>
        <p:spPr>
          <a:xfrm>
            <a:off x="831200" y="3032575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9"/>
          <p:cNvCxnSpPr/>
          <p:nvPr/>
        </p:nvCxnSpPr>
        <p:spPr>
          <a:xfrm rot="5400000">
            <a:off x="1634250" y="371385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9"/>
          <p:cNvCxnSpPr/>
          <p:nvPr/>
        </p:nvCxnSpPr>
        <p:spPr>
          <a:xfrm rot="10800000">
            <a:off x="1455450" y="550950"/>
            <a:ext cx="0" cy="38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/>
          <p:nvPr/>
        </p:nvCxnSpPr>
        <p:spPr>
          <a:xfrm>
            <a:off x="1455450" y="4360950"/>
            <a:ext cx="464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 txBox="1"/>
          <p:nvPr/>
        </p:nvSpPr>
        <p:spPr>
          <a:xfrm>
            <a:off x="5798850" y="4513350"/>
            <a:ext cx="4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769650" y="627150"/>
            <a:ext cx="6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1455450" y="3903750"/>
            <a:ext cx="457200" cy="457200"/>
          </a:xfrm>
          <a:prstGeom prst="triangle">
            <a:avLst>
              <a:gd fmla="val 1826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1455450" y="4360950"/>
            <a:ext cx="13218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 rot="-5400000">
            <a:off x="623700" y="3529200"/>
            <a:ext cx="12942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19" name="Google Shape;119;p19"/>
          <p:cNvSpPr/>
          <p:nvPr/>
        </p:nvSpPr>
        <p:spPr>
          <a:xfrm flipH="1" rot="-8101187">
            <a:off x="975730" y="3624199"/>
            <a:ext cx="1843640" cy="595030"/>
          </a:xfrm>
          <a:prstGeom prst="trapezoid">
            <a:avLst>
              <a:gd fmla="val 101577" name="adj"/>
            </a:avLst>
          </a:prstGeom>
          <a:solidFill>
            <a:srgbClr val="D9D2E9">
              <a:alpha val="5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2133600" y="2362200"/>
            <a:ext cx="1143000" cy="1143000"/>
          </a:xfrm>
          <a:prstGeom prst="star8">
            <a:avLst>
              <a:gd fmla="val 375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Good replication package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20"/>
          <p:cNvCxnSpPr/>
          <p:nvPr/>
        </p:nvCxnSpPr>
        <p:spPr>
          <a:xfrm rot="10800000">
            <a:off x="1455450" y="550950"/>
            <a:ext cx="0" cy="38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0"/>
          <p:cNvCxnSpPr/>
          <p:nvPr/>
        </p:nvCxnSpPr>
        <p:spPr>
          <a:xfrm>
            <a:off x="1455450" y="4360950"/>
            <a:ext cx="464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 txBox="1"/>
          <p:nvPr/>
        </p:nvSpPr>
        <p:spPr>
          <a:xfrm>
            <a:off x="5798850" y="4513350"/>
            <a:ext cx="4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769650" y="627150"/>
            <a:ext cx="6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455450" y="3903750"/>
            <a:ext cx="457200" cy="457200"/>
          </a:xfrm>
          <a:prstGeom prst="triangle">
            <a:avLst>
              <a:gd fmla="val 1826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1455450" y="4360950"/>
            <a:ext cx="13218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 rot="-5400000">
            <a:off x="623700" y="3529200"/>
            <a:ext cx="12942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 flipH="1" rot="-8101187">
            <a:off x="975730" y="3624199"/>
            <a:ext cx="1843640" cy="595030"/>
          </a:xfrm>
          <a:prstGeom prst="trapezoid">
            <a:avLst>
              <a:gd fmla="val 101577" name="adj"/>
            </a:avLst>
          </a:prstGeom>
          <a:solidFill>
            <a:srgbClr val="D9D2E9">
              <a:alpha val="5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 flipH="1" rot="-8101244">
            <a:off x="456539" y="2747535"/>
            <a:ext cx="4102422" cy="1128330"/>
          </a:xfrm>
          <a:prstGeom prst="trapezoid">
            <a:avLst>
              <a:gd fmla="val 99625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2777250" y="4360950"/>
            <a:ext cx="16182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</a:t>
            </a:r>
            <a:r>
              <a:rPr b="1" lang="en" sz="1200">
                <a:solidFill>
                  <a:schemeClr val="dk1"/>
                </a:solidFill>
              </a:rPr>
              <a:t>ata cleaning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 rot="-5400000">
            <a:off x="479400" y="2083625"/>
            <a:ext cx="15828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Secondary </a:t>
            </a:r>
            <a:r>
              <a:rPr b="1" lang="en" sz="1200">
                <a:solidFill>
                  <a:schemeClr val="dk1"/>
                </a:solidFill>
              </a:rPr>
              <a:t>data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>
            <a:off x="838200" y="14478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0"/>
          <p:cNvCxnSpPr/>
          <p:nvPr/>
        </p:nvCxnSpPr>
        <p:spPr>
          <a:xfrm rot="5400000">
            <a:off x="3292500" y="37258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21"/>
          <p:cNvCxnSpPr/>
          <p:nvPr/>
        </p:nvCxnSpPr>
        <p:spPr>
          <a:xfrm rot="10800000">
            <a:off x="1455450" y="550950"/>
            <a:ext cx="0" cy="38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1"/>
          <p:cNvCxnSpPr/>
          <p:nvPr/>
        </p:nvCxnSpPr>
        <p:spPr>
          <a:xfrm>
            <a:off x="1455450" y="4360950"/>
            <a:ext cx="464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1"/>
          <p:cNvSpPr txBox="1"/>
          <p:nvPr/>
        </p:nvSpPr>
        <p:spPr>
          <a:xfrm>
            <a:off x="5798850" y="4513350"/>
            <a:ext cx="4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769650" y="627150"/>
            <a:ext cx="6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1455450" y="3903750"/>
            <a:ext cx="457200" cy="457200"/>
          </a:xfrm>
          <a:prstGeom prst="triangle">
            <a:avLst>
              <a:gd fmla="val 1826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1455450" y="4360950"/>
            <a:ext cx="13218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 rot="-5400000">
            <a:off x="623700" y="3529200"/>
            <a:ext cx="1294200" cy="369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Analysis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9" name="Google Shape;149;p21"/>
          <p:cNvSpPr/>
          <p:nvPr/>
        </p:nvSpPr>
        <p:spPr>
          <a:xfrm flipH="1" rot="-8101187">
            <a:off x="975730" y="3624199"/>
            <a:ext cx="1843640" cy="595030"/>
          </a:xfrm>
          <a:prstGeom prst="trapezoid">
            <a:avLst>
              <a:gd fmla="val 101577" name="adj"/>
            </a:avLst>
          </a:prstGeom>
          <a:solidFill>
            <a:srgbClr val="D9D2E9">
              <a:alpha val="5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 flipH="1" rot="-8101244">
            <a:off x="456539" y="2747535"/>
            <a:ext cx="4102422" cy="1128330"/>
          </a:xfrm>
          <a:prstGeom prst="trapezoid">
            <a:avLst>
              <a:gd fmla="val 99625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2777250" y="4360950"/>
            <a:ext cx="16182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Data cleaning code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2" name="Google Shape;152;p21"/>
          <p:cNvSpPr txBox="1"/>
          <p:nvPr/>
        </p:nvSpPr>
        <p:spPr>
          <a:xfrm rot="-5400000">
            <a:off x="479400" y="2083625"/>
            <a:ext cx="15828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Secondary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2819400" y="1752600"/>
            <a:ext cx="1143000" cy="1143000"/>
          </a:xfrm>
          <a:prstGeom prst="star8">
            <a:avLst>
              <a:gd fmla="val 375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Better </a:t>
            </a:r>
            <a:r>
              <a:rPr lang="en" sz="1000"/>
              <a:t>replication package</a:t>
            </a:r>
            <a:endParaRPr sz="1000"/>
          </a:p>
        </p:txBody>
      </p:sp>
      <p:cxnSp>
        <p:nvCxnSpPr>
          <p:cNvPr id="154" name="Google Shape;154;p21"/>
          <p:cNvCxnSpPr/>
          <p:nvPr/>
        </p:nvCxnSpPr>
        <p:spPr>
          <a:xfrm>
            <a:off x="838200" y="14478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/>
          <p:nvPr/>
        </p:nvCxnSpPr>
        <p:spPr>
          <a:xfrm rot="5400000">
            <a:off x="3292500" y="3725800"/>
            <a:ext cx="2286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nell - Lar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