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926" r:id="rId2"/>
    <p:sldId id="1091" r:id="rId3"/>
    <p:sldId id="1092" r:id="rId4"/>
    <p:sldId id="1088" r:id="rId5"/>
    <p:sldId id="1089" r:id="rId6"/>
    <p:sldId id="1090" r:id="rId7"/>
    <p:sldId id="1093" r:id="rId8"/>
    <p:sldId id="1094" r:id="rId9"/>
    <p:sldId id="1102" r:id="rId10"/>
    <p:sldId id="1100" r:id="rId11"/>
    <p:sldId id="1095" r:id="rId12"/>
    <p:sldId id="1101" r:id="rId13"/>
    <p:sldId id="1110" r:id="rId14"/>
    <p:sldId id="1111" r:id="rId15"/>
    <p:sldId id="1112" r:id="rId16"/>
    <p:sldId id="1114" r:id="rId17"/>
    <p:sldId id="1115" r:id="rId18"/>
    <p:sldId id="1116" r:id="rId19"/>
    <p:sldId id="1081" r:id="rId20"/>
    <p:sldId id="1072" r:id="rId21"/>
    <p:sldId id="1029" r:id="rId22"/>
    <p:sldId id="1030" r:id="rId23"/>
    <p:sldId id="1032" r:id="rId24"/>
    <p:sldId id="1096" r:id="rId25"/>
    <p:sldId id="1097" r:id="rId26"/>
    <p:sldId id="1098" r:id="rId27"/>
    <p:sldId id="1099" r:id="rId28"/>
    <p:sldId id="845" r:id="rId29"/>
    <p:sldId id="1000" r:id="rId30"/>
    <p:sldId id="1103" r:id="rId31"/>
    <p:sldId id="1086" r:id="rId32"/>
    <p:sldId id="1107" r:id="rId33"/>
    <p:sldId id="1108" r:id="rId34"/>
    <p:sldId id="1109" r:id="rId35"/>
    <p:sldId id="1105" r:id="rId36"/>
    <p:sldId id="1117" r:id="rId37"/>
    <p:sldId id="1118" r:id="rId38"/>
    <p:sldId id="1121" r:id="rId39"/>
    <p:sldId id="1122" r:id="rId40"/>
    <p:sldId id="1120" r:id="rId41"/>
    <p:sldId id="1124" r:id="rId42"/>
    <p:sldId id="1123" r:id="rId43"/>
    <p:sldId id="1119" r:id="rId44"/>
    <p:sldId id="1106" r:id="rId45"/>
    <p:sldId id="1125" r:id="rId46"/>
    <p:sldId id="1104" r:id="rId47"/>
    <p:sldId id="108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8CBAD"/>
    <a:srgbClr val="B31A1B"/>
    <a:srgbClr val="333333"/>
    <a:srgbClr val="B31B1B"/>
    <a:srgbClr val="B3B3B3"/>
    <a:srgbClr val="FFFFFF"/>
    <a:srgbClr val="0BEBDE"/>
    <a:srgbClr val="FF75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63" autoAdjust="0"/>
    <p:restoredTop sz="81180" autoAdjust="0"/>
  </p:normalViewPr>
  <p:slideViewPr>
    <p:cSldViewPr snapToGrid="0">
      <p:cViewPr varScale="1">
        <p:scale>
          <a:sx n="47" d="100"/>
          <a:sy n="47" d="100"/>
        </p:scale>
        <p:origin x="76" y="188"/>
      </p:cViewPr>
      <p:guideLst/>
    </p:cSldViewPr>
  </p:slideViewPr>
  <p:outlineViewPr>
    <p:cViewPr>
      <p:scale>
        <a:sx n="33" d="100"/>
        <a:sy n="33" d="100"/>
      </p:scale>
      <p:origin x="0" y="-20604"/>
    </p:cViewPr>
  </p:outlineViewPr>
  <p:notesTextViewPr>
    <p:cViewPr>
      <p:scale>
        <a:sx n="1" d="1"/>
        <a:sy n="1" d="1"/>
      </p:scale>
      <p:origin x="0" y="0"/>
    </p:cViewPr>
  </p:notesTextViewPr>
  <p:sorterViewPr>
    <p:cViewPr>
      <p:scale>
        <a:sx n="70" d="100"/>
        <a:sy n="70" d="100"/>
      </p:scale>
      <p:origin x="0" y="-208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2021-01-27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a:t>
            </a:fld>
            <a:endParaRPr lang="en-US"/>
          </a:p>
        </p:txBody>
      </p:sp>
    </p:spTree>
    <p:extLst>
      <p:ext uri="{BB962C8B-B14F-4D97-AF65-F5344CB8AC3E}">
        <p14:creationId xmlns:p14="http://schemas.microsoft.com/office/powerpoint/2010/main" val="178502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2021-01-27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2021-01-27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2021-01-27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2021-01-27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2021-01-27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2021-01-27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i.org/10.1093/restud/rdw057" TargetMode="External"/><Relationship Id="rId1" Type="http://schemas.openxmlformats.org/officeDocument/2006/relationships/slideLayout" Target="../slideLayouts/slideLayout6.xml"/><Relationship Id="rId4" Type="http://schemas.openxmlformats.org/officeDocument/2006/relationships/hyperlink" Target="https://social-science-data-editors.github.io/guidance/DCAS_Restricted_data.html#us-census-bureau-and-fsrdc"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social-science-data-editors.github.io/guidance/Requested_information_dcas.html#example-for-government-registers" TargetMode="External"/><Relationship Id="rId4" Type="http://schemas.openxmlformats.org/officeDocument/2006/relationships/hyperlink" Target="https://www.aeaweb.org/articles?id=10.1257/app.20170604"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50350"/>
          </a:xfrm>
        </p:spPr>
        <p:txBody>
          <a:bodyPr>
            <a:normAutofit/>
          </a:bodyPr>
          <a:lstStyle/>
          <a:p>
            <a:r>
              <a:rPr lang="en-US" dirty="0" smtClean="0"/>
              <a:t>Day of Data</a:t>
            </a:r>
            <a:r>
              <a:rPr lang="en-US" dirty="0"/>
              <a:t/>
            </a:r>
            <a:br>
              <a:rPr lang="en-US" dirty="0"/>
            </a:br>
            <a:r>
              <a:rPr lang="en-US" sz="2700" dirty="0" smtClean="0"/>
              <a:t>Working with Restricted Access / Big Data</a:t>
            </a:r>
            <a:endParaRPr lang="en-US" dirty="0"/>
          </a:p>
        </p:txBody>
      </p:sp>
      <p:sp>
        <p:nvSpPr>
          <p:cNvPr id="3" name="Subtitle 2"/>
          <p:cNvSpPr>
            <a:spLocks noGrp="1"/>
          </p:cNvSpPr>
          <p:nvPr>
            <p:ph type="subTitle" idx="1"/>
          </p:nvPr>
        </p:nvSpPr>
        <p:spPr>
          <a:xfrm>
            <a:off x="1524000" y="4531658"/>
            <a:ext cx="9144000" cy="2141857"/>
          </a:xfrm>
        </p:spPr>
        <p:txBody>
          <a:bodyPr>
            <a:normAutofit fontScale="92500" lnSpcReduction="20000"/>
          </a:bodyPr>
          <a:lstStyle/>
          <a:p>
            <a:r>
              <a:rPr lang="en-US" dirty="0"/>
              <a:t>Lars </a:t>
            </a:r>
            <a:r>
              <a:rPr lang="en-US" dirty="0" smtClean="0"/>
              <a:t>Vilhuber and David </a:t>
            </a:r>
            <a:r>
              <a:rPr lang="en-US" dirty="0" err="1" smtClean="0"/>
              <a:t>Wasser</a:t>
            </a:r>
            <a:endParaRPr lang="en-US" dirty="0"/>
          </a:p>
          <a:p>
            <a:r>
              <a:rPr lang="en-US" dirty="0"/>
              <a:t>Cornell </a:t>
            </a:r>
            <a:r>
              <a:rPr lang="en-US" dirty="0" smtClean="0"/>
              <a:t>University</a:t>
            </a:r>
          </a:p>
          <a:p>
            <a:endParaRPr lang="en-US" dirty="0"/>
          </a:p>
          <a:p>
            <a:r>
              <a:rPr lang="en-US" sz="1600" dirty="0"/>
              <a:t>The opinions expressed in this talk are solely the authors, and do not represent the views of the U.S. Census Bureau, the American Economic Association, or any of the funding agencies. </a:t>
            </a:r>
            <a:endParaRPr lang="en-US" sz="1600" dirty="0" smtClean="0"/>
          </a:p>
          <a:p>
            <a:r>
              <a:rPr lang="en-US" sz="1300" dirty="0" smtClean="0"/>
              <a:t>You may, however, find these opinions quite useful.</a:t>
            </a:r>
            <a:endParaRPr lang="en-US" sz="1300" dirty="0"/>
          </a:p>
          <a:p>
            <a:r>
              <a:rPr lang="en-US" sz="1600" dirty="0"/>
              <a:t>© Lars </a:t>
            </a:r>
            <a:r>
              <a:rPr lang="en-US" sz="1600" dirty="0" smtClean="0"/>
              <a:t>Vilhuber, David </a:t>
            </a:r>
            <a:r>
              <a:rPr lang="en-US" sz="1600" dirty="0" err="1" smtClean="0"/>
              <a:t>Wasser</a:t>
            </a:r>
            <a:r>
              <a:rPr lang="en-US" sz="1600" dirty="0" smtClean="0"/>
              <a:t>                  </a:t>
            </a:r>
            <a:r>
              <a:rPr lang="en-US" sz="1600"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00" y="6371695"/>
            <a:ext cx="762000" cy="142875"/>
          </a:xfrm>
          <a:prstGeom prst="rect">
            <a:avLst/>
          </a:prstGeom>
        </p:spPr>
      </p:pic>
      <p:sp>
        <p:nvSpPr>
          <p:cNvPr id="7" name="Rectangle 6"/>
          <p:cNvSpPr/>
          <p:nvPr/>
        </p:nvSpPr>
        <p:spPr>
          <a:xfrm>
            <a:off x="8467" y="219221"/>
            <a:ext cx="1796270" cy="1716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9221"/>
            <a:ext cx="4039164" cy="1209844"/>
          </a:xfrm>
          <a:prstGeom prst="rect">
            <a:avLst/>
          </a:prstGeom>
        </p:spPr>
      </p:pic>
    </p:spTree>
    <p:extLst>
      <p:ext uri="{BB962C8B-B14F-4D97-AF65-F5344CB8AC3E}">
        <p14:creationId xmlns:p14="http://schemas.microsoft.com/office/powerpoint/2010/main" val="1402717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setup</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1 program to prepare the setup</a:t>
            </a:r>
          </a:p>
          <a:p>
            <a:pPr lvl="1"/>
            <a:r>
              <a:rPr lang="en-US" dirty="0" smtClean="0"/>
              <a:t>Installs all packages</a:t>
            </a:r>
          </a:p>
          <a:p>
            <a:pPr lvl="1"/>
            <a:r>
              <a:rPr lang="en-US" dirty="0" smtClean="0"/>
              <a:t>Creates all directories</a:t>
            </a:r>
          </a:p>
          <a:p>
            <a:r>
              <a:rPr lang="en-US" dirty="0" smtClean="0"/>
              <a:t>1 program (or a very small number) that creates the rest</a:t>
            </a:r>
          </a:p>
          <a:p>
            <a:pPr lvl="1"/>
            <a:r>
              <a:rPr lang="en-US" dirty="0" smtClean="0"/>
              <a:t>Possibly with macros/ ado files/ subroutines</a:t>
            </a:r>
          </a:p>
          <a:p>
            <a:pPr lvl="1"/>
            <a:r>
              <a:rPr lang="en-US" dirty="0" smtClean="0"/>
              <a:t>Possibly with parameter files that might differ per directory</a:t>
            </a:r>
          </a:p>
          <a:p>
            <a:r>
              <a:rPr lang="en-US" dirty="0" smtClean="0"/>
              <a:t>All tables and figures are output programmatically</a:t>
            </a:r>
            <a:endParaRPr lang="en-US" dirty="0"/>
          </a:p>
        </p:txBody>
      </p:sp>
      <p:sp>
        <p:nvSpPr>
          <p:cNvPr id="4" name="Content Placeholder 3"/>
          <p:cNvSpPr>
            <a:spLocks noGrp="1"/>
          </p:cNvSpPr>
          <p:nvPr>
            <p:ph sz="half" idx="2"/>
          </p:nvPr>
        </p:nvSpPr>
        <p:spPr/>
        <p:txBody>
          <a:bodyPr>
            <a:normAutofit lnSpcReduction="10000"/>
          </a:bodyPr>
          <a:lstStyle/>
          <a:p>
            <a:r>
              <a:rPr lang="en-US" dirty="0" smtClean="0">
                <a:solidFill>
                  <a:schemeClr val="accent6">
                    <a:lumMod val="50000"/>
                  </a:schemeClr>
                </a:solidFill>
              </a:rPr>
              <a:t>Setting up can be done in all languages</a:t>
            </a:r>
          </a:p>
          <a:p>
            <a:pPr lvl="1"/>
            <a:r>
              <a:rPr lang="en-US" dirty="0" err="1" smtClean="0">
                <a:solidFill>
                  <a:schemeClr val="accent6">
                    <a:lumMod val="50000"/>
                  </a:schemeClr>
                </a:solidFill>
              </a:rPr>
              <a:t>Matlab</a:t>
            </a:r>
            <a:r>
              <a:rPr lang="en-US" dirty="0" smtClean="0">
                <a:solidFill>
                  <a:schemeClr val="accent6">
                    <a:lumMod val="50000"/>
                  </a:schemeClr>
                </a:solidFill>
              </a:rPr>
              <a:t>, Stata, R, Python, Fortran</a:t>
            </a:r>
          </a:p>
          <a:p>
            <a:r>
              <a:rPr lang="en-US" dirty="0" smtClean="0">
                <a:solidFill>
                  <a:schemeClr val="accent6">
                    <a:lumMod val="50000"/>
                  </a:schemeClr>
                </a:solidFill>
              </a:rPr>
              <a:t>Subroutines exist in all languages</a:t>
            </a:r>
          </a:p>
          <a:p>
            <a:pPr lvl="1"/>
            <a:r>
              <a:rPr lang="en-US" dirty="0" smtClean="0">
                <a:solidFill>
                  <a:schemeClr val="accent6">
                    <a:lumMod val="50000"/>
                  </a:schemeClr>
                </a:solidFill>
              </a:rPr>
              <a:t>You might need to learn how!</a:t>
            </a:r>
          </a:p>
          <a:p>
            <a:r>
              <a:rPr lang="en-US" dirty="0" smtClean="0">
                <a:solidFill>
                  <a:schemeClr val="accent6">
                    <a:lumMod val="50000"/>
                  </a:schemeClr>
                </a:solidFill>
              </a:rPr>
              <a:t>Ability to output figures and tables (Excel, </a:t>
            </a:r>
            <a:r>
              <a:rPr lang="en-US" dirty="0" err="1" smtClean="0">
                <a:solidFill>
                  <a:schemeClr val="accent6">
                    <a:lumMod val="50000"/>
                  </a:schemeClr>
                </a:solidFill>
              </a:rPr>
              <a:t>LaTeX</a:t>
            </a:r>
            <a:r>
              <a:rPr lang="en-US" dirty="0" smtClean="0">
                <a:solidFill>
                  <a:schemeClr val="accent6">
                    <a:lumMod val="50000"/>
                  </a:schemeClr>
                </a:solidFill>
              </a:rPr>
              <a:t>) exist in all languages</a:t>
            </a:r>
            <a:endParaRPr lang="en-US" dirty="0">
              <a:solidFill>
                <a:schemeClr val="accent6">
                  <a:lumMod val="50000"/>
                </a:schemeClr>
              </a:solidFill>
            </a:endParaRPr>
          </a:p>
        </p:txBody>
      </p:sp>
    </p:spTree>
    <p:extLst>
      <p:ext uri="{BB962C8B-B14F-4D97-AF65-F5344CB8AC3E}">
        <p14:creationId xmlns:p14="http://schemas.microsoft.com/office/powerpoint/2010/main" val="7138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4154984"/>
          </a:xfrm>
          <a:prstGeom prst="rect">
            <a:avLst/>
          </a:prstGeom>
          <a:noFill/>
        </p:spPr>
        <p:txBody>
          <a:bodyPr wrap="square" rtlCol="0">
            <a:spAutoFit/>
          </a:bodyPr>
          <a:lstStyle/>
          <a:p>
            <a:pPr algn="ctr"/>
            <a:r>
              <a:rPr lang="en-US" sz="8800" dirty="0" smtClean="0">
                <a:solidFill>
                  <a:schemeClr val="bg1"/>
                </a:solidFill>
              </a:rPr>
              <a:t>Collaboration when data is restricted or big</a:t>
            </a:r>
            <a:endParaRPr lang="en-US" dirty="0">
              <a:solidFill>
                <a:schemeClr val="bg1"/>
              </a:solidFill>
            </a:endParaRPr>
          </a:p>
        </p:txBody>
      </p:sp>
    </p:spTree>
    <p:extLst>
      <p:ext uri="{BB962C8B-B14F-4D97-AF65-F5344CB8AC3E}">
        <p14:creationId xmlns:p14="http://schemas.microsoft.com/office/powerpoint/2010/main" val="28079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different?</a:t>
            </a:r>
            <a:endParaRPr lang="en-US" dirty="0"/>
          </a:p>
        </p:txBody>
      </p:sp>
      <p:sp>
        <p:nvSpPr>
          <p:cNvPr id="3" name="Content Placeholder 2"/>
          <p:cNvSpPr>
            <a:spLocks noGrp="1"/>
          </p:cNvSpPr>
          <p:nvPr>
            <p:ph idx="1"/>
          </p:nvPr>
        </p:nvSpPr>
        <p:spPr/>
        <p:txBody>
          <a:bodyPr/>
          <a:lstStyle/>
          <a:p>
            <a:r>
              <a:rPr lang="en-US" dirty="0" smtClean="0"/>
              <a:t>Can’t “bring” data to you – have to go to data</a:t>
            </a:r>
          </a:p>
          <a:p>
            <a:r>
              <a:rPr lang="en-US" dirty="0" smtClean="0"/>
              <a:t>Less control over environment, data stability</a:t>
            </a:r>
          </a:p>
          <a:p>
            <a:r>
              <a:rPr lang="en-US" dirty="0" smtClean="0"/>
              <a:t>No access to common “open” tools (favorite editor, Stata/R packages)</a:t>
            </a:r>
          </a:p>
          <a:p>
            <a:r>
              <a:rPr lang="en-US" dirty="0" smtClean="0"/>
              <a:t>Time cost</a:t>
            </a:r>
            <a:endParaRPr lang="en-US" dirty="0"/>
          </a:p>
        </p:txBody>
      </p:sp>
    </p:spTree>
    <p:extLst>
      <p:ext uri="{BB962C8B-B14F-4D97-AF65-F5344CB8AC3E}">
        <p14:creationId xmlns:p14="http://schemas.microsoft.com/office/powerpoint/2010/main" val="421623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Tree>
    <p:extLst>
      <p:ext uri="{BB962C8B-B14F-4D97-AF65-F5344CB8AC3E}">
        <p14:creationId xmlns:p14="http://schemas.microsoft.com/office/powerpoint/2010/main" val="3671771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Original data</a:t>
            </a:r>
            <a:endParaRPr lang="en-US" dirty="0">
              <a:solidFill>
                <a:schemeClr val="tx1"/>
              </a:solidFill>
            </a:endParaRP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Processed data</a:t>
            </a:r>
            <a:endParaRPr lang="en-US" dirty="0">
              <a:solidFill>
                <a:schemeClr val="tx1"/>
              </a:solidFill>
            </a:endParaRP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Manuscript</a:t>
            </a:r>
            <a:endParaRPr lang="en-US" dirty="0">
              <a:solidFill>
                <a:schemeClr val="tx1"/>
              </a:solidFill>
            </a:endParaRP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Code</a:t>
            </a:r>
            <a:endParaRPr lang="en-US" dirty="0">
              <a:solidFill>
                <a:schemeClr val="tx1"/>
              </a:solidFill>
            </a:endParaRPr>
          </a:p>
        </p:txBody>
      </p:sp>
    </p:spTree>
    <p:extLst>
      <p:ext uri="{BB962C8B-B14F-4D97-AF65-F5344CB8AC3E}">
        <p14:creationId xmlns:p14="http://schemas.microsoft.com/office/powerpoint/2010/main" val="3302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animBg="1"/>
      <p:bldP spid="3"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grpSp>
        <p:nvGrpSpPr>
          <p:cNvPr id="14" name="Group 13"/>
          <p:cNvGrpSpPr/>
          <p:nvPr/>
        </p:nvGrpSpPr>
        <p:grpSpPr>
          <a:xfrm>
            <a:off x="6769100" y="2628900"/>
            <a:ext cx="3835400" cy="2768600"/>
            <a:chOff x="6769100" y="2628900"/>
            <a:chExt cx="3835400" cy="2768600"/>
          </a:xfrm>
        </p:grpSpPr>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Original data</a:t>
              </a:r>
              <a:endParaRPr lang="en-US" dirty="0">
                <a:solidFill>
                  <a:schemeClr val="tx1"/>
                </a:solidFill>
              </a:endParaRP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Processed data</a:t>
              </a:r>
              <a:endParaRPr lang="en-US" dirty="0">
                <a:solidFill>
                  <a:schemeClr val="tx1"/>
                </a:solidFill>
              </a:endParaRP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Manuscript</a:t>
              </a:r>
              <a:endParaRPr lang="en-US" dirty="0">
                <a:solidFill>
                  <a:schemeClr val="tx1"/>
                </a:solidFill>
              </a:endParaRP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Code</a:t>
              </a:r>
              <a:endParaRPr lang="en-US" dirty="0">
                <a:solidFill>
                  <a:schemeClr val="tx1"/>
                </a:solidFill>
              </a:endParaRPr>
            </a:p>
          </p:txBody>
        </p:sp>
      </p:grpSp>
    </p:spTree>
    <p:extLst>
      <p:ext uri="{BB962C8B-B14F-4D97-AF65-F5344CB8AC3E}">
        <p14:creationId xmlns:p14="http://schemas.microsoft.com/office/powerpoint/2010/main" val="321745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81481E-6 L -0.21211 4.81481E-6 " pathEditMode="relative" rAng="0" ptsTypes="AA">
                                      <p:cBhvr>
                                        <p:cTn id="6" dur="2000" fill="hold"/>
                                        <p:tgtEl>
                                          <p:spTgt spid="14"/>
                                        </p:tgtEl>
                                        <p:attrNameLst>
                                          <p:attrName>ppt_x</p:attrName>
                                          <p:attrName>ppt_y</p:attrName>
                                        </p:attrNameLst>
                                      </p:cBhvr>
                                      <p:rCtr x="-106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grpSp>
        <p:nvGrpSpPr>
          <p:cNvPr id="14" name="Group 13"/>
          <p:cNvGrpSpPr/>
          <p:nvPr/>
        </p:nvGrpSpPr>
        <p:grpSpPr>
          <a:xfrm>
            <a:off x="4230617" y="2574309"/>
            <a:ext cx="3835400" cy="2768600"/>
            <a:chOff x="6769100" y="2628900"/>
            <a:chExt cx="3835400" cy="2768600"/>
          </a:xfrm>
        </p:grpSpPr>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Original data</a:t>
              </a:r>
              <a:endParaRPr lang="en-US" dirty="0">
                <a:solidFill>
                  <a:schemeClr val="tx1"/>
                </a:solidFill>
              </a:endParaRP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Processed data</a:t>
              </a:r>
              <a:endParaRPr lang="en-US" dirty="0">
                <a:solidFill>
                  <a:schemeClr val="tx1"/>
                </a:solidFill>
              </a:endParaRP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Manuscript</a:t>
              </a:r>
              <a:endParaRPr lang="en-US" dirty="0">
                <a:solidFill>
                  <a:schemeClr val="tx1"/>
                </a:solidFill>
              </a:endParaRP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Code</a:t>
              </a:r>
              <a:endParaRPr lang="en-US" dirty="0">
                <a:solidFill>
                  <a:schemeClr val="tx1"/>
                </a:solidFill>
              </a:endParaRPr>
            </a:p>
          </p:txBody>
        </p:sp>
      </p:grpSp>
    </p:spTree>
    <p:extLst>
      <p:ext uri="{BB962C8B-B14F-4D97-AF65-F5344CB8AC3E}">
        <p14:creationId xmlns:p14="http://schemas.microsoft.com/office/powerpoint/2010/main" val="2029850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35069" y="4476466"/>
            <a:ext cx="2552131" cy="14466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Researcher Computer</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12" name="Rectangle 11"/>
          <p:cNvSpPr/>
          <p:nvPr/>
        </p:nvSpPr>
        <p:spPr>
          <a:xfrm>
            <a:off x="560506" y="2112118"/>
            <a:ext cx="3327021" cy="1846491"/>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Immutable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4" name="Title 3"/>
          <p:cNvSpPr>
            <a:spLocks noGrp="1"/>
          </p:cNvSpPr>
          <p:nvPr>
            <p:ph type="title"/>
          </p:nvPr>
        </p:nvSpPr>
        <p:spPr/>
        <p:txBody>
          <a:bodyPr/>
          <a:lstStyle/>
          <a:p>
            <a:r>
              <a:rPr lang="en-US" dirty="0"/>
              <a:t>Basic project </a:t>
            </a:r>
            <a:r>
              <a:rPr lang="en-US" dirty="0" smtClean="0"/>
              <a:t>setup: restricted data</a:t>
            </a:r>
            <a:endParaRPr lang="en-US" dirty="0"/>
          </a:p>
        </p:txBody>
      </p:sp>
      <p:sp>
        <p:nvSpPr>
          <p:cNvPr id="2" name="Rectangle 1"/>
          <p:cNvSpPr/>
          <p:nvPr/>
        </p:nvSpPr>
        <p:spPr>
          <a:xfrm>
            <a:off x="4230617" y="2574309"/>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421117" y="28664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Original data</a:t>
            </a:r>
            <a:endParaRPr lang="en-US" dirty="0">
              <a:solidFill>
                <a:schemeClr val="tx1"/>
              </a:solidFill>
            </a:endParaRPr>
          </a:p>
        </p:txBody>
      </p:sp>
      <p:sp>
        <p:nvSpPr>
          <p:cNvPr id="9" name="Rectangle 8"/>
          <p:cNvSpPr/>
          <p:nvPr/>
        </p:nvSpPr>
        <p:spPr>
          <a:xfrm>
            <a:off x="4421117" y="3939908"/>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Processed data</a:t>
            </a:r>
            <a:endParaRPr lang="en-US" dirty="0">
              <a:solidFill>
                <a:schemeClr val="tx1"/>
              </a:solidFill>
            </a:endParaRPr>
          </a:p>
        </p:txBody>
      </p:sp>
      <p:sp>
        <p:nvSpPr>
          <p:cNvPr id="10" name="Rectangle 9"/>
          <p:cNvSpPr/>
          <p:nvPr/>
        </p:nvSpPr>
        <p:spPr>
          <a:xfrm>
            <a:off x="6249917" y="2858196"/>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Manuscript</a:t>
            </a:r>
            <a:endParaRPr lang="en-US" dirty="0">
              <a:solidFill>
                <a:schemeClr val="tx1"/>
              </a:solidFill>
            </a:endParaRPr>
          </a:p>
        </p:txBody>
      </p:sp>
      <p:sp>
        <p:nvSpPr>
          <p:cNvPr id="11" name="Rectangle 10"/>
          <p:cNvSpPr/>
          <p:nvPr/>
        </p:nvSpPr>
        <p:spPr>
          <a:xfrm>
            <a:off x="6249917" y="39586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Code</a:t>
            </a:r>
            <a:endParaRPr lang="en-US" dirty="0">
              <a:solidFill>
                <a:schemeClr val="tx1"/>
              </a:solidFill>
            </a:endParaRPr>
          </a:p>
        </p:txBody>
      </p:sp>
    </p:spTree>
    <p:extLst>
      <p:ext uri="{BB962C8B-B14F-4D97-AF65-F5344CB8AC3E}">
        <p14:creationId xmlns:p14="http://schemas.microsoft.com/office/powerpoint/2010/main" val="55252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29167E-6 -3.7037E-7 L -0.06224 -0.07986 C -0.07513 -0.09792 -0.09453 -0.10741 -0.11498 -0.10741 C -0.13815 -0.10741 -0.15677 -0.09792 -0.16966 -0.07986 L -0.23177 -3.7037E-7 " pathEditMode="relative" rAng="0" ptsTypes="AAAAA">
                                      <p:cBhvr>
                                        <p:cTn id="6" dur="750" fill="hold"/>
                                        <p:tgtEl>
                                          <p:spTgt spid="3"/>
                                        </p:tgtEl>
                                        <p:attrNameLst>
                                          <p:attrName>ppt_x</p:attrName>
                                          <p:attrName>ppt_y</p:attrName>
                                        </p:attrNameLst>
                                      </p:cBhvr>
                                      <p:rCtr x="-11589" y="-5370"/>
                                    </p:animMotion>
                                  </p:childTnLst>
                                </p:cTn>
                              </p:par>
                              <p:par>
                                <p:cTn id="7" presetID="0" presetClass="path" presetSubtype="0" accel="50000" decel="50000" fill="hold" grpId="0" nodeType="withEffect">
                                  <p:stCondLst>
                                    <p:cond delay="0"/>
                                  </p:stCondLst>
                                  <p:childTnLst>
                                    <p:animMotion origin="layout" path="M 0 0 L 0 0 C 0.00286 0.00254 0.00573 0.00578 0.00885 0.00787 C 0.01068 0.00903 0.01276 0.00856 0.01445 0.00995 C 0.01575 0.01065 0.01667 0.01273 0.01784 0.01389 C 0.01966 0.01551 0.02161 0.0162 0.02344 0.01782 C 0.02643 0.02037 0.0293 0.02361 0.03242 0.02569 C 0.03685 0.02893 0.04049 0.03125 0.04466 0.03565 C 0.05169 0.04305 0.05 0.04745 0.06042 0.0537 C 0.06641 0.05717 0.06667 0.05671 0.07161 0.06157 C 0.07344 0.06342 0.07513 0.06597 0.07721 0.06759 C 0.0793 0.06921 0.08177 0.06967 0.08385 0.07153 C 0.09922 0.08518 0.08724 0.07893 0.09727 0.08356 C 0.11302 0.10578 0.09323 0.07847 0.10846 0.09745 C 0.11042 0.1 0.11211 0.10301 0.11406 0.10532 C 0.11589 0.10764 0.11784 0.10949 0.11966 0.11134 C 0.12109 0.11273 0.12279 0.11366 0.12422 0.11528 C 0.12773 0.11967 0.13086 0.12453 0.13424 0.1294 C 0.13607 0.13194 0.13815 0.13426 0.13984 0.13727 C 0.14284 0.14259 0.14518 0.1493 0.14883 0.15324 C 0.15234 0.15694 0.15573 0.16018 0.15885 0.16528 C 0.1612 0.16898 0.16315 0.17361 0.16562 0.17708 C 0.16732 0.17963 0.1694 0.18102 0.17122 0.1831 C 0.17279 0.18495 0.17409 0.18727 0.17565 0.18912 C 0.17747 0.1912 0.17956 0.19259 0.18125 0.19514 C 0.18294 0.19722 0.18411 0.20069 0.18568 0.20301 C 0.1875 0.20532 0.18958 0.20648 0.19128 0.20903 C 0.19297 0.21134 0.19414 0.21458 0.19583 0.2169 C 0.19753 0.21921 0.19974 0.2206 0.20143 0.22291 C 0.20312 0.22523 0.2043 0.22847 0.20586 0.23078 C 0.2099 0.23657 0.21393 0.24213 0.21823 0.24676 L 0.22721 0.25671 C 0.22904 0.25879 0.23099 0.26041 0.23268 0.26273 C 0.23724 0.26921 0.2388 0.27222 0.24388 0.27662 C 0.2457 0.27824 0.24779 0.27893 0.24948 0.28055 C 0.25117 0.28217 0.25234 0.28495 0.25404 0.28657 C 0.25508 0.28773 0.25638 0.2875 0.25742 0.28866 C 0.25977 0.29097 0.26172 0.29421 0.26406 0.29653 C 0.2651 0.29768 0.26641 0.29768 0.26745 0.29861 C 0.26862 0.29953 0.26953 0.30162 0.27083 0.30254 C 0.27292 0.30416 0.27526 0.30532 0.27747 0.30648 L 0.28086 0.30856 C 0.28464 0.31065 0.28307 0.31041 0.28542 0.31041 " pathEditMode="relative" ptsTypes="AAAAAAAAAAAAAAAAAAAAAAAAAAAAAAAAAAAAAAAAAAA">
                                      <p:cBhvr>
                                        <p:cTn id="8" dur="1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35069" y="4476466"/>
            <a:ext cx="2552131" cy="14466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Researcher Computer</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12" name="Rectangle 11"/>
          <p:cNvSpPr/>
          <p:nvPr/>
        </p:nvSpPr>
        <p:spPr>
          <a:xfrm>
            <a:off x="560506" y="2112118"/>
            <a:ext cx="3327021" cy="1846491"/>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Immutable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4" name="Title 3"/>
          <p:cNvSpPr>
            <a:spLocks noGrp="1"/>
          </p:cNvSpPr>
          <p:nvPr>
            <p:ph type="title"/>
          </p:nvPr>
        </p:nvSpPr>
        <p:spPr/>
        <p:txBody>
          <a:bodyPr/>
          <a:lstStyle/>
          <a:p>
            <a:r>
              <a:rPr lang="en-US" dirty="0"/>
              <a:t>Basic project </a:t>
            </a:r>
            <a:r>
              <a:rPr lang="en-US" dirty="0" smtClean="0"/>
              <a:t>setup: big data</a:t>
            </a:r>
            <a:endParaRPr lang="en-US" dirty="0"/>
          </a:p>
        </p:txBody>
      </p:sp>
      <p:sp>
        <p:nvSpPr>
          <p:cNvPr id="2" name="Rectangle 1"/>
          <p:cNvSpPr/>
          <p:nvPr/>
        </p:nvSpPr>
        <p:spPr>
          <a:xfrm>
            <a:off x="4230617" y="2574309"/>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computer</a:t>
            </a:r>
            <a:br>
              <a:rPr lang="en-US" dirty="0" smtClean="0"/>
            </a:br>
            <a:r>
              <a:rPr lang="en-US" dirty="0" smtClean="0"/>
              <a:t>(in the cloud)</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Rectangle 2"/>
          <p:cNvSpPr/>
          <p:nvPr/>
        </p:nvSpPr>
        <p:spPr>
          <a:xfrm>
            <a:off x="1404866" y="275722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Original data</a:t>
            </a:r>
            <a:endParaRPr lang="en-US" dirty="0">
              <a:solidFill>
                <a:schemeClr val="tx1"/>
              </a:solidFill>
            </a:endParaRPr>
          </a:p>
        </p:txBody>
      </p:sp>
      <p:sp>
        <p:nvSpPr>
          <p:cNvPr id="9" name="Rectangle 8"/>
          <p:cNvSpPr/>
          <p:nvPr/>
        </p:nvSpPr>
        <p:spPr>
          <a:xfrm>
            <a:off x="4421117" y="3939908"/>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Processed data</a:t>
            </a:r>
            <a:endParaRPr lang="en-US" dirty="0">
              <a:solidFill>
                <a:schemeClr val="tx1"/>
              </a:solidFill>
            </a:endParaRPr>
          </a:p>
        </p:txBody>
      </p:sp>
      <p:sp>
        <p:nvSpPr>
          <p:cNvPr id="10" name="Rectangle 9"/>
          <p:cNvSpPr/>
          <p:nvPr/>
        </p:nvSpPr>
        <p:spPr>
          <a:xfrm>
            <a:off x="9716069" y="5041173"/>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Manuscript</a:t>
            </a:r>
            <a:endParaRPr lang="en-US" dirty="0">
              <a:solidFill>
                <a:schemeClr val="tx1"/>
              </a:solidFill>
            </a:endParaRPr>
          </a:p>
        </p:txBody>
      </p:sp>
      <p:sp>
        <p:nvSpPr>
          <p:cNvPr id="11" name="Rectangle 10"/>
          <p:cNvSpPr/>
          <p:nvPr/>
        </p:nvSpPr>
        <p:spPr>
          <a:xfrm>
            <a:off x="6249917" y="39586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Code</a:t>
            </a:r>
            <a:endParaRPr lang="en-US" dirty="0">
              <a:solidFill>
                <a:schemeClr val="tx1"/>
              </a:solidFill>
            </a:endParaRPr>
          </a:p>
        </p:txBody>
      </p:sp>
      <p:pic>
        <p:nvPicPr>
          <p:cNvPr id="6" name="Picture 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581134" y="4414861"/>
            <a:ext cx="1458983" cy="1458983"/>
          </a:xfrm>
          <a:prstGeom prst="rect">
            <a:avLst/>
          </a:prstGeom>
        </p:spPr>
      </p:pic>
      <p:cxnSp>
        <p:nvCxnSpPr>
          <p:cNvPr id="13" name="Straight Arrow Connector 12"/>
          <p:cNvCxnSpPr>
            <a:stCxn id="3" idx="2"/>
            <a:endCxn id="15" idx="0"/>
          </p:cNvCxnSpPr>
          <p:nvPr/>
        </p:nvCxnSpPr>
        <p:spPr>
          <a:xfrm flipH="1">
            <a:off x="1283364" y="3646227"/>
            <a:ext cx="940652" cy="95749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Preparation 14"/>
          <p:cNvSpPr/>
          <p:nvPr/>
        </p:nvSpPr>
        <p:spPr>
          <a:xfrm>
            <a:off x="560506" y="4603718"/>
            <a:ext cx="1445715" cy="874910"/>
          </a:xfrm>
          <a:prstGeom prst="flowChartPrepara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API</a:t>
            </a:r>
            <a:endParaRPr lang="en-US" dirty="0">
              <a:solidFill>
                <a:schemeClr val="tx1"/>
              </a:solidFill>
            </a:endParaRPr>
          </a:p>
        </p:txBody>
      </p:sp>
      <p:cxnSp>
        <p:nvCxnSpPr>
          <p:cNvPr id="20" name="Straight Arrow Connector 19"/>
          <p:cNvCxnSpPr/>
          <p:nvPr/>
        </p:nvCxnSpPr>
        <p:spPr>
          <a:xfrm>
            <a:off x="2061523" y="5144352"/>
            <a:ext cx="682862" cy="0"/>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9" idx="1"/>
          </p:cNvCxnSpPr>
          <p:nvPr/>
        </p:nvCxnSpPr>
        <p:spPr>
          <a:xfrm flipV="1">
            <a:off x="4040117" y="4384408"/>
            <a:ext cx="381000" cy="759945"/>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p:cNvCxnSpPr>
          <p:nvPr/>
        </p:nvCxnSpPr>
        <p:spPr>
          <a:xfrm>
            <a:off x="7888217" y="4403109"/>
            <a:ext cx="1903767" cy="1075520"/>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12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smtClean="0">
                <a:solidFill>
                  <a:schemeClr val="bg1"/>
                </a:solidFill>
              </a:rPr>
              <a:t>Data Provenance</a:t>
            </a:r>
            <a:endParaRPr lang="en-US" dirty="0">
              <a:solidFill>
                <a:schemeClr val="bg1"/>
              </a:solidFill>
            </a:endParaRPr>
          </a:p>
        </p:txBody>
      </p:sp>
    </p:spTree>
    <p:extLst>
      <p:ext uri="{BB962C8B-B14F-4D97-AF65-F5344CB8AC3E}">
        <p14:creationId xmlns:p14="http://schemas.microsoft.com/office/powerpoint/2010/main" val="3777032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 for the workshop</a:t>
            </a:r>
            <a:endParaRPr lang="en-US" dirty="0"/>
          </a:p>
        </p:txBody>
      </p:sp>
      <p:sp>
        <p:nvSpPr>
          <p:cNvPr id="5" name="Content Placeholder 4"/>
          <p:cNvSpPr>
            <a:spLocks noGrp="1"/>
          </p:cNvSpPr>
          <p:nvPr>
            <p:ph idx="1"/>
          </p:nvPr>
        </p:nvSpPr>
        <p:spPr/>
        <p:txBody>
          <a:bodyPr>
            <a:normAutofit fontScale="92500"/>
          </a:bodyPr>
          <a:lstStyle/>
          <a:p>
            <a:r>
              <a:rPr lang="en-US" dirty="0" smtClean="0"/>
              <a:t>Generic best practice (2min) [LARS]</a:t>
            </a:r>
          </a:p>
          <a:p>
            <a:r>
              <a:rPr lang="en-US" dirty="0" smtClean="0"/>
              <a:t>Why that applies to restricted and big data, why is that reproducibility [LARS, DAVID]</a:t>
            </a:r>
          </a:p>
          <a:p>
            <a:r>
              <a:rPr lang="en-US" dirty="0" smtClean="0"/>
              <a:t>Example: Danish data (restricted) [DAVID]</a:t>
            </a:r>
          </a:p>
          <a:p>
            <a:r>
              <a:rPr lang="en-US" dirty="0" smtClean="0"/>
              <a:t>Example: FSRDC (restricted + big) [LARS]</a:t>
            </a:r>
          </a:p>
          <a:p>
            <a:r>
              <a:rPr lang="en-US" dirty="0" smtClean="0"/>
              <a:t>Example: “Large data” (API, “big”) [LARS] </a:t>
            </a:r>
          </a:p>
          <a:p>
            <a:endParaRPr lang="en-US" dirty="0" smtClean="0"/>
          </a:p>
          <a:p>
            <a:endParaRPr lang="en-US" dirty="0"/>
          </a:p>
        </p:txBody>
      </p:sp>
    </p:spTree>
    <p:extLst>
      <p:ext uri="{BB962C8B-B14F-4D97-AF65-F5344CB8AC3E}">
        <p14:creationId xmlns:p14="http://schemas.microsoft.com/office/powerpoint/2010/main" val="332087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Documenting how you got to the data</a:t>
            </a:r>
            <a:endParaRPr lang="en-US" dirty="0"/>
          </a:p>
        </p:txBody>
      </p:sp>
      <p:sp>
        <p:nvSpPr>
          <p:cNvPr id="5" name="Content Placeholder 4"/>
          <p:cNvSpPr>
            <a:spLocks noGrp="1"/>
          </p:cNvSpPr>
          <p:nvPr>
            <p:ph sz="half" idx="1"/>
          </p:nvPr>
        </p:nvSpPr>
        <p:spPr/>
        <p:txBody>
          <a:bodyPr>
            <a:normAutofit/>
          </a:bodyPr>
          <a:lstStyle/>
          <a:p>
            <a:r>
              <a:rPr lang="en-US" dirty="0" smtClean="0"/>
              <a:t>Access can be </a:t>
            </a:r>
            <a:r>
              <a:rPr lang="en-US" b="1" dirty="0" smtClean="0">
                <a:solidFill>
                  <a:schemeClr val="accent5"/>
                </a:solidFill>
              </a:rPr>
              <a:t>clearly and precisely documented </a:t>
            </a:r>
          </a:p>
          <a:p>
            <a:r>
              <a:rPr lang="en-US" dirty="0" smtClean="0"/>
              <a:t>Is </a:t>
            </a:r>
            <a:r>
              <a:rPr lang="en-US" b="1" dirty="0" smtClean="0">
                <a:solidFill>
                  <a:schemeClr val="accent6"/>
                </a:solidFill>
              </a:rPr>
              <a:t>non-exclusive to the authors</a:t>
            </a:r>
          </a:p>
          <a:p>
            <a:r>
              <a:rPr lang="en-US" dirty="0" smtClean="0">
                <a:solidFill>
                  <a:srgbClr val="FF0000"/>
                </a:solidFill>
              </a:rPr>
              <a:t>Intermediate files preserved</a:t>
            </a:r>
          </a:p>
          <a:p>
            <a:pPr marL="0" indent="0">
              <a:buNone/>
            </a:pPr>
            <a:r>
              <a:rPr lang="en-US" dirty="0" smtClean="0"/>
              <a:t>(example taken from </a:t>
            </a:r>
            <a:r>
              <a:rPr lang="en-US" dirty="0" smtClean="0">
                <a:hlinkClick r:id="rId2"/>
              </a:rPr>
              <a:t>Fort, </a:t>
            </a:r>
            <a:r>
              <a:rPr lang="en-US" dirty="0" err="1" smtClean="0">
                <a:hlinkClick r:id="rId2"/>
              </a:rPr>
              <a:t>Restud</a:t>
            </a:r>
            <a:r>
              <a:rPr lang="en-US" dirty="0" smtClean="0">
                <a:hlinkClick r:id="rId2"/>
              </a:rPr>
              <a:t> 2016</a:t>
            </a:r>
            <a:r>
              <a:rPr lang="en-US" dirty="0" smtClean="0"/>
              <a:t>)</a:t>
            </a:r>
          </a:p>
          <a:p>
            <a:r>
              <a:rPr lang="en-US" sz="1800" dirty="0" smtClean="0">
                <a:solidFill>
                  <a:schemeClr val="bg2">
                    <a:lumMod val="50000"/>
                  </a:schemeClr>
                </a:solidFill>
              </a:rPr>
              <a:t>NOTE: for AEA, you are required to provide all programs, but a copy may/should be available within the FSRDC as well.</a:t>
            </a:r>
            <a:endParaRPr lang="en-US" sz="1800" dirty="0">
              <a:solidFill>
                <a:schemeClr val="bg2">
                  <a:lumMod val="50000"/>
                </a:schemeClr>
              </a:solidFill>
            </a:endParaRPr>
          </a:p>
        </p:txBody>
      </p:sp>
      <p:pic>
        <p:nvPicPr>
          <p:cNvPr id="8" name="Content Placeholder 7"/>
          <p:cNvPicPr>
            <a:picLocks noGrp="1" noChangeAspect="1"/>
          </p:cNvPicPr>
          <p:nvPr>
            <p:ph sz="half" idx="2"/>
          </p:nvPr>
        </p:nvPicPr>
        <p:blipFill>
          <a:blip r:embed="rId3"/>
          <a:stretch>
            <a:fillRect/>
          </a:stretch>
        </p:blipFill>
        <p:spPr>
          <a:xfrm>
            <a:off x="6496678" y="1825625"/>
            <a:ext cx="4532643" cy="4351338"/>
          </a:xfrm>
          <a:prstGeom prst="rect">
            <a:avLst/>
          </a:prstGeom>
        </p:spPr>
      </p:pic>
      <p:sp>
        <p:nvSpPr>
          <p:cNvPr id="7" name="TextBox 6"/>
          <p:cNvSpPr txBox="1"/>
          <p:nvPr/>
        </p:nvSpPr>
        <p:spPr>
          <a:xfrm>
            <a:off x="962151" y="6176963"/>
            <a:ext cx="11069053" cy="369332"/>
          </a:xfrm>
          <a:prstGeom prst="rect">
            <a:avLst/>
          </a:prstGeom>
          <a:noFill/>
        </p:spPr>
        <p:txBody>
          <a:bodyPr wrap="square" rtlCol="0">
            <a:spAutoFit/>
          </a:bodyPr>
          <a:lstStyle/>
          <a:p>
            <a:r>
              <a:rPr lang="en-US" dirty="0">
                <a:hlinkClick r:id="rId4"/>
              </a:rPr>
              <a:t>https://</a:t>
            </a:r>
            <a:r>
              <a:rPr lang="en-US" dirty="0" smtClean="0">
                <a:hlinkClick r:id="rId4"/>
              </a:rPr>
              <a:t>social-science-data-editors.github.io/guidance/DCAS_Restricted_data.html#us-census-bureau-and-fsrdc</a:t>
            </a:r>
            <a:r>
              <a:rPr lang="en-US" dirty="0" smtClean="0"/>
              <a:t> </a:t>
            </a:r>
            <a:endParaRPr lang="en-US" dirty="0"/>
          </a:p>
        </p:txBody>
      </p:sp>
      <p:sp>
        <p:nvSpPr>
          <p:cNvPr id="9" name="Rectangle 8"/>
          <p:cNvSpPr/>
          <p:nvPr/>
        </p:nvSpPr>
        <p:spPr>
          <a:xfrm>
            <a:off x="6761747" y="2069432"/>
            <a:ext cx="4367464" cy="2502568"/>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14147" y="2743200"/>
            <a:ext cx="3938337" cy="421106"/>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76310" y="4953375"/>
            <a:ext cx="4152901" cy="8939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663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did you get the data in first place?</a:t>
            </a:r>
            <a:endParaRPr lang="en-US" dirty="0"/>
          </a:p>
        </p:txBody>
      </p:sp>
      <p:sp>
        <p:nvSpPr>
          <p:cNvPr id="4" name="Content Placeholder 3"/>
          <p:cNvSpPr>
            <a:spLocks noGrp="1"/>
          </p:cNvSpPr>
          <p:nvPr>
            <p:ph sz="half" idx="1"/>
          </p:nvPr>
        </p:nvSpPr>
        <p:spPr/>
        <p:txBody>
          <a:bodyPr>
            <a:normAutofit lnSpcReduction="10000"/>
          </a:bodyPr>
          <a:lstStyle/>
          <a:p>
            <a:r>
              <a:rPr lang="en-US" dirty="0" smtClean="0"/>
              <a:t>You </a:t>
            </a:r>
            <a:r>
              <a:rPr lang="en-US" b="1" dirty="0" smtClean="0"/>
              <a:t>applied</a:t>
            </a:r>
            <a:r>
              <a:rPr lang="en-US" dirty="0" smtClean="0"/>
              <a:t> for the data </a:t>
            </a:r>
            <a:br>
              <a:rPr lang="en-US" dirty="0" smtClean="0"/>
            </a:br>
            <a:r>
              <a:rPr lang="en-US" b="1" dirty="0" smtClean="0"/>
              <a:t>through a process</a:t>
            </a:r>
          </a:p>
          <a:p>
            <a:r>
              <a:rPr lang="en-US" dirty="0" smtClean="0"/>
              <a:t>You </a:t>
            </a:r>
            <a:r>
              <a:rPr lang="en-US" b="1" dirty="0" smtClean="0"/>
              <a:t>purchased</a:t>
            </a:r>
            <a:r>
              <a:rPr lang="en-US" dirty="0" smtClean="0"/>
              <a:t> the data from a provider</a:t>
            </a:r>
          </a:p>
          <a:p>
            <a:r>
              <a:rPr lang="en-US" dirty="0" smtClean="0"/>
              <a:t>You signed an </a:t>
            </a:r>
            <a:r>
              <a:rPr lang="en-US" b="1" dirty="0" smtClean="0"/>
              <a:t>Non-Disclosure Agreement (NDA) </a:t>
            </a:r>
            <a:r>
              <a:rPr lang="en-US" dirty="0" smtClean="0"/>
              <a:t>with a company</a:t>
            </a:r>
          </a:p>
          <a:p>
            <a:r>
              <a:rPr lang="en-US" dirty="0" smtClean="0"/>
              <a:t>Your </a:t>
            </a:r>
            <a:r>
              <a:rPr lang="en-US" b="1" dirty="0" smtClean="0"/>
              <a:t>university</a:t>
            </a:r>
            <a:r>
              <a:rPr lang="en-US" dirty="0" smtClean="0"/>
              <a:t> has an </a:t>
            </a:r>
            <a:r>
              <a:rPr lang="en-US" b="1" dirty="0" smtClean="0"/>
              <a:t>agreement</a:t>
            </a:r>
            <a:r>
              <a:rPr lang="en-US" dirty="0" smtClean="0"/>
              <a:t> with a data provider</a:t>
            </a:r>
          </a:p>
          <a:p>
            <a:pPr marL="0" indent="0" algn="ctr">
              <a:buNone/>
            </a:pPr>
            <a:r>
              <a:rPr 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310077"/>
            <a:ext cx="5181600" cy="3382433"/>
          </a:xfrm>
          <a:prstGeom prst="rect">
            <a:avLst/>
          </a:prstGeom>
        </p:spPr>
      </p:pic>
    </p:spTree>
    <p:extLst>
      <p:ext uri="{BB962C8B-B14F-4D97-AF65-F5344CB8AC3E}">
        <p14:creationId xmlns:p14="http://schemas.microsoft.com/office/powerpoint/2010/main" val="289357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50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must have described the data</a:t>
            </a:r>
            <a:endParaRPr lang="en-US" dirty="0"/>
          </a:p>
        </p:txBody>
      </p:sp>
      <p:sp>
        <p:nvSpPr>
          <p:cNvPr id="3" name="Content Placeholder 2"/>
          <p:cNvSpPr>
            <a:spLocks noGrp="1"/>
          </p:cNvSpPr>
          <p:nvPr>
            <p:ph sz="half" idx="1"/>
          </p:nvPr>
        </p:nvSpPr>
        <p:spPr/>
        <p:txBody>
          <a:bodyPr/>
          <a:lstStyle/>
          <a:p>
            <a:r>
              <a:rPr lang="en-US" dirty="0" smtClean="0"/>
              <a:t>You must have </a:t>
            </a:r>
            <a:r>
              <a:rPr lang="en-US" b="1" u="sng" dirty="0" smtClean="0"/>
              <a:t>named</a:t>
            </a:r>
            <a:r>
              <a:rPr lang="en-US" dirty="0" smtClean="0"/>
              <a:t> the dataset you wanted</a:t>
            </a:r>
          </a:p>
          <a:p>
            <a:r>
              <a:rPr lang="en-US" dirty="0"/>
              <a:t>You downloaded the data from </a:t>
            </a:r>
            <a:r>
              <a:rPr lang="en-US" dirty="0" err="1"/>
              <a:t>from</a:t>
            </a:r>
            <a:r>
              <a:rPr lang="en-US" dirty="0"/>
              <a:t> an </a:t>
            </a:r>
            <a:r>
              <a:rPr lang="en-US" b="1" u="sng" dirty="0"/>
              <a:t>online query </a:t>
            </a:r>
            <a:r>
              <a:rPr lang="en-US" b="1" u="sng" dirty="0" smtClean="0"/>
              <a:t>system</a:t>
            </a:r>
          </a:p>
          <a:p>
            <a:r>
              <a:rPr lang="en-US" dirty="0" smtClean="0"/>
              <a:t>You </a:t>
            </a:r>
            <a:r>
              <a:rPr lang="en-US" b="1" u="sng" dirty="0" smtClean="0"/>
              <a:t>specified the extract </a:t>
            </a:r>
            <a:r>
              <a:rPr lang="en-US" dirty="0" smtClean="0"/>
              <a:t>from a company database </a:t>
            </a:r>
            <a:br>
              <a:rPr lang="en-US" dirty="0" smtClean="0"/>
            </a:br>
            <a:r>
              <a:rPr lang="en-US" dirty="0" smtClean="0"/>
              <a:t>(in words, in SQL, etc.)</a:t>
            </a:r>
            <a:endParaRPr lang="en-US" b="1" u="sng" dirty="0" smtClean="0"/>
          </a:p>
          <a:p>
            <a:pPr marL="0" indent="0" algn="ctr">
              <a:buNone/>
            </a:pPr>
            <a:r>
              <a:rPr lang="en-US" dirty="0" smtClean="0"/>
              <a:t>…</a:t>
            </a:r>
          </a:p>
          <a:p>
            <a:endParaRPr lang="en-US" b="1" u="sng" dirty="0"/>
          </a:p>
        </p:txBody>
      </p:sp>
      <p:pic>
        <p:nvPicPr>
          <p:cNvPr id="5" name="Content Placeholder 4"/>
          <p:cNvPicPr>
            <a:picLocks noGrp="1" noChangeAspect="1"/>
          </p:cNvPicPr>
          <p:nvPr>
            <p:ph sz="half" idx="2"/>
          </p:nvPr>
        </p:nvPicPr>
        <p:blipFill>
          <a:blip r:embed="rId2"/>
          <a:stretch>
            <a:fillRect/>
          </a:stretch>
        </p:blipFill>
        <p:spPr>
          <a:xfrm>
            <a:off x="6172200" y="2083064"/>
            <a:ext cx="5181600" cy="3836460"/>
          </a:xfrm>
          <a:prstGeom prst="rect">
            <a:avLst/>
          </a:prstGeom>
        </p:spPr>
      </p:pic>
      <p:pic>
        <p:nvPicPr>
          <p:cNvPr id="6" name="Picture 5"/>
          <p:cNvPicPr>
            <a:picLocks noChangeAspect="1"/>
          </p:cNvPicPr>
          <p:nvPr/>
        </p:nvPicPr>
        <p:blipFill>
          <a:blip r:embed="rId3"/>
          <a:stretch>
            <a:fillRect/>
          </a:stretch>
        </p:blipFill>
        <p:spPr>
          <a:xfrm>
            <a:off x="5942590" y="2167949"/>
            <a:ext cx="8872538" cy="3819525"/>
          </a:xfrm>
          <a:prstGeom prst="rect">
            <a:avLst/>
          </a:prstGeom>
        </p:spPr>
      </p:pic>
    </p:spTree>
    <p:extLst>
      <p:ext uri="{BB962C8B-B14F-4D97-AF65-F5344CB8AC3E}">
        <p14:creationId xmlns:p14="http://schemas.microsoft.com/office/powerpoint/2010/main" val="35637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6">
                    <a:lumMod val="75000"/>
                  </a:schemeClr>
                </a:solidFill>
              </a:rPr>
              <a:t>How do you document data </a:t>
            </a:r>
            <a:r>
              <a:rPr lang="en-US" b="1" dirty="0" smtClean="0">
                <a:solidFill>
                  <a:schemeClr val="accent6">
                    <a:lumMod val="75000"/>
                  </a:schemeClr>
                </a:solidFill>
              </a:rPr>
              <a:t>provenance?</a:t>
            </a:r>
            <a:endParaRPr lang="en-US" dirty="0"/>
          </a:p>
        </p:txBody>
      </p:sp>
      <p:sp>
        <p:nvSpPr>
          <p:cNvPr id="4" name="Content Placeholder 3"/>
          <p:cNvSpPr>
            <a:spLocks noGrp="1"/>
          </p:cNvSpPr>
          <p:nvPr>
            <p:ph idx="1"/>
          </p:nvPr>
        </p:nvSpPr>
        <p:spPr/>
        <p:txBody>
          <a:bodyPr/>
          <a:lstStyle/>
          <a:p>
            <a:r>
              <a:rPr lang="en-US" dirty="0" smtClean="0"/>
              <a:t>What do you need to request?</a:t>
            </a:r>
          </a:p>
          <a:p>
            <a:pPr lvl="1"/>
            <a:r>
              <a:rPr lang="en-US" dirty="0" smtClean="0"/>
              <a:t>Name, specification, DOI, etc.</a:t>
            </a:r>
          </a:p>
          <a:p>
            <a:r>
              <a:rPr lang="en-US" dirty="0" smtClean="0"/>
              <a:t>Where do you need to request it?</a:t>
            </a:r>
          </a:p>
          <a:p>
            <a:pPr lvl="1"/>
            <a:r>
              <a:rPr lang="en-US" dirty="0" smtClean="0"/>
              <a:t>Website, your local CRDCN, a Freedom of Information Act officer, etc.</a:t>
            </a:r>
          </a:p>
          <a:p>
            <a:r>
              <a:rPr lang="en-US" dirty="0"/>
              <a:t> </a:t>
            </a:r>
            <a:r>
              <a:rPr lang="en-US" dirty="0" smtClean="0"/>
              <a:t>Details, details:</a:t>
            </a:r>
          </a:p>
          <a:p>
            <a:pPr lvl="1"/>
            <a:r>
              <a:rPr lang="en-US" dirty="0" smtClean="0"/>
              <a:t>Copy of your request form?</a:t>
            </a:r>
          </a:p>
          <a:p>
            <a:pPr lvl="1"/>
            <a:r>
              <a:rPr lang="en-US" dirty="0" smtClean="0"/>
              <a:t>Copy of your request letter?</a:t>
            </a:r>
          </a:p>
          <a:p>
            <a:pPr lvl="1"/>
            <a:r>
              <a:rPr lang="en-US" dirty="0" smtClean="0"/>
              <a:t>Etc.</a:t>
            </a:r>
          </a:p>
          <a:p>
            <a:r>
              <a:rPr lang="en-US" dirty="0" smtClean="0"/>
              <a:t>Don’t assume (too much) prior knowledge!</a:t>
            </a:r>
          </a:p>
          <a:p>
            <a:endParaRPr lang="en-US" dirty="0"/>
          </a:p>
        </p:txBody>
      </p:sp>
    </p:spTree>
    <p:extLst>
      <p:ext uri="{BB962C8B-B14F-4D97-AF65-F5344CB8AC3E}">
        <p14:creationId xmlns:p14="http://schemas.microsoft.com/office/powerpoint/2010/main" val="1819579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136105" y="4603552"/>
            <a:ext cx="5421479" cy="103521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19800" y="1527180"/>
            <a:ext cx="5181600" cy="3046780"/>
          </a:xfrm>
          <a:prstGeom prst="rect">
            <a:avLst/>
          </a:prstGeom>
        </p:spPr>
      </p:pic>
      <p:sp>
        <p:nvSpPr>
          <p:cNvPr id="4" name="Title 3"/>
          <p:cNvSpPr>
            <a:spLocks noGrp="1"/>
          </p:cNvSpPr>
          <p:nvPr>
            <p:ph type="title"/>
          </p:nvPr>
        </p:nvSpPr>
        <p:spPr/>
        <p:txBody>
          <a:bodyPr/>
          <a:lstStyle/>
          <a:p>
            <a:r>
              <a:rPr lang="en-US" dirty="0" smtClean="0"/>
              <a:t>Example: Danish administrative data</a:t>
            </a:r>
            <a:endParaRPr lang="en-US" dirty="0"/>
          </a:p>
        </p:txBody>
      </p:sp>
      <p:sp>
        <p:nvSpPr>
          <p:cNvPr id="5" name="Content Placeholder 4"/>
          <p:cNvSpPr>
            <a:spLocks noGrp="1"/>
          </p:cNvSpPr>
          <p:nvPr>
            <p:ph sz="half" idx="1"/>
          </p:nvPr>
        </p:nvSpPr>
        <p:spPr/>
        <p:txBody>
          <a:bodyPr/>
          <a:lstStyle/>
          <a:p>
            <a:r>
              <a:rPr lang="en-US" dirty="0" smtClean="0"/>
              <a:t>Access can be </a:t>
            </a:r>
            <a:r>
              <a:rPr lang="en-US" b="1" dirty="0" smtClean="0">
                <a:solidFill>
                  <a:schemeClr val="accent5"/>
                </a:solidFill>
              </a:rPr>
              <a:t>clearly and precisely documented </a:t>
            </a:r>
          </a:p>
          <a:p>
            <a:r>
              <a:rPr lang="en-US" dirty="0" smtClean="0"/>
              <a:t>Is </a:t>
            </a:r>
            <a:r>
              <a:rPr lang="en-US" b="1" dirty="0" smtClean="0">
                <a:solidFill>
                  <a:schemeClr val="accent6"/>
                </a:solidFill>
              </a:rPr>
              <a:t>non-exclusive to the authors</a:t>
            </a:r>
          </a:p>
          <a:p>
            <a:pPr marL="0" indent="0">
              <a:buNone/>
            </a:pPr>
            <a:r>
              <a:rPr lang="en-US" dirty="0" smtClean="0"/>
              <a:t>(example taken from </a:t>
            </a:r>
            <a:r>
              <a:rPr lang="en-US" dirty="0" err="1" smtClean="0">
                <a:hlinkClick r:id="rId4"/>
              </a:rPr>
              <a:t>Fadlon</a:t>
            </a:r>
            <a:r>
              <a:rPr lang="en-US" dirty="0" smtClean="0">
                <a:hlinkClick r:id="rId4"/>
              </a:rPr>
              <a:t> and Nielsen, </a:t>
            </a:r>
            <a:r>
              <a:rPr lang="en-US" dirty="0" err="1" smtClean="0">
                <a:hlinkClick r:id="rId4"/>
              </a:rPr>
              <a:t>AEJ:Applied</a:t>
            </a:r>
            <a:r>
              <a:rPr lang="en-US" dirty="0" smtClean="0">
                <a:hlinkClick r:id="rId4"/>
              </a:rPr>
              <a:t> 2021</a:t>
            </a:r>
            <a:r>
              <a:rPr lang="en-US" dirty="0" smtClean="0"/>
              <a:t>)</a:t>
            </a:r>
            <a:endParaRPr lang="en-US" dirty="0"/>
          </a:p>
        </p:txBody>
      </p:sp>
      <p:sp>
        <p:nvSpPr>
          <p:cNvPr id="7" name="TextBox 6"/>
          <p:cNvSpPr txBox="1"/>
          <p:nvPr/>
        </p:nvSpPr>
        <p:spPr>
          <a:xfrm>
            <a:off x="962151" y="6176963"/>
            <a:ext cx="11069053" cy="523220"/>
          </a:xfrm>
          <a:prstGeom prst="rect">
            <a:avLst/>
          </a:prstGeom>
          <a:noFill/>
        </p:spPr>
        <p:txBody>
          <a:bodyPr wrap="square" rtlCol="0">
            <a:spAutoFit/>
          </a:bodyPr>
          <a:lstStyle/>
          <a:p>
            <a:r>
              <a:rPr lang="en-US" sz="1400" dirty="0">
                <a:hlinkClick r:id="rId5"/>
              </a:rPr>
              <a:t>https://</a:t>
            </a:r>
            <a:r>
              <a:rPr lang="en-US" sz="1400" dirty="0" smtClean="0">
                <a:hlinkClick r:id="rId5"/>
              </a:rPr>
              <a:t>social-science-data-editors.github.io/guidance/Requested_information_dcas.html#example-for-government-registers</a:t>
            </a:r>
            <a:endParaRPr lang="en-US" sz="1400" dirty="0" smtClean="0"/>
          </a:p>
          <a:p>
            <a:r>
              <a:rPr lang="en-US" sz="1400" dirty="0" smtClean="0"/>
              <a:t>http</a:t>
            </a:r>
            <a:r>
              <a:rPr lang="en-US" sz="1400" dirty="0"/>
              <a:t>://www.dst.dk/extranet/forskningvariabellister/Oversigt%20over%20registre.html </a:t>
            </a:r>
          </a:p>
        </p:txBody>
      </p:sp>
      <p:sp>
        <p:nvSpPr>
          <p:cNvPr id="9" name="Rectangle 8"/>
          <p:cNvSpPr/>
          <p:nvPr/>
        </p:nvSpPr>
        <p:spPr>
          <a:xfrm>
            <a:off x="6143750" y="4603552"/>
            <a:ext cx="5695324" cy="1573411"/>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77952" y="2620908"/>
            <a:ext cx="5065295" cy="672783"/>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6674943" y="5144899"/>
            <a:ext cx="4701117" cy="1023098"/>
          </a:xfrm>
          <a:prstGeom prst="rect">
            <a:avLst/>
          </a:prstGeom>
          <a:ln>
            <a:solidFill>
              <a:schemeClr val="accent5"/>
            </a:solidFill>
          </a:ln>
        </p:spPr>
      </p:pic>
    </p:spTree>
    <p:extLst>
      <p:ext uri="{BB962C8B-B14F-4D97-AF65-F5344CB8AC3E}">
        <p14:creationId xmlns:p14="http://schemas.microsoft.com/office/powerpoint/2010/main" val="151695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3019055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585027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7" name="Content Placeholder 6"/>
          <p:cNvPicPr>
            <a:picLocks noGrp="1" noChangeAspect="1"/>
          </p:cNvPicPr>
          <p:nvPr>
            <p:ph idx="1"/>
          </p:nvPr>
        </p:nvPicPr>
        <p:blipFill>
          <a:blip r:embed="rId2"/>
          <a:stretch>
            <a:fillRect/>
          </a:stretch>
        </p:blipFill>
        <p:spPr>
          <a:xfrm>
            <a:off x="2555422" y="1298155"/>
            <a:ext cx="6121431" cy="5823598"/>
          </a:xfrm>
          <a:prstGeom prst="rect">
            <a:avLst/>
          </a:prstGeom>
        </p:spPr>
      </p:pic>
      <p:pic>
        <p:nvPicPr>
          <p:cNvPr id="8" name="Picture 7"/>
          <p:cNvPicPr>
            <a:picLocks noChangeAspect="1"/>
          </p:cNvPicPr>
          <p:nvPr/>
        </p:nvPicPr>
        <p:blipFill>
          <a:blip r:embed="rId3"/>
          <a:stretch>
            <a:fillRect/>
          </a:stretch>
        </p:blipFill>
        <p:spPr>
          <a:xfrm>
            <a:off x="1876425" y="2466975"/>
            <a:ext cx="8439150" cy="1924050"/>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626010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0920" y="1582824"/>
            <a:ext cx="11860567" cy="2800767"/>
          </a:xfrm>
          <a:prstGeom prst="rect">
            <a:avLst/>
          </a:prstGeom>
          <a:noFill/>
        </p:spPr>
        <p:txBody>
          <a:bodyPr wrap="square" rtlCol="0">
            <a:spAutoFit/>
          </a:bodyPr>
          <a:lstStyle/>
          <a:p>
            <a:pPr algn="ctr"/>
            <a:r>
              <a:rPr lang="en-US" sz="8800" dirty="0" smtClean="0">
                <a:solidFill>
                  <a:schemeClr val="bg1"/>
                </a:solidFill>
              </a:rPr>
              <a:t>Coding for Reproducibility</a:t>
            </a:r>
            <a:endParaRPr lang="en-US" dirty="0">
              <a:solidFill>
                <a:schemeClr val="bg1"/>
              </a:solidFill>
            </a:endParaRPr>
          </a:p>
        </p:txBody>
      </p:sp>
    </p:spTree>
    <p:extLst>
      <p:ext uri="{BB962C8B-B14F-4D97-AF65-F5344CB8AC3E}">
        <p14:creationId xmlns:p14="http://schemas.microsoft.com/office/powerpoint/2010/main" val="1271138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from the “frequently gotten wrong” </a:t>
            </a:r>
            <a:r>
              <a:rPr lang="en-US" dirty="0" smtClean="0"/>
              <a:t>bin (restricted-access version)</a:t>
            </a:r>
            <a:endParaRPr lang="en-US" dirty="0"/>
          </a:p>
        </p:txBody>
      </p:sp>
      <p:sp>
        <p:nvSpPr>
          <p:cNvPr id="3" name="Content Placeholder 2"/>
          <p:cNvSpPr>
            <a:spLocks noGrp="1"/>
          </p:cNvSpPr>
          <p:nvPr>
            <p:ph sz="half" idx="1"/>
          </p:nvPr>
        </p:nvSpPr>
        <p:spPr/>
        <p:txBody>
          <a:bodyPr/>
          <a:lstStyle/>
          <a:p>
            <a:pPr marL="0" indent="0">
              <a:buNone/>
            </a:pPr>
            <a:r>
              <a:rPr lang="en-US" dirty="0" smtClean="0"/>
              <a:t>Cleanly </a:t>
            </a:r>
            <a:r>
              <a:rPr lang="en-US" b="1" u="sng" dirty="0" smtClean="0"/>
              <a:t>separate</a:t>
            </a:r>
          </a:p>
          <a:p>
            <a:r>
              <a:rPr lang="en-US" dirty="0" smtClean="0">
                <a:solidFill>
                  <a:schemeClr val="accent2"/>
                </a:solidFill>
              </a:rPr>
              <a:t>Confidential data </a:t>
            </a:r>
            <a:r>
              <a:rPr lang="en-US" dirty="0" smtClean="0"/>
              <a:t>and </a:t>
            </a:r>
            <a:r>
              <a:rPr lang="en-US" dirty="0" smtClean="0">
                <a:solidFill>
                  <a:schemeClr val="accent6"/>
                </a:solidFill>
              </a:rPr>
              <a:t>public use </a:t>
            </a:r>
            <a:r>
              <a:rPr lang="en-US" dirty="0" smtClean="0"/>
              <a:t>data</a:t>
            </a:r>
          </a:p>
          <a:p>
            <a:pPr lvl="1"/>
            <a:r>
              <a:rPr lang="en-US" dirty="0" smtClean="0"/>
              <a:t>You are going to have to provide copies of the public use data without compromising confidentiality</a:t>
            </a:r>
          </a:p>
          <a:p>
            <a:r>
              <a:rPr lang="en-US" dirty="0" smtClean="0">
                <a:solidFill>
                  <a:schemeClr val="accent2"/>
                </a:solidFill>
              </a:rPr>
              <a:t>Confidential parameters </a:t>
            </a:r>
            <a:r>
              <a:rPr lang="en-US" dirty="0" smtClean="0"/>
              <a:t>and the </a:t>
            </a:r>
            <a:r>
              <a:rPr lang="en-US" dirty="0" smtClean="0">
                <a:solidFill>
                  <a:schemeClr val="accent6"/>
                </a:solidFill>
              </a:rPr>
              <a:t>rest of the code</a:t>
            </a:r>
          </a:p>
          <a:p>
            <a:pPr lvl="1"/>
            <a:r>
              <a:rPr lang="en-US" dirty="0" smtClean="0"/>
              <a:t>Reduces need to redact programs</a:t>
            </a:r>
            <a:endParaRPr lang="en-US" dirty="0"/>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37940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smtClean="0">
                <a:solidFill>
                  <a:schemeClr val="bg1"/>
                </a:solidFill>
              </a:rPr>
              <a:t>Generic best practice</a:t>
            </a:r>
            <a:endParaRPr lang="en-US" dirty="0">
              <a:solidFill>
                <a:schemeClr val="bg1"/>
              </a:solidFill>
            </a:endParaRPr>
          </a:p>
        </p:txBody>
      </p:sp>
    </p:spTree>
    <p:extLst>
      <p:ext uri="{BB962C8B-B14F-4D97-AF65-F5344CB8AC3E}">
        <p14:creationId xmlns:p14="http://schemas.microsoft.com/office/powerpoint/2010/main" val="181631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from the “frequently gotten wrong” </a:t>
            </a:r>
            <a:r>
              <a:rPr lang="en-US" dirty="0" smtClean="0"/>
              <a:t>bin (big data version)</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Cleanly </a:t>
            </a:r>
            <a:r>
              <a:rPr lang="en-US" b="1" u="sng" dirty="0" smtClean="0"/>
              <a:t>separate</a:t>
            </a:r>
            <a:r>
              <a:rPr lang="en-US" dirty="0"/>
              <a:t> and </a:t>
            </a:r>
            <a:r>
              <a:rPr lang="en-US" b="1" u="sng" dirty="0" smtClean="0"/>
              <a:t>preserve</a:t>
            </a:r>
            <a:endParaRPr lang="en-US" b="1" u="sng" dirty="0" smtClean="0"/>
          </a:p>
          <a:p>
            <a:r>
              <a:rPr lang="en-US" dirty="0" smtClean="0">
                <a:solidFill>
                  <a:schemeClr val="accent2"/>
                </a:solidFill>
              </a:rPr>
              <a:t>Data acquisition code</a:t>
            </a:r>
          </a:p>
          <a:p>
            <a:pPr lvl="1"/>
            <a:r>
              <a:rPr lang="en-US" dirty="0"/>
              <a:t>Or </a:t>
            </a:r>
            <a:r>
              <a:rPr lang="en-US" dirty="0" smtClean="0"/>
              <a:t>instructions, needs to be re-executable</a:t>
            </a:r>
          </a:p>
          <a:p>
            <a:r>
              <a:rPr lang="en-US" dirty="0">
                <a:solidFill>
                  <a:schemeClr val="accent2"/>
                </a:solidFill>
              </a:rPr>
              <a:t>Confidential parameters </a:t>
            </a:r>
            <a:r>
              <a:rPr lang="en-US" dirty="0"/>
              <a:t>and the </a:t>
            </a:r>
            <a:r>
              <a:rPr lang="en-US" dirty="0">
                <a:solidFill>
                  <a:schemeClr val="accent6"/>
                </a:solidFill>
              </a:rPr>
              <a:t>rest of the code</a:t>
            </a:r>
          </a:p>
          <a:p>
            <a:pPr lvl="1"/>
            <a:r>
              <a:rPr lang="en-US" dirty="0"/>
              <a:t>Reduces need to redact </a:t>
            </a:r>
            <a:r>
              <a:rPr lang="en-US" dirty="0" smtClean="0"/>
              <a:t>programs</a:t>
            </a:r>
          </a:p>
          <a:p>
            <a:pPr lvl="1"/>
            <a:r>
              <a:rPr lang="en-US" dirty="0" smtClean="0"/>
              <a:t>API keys and the like</a:t>
            </a:r>
            <a:endParaRPr lang="en-US" dirty="0"/>
          </a:p>
          <a:p>
            <a:r>
              <a:rPr lang="en-US" dirty="0" smtClean="0">
                <a:solidFill>
                  <a:schemeClr val="accent2"/>
                </a:solidFill>
              </a:rPr>
              <a:t>Intermediate data extracts</a:t>
            </a:r>
            <a:endParaRPr lang="en-US" dirty="0" smtClean="0">
              <a:solidFill>
                <a:schemeClr val="accent6"/>
              </a:solidFill>
            </a:endParaRPr>
          </a:p>
          <a:p>
            <a:pPr lvl="1"/>
            <a:r>
              <a:rPr lang="en-US" dirty="0" smtClean="0"/>
              <a:t>When its impossible to exactly re-extract data</a:t>
            </a:r>
          </a:p>
          <a:p>
            <a:pPr lvl="1"/>
            <a:r>
              <a:rPr lang="en-US" dirty="0" smtClean="0"/>
              <a:t>When data extract takes a long time</a:t>
            </a:r>
            <a:endParaRPr lang="en-US" dirty="0"/>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158162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smtClean="0">
                <a:solidFill>
                  <a:schemeClr val="bg1"/>
                </a:solidFill>
              </a:rPr>
              <a:t>Example: Danish Restricted Data</a:t>
            </a:r>
            <a:endParaRPr lang="en-US" dirty="0">
              <a:solidFill>
                <a:schemeClr val="bg1"/>
              </a:solidFill>
            </a:endParaRPr>
          </a:p>
        </p:txBody>
      </p:sp>
    </p:spTree>
    <p:extLst>
      <p:ext uri="{BB962C8B-B14F-4D97-AF65-F5344CB8AC3E}">
        <p14:creationId xmlns:p14="http://schemas.microsoft.com/office/powerpoint/2010/main" val="173178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happens in the wild?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Danish admin data</a:t>
            </a:r>
          </a:p>
          <a:p>
            <a:pPr lvl="1"/>
            <a:r>
              <a:rPr lang="en-US" dirty="0"/>
              <a:t>Raw extracts in project folder</a:t>
            </a:r>
          </a:p>
          <a:p>
            <a:pPr lvl="1"/>
            <a:r>
              <a:rPr lang="en-US" dirty="0"/>
              <a:t>Code and extracts live on server</a:t>
            </a:r>
          </a:p>
          <a:p>
            <a:pPr lvl="1"/>
            <a:r>
              <a:rPr lang="en-US" dirty="0"/>
              <a:t>Paper lives off server</a:t>
            </a:r>
          </a:p>
          <a:p>
            <a:r>
              <a:rPr lang="en-US" b="1" dirty="0"/>
              <a:t>Server not connected to the internet</a:t>
            </a:r>
          </a:p>
          <a:p>
            <a:pPr lvl="1"/>
            <a:r>
              <a:rPr lang="en-US" dirty="0"/>
              <a:t>Administrators install packages</a:t>
            </a:r>
          </a:p>
          <a:p>
            <a:pPr lvl="1"/>
            <a:r>
              <a:rPr lang="en-US" dirty="0"/>
              <a:t>Packages are part of your code; newer versions could break older code</a:t>
            </a:r>
          </a:p>
          <a:p>
            <a:r>
              <a:rPr lang="en-US" b="1" dirty="0"/>
              <a:t>What does collaboration look like?</a:t>
            </a:r>
          </a:p>
          <a:p>
            <a:pPr lvl="1"/>
            <a:endParaRPr lang="en-US" dirty="0"/>
          </a:p>
        </p:txBody>
      </p:sp>
      <p:pic>
        <p:nvPicPr>
          <p:cNvPr id="1026" name="Picture 2" descr="Danmarks Statistik | Vejle Bibliotekerne">
            <a:extLst>
              <a:ext uri="{FF2B5EF4-FFF2-40B4-BE49-F238E27FC236}">
                <a16:creationId xmlns:a16="http://schemas.microsoft.com/office/drawing/2014/main" id="{33017408-ACC8-401E-82C9-41470F650D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6" t="9445" r="5361" b="25333"/>
          <a:stretch/>
        </p:blipFill>
        <p:spPr bwMode="auto">
          <a:xfrm>
            <a:off x="6891342" y="1825625"/>
            <a:ext cx="3743316" cy="207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83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50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Dynamic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I was added to a project in the middle of development</a:t>
            </a:r>
          </a:p>
          <a:p>
            <a:pPr lvl="1"/>
            <a:r>
              <a:rPr lang="en-US" dirty="0"/>
              <a:t>No overlap with person previously responsible for code and data</a:t>
            </a:r>
          </a:p>
          <a:p>
            <a:pPr lvl="1"/>
            <a:r>
              <a:rPr lang="en-US" dirty="0"/>
              <a:t>They also could no longer access the server </a:t>
            </a:r>
          </a:p>
          <a:p>
            <a:pPr lvl="1"/>
            <a:r>
              <a:rPr lang="en-US" dirty="0"/>
              <a:t>This is collaboration, just not at the same time</a:t>
            </a:r>
          </a:p>
          <a:p>
            <a:r>
              <a:rPr lang="en-US" b="1" dirty="0"/>
              <a:t>Problem: inflation adjustment was hardcoded, but we needed more years</a:t>
            </a:r>
          </a:p>
          <a:p>
            <a:pPr lvl="1"/>
            <a:r>
              <a:rPr lang="en-US" dirty="0"/>
              <a:t>Source was not documented</a:t>
            </a:r>
          </a:p>
          <a:p>
            <a:pPr lvl="1"/>
            <a:r>
              <a:rPr lang="en-US" dirty="0"/>
              <a:t>I was able to find the published numbers online (off server)</a:t>
            </a:r>
          </a:p>
          <a:p>
            <a:pPr lvl="1"/>
            <a:r>
              <a:rPr lang="en-US" dirty="0"/>
              <a:t>Updated the hardcoding, but also added URL and short description</a:t>
            </a:r>
          </a:p>
          <a:p>
            <a:pPr lvl="1"/>
            <a:r>
              <a:rPr lang="en-US" dirty="0"/>
              <a:t>Not a perfect solution: URL could change in the future!</a:t>
            </a:r>
          </a:p>
        </p:txBody>
      </p:sp>
    </p:spTree>
    <p:extLst>
      <p:ext uri="{BB962C8B-B14F-4D97-AF65-F5344CB8AC3E}">
        <p14:creationId xmlns:p14="http://schemas.microsoft.com/office/powerpoint/2010/main" val="25623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 for dynamic collaboration</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Document how code pieces work together from the start</a:t>
            </a:r>
          </a:p>
          <a:p>
            <a:pPr lvl="1"/>
            <a:r>
              <a:rPr lang="en-US" dirty="0"/>
              <a:t>Ideally this follows from how the code is structured</a:t>
            </a:r>
          </a:p>
          <a:p>
            <a:pPr lvl="1"/>
            <a:r>
              <a:rPr lang="en-US" dirty="0"/>
              <a:t>Use a README from the start</a:t>
            </a:r>
          </a:p>
          <a:p>
            <a:r>
              <a:rPr lang="en-US" b="1" dirty="0"/>
              <a:t>Document package versions</a:t>
            </a:r>
          </a:p>
          <a:p>
            <a:r>
              <a:rPr lang="en-US" b="1" dirty="0"/>
              <a:t>Dynamic collaboration might be with your future self!</a:t>
            </a:r>
            <a:endParaRPr lang="en-US" dirty="0"/>
          </a:p>
          <a:p>
            <a:endParaRPr lang="en-US" b="1" dirty="0"/>
          </a:p>
        </p:txBody>
      </p:sp>
    </p:spTree>
    <p:extLst>
      <p:ext uri="{BB962C8B-B14F-4D97-AF65-F5344CB8AC3E}">
        <p14:creationId xmlns:p14="http://schemas.microsoft.com/office/powerpoint/2010/main" val="218875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smtClean="0">
                <a:solidFill>
                  <a:schemeClr val="bg1"/>
                </a:solidFill>
              </a:rPr>
              <a:t>Example: FSRDC (LEHD Data)</a:t>
            </a:r>
            <a:endParaRPr lang="en-US" dirty="0">
              <a:solidFill>
                <a:schemeClr val="bg1"/>
              </a:solidFill>
            </a:endParaRPr>
          </a:p>
        </p:txBody>
      </p:sp>
    </p:spTree>
    <p:extLst>
      <p:ext uri="{BB962C8B-B14F-4D97-AF65-F5344CB8AC3E}">
        <p14:creationId xmlns:p14="http://schemas.microsoft.com/office/powerpoint/2010/main" val="614304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561" y="2350826"/>
            <a:ext cx="3238500" cy="1971675"/>
          </a:xfrm>
          <a:prstGeom prst="rect">
            <a:avLst/>
          </a:prstGeom>
        </p:spPr>
      </p:pic>
      <p:sp>
        <p:nvSpPr>
          <p:cNvPr id="3" name="Title 2"/>
          <p:cNvSpPr>
            <a:spLocks noGrp="1"/>
          </p:cNvSpPr>
          <p:nvPr>
            <p:ph type="title"/>
          </p:nvPr>
        </p:nvSpPr>
        <p:spPr/>
        <p:txBody>
          <a:bodyPr/>
          <a:lstStyle/>
          <a:p>
            <a:r>
              <a:rPr lang="en-US" dirty="0"/>
              <a:t>What happens in the wild? </a:t>
            </a:r>
          </a:p>
        </p:txBody>
      </p:sp>
      <p:sp>
        <p:nvSpPr>
          <p:cNvPr id="4" name="Content Placeholder 3"/>
          <p:cNvSpPr>
            <a:spLocks noGrp="1"/>
          </p:cNvSpPr>
          <p:nvPr>
            <p:ph sz="half" idx="1"/>
          </p:nvPr>
        </p:nvSpPr>
        <p:spPr>
          <a:xfrm>
            <a:off x="838199" y="1825625"/>
            <a:ext cx="10515599" cy="4351338"/>
          </a:xfrm>
        </p:spPr>
        <p:txBody>
          <a:bodyPr>
            <a:normAutofit lnSpcReduction="10000"/>
          </a:bodyPr>
          <a:lstStyle/>
          <a:p>
            <a:r>
              <a:rPr lang="en-US" b="1" dirty="0" smtClean="0"/>
              <a:t>LEHD data</a:t>
            </a:r>
            <a:endParaRPr lang="en-US" b="1" dirty="0"/>
          </a:p>
          <a:p>
            <a:pPr lvl="1"/>
            <a:r>
              <a:rPr lang="en-US" dirty="0">
                <a:solidFill>
                  <a:srgbClr val="FF0000"/>
                </a:solidFill>
              </a:rPr>
              <a:t>Raw </a:t>
            </a:r>
            <a:r>
              <a:rPr lang="en-US" dirty="0" smtClean="0">
                <a:solidFill>
                  <a:srgbClr val="FF0000"/>
                </a:solidFill>
              </a:rPr>
              <a:t>data in </a:t>
            </a:r>
            <a:r>
              <a:rPr lang="en-US" b="1" u="sng" dirty="0" smtClean="0">
                <a:solidFill>
                  <a:srgbClr val="FF0000"/>
                </a:solidFill>
              </a:rPr>
              <a:t>shared</a:t>
            </a:r>
            <a:r>
              <a:rPr lang="en-US" dirty="0" smtClean="0">
                <a:solidFill>
                  <a:srgbClr val="FF0000"/>
                </a:solidFill>
              </a:rPr>
              <a:t> location</a:t>
            </a:r>
            <a:endParaRPr lang="en-US" dirty="0">
              <a:solidFill>
                <a:srgbClr val="FF0000"/>
              </a:solidFill>
            </a:endParaRPr>
          </a:p>
          <a:p>
            <a:pPr lvl="1"/>
            <a:r>
              <a:rPr lang="en-US" dirty="0"/>
              <a:t>Code and extracts live on server</a:t>
            </a:r>
          </a:p>
          <a:p>
            <a:pPr lvl="1"/>
            <a:r>
              <a:rPr lang="en-US" dirty="0"/>
              <a:t>Paper lives off server</a:t>
            </a:r>
          </a:p>
          <a:p>
            <a:r>
              <a:rPr lang="en-US" b="1" dirty="0"/>
              <a:t>Server not connected to the internet</a:t>
            </a:r>
          </a:p>
          <a:p>
            <a:pPr lvl="1"/>
            <a:r>
              <a:rPr lang="en-US" dirty="0"/>
              <a:t>Administrators install packages</a:t>
            </a:r>
          </a:p>
          <a:p>
            <a:r>
              <a:rPr lang="en-US" b="1" dirty="0" smtClean="0"/>
              <a:t>Big data: LEHD (</a:t>
            </a:r>
            <a:r>
              <a:rPr lang="en-US" dirty="0" smtClean="0"/>
              <a:t>1990-2015) </a:t>
            </a:r>
            <a:r>
              <a:rPr lang="en-US" b="1" dirty="0" smtClean="0"/>
              <a:t>is</a:t>
            </a:r>
          </a:p>
          <a:p>
            <a:pPr lvl="1"/>
            <a:r>
              <a:rPr lang="en-US" dirty="0" err="1" smtClean="0"/>
              <a:t>Obs</a:t>
            </a:r>
            <a:r>
              <a:rPr lang="en-US" dirty="0"/>
              <a:t>: 4.4 billion</a:t>
            </a:r>
          </a:p>
          <a:p>
            <a:pPr lvl="1"/>
            <a:r>
              <a:rPr lang="en-US" dirty="0"/>
              <a:t>Persons: 265 million</a:t>
            </a:r>
          </a:p>
          <a:p>
            <a:pPr lvl="1"/>
            <a:r>
              <a:rPr lang="en-US" dirty="0"/>
              <a:t>Firms: 23 million</a:t>
            </a:r>
          </a:p>
          <a:p>
            <a:pPr lvl="1"/>
            <a:r>
              <a:rPr lang="en-US" dirty="0"/>
              <a:t>Jobs: 1.7 </a:t>
            </a:r>
            <a:r>
              <a:rPr lang="en-US" dirty="0" smtClean="0"/>
              <a:t>Billion</a:t>
            </a:r>
            <a:endParaRPr lang="en-US" dirty="0"/>
          </a:p>
          <a:p>
            <a:pPr lvl="1"/>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186" y="2031739"/>
            <a:ext cx="1428750" cy="638175"/>
          </a:xfrm>
          <a:prstGeom prst="rect">
            <a:avLst/>
          </a:prstGeom>
        </p:spPr>
      </p:pic>
      <p:sp>
        <p:nvSpPr>
          <p:cNvPr id="6" name="Oval Callout 5"/>
          <p:cNvSpPr/>
          <p:nvPr/>
        </p:nvSpPr>
        <p:spPr>
          <a:xfrm>
            <a:off x="5827593" y="4950297"/>
            <a:ext cx="2333767" cy="1226665"/>
          </a:xfrm>
          <a:prstGeom prst="wedgeEllipseCallout">
            <a:avLst>
              <a:gd name="adj1" fmla="val -143968"/>
              <a:gd name="adj2" fmla="val -6656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This does not fit into Stata on your laptop</a:t>
            </a:r>
            <a:endParaRPr lang="en-US" dirty="0">
              <a:solidFill>
                <a:srgbClr val="FF0000"/>
              </a:solidFill>
            </a:endParaRPr>
          </a:p>
        </p:txBody>
      </p:sp>
    </p:spTree>
    <p:extLst>
      <p:ext uri="{BB962C8B-B14F-4D97-AF65-F5344CB8AC3E}">
        <p14:creationId xmlns:p14="http://schemas.microsoft.com/office/powerpoint/2010/main" val="15630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Dynamic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smtClean="0"/>
              <a:t>You are working with another person</a:t>
            </a:r>
            <a:endParaRPr lang="en-US" b="1" dirty="0"/>
          </a:p>
          <a:p>
            <a:pPr lvl="1"/>
            <a:r>
              <a:rPr lang="en-US" dirty="0" smtClean="0"/>
              <a:t>It takes days to extract the code</a:t>
            </a:r>
            <a:endParaRPr lang="en-US" dirty="0"/>
          </a:p>
          <a:p>
            <a:pPr lvl="1"/>
            <a:r>
              <a:rPr lang="en-US" dirty="0" smtClean="0"/>
              <a:t>Need to coordinate on space</a:t>
            </a:r>
          </a:p>
          <a:p>
            <a:pPr lvl="1"/>
            <a:r>
              <a:rPr lang="en-US" dirty="0" smtClean="0"/>
              <a:t>You may be limited on space</a:t>
            </a:r>
            <a:endParaRPr lang="en-US" dirty="0"/>
          </a:p>
          <a:p>
            <a:r>
              <a:rPr lang="en-US" b="1" dirty="0" smtClean="0"/>
              <a:t>You cannot share the data outside of your space</a:t>
            </a:r>
          </a:p>
          <a:p>
            <a:pPr lvl="1"/>
            <a:r>
              <a:rPr lang="en-US" dirty="0" smtClean="0"/>
              <a:t>Solution: Share a location</a:t>
            </a:r>
          </a:p>
          <a:p>
            <a:pPr lvl="1"/>
            <a:r>
              <a:rPr lang="en-US" dirty="0" smtClean="0"/>
              <a:t>Solution: Keep track of which programs have been run, and how lon</a:t>
            </a:r>
            <a:r>
              <a:rPr lang="en-US" dirty="0" smtClean="0"/>
              <a:t>g they took</a:t>
            </a:r>
          </a:p>
          <a:p>
            <a:pPr lvl="2"/>
            <a:r>
              <a:rPr lang="en-US" dirty="0" smtClean="0"/>
              <a:t>Keep log files</a:t>
            </a:r>
          </a:p>
          <a:p>
            <a:pPr lvl="2"/>
            <a:r>
              <a:rPr lang="en-US" dirty="0" smtClean="0"/>
              <a:t>Program in checks for intermediate files – do not reprocess if present</a:t>
            </a:r>
            <a:endParaRPr lang="en-US" dirty="0"/>
          </a:p>
        </p:txBody>
      </p:sp>
    </p:spTree>
    <p:extLst>
      <p:ext uri="{BB962C8B-B14F-4D97-AF65-F5344CB8AC3E}">
        <p14:creationId xmlns:p14="http://schemas.microsoft.com/office/powerpoint/2010/main" val="146348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intermediate files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a:t>
            </a:r>
          </a:p>
          <a:p>
            <a:pPr marL="0" indent="0">
              <a:buNone/>
            </a:pPr>
            <a:endParaRPr lang="en-US" dirty="0" smtClean="0"/>
          </a:p>
          <a:p>
            <a:pPr marL="457200" lvl="1" indent="0">
              <a:buNone/>
            </a:pPr>
            <a:r>
              <a:rPr lang="en-US" sz="1800" b="1" dirty="0" smtClean="0">
                <a:latin typeface="Lucida Console" panose="020B0609040504020204" pitchFamily="49" charset="0"/>
                <a:cs typeface="Courier New" panose="02070309020205020404" pitchFamily="49" charset="0"/>
              </a:rPr>
              <a:t>if ( ! </a:t>
            </a:r>
            <a:r>
              <a:rPr lang="en-US" sz="1800" b="1" dirty="0" err="1" smtClean="0">
                <a:latin typeface="Lucida Console" panose="020B0609040504020204" pitchFamily="49" charset="0"/>
                <a:cs typeface="Courier New" panose="02070309020205020404" pitchFamily="49" charset="0"/>
              </a:rPr>
              <a:t>file.exists</a:t>
            </a:r>
            <a:r>
              <a:rPr lang="en-US" sz="1800" b="1" dirty="0" smtClean="0">
                <a:latin typeface="Lucida Console" panose="020B0609040504020204" pitchFamily="49" charset="0"/>
                <a:cs typeface="Courier New" panose="02070309020205020404" pitchFamily="49" charset="0"/>
              </a:rPr>
              <a:t>(</a:t>
            </a:r>
            <a:r>
              <a:rPr lang="en-US" sz="1800" b="1" dirty="0" err="1" smtClean="0">
                <a:latin typeface="Lucida Console" panose="020B0609040504020204" pitchFamily="49" charset="0"/>
                <a:cs typeface="Courier New" panose="02070309020205020404" pitchFamily="49" charset="0"/>
              </a:rPr>
              <a:t>file.path</a:t>
            </a:r>
            <a:r>
              <a:rPr lang="en-US" sz="1800" b="1" dirty="0" smtClean="0">
                <a:latin typeface="Lucida Console" panose="020B0609040504020204" pitchFamily="49" charset="0"/>
                <a:cs typeface="Courier New" panose="02070309020205020404" pitchFamily="49" charset="0"/>
              </a:rPr>
              <a:t>(intermediate,”step1.Rdata”)) {</a:t>
            </a:r>
          </a:p>
          <a:p>
            <a:pPr marL="457200" lvl="1" indent="0">
              <a:buNone/>
            </a:pPr>
            <a:r>
              <a:rPr lang="en-US" sz="1800" b="1" dirty="0">
                <a:latin typeface="Lucida Console" panose="020B0609040504020204" pitchFamily="49" charset="0"/>
                <a:cs typeface="Courier New" panose="02070309020205020404" pitchFamily="49" charset="0"/>
              </a:rPr>
              <a:t> </a:t>
            </a:r>
            <a:r>
              <a:rPr lang="en-US" sz="1800" b="1" dirty="0" smtClean="0">
                <a:latin typeface="Lucida Console" panose="020B0609040504020204" pitchFamily="49" charset="0"/>
                <a:cs typeface="Courier New" panose="02070309020205020404" pitchFamily="49" charset="0"/>
              </a:rPr>
              <a:t>   </a:t>
            </a:r>
            <a:r>
              <a:rPr lang="en-US" sz="1800" b="1" dirty="0" err="1" smtClean="0">
                <a:latin typeface="Lucida Console" panose="020B0609040504020204" pitchFamily="49" charset="0"/>
                <a:cs typeface="Courier New" panose="02070309020205020404" pitchFamily="49" charset="0"/>
              </a:rPr>
              <a:t>prepare_file</a:t>
            </a:r>
            <a:r>
              <a:rPr lang="en-US" sz="1800" b="1" dirty="0" smtClean="0">
                <a:latin typeface="Lucida Console" panose="020B0609040504020204" pitchFamily="49" charset="0"/>
                <a:cs typeface="Courier New" panose="02070309020205020404" pitchFamily="49" charset="0"/>
              </a:rPr>
              <a:t>(in=“step0”,out=“step1”,outpath=intermediate)</a:t>
            </a:r>
          </a:p>
          <a:p>
            <a:pPr marL="457200" lvl="1" indent="0">
              <a:buNone/>
            </a:pPr>
            <a:r>
              <a:rPr lang="en-US" sz="1800" b="1" dirty="0" smtClean="0">
                <a:latin typeface="Lucida Console" panose="020B0609040504020204" pitchFamily="49" charset="0"/>
                <a:cs typeface="Courier New" panose="02070309020205020404" pitchFamily="49" charset="0"/>
              </a:rPr>
              <a:t>} else {</a:t>
            </a:r>
          </a:p>
          <a:p>
            <a:pPr marL="457200" lvl="1" indent="0">
              <a:buNone/>
            </a:pPr>
            <a:r>
              <a:rPr lang="en-US" sz="1800" b="1" dirty="0">
                <a:latin typeface="Lucida Console" panose="020B0609040504020204" pitchFamily="49" charset="0"/>
                <a:cs typeface="Courier New" panose="02070309020205020404" pitchFamily="49" charset="0"/>
              </a:rPr>
              <a:t> </a:t>
            </a:r>
            <a:r>
              <a:rPr lang="en-US" sz="1800" b="1" dirty="0" smtClean="0">
                <a:latin typeface="Lucida Console" panose="020B0609040504020204" pitchFamily="49" charset="0"/>
                <a:cs typeface="Courier New" panose="02070309020205020404" pitchFamily="49" charset="0"/>
              </a:rPr>
              <a:t>  message(“File exists, skipping processing”)</a:t>
            </a:r>
          </a:p>
          <a:p>
            <a:pPr marL="457200" lvl="1" indent="0">
              <a:buNone/>
            </a:pPr>
            <a:r>
              <a:rPr lang="en-US" sz="1800" b="1" dirty="0">
                <a:latin typeface="Lucida Console" panose="020B0609040504020204" pitchFamily="49" charset="0"/>
                <a:cs typeface="Courier New" panose="02070309020205020404" pitchFamily="49" charset="0"/>
              </a:rPr>
              <a:t>}</a:t>
            </a:r>
          </a:p>
        </p:txBody>
      </p:sp>
    </p:spTree>
    <p:extLst>
      <p:ext uri="{BB962C8B-B14F-4D97-AF65-F5344CB8AC3E}">
        <p14:creationId xmlns:p14="http://schemas.microsoft.com/office/powerpoint/2010/main" val="12632932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intermediate files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Stata:</a:t>
            </a:r>
          </a:p>
          <a:p>
            <a:pPr marL="0" indent="0">
              <a:buNone/>
            </a:pPr>
            <a:endParaRPr lang="en-US" dirty="0" smtClean="0"/>
          </a:p>
          <a:p>
            <a:pPr marL="457200" lvl="1" indent="0">
              <a:buNone/>
            </a:pPr>
            <a:r>
              <a:rPr lang="en-US" sz="1800" b="1" dirty="0">
                <a:latin typeface="Lucida Console" panose="020B0609040504020204" pitchFamily="49" charset="0"/>
                <a:cs typeface="Courier New" panose="02070309020205020404" pitchFamily="49" charset="0"/>
              </a:rPr>
              <a:t>capture confirm file </a:t>
            </a:r>
            <a:r>
              <a:rPr lang="en-US" sz="1800" b="1" dirty="0" smtClean="0">
                <a:latin typeface="Lucida Console" panose="020B0609040504020204" pitchFamily="49" charset="0"/>
                <a:cs typeface="Courier New" panose="02070309020205020404" pitchFamily="49" charset="0"/>
              </a:rPr>
              <a:t>“$intermediate/step1.dta</a:t>
            </a:r>
            <a:r>
              <a:rPr lang="en-US" sz="1800" b="1" dirty="0">
                <a:latin typeface="Lucida Console" panose="020B0609040504020204" pitchFamily="49" charset="0"/>
                <a:cs typeface="Courier New" panose="02070309020205020404" pitchFamily="49" charset="0"/>
              </a:rPr>
              <a:t>"</a:t>
            </a:r>
          </a:p>
          <a:p>
            <a:pPr marL="457200" lvl="1" indent="0">
              <a:buNone/>
            </a:pPr>
            <a:r>
              <a:rPr lang="en-US" sz="1800" b="1" dirty="0">
                <a:latin typeface="Lucida Console" panose="020B0609040504020204" pitchFamily="49" charset="0"/>
                <a:cs typeface="Courier New" panose="02070309020205020404" pitchFamily="49" charset="0"/>
              </a:rPr>
              <a:t>  if _</a:t>
            </a:r>
            <a:r>
              <a:rPr lang="en-US" sz="1800" b="1" dirty="0" err="1" smtClean="0">
                <a:latin typeface="Lucida Console" panose="020B0609040504020204" pitchFamily="49" charset="0"/>
                <a:cs typeface="Courier New" panose="02070309020205020404" pitchFamily="49" charset="0"/>
              </a:rPr>
              <a:t>rc</a:t>
            </a:r>
            <a:r>
              <a:rPr lang="en-US" sz="1800" b="1" dirty="0" smtClean="0">
                <a:latin typeface="Lucida Console" panose="020B0609040504020204" pitchFamily="49" charset="0"/>
                <a:cs typeface="Courier New" panose="02070309020205020404" pitchFamily="49" charset="0"/>
              </a:rPr>
              <a:t>!=0 </a:t>
            </a:r>
            <a:r>
              <a:rPr lang="en-US" sz="1800" b="1" dirty="0">
                <a:latin typeface="Lucida Console" panose="020B0609040504020204" pitchFamily="49" charset="0"/>
                <a:cs typeface="Courier New" panose="02070309020205020404" pitchFamily="49" charset="0"/>
              </a:rPr>
              <a:t>{</a:t>
            </a:r>
          </a:p>
          <a:p>
            <a:pPr marL="457200" lvl="1" indent="0">
              <a:buNone/>
            </a:pPr>
            <a:r>
              <a:rPr lang="en-US" sz="1800" b="1" dirty="0">
                <a:latin typeface="Lucida Console" panose="020B0609040504020204" pitchFamily="49" charset="0"/>
                <a:cs typeface="Courier New" panose="02070309020205020404" pitchFamily="49" charset="0"/>
              </a:rPr>
              <a:t>    </a:t>
            </a:r>
            <a:r>
              <a:rPr lang="en-US" sz="1800" b="1" dirty="0" err="1" smtClean="0">
                <a:latin typeface="Lucida Console" panose="020B0609040504020204" pitchFamily="49" charset="0"/>
                <a:cs typeface="Courier New" panose="02070309020205020404" pitchFamily="49" charset="0"/>
              </a:rPr>
              <a:t>process_file</a:t>
            </a:r>
            <a:r>
              <a:rPr lang="en-US" sz="1800" b="1" dirty="0" smtClean="0">
                <a:latin typeface="Lucida Console" panose="020B0609040504020204" pitchFamily="49" charset="0"/>
                <a:cs typeface="Courier New" panose="02070309020205020404" pitchFamily="49" charset="0"/>
              </a:rPr>
              <a:t> step0 step2 $intermediate</a:t>
            </a:r>
          </a:p>
          <a:p>
            <a:pPr marL="457200" lvl="1" indent="0">
              <a:buNone/>
            </a:pPr>
            <a:r>
              <a:rPr lang="en-US" sz="1800" b="1" dirty="0">
                <a:latin typeface="Lucida Console" panose="020B0609040504020204" pitchFamily="49" charset="0"/>
                <a:cs typeface="Courier New" panose="02070309020205020404" pitchFamily="49" charset="0"/>
              </a:rPr>
              <a:t>}</a:t>
            </a:r>
            <a:r>
              <a:rPr lang="en-US" sz="1800" b="1" dirty="0" smtClean="0">
                <a:latin typeface="Lucida Console" panose="020B0609040504020204" pitchFamily="49" charset="0"/>
                <a:cs typeface="Courier New" panose="02070309020205020404" pitchFamily="49" charset="0"/>
              </a:rPr>
              <a:t>  </a:t>
            </a:r>
            <a:r>
              <a:rPr lang="en-US" sz="1800" b="1" dirty="0">
                <a:latin typeface="Lucida Console" panose="020B0609040504020204" pitchFamily="49" charset="0"/>
                <a:cs typeface="Courier New" panose="02070309020205020404" pitchFamily="49" charset="0"/>
              </a:rPr>
              <a:t>else {</a:t>
            </a:r>
          </a:p>
          <a:p>
            <a:pPr marL="457200" lvl="1" indent="0">
              <a:buNone/>
            </a:pPr>
            <a:r>
              <a:rPr lang="en-US" sz="1800" b="1" dirty="0">
                <a:latin typeface="Lucida Console" panose="020B0609040504020204" pitchFamily="49" charset="0"/>
                <a:cs typeface="Courier New" panose="02070309020205020404" pitchFamily="49" charset="0"/>
              </a:rPr>
              <a:t>    display </a:t>
            </a:r>
            <a:r>
              <a:rPr lang="en-US" sz="1800" b="1" dirty="0" smtClean="0">
                <a:latin typeface="Lucida Console" panose="020B0609040504020204" pitchFamily="49" charset="0"/>
                <a:cs typeface="Courier New" panose="02070309020205020404" pitchFamily="49" charset="0"/>
              </a:rPr>
              <a:t>"</a:t>
            </a:r>
            <a:r>
              <a:rPr lang="en-US" sz="1800" b="1" dirty="0">
                <a:latin typeface="Lucida Console" panose="020B0609040504020204" pitchFamily="49" charset="0"/>
                <a:cs typeface="Courier New" panose="02070309020205020404" pitchFamily="49" charset="0"/>
              </a:rPr>
              <a:t> File exists, skipping processing </a:t>
            </a:r>
            <a:r>
              <a:rPr lang="en-US" sz="1800" b="1" dirty="0" smtClean="0">
                <a:latin typeface="Lucida Console" panose="020B0609040504020204" pitchFamily="49" charset="0"/>
                <a:cs typeface="Courier New" panose="02070309020205020404" pitchFamily="49" charset="0"/>
              </a:rPr>
              <a:t>"</a:t>
            </a:r>
            <a:endParaRPr lang="en-US" sz="1800" b="1" dirty="0">
              <a:latin typeface="Lucida Console" panose="020B0609040504020204" pitchFamily="49" charset="0"/>
              <a:cs typeface="Courier New" panose="02070309020205020404" pitchFamily="49" charset="0"/>
            </a:endParaRPr>
          </a:p>
          <a:p>
            <a:pPr marL="457200" lvl="1" indent="0">
              <a:buNone/>
            </a:pPr>
            <a:r>
              <a:rPr lang="en-US" sz="1800" b="1" dirty="0">
                <a:latin typeface="Lucida Console" panose="020B0609040504020204" pitchFamily="49" charset="0"/>
                <a:cs typeface="Courier New" panose="02070309020205020404" pitchFamily="49" charset="0"/>
              </a:rPr>
              <a:t>  }</a:t>
            </a:r>
          </a:p>
        </p:txBody>
      </p:sp>
    </p:spTree>
    <p:extLst>
      <p:ext uri="{BB962C8B-B14F-4D97-AF65-F5344CB8AC3E}">
        <p14:creationId xmlns:p14="http://schemas.microsoft.com/office/powerpoint/2010/main" val="3629314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Tree>
    <p:extLst>
      <p:ext uri="{BB962C8B-B14F-4D97-AF65-F5344CB8AC3E}">
        <p14:creationId xmlns:p14="http://schemas.microsoft.com/office/powerpoint/2010/main" val="849789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Safe </a:t>
            </a:r>
            <a:r>
              <a:rPr lang="en-US" dirty="0"/>
              <a:t>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smtClean="0"/>
              <a:t>Census rules discourage frequent removal of results and code</a:t>
            </a:r>
            <a:endParaRPr lang="en-US" b="1" dirty="0"/>
          </a:p>
          <a:p>
            <a:pPr lvl="1"/>
            <a:r>
              <a:rPr lang="en-US" dirty="0" smtClean="0"/>
              <a:t>Earlier released results might impede later release of results</a:t>
            </a:r>
            <a:endParaRPr lang="en-US" dirty="0"/>
          </a:p>
          <a:p>
            <a:pPr lvl="1"/>
            <a:r>
              <a:rPr lang="en-US" dirty="0" smtClean="0"/>
              <a:t>Code needs to be vetted every time for confidentiality</a:t>
            </a:r>
            <a:endParaRPr lang="en-US" dirty="0"/>
          </a:p>
          <a:p>
            <a:r>
              <a:rPr lang="en-US" b="1" dirty="0" smtClean="0"/>
              <a:t>Solution: safe programming</a:t>
            </a:r>
            <a:endParaRPr lang="en-US" b="1" dirty="0"/>
          </a:p>
          <a:p>
            <a:pPr lvl="1"/>
            <a:r>
              <a:rPr lang="en-US" dirty="0" smtClean="0"/>
              <a:t>Use samples for early release, late releases that are different (no overlap)</a:t>
            </a:r>
            <a:endParaRPr lang="en-US" dirty="0"/>
          </a:p>
          <a:p>
            <a:pPr lvl="1"/>
            <a:r>
              <a:rPr lang="en-US" dirty="0" smtClean="0"/>
              <a:t>Include code that demonstrates safe release</a:t>
            </a:r>
            <a:endParaRPr lang="en-US" dirty="0"/>
          </a:p>
          <a:p>
            <a:pPr lvl="1"/>
            <a:r>
              <a:rPr lang="en-US" dirty="0" smtClean="0"/>
              <a:t>Use placeholders for confidential values (for instance, minimum cell size)</a:t>
            </a:r>
            <a:endParaRPr lang="en-US" dirty="0"/>
          </a:p>
          <a:p>
            <a:pPr lvl="1"/>
            <a:r>
              <a:rPr lang="en-US" dirty="0" smtClean="0"/>
              <a:t>Store them in external files</a:t>
            </a:r>
            <a:endParaRPr lang="en-US" dirty="0"/>
          </a:p>
        </p:txBody>
      </p:sp>
    </p:spTree>
    <p:extLst>
      <p:ext uri="{BB962C8B-B14F-4D97-AF65-F5344CB8AC3E}">
        <p14:creationId xmlns:p14="http://schemas.microsoft.com/office/powerpoint/2010/main" val="328457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Effective Programming </a:t>
            </a:r>
            <a:endParaRPr lang="en-US" dirty="0"/>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smtClean="0"/>
              <a:t>Datasets are huge</a:t>
            </a:r>
            <a:endParaRPr lang="en-US" b="1" dirty="0"/>
          </a:p>
          <a:p>
            <a:pPr lvl="1"/>
            <a:r>
              <a:rPr lang="en-US" dirty="0" smtClean="0"/>
              <a:t>Bugs in later code may show up many days/weeks later</a:t>
            </a:r>
            <a:endParaRPr lang="en-US" dirty="0"/>
          </a:p>
          <a:p>
            <a:pPr lvl="1"/>
            <a:r>
              <a:rPr lang="en-US" dirty="0" smtClean="0"/>
              <a:t>You cannot run code interactively</a:t>
            </a:r>
            <a:endParaRPr lang="en-US" dirty="0"/>
          </a:p>
          <a:p>
            <a:r>
              <a:rPr lang="en-US" b="1" dirty="0" smtClean="0"/>
              <a:t>Solution: build in tests</a:t>
            </a:r>
            <a:endParaRPr lang="en-US" b="1" dirty="0"/>
          </a:p>
          <a:p>
            <a:pPr lvl="1"/>
            <a:r>
              <a:rPr lang="en-US" dirty="0" smtClean="0"/>
              <a:t>Use samples for debugging</a:t>
            </a:r>
            <a:endParaRPr lang="en-US" dirty="0"/>
          </a:p>
          <a:p>
            <a:pPr lvl="1"/>
            <a:r>
              <a:rPr lang="en-US" dirty="0" smtClean="0"/>
              <a:t>Be aware of what you are sampling: </a:t>
            </a:r>
            <a:r>
              <a:rPr lang="en-US" i="1" dirty="0" smtClean="0"/>
              <a:t>people, jobs, businesses, counties, places, time periods</a:t>
            </a:r>
            <a:r>
              <a:rPr lang="en-US" dirty="0" smtClean="0"/>
              <a:t>!</a:t>
            </a:r>
            <a:endParaRPr lang="en-US" dirty="0"/>
          </a:p>
          <a:p>
            <a:pPr lvl="1"/>
            <a:r>
              <a:rPr lang="en-US" dirty="0" smtClean="0"/>
              <a:t>Include information about the sampling in output and naming of files</a:t>
            </a:r>
            <a:endParaRPr lang="en-US" dirty="0"/>
          </a:p>
        </p:txBody>
      </p:sp>
    </p:spTree>
    <p:extLst>
      <p:ext uri="{BB962C8B-B14F-4D97-AF65-F5344CB8AC3E}">
        <p14:creationId xmlns:p14="http://schemas.microsoft.com/office/powerpoint/2010/main" val="261799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and effective programming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Stata:</a:t>
            </a:r>
          </a:p>
          <a:p>
            <a:pPr marL="457200" lvl="1" indent="0">
              <a:buNone/>
            </a:pPr>
            <a:r>
              <a:rPr lang="en-US" sz="1800" b="1" dirty="0">
                <a:latin typeface="Lucida Console" panose="020B0609040504020204" pitchFamily="49" charset="0"/>
                <a:cs typeface="Courier New" panose="02070309020205020404" pitchFamily="49" charset="0"/>
              </a:rPr>
              <a:t>i</a:t>
            </a:r>
            <a:r>
              <a:rPr lang="en-US" sz="1800" b="1" dirty="0" smtClean="0">
                <a:latin typeface="Lucida Console" panose="020B0609040504020204" pitchFamily="49" charset="0"/>
                <a:cs typeface="Courier New" panose="02070309020205020404" pitchFamily="49" charset="0"/>
              </a:rPr>
              <a:t>nclude “$</a:t>
            </a:r>
            <a:r>
              <a:rPr lang="en-US" sz="1800" b="1" dirty="0" err="1" smtClean="0">
                <a:latin typeface="Lucida Console" panose="020B0609040504020204" pitchFamily="49" charset="0"/>
                <a:cs typeface="Courier New" panose="02070309020205020404" pitchFamily="49" charset="0"/>
              </a:rPr>
              <a:t>confcode</a:t>
            </a:r>
            <a:r>
              <a:rPr lang="en-US" sz="1800" b="1" dirty="0" smtClean="0">
                <a:latin typeface="Lucida Console" panose="020B0609040504020204" pitchFamily="49" charset="0"/>
                <a:cs typeface="Courier New" panose="02070309020205020404" pitchFamily="49" charset="0"/>
              </a:rPr>
              <a:t>/confidential_config.do”</a:t>
            </a:r>
          </a:p>
          <a:p>
            <a:pPr marL="457200" lvl="1" indent="0">
              <a:buNone/>
            </a:pPr>
            <a:r>
              <a:rPr lang="en-US" sz="1800" b="1" dirty="0" smtClean="0">
                <a:solidFill>
                  <a:schemeClr val="accent6"/>
                </a:solidFill>
                <a:latin typeface="Lucida Console" panose="020B0609040504020204" pitchFamily="49" charset="0"/>
                <a:cs typeface="Courier New" panose="02070309020205020404" pitchFamily="49" charset="0"/>
              </a:rPr>
              <a:t>// contains parameters that should not be released</a:t>
            </a:r>
            <a:endParaRPr lang="en-US" sz="1800" b="1" dirty="0">
              <a:solidFill>
                <a:schemeClr val="accent6"/>
              </a:solidFill>
              <a:latin typeface="Lucida Console" panose="020B0609040504020204" pitchFamily="49" charset="0"/>
              <a:cs typeface="Courier New" panose="02070309020205020404" pitchFamily="49" charset="0"/>
            </a:endParaRPr>
          </a:p>
          <a:p>
            <a:pPr marL="457200" lvl="1" indent="0">
              <a:buNone/>
            </a:pPr>
            <a:r>
              <a:rPr lang="en-US" sz="1800" dirty="0">
                <a:latin typeface="Lucida Console" panose="020B0609040504020204" pitchFamily="49" charset="0"/>
                <a:cs typeface="Courier New" panose="02070309020205020404" pitchFamily="49" charset="0"/>
              </a:rPr>
              <a:t>u</a:t>
            </a:r>
            <a:r>
              <a:rPr lang="en-US" sz="1800" dirty="0" smtClean="0">
                <a:latin typeface="Lucida Console" panose="020B0609040504020204" pitchFamily="49" charset="0"/>
                <a:cs typeface="Courier New" panose="02070309020205020404" pitchFamily="49" charset="0"/>
              </a:rPr>
              <a:t>se “$</a:t>
            </a:r>
            <a:r>
              <a:rPr lang="en-US" sz="1800" dirty="0" err="1" smtClean="0">
                <a:latin typeface="Lucida Console" panose="020B0609040504020204" pitchFamily="49" charset="0"/>
                <a:cs typeface="Courier New" panose="02070309020205020404" pitchFamily="49" charset="0"/>
              </a:rPr>
              <a:t>confdata</a:t>
            </a:r>
            <a:r>
              <a:rPr lang="en-US" sz="1800" dirty="0" smtClean="0">
                <a:latin typeface="Lucida Console" panose="020B0609040504020204" pitchFamily="49" charset="0"/>
                <a:cs typeface="Courier New" panose="02070309020205020404" pitchFamily="49" charset="0"/>
              </a:rPr>
              <a:t>/step1.dta”, clear</a:t>
            </a:r>
          </a:p>
          <a:p>
            <a:pPr marL="457200" lvl="1" indent="0">
              <a:buNone/>
            </a:pPr>
            <a:r>
              <a:rPr lang="en-US" sz="1800" b="1" dirty="0" smtClean="0">
                <a:solidFill>
                  <a:srgbClr val="FF0000"/>
                </a:solidFill>
                <a:latin typeface="Lucida Console" panose="020B0609040504020204" pitchFamily="49" charset="0"/>
                <a:cs typeface="Courier New" panose="02070309020205020404" pitchFamily="49" charset="0"/>
              </a:rPr>
              <a:t>if “$prelim” == “yes” { </a:t>
            </a:r>
          </a:p>
          <a:p>
            <a:pPr marL="457200" lvl="1" indent="0">
              <a:buNone/>
            </a:pPr>
            <a:r>
              <a:rPr lang="en-US" sz="1800" b="1" dirty="0" smtClean="0">
                <a:solidFill>
                  <a:srgbClr val="FF0000"/>
                </a:solidFill>
                <a:latin typeface="Lucida Console" panose="020B0609040504020204" pitchFamily="49" charset="0"/>
                <a:cs typeface="Courier New" panose="02070309020205020404" pitchFamily="49" charset="0"/>
              </a:rPr>
              <a:t>	keep if </a:t>
            </a:r>
            <a:r>
              <a:rPr lang="en-US" sz="1800" b="1" dirty="0" err="1" smtClean="0">
                <a:solidFill>
                  <a:srgbClr val="FF0000"/>
                </a:solidFill>
                <a:latin typeface="Lucida Console" panose="020B0609040504020204" pitchFamily="49" charset="0"/>
                <a:cs typeface="Courier New" panose="02070309020205020404" pitchFamily="49" charset="0"/>
              </a:rPr>
              <a:t>sample_id</a:t>
            </a:r>
            <a:r>
              <a:rPr lang="en-US" sz="1800" b="1" dirty="0" smtClean="0">
                <a:solidFill>
                  <a:srgbClr val="FF0000"/>
                </a:solidFill>
                <a:latin typeface="Lucida Console" panose="020B0609040504020204" pitchFamily="49" charset="0"/>
                <a:cs typeface="Courier New" panose="02070309020205020404" pitchFamily="49" charset="0"/>
              </a:rPr>
              <a:t> == </a:t>
            </a:r>
            <a:r>
              <a:rPr lang="en-US" sz="1800" b="1" dirty="0" smtClean="0">
                <a:solidFill>
                  <a:schemeClr val="accent6">
                    <a:lumMod val="75000"/>
                  </a:schemeClr>
                </a:solidFill>
                <a:latin typeface="Lucida Console" panose="020B0609040504020204" pitchFamily="49" charset="0"/>
                <a:cs typeface="Courier New" panose="02070309020205020404" pitchFamily="49" charset="0"/>
              </a:rPr>
              <a:t>$</a:t>
            </a:r>
            <a:r>
              <a:rPr lang="en-US" sz="1800" b="1" dirty="0" err="1" smtClean="0">
                <a:solidFill>
                  <a:schemeClr val="accent6">
                    <a:lumMod val="75000"/>
                  </a:schemeClr>
                </a:solidFill>
                <a:latin typeface="Lucida Console" panose="020B0609040504020204" pitchFamily="49" charset="0"/>
                <a:cs typeface="Courier New" panose="02070309020205020404" pitchFamily="49" charset="0"/>
              </a:rPr>
              <a:t>confsampleid</a:t>
            </a:r>
            <a:endParaRPr lang="en-US" sz="1800" b="1" dirty="0" smtClean="0">
              <a:solidFill>
                <a:schemeClr val="accent6">
                  <a:lumMod val="75000"/>
                </a:schemeClr>
              </a:solidFill>
              <a:latin typeface="Lucida Console" panose="020B0609040504020204" pitchFamily="49" charset="0"/>
              <a:cs typeface="Courier New" panose="02070309020205020404" pitchFamily="49" charset="0"/>
            </a:endParaRPr>
          </a:p>
          <a:p>
            <a:pPr marL="457200" lvl="1" indent="0">
              <a:buNone/>
            </a:pPr>
            <a:r>
              <a:rPr lang="en-US" sz="1800" b="1" dirty="0" smtClean="0">
                <a:solidFill>
                  <a:srgbClr val="FF0000"/>
                </a:solidFill>
                <a:latin typeface="Lucida Console" panose="020B0609040504020204" pitchFamily="49" charset="0"/>
                <a:cs typeface="Courier New" panose="02070309020205020404" pitchFamily="49" charset="0"/>
              </a:rPr>
              <a:t>}</a:t>
            </a:r>
          </a:p>
          <a:p>
            <a:pPr marL="457200" lvl="1" indent="0">
              <a:buNone/>
            </a:pPr>
            <a:r>
              <a:rPr lang="en-US" sz="1800" dirty="0" err="1">
                <a:latin typeface="Lucida Console" panose="020B0609040504020204" pitchFamily="49" charset="0"/>
                <a:cs typeface="Courier New" panose="02070309020205020404" pitchFamily="49" charset="0"/>
              </a:rPr>
              <a:t>p</a:t>
            </a:r>
            <a:r>
              <a:rPr lang="en-US" sz="1800" dirty="0" err="1" smtClean="0">
                <a:latin typeface="Lucida Console" panose="020B0609040504020204" pitchFamily="49" charset="0"/>
                <a:cs typeface="Courier New" panose="02070309020205020404" pitchFamily="49" charset="0"/>
              </a:rPr>
              <a:t>rocess_stuff</a:t>
            </a:r>
            <a:endParaRPr lang="en-US" sz="1800" dirty="0" smtClean="0">
              <a:latin typeface="Lucida Console" panose="020B0609040504020204" pitchFamily="49" charset="0"/>
              <a:cs typeface="Courier New" panose="02070309020205020404" pitchFamily="49" charset="0"/>
            </a:endParaRP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g</a:t>
            </a:r>
            <a:r>
              <a:rPr lang="en-US" sz="1800" b="1" dirty="0" smtClean="0">
                <a:solidFill>
                  <a:srgbClr val="FF0000"/>
                </a:solidFill>
                <a:latin typeface="Lucida Console" panose="020B0609040504020204" pitchFamily="49" charset="0"/>
                <a:cs typeface="Courier New" panose="02070309020205020404" pitchFamily="49" charset="0"/>
              </a:rPr>
              <a:t>en </a:t>
            </a:r>
            <a:r>
              <a:rPr lang="en-US" sz="1800" b="1" dirty="0" err="1" smtClean="0">
                <a:solidFill>
                  <a:srgbClr val="FF0000"/>
                </a:solidFill>
                <a:latin typeface="Lucida Console" panose="020B0609040504020204" pitchFamily="49" charset="0"/>
                <a:cs typeface="Courier New" panose="02070309020205020404" pitchFamily="49" charset="0"/>
              </a:rPr>
              <a:t>flagkeep</a:t>
            </a:r>
            <a:r>
              <a:rPr lang="en-US" sz="1800" b="1" dirty="0" smtClean="0">
                <a:solidFill>
                  <a:srgbClr val="FF0000"/>
                </a:solidFill>
                <a:latin typeface="Lucida Console" panose="020B0609040504020204" pitchFamily="49" charset="0"/>
                <a:cs typeface="Courier New" panose="02070309020205020404" pitchFamily="49" charset="0"/>
              </a:rPr>
              <a:t>  ( </a:t>
            </a:r>
            <a:r>
              <a:rPr lang="en-US" sz="1800" b="1" dirty="0" err="1" smtClean="0">
                <a:solidFill>
                  <a:srgbClr val="FF0000"/>
                </a:solidFill>
                <a:latin typeface="Lucida Console" panose="020B0609040504020204" pitchFamily="49" charset="0"/>
                <a:cs typeface="Courier New" panose="02070309020205020404" pitchFamily="49" charset="0"/>
              </a:rPr>
              <a:t>cellsize</a:t>
            </a:r>
            <a:r>
              <a:rPr lang="en-US" sz="1800" b="1" dirty="0" smtClean="0">
                <a:solidFill>
                  <a:srgbClr val="FF0000"/>
                </a:solidFill>
                <a:latin typeface="Lucida Console" panose="020B0609040504020204" pitchFamily="49" charset="0"/>
                <a:cs typeface="Courier New" panose="02070309020205020404" pitchFamily="49" charset="0"/>
              </a:rPr>
              <a:t> &gt; </a:t>
            </a:r>
            <a:r>
              <a:rPr lang="en-US" sz="1800" b="1" dirty="0" smtClean="0">
                <a:solidFill>
                  <a:schemeClr val="accent6">
                    <a:lumMod val="75000"/>
                  </a:schemeClr>
                </a:solidFill>
                <a:latin typeface="Lucida Console" panose="020B0609040504020204" pitchFamily="49" charset="0"/>
                <a:cs typeface="Courier New" panose="02070309020205020404" pitchFamily="49" charset="0"/>
              </a:rPr>
              <a:t>$</a:t>
            </a:r>
            <a:r>
              <a:rPr lang="en-US" sz="1800" b="1" dirty="0" err="1" smtClean="0">
                <a:solidFill>
                  <a:schemeClr val="accent6">
                    <a:lumMod val="75000"/>
                  </a:schemeClr>
                </a:solidFill>
                <a:latin typeface="Lucida Console" panose="020B0609040504020204" pitchFamily="49" charset="0"/>
                <a:cs typeface="Courier New" panose="02070309020205020404" pitchFamily="49" charset="0"/>
              </a:rPr>
              <a:t>mincell</a:t>
            </a:r>
            <a:r>
              <a:rPr lang="en-US" sz="1800" b="1" dirty="0" smtClean="0">
                <a:solidFill>
                  <a:schemeClr val="accent6">
                    <a:lumMod val="75000"/>
                  </a:schemeClr>
                </a:solidFill>
                <a:latin typeface="Lucida Console" panose="020B0609040504020204" pitchFamily="49" charset="0"/>
                <a:cs typeface="Courier New" panose="02070309020205020404" pitchFamily="49" charset="0"/>
              </a:rPr>
              <a:t> </a:t>
            </a:r>
            <a:r>
              <a:rPr lang="en-US" sz="1800" b="1" dirty="0" smtClean="0">
                <a:solidFill>
                  <a:srgbClr val="FF0000"/>
                </a:solidFill>
                <a:latin typeface="Lucida Console" panose="020B0609040504020204" pitchFamily="49" charset="0"/>
                <a:cs typeface="Courier New" panose="02070309020205020404" pitchFamily="49" charset="0"/>
              </a:rPr>
              <a:t>)</a:t>
            </a:r>
          </a:p>
          <a:p>
            <a:pPr marL="457200" lvl="1" indent="0">
              <a:buNone/>
            </a:pPr>
            <a:r>
              <a:rPr lang="en-US" sz="1800" b="1" dirty="0" smtClean="0">
                <a:solidFill>
                  <a:srgbClr val="FF0000"/>
                </a:solidFill>
                <a:latin typeface="Lucida Console" panose="020B0609040504020204" pitchFamily="49" charset="0"/>
                <a:cs typeface="Courier New" panose="02070309020205020404" pitchFamily="49" charset="0"/>
              </a:rPr>
              <a:t>save “$intermediate/step2-conf.dta”, replace </a:t>
            </a:r>
            <a:r>
              <a:rPr lang="en-US" sz="1800" b="1" dirty="0" smtClean="0">
                <a:solidFill>
                  <a:schemeClr val="accent6">
                    <a:lumMod val="75000"/>
                  </a:schemeClr>
                </a:solidFill>
                <a:latin typeface="Lucida Console" panose="020B0609040504020204" pitchFamily="49" charset="0"/>
                <a:cs typeface="Courier New" panose="02070309020205020404" pitchFamily="49" charset="0"/>
              </a:rPr>
              <a:t>// will not be released!</a:t>
            </a:r>
          </a:p>
          <a:p>
            <a:pPr marL="457200" lvl="1" indent="0">
              <a:buNone/>
            </a:pPr>
            <a:r>
              <a:rPr lang="en-US" sz="1800" b="1" dirty="0" smtClean="0">
                <a:solidFill>
                  <a:srgbClr val="FF0000"/>
                </a:solidFill>
                <a:latin typeface="Lucida Console" panose="020B0609040504020204" pitchFamily="49" charset="0"/>
                <a:cs typeface="Courier New" panose="02070309020205020404" pitchFamily="49" charset="0"/>
              </a:rPr>
              <a:t>drop if </a:t>
            </a:r>
            <a:r>
              <a:rPr lang="en-US" sz="1800" b="1" dirty="0" err="1" smtClean="0">
                <a:solidFill>
                  <a:srgbClr val="FF0000"/>
                </a:solidFill>
                <a:latin typeface="Lucida Console" panose="020B0609040504020204" pitchFamily="49" charset="0"/>
                <a:cs typeface="Courier New" panose="02070309020205020404" pitchFamily="49" charset="0"/>
              </a:rPr>
              <a:t>flagkeep</a:t>
            </a:r>
            <a:r>
              <a:rPr lang="en-US" sz="1800" b="1" dirty="0" smtClean="0">
                <a:solidFill>
                  <a:srgbClr val="FF0000"/>
                </a:solidFill>
                <a:latin typeface="Lucida Console" panose="020B0609040504020204" pitchFamily="49" charset="0"/>
                <a:cs typeface="Courier New" panose="02070309020205020404" pitchFamily="49" charset="0"/>
              </a:rPr>
              <a:t>==0 </a:t>
            </a:r>
          </a:p>
          <a:p>
            <a:pPr marL="457200" lvl="1" indent="0">
              <a:buNone/>
            </a:pPr>
            <a:r>
              <a:rPr lang="en-US" sz="1800" b="1" dirty="0" smtClean="0">
                <a:solidFill>
                  <a:schemeClr val="accent1">
                    <a:lumMod val="75000"/>
                  </a:schemeClr>
                </a:solidFill>
                <a:latin typeface="Lucida Console" panose="020B0609040504020204" pitchFamily="49" charset="0"/>
                <a:cs typeface="Courier New" panose="02070309020205020404" pitchFamily="49" charset="0"/>
              </a:rPr>
              <a:t>label data “Created $</a:t>
            </a:r>
            <a:r>
              <a:rPr lang="en-US" sz="1800" b="1" dirty="0" err="1" smtClean="0">
                <a:solidFill>
                  <a:schemeClr val="accent1">
                    <a:lumMod val="75000"/>
                  </a:schemeClr>
                </a:solidFill>
                <a:latin typeface="Lucida Console" panose="020B0609040504020204" pitchFamily="49" charset="0"/>
                <a:cs typeface="Courier New" panose="02070309020205020404" pitchFamily="49" charset="0"/>
              </a:rPr>
              <a:t>rundate</a:t>
            </a:r>
            <a:r>
              <a:rPr lang="en-US" sz="1800" b="1" dirty="0" smtClean="0">
                <a:solidFill>
                  <a:schemeClr val="accent1">
                    <a:lumMod val="75000"/>
                  </a:schemeClr>
                </a:solidFill>
                <a:latin typeface="Lucida Console" panose="020B0609040504020204" pitchFamily="49" charset="0"/>
                <a:cs typeface="Courier New" panose="02070309020205020404" pitchFamily="49" charset="0"/>
              </a:rPr>
              <a:t> - releasable”</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s</a:t>
            </a:r>
            <a:r>
              <a:rPr lang="en-US" sz="1800" b="1" dirty="0" smtClean="0">
                <a:solidFill>
                  <a:srgbClr val="FF0000"/>
                </a:solidFill>
                <a:latin typeface="Lucida Console" panose="020B0609040504020204" pitchFamily="49" charset="0"/>
                <a:cs typeface="Courier New" panose="02070309020205020404" pitchFamily="49" charset="0"/>
              </a:rPr>
              <a:t>ave “$outputs/step2-releasable.dta”, replace</a:t>
            </a:r>
          </a:p>
          <a:p>
            <a:pPr marL="457200" lvl="1" indent="0">
              <a:buNone/>
            </a:pPr>
            <a:endParaRPr lang="en-US" sz="1800" b="1" dirty="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1493500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 for dynamic collaboration</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Document how code pieces work together from the start</a:t>
            </a:r>
          </a:p>
          <a:p>
            <a:pPr lvl="1"/>
            <a:r>
              <a:rPr lang="en-US" dirty="0"/>
              <a:t>Ideally this follows from how the code is structured</a:t>
            </a:r>
          </a:p>
          <a:p>
            <a:pPr lvl="1"/>
            <a:r>
              <a:rPr lang="en-US" dirty="0"/>
              <a:t>Use a README from the start</a:t>
            </a:r>
          </a:p>
          <a:p>
            <a:r>
              <a:rPr lang="en-US" b="1" dirty="0"/>
              <a:t>Document package versions</a:t>
            </a:r>
          </a:p>
          <a:p>
            <a:r>
              <a:rPr lang="en-US" b="1" dirty="0" smtClean="0"/>
              <a:t>Document critical steps of the process and include automation</a:t>
            </a:r>
          </a:p>
          <a:p>
            <a:pPr lvl="1"/>
            <a:r>
              <a:rPr lang="en-US" dirty="0" smtClean="0"/>
              <a:t>Once you are ready to release final product, you may need to run through the whole code again!</a:t>
            </a:r>
            <a:endParaRPr lang="en-US" dirty="0"/>
          </a:p>
          <a:p>
            <a:endParaRPr lang="en-US" b="1" dirty="0"/>
          </a:p>
        </p:txBody>
      </p:sp>
    </p:spTree>
    <p:extLst>
      <p:ext uri="{BB962C8B-B14F-4D97-AF65-F5344CB8AC3E}">
        <p14:creationId xmlns:p14="http://schemas.microsoft.com/office/powerpoint/2010/main" val="271603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smtClean="0">
                <a:solidFill>
                  <a:schemeClr val="bg1"/>
                </a:solidFill>
              </a:rPr>
              <a:t>Example: Big data via extract</a:t>
            </a:r>
            <a:endParaRPr lang="en-US" dirty="0">
              <a:solidFill>
                <a:schemeClr val="bg1"/>
              </a:solidFill>
            </a:endParaRPr>
          </a:p>
        </p:txBody>
      </p:sp>
    </p:spTree>
    <p:extLst>
      <p:ext uri="{BB962C8B-B14F-4D97-AF65-F5344CB8AC3E}">
        <p14:creationId xmlns:p14="http://schemas.microsoft.com/office/powerpoint/2010/main" val="223320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coming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68152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smtClean="0">
                <a:solidFill>
                  <a:schemeClr val="bg1"/>
                </a:solidFill>
              </a:rPr>
              <a:t>Thank you</a:t>
            </a:r>
            <a:endParaRPr lang="en-US" dirty="0">
              <a:solidFill>
                <a:schemeClr val="bg1"/>
              </a:solidFill>
            </a:endParaRPr>
          </a:p>
        </p:txBody>
      </p:sp>
    </p:spTree>
    <p:extLst>
      <p:ext uri="{BB962C8B-B14F-4D97-AF65-F5344CB8AC3E}">
        <p14:creationId xmlns:p14="http://schemas.microsoft.com/office/powerpoint/2010/main" val="27810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159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Computational empathy</a:t>
            </a:r>
          </a:p>
        </p:txBody>
      </p:sp>
    </p:spTree>
    <p:extLst>
      <p:ext uri="{BB962C8B-B14F-4D97-AF65-F5344CB8AC3E}">
        <p14:creationId xmlns:p14="http://schemas.microsoft.com/office/powerpoint/2010/main" val="185373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Computational empathy</a:t>
            </a:r>
          </a:p>
        </p:txBody>
      </p:sp>
      <p:sp>
        <p:nvSpPr>
          <p:cNvPr id="4" name="Content Placeholder 3"/>
          <p:cNvSpPr>
            <a:spLocks noGrp="1"/>
          </p:cNvSpPr>
          <p:nvPr>
            <p:ph idx="1"/>
          </p:nvPr>
        </p:nvSpPr>
        <p:spPr/>
        <p:txBody>
          <a:bodyPr>
            <a:normAutofit lnSpcReduction="10000"/>
          </a:bodyPr>
          <a:lstStyle/>
          <a:p>
            <a:r>
              <a:rPr lang="en-US" dirty="0"/>
              <a:t>Consider how the next person will (be able) to compute</a:t>
            </a:r>
          </a:p>
          <a:p>
            <a:pPr lvl="1"/>
            <a:r>
              <a:rPr lang="en-US" dirty="0"/>
              <a:t>You don’t know what they don’t know</a:t>
            </a:r>
          </a:p>
          <a:p>
            <a:pPr lvl="1"/>
            <a:r>
              <a:rPr lang="en-US" dirty="0"/>
              <a:t>Assume some frequent characteristics</a:t>
            </a:r>
          </a:p>
          <a:p>
            <a:pPr lvl="2"/>
            <a:r>
              <a:rPr lang="en-US" dirty="0"/>
              <a:t>Empirical background (2-3 </a:t>
            </a:r>
            <a:r>
              <a:rPr lang="en-US" dirty="0" err="1"/>
              <a:t>yrs</a:t>
            </a:r>
            <a:r>
              <a:rPr lang="en-US" dirty="0"/>
              <a:t> undergrad?)</a:t>
            </a:r>
          </a:p>
          <a:p>
            <a:pPr lvl="2"/>
            <a:r>
              <a:rPr lang="en-US" dirty="0"/>
              <a:t>Likely to know about frequently used software, but not very specific software</a:t>
            </a:r>
          </a:p>
          <a:p>
            <a:pPr lvl="2"/>
            <a:r>
              <a:rPr lang="en-US" dirty="0"/>
              <a:t>Have </a:t>
            </a:r>
            <a:r>
              <a:rPr lang="en-US" b="1" u="sng" dirty="0">
                <a:solidFill>
                  <a:srgbClr val="FF0000"/>
                </a:solidFill>
              </a:rPr>
              <a:t>none</a:t>
            </a:r>
            <a:r>
              <a:rPr lang="en-US" dirty="0"/>
              <a:t> of your add-on packages/ libraries/ etc. pre-installed</a:t>
            </a:r>
          </a:p>
          <a:p>
            <a:r>
              <a:rPr lang="en-US" dirty="0"/>
              <a:t>Don’t force them to do </a:t>
            </a:r>
            <a:r>
              <a:rPr lang="en-US"/>
              <a:t>tedious things</a:t>
            </a:r>
            <a:endParaRPr lang="en-US" dirty="0"/>
          </a:p>
        </p:txBody>
      </p:sp>
      <p:sp>
        <p:nvSpPr>
          <p:cNvPr id="2" name="TextBox 1">
            <a:extLst>
              <a:ext uri="{FF2B5EF4-FFF2-40B4-BE49-F238E27FC236}">
                <a16:creationId xmlns:a16="http://schemas.microsoft.com/office/drawing/2014/main" id="{D99C1F26-F6D5-0D49-9FDE-C4AC05B26ED3}"/>
              </a:ext>
            </a:extLst>
          </p:cNvPr>
          <p:cNvSpPr txBox="1"/>
          <p:nvPr/>
        </p:nvSpPr>
        <p:spPr>
          <a:xfrm>
            <a:off x="10319657" y="6025243"/>
            <a:ext cx="751114" cy="375557"/>
          </a:xfrm>
          <a:prstGeom prst="rect">
            <a:avLst/>
          </a:prstGeom>
          <a:noFill/>
        </p:spPr>
        <p:txBody>
          <a:bodyPr wrap="square" rtlCol="0">
            <a:spAutoFit/>
          </a:bodyPr>
          <a:lstStyle/>
          <a:p>
            <a:r>
              <a:rPr lang="en-US" dirty="0">
                <a:solidFill>
                  <a:schemeClr val="bg2">
                    <a:lumMod val="75000"/>
                  </a:schemeClr>
                </a:solidFill>
                <a:hlinkClick r:id="" action="ppaction://noaction"/>
              </a:rPr>
              <a:t>More</a:t>
            </a:r>
            <a:endParaRPr lang="en-US" dirty="0">
              <a:solidFill>
                <a:schemeClr val="bg2">
                  <a:lumMod val="75000"/>
                </a:schemeClr>
              </a:solidFill>
            </a:endParaRPr>
          </a:p>
        </p:txBody>
      </p:sp>
    </p:spTree>
    <p:extLst>
      <p:ext uri="{BB962C8B-B14F-4D97-AF65-F5344CB8AC3E}">
        <p14:creationId xmlns:p14="http://schemas.microsoft.com/office/powerpoint/2010/main" val="3525883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Streamlining replication packages</a:t>
            </a:r>
          </a:p>
        </p:txBody>
      </p:sp>
      <p:sp>
        <p:nvSpPr>
          <p:cNvPr id="3" name="Content Placeholder 2"/>
          <p:cNvSpPr>
            <a:spLocks noGrp="1"/>
          </p:cNvSpPr>
          <p:nvPr>
            <p:ph sz="half" idx="1"/>
          </p:nvPr>
        </p:nvSpPr>
        <p:spPr/>
        <p:txBody>
          <a:bodyPr/>
          <a:lstStyle/>
          <a:p>
            <a:r>
              <a:rPr lang="en-US" dirty="0"/>
              <a:t>Master script preferred</a:t>
            </a:r>
          </a:p>
          <a:p>
            <a:pPr lvl="1"/>
            <a:r>
              <a:rPr lang="en-US" dirty="0"/>
              <a:t>Least amount of manual effort</a:t>
            </a:r>
          </a:p>
          <a:p>
            <a:r>
              <a:rPr lang="en-US" dirty="0"/>
              <a:t>No manual manipulation </a:t>
            </a:r>
          </a:p>
          <a:p>
            <a:pPr lvl="1"/>
            <a:r>
              <a:rPr lang="en-US" dirty="0"/>
              <a:t>“Change the parameter to 0.2, then run the code again”</a:t>
            </a:r>
          </a:p>
          <a:p>
            <a:r>
              <a:rPr lang="en-US" dirty="0"/>
              <a:t>No manual copying of results</a:t>
            </a:r>
          </a:p>
          <a:p>
            <a:pPr lvl="1"/>
            <a:r>
              <a:rPr lang="en-US" dirty="0"/>
              <a:t>Write out/save tables and figures using packages</a:t>
            </a:r>
          </a:p>
          <a:p>
            <a:pPr lvl="1"/>
            <a:r>
              <a:rPr lang="en-US" dirty="0"/>
              <a:t>Compute all numbers in package</a:t>
            </a:r>
          </a:p>
        </p:txBody>
      </p:sp>
      <p:sp>
        <p:nvSpPr>
          <p:cNvPr id="4" name="Content Placeholder 3"/>
          <p:cNvSpPr>
            <a:spLocks noGrp="1"/>
          </p:cNvSpPr>
          <p:nvPr>
            <p:ph sz="half" idx="2"/>
          </p:nvPr>
        </p:nvSpPr>
        <p:spPr/>
        <p:txBody>
          <a:bodyPr/>
          <a:lstStyle/>
          <a:p>
            <a:r>
              <a:rPr lang="en-US" dirty="0"/>
              <a:t>No manual install of packages</a:t>
            </a:r>
          </a:p>
          <a:p>
            <a:pPr lvl="1"/>
            <a:r>
              <a:rPr lang="en-US" dirty="0"/>
              <a:t>Use a script to create all directories, install all necessary packages/requirements/etc.</a:t>
            </a:r>
          </a:p>
          <a:p>
            <a:r>
              <a:rPr lang="en-US" dirty="0"/>
              <a:t>Clear instructions!</a:t>
            </a: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96077" y="3320257"/>
            <a:ext cx="681037" cy="681037"/>
          </a:xfrm>
          <a:prstGeom prst="rect">
            <a:avLst/>
          </a:prstGeom>
        </p:spPr>
      </p:pic>
    </p:spTree>
    <p:extLst>
      <p:ext uri="{BB962C8B-B14F-4D97-AF65-F5344CB8AC3E}">
        <p14:creationId xmlns:p14="http://schemas.microsoft.com/office/powerpoint/2010/main" val="3167641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from the “frequently gotten wrong” bin</a:t>
            </a:r>
            <a:endParaRPr lang="en-US" dirty="0"/>
          </a:p>
        </p:txBody>
      </p:sp>
      <p:sp>
        <p:nvSpPr>
          <p:cNvPr id="3" name="Content Placeholder 2"/>
          <p:cNvSpPr>
            <a:spLocks noGrp="1"/>
          </p:cNvSpPr>
          <p:nvPr>
            <p:ph sz="half" idx="1"/>
          </p:nvPr>
        </p:nvSpPr>
        <p:spPr/>
        <p:txBody>
          <a:bodyPr/>
          <a:lstStyle/>
          <a:p>
            <a:r>
              <a:rPr lang="en-US" dirty="0" smtClean="0"/>
              <a:t>Set the project directory </a:t>
            </a:r>
            <a:r>
              <a:rPr lang="en-US" b="1" u="sng" dirty="0" smtClean="0"/>
              <a:t>ONCE</a:t>
            </a:r>
            <a:r>
              <a:rPr lang="en-US" dirty="0" smtClean="0"/>
              <a:t> in code, or </a:t>
            </a:r>
            <a:r>
              <a:rPr lang="en-US" b="1" u="sng" dirty="0" smtClean="0"/>
              <a:t>NEVER</a:t>
            </a:r>
            <a:r>
              <a:rPr lang="en-US" dirty="0" smtClean="0"/>
              <a:t> </a:t>
            </a:r>
            <a:br>
              <a:rPr lang="en-US" dirty="0" smtClean="0"/>
            </a:br>
            <a:r>
              <a:rPr lang="en-US" sz="2000" dirty="0" smtClean="0">
                <a:solidFill>
                  <a:schemeClr val="accent1"/>
                </a:solidFill>
              </a:rPr>
              <a:t>(Stata, </a:t>
            </a:r>
            <a:r>
              <a:rPr lang="en-US" sz="2000" dirty="0" smtClean="0">
                <a:solidFill>
                  <a:schemeClr val="accent2"/>
                </a:solidFill>
              </a:rPr>
              <a:t>R</a:t>
            </a:r>
            <a:r>
              <a:rPr lang="en-US" sz="2000" dirty="0" smtClean="0">
                <a:solidFill>
                  <a:schemeClr val="accent1"/>
                </a:solidFill>
              </a:rPr>
              <a:t>, </a:t>
            </a:r>
            <a:r>
              <a:rPr lang="en-US" sz="2000" dirty="0" smtClean="0">
                <a:solidFill>
                  <a:schemeClr val="accent6"/>
                </a:solidFill>
              </a:rPr>
              <a:t>Python</a:t>
            </a:r>
            <a:r>
              <a:rPr lang="en-US" sz="2000" dirty="0" smtClean="0">
                <a:solidFill>
                  <a:schemeClr val="accent1"/>
                </a:solidFill>
              </a:rPr>
              <a:t>)</a:t>
            </a:r>
          </a:p>
          <a:p>
            <a:r>
              <a:rPr lang="en-US" dirty="0" smtClean="0"/>
              <a:t>Use </a:t>
            </a:r>
            <a:r>
              <a:rPr lang="en-US" b="1" u="sng" dirty="0" smtClean="0"/>
              <a:t>placeholders</a:t>
            </a:r>
            <a:r>
              <a:rPr lang="en-US" dirty="0" smtClean="0"/>
              <a:t> (</a:t>
            </a:r>
            <a:r>
              <a:rPr lang="en-US" dirty="0" err="1" smtClean="0"/>
              <a:t>globals</a:t>
            </a:r>
            <a:r>
              <a:rPr lang="en-US" dirty="0" smtClean="0"/>
              <a:t>, </a:t>
            </a:r>
            <a:r>
              <a:rPr lang="en-US" dirty="0" err="1" smtClean="0"/>
              <a:t>libnames</a:t>
            </a:r>
            <a:r>
              <a:rPr lang="en-US" dirty="0" smtClean="0"/>
              <a:t>, etc.) for common locations ($CONFDATA, $TABLES, $CODE) </a:t>
            </a:r>
            <a:r>
              <a:rPr lang="en-US" sz="1800" dirty="0">
                <a:solidFill>
                  <a:schemeClr val="accent1"/>
                </a:solidFill>
              </a:rPr>
              <a:t>(Stata, </a:t>
            </a:r>
            <a:r>
              <a:rPr lang="en-US" sz="1800" dirty="0">
                <a:solidFill>
                  <a:schemeClr val="accent2"/>
                </a:solidFill>
              </a:rPr>
              <a:t>R</a:t>
            </a:r>
            <a:r>
              <a:rPr lang="en-US" sz="1800" dirty="0">
                <a:solidFill>
                  <a:schemeClr val="accent1"/>
                </a:solidFill>
              </a:rPr>
              <a:t>, </a:t>
            </a:r>
            <a:r>
              <a:rPr lang="en-US" sz="1800" dirty="0" smtClean="0">
                <a:solidFill>
                  <a:schemeClr val="accent6"/>
                </a:solidFill>
              </a:rPr>
              <a:t>Python, </a:t>
            </a:r>
            <a:r>
              <a:rPr lang="en-US" sz="1800" dirty="0" smtClean="0">
                <a:solidFill>
                  <a:schemeClr val="accent4"/>
                </a:solidFill>
              </a:rPr>
              <a:t>SAS</a:t>
            </a:r>
            <a:r>
              <a:rPr lang="en-US" sz="1800" dirty="0" smtClean="0">
                <a:solidFill>
                  <a:schemeClr val="accent1"/>
                </a:solidFill>
              </a:rPr>
              <a:t>)</a:t>
            </a:r>
            <a:endParaRPr lang="en-US" sz="1800" dirty="0">
              <a:solidFill>
                <a:schemeClr val="accent1"/>
              </a:solidFill>
            </a:endParaRPr>
          </a:p>
          <a:p>
            <a:r>
              <a:rPr lang="en-US" b="1" u="sng" dirty="0" smtClean="0"/>
              <a:t>Write out all tables, figures</a:t>
            </a:r>
            <a:r>
              <a:rPr lang="en-US" dirty="0" smtClean="0"/>
              <a:t>, and in-text numbers into separate files</a:t>
            </a:r>
          </a:p>
          <a:p>
            <a:endParaRPr lang="en-US" dirty="0"/>
          </a:p>
        </p:txBody>
      </p:sp>
      <p:sp>
        <p:nvSpPr>
          <p:cNvPr id="4" name="Content Placeholder 3"/>
          <p:cNvSpPr>
            <a:spLocks noGrp="1"/>
          </p:cNvSpPr>
          <p:nvPr>
            <p:ph sz="half" idx="2"/>
          </p:nvPr>
        </p:nvSpPr>
        <p:spPr/>
        <p:txBody>
          <a:bodyPr/>
          <a:lstStyle/>
          <a:p>
            <a:pPr marL="0" indent="0">
              <a:buNone/>
            </a:pPr>
            <a:r>
              <a:rPr lang="en-US" dirty="0" smtClean="0"/>
              <a:t>If you need to </a:t>
            </a:r>
            <a:r>
              <a:rPr lang="en-US" dirty="0" smtClean="0">
                <a:solidFill>
                  <a:srgbClr val="FF0000"/>
                </a:solidFill>
              </a:rPr>
              <a:t>manually</a:t>
            </a:r>
            <a:r>
              <a:rPr lang="en-US" dirty="0" smtClean="0"/>
              <a:t> modify the code to obtain a series of tables/figures/columns, you’re doing something wrong:</a:t>
            </a:r>
          </a:p>
          <a:p>
            <a:r>
              <a:rPr lang="en-US" dirty="0" smtClean="0"/>
              <a:t>Use </a:t>
            </a:r>
            <a:r>
              <a:rPr lang="en-US" b="1" dirty="0" smtClean="0">
                <a:solidFill>
                  <a:schemeClr val="accent2"/>
                </a:solidFill>
              </a:rPr>
              <a:t>functions</a:t>
            </a:r>
            <a:r>
              <a:rPr lang="en-US" b="1" dirty="0" smtClean="0"/>
              <a:t>, </a:t>
            </a:r>
            <a:r>
              <a:rPr lang="en-US" b="1" dirty="0" smtClean="0">
                <a:solidFill>
                  <a:schemeClr val="accent1"/>
                </a:solidFill>
              </a:rPr>
              <a:t>ado files, programs</a:t>
            </a:r>
            <a:r>
              <a:rPr lang="en-US" b="1" dirty="0" smtClean="0"/>
              <a:t>, </a:t>
            </a:r>
            <a:r>
              <a:rPr lang="en-US" b="1" dirty="0" smtClean="0">
                <a:solidFill>
                  <a:schemeClr val="accent4"/>
                </a:solidFill>
              </a:rPr>
              <a:t>macros</a:t>
            </a:r>
            <a:r>
              <a:rPr lang="en-US" b="1" dirty="0" smtClean="0"/>
              <a:t>, </a:t>
            </a:r>
            <a:r>
              <a:rPr lang="en-US" b="1" dirty="0" smtClean="0">
                <a:solidFill>
                  <a:schemeClr val="accent6"/>
                </a:solidFill>
              </a:rPr>
              <a:t>subroutines</a:t>
            </a:r>
          </a:p>
          <a:p>
            <a:r>
              <a:rPr lang="en-US" dirty="0" smtClean="0"/>
              <a:t>Use </a:t>
            </a:r>
            <a:r>
              <a:rPr lang="en-US" b="1" dirty="0" smtClean="0"/>
              <a:t>loops, parameters, parameter files </a:t>
            </a:r>
            <a:r>
              <a:rPr lang="en-US" dirty="0" smtClean="0"/>
              <a:t>to call those subroutines</a:t>
            </a:r>
            <a:endParaRPr lang="en-US" dirty="0"/>
          </a:p>
        </p:txBody>
      </p:sp>
    </p:spTree>
    <p:extLst>
      <p:ext uri="{BB962C8B-B14F-4D97-AF65-F5344CB8AC3E}">
        <p14:creationId xmlns:p14="http://schemas.microsoft.com/office/powerpoint/2010/main" val="308084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a:t>
            </a:r>
          </a:p>
        </p:txBody>
      </p:sp>
      <p:sp>
        <p:nvSpPr>
          <p:cNvPr id="3" name="Content Placeholder 2"/>
          <p:cNvSpPr>
            <a:spLocks noGrp="1"/>
          </p:cNvSpPr>
          <p:nvPr>
            <p:ph sz="half" idx="1"/>
          </p:nvPr>
        </p:nvSpPr>
        <p:spPr/>
        <p:txBody>
          <a:bodyPr/>
          <a:lstStyle/>
          <a:p>
            <a:pPr marL="0" indent="0">
              <a:buNone/>
            </a:pPr>
            <a:r>
              <a:rPr lang="en-US" dirty="0" smtClean="0"/>
              <a:t>Have “</a:t>
            </a:r>
            <a:r>
              <a:rPr lang="en-US" b="1" u="sng" dirty="0" smtClean="0"/>
              <a:t>computational empathy</a:t>
            </a:r>
            <a:r>
              <a:rPr lang="en-US" dirty="0" smtClean="0"/>
              <a:t>”</a:t>
            </a:r>
          </a:p>
          <a:p>
            <a:r>
              <a:rPr lang="en-US" dirty="0" smtClean="0"/>
              <a:t>Consider cross-platform </a:t>
            </a:r>
            <a:r>
              <a:rPr lang="en-US" dirty="0" err="1" smtClean="0"/>
              <a:t>programmng</a:t>
            </a:r>
            <a:r>
              <a:rPr lang="en-US" dirty="0" smtClean="0"/>
              <a:t> practices</a:t>
            </a:r>
          </a:p>
          <a:p>
            <a:r>
              <a:rPr lang="en-US" dirty="0" smtClean="0"/>
              <a:t>Consider that the replicator can learn from the process</a:t>
            </a:r>
          </a:p>
          <a:p>
            <a:pPr lvl="1"/>
            <a:r>
              <a:rPr lang="en-US" dirty="0" smtClean="0"/>
              <a:t>They probably don’t have the same knowledge</a:t>
            </a:r>
          </a:p>
          <a:p>
            <a:r>
              <a:rPr lang="en-US" dirty="0" smtClean="0"/>
              <a:t>Consider that the replicator might not have the same modules/packages/etc.</a:t>
            </a:r>
            <a:endParaRPr lang="en-US" dirty="0"/>
          </a:p>
        </p:txBody>
      </p:sp>
      <p:sp>
        <p:nvSpPr>
          <p:cNvPr id="4" name="Content Placeholder 3"/>
          <p:cNvSpPr>
            <a:spLocks noGrp="1"/>
          </p:cNvSpPr>
          <p:nvPr>
            <p:ph sz="half" idx="2"/>
          </p:nvPr>
        </p:nvSpPr>
        <p:spPr/>
        <p:txBody>
          <a:bodyPr/>
          <a:lstStyle/>
          <a:p>
            <a:endParaRPr lang="en-US" dirty="0" smtClean="0"/>
          </a:p>
          <a:p>
            <a:r>
              <a:rPr lang="en-US" dirty="0" smtClean="0"/>
              <a:t>Path and filenames:</a:t>
            </a:r>
          </a:p>
          <a:p>
            <a:pPr lvl="1"/>
            <a:r>
              <a:rPr lang="en-US" dirty="0" smtClean="0">
                <a:solidFill>
                  <a:schemeClr val="accent1"/>
                </a:solidFill>
              </a:rPr>
              <a:t>Stata: always use forward slashes, even on Windows</a:t>
            </a:r>
            <a:br>
              <a:rPr lang="en-US" dirty="0" smtClean="0">
                <a:solidFill>
                  <a:schemeClr val="accent1"/>
                </a:solidFill>
              </a:rPr>
            </a:br>
            <a:r>
              <a:rPr lang="en-US" sz="1800" b="1" dirty="0" smtClean="0">
                <a:solidFill>
                  <a:schemeClr val="accent1"/>
                </a:solidFill>
                <a:latin typeface="Source Code Pro" panose="020B0509030403020204" pitchFamily="49" charset="0"/>
                <a:ea typeface="Source Code Pro" panose="020B0509030403020204" pitchFamily="49" charset="0"/>
              </a:rPr>
              <a:t>use “$data/path/</a:t>
            </a:r>
            <a:r>
              <a:rPr lang="en-US" sz="1800" b="1" dirty="0" err="1" smtClean="0">
                <a:solidFill>
                  <a:schemeClr val="accent1"/>
                </a:solidFill>
                <a:latin typeface="Source Code Pro" panose="020B0509030403020204" pitchFamily="49" charset="0"/>
                <a:ea typeface="Source Code Pro" panose="020B0509030403020204" pitchFamily="49" charset="0"/>
              </a:rPr>
              <a:t>data.dta</a:t>
            </a:r>
            <a:r>
              <a:rPr lang="en-US" sz="1800" b="1" dirty="0" smtClean="0">
                <a:solidFill>
                  <a:schemeClr val="accent1"/>
                </a:solidFill>
                <a:latin typeface="Source Code Pro" panose="020B0509030403020204" pitchFamily="49" charset="0"/>
                <a:ea typeface="Source Code Pro" panose="020B0509030403020204" pitchFamily="49" charset="0"/>
              </a:rPr>
              <a:t>”</a:t>
            </a:r>
          </a:p>
          <a:p>
            <a:pPr lvl="1"/>
            <a:r>
              <a:rPr lang="en-US" dirty="0" smtClean="0">
                <a:solidFill>
                  <a:schemeClr val="accent2"/>
                </a:solidFill>
              </a:rPr>
              <a:t>R: use “</a:t>
            </a:r>
            <a:r>
              <a:rPr lang="en-US" sz="2000" dirty="0" err="1" smtClean="0">
                <a:solidFill>
                  <a:schemeClr val="accent2"/>
                </a:solidFill>
                <a:latin typeface="Source Code Pro" panose="020B0509030403020204" pitchFamily="49" charset="0"/>
                <a:ea typeface="Source Code Pro" panose="020B0509030403020204" pitchFamily="49" charset="0"/>
              </a:rPr>
              <a:t>file.path</a:t>
            </a:r>
            <a:r>
              <a:rPr lang="en-US" sz="2000" dirty="0" smtClean="0">
                <a:solidFill>
                  <a:schemeClr val="accent2"/>
                </a:solidFill>
                <a:latin typeface="Source Code Pro" panose="020B0509030403020204" pitchFamily="49" charset="0"/>
                <a:ea typeface="Source Code Pro" panose="020B0509030403020204" pitchFamily="49" charset="0"/>
              </a:rPr>
              <a:t>()</a:t>
            </a:r>
            <a:r>
              <a:rPr lang="en-US" dirty="0" smtClean="0">
                <a:solidFill>
                  <a:schemeClr val="accent2"/>
                </a:solidFill>
              </a:rPr>
              <a:t>”</a:t>
            </a:r>
            <a:br>
              <a:rPr lang="en-US" dirty="0" smtClean="0">
                <a:solidFill>
                  <a:schemeClr val="accent2"/>
                </a:solidFill>
              </a:rPr>
            </a:br>
            <a:r>
              <a:rPr lang="en-US" sz="1600" b="1" dirty="0" smtClean="0">
                <a:solidFill>
                  <a:schemeClr val="accent2"/>
                </a:solidFill>
                <a:latin typeface="Source Code Pro" panose="020B0509030403020204" pitchFamily="49" charset="0"/>
                <a:ea typeface="Source Code Pro" panose="020B0509030403020204" pitchFamily="49" charset="0"/>
              </a:rPr>
              <a:t>x &lt;- read(</a:t>
            </a:r>
            <a:r>
              <a:rPr lang="en-US" sz="1600" b="1" dirty="0" err="1" smtClean="0">
                <a:solidFill>
                  <a:schemeClr val="accent2"/>
                </a:solidFill>
                <a:latin typeface="Source Code Pro" panose="020B0509030403020204" pitchFamily="49" charset="0"/>
                <a:ea typeface="Source Code Pro" panose="020B0509030403020204" pitchFamily="49" charset="0"/>
              </a:rPr>
              <a:t>file.path</a:t>
            </a:r>
            <a:r>
              <a:rPr lang="en-US" sz="1600" b="1" dirty="0" smtClean="0">
                <a:solidFill>
                  <a:schemeClr val="accent2"/>
                </a:solidFill>
                <a:latin typeface="Source Code Pro" panose="020B0509030403020204" pitchFamily="49" charset="0"/>
                <a:ea typeface="Source Code Pro" panose="020B0509030403020204" pitchFamily="49" charset="0"/>
              </a:rPr>
              <a:t>(data,”</a:t>
            </a:r>
            <a:r>
              <a:rPr lang="en-US" sz="1600" b="1" dirty="0" err="1" smtClean="0">
                <a:solidFill>
                  <a:schemeClr val="accent2"/>
                </a:solidFill>
                <a:latin typeface="Source Code Pro" panose="020B0509030403020204" pitchFamily="49" charset="0"/>
                <a:ea typeface="Source Code Pro" panose="020B0509030403020204" pitchFamily="49" charset="0"/>
              </a:rPr>
              <a:t>data.dta</a:t>
            </a:r>
            <a:r>
              <a:rPr lang="en-US" sz="1600" b="1" dirty="0" smtClean="0">
                <a:solidFill>
                  <a:schemeClr val="accent2"/>
                </a:solidFill>
                <a:latin typeface="Source Code Pro" panose="020B0509030403020204" pitchFamily="49" charset="0"/>
                <a:ea typeface="Source Code Pro" panose="020B0509030403020204" pitchFamily="49" charset="0"/>
              </a:rPr>
              <a:t>”)</a:t>
            </a:r>
          </a:p>
          <a:p>
            <a:pPr lvl="1"/>
            <a:r>
              <a:rPr lang="en-US" dirty="0" smtClean="0">
                <a:solidFill>
                  <a:schemeClr val="accent4"/>
                </a:solidFill>
              </a:rPr>
              <a:t>SAS: use </a:t>
            </a:r>
            <a:r>
              <a:rPr lang="en-US" sz="2000" dirty="0" smtClean="0">
                <a:solidFill>
                  <a:schemeClr val="accent4"/>
                </a:solidFill>
                <a:latin typeface="Source Code Pro" panose="020B0509030403020204" pitchFamily="49" charset="0"/>
                <a:ea typeface="Source Code Pro" panose="020B0509030403020204" pitchFamily="49" charset="0"/>
              </a:rPr>
              <a:t>filename</a:t>
            </a:r>
            <a:r>
              <a:rPr lang="en-US" dirty="0" smtClean="0">
                <a:solidFill>
                  <a:schemeClr val="accent4"/>
                </a:solidFill>
              </a:rPr>
              <a:t> and </a:t>
            </a:r>
            <a:r>
              <a:rPr lang="en-US" sz="2000" dirty="0" err="1" smtClean="0">
                <a:solidFill>
                  <a:schemeClr val="accent4"/>
                </a:solidFill>
                <a:latin typeface="Source Code Pro" panose="020B0509030403020204" pitchFamily="49" charset="0"/>
                <a:ea typeface="Source Code Pro" panose="020B0509030403020204" pitchFamily="49" charset="0"/>
              </a:rPr>
              <a:t>libname</a:t>
            </a:r>
            <a:r>
              <a:rPr lang="en-US" dirty="0" smtClean="0">
                <a:solidFill>
                  <a:schemeClr val="accent4"/>
                </a:solidFill>
              </a:rPr>
              <a:t> to abstract</a:t>
            </a:r>
            <a:br>
              <a:rPr lang="en-US" dirty="0" smtClean="0">
                <a:solidFill>
                  <a:schemeClr val="accent4"/>
                </a:solidFill>
              </a:rPr>
            </a:br>
            <a:r>
              <a:rPr lang="en-US" sz="2000" b="1" dirty="0" smtClean="0">
                <a:solidFill>
                  <a:schemeClr val="accent4"/>
                </a:solidFill>
                <a:latin typeface="Source Code Pro" panose="020B0509030403020204" pitchFamily="49" charset="0"/>
                <a:ea typeface="Source Code Pro" panose="020B0509030403020204" pitchFamily="49" charset="0"/>
              </a:rPr>
              <a:t>data DATALIB.step1;</a:t>
            </a:r>
            <a:br>
              <a:rPr lang="en-US" sz="2000" b="1" dirty="0" smtClean="0">
                <a:solidFill>
                  <a:schemeClr val="accent4"/>
                </a:solidFill>
                <a:latin typeface="Source Code Pro" panose="020B0509030403020204" pitchFamily="49" charset="0"/>
                <a:ea typeface="Source Code Pro" panose="020B0509030403020204" pitchFamily="49" charset="0"/>
              </a:rPr>
            </a:br>
            <a:r>
              <a:rPr lang="en-US" sz="2000" b="1" dirty="0" smtClean="0">
                <a:solidFill>
                  <a:schemeClr val="accent4"/>
                </a:solidFill>
                <a:latin typeface="Source Code Pro" panose="020B0509030403020204" pitchFamily="49" charset="0"/>
                <a:ea typeface="Source Code Pro" panose="020B0509030403020204" pitchFamily="49" charset="0"/>
              </a:rPr>
              <a:t>set CONFLIB.slid_1996;</a:t>
            </a:r>
            <a:endParaRPr lang="en-US" sz="2000" b="1" dirty="0">
              <a:solidFill>
                <a:schemeClr val="accent1"/>
              </a:solidFill>
              <a:latin typeface="Source Code Pro" panose="020B0509030403020204" pitchFamily="49" charset="0"/>
              <a:ea typeface="Source Code Pro" panose="020B0509030403020204" pitchFamily="49" charset="0"/>
            </a:endParaRPr>
          </a:p>
          <a:p>
            <a:pPr lvl="1"/>
            <a:endParaRPr lang="en-US" dirty="0"/>
          </a:p>
        </p:txBody>
      </p:sp>
    </p:spTree>
    <p:extLst>
      <p:ext uri="{BB962C8B-B14F-4D97-AF65-F5344CB8AC3E}">
        <p14:creationId xmlns:p14="http://schemas.microsoft.com/office/powerpoint/2010/main" val="3177646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TotalTime>
  <Words>1665</Words>
  <Application>Microsoft Office PowerPoint</Application>
  <PresentationFormat>Widescreen</PresentationFormat>
  <Paragraphs>312</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Courier New</vt:lpstr>
      <vt:lpstr>Lucida Console</vt:lpstr>
      <vt:lpstr>Source Code Pro</vt:lpstr>
      <vt:lpstr>Office Theme</vt:lpstr>
      <vt:lpstr>Day of Data Working with Restricted Access / Big Data</vt:lpstr>
      <vt:lpstr>Plan for the workshop</vt:lpstr>
      <vt:lpstr>PowerPoint Presentation</vt:lpstr>
      <vt:lpstr>Basic project setup</vt:lpstr>
      <vt:lpstr>Computational empathy</vt:lpstr>
      <vt:lpstr>Computational empathy</vt:lpstr>
      <vt:lpstr>Streamlining replication packages</vt:lpstr>
      <vt:lpstr>Some tips from the “frequently gotten wrong” bin</vt:lpstr>
      <vt:lpstr>Some tips from the “frequently gotten wrong” bin</vt:lpstr>
      <vt:lpstr>Ideal setup</vt:lpstr>
      <vt:lpstr>PowerPoint Presentation</vt:lpstr>
      <vt:lpstr>What is different?</vt:lpstr>
      <vt:lpstr>Basic project setup</vt:lpstr>
      <vt:lpstr>Basic project setup</vt:lpstr>
      <vt:lpstr>Basic project setup</vt:lpstr>
      <vt:lpstr>Basic project setup</vt:lpstr>
      <vt:lpstr>Basic project setup: restricted data</vt:lpstr>
      <vt:lpstr>Basic project setup: big data</vt:lpstr>
      <vt:lpstr>PowerPoint Presentation</vt:lpstr>
      <vt:lpstr>Documenting how you got to the data</vt:lpstr>
      <vt:lpstr>How did you get the data in first place?</vt:lpstr>
      <vt:lpstr>You must have described the data</vt:lpstr>
      <vt:lpstr>How do you document data provenance?</vt:lpstr>
      <vt:lpstr>Example: Danish administrative data</vt:lpstr>
      <vt:lpstr>Example 4: German Restricted-access</vt:lpstr>
      <vt:lpstr>Example 4: German Restricted-access</vt:lpstr>
      <vt:lpstr>Example 4: German Restricted-access</vt:lpstr>
      <vt:lpstr>PowerPoint Presentation</vt:lpstr>
      <vt:lpstr>Some tips from the “frequently gotten wrong” bin (restricted-access version)</vt:lpstr>
      <vt:lpstr>Some tips from the “frequently gotten wrong” bin (big data version)</vt:lpstr>
      <vt:lpstr>PowerPoint Presentation</vt:lpstr>
      <vt:lpstr>What happens in the wild? </vt:lpstr>
      <vt:lpstr>Dynamic Collaboration </vt:lpstr>
      <vt:lpstr>Solutions for dynamic collaboration</vt:lpstr>
      <vt:lpstr>PowerPoint Presentation</vt:lpstr>
      <vt:lpstr>What happens in the wild? </vt:lpstr>
      <vt:lpstr>Dynamic Collaboration </vt:lpstr>
      <vt:lpstr>Checking for intermediate files</vt:lpstr>
      <vt:lpstr>Checking for intermediate files</vt:lpstr>
      <vt:lpstr>Safe Collaboration </vt:lpstr>
      <vt:lpstr>Effective Programming </vt:lpstr>
      <vt:lpstr>Safe and effective programming</vt:lpstr>
      <vt:lpstr>Solutions for dynamic collaboration</vt:lpstr>
      <vt:lpstr>PowerPoint Presentation</vt:lpstr>
      <vt:lpstr>coming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Increased Transparency, and Reproducibility in Economics</dc:title>
  <dc:creator>Lars Vilhuber</dc:creator>
  <cp:lastModifiedBy>Lars Vilhuber</cp:lastModifiedBy>
  <cp:revision>115</cp:revision>
  <dcterms:created xsi:type="dcterms:W3CDTF">2020-03-31T02:20:35Z</dcterms:created>
  <dcterms:modified xsi:type="dcterms:W3CDTF">2021-01-27T17:29:19Z</dcterms:modified>
</cp:coreProperties>
</file>