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926" r:id="rId2"/>
    <p:sldId id="1070" r:id="rId3"/>
    <p:sldId id="1072" r:id="rId4"/>
    <p:sldId id="1073" r:id="rId5"/>
    <p:sldId id="1075" r:id="rId6"/>
    <p:sldId id="1076" r:id="rId7"/>
    <p:sldId id="1077" r:id="rId8"/>
    <p:sldId id="1081" r:id="rId9"/>
    <p:sldId id="1029" r:id="rId10"/>
    <p:sldId id="1030" r:id="rId11"/>
    <p:sldId id="1032" r:id="rId12"/>
    <p:sldId id="845" r:id="rId13"/>
    <p:sldId id="909" r:id="rId14"/>
    <p:sldId id="999" r:id="rId15"/>
    <p:sldId id="1000" r:id="rId16"/>
    <p:sldId id="1001" r:id="rId17"/>
    <p:sldId id="961" r:id="rId18"/>
    <p:sldId id="1086" r:id="rId19"/>
    <p:sldId id="10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A1B"/>
    <a:srgbClr val="333333"/>
    <a:srgbClr val="B31B1B"/>
    <a:srgbClr val="FF5050"/>
    <a:srgbClr val="B3B3B3"/>
    <a:srgbClr val="FFFFFF"/>
    <a:srgbClr val="0BEBDE"/>
    <a:srgbClr val="FF7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3" autoAdjust="0"/>
    <p:restoredTop sz="81180" autoAdjust="0"/>
  </p:normalViewPr>
  <p:slideViewPr>
    <p:cSldViewPr snapToGrid="0">
      <p:cViewPr>
        <p:scale>
          <a:sx n="47" d="100"/>
          <a:sy n="47" d="100"/>
        </p:scale>
        <p:origin x="80" y="172"/>
      </p:cViewPr>
      <p:guideLst/>
    </p:cSldViewPr>
  </p:slideViewPr>
  <p:outlineViewPr>
    <p:cViewPr>
      <p:scale>
        <a:sx n="33" d="100"/>
        <a:sy n="33" d="100"/>
      </p:scale>
      <p:origin x="0" y="-20604"/>
    </p:cViewPr>
  </p:outlineViewPr>
  <p:notesTextViewPr>
    <p:cViewPr>
      <p:scale>
        <a:sx n="1" d="1"/>
        <a:sy n="1" d="1"/>
      </p:scale>
      <p:origin x="0" y="0"/>
    </p:cViewPr>
  </p:notesTextViewPr>
  <p:sorterViewPr>
    <p:cViewPr>
      <p:scale>
        <a:sx n="70" d="100"/>
        <a:sy n="70" d="100"/>
      </p:scale>
      <p:origin x="0" y="-20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2021-01-14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178502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2021-01-14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2021-01-14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2021-01-14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2021-01-14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2021-01-14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2021-01-14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i.org/10.1093/restud/rdw057" TargetMode="External"/><Relationship Id="rId1" Type="http://schemas.openxmlformats.org/officeDocument/2006/relationships/slideLayout" Target="../slideLayouts/slideLayout6.xml"/><Relationship Id="rId4" Type="http://schemas.openxmlformats.org/officeDocument/2006/relationships/hyperlink" Target="https://social-science-data-editors.github.io/guidance/DCAS_Restricted_data.html#us-census-bureau-and-fsrd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s://social-science-data-editors.github.io/guidance/Requested_information_dcas.html#example-for-government-registers" TargetMode="External"/><Relationship Id="rId4" Type="http://schemas.openxmlformats.org/officeDocument/2006/relationships/hyperlink" Target="https://www.aeaweb.org/articles?id=10.1257/app.2017060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50350"/>
          </a:xfrm>
        </p:spPr>
        <p:txBody>
          <a:bodyPr>
            <a:normAutofit/>
          </a:bodyPr>
          <a:lstStyle/>
          <a:p>
            <a:r>
              <a:rPr lang="en-US" dirty="0" smtClean="0"/>
              <a:t>Day of Data</a:t>
            </a:r>
            <a:r>
              <a:rPr lang="en-US" dirty="0"/>
              <a:t/>
            </a:r>
            <a:br>
              <a:rPr lang="en-US" dirty="0"/>
            </a:br>
            <a:r>
              <a:rPr lang="en-US" sz="2700" dirty="0" smtClean="0"/>
              <a:t>Working with Restricted Acces</a:t>
            </a:r>
            <a:r>
              <a:rPr lang="en-US" sz="2700" dirty="0" smtClean="0"/>
              <a:t>s / Big Data</a:t>
            </a:r>
            <a:endParaRPr lang="en-US" dirty="0"/>
          </a:p>
        </p:txBody>
      </p:sp>
      <p:sp>
        <p:nvSpPr>
          <p:cNvPr id="3" name="Subtitle 2"/>
          <p:cNvSpPr>
            <a:spLocks noGrp="1"/>
          </p:cNvSpPr>
          <p:nvPr>
            <p:ph type="subTitle" idx="1"/>
          </p:nvPr>
        </p:nvSpPr>
        <p:spPr>
          <a:xfrm>
            <a:off x="1524000" y="4531658"/>
            <a:ext cx="9144000" cy="2141857"/>
          </a:xfrm>
        </p:spPr>
        <p:txBody>
          <a:bodyPr>
            <a:normAutofit fontScale="92500" lnSpcReduction="20000"/>
          </a:bodyPr>
          <a:lstStyle/>
          <a:p>
            <a:r>
              <a:rPr lang="en-US" dirty="0"/>
              <a:t>Lars </a:t>
            </a:r>
            <a:r>
              <a:rPr lang="en-US" dirty="0" smtClean="0"/>
              <a:t>Vilhuber and David </a:t>
            </a:r>
            <a:r>
              <a:rPr lang="en-US" dirty="0" err="1" smtClean="0"/>
              <a:t>Wasser</a:t>
            </a:r>
            <a:endParaRPr lang="en-US" dirty="0"/>
          </a:p>
          <a:p>
            <a:r>
              <a:rPr lang="en-US" dirty="0"/>
              <a:t>Cornell </a:t>
            </a:r>
            <a:r>
              <a:rPr lang="en-US" dirty="0" smtClean="0"/>
              <a:t>University</a:t>
            </a:r>
          </a:p>
          <a:p>
            <a:endParaRPr lang="en-US" dirty="0"/>
          </a:p>
          <a:p>
            <a:r>
              <a:rPr lang="en-US" sz="1600" dirty="0"/>
              <a:t>The opinions expressed in this talk are solely the authors, and do not represent the views of the U.S. Census Bureau, the American Economic Association, or any of the funding agencies. </a:t>
            </a:r>
            <a:endParaRPr lang="en-US" sz="1600" dirty="0" smtClean="0"/>
          </a:p>
          <a:p>
            <a:r>
              <a:rPr lang="en-US" sz="1300" dirty="0" smtClean="0"/>
              <a:t>You may, however, find these opinions quite useful.</a:t>
            </a:r>
            <a:endParaRPr lang="en-US" sz="1300" dirty="0"/>
          </a:p>
          <a:p>
            <a:r>
              <a:rPr lang="en-US" sz="1600" dirty="0"/>
              <a:t>© Lars </a:t>
            </a:r>
            <a:r>
              <a:rPr lang="en-US" sz="1600" dirty="0" smtClean="0"/>
              <a:t>Vilhuber, David </a:t>
            </a:r>
            <a:r>
              <a:rPr lang="en-US" sz="1600" dirty="0" err="1" smtClean="0"/>
              <a:t>Wasser</a:t>
            </a:r>
            <a:r>
              <a:rPr lang="en-US" sz="1600" dirty="0" smtClean="0"/>
              <a:t>                  </a:t>
            </a:r>
            <a:r>
              <a:rPr lang="en-US" sz="16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00" y="6371695"/>
            <a:ext cx="762000" cy="142875"/>
          </a:xfrm>
          <a:prstGeom prst="rect">
            <a:avLst/>
          </a:prstGeom>
        </p:spPr>
      </p:pic>
      <p:sp>
        <p:nvSpPr>
          <p:cNvPr id="7" name="Rectangle 6"/>
          <p:cNvSpPr/>
          <p:nvPr/>
        </p:nvSpPr>
        <p:spPr>
          <a:xfrm>
            <a:off x="8467" y="219221"/>
            <a:ext cx="1796270" cy="171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9221"/>
            <a:ext cx="4039164" cy="1209844"/>
          </a:xfrm>
          <a:prstGeom prst="rect">
            <a:avLst/>
          </a:prstGeom>
        </p:spPr>
      </p:pic>
    </p:spTree>
    <p:extLst>
      <p:ext uri="{BB962C8B-B14F-4D97-AF65-F5344CB8AC3E}">
        <p14:creationId xmlns:p14="http://schemas.microsoft.com/office/powerpoint/2010/main" val="1402717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must have described the data</a:t>
            </a:r>
            <a:endParaRPr lang="en-US" dirty="0"/>
          </a:p>
        </p:txBody>
      </p:sp>
      <p:sp>
        <p:nvSpPr>
          <p:cNvPr id="3" name="Content Placeholder 2"/>
          <p:cNvSpPr>
            <a:spLocks noGrp="1"/>
          </p:cNvSpPr>
          <p:nvPr>
            <p:ph sz="half" idx="1"/>
          </p:nvPr>
        </p:nvSpPr>
        <p:spPr/>
        <p:txBody>
          <a:bodyPr/>
          <a:lstStyle/>
          <a:p>
            <a:r>
              <a:rPr lang="en-US" dirty="0" smtClean="0"/>
              <a:t>You must have </a:t>
            </a:r>
            <a:r>
              <a:rPr lang="en-US" b="1" u="sng" dirty="0" smtClean="0"/>
              <a:t>named</a:t>
            </a:r>
            <a:r>
              <a:rPr lang="en-US" dirty="0" smtClean="0"/>
              <a:t> the dataset you wanted</a:t>
            </a:r>
          </a:p>
          <a:p>
            <a:r>
              <a:rPr lang="en-US" dirty="0"/>
              <a:t>You downloaded the data from </a:t>
            </a:r>
            <a:r>
              <a:rPr lang="en-US" dirty="0" err="1"/>
              <a:t>from</a:t>
            </a:r>
            <a:r>
              <a:rPr lang="en-US" dirty="0"/>
              <a:t> an </a:t>
            </a:r>
            <a:r>
              <a:rPr lang="en-US" b="1" u="sng" dirty="0"/>
              <a:t>online query </a:t>
            </a:r>
            <a:r>
              <a:rPr lang="en-US" b="1" u="sng" dirty="0" smtClean="0"/>
              <a:t>system</a:t>
            </a:r>
          </a:p>
          <a:p>
            <a:r>
              <a:rPr lang="en-US" dirty="0" smtClean="0"/>
              <a:t>You </a:t>
            </a:r>
            <a:r>
              <a:rPr lang="en-US" b="1" u="sng" dirty="0" smtClean="0"/>
              <a:t>specified the extract </a:t>
            </a:r>
            <a:r>
              <a:rPr lang="en-US" dirty="0" smtClean="0"/>
              <a:t>from a company database </a:t>
            </a:r>
            <a:br>
              <a:rPr lang="en-US" dirty="0" smtClean="0"/>
            </a:br>
            <a:r>
              <a:rPr lang="en-US" dirty="0" smtClean="0"/>
              <a:t>(in words, in SQL, etc.)</a:t>
            </a:r>
            <a:endParaRPr lang="en-US" b="1" u="sng" dirty="0" smtClean="0"/>
          </a:p>
          <a:p>
            <a:pPr marL="0" indent="0" algn="ctr">
              <a:buNone/>
            </a:pPr>
            <a:r>
              <a:rPr lang="en-US" dirty="0" smtClean="0"/>
              <a:t>…</a:t>
            </a:r>
          </a:p>
          <a:p>
            <a:endParaRPr lang="en-US" b="1" u="sng" dirty="0"/>
          </a:p>
        </p:txBody>
      </p:sp>
      <p:pic>
        <p:nvPicPr>
          <p:cNvPr id="5" name="Content Placeholder 4"/>
          <p:cNvPicPr>
            <a:picLocks noGrp="1" noChangeAspect="1"/>
          </p:cNvPicPr>
          <p:nvPr>
            <p:ph sz="half" idx="2"/>
          </p:nvPr>
        </p:nvPicPr>
        <p:blipFill>
          <a:blip r:embed="rId2"/>
          <a:stretch>
            <a:fillRect/>
          </a:stretch>
        </p:blipFill>
        <p:spPr>
          <a:xfrm>
            <a:off x="6172200" y="2083064"/>
            <a:ext cx="5181600" cy="3836460"/>
          </a:xfrm>
          <a:prstGeom prst="rect">
            <a:avLst/>
          </a:prstGeom>
        </p:spPr>
      </p:pic>
      <p:pic>
        <p:nvPicPr>
          <p:cNvPr id="6" name="Picture 5"/>
          <p:cNvPicPr>
            <a:picLocks noChangeAspect="1"/>
          </p:cNvPicPr>
          <p:nvPr/>
        </p:nvPicPr>
        <p:blipFill>
          <a:blip r:embed="rId3"/>
          <a:stretch>
            <a:fillRect/>
          </a:stretch>
        </p:blipFill>
        <p:spPr>
          <a:xfrm>
            <a:off x="5942590" y="2167949"/>
            <a:ext cx="8872538" cy="3819525"/>
          </a:xfrm>
          <a:prstGeom prst="rect">
            <a:avLst/>
          </a:prstGeom>
        </p:spPr>
      </p:pic>
    </p:spTree>
    <p:extLst>
      <p:ext uri="{BB962C8B-B14F-4D97-AF65-F5344CB8AC3E}">
        <p14:creationId xmlns:p14="http://schemas.microsoft.com/office/powerpoint/2010/main" val="35637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6">
                    <a:lumMod val="75000"/>
                  </a:schemeClr>
                </a:solidFill>
              </a:rPr>
              <a:t>How do you document data </a:t>
            </a:r>
            <a:r>
              <a:rPr lang="en-US" b="1" dirty="0" smtClean="0">
                <a:solidFill>
                  <a:schemeClr val="accent6">
                    <a:lumMod val="75000"/>
                  </a:schemeClr>
                </a:solidFill>
              </a:rPr>
              <a:t>provenance?</a:t>
            </a:r>
            <a:endParaRPr lang="en-US" dirty="0"/>
          </a:p>
        </p:txBody>
      </p:sp>
      <p:sp>
        <p:nvSpPr>
          <p:cNvPr id="4" name="Content Placeholder 3"/>
          <p:cNvSpPr>
            <a:spLocks noGrp="1"/>
          </p:cNvSpPr>
          <p:nvPr>
            <p:ph idx="1"/>
          </p:nvPr>
        </p:nvSpPr>
        <p:spPr/>
        <p:txBody>
          <a:bodyPr/>
          <a:lstStyle/>
          <a:p>
            <a:r>
              <a:rPr lang="en-US" dirty="0" smtClean="0"/>
              <a:t>What do you need to request?</a:t>
            </a:r>
          </a:p>
          <a:p>
            <a:pPr lvl="1"/>
            <a:r>
              <a:rPr lang="en-US" dirty="0" smtClean="0"/>
              <a:t>Name, specification, DOI, etc.</a:t>
            </a:r>
          </a:p>
          <a:p>
            <a:r>
              <a:rPr lang="en-US" dirty="0" smtClean="0"/>
              <a:t>Where do you need to request it?</a:t>
            </a:r>
          </a:p>
          <a:p>
            <a:pPr lvl="1"/>
            <a:r>
              <a:rPr lang="en-US" dirty="0" smtClean="0"/>
              <a:t>Website, your local CRDCN, a Freedom of Information Act officer, etc.</a:t>
            </a:r>
          </a:p>
          <a:p>
            <a:r>
              <a:rPr lang="en-US" dirty="0"/>
              <a:t> </a:t>
            </a:r>
            <a:r>
              <a:rPr lang="en-US" dirty="0" smtClean="0"/>
              <a:t>Details, details:</a:t>
            </a:r>
          </a:p>
          <a:p>
            <a:pPr lvl="1"/>
            <a:r>
              <a:rPr lang="en-US" dirty="0" smtClean="0"/>
              <a:t>Copy of your request form?</a:t>
            </a:r>
          </a:p>
          <a:p>
            <a:pPr lvl="1"/>
            <a:r>
              <a:rPr lang="en-US" dirty="0" smtClean="0"/>
              <a:t>Copy of your request letter?</a:t>
            </a:r>
          </a:p>
          <a:p>
            <a:pPr lvl="1"/>
            <a:r>
              <a:rPr lang="en-US" dirty="0" smtClean="0"/>
              <a:t>Etc.</a:t>
            </a:r>
          </a:p>
          <a:p>
            <a:r>
              <a:rPr lang="en-US" dirty="0" smtClean="0"/>
              <a:t>Don’t assume (too much) prior knowledge!</a:t>
            </a:r>
          </a:p>
          <a:p>
            <a:endParaRPr lang="en-US" dirty="0"/>
          </a:p>
        </p:txBody>
      </p:sp>
    </p:spTree>
    <p:extLst>
      <p:ext uri="{BB962C8B-B14F-4D97-AF65-F5344CB8AC3E}">
        <p14:creationId xmlns:p14="http://schemas.microsoft.com/office/powerpoint/2010/main" val="1819579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0920" y="1582824"/>
            <a:ext cx="11860567" cy="2800767"/>
          </a:xfrm>
          <a:prstGeom prst="rect">
            <a:avLst/>
          </a:prstGeom>
          <a:noFill/>
        </p:spPr>
        <p:txBody>
          <a:bodyPr wrap="square" rtlCol="0">
            <a:spAutoFit/>
          </a:bodyPr>
          <a:lstStyle/>
          <a:p>
            <a:pPr algn="ctr"/>
            <a:r>
              <a:rPr lang="en-US" sz="8800" dirty="0" smtClean="0">
                <a:solidFill>
                  <a:schemeClr val="bg1"/>
                </a:solidFill>
              </a:rPr>
              <a:t>Coding for Reproducibility</a:t>
            </a:r>
            <a:endParaRPr lang="en-US" dirty="0">
              <a:solidFill>
                <a:schemeClr val="bg1"/>
              </a:solidFill>
            </a:endParaRPr>
          </a:p>
        </p:txBody>
      </p:sp>
    </p:spTree>
    <p:extLst>
      <p:ext uri="{BB962C8B-B14F-4D97-AF65-F5344CB8AC3E}">
        <p14:creationId xmlns:p14="http://schemas.microsoft.com/office/powerpoint/2010/main" val="1271138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Streamlining replication packages</a:t>
            </a:r>
          </a:p>
        </p:txBody>
      </p:sp>
      <p:sp>
        <p:nvSpPr>
          <p:cNvPr id="3" name="Content Placeholder 2"/>
          <p:cNvSpPr>
            <a:spLocks noGrp="1"/>
          </p:cNvSpPr>
          <p:nvPr>
            <p:ph sz="half" idx="1"/>
          </p:nvPr>
        </p:nvSpPr>
        <p:spPr/>
        <p:txBody>
          <a:bodyPr/>
          <a:lstStyle/>
          <a:p>
            <a:r>
              <a:rPr lang="en-US" dirty="0"/>
              <a:t>Master script preferred</a:t>
            </a:r>
          </a:p>
          <a:p>
            <a:pPr lvl="1"/>
            <a:r>
              <a:rPr lang="en-US" dirty="0"/>
              <a:t>Least amount of manual effort</a:t>
            </a:r>
          </a:p>
          <a:p>
            <a:r>
              <a:rPr lang="en-US" dirty="0"/>
              <a:t>No manual manipulation </a:t>
            </a:r>
          </a:p>
          <a:p>
            <a:pPr lvl="1"/>
            <a:r>
              <a:rPr lang="en-US" dirty="0"/>
              <a:t>“Change the parameter to 0.2, then run the code again”</a:t>
            </a:r>
          </a:p>
          <a:p>
            <a:r>
              <a:rPr lang="en-US" dirty="0"/>
              <a:t>No manual copying of results</a:t>
            </a:r>
          </a:p>
          <a:p>
            <a:pPr lvl="1"/>
            <a:r>
              <a:rPr lang="en-US" dirty="0"/>
              <a:t>Write out/save tables and figures using packages</a:t>
            </a:r>
          </a:p>
          <a:p>
            <a:pPr lvl="1"/>
            <a:r>
              <a:rPr lang="en-US" dirty="0"/>
              <a:t>Compute all numbers in package</a:t>
            </a:r>
          </a:p>
        </p:txBody>
      </p:sp>
      <p:sp>
        <p:nvSpPr>
          <p:cNvPr id="4" name="Content Placeholder 3"/>
          <p:cNvSpPr>
            <a:spLocks noGrp="1"/>
          </p:cNvSpPr>
          <p:nvPr>
            <p:ph sz="half" idx="2"/>
          </p:nvPr>
        </p:nvSpPr>
        <p:spPr/>
        <p:txBody>
          <a:bodyPr/>
          <a:lstStyle/>
          <a:p>
            <a:r>
              <a:rPr lang="en-US" dirty="0"/>
              <a:t>No manual install of packages</a:t>
            </a:r>
          </a:p>
          <a:p>
            <a:pPr lvl="1"/>
            <a:r>
              <a:rPr lang="en-US" dirty="0"/>
              <a:t>Use a script to create all directories, install all necessary packages/requirements/etc.</a:t>
            </a:r>
          </a:p>
          <a:p>
            <a:r>
              <a:rPr lang="en-US" dirty="0"/>
              <a:t>Clear instructions!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96077" y="3320257"/>
            <a:ext cx="681037" cy="681037"/>
          </a:xfrm>
          <a:prstGeom prst="rect">
            <a:avLst/>
          </a:prstGeom>
        </p:spPr>
      </p:pic>
    </p:spTree>
    <p:extLst>
      <p:ext uri="{BB962C8B-B14F-4D97-AF65-F5344CB8AC3E}">
        <p14:creationId xmlns:p14="http://schemas.microsoft.com/office/powerpoint/2010/main" val="945191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bin</a:t>
            </a:r>
            <a:endParaRPr lang="en-US" dirty="0"/>
          </a:p>
        </p:txBody>
      </p:sp>
      <p:sp>
        <p:nvSpPr>
          <p:cNvPr id="3" name="Content Placeholder 2"/>
          <p:cNvSpPr>
            <a:spLocks noGrp="1"/>
          </p:cNvSpPr>
          <p:nvPr>
            <p:ph sz="half" idx="1"/>
          </p:nvPr>
        </p:nvSpPr>
        <p:spPr/>
        <p:txBody>
          <a:bodyPr/>
          <a:lstStyle/>
          <a:p>
            <a:r>
              <a:rPr lang="en-US" dirty="0" smtClean="0"/>
              <a:t>Set the project directory </a:t>
            </a:r>
            <a:r>
              <a:rPr lang="en-US" b="1" u="sng" dirty="0" smtClean="0"/>
              <a:t>ONCE</a:t>
            </a:r>
            <a:r>
              <a:rPr lang="en-US" dirty="0" smtClean="0"/>
              <a:t> in code, or </a:t>
            </a:r>
            <a:r>
              <a:rPr lang="en-US" b="1" u="sng" dirty="0" smtClean="0"/>
              <a:t>NEVER</a:t>
            </a:r>
            <a:r>
              <a:rPr lang="en-US" dirty="0" smtClean="0"/>
              <a:t> </a:t>
            </a:r>
            <a:br>
              <a:rPr lang="en-US" dirty="0" smtClean="0"/>
            </a:br>
            <a:r>
              <a:rPr lang="en-US" sz="2000" dirty="0" smtClean="0">
                <a:solidFill>
                  <a:schemeClr val="accent1"/>
                </a:solidFill>
              </a:rPr>
              <a:t>(Stata, </a:t>
            </a:r>
            <a:r>
              <a:rPr lang="en-US" sz="2000" dirty="0" smtClean="0">
                <a:solidFill>
                  <a:schemeClr val="accent2"/>
                </a:solidFill>
              </a:rPr>
              <a:t>R</a:t>
            </a:r>
            <a:r>
              <a:rPr lang="en-US" sz="2000" dirty="0" smtClean="0">
                <a:solidFill>
                  <a:schemeClr val="accent1"/>
                </a:solidFill>
              </a:rPr>
              <a:t>, </a:t>
            </a:r>
            <a:r>
              <a:rPr lang="en-US" sz="2000" dirty="0" smtClean="0">
                <a:solidFill>
                  <a:schemeClr val="accent6"/>
                </a:solidFill>
              </a:rPr>
              <a:t>Python</a:t>
            </a:r>
            <a:r>
              <a:rPr lang="en-US" sz="2000" dirty="0" smtClean="0">
                <a:solidFill>
                  <a:schemeClr val="accent1"/>
                </a:solidFill>
              </a:rPr>
              <a:t>)</a:t>
            </a:r>
          </a:p>
          <a:p>
            <a:r>
              <a:rPr lang="en-US" dirty="0" smtClean="0"/>
              <a:t>Use </a:t>
            </a:r>
            <a:r>
              <a:rPr lang="en-US" b="1" u="sng" dirty="0" smtClean="0"/>
              <a:t>placeholders</a:t>
            </a:r>
            <a:r>
              <a:rPr lang="en-US" dirty="0" smtClean="0"/>
              <a:t> (</a:t>
            </a:r>
            <a:r>
              <a:rPr lang="en-US" dirty="0" err="1" smtClean="0"/>
              <a:t>globals</a:t>
            </a:r>
            <a:r>
              <a:rPr lang="en-US" dirty="0" smtClean="0"/>
              <a:t>, </a:t>
            </a:r>
            <a:r>
              <a:rPr lang="en-US" dirty="0" err="1" smtClean="0"/>
              <a:t>libnames</a:t>
            </a:r>
            <a:r>
              <a:rPr lang="en-US" dirty="0" smtClean="0"/>
              <a:t>, etc.) for common locations ($CONFDATA, $TABLES, $CODE) </a:t>
            </a:r>
            <a:r>
              <a:rPr lang="en-US" sz="1800" dirty="0">
                <a:solidFill>
                  <a:schemeClr val="accent1"/>
                </a:solidFill>
              </a:rPr>
              <a:t>(Stata, </a:t>
            </a:r>
            <a:r>
              <a:rPr lang="en-US" sz="1800" dirty="0">
                <a:solidFill>
                  <a:schemeClr val="accent2"/>
                </a:solidFill>
              </a:rPr>
              <a:t>R</a:t>
            </a:r>
            <a:r>
              <a:rPr lang="en-US" sz="1800" dirty="0">
                <a:solidFill>
                  <a:schemeClr val="accent1"/>
                </a:solidFill>
              </a:rPr>
              <a:t>, </a:t>
            </a:r>
            <a:r>
              <a:rPr lang="en-US" sz="1800" dirty="0" smtClean="0">
                <a:solidFill>
                  <a:schemeClr val="accent6"/>
                </a:solidFill>
              </a:rPr>
              <a:t>Python, </a:t>
            </a:r>
            <a:r>
              <a:rPr lang="en-US" sz="1800" dirty="0" smtClean="0">
                <a:solidFill>
                  <a:schemeClr val="accent4"/>
                </a:solidFill>
              </a:rPr>
              <a:t>SAS</a:t>
            </a:r>
            <a:r>
              <a:rPr lang="en-US" sz="1800" dirty="0" smtClean="0">
                <a:solidFill>
                  <a:schemeClr val="accent1"/>
                </a:solidFill>
              </a:rPr>
              <a:t>)</a:t>
            </a:r>
            <a:endParaRPr lang="en-US" sz="1800" dirty="0">
              <a:solidFill>
                <a:schemeClr val="accent1"/>
              </a:solidFill>
            </a:endParaRPr>
          </a:p>
          <a:p>
            <a:r>
              <a:rPr lang="en-US" b="1" u="sng" dirty="0" smtClean="0"/>
              <a:t>Write out all tables, figures</a:t>
            </a:r>
            <a:r>
              <a:rPr lang="en-US" dirty="0" smtClean="0"/>
              <a:t>, and in-text numbers into separate files</a:t>
            </a:r>
          </a:p>
          <a:p>
            <a:endParaRPr lang="en-US" dirty="0"/>
          </a:p>
        </p:txBody>
      </p:sp>
      <p:sp>
        <p:nvSpPr>
          <p:cNvPr id="4" name="Content Placeholder 3"/>
          <p:cNvSpPr>
            <a:spLocks noGrp="1"/>
          </p:cNvSpPr>
          <p:nvPr>
            <p:ph sz="half" idx="2"/>
          </p:nvPr>
        </p:nvSpPr>
        <p:spPr/>
        <p:txBody>
          <a:bodyPr/>
          <a:lstStyle/>
          <a:p>
            <a:pPr marL="0" indent="0">
              <a:buNone/>
            </a:pPr>
            <a:r>
              <a:rPr lang="en-US" dirty="0" smtClean="0"/>
              <a:t>If you need to </a:t>
            </a:r>
            <a:r>
              <a:rPr lang="en-US" dirty="0" smtClean="0">
                <a:solidFill>
                  <a:srgbClr val="FF0000"/>
                </a:solidFill>
              </a:rPr>
              <a:t>manually</a:t>
            </a:r>
            <a:r>
              <a:rPr lang="en-US" dirty="0" smtClean="0"/>
              <a:t> modify the code to obtain a series of tables/figures/columns, you’re doing something wrong:</a:t>
            </a:r>
          </a:p>
          <a:p>
            <a:r>
              <a:rPr lang="en-US" dirty="0" smtClean="0"/>
              <a:t>Use </a:t>
            </a:r>
            <a:r>
              <a:rPr lang="en-US" b="1" dirty="0" smtClean="0">
                <a:solidFill>
                  <a:schemeClr val="accent2"/>
                </a:solidFill>
              </a:rPr>
              <a:t>functions</a:t>
            </a:r>
            <a:r>
              <a:rPr lang="en-US" b="1" dirty="0" smtClean="0"/>
              <a:t>, </a:t>
            </a:r>
            <a:r>
              <a:rPr lang="en-US" b="1" dirty="0" smtClean="0">
                <a:solidFill>
                  <a:schemeClr val="accent1"/>
                </a:solidFill>
              </a:rPr>
              <a:t>ado files, programs</a:t>
            </a:r>
            <a:r>
              <a:rPr lang="en-US" b="1" dirty="0" smtClean="0"/>
              <a:t>, </a:t>
            </a:r>
            <a:r>
              <a:rPr lang="en-US" b="1" dirty="0" smtClean="0">
                <a:solidFill>
                  <a:schemeClr val="accent4"/>
                </a:solidFill>
              </a:rPr>
              <a:t>macros</a:t>
            </a:r>
            <a:r>
              <a:rPr lang="en-US" b="1" dirty="0" smtClean="0"/>
              <a:t>, </a:t>
            </a:r>
            <a:r>
              <a:rPr lang="en-US" b="1" dirty="0" smtClean="0">
                <a:solidFill>
                  <a:schemeClr val="accent6"/>
                </a:solidFill>
              </a:rPr>
              <a:t>subroutines</a:t>
            </a:r>
          </a:p>
          <a:p>
            <a:r>
              <a:rPr lang="en-US" dirty="0" smtClean="0"/>
              <a:t>Use </a:t>
            </a:r>
            <a:r>
              <a:rPr lang="en-US" b="1" dirty="0" smtClean="0"/>
              <a:t>loops, parameters, parameter files </a:t>
            </a:r>
            <a:r>
              <a:rPr lang="en-US" dirty="0" smtClean="0"/>
              <a:t>to call those subroutines</a:t>
            </a:r>
            <a:endParaRPr lang="en-US" dirty="0"/>
          </a:p>
        </p:txBody>
      </p:sp>
    </p:spTree>
    <p:extLst>
      <p:ext uri="{BB962C8B-B14F-4D97-AF65-F5344CB8AC3E}">
        <p14:creationId xmlns:p14="http://schemas.microsoft.com/office/powerpoint/2010/main" val="4115586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bin</a:t>
            </a:r>
            <a:endParaRPr lang="en-US" dirty="0"/>
          </a:p>
        </p:txBody>
      </p:sp>
      <p:sp>
        <p:nvSpPr>
          <p:cNvPr id="3" name="Content Placeholder 2"/>
          <p:cNvSpPr>
            <a:spLocks noGrp="1"/>
          </p:cNvSpPr>
          <p:nvPr>
            <p:ph sz="half" idx="1"/>
          </p:nvPr>
        </p:nvSpPr>
        <p:spPr/>
        <p:txBody>
          <a:bodyPr/>
          <a:lstStyle/>
          <a:p>
            <a:pPr marL="0" indent="0">
              <a:buNone/>
            </a:pPr>
            <a:r>
              <a:rPr lang="en-US" dirty="0" smtClean="0"/>
              <a:t>Cleanly </a:t>
            </a:r>
            <a:r>
              <a:rPr lang="en-US" b="1" u="sng" dirty="0" smtClean="0"/>
              <a:t>separate</a:t>
            </a:r>
          </a:p>
          <a:p>
            <a:r>
              <a:rPr lang="en-US" dirty="0" smtClean="0">
                <a:solidFill>
                  <a:schemeClr val="accent2"/>
                </a:solidFill>
              </a:rPr>
              <a:t>Confidential data </a:t>
            </a:r>
            <a:r>
              <a:rPr lang="en-US" dirty="0" smtClean="0"/>
              <a:t>and </a:t>
            </a:r>
            <a:r>
              <a:rPr lang="en-US" dirty="0" smtClean="0">
                <a:solidFill>
                  <a:schemeClr val="accent6"/>
                </a:solidFill>
              </a:rPr>
              <a:t>public use </a:t>
            </a:r>
            <a:r>
              <a:rPr lang="en-US" dirty="0" smtClean="0"/>
              <a:t>data</a:t>
            </a:r>
          </a:p>
          <a:p>
            <a:pPr lvl="1"/>
            <a:r>
              <a:rPr lang="en-US" dirty="0" smtClean="0"/>
              <a:t>You are going to have to provide copies of the public use data without compromising confidentiality</a:t>
            </a:r>
          </a:p>
          <a:p>
            <a:r>
              <a:rPr lang="en-US" dirty="0" smtClean="0">
                <a:solidFill>
                  <a:schemeClr val="accent2"/>
                </a:solidFill>
              </a:rPr>
              <a:t>Confidential parameters </a:t>
            </a:r>
            <a:r>
              <a:rPr lang="en-US" dirty="0" smtClean="0"/>
              <a:t>and the </a:t>
            </a:r>
            <a:r>
              <a:rPr lang="en-US" dirty="0" smtClean="0">
                <a:solidFill>
                  <a:schemeClr val="accent6"/>
                </a:solidFill>
              </a:rPr>
              <a:t>rest of the code</a:t>
            </a:r>
          </a:p>
          <a:p>
            <a:pPr lvl="1"/>
            <a:r>
              <a:rPr lang="en-US" dirty="0" smtClean="0"/>
              <a:t>Reduces need to redact programs</a:t>
            </a:r>
            <a:endParaRPr lang="en-US" dirty="0"/>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37940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pPr marL="0" indent="0">
              <a:buNone/>
            </a:pPr>
            <a:r>
              <a:rPr lang="en-US" dirty="0" smtClean="0"/>
              <a:t>Have “</a:t>
            </a:r>
            <a:r>
              <a:rPr lang="en-US" b="1" u="sng" dirty="0" smtClean="0"/>
              <a:t>computational empathy</a:t>
            </a:r>
            <a:r>
              <a:rPr lang="en-US" dirty="0" smtClean="0"/>
              <a:t>”</a:t>
            </a:r>
          </a:p>
          <a:p>
            <a:r>
              <a:rPr lang="en-US" dirty="0" smtClean="0"/>
              <a:t>Consider cross-platform </a:t>
            </a:r>
            <a:r>
              <a:rPr lang="en-US" dirty="0" err="1" smtClean="0"/>
              <a:t>programmng</a:t>
            </a:r>
            <a:r>
              <a:rPr lang="en-US" dirty="0" smtClean="0"/>
              <a:t> practices</a:t>
            </a:r>
          </a:p>
          <a:p>
            <a:r>
              <a:rPr lang="en-US" dirty="0" smtClean="0"/>
              <a:t>Consider that the replicator can learn from the process</a:t>
            </a:r>
          </a:p>
          <a:p>
            <a:pPr lvl="1"/>
            <a:r>
              <a:rPr lang="en-US" dirty="0" smtClean="0"/>
              <a:t>They probably don’t have the same knowledge</a:t>
            </a:r>
          </a:p>
          <a:p>
            <a:r>
              <a:rPr lang="en-US" dirty="0" smtClean="0"/>
              <a:t>Consider that the replicator might not have the same modules/packages/etc.</a:t>
            </a:r>
            <a:endParaRPr lang="en-US" dirty="0"/>
          </a:p>
        </p:txBody>
      </p:sp>
      <p:sp>
        <p:nvSpPr>
          <p:cNvPr id="4" name="Content Placeholder 3"/>
          <p:cNvSpPr>
            <a:spLocks noGrp="1"/>
          </p:cNvSpPr>
          <p:nvPr>
            <p:ph sz="half" idx="2"/>
          </p:nvPr>
        </p:nvSpPr>
        <p:spPr/>
        <p:txBody>
          <a:bodyPr/>
          <a:lstStyle/>
          <a:p>
            <a:endParaRPr lang="en-US" dirty="0" smtClean="0"/>
          </a:p>
          <a:p>
            <a:r>
              <a:rPr lang="en-US" dirty="0" smtClean="0"/>
              <a:t>Path and filenames:</a:t>
            </a:r>
          </a:p>
          <a:p>
            <a:pPr lvl="1"/>
            <a:r>
              <a:rPr lang="en-US" dirty="0" smtClean="0">
                <a:solidFill>
                  <a:schemeClr val="accent1"/>
                </a:solidFill>
              </a:rPr>
              <a:t>Stata: always use forward slashes, even on Windows</a:t>
            </a:r>
            <a:br>
              <a:rPr lang="en-US" dirty="0" smtClean="0">
                <a:solidFill>
                  <a:schemeClr val="accent1"/>
                </a:solidFill>
              </a:rPr>
            </a:br>
            <a:r>
              <a:rPr lang="en-US" sz="1800" b="1" dirty="0" smtClean="0">
                <a:solidFill>
                  <a:schemeClr val="accent1"/>
                </a:solidFill>
                <a:latin typeface="Source Code Pro" panose="020B0509030403020204" pitchFamily="49" charset="0"/>
                <a:ea typeface="Source Code Pro" panose="020B0509030403020204" pitchFamily="49" charset="0"/>
              </a:rPr>
              <a:t>use “$data/path/</a:t>
            </a:r>
            <a:r>
              <a:rPr lang="en-US" sz="1800" b="1" dirty="0" err="1" smtClean="0">
                <a:solidFill>
                  <a:schemeClr val="accent1"/>
                </a:solidFill>
                <a:latin typeface="Source Code Pro" panose="020B0509030403020204" pitchFamily="49" charset="0"/>
                <a:ea typeface="Source Code Pro" panose="020B0509030403020204" pitchFamily="49" charset="0"/>
              </a:rPr>
              <a:t>data.dta</a:t>
            </a:r>
            <a:r>
              <a:rPr lang="en-US" sz="1800" b="1" dirty="0" smtClean="0">
                <a:solidFill>
                  <a:schemeClr val="accent1"/>
                </a:solidFill>
                <a:latin typeface="Source Code Pro" panose="020B0509030403020204" pitchFamily="49" charset="0"/>
                <a:ea typeface="Source Code Pro" panose="020B0509030403020204" pitchFamily="49" charset="0"/>
              </a:rPr>
              <a:t>”</a:t>
            </a:r>
          </a:p>
          <a:p>
            <a:pPr lvl="1"/>
            <a:r>
              <a:rPr lang="en-US" dirty="0" smtClean="0">
                <a:solidFill>
                  <a:schemeClr val="accent2"/>
                </a:solidFill>
              </a:rPr>
              <a:t>R: use “</a:t>
            </a:r>
            <a:r>
              <a:rPr lang="en-US" sz="2000" dirty="0" err="1" smtClean="0">
                <a:solidFill>
                  <a:schemeClr val="accent2"/>
                </a:solidFill>
                <a:latin typeface="Source Code Pro" panose="020B0509030403020204" pitchFamily="49" charset="0"/>
                <a:ea typeface="Source Code Pro" panose="020B0509030403020204" pitchFamily="49" charset="0"/>
              </a:rPr>
              <a:t>file.path</a:t>
            </a:r>
            <a:r>
              <a:rPr lang="en-US" sz="2000" dirty="0" smtClean="0">
                <a:solidFill>
                  <a:schemeClr val="accent2"/>
                </a:solidFill>
                <a:latin typeface="Source Code Pro" panose="020B0509030403020204" pitchFamily="49" charset="0"/>
                <a:ea typeface="Source Code Pro" panose="020B0509030403020204" pitchFamily="49" charset="0"/>
              </a:rPr>
              <a:t>()</a:t>
            </a:r>
            <a:r>
              <a:rPr lang="en-US" dirty="0" smtClean="0">
                <a:solidFill>
                  <a:schemeClr val="accent2"/>
                </a:solidFill>
              </a:rPr>
              <a:t>”</a:t>
            </a:r>
            <a:br>
              <a:rPr lang="en-US" dirty="0" smtClean="0">
                <a:solidFill>
                  <a:schemeClr val="accent2"/>
                </a:solidFill>
              </a:rPr>
            </a:br>
            <a:r>
              <a:rPr lang="en-US" sz="1600" b="1" dirty="0" smtClean="0">
                <a:solidFill>
                  <a:schemeClr val="accent2"/>
                </a:solidFill>
                <a:latin typeface="Source Code Pro" panose="020B0509030403020204" pitchFamily="49" charset="0"/>
                <a:ea typeface="Source Code Pro" panose="020B0509030403020204" pitchFamily="49" charset="0"/>
              </a:rPr>
              <a:t>x &lt;- read(</a:t>
            </a:r>
            <a:r>
              <a:rPr lang="en-US" sz="1600" b="1" dirty="0" err="1" smtClean="0">
                <a:solidFill>
                  <a:schemeClr val="accent2"/>
                </a:solidFill>
                <a:latin typeface="Source Code Pro" panose="020B0509030403020204" pitchFamily="49" charset="0"/>
                <a:ea typeface="Source Code Pro" panose="020B0509030403020204" pitchFamily="49" charset="0"/>
              </a:rPr>
              <a:t>file.path</a:t>
            </a:r>
            <a:r>
              <a:rPr lang="en-US" sz="1600" b="1" dirty="0" smtClean="0">
                <a:solidFill>
                  <a:schemeClr val="accent2"/>
                </a:solidFill>
                <a:latin typeface="Source Code Pro" panose="020B0509030403020204" pitchFamily="49" charset="0"/>
                <a:ea typeface="Source Code Pro" panose="020B0509030403020204" pitchFamily="49" charset="0"/>
              </a:rPr>
              <a:t>(data,”</a:t>
            </a:r>
            <a:r>
              <a:rPr lang="en-US" sz="1600" b="1" dirty="0" err="1" smtClean="0">
                <a:solidFill>
                  <a:schemeClr val="accent2"/>
                </a:solidFill>
                <a:latin typeface="Source Code Pro" panose="020B0509030403020204" pitchFamily="49" charset="0"/>
                <a:ea typeface="Source Code Pro" panose="020B0509030403020204" pitchFamily="49" charset="0"/>
              </a:rPr>
              <a:t>data.dta</a:t>
            </a:r>
            <a:r>
              <a:rPr lang="en-US" sz="1600" b="1" dirty="0" smtClean="0">
                <a:solidFill>
                  <a:schemeClr val="accent2"/>
                </a:solidFill>
                <a:latin typeface="Source Code Pro" panose="020B0509030403020204" pitchFamily="49" charset="0"/>
                <a:ea typeface="Source Code Pro" panose="020B0509030403020204" pitchFamily="49" charset="0"/>
              </a:rPr>
              <a:t>”)</a:t>
            </a:r>
          </a:p>
          <a:p>
            <a:pPr lvl="1"/>
            <a:r>
              <a:rPr lang="en-US" dirty="0" smtClean="0">
                <a:solidFill>
                  <a:schemeClr val="accent4"/>
                </a:solidFill>
              </a:rPr>
              <a:t>SAS: use </a:t>
            </a:r>
            <a:r>
              <a:rPr lang="en-US" sz="2000" dirty="0" smtClean="0">
                <a:solidFill>
                  <a:schemeClr val="accent4"/>
                </a:solidFill>
                <a:latin typeface="Source Code Pro" panose="020B0509030403020204" pitchFamily="49" charset="0"/>
                <a:ea typeface="Source Code Pro" panose="020B0509030403020204" pitchFamily="49" charset="0"/>
              </a:rPr>
              <a:t>filename</a:t>
            </a:r>
            <a:r>
              <a:rPr lang="en-US" dirty="0" smtClean="0">
                <a:solidFill>
                  <a:schemeClr val="accent4"/>
                </a:solidFill>
              </a:rPr>
              <a:t> and </a:t>
            </a:r>
            <a:r>
              <a:rPr lang="en-US" sz="2000" dirty="0" err="1" smtClean="0">
                <a:solidFill>
                  <a:schemeClr val="accent4"/>
                </a:solidFill>
                <a:latin typeface="Source Code Pro" panose="020B0509030403020204" pitchFamily="49" charset="0"/>
                <a:ea typeface="Source Code Pro" panose="020B0509030403020204" pitchFamily="49" charset="0"/>
              </a:rPr>
              <a:t>libname</a:t>
            </a:r>
            <a:r>
              <a:rPr lang="en-US" dirty="0" smtClean="0">
                <a:solidFill>
                  <a:schemeClr val="accent4"/>
                </a:solidFill>
              </a:rPr>
              <a:t> to abstract</a:t>
            </a:r>
            <a:br>
              <a:rPr lang="en-US" dirty="0" smtClean="0">
                <a:solidFill>
                  <a:schemeClr val="accent4"/>
                </a:solidFill>
              </a:rPr>
            </a:br>
            <a:r>
              <a:rPr lang="en-US" sz="2000" b="1" dirty="0" smtClean="0">
                <a:solidFill>
                  <a:schemeClr val="accent4"/>
                </a:solidFill>
                <a:latin typeface="Source Code Pro" panose="020B0509030403020204" pitchFamily="49" charset="0"/>
                <a:ea typeface="Source Code Pro" panose="020B0509030403020204" pitchFamily="49" charset="0"/>
              </a:rPr>
              <a:t>data DATALIB.step1;</a:t>
            </a:r>
            <a:br>
              <a:rPr lang="en-US" sz="2000" b="1" dirty="0" smtClean="0">
                <a:solidFill>
                  <a:schemeClr val="accent4"/>
                </a:solidFill>
                <a:latin typeface="Source Code Pro" panose="020B0509030403020204" pitchFamily="49" charset="0"/>
                <a:ea typeface="Source Code Pro" panose="020B0509030403020204" pitchFamily="49" charset="0"/>
              </a:rPr>
            </a:br>
            <a:r>
              <a:rPr lang="en-US" sz="2000" b="1" dirty="0" smtClean="0">
                <a:solidFill>
                  <a:schemeClr val="accent4"/>
                </a:solidFill>
                <a:latin typeface="Source Code Pro" panose="020B0509030403020204" pitchFamily="49" charset="0"/>
                <a:ea typeface="Source Code Pro" panose="020B0509030403020204" pitchFamily="49" charset="0"/>
              </a:rPr>
              <a:t>set CONFLIB.slid_1996;</a:t>
            </a:r>
            <a:endParaRPr lang="en-US" sz="2000" b="1" dirty="0">
              <a:solidFill>
                <a:schemeClr val="accent1"/>
              </a:solidFill>
              <a:latin typeface="Source Code Pro" panose="020B0509030403020204" pitchFamily="49" charset="0"/>
              <a:ea typeface="Source Code Pro" panose="020B0509030403020204" pitchFamily="49" charset="0"/>
            </a:endParaRPr>
          </a:p>
          <a:p>
            <a:pPr lvl="1"/>
            <a:endParaRPr lang="en-US" dirty="0"/>
          </a:p>
        </p:txBody>
      </p:sp>
    </p:spTree>
    <p:extLst>
      <p:ext uri="{BB962C8B-B14F-4D97-AF65-F5344CB8AC3E}">
        <p14:creationId xmlns:p14="http://schemas.microsoft.com/office/powerpoint/2010/main" val="2490118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setup</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1 program to prepare the setup</a:t>
            </a:r>
          </a:p>
          <a:p>
            <a:pPr lvl="1"/>
            <a:r>
              <a:rPr lang="en-US" dirty="0" smtClean="0"/>
              <a:t>Installs all packages</a:t>
            </a:r>
          </a:p>
          <a:p>
            <a:pPr lvl="1"/>
            <a:r>
              <a:rPr lang="en-US" dirty="0" smtClean="0"/>
              <a:t>Creates all directories</a:t>
            </a:r>
          </a:p>
          <a:p>
            <a:r>
              <a:rPr lang="en-US" dirty="0" smtClean="0"/>
              <a:t>1 program (or a very small number) that creates the rest</a:t>
            </a:r>
          </a:p>
          <a:p>
            <a:pPr lvl="1"/>
            <a:r>
              <a:rPr lang="en-US" dirty="0" smtClean="0"/>
              <a:t>Possibly with macros/ ado files/ subroutines</a:t>
            </a:r>
          </a:p>
          <a:p>
            <a:pPr lvl="1"/>
            <a:r>
              <a:rPr lang="en-US" dirty="0" smtClean="0"/>
              <a:t>Possibly with parameter files that might differ per directory</a:t>
            </a:r>
          </a:p>
          <a:p>
            <a:r>
              <a:rPr lang="en-US" dirty="0" smtClean="0"/>
              <a:t>All tables and figures are output programmatically</a:t>
            </a:r>
            <a:endParaRPr lang="en-US" dirty="0"/>
          </a:p>
        </p:txBody>
      </p:sp>
      <p:sp>
        <p:nvSpPr>
          <p:cNvPr id="4" name="Content Placeholder 3"/>
          <p:cNvSpPr>
            <a:spLocks noGrp="1"/>
          </p:cNvSpPr>
          <p:nvPr>
            <p:ph sz="half" idx="2"/>
          </p:nvPr>
        </p:nvSpPr>
        <p:spPr/>
        <p:txBody>
          <a:bodyPr>
            <a:normAutofit lnSpcReduction="10000"/>
          </a:bodyPr>
          <a:lstStyle/>
          <a:p>
            <a:r>
              <a:rPr lang="en-US" dirty="0" smtClean="0">
                <a:solidFill>
                  <a:schemeClr val="accent6">
                    <a:lumMod val="50000"/>
                  </a:schemeClr>
                </a:solidFill>
              </a:rPr>
              <a:t>Setting up can be done in all languages</a:t>
            </a:r>
          </a:p>
          <a:p>
            <a:pPr lvl="1"/>
            <a:r>
              <a:rPr lang="en-US" dirty="0" err="1" smtClean="0">
                <a:solidFill>
                  <a:schemeClr val="accent6">
                    <a:lumMod val="50000"/>
                  </a:schemeClr>
                </a:solidFill>
              </a:rPr>
              <a:t>Matlab</a:t>
            </a:r>
            <a:r>
              <a:rPr lang="en-US" dirty="0" smtClean="0">
                <a:solidFill>
                  <a:schemeClr val="accent6">
                    <a:lumMod val="50000"/>
                  </a:schemeClr>
                </a:solidFill>
              </a:rPr>
              <a:t>, Stata, R, Python, Fortran</a:t>
            </a:r>
          </a:p>
          <a:p>
            <a:r>
              <a:rPr lang="en-US" dirty="0" smtClean="0">
                <a:solidFill>
                  <a:schemeClr val="accent6">
                    <a:lumMod val="50000"/>
                  </a:schemeClr>
                </a:solidFill>
              </a:rPr>
              <a:t>Subroutines exist in all languages</a:t>
            </a:r>
          </a:p>
          <a:p>
            <a:pPr lvl="1"/>
            <a:r>
              <a:rPr lang="en-US" dirty="0" smtClean="0">
                <a:solidFill>
                  <a:schemeClr val="accent6">
                    <a:lumMod val="50000"/>
                  </a:schemeClr>
                </a:solidFill>
              </a:rPr>
              <a:t>You might need to learn how!</a:t>
            </a:r>
          </a:p>
          <a:p>
            <a:r>
              <a:rPr lang="en-US" dirty="0" smtClean="0">
                <a:solidFill>
                  <a:schemeClr val="accent6">
                    <a:lumMod val="50000"/>
                  </a:schemeClr>
                </a:solidFill>
              </a:rPr>
              <a:t>Ability to output figures and tables (Excel, </a:t>
            </a:r>
            <a:r>
              <a:rPr lang="en-US" dirty="0" err="1" smtClean="0">
                <a:solidFill>
                  <a:schemeClr val="accent6">
                    <a:lumMod val="50000"/>
                  </a:schemeClr>
                </a:solidFill>
              </a:rPr>
              <a:t>LaTeX</a:t>
            </a:r>
            <a:r>
              <a:rPr lang="en-US" dirty="0" smtClean="0">
                <a:solidFill>
                  <a:schemeClr val="accent6">
                    <a:lumMod val="50000"/>
                  </a:schemeClr>
                </a:solidFill>
              </a:rPr>
              <a:t>) exist in all languages</a:t>
            </a:r>
            <a:endParaRPr lang="en-US" dirty="0">
              <a:solidFill>
                <a:schemeClr val="accent6">
                  <a:lumMod val="50000"/>
                </a:schemeClr>
              </a:solidFill>
            </a:endParaRPr>
          </a:p>
        </p:txBody>
      </p:sp>
    </p:spTree>
    <p:extLst>
      <p:ext uri="{BB962C8B-B14F-4D97-AF65-F5344CB8AC3E}">
        <p14:creationId xmlns:p14="http://schemas.microsoft.com/office/powerpoint/2010/main" val="561802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173178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15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Restricted-access data</a:t>
            </a:r>
            <a:endParaRPr lang="en-US" dirty="0">
              <a:solidFill>
                <a:schemeClr val="bg1"/>
              </a:solidFill>
            </a:endParaRPr>
          </a:p>
        </p:txBody>
      </p:sp>
    </p:spTree>
    <p:extLst>
      <p:ext uri="{BB962C8B-B14F-4D97-AF65-F5344CB8AC3E}">
        <p14:creationId xmlns:p14="http://schemas.microsoft.com/office/powerpoint/2010/main" val="84133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Documenting how you got to the data</a:t>
            </a:r>
            <a:endParaRPr lang="en-US" dirty="0"/>
          </a:p>
        </p:txBody>
      </p:sp>
      <p:sp>
        <p:nvSpPr>
          <p:cNvPr id="5" name="Content Placeholder 4"/>
          <p:cNvSpPr>
            <a:spLocks noGrp="1"/>
          </p:cNvSpPr>
          <p:nvPr>
            <p:ph sz="half" idx="1"/>
          </p:nvPr>
        </p:nvSpPr>
        <p:spPr/>
        <p:txBody>
          <a:bodyPr>
            <a:normAutofit/>
          </a:bodyPr>
          <a:lstStyle/>
          <a:p>
            <a:r>
              <a:rPr lang="en-US" dirty="0" smtClean="0"/>
              <a:t>Access can be </a:t>
            </a:r>
            <a:r>
              <a:rPr lang="en-US" b="1" dirty="0" smtClean="0">
                <a:solidFill>
                  <a:schemeClr val="accent5"/>
                </a:solidFill>
              </a:rPr>
              <a:t>clearly and precisely documented </a:t>
            </a:r>
          </a:p>
          <a:p>
            <a:r>
              <a:rPr lang="en-US" dirty="0" smtClean="0"/>
              <a:t>Is </a:t>
            </a:r>
            <a:r>
              <a:rPr lang="en-US" b="1" dirty="0" smtClean="0">
                <a:solidFill>
                  <a:schemeClr val="accent6"/>
                </a:solidFill>
              </a:rPr>
              <a:t>non-exclusive to the authors</a:t>
            </a:r>
          </a:p>
          <a:p>
            <a:r>
              <a:rPr lang="en-US" dirty="0" smtClean="0">
                <a:solidFill>
                  <a:srgbClr val="FF0000"/>
                </a:solidFill>
              </a:rPr>
              <a:t>Intermediate files preserved</a:t>
            </a:r>
          </a:p>
          <a:p>
            <a:pPr marL="0" indent="0">
              <a:buNone/>
            </a:pPr>
            <a:r>
              <a:rPr lang="en-US" dirty="0" smtClean="0"/>
              <a:t>(example taken from </a:t>
            </a:r>
            <a:r>
              <a:rPr lang="en-US" dirty="0" smtClean="0">
                <a:hlinkClick r:id="rId2"/>
              </a:rPr>
              <a:t>Fort, </a:t>
            </a:r>
            <a:r>
              <a:rPr lang="en-US" dirty="0" err="1" smtClean="0">
                <a:hlinkClick r:id="rId2"/>
              </a:rPr>
              <a:t>Restud</a:t>
            </a:r>
            <a:r>
              <a:rPr lang="en-US" dirty="0" smtClean="0">
                <a:hlinkClick r:id="rId2"/>
              </a:rPr>
              <a:t> 2016</a:t>
            </a:r>
            <a:r>
              <a:rPr lang="en-US" dirty="0" smtClean="0"/>
              <a:t>)</a:t>
            </a:r>
          </a:p>
          <a:p>
            <a:r>
              <a:rPr lang="en-US" sz="1800" dirty="0" smtClean="0">
                <a:solidFill>
                  <a:schemeClr val="bg2">
                    <a:lumMod val="50000"/>
                  </a:schemeClr>
                </a:solidFill>
              </a:rPr>
              <a:t>NOTE: for AEA, you are required to provide all programs, but a copy may/should be available within the FSRDC as well.</a:t>
            </a:r>
            <a:endParaRPr lang="en-US" sz="1800" dirty="0">
              <a:solidFill>
                <a:schemeClr val="bg2">
                  <a:lumMod val="50000"/>
                </a:schemeClr>
              </a:solidFill>
            </a:endParaRPr>
          </a:p>
        </p:txBody>
      </p:sp>
      <p:pic>
        <p:nvPicPr>
          <p:cNvPr id="8" name="Content Placeholder 7"/>
          <p:cNvPicPr>
            <a:picLocks noGrp="1" noChangeAspect="1"/>
          </p:cNvPicPr>
          <p:nvPr>
            <p:ph sz="half" idx="2"/>
          </p:nvPr>
        </p:nvPicPr>
        <p:blipFill>
          <a:blip r:embed="rId3"/>
          <a:stretch>
            <a:fillRect/>
          </a:stretch>
        </p:blipFill>
        <p:spPr>
          <a:xfrm>
            <a:off x="6496678" y="1825625"/>
            <a:ext cx="4532643" cy="4351338"/>
          </a:xfrm>
          <a:prstGeom prst="rect">
            <a:avLst/>
          </a:prstGeom>
        </p:spPr>
      </p:pic>
      <p:sp>
        <p:nvSpPr>
          <p:cNvPr id="7" name="TextBox 6"/>
          <p:cNvSpPr txBox="1"/>
          <p:nvPr/>
        </p:nvSpPr>
        <p:spPr>
          <a:xfrm>
            <a:off x="962151" y="6176963"/>
            <a:ext cx="11069053" cy="369332"/>
          </a:xfrm>
          <a:prstGeom prst="rect">
            <a:avLst/>
          </a:prstGeom>
          <a:noFill/>
        </p:spPr>
        <p:txBody>
          <a:bodyPr wrap="square" rtlCol="0">
            <a:spAutoFit/>
          </a:bodyPr>
          <a:lstStyle/>
          <a:p>
            <a:r>
              <a:rPr lang="en-US" dirty="0">
                <a:hlinkClick r:id="rId4"/>
              </a:rPr>
              <a:t>https://</a:t>
            </a:r>
            <a:r>
              <a:rPr lang="en-US" dirty="0" smtClean="0">
                <a:hlinkClick r:id="rId4"/>
              </a:rPr>
              <a:t>social-science-data-editors.github.io/guidance/DCAS_Restricted_data.html#us-census-bureau-and-fsrdc</a:t>
            </a:r>
            <a:r>
              <a:rPr lang="en-US" dirty="0" smtClean="0"/>
              <a:t> </a:t>
            </a:r>
            <a:endParaRPr lang="en-US" dirty="0"/>
          </a:p>
        </p:txBody>
      </p:sp>
      <p:sp>
        <p:nvSpPr>
          <p:cNvPr id="9" name="Rectangle 8"/>
          <p:cNvSpPr/>
          <p:nvPr/>
        </p:nvSpPr>
        <p:spPr>
          <a:xfrm>
            <a:off x="6761747" y="2069432"/>
            <a:ext cx="4367464" cy="2502568"/>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14147" y="2743200"/>
            <a:ext cx="3938337" cy="421106"/>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76310" y="4953375"/>
            <a:ext cx="4152901" cy="8939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663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136105" y="4603552"/>
            <a:ext cx="5421479" cy="103521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19800" y="1527180"/>
            <a:ext cx="5181600" cy="3046780"/>
          </a:xfrm>
          <a:prstGeom prst="rect">
            <a:avLst/>
          </a:prstGeom>
        </p:spPr>
      </p:pic>
      <p:sp>
        <p:nvSpPr>
          <p:cNvPr id="4" name="Title 3"/>
          <p:cNvSpPr>
            <a:spLocks noGrp="1"/>
          </p:cNvSpPr>
          <p:nvPr>
            <p:ph type="title"/>
          </p:nvPr>
        </p:nvSpPr>
        <p:spPr/>
        <p:txBody>
          <a:bodyPr/>
          <a:lstStyle/>
          <a:p>
            <a:r>
              <a:rPr lang="en-US" dirty="0" smtClean="0"/>
              <a:t>Example: Danish administrative data</a:t>
            </a:r>
            <a:endParaRPr lang="en-US" dirty="0"/>
          </a:p>
        </p:txBody>
      </p:sp>
      <p:sp>
        <p:nvSpPr>
          <p:cNvPr id="5" name="Content Placeholder 4"/>
          <p:cNvSpPr>
            <a:spLocks noGrp="1"/>
          </p:cNvSpPr>
          <p:nvPr>
            <p:ph sz="half" idx="1"/>
          </p:nvPr>
        </p:nvSpPr>
        <p:spPr/>
        <p:txBody>
          <a:bodyPr/>
          <a:lstStyle/>
          <a:p>
            <a:r>
              <a:rPr lang="en-US" dirty="0" smtClean="0"/>
              <a:t>Access can be </a:t>
            </a:r>
            <a:r>
              <a:rPr lang="en-US" b="1" dirty="0" smtClean="0">
                <a:solidFill>
                  <a:schemeClr val="accent5"/>
                </a:solidFill>
              </a:rPr>
              <a:t>clearly and precisely documented </a:t>
            </a:r>
          </a:p>
          <a:p>
            <a:r>
              <a:rPr lang="en-US" dirty="0" smtClean="0"/>
              <a:t>Is </a:t>
            </a:r>
            <a:r>
              <a:rPr lang="en-US" b="1" dirty="0" smtClean="0">
                <a:solidFill>
                  <a:schemeClr val="accent6"/>
                </a:solidFill>
              </a:rPr>
              <a:t>non-exclusive to the authors</a:t>
            </a:r>
          </a:p>
          <a:p>
            <a:pPr marL="0" indent="0">
              <a:buNone/>
            </a:pPr>
            <a:r>
              <a:rPr lang="en-US" dirty="0" smtClean="0"/>
              <a:t>(example taken from </a:t>
            </a:r>
            <a:r>
              <a:rPr lang="en-US" dirty="0" err="1" smtClean="0">
                <a:hlinkClick r:id="rId4"/>
              </a:rPr>
              <a:t>Fadlon</a:t>
            </a:r>
            <a:r>
              <a:rPr lang="en-US" dirty="0" smtClean="0">
                <a:hlinkClick r:id="rId4"/>
              </a:rPr>
              <a:t> and Nielsen, </a:t>
            </a:r>
            <a:r>
              <a:rPr lang="en-US" dirty="0" err="1" smtClean="0">
                <a:hlinkClick r:id="rId4"/>
              </a:rPr>
              <a:t>AEJ:Applied</a:t>
            </a:r>
            <a:r>
              <a:rPr lang="en-US" dirty="0" smtClean="0">
                <a:hlinkClick r:id="rId4"/>
              </a:rPr>
              <a:t> 2021</a:t>
            </a:r>
            <a:r>
              <a:rPr lang="en-US" dirty="0" smtClean="0"/>
              <a:t>)</a:t>
            </a:r>
            <a:endParaRPr lang="en-US" dirty="0"/>
          </a:p>
        </p:txBody>
      </p:sp>
      <p:sp>
        <p:nvSpPr>
          <p:cNvPr id="7" name="TextBox 6"/>
          <p:cNvSpPr txBox="1"/>
          <p:nvPr/>
        </p:nvSpPr>
        <p:spPr>
          <a:xfrm>
            <a:off x="962151" y="6176963"/>
            <a:ext cx="11069053" cy="523220"/>
          </a:xfrm>
          <a:prstGeom prst="rect">
            <a:avLst/>
          </a:prstGeom>
          <a:noFill/>
        </p:spPr>
        <p:txBody>
          <a:bodyPr wrap="square" rtlCol="0">
            <a:spAutoFit/>
          </a:bodyPr>
          <a:lstStyle/>
          <a:p>
            <a:r>
              <a:rPr lang="en-US" sz="1400" dirty="0">
                <a:hlinkClick r:id="rId5"/>
              </a:rPr>
              <a:t>https://</a:t>
            </a:r>
            <a:r>
              <a:rPr lang="en-US" sz="1400" dirty="0" smtClean="0">
                <a:hlinkClick r:id="rId5"/>
              </a:rPr>
              <a:t>social-science-data-editors.github.io/guidance/Requested_information_dcas.html#example-for-government-registers</a:t>
            </a:r>
            <a:endParaRPr lang="en-US" sz="1400" dirty="0" smtClean="0"/>
          </a:p>
          <a:p>
            <a:r>
              <a:rPr lang="en-US" sz="1400" dirty="0" smtClean="0"/>
              <a:t>http</a:t>
            </a:r>
            <a:r>
              <a:rPr lang="en-US" sz="1400" dirty="0"/>
              <a:t>://www.dst.dk/extranet/forskningvariabellister/Oversigt%20over%20registre.html </a:t>
            </a:r>
          </a:p>
        </p:txBody>
      </p:sp>
      <p:sp>
        <p:nvSpPr>
          <p:cNvPr id="9" name="Rectangle 8"/>
          <p:cNvSpPr/>
          <p:nvPr/>
        </p:nvSpPr>
        <p:spPr>
          <a:xfrm>
            <a:off x="6143750" y="4603552"/>
            <a:ext cx="5695324" cy="1573411"/>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77952" y="2620908"/>
            <a:ext cx="5065295" cy="672783"/>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6674943" y="5144899"/>
            <a:ext cx="4701117" cy="1023098"/>
          </a:xfrm>
          <a:prstGeom prst="rect">
            <a:avLst/>
          </a:prstGeom>
          <a:ln>
            <a:solidFill>
              <a:schemeClr val="accent5"/>
            </a:solidFill>
          </a:ln>
        </p:spPr>
      </p:pic>
    </p:spTree>
    <p:extLst>
      <p:ext uri="{BB962C8B-B14F-4D97-AF65-F5344CB8AC3E}">
        <p14:creationId xmlns:p14="http://schemas.microsoft.com/office/powerpoint/2010/main" val="243777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430729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035315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7" name="Content Placeholder 6"/>
          <p:cNvPicPr>
            <a:picLocks noGrp="1" noChangeAspect="1"/>
          </p:cNvPicPr>
          <p:nvPr>
            <p:ph idx="1"/>
          </p:nvPr>
        </p:nvPicPr>
        <p:blipFill>
          <a:blip r:embed="rId2"/>
          <a:stretch>
            <a:fillRect/>
          </a:stretch>
        </p:blipFill>
        <p:spPr>
          <a:xfrm>
            <a:off x="2555422" y="1298155"/>
            <a:ext cx="6121431" cy="5823598"/>
          </a:xfrm>
          <a:prstGeom prst="rect">
            <a:avLst/>
          </a:prstGeom>
        </p:spPr>
      </p:pic>
      <p:pic>
        <p:nvPicPr>
          <p:cNvPr id="8" name="Picture 7"/>
          <p:cNvPicPr>
            <a:picLocks noChangeAspect="1"/>
          </p:cNvPicPr>
          <p:nvPr/>
        </p:nvPicPr>
        <p:blipFill>
          <a:blip r:embed="rId3"/>
          <a:stretch>
            <a:fillRect/>
          </a:stretch>
        </p:blipFill>
        <p:spPr>
          <a:xfrm>
            <a:off x="1876425" y="2466975"/>
            <a:ext cx="8439150" cy="1924050"/>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259592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Data Provenance</a:t>
            </a:r>
            <a:endParaRPr lang="en-US" dirty="0">
              <a:solidFill>
                <a:schemeClr val="bg1"/>
              </a:solidFill>
            </a:endParaRPr>
          </a:p>
        </p:txBody>
      </p:sp>
    </p:spTree>
    <p:extLst>
      <p:ext uri="{BB962C8B-B14F-4D97-AF65-F5344CB8AC3E}">
        <p14:creationId xmlns:p14="http://schemas.microsoft.com/office/powerpoint/2010/main" val="377703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did you get the data in first place?</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You </a:t>
            </a:r>
            <a:r>
              <a:rPr lang="en-US" b="1" dirty="0" smtClean="0"/>
              <a:t>applied</a:t>
            </a:r>
            <a:r>
              <a:rPr lang="en-US" dirty="0" smtClean="0"/>
              <a:t> for the data </a:t>
            </a:r>
            <a:br>
              <a:rPr lang="en-US" dirty="0" smtClean="0"/>
            </a:br>
            <a:r>
              <a:rPr lang="en-US" b="1" dirty="0" smtClean="0"/>
              <a:t>through a process</a:t>
            </a:r>
          </a:p>
          <a:p>
            <a:r>
              <a:rPr lang="en-US" dirty="0" smtClean="0"/>
              <a:t>You </a:t>
            </a:r>
            <a:r>
              <a:rPr lang="en-US" b="1" dirty="0" smtClean="0"/>
              <a:t>purchased</a:t>
            </a:r>
            <a:r>
              <a:rPr lang="en-US" dirty="0" smtClean="0"/>
              <a:t> the data from a provider</a:t>
            </a:r>
          </a:p>
          <a:p>
            <a:r>
              <a:rPr lang="en-US" dirty="0" smtClean="0"/>
              <a:t>You signed an </a:t>
            </a:r>
            <a:r>
              <a:rPr lang="en-US" b="1" dirty="0" smtClean="0"/>
              <a:t>Non-Disclosure Agreement (NDA) </a:t>
            </a:r>
            <a:r>
              <a:rPr lang="en-US" dirty="0" smtClean="0"/>
              <a:t>with a company</a:t>
            </a:r>
          </a:p>
          <a:p>
            <a:r>
              <a:rPr lang="en-US" dirty="0" smtClean="0"/>
              <a:t>Your </a:t>
            </a:r>
            <a:r>
              <a:rPr lang="en-US" b="1" dirty="0" smtClean="0"/>
              <a:t>university</a:t>
            </a:r>
            <a:r>
              <a:rPr lang="en-US" dirty="0" smtClean="0"/>
              <a:t> has an </a:t>
            </a:r>
            <a:r>
              <a:rPr lang="en-US" b="1" dirty="0" smtClean="0"/>
              <a:t>agreement</a:t>
            </a:r>
            <a:r>
              <a:rPr lang="en-US" dirty="0" smtClean="0"/>
              <a:t> with a data provider</a:t>
            </a:r>
          </a:p>
          <a:p>
            <a:pPr marL="0" indent="0" algn="ctr">
              <a:buNone/>
            </a:pP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310077"/>
            <a:ext cx="5181600" cy="3382433"/>
          </a:xfrm>
          <a:prstGeom prst="rect">
            <a:avLst/>
          </a:prstGeom>
        </p:spPr>
      </p:pic>
    </p:spTree>
    <p:extLst>
      <p:ext uri="{BB962C8B-B14F-4D97-AF65-F5344CB8AC3E}">
        <p14:creationId xmlns:p14="http://schemas.microsoft.com/office/powerpoint/2010/main" val="28935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50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613</Words>
  <Application>Microsoft Office PowerPoint</Application>
  <PresentationFormat>Widescreen</PresentationFormat>
  <Paragraphs>97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Source Code Pro</vt:lpstr>
      <vt:lpstr>Office Theme</vt:lpstr>
      <vt:lpstr>Day of Data Working with Restricted Access / Big Data</vt:lpstr>
      <vt:lpstr>PowerPoint Presentation</vt:lpstr>
      <vt:lpstr>Documenting how you got to the data</vt:lpstr>
      <vt:lpstr>Example: Danish administrative data</vt:lpstr>
      <vt:lpstr>Example 4: German Restricted-access</vt:lpstr>
      <vt:lpstr>Example 4: German Restricted-access</vt:lpstr>
      <vt:lpstr>Example 4: German Restricted-access</vt:lpstr>
      <vt:lpstr>PowerPoint Presentation</vt:lpstr>
      <vt:lpstr>How did you get the data in first place?</vt:lpstr>
      <vt:lpstr>You must have described the data</vt:lpstr>
      <vt:lpstr>How do you document data provenance?</vt:lpstr>
      <vt:lpstr>PowerPoint Presentation</vt:lpstr>
      <vt:lpstr>Streamlining replication packages</vt:lpstr>
      <vt:lpstr>Some tips from the “frequently gotten wrong” bin</vt:lpstr>
      <vt:lpstr>Some tips from the “frequently gotten wrong” bin</vt:lpstr>
      <vt:lpstr>Some tips from the “frequently gotten wrong” bin</vt:lpstr>
      <vt:lpstr>Ideal setup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Increased Transparency, and Reproducibility in Economics</dc:title>
  <dc:creator>Lars Vilhuber</dc:creator>
  <cp:lastModifiedBy>Lars Vilhuber</cp:lastModifiedBy>
  <cp:revision>100</cp:revision>
  <dcterms:created xsi:type="dcterms:W3CDTF">2020-03-31T02:20:35Z</dcterms:created>
  <dcterms:modified xsi:type="dcterms:W3CDTF">2021-01-14T15:44:21Z</dcterms:modified>
</cp:coreProperties>
</file>