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61" r:id="rId4"/>
    <p:sldId id="272" r:id="rId5"/>
    <p:sldId id="265" r:id="rId6"/>
    <p:sldId id="273" r:id="rId7"/>
    <p:sldId id="264" r:id="rId8"/>
    <p:sldId id="262" r:id="rId9"/>
    <p:sldId id="263" r:id="rId10"/>
    <p:sldId id="268" r:id="rId11"/>
    <p:sldId id="269" r:id="rId12"/>
    <p:sldId id="274" r:id="rId13"/>
    <p:sldId id="275" r:id="rId14"/>
    <p:sldId id="27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it171oafs-oa12.boc.ad.census.gov\CES_SHARE\CES_New_Folder_Structure\RESEARCH\Education\Briefings%20and%20Presentations\HISTOGRAM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it171oafs-oa12.boc.ad.census.gov\CES_SHARE\CES_New_Folder_Structure\RESEARCH\Education\Briefings%20and%20Presentations\HISTOGRAM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$10-20K</c:v>
                </c:pt>
                <c:pt idx="1">
                  <c:v>$20-30K</c:v>
                </c:pt>
                <c:pt idx="2">
                  <c:v>$30-40K</c:v>
                </c:pt>
                <c:pt idx="3">
                  <c:v>$40-50K</c:v>
                </c:pt>
                <c:pt idx="4">
                  <c:v>$50-60K</c:v>
                </c:pt>
                <c:pt idx="5">
                  <c:v>$60-70K</c:v>
                </c:pt>
                <c:pt idx="6">
                  <c:v>$70-80K</c:v>
                </c:pt>
                <c:pt idx="7">
                  <c:v>$80-90K</c:v>
                </c:pt>
                <c:pt idx="8">
                  <c:v>$90-100K</c:v>
                </c:pt>
                <c:pt idx="9">
                  <c:v>$100-150K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11</c:v>
                </c:pt>
                <c:pt idx="7">
                  <c:v>14</c:v>
                </c:pt>
                <c:pt idx="8">
                  <c:v>8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87-4E11-B062-00430FD685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PROTECTED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$10-20K</c:v>
                </c:pt>
                <c:pt idx="1">
                  <c:v>$20-30K</c:v>
                </c:pt>
                <c:pt idx="2">
                  <c:v>$30-40K</c:v>
                </c:pt>
                <c:pt idx="3">
                  <c:v>$40-50K</c:v>
                </c:pt>
                <c:pt idx="4">
                  <c:v>$50-60K</c:v>
                </c:pt>
                <c:pt idx="5">
                  <c:v>$60-70K</c:v>
                </c:pt>
                <c:pt idx="6">
                  <c:v>$70-80K</c:v>
                </c:pt>
                <c:pt idx="7">
                  <c:v>$80-90K</c:v>
                </c:pt>
                <c:pt idx="8">
                  <c:v>$90-100K</c:v>
                </c:pt>
                <c:pt idx="9">
                  <c:v>$100-150K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1-2A87-4E11-B062-00430FD68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2448848"/>
        <c:axId val="502449176"/>
      </c:barChart>
      <c:catAx>
        <c:axId val="50244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449176"/>
        <c:crosses val="autoZero"/>
        <c:auto val="1"/>
        <c:lblAlgn val="ctr"/>
        <c:lblOffset val="100"/>
        <c:noMultiLvlLbl val="0"/>
      </c:catAx>
      <c:valAx>
        <c:axId val="502449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44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$10-20K</c:v>
                </c:pt>
                <c:pt idx="1">
                  <c:v>$20-30K</c:v>
                </c:pt>
                <c:pt idx="2">
                  <c:v>$30-40K</c:v>
                </c:pt>
                <c:pt idx="3">
                  <c:v>$40-50K</c:v>
                </c:pt>
                <c:pt idx="4">
                  <c:v>$50-60K</c:v>
                </c:pt>
                <c:pt idx="5">
                  <c:v>$60-70K</c:v>
                </c:pt>
                <c:pt idx="6">
                  <c:v>$70-80K</c:v>
                </c:pt>
                <c:pt idx="7">
                  <c:v>$80-90K</c:v>
                </c:pt>
                <c:pt idx="8">
                  <c:v>$90-100K</c:v>
                </c:pt>
                <c:pt idx="9">
                  <c:v>$100-150K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11</c:v>
                </c:pt>
                <c:pt idx="7">
                  <c:v>14</c:v>
                </c:pt>
                <c:pt idx="8">
                  <c:v>8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AE-44F1-9735-CC98B254F5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PROTECTED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$10-20K</c:v>
                </c:pt>
                <c:pt idx="1">
                  <c:v>$20-30K</c:v>
                </c:pt>
                <c:pt idx="2">
                  <c:v>$30-40K</c:v>
                </c:pt>
                <c:pt idx="3">
                  <c:v>$40-50K</c:v>
                </c:pt>
                <c:pt idx="4">
                  <c:v>$50-60K</c:v>
                </c:pt>
                <c:pt idx="5">
                  <c:v>$60-70K</c:v>
                </c:pt>
                <c:pt idx="6">
                  <c:v>$70-80K</c:v>
                </c:pt>
                <c:pt idx="7">
                  <c:v>$80-90K</c:v>
                </c:pt>
                <c:pt idx="8">
                  <c:v>$90-100K</c:v>
                </c:pt>
                <c:pt idx="9">
                  <c:v>$100-150K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</c:v>
                </c:pt>
                <c:pt idx="1">
                  <c:v>7</c:v>
                </c:pt>
                <c:pt idx="2">
                  <c:v>1</c:v>
                </c:pt>
                <c:pt idx="3">
                  <c:v>0</c:v>
                </c:pt>
                <c:pt idx="4">
                  <c:v>5</c:v>
                </c:pt>
                <c:pt idx="5">
                  <c:v>3</c:v>
                </c:pt>
                <c:pt idx="6">
                  <c:v>11</c:v>
                </c:pt>
                <c:pt idx="7">
                  <c:v>16</c:v>
                </c:pt>
                <c:pt idx="8">
                  <c:v>7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AE-44F1-9735-CC98B254F5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8225544"/>
        <c:axId val="408974792"/>
      </c:barChart>
      <c:catAx>
        <c:axId val="498225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974792"/>
        <c:crosses val="autoZero"/>
        <c:auto val="1"/>
        <c:lblAlgn val="ctr"/>
        <c:lblOffset val="100"/>
        <c:noMultiLvlLbl val="0"/>
      </c:catAx>
      <c:valAx>
        <c:axId val="408974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225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True CDF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Sheet2!$A$2:$A$12</c:f>
              <c:numCache>
                <c:formatCode>General</c:formatCode>
                <c:ptCount val="11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150</c:v>
                </c:pt>
              </c:numCache>
            </c:numRef>
          </c:cat>
          <c:val>
            <c:numRef>
              <c:f>Sheet2!$C$2:$C$12</c:f>
              <c:numCache>
                <c:formatCode>General</c:formatCode>
                <c:ptCount val="11"/>
                <c:pt idx="0">
                  <c:v>0</c:v>
                </c:pt>
                <c:pt idx="1">
                  <c:v>8.4745762711864403E-2</c:v>
                </c:pt>
                <c:pt idx="2">
                  <c:v>0.1864406779661017</c:v>
                </c:pt>
                <c:pt idx="3">
                  <c:v>0.23728813559322035</c:v>
                </c:pt>
                <c:pt idx="4">
                  <c:v>0.25423728813559321</c:v>
                </c:pt>
                <c:pt idx="5">
                  <c:v>0.28813559322033899</c:v>
                </c:pt>
                <c:pt idx="6">
                  <c:v>0.3559322033898305</c:v>
                </c:pt>
                <c:pt idx="7">
                  <c:v>0.5423728813559322</c:v>
                </c:pt>
                <c:pt idx="8">
                  <c:v>0.77966101694915257</c:v>
                </c:pt>
                <c:pt idx="9">
                  <c:v>0.9152542372881356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4C-46D3-B1F5-1DA1EDF71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5813136"/>
        <c:axId val="355814448"/>
      </c:lineChart>
      <c:catAx>
        <c:axId val="355813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Earnings</a:t>
                </a:r>
              </a:p>
            </c:rich>
          </c:tx>
          <c:layout>
            <c:manualLayout>
              <c:xMode val="edge"/>
              <c:yMode val="edge"/>
              <c:x val="0.48813939924176153"/>
              <c:y val="0.910931774504103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814448"/>
        <c:crosses val="autoZero"/>
        <c:auto val="1"/>
        <c:lblAlgn val="ctr"/>
        <c:lblOffset val="100"/>
        <c:noMultiLvlLbl val="0"/>
      </c:catAx>
      <c:valAx>
        <c:axId val="355814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Cumulative</a:t>
                </a:r>
                <a:r>
                  <a:rPr lang="en-US" baseline="0" dirty="0"/>
                  <a:t> </a:t>
                </a:r>
              </a:p>
              <a:p>
                <a:pPr>
                  <a:defRPr/>
                </a:pPr>
                <a:r>
                  <a:rPr lang="en-US" baseline="0" dirty="0"/>
                  <a:t>Density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813136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True CDF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Sheet2!$A$2:$A$12</c:f>
              <c:numCache>
                <c:formatCode>General</c:formatCode>
                <c:ptCount val="11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150</c:v>
                </c:pt>
              </c:numCache>
            </c:numRef>
          </c:cat>
          <c:val>
            <c:numRef>
              <c:f>Sheet2!$C$2:$C$12</c:f>
              <c:numCache>
                <c:formatCode>General</c:formatCode>
                <c:ptCount val="11"/>
                <c:pt idx="0">
                  <c:v>0</c:v>
                </c:pt>
                <c:pt idx="1">
                  <c:v>8.4745762711864403E-2</c:v>
                </c:pt>
                <c:pt idx="2">
                  <c:v>0.1864406779661017</c:v>
                </c:pt>
                <c:pt idx="3">
                  <c:v>0.23728813559322035</c:v>
                </c:pt>
                <c:pt idx="4">
                  <c:v>0.25423728813559321</c:v>
                </c:pt>
                <c:pt idx="5">
                  <c:v>0.28813559322033899</c:v>
                </c:pt>
                <c:pt idx="6">
                  <c:v>0.3559322033898305</c:v>
                </c:pt>
                <c:pt idx="7">
                  <c:v>0.5423728813559322</c:v>
                </c:pt>
                <c:pt idx="8">
                  <c:v>0.77966101694915257</c:v>
                </c:pt>
                <c:pt idx="9">
                  <c:v>0.9152542372881356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4C-46D3-B1F5-1DA1EDF71B70}"/>
            </c:ext>
          </c:extLst>
        </c:ser>
        <c:ser>
          <c:idx val="1"/>
          <c:order val="1"/>
          <c:tx>
            <c:v>Protected CDF</c:v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Sheet2!$E$2:$E$12</c:f>
              <c:numCache>
                <c:formatCode>General</c:formatCode>
                <c:ptCount val="11"/>
                <c:pt idx="0">
                  <c:v>0</c:v>
                </c:pt>
                <c:pt idx="1">
                  <c:v>7.0175438596491224E-2</c:v>
                </c:pt>
                <c:pt idx="2">
                  <c:v>0.19298245614035087</c:v>
                </c:pt>
                <c:pt idx="3">
                  <c:v>0.21052631578947367</c:v>
                </c:pt>
                <c:pt idx="4">
                  <c:v>0.21052631578947367</c:v>
                </c:pt>
                <c:pt idx="5">
                  <c:v>0.2982456140350877</c:v>
                </c:pt>
                <c:pt idx="6">
                  <c:v>0.35087719298245612</c:v>
                </c:pt>
                <c:pt idx="7">
                  <c:v>0.54385964912280693</c:v>
                </c:pt>
                <c:pt idx="8">
                  <c:v>0.82456140350877183</c:v>
                </c:pt>
                <c:pt idx="9">
                  <c:v>0.94736842105263142</c:v>
                </c:pt>
                <c:pt idx="10">
                  <c:v>0.99999999999999978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4C-46D3-B1F5-1DA1EDF71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5813136"/>
        <c:axId val="355814448"/>
      </c:lineChart>
      <c:catAx>
        <c:axId val="355813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Earnings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814448"/>
        <c:crosses val="autoZero"/>
        <c:auto val="1"/>
        <c:lblAlgn val="ctr"/>
        <c:lblOffset val="100"/>
        <c:noMultiLvlLbl val="0"/>
      </c:catAx>
      <c:valAx>
        <c:axId val="355814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Cumulative</a:t>
                </a:r>
              </a:p>
              <a:p>
                <a:pPr>
                  <a:defRPr/>
                </a:pPr>
                <a:r>
                  <a:rPr lang="en-US" dirty="0"/>
                  <a:t>Density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813136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B1623-56A8-4EA2-B1AF-BDDADA34EA9B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3CF91-0B3C-4EED-8718-6A75B4BF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77988" y="96838"/>
            <a:ext cx="3714750" cy="2786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999" y="2882900"/>
            <a:ext cx="5547361" cy="5251450"/>
          </a:xfrm>
        </p:spPr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75454-3324-42E9-A5EA-3AFA19B8D5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34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7EC-3D3E-4768-8748-8AC6AE18AAD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C44C-848A-4124-9133-D1D29BD85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3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7EC-3D3E-4768-8748-8AC6AE18AAD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C44C-848A-4124-9133-D1D29BD85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1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7EC-3D3E-4768-8748-8AC6AE18AAD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C44C-848A-4124-9133-D1D29BD85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7EC-3D3E-4768-8748-8AC6AE18AAD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C44C-848A-4124-9133-D1D29BD85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4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7EC-3D3E-4768-8748-8AC6AE18AAD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C44C-848A-4124-9133-D1D29BD85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7EC-3D3E-4768-8748-8AC6AE18AAD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C44C-848A-4124-9133-D1D29BD85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7EC-3D3E-4768-8748-8AC6AE18AAD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C44C-848A-4124-9133-D1D29BD85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7EC-3D3E-4768-8748-8AC6AE18AAD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C44C-848A-4124-9133-D1D29BD85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7EC-3D3E-4768-8748-8AC6AE18AAD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C44C-848A-4124-9133-D1D29BD85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7EC-3D3E-4768-8748-8AC6AE18AAD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C44C-848A-4124-9133-D1D29BD85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5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7EC-3D3E-4768-8748-8AC6AE18AAD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C44C-848A-4124-9133-D1D29BD85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D7EC-3D3E-4768-8748-8AC6AE18AAD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C44C-848A-4124-9133-D1D29BD85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4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1728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sz="4900" dirty="0"/>
            </a:br>
            <a:r>
              <a:rPr lang="en-US" sz="4900" dirty="0"/>
              <a:t>Differential Privacy in the Post-Secondary Employment Outcomes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/>
          <a:p>
            <a:r>
              <a:rPr lang="en-US" dirty="0"/>
              <a:t>Andrew Foote</a:t>
            </a:r>
          </a:p>
          <a:p>
            <a:r>
              <a:rPr lang="en-US"/>
              <a:t>Senior Economist</a:t>
            </a:r>
            <a:r>
              <a:rPr lang="en-US" dirty="0"/>
              <a:t>, LEHD</a:t>
            </a:r>
          </a:p>
          <a:p>
            <a:r>
              <a:rPr lang="en-US" dirty="0"/>
              <a:t>U.S. Census Bureau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152400" y="6036949"/>
            <a:ext cx="8991600" cy="59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prstClr val="black">
                    <a:tint val="75000"/>
                  </a:prstClr>
                </a:solidFill>
                <a:latin typeface="Calibri"/>
              </a:rPr>
              <a:t>Any opinions and conclusions expressed herein are those of the author(s) and do not necessarily represent the views of the U.S. Census Bureau. All results have been approved for disclosure. </a:t>
            </a:r>
            <a:r>
              <a:rPr lang="en-US" sz="1600" dirty="0">
                <a:solidFill>
                  <a:prstClr val="black">
                    <a:tint val="75000"/>
                  </a:prstClr>
                </a:solidFill>
              </a:rPr>
              <a:t>The PSEO disclosure avoidance methodology was approved by the Census Bureau Disclosure Review Board in release memo </a:t>
            </a:r>
            <a:r>
              <a:rPr lang="en-US" sz="1600" dirty="0">
                <a:solidFill>
                  <a:srgbClr val="000000">
                    <a:tint val="75000"/>
                  </a:srgbClr>
                </a:solidFill>
              </a:rPr>
              <a:t>CBDRB-FY18-103</a:t>
            </a:r>
            <a:r>
              <a:rPr lang="en-US" sz="1600" dirty="0">
                <a:solidFill>
                  <a:prstClr val="black">
                    <a:tint val="75000"/>
                  </a:prstClr>
                </a:solidFill>
              </a:rPr>
              <a:t>.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37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008236"/>
              </p:ext>
            </p:extLst>
          </p:nvPr>
        </p:nvGraphicFramePr>
        <p:xfrm>
          <a:off x="628650" y="969984"/>
          <a:ext cx="7886700" cy="4416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506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723387"/>
            <a:ext cx="2057400" cy="273844"/>
          </a:xfrm>
        </p:spPr>
        <p:txBody>
          <a:bodyPr/>
          <a:lstStyle/>
          <a:p>
            <a:fld id="{24BFE6D4-27A9-4AE4-9EAE-AF75F97B179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282401"/>
              </p:ext>
            </p:extLst>
          </p:nvPr>
        </p:nvGraphicFramePr>
        <p:xfrm>
          <a:off x="628650" y="969984"/>
          <a:ext cx="7886700" cy="4416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25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B926-7BC4-4D96-A98C-FD4AE73F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this protection system perform?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6B267-BACD-4ED1-8E2D-58966FEB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compare this protection system to two other candidates:</a:t>
            </a:r>
          </a:p>
          <a:p>
            <a:pPr lvl="1"/>
            <a:r>
              <a:rPr lang="en-US" dirty="0"/>
              <a:t>Evenly spaced bins</a:t>
            </a:r>
          </a:p>
          <a:p>
            <a:pPr lvl="1"/>
            <a:r>
              <a:rPr lang="en-US" dirty="0"/>
              <a:t>Smooth sensitivity (Nissim et al 2007)</a:t>
            </a:r>
          </a:p>
          <a:p>
            <a:r>
              <a:rPr lang="en-US" dirty="0"/>
              <a:t>We measure relative accuracy: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Choices for implementer: privacy loss; bin count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E1425-34A4-43A3-9A2A-3D22526A2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4169073"/>
            <a:ext cx="3695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3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82EB3A-53C5-4CA2-B298-295C40CAA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68" y="63936"/>
            <a:ext cx="7825864" cy="5851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2084C2-DCBF-466E-AA8B-E6C48BA63FAE}"/>
              </a:ext>
            </a:extLst>
          </p:cNvPr>
          <p:cNvSpPr txBox="1"/>
          <p:nvPr/>
        </p:nvSpPr>
        <p:spPr>
          <a:xfrm>
            <a:off x="268448" y="5915135"/>
            <a:ext cx="8004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Foote, </a:t>
            </a:r>
            <a:r>
              <a:rPr lang="en-US" sz="1600" dirty="0" err="1"/>
              <a:t>Machanavjjhala</a:t>
            </a:r>
            <a:r>
              <a:rPr lang="en-US" sz="1600" dirty="0"/>
              <a:t> and McKinney (JPC 2019). </a:t>
            </a:r>
          </a:p>
          <a:p>
            <a:r>
              <a:rPr lang="en-US" sz="1600" dirty="0"/>
              <a:t>Blue is log-normal histogram; red-dash is even histogram; green dash-dot is smooth sensitivity</a:t>
            </a:r>
          </a:p>
        </p:txBody>
      </p:sp>
    </p:spTree>
    <p:extLst>
      <p:ext uri="{BB962C8B-B14F-4D97-AF65-F5344CB8AC3E}">
        <p14:creationId xmlns:p14="http://schemas.microsoft.com/office/powerpoint/2010/main" val="253029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DD26-B3F5-4324-B1DC-C573B715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Advantages of this DP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E1BB-D7A0-4104-8C96-3457C69C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aggregate to higher levels and calculate percentiles at those levels (for instance, median earnings at an institution)</a:t>
            </a:r>
          </a:p>
          <a:p>
            <a:r>
              <a:rPr lang="en-US" dirty="0"/>
              <a:t>Easily implemented in other situations – Veterans Employment Outcomes used the same method, but with different histogram cutoffs.</a:t>
            </a:r>
          </a:p>
          <a:p>
            <a:r>
              <a:rPr lang="en-US" dirty="0"/>
              <a:t>Protection is intuitive for general public.</a:t>
            </a:r>
          </a:p>
          <a:p>
            <a:r>
              <a:rPr lang="en-US" dirty="0"/>
              <a:t>Code available for </a:t>
            </a:r>
            <a:r>
              <a:rPr lang="en-US"/>
              <a:t>broader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7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andrew.foote@census.gov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DD139A-1DA0-49A8-9C38-D47E31028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198" y="360997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FB9ECD-CE9F-4B2F-8F57-91A3B608B5B6}"/>
              </a:ext>
            </a:extLst>
          </p:cNvPr>
          <p:cNvSpPr txBox="1"/>
          <p:nvPr/>
        </p:nvSpPr>
        <p:spPr>
          <a:xfrm>
            <a:off x="6502543" y="3227150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395248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480" y="590683"/>
            <a:ext cx="8390834" cy="791843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Post-Secondary Employment Outcomes?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7481" y="1937698"/>
            <a:ext cx="7515225" cy="4064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partnership between university systems, state longitudinal data systems, and the Census Bureau, the </a:t>
            </a:r>
            <a:r>
              <a:rPr lang="en-US" sz="2000" b="1" dirty="0"/>
              <a:t>Post-Secondary Employment Outcomes (PSEO)</a:t>
            </a:r>
            <a:r>
              <a:rPr lang="en-US" sz="2000" dirty="0"/>
              <a:t> are experimental tabulations providing national earnings statistics for graduates of post-secondary institutions.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Goal: </a:t>
            </a:r>
          </a:p>
          <a:p>
            <a:pPr marL="0" indent="0">
              <a:buNone/>
            </a:pPr>
            <a:r>
              <a:rPr lang="en-US" sz="2000" b="1" dirty="0"/>
              <a:t>Provide students, parents, and other stakeholders better data on the return on investment of and employment destinations for post-secondary graduates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438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PSEO Output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Graduate Earnings Table</a:t>
            </a:r>
          </a:p>
          <a:p>
            <a:pPr marL="560785" lvl="1" indent="-160735"/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, 50</a:t>
            </a:r>
            <a:r>
              <a:rPr lang="en-US" baseline="30000" dirty="0"/>
              <a:t>th</a:t>
            </a:r>
            <a:r>
              <a:rPr lang="en-US" dirty="0"/>
              <a:t>, and 75</a:t>
            </a:r>
            <a:r>
              <a:rPr lang="en-US" baseline="30000" dirty="0"/>
              <a:t>th</a:t>
            </a:r>
            <a:r>
              <a:rPr lang="en-US" dirty="0"/>
              <a:t> percentiles of annual earnings for college and university graduates </a:t>
            </a:r>
          </a:p>
          <a:p>
            <a:pPr marL="560785" lvl="1" indent="-160735"/>
            <a:r>
              <a:rPr lang="en-US" dirty="0"/>
              <a:t>By degree level, degree major, and post-secondary institution</a:t>
            </a:r>
          </a:p>
          <a:p>
            <a:pPr marL="560785" lvl="1" indent="-160735"/>
            <a:r>
              <a:rPr lang="en-US" dirty="0"/>
              <a:t>One year, five years, and 10 years after graduation</a:t>
            </a:r>
          </a:p>
          <a:p>
            <a:pPr marL="160735" indent="-160735"/>
            <a:r>
              <a:rPr lang="en-US" b="1" dirty="0"/>
              <a:t>Employment Flows Table</a:t>
            </a:r>
          </a:p>
          <a:p>
            <a:pPr marL="560785" lvl="1" indent="-160735"/>
            <a:r>
              <a:rPr lang="en-US" dirty="0"/>
              <a:t>Employment by industry sector and Census Division of the country</a:t>
            </a:r>
          </a:p>
          <a:p>
            <a:pPr marL="560785" lvl="1" indent="-160735"/>
            <a:r>
              <a:rPr lang="en-US" dirty="0"/>
              <a:t>By degree level, degree major, and post-secondary institution</a:t>
            </a:r>
          </a:p>
          <a:p>
            <a:pPr marL="560785" lvl="1" indent="-160735"/>
            <a:r>
              <a:rPr lang="en-US" dirty="0"/>
              <a:t>One year, five years, and 10 years after graduation</a:t>
            </a:r>
          </a:p>
        </p:txBody>
      </p:sp>
    </p:spTree>
    <p:extLst>
      <p:ext uri="{BB962C8B-B14F-4D97-AF65-F5344CB8AC3E}">
        <p14:creationId xmlns:p14="http://schemas.microsoft.com/office/powerpoint/2010/main" val="305763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threats to student privacy?</a:t>
            </a:r>
          </a:p>
        </p:txBody>
      </p:sp>
    </p:spTree>
    <p:extLst>
      <p:ext uri="{BB962C8B-B14F-4D97-AF65-F5344CB8AC3E}">
        <p14:creationId xmlns:p14="http://schemas.microsoft.com/office/powerpoint/2010/main" val="372129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the Microdata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 13 requirement:</a:t>
            </a:r>
          </a:p>
          <a:p>
            <a:pPr lvl="1"/>
            <a:r>
              <a:rPr lang="en-US" dirty="0"/>
              <a:t>The existence of a job held by an individual is confidential</a:t>
            </a:r>
          </a:p>
          <a:p>
            <a:r>
              <a:rPr lang="en-US" b="1" dirty="0"/>
              <a:t>We do not have a monopoly on microdata </a:t>
            </a:r>
            <a:r>
              <a:rPr lang="en-US" dirty="0"/>
              <a:t>– and most of our partners have access to the frame (all graduates) and most of the earnings data we use to produce the statistics</a:t>
            </a:r>
          </a:p>
        </p:txBody>
      </p:sp>
    </p:spTree>
    <p:extLst>
      <p:ext uri="{BB962C8B-B14F-4D97-AF65-F5344CB8AC3E}">
        <p14:creationId xmlns:p14="http://schemas.microsoft.com/office/powerpoint/2010/main" val="329932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31086" y="415954"/>
            <a:ext cx="1063333" cy="2003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 descr="&lt;strong&gt;stick figure&lt;/strong&gt; boy girl - vector Clip 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82839"/>
            <a:ext cx="2256213" cy="1669598"/>
          </a:xfrm>
          <a:prstGeom prst="rect">
            <a:avLst/>
          </a:prstGeom>
        </p:spPr>
      </p:pic>
      <p:pic>
        <p:nvPicPr>
          <p:cNvPr id="6" name="Content Placeholder 3" descr="&lt;strong&gt;stick figure&lt;/strong&gt; boy girl - vector Clip 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73" y="582839"/>
            <a:ext cx="2256213" cy="1669598"/>
          </a:xfrm>
          <a:prstGeom prst="rect">
            <a:avLst/>
          </a:prstGeom>
        </p:spPr>
      </p:pic>
      <p:pic>
        <p:nvPicPr>
          <p:cNvPr id="7" name="Content Placeholder 3" descr="&lt;strong&gt;stick figure&lt;/strong&gt; boy girl - vector Clip 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46" y="582839"/>
            <a:ext cx="2256213" cy="1669598"/>
          </a:xfrm>
          <a:prstGeom prst="rect">
            <a:avLst/>
          </a:prstGeom>
        </p:spPr>
      </p:pic>
      <p:pic>
        <p:nvPicPr>
          <p:cNvPr id="8" name="Content Placeholder 3" descr="&lt;strong&gt;stick figure&lt;/strong&gt; boy girl - vector Clip 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39595"/>
            <a:ext cx="2256213" cy="1669598"/>
          </a:xfrm>
          <a:prstGeom prst="rect">
            <a:avLst/>
          </a:prstGeom>
        </p:spPr>
      </p:pic>
      <p:pic>
        <p:nvPicPr>
          <p:cNvPr id="9" name="Content Placeholder 3" descr="&lt;strong&gt;stick figure&lt;/strong&gt; boy girl - vector Clip 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73" y="2339595"/>
            <a:ext cx="2256213" cy="1669598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 rot="5400000">
            <a:off x="2589762" y="1197187"/>
            <a:ext cx="1363981" cy="6086305"/>
          </a:xfrm>
          <a:prstGeom prst="rightBrace">
            <a:avLst>
              <a:gd name="adj1" fmla="val 0"/>
              <a:gd name="adj2" fmla="val 523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50191" y="5024992"/>
            <a:ext cx="340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In-State Median Earnings: $80,000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39739" y="5038369"/>
            <a:ext cx="347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National Median Earnings: $85,000</a:t>
            </a:r>
          </a:p>
        </p:txBody>
      </p:sp>
    </p:spTree>
    <p:extLst>
      <p:ext uri="{BB962C8B-B14F-4D97-AF65-F5344CB8AC3E}">
        <p14:creationId xmlns:p14="http://schemas.microsoft.com/office/powerpoint/2010/main" val="127818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248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How we implement Differential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histogram of earnings for each cell</a:t>
            </a:r>
          </a:p>
          <a:p>
            <a:pPr lvl="1"/>
            <a:r>
              <a:rPr lang="en-US" dirty="0"/>
              <a:t>Log-normal with parameters based on ACS public-use sample</a:t>
            </a:r>
          </a:p>
          <a:p>
            <a:pPr lvl="1"/>
            <a:r>
              <a:rPr lang="en-US" dirty="0"/>
              <a:t>Histogram bin ranges are public information</a:t>
            </a:r>
          </a:p>
          <a:p>
            <a:r>
              <a:rPr lang="en-US" dirty="0"/>
              <a:t>Add Laplace noise to each histogram bin</a:t>
            </a:r>
          </a:p>
          <a:p>
            <a:r>
              <a:rPr lang="en-US" dirty="0"/>
              <a:t>Extract percentiles from the resulting protected CDF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2025254"/>
          <a:ext cx="7886700" cy="3263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802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6D4-27A9-4AE4-9EAE-AF75F97B179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2226469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374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491</Words>
  <Application>Microsoft Office PowerPoint</Application>
  <PresentationFormat>On-screen Show (4:3)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 Differential Privacy in the Post-Secondary Employment Outcomes</vt:lpstr>
      <vt:lpstr>What is Post-Secondary Employment Outcomes? </vt:lpstr>
      <vt:lpstr>PSEO Output Tables</vt:lpstr>
      <vt:lpstr>What are the threats to student privacy?</vt:lpstr>
      <vt:lpstr>Protecting the Microdata</vt:lpstr>
      <vt:lpstr>PowerPoint Presentation</vt:lpstr>
      <vt:lpstr>How we implement Differential Privacy</vt:lpstr>
      <vt:lpstr>Simulated Data</vt:lpstr>
      <vt:lpstr>Adding noise</vt:lpstr>
      <vt:lpstr>PowerPoint Presentation</vt:lpstr>
      <vt:lpstr>PowerPoint Presentation</vt:lpstr>
      <vt:lpstr>How well does this protection system perform?</vt:lpstr>
      <vt:lpstr>PowerPoint Presentation</vt:lpstr>
      <vt:lpstr>Advantages of this DP implementation:</vt:lpstr>
      <vt:lpstr>Questions?</vt:lpstr>
    </vt:vector>
  </TitlesOfParts>
  <Company>Bureau of the Census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Post-Secondary Employment Outcomes  Using National Jobs Data to Measure Graduate Impacts</dc:title>
  <dc:creator>Andrew Foote (CENSUS/CES FED)</dc:creator>
  <cp:lastModifiedBy>Andrew Foote (CENSUS/CES FED)</cp:lastModifiedBy>
  <cp:revision>50</cp:revision>
  <dcterms:created xsi:type="dcterms:W3CDTF">2020-01-27T19:18:10Z</dcterms:created>
  <dcterms:modified xsi:type="dcterms:W3CDTF">2021-07-15T14:24:26Z</dcterms:modified>
</cp:coreProperties>
</file>