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sldIdLst>
    <p:sldId id="256" r:id="rId5"/>
    <p:sldId id="505" r:id="rId6"/>
    <p:sldId id="262" r:id="rId7"/>
    <p:sldId id="508" r:id="rId8"/>
    <p:sldId id="509" r:id="rId9"/>
    <p:sldId id="510" r:id="rId10"/>
    <p:sldId id="511" r:id="rId11"/>
    <p:sldId id="279" r:id="rId12"/>
    <p:sldId id="409" r:id="rId13"/>
    <p:sldId id="389" r:id="rId14"/>
    <p:sldId id="498" r:id="rId15"/>
    <p:sldId id="337" r:id="rId16"/>
    <p:sldId id="390" r:id="rId17"/>
    <p:sldId id="499" r:id="rId18"/>
    <p:sldId id="466" r:id="rId19"/>
    <p:sldId id="489" r:id="rId20"/>
    <p:sldId id="500" r:id="rId21"/>
    <p:sldId id="502" r:id="rId22"/>
    <p:sldId id="495" r:id="rId23"/>
    <p:sldId id="471" r:id="rId24"/>
    <p:sldId id="391" r:id="rId25"/>
    <p:sldId id="472" r:id="rId26"/>
    <p:sldId id="474" r:id="rId27"/>
    <p:sldId id="384" r:id="rId28"/>
    <p:sldId id="283" r:id="rId29"/>
    <p:sldId id="325" r:id="rId30"/>
    <p:sldId id="487" r:id="rId31"/>
    <p:sldId id="494" r:id="rId32"/>
    <p:sldId id="490" r:id="rId33"/>
    <p:sldId id="496" r:id="rId34"/>
    <p:sldId id="491" r:id="rId35"/>
    <p:sldId id="492" r:id="rId36"/>
    <p:sldId id="493" r:id="rId37"/>
    <p:sldId id="439" r:id="rId38"/>
    <p:sldId id="396" r:id="rId3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7DDE1E-A3F1-004B-8647-9BC550452166}">
          <p14:sldIdLst>
            <p14:sldId id="256"/>
            <p14:sldId id="505"/>
            <p14:sldId id="262"/>
          </p14:sldIdLst>
        </p14:section>
        <p14:section name="Motivation" id="{64CF5620-8D47-4845-8019-3B7A98AE9575}">
          <p14:sldIdLst>
            <p14:sldId id="508"/>
            <p14:sldId id="509"/>
            <p14:sldId id="510"/>
            <p14:sldId id="511"/>
          </p14:sldIdLst>
        </p14:section>
        <p14:section name="2010 Census" id="{219F547F-5D4A-0147-A667-60ABAFFE6CD8}">
          <p14:sldIdLst/>
        </p14:section>
        <p14:section name="Query Auditing and DP" id="{BAC02524-7A92-5740-9A72-A2C41CE525F4}">
          <p14:sldIdLst/>
        </p14:section>
        <p14:section name="2020 Census" id="{B514EECA-03FA-6443-984D-E9DD3B525E65}">
          <p14:sldIdLst>
            <p14:sldId id="279"/>
            <p14:sldId id="409"/>
            <p14:sldId id="389"/>
            <p14:sldId id="498"/>
            <p14:sldId id="337"/>
            <p14:sldId id="390"/>
            <p14:sldId id="499"/>
            <p14:sldId id="466"/>
            <p14:sldId id="489"/>
            <p14:sldId id="500"/>
            <p14:sldId id="502"/>
            <p14:sldId id="495"/>
            <p14:sldId id="471"/>
            <p14:sldId id="391"/>
            <p14:sldId id="472"/>
            <p14:sldId id="474"/>
            <p14:sldId id="384"/>
            <p14:sldId id="283"/>
            <p14:sldId id="325"/>
          </p14:sldIdLst>
        </p14:section>
        <p14:section name="Critics" id="{BA89A21C-F860-492B-B51E-22EFDCF5F6CA}">
          <p14:sldIdLst>
            <p14:sldId id="487"/>
            <p14:sldId id="494"/>
            <p14:sldId id="490"/>
            <p14:sldId id="496"/>
            <p14:sldId id="491"/>
            <p14:sldId id="492"/>
            <p14:sldId id="493"/>
          </p14:sldIdLst>
        </p14:section>
        <p14:section name="Conclusion" id="{34A479C3-E72C-45DE-93CC-81D58D020402}">
          <p14:sldIdLst>
            <p14:sldId id="439"/>
            <p14:sldId id="3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Maron Abowd (CENSUS/ADRM FED)" initials="JMA(F" lastIdx="14" clrIdx="0">
    <p:extLst>
      <p:ext uri="{19B8F6BF-5375-455C-9EA6-DF929625EA0E}">
        <p15:presenceInfo xmlns:p15="http://schemas.microsoft.com/office/powerpoint/2012/main" userId="S-1-5-21-2418650581-3053253586-2785318765-169177" providerId="AD"/>
      </p:ext>
    </p:extLst>
  </p:cmAuthor>
  <p:cmAuthor id="2" name="Simson L Garfinkel (CENSUS/ADRM FED)" initials="SLG(F" lastIdx="5" clrIdx="1">
    <p:extLst>
      <p:ext uri="{19B8F6BF-5375-455C-9EA6-DF929625EA0E}">
        <p15:presenceInfo xmlns:p15="http://schemas.microsoft.com/office/powerpoint/2012/main" userId="S-1-5-21-2418650581-3053253586-2785318765-2589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00"/>
    <a:srgbClr val="00FF00"/>
    <a:srgbClr val="FFFF66"/>
    <a:srgbClr val="C0504D"/>
    <a:srgbClr val="9BBB59"/>
    <a:srgbClr val="F79646"/>
    <a:srgbClr val="868686"/>
    <a:srgbClr val="FF3300"/>
    <a:srgbClr val="A9203D"/>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65" autoAdjust="0"/>
    <p:restoredTop sz="73408" autoAdjust="0"/>
  </p:normalViewPr>
  <p:slideViewPr>
    <p:cSldViewPr>
      <p:cViewPr varScale="1">
        <p:scale>
          <a:sx n="73" d="100"/>
          <a:sy n="73" d="100"/>
        </p:scale>
        <p:origin x="680" y="184"/>
      </p:cViewPr>
      <p:guideLst>
        <p:guide orient="horz" pos="2160"/>
        <p:guide pos="3840"/>
      </p:guideLst>
    </p:cSldViewPr>
  </p:slideViewPr>
  <p:notesTextViewPr>
    <p:cViewPr>
      <p:scale>
        <a:sx n="150" d="100"/>
        <a:sy n="150" d="100"/>
      </p:scale>
      <p:origin x="0" y="0"/>
    </p:cViewPr>
  </p:notesTextViewPr>
  <p:sorterViewPr>
    <p:cViewPr>
      <p:scale>
        <a:sx n="66" d="100"/>
        <a:sy n="66" d="100"/>
      </p:scale>
      <p:origin x="0" y="-22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070ED92-9D50-4370-9FCA-B3F299C1E0F3}" type="datetimeFigureOut">
              <a:rPr lang="en-US" smtClean="0"/>
              <a:t>7/27/19</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BD2B5C5-46F5-4EA7-BEC5-9ED227B03822}" type="slidenum">
              <a:rPr lang="en-US" smtClean="0"/>
              <a:t>‹#›</a:t>
            </a:fld>
            <a:endParaRPr lang="en-US"/>
          </a:p>
        </p:txBody>
      </p:sp>
    </p:spTree>
    <p:extLst>
      <p:ext uri="{BB962C8B-B14F-4D97-AF65-F5344CB8AC3E}">
        <p14:creationId xmlns:p14="http://schemas.microsoft.com/office/powerpoint/2010/main" val="373015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2B5C5-46F5-4EA7-BEC5-9ED227B03822}" type="slidenum">
              <a:rPr lang="en-US" smtClean="0"/>
              <a:t>1</a:t>
            </a:fld>
            <a:endParaRPr lang="en-US"/>
          </a:p>
        </p:txBody>
      </p:sp>
    </p:spTree>
    <p:extLst>
      <p:ext uri="{BB962C8B-B14F-4D97-AF65-F5344CB8AC3E}">
        <p14:creationId xmlns:p14="http://schemas.microsoft.com/office/powerpoint/2010/main" val="2262866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D2B5C5-46F5-4EA7-BEC5-9ED227B03822}" type="slidenum">
              <a:rPr lang="en-US" smtClean="0"/>
              <a:t>18</a:t>
            </a:fld>
            <a:endParaRPr lang="en-US"/>
          </a:p>
        </p:txBody>
      </p:sp>
    </p:spTree>
    <p:extLst>
      <p:ext uri="{BB962C8B-B14F-4D97-AF65-F5344CB8AC3E}">
        <p14:creationId xmlns:p14="http://schemas.microsoft.com/office/powerpoint/2010/main" val="2288742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(in all slides)</a:t>
            </a:r>
            <a:r>
              <a:rPr lang="en-US" baseline="0" dirty="0"/>
              <a:t> is (1 – </a:t>
            </a:r>
            <a:r>
              <a:rPr lang="en-US" baseline="0" dirty="0" err="1"/>
              <a:t>AveTVD</a:t>
            </a:r>
            <a:r>
              <a:rPr lang="en-US" baseline="0" dirty="0"/>
              <a:t>/N), where </a:t>
            </a:r>
            <a:r>
              <a:rPr lang="en-US" baseline="0" dirty="0" err="1"/>
              <a:t>AveTVD</a:t>
            </a:r>
            <a:r>
              <a:rPr lang="en-US" baseline="0" dirty="0"/>
              <a:t> = Average </a:t>
            </a:r>
            <a:r>
              <a:rPr lang="en-US" dirty="0"/>
              <a:t>Total Variation Distance = Sum( 0.5L_1) over all query sets in the PL94 workload over all geographies</a:t>
            </a:r>
            <a:r>
              <a:rPr lang="en-US" baseline="0" dirty="0"/>
              <a:t> in the workload divided by the number of query sets (14)</a:t>
            </a:r>
            <a:r>
              <a:rPr lang="en-US" dirty="0"/>
              <a:t>, L_1</a:t>
            </a:r>
            <a:r>
              <a:rPr lang="en-US" baseline="0" dirty="0"/>
              <a:t> is the absolute error in all the table, and N is the population count in the complete person table (1940 population). </a:t>
            </a:r>
            <a:r>
              <a:rPr lang="en-US" baseline="0" dirty="0" err="1"/>
              <a:t>AveTVD</a:t>
            </a:r>
            <a:r>
              <a:rPr lang="en-US" baseline="0" dirty="0"/>
              <a:t> is averaged over all the tables in the workload for the relevant geography.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1940 Census data, the geography is nation, state, county, enumeration district (approximately, a modern block group, in 1940 a voting precinct in most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panel shows the performance of the top-down algorithm at each level of geography for privacy-loss budgets from 0.25 to 6.00.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Workload in the experiments is the detailed histogram GQ/HH type (9) x voting age (2) x Hispanic (5) x Race (6) x Citizenship (5) measured sharing the global privacy loss budget across all levels of geography.</a:t>
            </a:r>
          </a:p>
        </p:txBody>
      </p:sp>
      <p:sp>
        <p:nvSpPr>
          <p:cNvPr id="4" name="Slide Number Placeholder 3"/>
          <p:cNvSpPr>
            <a:spLocks noGrp="1"/>
          </p:cNvSpPr>
          <p:nvPr>
            <p:ph type="sldNum" sz="quarter" idx="10"/>
          </p:nvPr>
        </p:nvSpPr>
        <p:spPr/>
        <p:txBody>
          <a:bodyPr/>
          <a:lstStyle/>
          <a:p>
            <a:fld id="{D71A8971-5F0B-4911-87AC-F8CFD894A892}" type="slidenum">
              <a:rPr lang="en-US" smtClean="0"/>
              <a:t>20</a:t>
            </a:fld>
            <a:endParaRPr lang="en-US"/>
          </a:p>
        </p:txBody>
      </p:sp>
    </p:spTree>
    <p:extLst>
      <p:ext uri="{BB962C8B-B14F-4D97-AF65-F5344CB8AC3E}">
        <p14:creationId xmlns:p14="http://schemas.microsoft.com/office/powerpoint/2010/main" val="3851426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how the national results of the two algorithms compare.</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D71A8971-5F0B-4911-87AC-F8CFD894A892}" type="slidenum">
              <a:rPr lang="en-US" smtClean="0"/>
              <a:t>21</a:t>
            </a:fld>
            <a:endParaRPr lang="en-US"/>
          </a:p>
        </p:txBody>
      </p:sp>
    </p:spTree>
    <p:extLst>
      <p:ext uri="{BB962C8B-B14F-4D97-AF65-F5344CB8AC3E}">
        <p14:creationId xmlns:p14="http://schemas.microsoft.com/office/powerpoint/2010/main" val="3752906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how the enumeration-district data for both algorithms compare.</a:t>
            </a:r>
          </a:p>
          <a:p>
            <a:r>
              <a:rPr lang="en-US" dirty="0"/>
              <a:t>We were surprised that the top-down algorithm is better than the district-by-district algorithm, but that makes sense, as they were gaining statistical power from the higher geographies. </a:t>
            </a:r>
          </a:p>
        </p:txBody>
      </p:sp>
      <p:sp>
        <p:nvSpPr>
          <p:cNvPr id="4" name="Slide Number Placeholder 3"/>
          <p:cNvSpPr>
            <a:spLocks noGrp="1"/>
          </p:cNvSpPr>
          <p:nvPr>
            <p:ph type="sldNum" sz="quarter" idx="10"/>
          </p:nvPr>
        </p:nvSpPr>
        <p:spPr/>
        <p:txBody>
          <a:bodyPr/>
          <a:lstStyle/>
          <a:p>
            <a:fld id="{D71A8971-5F0B-4911-87AC-F8CFD894A892}" type="slidenum">
              <a:rPr lang="en-US" smtClean="0"/>
              <a:t>22</a:t>
            </a:fld>
            <a:endParaRPr lang="en-US"/>
          </a:p>
        </p:txBody>
      </p:sp>
    </p:spTree>
    <p:extLst>
      <p:ext uri="{BB962C8B-B14F-4D97-AF65-F5344CB8AC3E}">
        <p14:creationId xmlns:p14="http://schemas.microsoft.com/office/powerpoint/2010/main" val="1061529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2B5C5-46F5-4EA7-BEC5-9ED227B03822}" type="slidenum">
              <a:rPr lang="en-US" smtClean="0"/>
              <a:t>25</a:t>
            </a:fld>
            <a:endParaRPr lang="en-US"/>
          </a:p>
        </p:txBody>
      </p:sp>
    </p:spTree>
    <p:extLst>
      <p:ext uri="{BB962C8B-B14F-4D97-AF65-F5344CB8AC3E}">
        <p14:creationId xmlns:p14="http://schemas.microsoft.com/office/powerpoint/2010/main" val="318918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2B5C5-46F5-4EA7-BEC5-9ED227B03822}" type="slidenum">
              <a:rPr lang="en-US" smtClean="0"/>
              <a:t>26</a:t>
            </a:fld>
            <a:endParaRPr lang="en-US"/>
          </a:p>
        </p:txBody>
      </p:sp>
    </p:spTree>
    <p:extLst>
      <p:ext uri="{BB962C8B-B14F-4D97-AF65-F5344CB8AC3E}">
        <p14:creationId xmlns:p14="http://schemas.microsoft.com/office/powerpoint/2010/main" val="1653577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legal evaluations are made on the ”official statistics,” no matter what those official statistics happen to be, no matter how far they may have drifted from when they were created.</a:t>
            </a:r>
          </a:p>
          <a:p>
            <a:endParaRPr lang="en-US" dirty="0"/>
          </a:p>
          <a:p>
            <a:r>
              <a:rPr lang="en-US" dirty="0"/>
              <a:t>One of the advantages of the top-down algorithm is that errors at the block-level cancel out at higher geographies, assuming that the higher geographies have block groups and tracts. [Abowd, all that is necessary is that the higher levels</a:t>
            </a:r>
            <a:r>
              <a:rPr lang="en-US" baseline="0" dirty="0"/>
              <a:t> of geography be CORRELATED with block groups, tracts, counties, states.]</a:t>
            </a:r>
            <a:endParaRPr lang="en-US" dirty="0"/>
          </a:p>
          <a:p>
            <a:endParaRPr lang="en-US" dirty="0"/>
          </a:p>
        </p:txBody>
      </p:sp>
      <p:sp>
        <p:nvSpPr>
          <p:cNvPr id="4" name="Slide Number Placeholder 3"/>
          <p:cNvSpPr>
            <a:spLocks noGrp="1"/>
          </p:cNvSpPr>
          <p:nvPr>
            <p:ph type="sldNum" sz="quarter" idx="5"/>
          </p:nvPr>
        </p:nvSpPr>
        <p:spPr/>
        <p:txBody>
          <a:bodyPr/>
          <a:lstStyle/>
          <a:p>
            <a:fld id="{4BD2B5C5-46F5-4EA7-BEC5-9ED227B03822}" type="slidenum">
              <a:rPr lang="en-US" smtClean="0"/>
              <a:t>28</a:t>
            </a:fld>
            <a:endParaRPr lang="en-US"/>
          </a:p>
        </p:txBody>
      </p:sp>
    </p:spTree>
    <p:extLst>
      <p:ext uri="{BB962C8B-B14F-4D97-AF65-F5344CB8AC3E}">
        <p14:creationId xmlns:p14="http://schemas.microsoft.com/office/powerpoint/2010/main" val="3970072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Steven Ruggles is a respected social scientist who is the director of Institute for Social Research and Data Innovation at the University of Minnesota. He is the driving force behind the IPUMS.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 has also organized a criticism of the Census Bureau’s decision to move to differential privacy.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Ruggles has repeatedly said that the law is concerned with re-identification. The Census Bureau disagrees, and says that the law is concerned with tracing data provided by an individual or an establishment back to the individual or establishment that provided it.</a:t>
            </a:r>
          </a:p>
        </p:txBody>
      </p:sp>
      <p:sp>
        <p:nvSpPr>
          <p:cNvPr id="4" name="Slide Number Placeholder 3"/>
          <p:cNvSpPr>
            <a:spLocks noGrp="1"/>
          </p:cNvSpPr>
          <p:nvPr>
            <p:ph type="sldNum" sz="quarter" idx="5"/>
          </p:nvPr>
        </p:nvSpPr>
        <p:spPr/>
        <p:txBody>
          <a:bodyPr/>
          <a:lstStyle/>
          <a:p>
            <a:fld id="{4BD2B5C5-46F5-4EA7-BEC5-9ED227B03822}" type="slidenum">
              <a:rPr lang="en-US" smtClean="0"/>
              <a:t>29</a:t>
            </a:fld>
            <a:endParaRPr lang="en-US"/>
          </a:p>
        </p:txBody>
      </p:sp>
    </p:spTree>
    <p:extLst>
      <p:ext uri="{BB962C8B-B14F-4D97-AF65-F5344CB8AC3E}">
        <p14:creationId xmlns:p14="http://schemas.microsoft.com/office/powerpoint/2010/main" val="1106376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Ruggles is primarily concerned with the PUMS, and specifically the PUMS for the American Community Survey.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 is concerned that a synthetic PUMS will have limited use for discovering relationships that are not encoded into the PUMS when they are created. Although this is true, the high dimensionality of the decennial census, the fact that the top-down algorithm preserves a lot of spatial variance, and the fact that there is a lot of correlation between different variables means that the Decennial PUMS will probably be more useful than a naïve application of DP would imply.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more testable hypotheses in the proposed 2020 public use products than there were in 2010 public-use products. The query space is broader. And all the hypotheses are accompanied with correct measures of error.</a:t>
            </a:r>
          </a:p>
        </p:txBody>
      </p:sp>
      <p:sp>
        <p:nvSpPr>
          <p:cNvPr id="4" name="Slide Number Placeholder 3"/>
          <p:cNvSpPr>
            <a:spLocks noGrp="1"/>
          </p:cNvSpPr>
          <p:nvPr>
            <p:ph type="sldNum" sz="quarter" idx="5"/>
          </p:nvPr>
        </p:nvSpPr>
        <p:spPr/>
        <p:txBody>
          <a:bodyPr/>
          <a:lstStyle/>
          <a:p>
            <a:fld id="{4BD2B5C5-46F5-4EA7-BEC5-9ED227B03822}" type="slidenum">
              <a:rPr lang="en-US" smtClean="0"/>
              <a:t>30</a:t>
            </a:fld>
            <a:endParaRPr lang="en-US"/>
          </a:p>
        </p:txBody>
      </p:sp>
    </p:spTree>
    <p:extLst>
      <p:ext uri="{BB962C8B-B14F-4D97-AF65-F5344CB8AC3E}">
        <p14:creationId xmlns:p14="http://schemas.microsoft.com/office/powerpoint/2010/main" val="2679184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graph shows an analysis done by David Riper and Tracy Kugler which was presented at the Association of Public Data Users a few weeks ago.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These graphs show that the algorithms are doing exactly what they are designed to do: as the number of people in a geographic area increases, the statistics about that area become more precise. Sparsely populated geographic areas are inherently risky, and DP always protects everyone in them, even when epsilon is as large at 8.</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based on data from the 1940 Census that we released. As part of that release, we processed the 1940 data with the 2018 DAS at different values of epsilon.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Riper and Kugler took the 87 counties in Minnesota and compared the population in the original 1940 file with the population in the processed file. They did this for Hispanics and non-Hispanics. But there is nothing really special about those categories — it is simply a large population and a small population.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these graphs show is that the change in population is more significant for counties with less than 100 Hispanics than those with more than 100. This makes sense, because differential privacy uses additive noise, not multiplicative noise.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graph goes from an epsilon of 0.25 to 8.0.</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details of the top-down algorithm are more complicated, of course, but it’s still basically the same thing.)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analysis that this doesn’t show is how the error reduces when adjacent geographic areas are added together.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One of the issues with the data that we released is that the 1940 data only had four levels of geography: national, state, county, and enumeration district.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contrast, the 2020 data will have 6 levels: National, state, county, tract, block group and block.</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Another point of confusion is that the end-to-end test was run with an epsilon of 0.25. That value was specifically chosen because the purpose of the end-to-end test was to test data formats, not to use the data for a statistical product. Some people thought that the Census Bureau was signaling that it intended to use an epsilon of 0.25 for the 2020 release. That was not the intention of the Census Bureau.</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assist our data users, we will soon be re-releasing data from the 2010 Census, processing it with the DAS in its current form.</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4BD2B5C5-46F5-4EA7-BEC5-9ED227B03822}" type="slidenum">
              <a:rPr lang="en-US" smtClean="0"/>
              <a:t>31</a:t>
            </a:fld>
            <a:endParaRPr lang="en-US"/>
          </a:p>
        </p:txBody>
      </p:sp>
    </p:spTree>
    <p:extLst>
      <p:ext uri="{BB962C8B-B14F-4D97-AF65-F5344CB8AC3E}">
        <p14:creationId xmlns:p14="http://schemas.microsoft.com/office/powerpoint/2010/main" val="125742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2B5C5-46F5-4EA7-BEC5-9ED227B03822}" type="slidenum">
              <a:rPr lang="en-US" smtClean="0"/>
              <a:t>3</a:t>
            </a:fld>
            <a:endParaRPr lang="en-US"/>
          </a:p>
        </p:txBody>
      </p:sp>
    </p:spTree>
    <p:extLst>
      <p:ext uri="{BB962C8B-B14F-4D97-AF65-F5344CB8AC3E}">
        <p14:creationId xmlns:p14="http://schemas.microsoft.com/office/powerpoint/2010/main" val="1573769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same kind of graph, but for enumeration districts, not for counties.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again we see eight versions of the same graph, from epsilon 0.25 to 8.0.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As you can see, the lower values of epsilon have both more randomness, but also more bias—the graph is not symmetrical around the line x=y. That’s because 0s are getting only rounded up, so larger values are being pushed lower more often than they would otherwise be.</a:t>
            </a:r>
          </a:p>
          <a:p>
            <a:endParaRPr lang="en-US" dirty="0"/>
          </a:p>
        </p:txBody>
      </p:sp>
      <p:sp>
        <p:nvSpPr>
          <p:cNvPr id="4" name="Slide Number Placeholder 3"/>
          <p:cNvSpPr>
            <a:spLocks noGrp="1"/>
          </p:cNvSpPr>
          <p:nvPr>
            <p:ph type="sldNum" sz="quarter" idx="5"/>
          </p:nvPr>
        </p:nvSpPr>
        <p:spPr/>
        <p:txBody>
          <a:bodyPr/>
          <a:lstStyle/>
          <a:p>
            <a:fld id="{4BD2B5C5-46F5-4EA7-BEC5-9ED227B03822}" type="slidenum">
              <a:rPr lang="en-US" smtClean="0"/>
              <a:t>32</a:t>
            </a:fld>
            <a:endParaRPr lang="en-US"/>
          </a:p>
        </p:txBody>
      </p:sp>
    </p:spTree>
    <p:extLst>
      <p:ext uri="{BB962C8B-B14F-4D97-AF65-F5344CB8AC3E}">
        <p14:creationId xmlns:p14="http://schemas.microsoft.com/office/powerpoint/2010/main" val="15662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by Riper and Kugler looks at the distribution of those differences for different values of epsilon, from 0.25 to 8.0. This time brown shows counties and green shows enumeration districts. Again, you can see that there is more bias at small values of epsilon.</a:t>
            </a:r>
          </a:p>
        </p:txBody>
      </p:sp>
      <p:sp>
        <p:nvSpPr>
          <p:cNvPr id="4" name="Slide Number Placeholder 3"/>
          <p:cNvSpPr>
            <a:spLocks noGrp="1"/>
          </p:cNvSpPr>
          <p:nvPr>
            <p:ph type="sldNum" sz="quarter" idx="5"/>
          </p:nvPr>
        </p:nvSpPr>
        <p:spPr/>
        <p:txBody>
          <a:bodyPr/>
          <a:lstStyle/>
          <a:p>
            <a:fld id="{4BD2B5C5-46F5-4EA7-BEC5-9ED227B03822}" type="slidenum">
              <a:rPr lang="en-US" smtClean="0"/>
              <a:t>33</a:t>
            </a:fld>
            <a:endParaRPr lang="en-US"/>
          </a:p>
        </p:txBody>
      </p:sp>
    </p:spTree>
    <p:extLst>
      <p:ext uri="{BB962C8B-B14F-4D97-AF65-F5344CB8AC3E}">
        <p14:creationId xmlns:p14="http://schemas.microsoft.com/office/powerpoint/2010/main" val="667726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D2B5C5-46F5-4EA7-BEC5-9ED227B03822}" type="slidenum">
              <a:rPr lang="en-US" smtClean="0"/>
              <a:t>34</a:t>
            </a:fld>
            <a:endParaRPr lang="en-US"/>
          </a:p>
        </p:txBody>
      </p:sp>
    </p:spTree>
    <p:extLst>
      <p:ext uri="{BB962C8B-B14F-4D97-AF65-F5344CB8AC3E}">
        <p14:creationId xmlns:p14="http://schemas.microsoft.com/office/powerpoint/2010/main" val="294950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2020 Census of Publishing and Housing,</a:t>
            </a:r>
          </a:p>
          <a:p>
            <a:r>
              <a:rPr lang="en-US" dirty="0"/>
              <a:t>SF1</a:t>
            </a:r>
            <a:r>
              <a:rPr lang="en-US" baseline="0" dirty="0"/>
              <a:t> is replaced by Demographic and Household Characteristics</a:t>
            </a:r>
          </a:p>
          <a:p>
            <a:r>
              <a:rPr lang="en-US" baseline="0" dirty="0"/>
              <a:t>SF2 is replaced by Detailed Demographic and Household Characteristics</a:t>
            </a:r>
          </a:p>
          <a:p>
            <a:r>
              <a:rPr lang="en-US" baseline="0" dirty="0"/>
              <a:t>AIANNH is American Indian, Alaska Native and Native Hawaiian</a:t>
            </a:r>
          </a:p>
          <a:p>
            <a:r>
              <a:rPr lang="en-US" baseline="0" dirty="0"/>
              <a:t>DDHC and AIANNH will be generated directly from the DAS and not pass through the MDF, nor will the join tables once they have been named</a:t>
            </a:r>
            <a:endParaRPr lang="en-US" dirty="0"/>
          </a:p>
        </p:txBody>
      </p:sp>
      <p:sp>
        <p:nvSpPr>
          <p:cNvPr id="4" name="Slide Number Placeholder 3"/>
          <p:cNvSpPr>
            <a:spLocks noGrp="1"/>
          </p:cNvSpPr>
          <p:nvPr>
            <p:ph type="sldNum" sz="quarter" idx="10"/>
          </p:nvPr>
        </p:nvSpPr>
        <p:spPr/>
        <p:txBody>
          <a:bodyPr/>
          <a:lstStyle/>
          <a:p>
            <a:fld id="{4BD2B5C5-46F5-4EA7-BEC5-9ED227B03822}" type="slidenum">
              <a:rPr lang="en-US" smtClean="0"/>
              <a:t>8</a:t>
            </a:fld>
            <a:endParaRPr lang="en-US"/>
          </a:p>
        </p:txBody>
      </p:sp>
    </p:spTree>
    <p:extLst>
      <p:ext uri="{BB962C8B-B14F-4D97-AF65-F5344CB8AC3E}">
        <p14:creationId xmlns:p14="http://schemas.microsoft.com/office/powerpoint/2010/main" val="1602046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2B5C5-46F5-4EA7-BEC5-9ED227B03822}" type="slidenum">
              <a:rPr lang="en-US" smtClean="0"/>
              <a:t>9</a:t>
            </a:fld>
            <a:endParaRPr lang="en-US"/>
          </a:p>
        </p:txBody>
      </p:sp>
    </p:spTree>
    <p:extLst>
      <p:ext uri="{BB962C8B-B14F-4D97-AF65-F5344CB8AC3E}">
        <p14:creationId xmlns:p14="http://schemas.microsoft.com/office/powerpoint/2010/main" val="88540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2B5C5-46F5-4EA7-BEC5-9ED227B03822}" type="slidenum">
              <a:rPr lang="en-US" smtClean="0"/>
              <a:t>12</a:t>
            </a:fld>
            <a:endParaRPr lang="en-US"/>
          </a:p>
        </p:txBody>
      </p:sp>
    </p:spTree>
    <p:extLst>
      <p:ext uri="{BB962C8B-B14F-4D97-AF65-F5344CB8AC3E}">
        <p14:creationId xmlns:p14="http://schemas.microsoft.com/office/powerpoint/2010/main" val="3430683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(in all slides)</a:t>
            </a:r>
            <a:r>
              <a:rPr lang="en-US" baseline="0" dirty="0"/>
              <a:t> is (1 – </a:t>
            </a:r>
            <a:r>
              <a:rPr lang="en-US" baseline="0" dirty="0" err="1"/>
              <a:t>AveTVD</a:t>
            </a:r>
            <a:r>
              <a:rPr lang="en-US" baseline="0" dirty="0"/>
              <a:t>/N), where </a:t>
            </a:r>
            <a:r>
              <a:rPr lang="en-US" baseline="0" dirty="0" err="1"/>
              <a:t>AveTVD</a:t>
            </a:r>
            <a:r>
              <a:rPr lang="en-US" baseline="0" dirty="0"/>
              <a:t> = Average </a:t>
            </a:r>
            <a:r>
              <a:rPr lang="en-US" dirty="0"/>
              <a:t>Total Variation Distance = Sum( 0.5L_1) over all query sets in the PL94 workload over all geographies</a:t>
            </a:r>
            <a:r>
              <a:rPr lang="en-US" baseline="0" dirty="0"/>
              <a:t> in the workload divided by the number of query sets (14)</a:t>
            </a:r>
            <a:r>
              <a:rPr lang="en-US" dirty="0"/>
              <a:t>, L_1</a:t>
            </a:r>
            <a:r>
              <a:rPr lang="en-US" baseline="0" dirty="0"/>
              <a:t> is the absolute error in all the table, and N is the population count in the complete person table (1940 population). </a:t>
            </a:r>
            <a:r>
              <a:rPr lang="en-US" baseline="0" dirty="0" err="1"/>
              <a:t>AveTVD</a:t>
            </a:r>
            <a:r>
              <a:rPr lang="en-US" baseline="0" dirty="0"/>
              <a:t> is averaged over all the tables in the workload for the relevant geography.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1940 Census data, the geography is nation, state, county, enumeration district (approximately, a modern block group, in 1940 a voting precinct in most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panel shows the performance of the district-by-district algorithm for at each level of geography for privacy-loss budgets from 0.25 to 6.00.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Workload in the experiments is the detailed histogram GQ/HH type (9) x voting age (2) x Hispanic (5) x Race (6) x Citizenship (5) measured sharing the global privacy loss budget across all levels of geography.</a:t>
            </a:r>
          </a:p>
        </p:txBody>
      </p:sp>
      <p:sp>
        <p:nvSpPr>
          <p:cNvPr id="4" name="Slide Number Placeholder 3"/>
          <p:cNvSpPr>
            <a:spLocks noGrp="1"/>
          </p:cNvSpPr>
          <p:nvPr>
            <p:ph type="sldNum" sz="quarter" idx="10"/>
          </p:nvPr>
        </p:nvSpPr>
        <p:spPr/>
        <p:txBody>
          <a:bodyPr/>
          <a:lstStyle/>
          <a:p>
            <a:fld id="{D71A8971-5F0B-4911-87AC-F8CFD894A892}" type="slidenum">
              <a:rPr lang="en-US" smtClean="0"/>
              <a:t>13</a:t>
            </a:fld>
            <a:endParaRPr lang="en-US"/>
          </a:p>
        </p:txBody>
      </p:sp>
    </p:spTree>
    <p:extLst>
      <p:ext uri="{BB962C8B-B14F-4D97-AF65-F5344CB8AC3E}">
        <p14:creationId xmlns:p14="http://schemas.microsoft.com/office/powerpoint/2010/main" val="262995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2B5C5-46F5-4EA7-BEC5-9ED227B03822}" type="slidenum">
              <a:rPr lang="en-US" smtClean="0"/>
              <a:t>15</a:t>
            </a:fld>
            <a:endParaRPr lang="en-US"/>
          </a:p>
        </p:txBody>
      </p:sp>
    </p:spTree>
    <p:extLst>
      <p:ext uri="{BB962C8B-B14F-4D97-AF65-F5344CB8AC3E}">
        <p14:creationId xmlns:p14="http://schemas.microsoft.com/office/powerpoint/2010/main" val="616778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2B5C5-46F5-4EA7-BEC5-9ED227B03822}" type="slidenum">
              <a:rPr lang="en-US" smtClean="0"/>
              <a:t>16</a:t>
            </a:fld>
            <a:endParaRPr lang="en-US"/>
          </a:p>
        </p:txBody>
      </p:sp>
    </p:spTree>
    <p:extLst>
      <p:ext uri="{BB962C8B-B14F-4D97-AF65-F5344CB8AC3E}">
        <p14:creationId xmlns:p14="http://schemas.microsoft.com/office/powerpoint/2010/main" val="3494308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2B5C5-46F5-4EA7-BEC5-9ED227B03822}" type="slidenum">
              <a:rPr lang="en-US" smtClean="0"/>
              <a:t>17</a:t>
            </a:fld>
            <a:endParaRPr lang="en-US"/>
          </a:p>
        </p:txBody>
      </p:sp>
    </p:spTree>
    <p:extLst>
      <p:ext uri="{BB962C8B-B14F-4D97-AF65-F5344CB8AC3E}">
        <p14:creationId xmlns:p14="http://schemas.microsoft.com/office/powerpoint/2010/main" val="95328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12"/>
          </p:nvPr>
        </p:nvSpPr>
        <p:spPr>
          <a:xfrm>
            <a:off x="9232490" y="6356350"/>
            <a:ext cx="2589396" cy="360004"/>
          </a:xfrm>
        </p:spPr>
        <p:txBody>
          <a:bodyPr/>
          <a:lstStyle>
            <a:lvl1pPr algn="r">
              <a:defRPr/>
            </a:lvl1pPr>
          </a:lstStyle>
          <a:p>
            <a:fld id="{6B70B6FD-B4DD-4C3C-B591-D26FF6FF6394}" type="slidenum">
              <a:rPr lang="en-US" smtClean="0"/>
              <a:pPr/>
              <a:t>‹#›</a:t>
            </a:fld>
            <a:endParaRPr lang="en-US"/>
          </a:p>
        </p:txBody>
      </p:sp>
    </p:spTree>
    <p:extLst>
      <p:ext uri="{BB962C8B-B14F-4D97-AF65-F5344CB8AC3E}">
        <p14:creationId xmlns:p14="http://schemas.microsoft.com/office/powerpoint/2010/main" val="253003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74638"/>
            <a:ext cx="11049000" cy="1143000"/>
          </a:xfrm>
        </p:spPr>
        <p:txBody>
          <a:bodyPr anchor="b">
            <a:normAutofit/>
          </a:bodyPr>
          <a:lstStyle>
            <a:lvl1pPr algn="l">
              <a:defRPr sz="3200"/>
            </a:lvl1pPr>
          </a:lstStyle>
          <a:p>
            <a:r>
              <a:rPr lang="en-US" dirty="0"/>
              <a:t>Click to add title</a:t>
            </a:r>
          </a:p>
        </p:txBody>
      </p:sp>
      <p:sp>
        <p:nvSpPr>
          <p:cNvPr id="3" name="Content Placeholder 2"/>
          <p:cNvSpPr>
            <a:spLocks noGrp="1"/>
          </p:cNvSpPr>
          <p:nvPr>
            <p:ph idx="1" hasCustomPrompt="1"/>
          </p:nvPr>
        </p:nvSpPr>
        <p:spPr>
          <a:xfrm>
            <a:off x="533400" y="1600201"/>
            <a:ext cx="11049000" cy="4525963"/>
          </a:xfrm>
        </p:spPr>
        <p:txBody>
          <a:bodyPr/>
          <a:lstStyle>
            <a:lvl1pPr marL="0" indent="0">
              <a:spcBef>
                <a:spcPts val="600"/>
              </a:spcBef>
              <a:spcAft>
                <a:spcPts val="600"/>
              </a:spcAft>
              <a:buNone/>
              <a:defRPr>
                <a:latin typeface="Arial Unicode MS" panose="020B0604020202020204" pitchFamily="34" charset="-128"/>
                <a:ea typeface="Arial Unicode MS" panose="020B0604020202020204" pitchFamily="34" charset="-128"/>
                <a:cs typeface="Arial Unicode MS" panose="020B0604020202020204" pitchFamily="34" charset="-128"/>
              </a:defRPr>
            </a:lvl1pPr>
            <a:lvl2pPr marL="460375" indent="0">
              <a:defRPr>
                <a:latin typeface="Arial Unicode MS" panose="020B0604020202020204" pitchFamily="34" charset="-128"/>
                <a:ea typeface="Arial Unicode MS" panose="020B0604020202020204" pitchFamily="34" charset="-128"/>
                <a:cs typeface="Arial Unicode MS" panose="020B0604020202020204" pitchFamily="34" charset="-128"/>
              </a:defRPr>
            </a:lvl2pPr>
            <a:lvl3pPr marL="460375" indent="0">
              <a:buNone/>
              <a:defRPr i="1">
                <a:latin typeface="Arial Unicode MS" panose="020B0604020202020204" pitchFamily="34" charset="-128"/>
                <a:ea typeface="Arial Unicode MS" panose="020B0604020202020204" pitchFamily="34" charset="-128"/>
                <a:cs typeface="Arial Unicode MS" panose="020B0604020202020204" pitchFamily="34" charset="-128"/>
              </a:defRPr>
            </a:lvl3pPr>
            <a:lvl4pPr marL="688975" indent="-228600">
              <a:defRPr>
                <a:latin typeface="Arial Unicode MS" panose="020B0604020202020204" pitchFamily="34" charset="-128"/>
                <a:ea typeface="Arial Unicode MS" panose="020B0604020202020204" pitchFamily="34" charset="-128"/>
                <a:cs typeface="Arial Unicode MS" panose="020B0604020202020204" pitchFamily="34" charset="-128"/>
              </a:defRPr>
            </a:lvl4pPr>
            <a:lvl5pPr marL="1081088" indent="-228600">
              <a:defRPr>
                <a:latin typeface="Arial Unicode MS" panose="020B0604020202020204" pitchFamily="34" charset="-128"/>
                <a:ea typeface="Arial Unicode MS" panose="020B0604020202020204" pitchFamily="34" charset="-128"/>
                <a:cs typeface="Arial Unicode MS" panose="020B0604020202020204" pitchFamily="34" charset="-128"/>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609600" y="1524000"/>
            <a:ext cx="10972800" cy="0"/>
          </a:xfrm>
          <a:prstGeom prst="line">
            <a:avLst/>
          </a:prstGeom>
          <a:ln w="57150">
            <a:solidFill>
              <a:srgbClr val="A9203D"/>
            </a:solidFill>
          </a:ln>
        </p:spPr>
        <p:style>
          <a:lnRef idx="1">
            <a:schemeClr val="accent2"/>
          </a:lnRef>
          <a:fillRef idx="0">
            <a:schemeClr val="accent2"/>
          </a:fillRef>
          <a:effectRef idx="0">
            <a:schemeClr val="accent2"/>
          </a:effectRef>
          <a:fontRef idx="minor">
            <a:schemeClr val="tx1"/>
          </a:fontRef>
        </p:style>
      </p:cxnSp>
      <p:sp>
        <p:nvSpPr>
          <p:cNvPr id="6" name="Slide Number Placeholder 5"/>
          <p:cNvSpPr>
            <a:spLocks noGrp="1"/>
          </p:cNvSpPr>
          <p:nvPr>
            <p:ph type="sldNum" sz="quarter" idx="12"/>
          </p:nvPr>
        </p:nvSpPr>
        <p:spPr>
          <a:xfrm>
            <a:off x="9232490" y="6356350"/>
            <a:ext cx="2589396" cy="360004"/>
          </a:xfrm>
        </p:spPr>
        <p:txBody>
          <a:bodyPr/>
          <a:lstStyle>
            <a:lvl1pPr algn="r">
              <a:defRPr/>
            </a:lvl1pPr>
          </a:lstStyle>
          <a:p>
            <a:fld id="{6B70B6FD-B4DD-4C3C-B591-D26FF6FF6394}" type="slidenum">
              <a:rPr lang="en-US" smtClean="0"/>
              <a:pPr/>
              <a:t>‹#›</a:t>
            </a:fld>
            <a:endParaRPr lang="en-US"/>
          </a:p>
        </p:txBody>
      </p:sp>
    </p:spTree>
    <p:extLst>
      <p:ext uri="{BB962C8B-B14F-4D97-AF65-F5344CB8AC3E}">
        <p14:creationId xmlns:p14="http://schemas.microsoft.com/office/powerpoint/2010/main" val="380290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hasCustomPrompt="1"/>
          </p:nvPr>
        </p:nvSpPr>
        <p:spPr>
          <a:xfrm>
            <a:off x="609600" y="1600201"/>
            <a:ext cx="5384800" cy="4525963"/>
          </a:xfrm>
        </p:spPr>
        <p:txBody>
          <a:bodyPr/>
          <a:lstStyle>
            <a:lvl1pPr marL="0" indent="0">
              <a:buNone/>
              <a:defRPr sz="2800"/>
            </a:lvl1pPr>
            <a:lvl2pPr marL="288925" indent="-285750">
              <a:defRPr sz="2400"/>
            </a:lvl2pPr>
            <a:lvl3pPr marL="349250" indent="0">
              <a:buNone/>
              <a:defRPr sz="2000" i="1"/>
            </a:lvl3pPr>
            <a:lvl4pPr>
              <a:defRPr sz="1800"/>
            </a:lvl4pPr>
            <a:lvl5pPr>
              <a:defRPr sz="1800"/>
            </a:lvl5pPr>
            <a:lvl6pPr>
              <a:defRPr sz="1800"/>
            </a:lvl6pPr>
            <a:lvl7pPr>
              <a:defRPr sz="1800"/>
            </a:lvl7pPr>
            <a:lvl8pPr>
              <a:defRPr sz="1800"/>
            </a:lvl8pPr>
            <a:lvl9pPr>
              <a:defRPr sz="18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1600201"/>
            <a:ext cx="5384800" cy="4525963"/>
          </a:xfrm>
        </p:spPr>
        <p:txBody>
          <a:bodyPr/>
          <a:lstStyle>
            <a:lvl1pPr marL="0" indent="0">
              <a:buNone/>
              <a:defRPr sz="2800"/>
            </a:lvl1pPr>
            <a:lvl2pPr marL="285750" indent="-285750">
              <a:defRPr sz="2400"/>
            </a:lvl2pPr>
            <a:lvl3pPr marL="349250" indent="0">
              <a:buNone/>
              <a:defRPr sz="2000" i="1"/>
            </a:lvl3pPr>
            <a:lvl4pPr>
              <a:defRPr sz="1800"/>
            </a:lvl4pPr>
            <a:lvl5pPr>
              <a:defRPr sz="1800"/>
            </a:lvl5pPr>
            <a:lvl6pPr>
              <a:defRPr sz="1800"/>
            </a:lvl6pPr>
            <a:lvl7pPr>
              <a:defRPr sz="1800"/>
            </a:lvl7pPr>
            <a:lvl8pPr>
              <a:defRPr sz="1800"/>
            </a:lvl8pPr>
            <a:lvl9pPr>
              <a:defRPr sz="18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2"/>
          </p:nvPr>
        </p:nvSpPr>
        <p:spPr>
          <a:xfrm>
            <a:off x="9232490" y="6356350"/>
            <a:ext cx="2589396" cy="360004"/>
          </a:xfrm>
        </p:spPr>
        <p:txBody>
          <a:bodyPr/>
          <a:lstStyle>
            <a:lvl1pPr algn="r">
              <a:defRPr/>
            </a:lvl1pPr>
          </a:lstStyle>
          <a:p>
            <a:fld id="{6B70B6FD-B4DD-4C3C-B591-D26FF6FF6394}" type="slidenum">
              <a:rPr lang="en-US" smtClean="0"/>
              <a:pPr/>
              <a:t>‹#›</a:t>
            </a:fld>
            <a:endParaRPr lang="en-US"/>
          </a:p>
        </p:txBody>
      </p:sp>
    </p:spTree>
    <p:extLst>
      <p:ext uri="{BB962C8B-B14F-4D97-AF65-F5344CB8AC3E}">
        <p14:creationId xmlns:p14="http://schemas.microsoft.com/office/powerpoint/2010/main" val="27010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752600"/>
            <a:ext cx="10972800" cy="3124200"/>
          </a:xfrm>
        </p:spPr>
        <p:txBody>
          <a:bodyPr/>
          <a:lstStyle>
            <a:lvl1pPr>
              <a:defRPr/>
            </a:lvl1pPr>
          </a:lstStyle>
          <a:p>
            <a:r>
              <a:rPr lang="en-US" dirty="0"/>
              <a:t>Click to add title</a:t>
            </a:r>
          </a:p>
        </p:txBody>
      </p:sp>
      <p:sp>
        <p:nvSpPr>
          <p:cNvPr id="3" name="Slide Number Placeholder 5"/>
          <p:cNvSpPr>
            <a:spLocks noGrp="1"/>
          </p:cNvSpPr>
          <p:nvPr>
            <p:ph type="sldNum" sz="quarter" idx="12"/>
          </p:nvPr>
        </p:nvSpPr>
        <p:spPr>
          <a:xfrm>
            <a:off x="9232490" y="6356350"/>
            <a:ext cx="2589396" cy="360004"/>
          </a:xfrm>
        </p:spPr>
        <p:txBody>
          <a:bodyPr/>
          <a:lstStyle>
            <a:lvl1pPr algn="r">
              <a:defRPr/>
            </a:lvl1pPr>
          </a:lstStyle>
          <a:p>
            <a:fld id="{6B70B6FD-B4DD-4C3C-B591-D26FF6FF6394}" type="slidenum">
              <a:rPr lang="en-US" smtClean="0"/>
              <a:pPr/>
              <a:t>‹#›</a:t>
            </a:fld>
            <a:endParaRPr lang="en-US"/>
          </a:p>
        </p:txBody>
      </p:sp>
    </p:spTree>
    <p:extLst>
      <p:ext uri="{BB962C8B-B14F-4D97-AF65-F5344CB8AC3E}">
        <p14:creationId xmlns:p14="http://schemas.microsoft.com/office/powerpoint/2010/main" val="372419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32490" y="6356350"/>
            <a:ext cx="2589396" cy="360004"/>
          </a:xfrm>
        </p:spPr>
        <p:txBody>
          <a:bodyPr/>
          <a:lstStyle>
            <a:lvl1pPr algn="r">
              <a:defRPr/>
            </a:lvl1pPr>
          </a:lstStyle>
          <a:p>
            <a:fld id="{6B70B6FD-B4DD-4C3C-B591-D26FF6FF6394}" type="slidenum">
              <a:rPr lang="en-US" smtClean="0"/>
              <a:pPr/>
              <a:t>‹#›</a:t>
            </a:fld>
            <a:endParaRPr lang="en-US"/>
          </a:p>
        </p:txBody>
      </p:sp>
      <p:sp>
        <p:nvSpPr>
          <p:cNvPr id="7" name="Title Placeholder 1"/>
          <p:cNvSpPr>
            <a:spLocks noGrp="1"/>
          </p:cNvSpPr>
          <p:nvPr>
            <p:ph type="title"/>
          </p:nvPr>
        </p:nvSpPr>
        <p:spPr>
          <a:xfrm>
            <a:off x="339047" y="1"/>
            <a:ext cx="11482839" cy="1222376"/>
          </a:xfrm>
          <a:prstGeom prst="rect">
            <a:avLst/>
          </a:prstGeom>
        </p:spPr>
        <p:txBody>
          <a:bodyPr vert="horz" lIns="91440" tIns="45720" rIns="91440" bIns="45720" rtlCol="0" anchor="ctr">
            <a:normAutofit/>
          </a:bodyPr>
          <a:lstStyle/>
          <a:p>
            <a:r>
              <a:rPr lang="en-US" dirty="0"/>
              <a:t>Click to edit Master title style</a:t>
            </a:r>
          </a:p>
        </p:txBody>
      </p:sp>
      <p:sp>
        <p:nvSpPr>
          <p:cNvPr id="9" name="Text Placeholder 8"/>
          <p:cNvSpPr>
            <a:spLocks noGrp="1"/>
          </p:cNvSpPr>
          <p:nvPr>
            <p:ph type="body" sz="quarter" idx="13"/>
          </p:nvPr>
        </p:nvSpPr>
        <p:spPr>
          <a:xfrm>
            <a:off x="339047" y="1600200"/>
            <a:ext cx="11482839" cy="4419600"/>
          </a:xfrm>
        </p:spPr>
        <p:txBody>
          <a:bodyPr/>
          <a:lstStyle>
            <a:lvl1pPr marL="0" indent="0">
              <a:buNone/>
              <a:defRPr/>
            </a:lvl1pPr>
            <a:lvl2pPr marL="457200" indent="0">
              <a:buNone/>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46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lgn="r">
              <a:defRPr/>
            </a:lvl1pPr>
          </a:lstStyle>
          <a:p>
            <a:fld id="{24BFE6D4-27A9-4AE4-9EAE-AF75F97B179B}" type="slidenum">
              <a:rPr lang="en-US" smtClean="0"/>
              <a:pPr/>
              <a:t>‹#›</a:t>
            </a:fld>
            <a:endParaRPr lang="en-US"/>
          </a:p>
        </p:txBody>
      </p:sp>
    </p:spTree>
    <p:extLst>
      <p:ext uri="{BB962C8B-B14F-4D97-AF65-F5344CB8AC3E}">
        <p14:creationId xmlns:p14="http://schemas.microsoft.com/office/powerpoint/2010/main" val="158933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8" cstate="print">
            <a:extLst>
              <a:ext uri="{28A0092B-C50C-407E-A947-70E740481C1C}">
                <a14:useLocalDpi xmlns:a14="http://schemas.microsoft.com/office/drawing/2010/main" val="0"/>
              </a:ext>
            </a:extLst>
          </a:blip>
          <a:srcRect r="65989"/>
          <a:stretch/>
        </p:blipFill>
        <p:spPr>
          <a:xfrm>
            <a:off x="0" y="6235700"/>
            <a:ext cx="2971800" cy="622300"/>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add title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6"/>
          <p:cNvSpPr>
            <a:spLocks noGrp="1"/>
          </p:cNvSpPr>
          <p:nvPr>
            <p:ph type="sldNum" sz="quarter" idx="4"/>
          </p:nvPr>
        </p:nvSpPr>
        <p:spPr>
          <a:xfrm>
            <a:off x="8737600" y="6356351"/>
            <a:ext cx="2844800" cy="365125"/>
          </a:xfrm>
          <a:prstGeom prst="rect">
            <a:avLst/>
          </a:prstGeom>
        </p:spPr>
        <p:txBody>
          <a:bodyPr/>
          <a:lstStyle/>
          <a:p>
            <a:pPr algn="r"/>
            <a:fld id="{AAB63172-0737-4F58-AA61-0444E81086BA}" type="slidenum">
              <a:rPr lang="en-US" smtClean="0"/>
              <a:pPr algn="r"/>
              <a:t>‹#›</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068828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ctr" defTabSz="914400" rtl="0" eaLnBrk="1" latinLnBrk="0" hangingPunct="1">
        <a:spcBef>
          <a:spcPct val="0"/>
        </a:spcBef>
        <a:buNone/>
        <a:defRPr sz="4400" b="1"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spcBef>
          <a:spcPct val="20000"/>
        </a:spcBef>
        <a:buFont typeface="Wingdings" panose="05000000000000000000" pitchFamily="2" charset="2"/>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Wingdings" panose="05000000000000000000" pitchFamily="2" charset="2"/>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pwiki.org/demo-top-down/dp-demo/sim-top-down/demo.html"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sciencemag.org/author/jeffrey-mervis" TargetMode="External"/><Relationship Id="rId4" Type="http://schemas.openxmlformats.org/officeDocument/2006/relationships/image" Target="../media/image16.tiff"/></Relationships>
</file>

<file path=ppt/slides/_rels/slide35.xml.rels><?xml version="1.0" encoding="UTF-8" standalone="yes"?>
<Relationships xmlns="http://schemas.openxmlformats.org/package/2006/relationships"><Relationship Id="rId8" Type="http://schemas.openxmlformats.org/officeDocument/2006/relationships/hyperlink" Target="https://www.census.gov/programs-surveys/decennial-census/2020-census/planning-management/memo-series/2020-memo-2019_13.html" TargetMode="External"/><Relationship Id="rId3" Type="http://schemas.openxmlformats.org/officeDocument/2006/relationships/hyperlink" Target="https://digitalcommons.ilr.cornell.edu/ldi/49/" TargetMode="External"/><Relationship Id="rId7" Type="http://schemas.openxmlformats.org/officeDocument/2006/relationships/hyperlink" Target="https://queue.acm.org/detail.cfm?id=3295691" TargetMode="External"/><Relationship Id="rId2" Type="http://schemas.openxmlformats.org/officeDocument/2006/relationships/hyperlink" Target="https://www2.census.gov/cac/sac/meetings/2017-09/garfinkel-modernizing-disclosure-avoidance.pdf?" TargetMode="External"/><Relationship Id="rId1" Type="http://schemas.openxmlformats.org/officeDocument/2006/relationships/slideLayout" Target="../slideLayouts/slideLayout2.xml"/><Relationship Id="rId6" Type="http://schemas.openxmlformats.org/officeDocument/2006/relationships/hyperlink" Target="https://digitalcommons.ilr.cornell.edu/ldi/50/" TargetMode="External"/><Relationship Id="rId5" Type="http://schemas.openxmlformats.org/officeDocument/2006/relationships/hyperlink" Target="queue.acm.org" TargetMode="External"/><Relationship Id="rId4" Type="http://schemas.openxmlformats.org/officeDocument/2006/relationships/hyperlink" Target="https://arxiv.org/abs/1809.0220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828800" y="3429000"/>
            <a:ext cx="8534400" cy="2209800"/>
          </a:xfrm>
        </p:spPr>
        <p:txBody>
          <a:bodyPr>
            <a:normAutofit fontScale="85000" lnSpcReduction="20000"/>
          </a:bodyPr>
          <a:lstStyle/>
          <a:p>
            <a:r>
              <a:rPr lang="en-US" dirty="0">
                <a:solidFill>
                  <a:schemeClr val="tx1"/>
                </a:solidFill>
              </a:rPr>
              <a:t>Simson L. Garfinkel</a:t>
            </a:r>
            <a:br>
              <a:rPr lang="en-US" dirty="0">
                <a:solidFill>
                  <a:schemeClr val="tx1"/>
                </a:solidFill>
              </a:rPr>
            </a:br>
            <a:r>
              <a:rPr lang="en-US" dirty="0">
                <a:solidFill>
                  <a:schemeClr val="tx1"/>
                </a:solidFill>
              </a:rPr>
              <a:t>Senior Scientist, Confidentiality and Data Access</a:t>
            </a:r>
            <a:br>
              <a:rPr lang="en-US" dirty="0">
                <a:solidFill>
                  <a:schemeClr val="tx1"/>
                </a:solidFill>
              </a:rPr>
            </a:br>
            <a:r>
              <a:rPr lang="en-US" dirty="0">
                <a:solidFill>
                  <a:schemeClr val="tx1"/>
                </a:solidFill>
              </a:rPr>
              <a:t>U.S. Census Bureau</a:t>
            </a:r>
            <a:br>
              <a:rPr lang="en-US" dirty="0">
                <a:solidFill>
                  <a:schemeClr val="tx1"/>
                </a:solidFill>
              </a:rPr>
            </a:br>
            <a:br>
              <a:rPr lang="en-US" dirty="0">
                <a:solidFill>
                  <a:schemeClr val="tx1"/>
                </a:solidFill>
              </a:rPr>
            </a:br>
            <a:r>
              <a:rPr lang="en-US" dirty="0">
                <a:solidFill>
                  <a:schemeClr val="tx1"/>
                </a:solidFill>
              </a:rPr>
              <a:t>July 31, 2019</a:t>
            </a:r>
          </a:p>
          <a:p>
            <a:r>
              <a:rPr lang="en-US" dirty="0">
                <a:solidFill>
                  <a:schemeClr val="tx1"/>
                </a:solidFill>
              </a:rPr>
              <a:t>JSM 2019</a:t>
            </a:r>
          </a:p>
        </p:txBody>
      </p:sp>
      <p:sp>
        <p:nvSpPr>
          <p:cNvPr id="2" name="Title 1"/>
          <p:cNvSpPr>
            <a:spLocks noGrp="1"/>
          </p:cNvSpPr>
          <p:nvPr>
            <p:ph type="ctrTitle"/>
          </p:nvPr>
        </p:nvSpPr>
        <p:spPr>
          <a:xfrm>
            <a:off x="609600" y="274638"/>
            <a:ext cx="10972800" cy="2468562"/>
          </a:xfrm>
        </p:spPr>
        <p:txBody>
          <a:bodyPr>
            <a:normAutofit fontScale="90000"/>
          </a:bodyPr>
          <a:lstStyle/>
          <a:p>
            <a:r>
              <a:rPr lang="en-US" dirty="0"/>
              <a:t>Formal Privacy: </a:t>
            </a:r>
            <a:br>
              <a:rPr lang="en-US" dirty="0"/>
            </a:br>
            <a:r>
              <a:rPr lang="en-US" dirty="0"/>
              <a:t>Making an Impact at Large Organizations</a:t>
            </a:r>
            <a:br>
              <a:rPr lang="en-US" dirty="0"/>
            </a:br>
            <a:br>
              <a:rPr lang="en-US" dirty="0"/>
            </a:br>
            <a:r>
              <a:rPr lang="en-US" dirty="0"/>
              <a:t>Deploying Differential Privacy for the 2020 Census of Population and Housing</a:t>
            </a:r>
          </a:p>
        </p:txBody>
      </p:sp>
      <p:sp>
        <p:nvSpPr>
          <p:cNvPr id="3" name="Rectangle 2"/>
          <p:cNvSpPr/>
          <p:nvPr/>
        </p:nvSpPr>
        <p:spPr>
          <a:xfrm>
            <a:off x="6986666" y="5833130"/>
            <a:ext cx="4572000" cy="523220"/>
          </a:xfrm>
          <a:prstGeom prst="rect">
            <a:avLst/>
          </a:prstGeom>
          <a:ln w="38100">
            <a:solidFill>
              <a:schemeClr val="accent2"/>
            </a:solidFill>
          </a:ln>
        </p:spPr>
        <p:txBody>
          <a:bodyPr wrap="square">
            <a:spAutoFit/>
          </a:bodyPr>
          <a:lstStyle/>
          <a:p>
            <a:r>
              <a:rPr lang="en-US" sz="1400" dirty="0"/>
              <a:t>The views in this presentation are those of the author, and not those of the U.S. Census Bureau.</a:t>
            </a:r>
          </a:p>
        </p:txBody>
      </p:sp>
      <p:sp>
        <p:nvSpPr>
          <p:cNvPr id="4" name="Slide Number Placeholder 3"/>
          <p:cNvSpPr>
            <a:spLocks noGrp="1"/>
          </p:cNvSpPr>
          <p:nvPr>
            <p:ph type="sldNum" sz="quarter" idx="12"/>
          </p:nvPr>
        </p:nvSpPr>
        <p:spPr/>
        <p:txBody>
          <a:bodyPr/>
          <a:lstStyle/>
          <a:p>
            <a:fld id="{6B70B6FD-B4DD-4C3C-B591-D26FF6FF6394}" type="slidenum">
              <a:rPr lang="en-US" smtClean="0"/>
              <a:pPr/>
              <a:t>1</a:t>
            </a:fld>
            <a:endParaRPr lang="en-US"/>
          </a:p>
        </p:txBody>
      </p:sp>
    </p:spTree>
    <p:extLst>
      <p:ext uri="{BB962C8B-B14F-4D97-AF65-F5344CB8AC3E}">
        <p14:creationId xmlns:p14="http://schemas.microsoft.com/office/powerpoint/2010/main" val="1802480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There was no off-the-shelf system for applying differential privacy to a national census</a:t>
            </a:r>
          </a:p>
        </p:txBody>
      </p:sp>
      <p:sp>
        <p:nvSpPr>
          <p:cNvPr id="9" name="Content Placeholder 8"/>
          <p:cNvSpPr>
            <a:spLocks noGrp="1"/>
          </p:cNvSpPr>
          <p:nvPr>
            <p:ph idx="1"/>
          </p:nvPr>
        </p:nvSpPr>
        <p:spPr/>
        <p:txBody>
          <a:bodyPr>
            <a:normAutofit fontScale="85000" lnSpcReduction="10000"/>
          </a:bodyPr>
          <a:lstStyle/>
          <a:p>
            <a:endParaRPr lang="en-US" dirty="0"/>
          </a:p>
          <a:p>
            <a:r>
              <a:rPr lang="en-US" dirty="0"/>
              <a:t>We had to create a new system that:</a:t>
            </a:r>
          </a:p>
          <a:p>
            <a:pPr lvl="1"/>
            <a:r>
              <a:rPr lang="en-US" dirty="0"/>
              <a:t>Produced higher-quality statistics at more densely populated geographies</a:t>
            </a:r>
          </a:p>
          <a:p>
            <a:pPr lvl="1"/>
            <a:r>
              <a:rPr lang="en-US" dirty="0"/>
              <a:t>Produced consistent tables</a:t>
            </a:r>
          </a:p>
          <a:p>
            <a:pPr marL="1588" lvl="1" indent="0">
              <a:buNone/>
            </a:pPr>
            <a:endParaRPr lang="en-US" dirty="0"/>
          </a:p>
          <a:p>
            <a:pPr marL="1588" lvl="1" indent="0">
              <a:buNone/>
            </a:pPr>
            <a:r>
              <a:rPr lang="en-US" dirty="0"/>
              <a:t>We created new differential privacy algorithms and processing systems that:</a:t>
            </a:r>
          </a:p>
          <a:p>
            <a:pPr lvl="1"/>
            <a:r>
              <a:rPr lang="en-US" dirty="0"/>
              <a:t>Produce highly accurate statistics for large populations (e.g. states, counties)</a:t>
            </a:r>
          </a:p>
          <a:p>
            <a:pPr lvl="1"/>
            <a:r>
              <a:rPr lang="en-US" dirty="0"/>
              <a:t>Create protected microdata that can be used for any tabulation without additional privacy loss</a:t>
            </a:r>
          </a:p>
          <a:p>
            <a:pPr lvl="1"/>
            <a:r>
              <a:rPr lang="en-US" dirty="0"/>
              <a:t>Fit into the decennial census production system</a:t>
            </a:r>
          </a:p>
          <a:p>
            <a:pPr lvl="1"/>
            <a:endParaRPr lang="en-US" dirty="0"/>
          </a:p>
        </p:txBody>
      </p:sp>
      <p:sp>
        <p:nvSpPr>
          <p:cNvPr id="3" name="Slide Number Placeholder 2"/>
          <p:cNvSpPr>
            <a:spLocks noGrp="1"/>
          </p:cNvSpPr>
          <p:nvPr>
            <p:ph type="sldNum" sz="quarter" idx="12"/>
          </p:nvPr>
        </p:nvSpPr>
        <p:spPr/>
        <p:txBody>
          <a:bodyPr/>
          <a:lstStyle/>
          <a:p>
            <a:fld id="{6B70B6FD-B4DD-4C3C-B591-D26FF6FF6394}" type="slidenum">
              <a:rPr lang="en-US" smtClean="0"/>
              <a:pPr/>
              <a:t>10</a:t>
            </a:fld>
            <a:endParaRPr lang="en-US"/>
          </a:p>
        </p:txBody>
      </p:sp>
    </p:spTree>
    <p:extLst>
      <p:ext uri="{BB962C8B-B14F-4D97-AF65-F5344CB8AC3E}">
        <p14:creationId xmlns:p14="http://schemas.microsoft.com/office/powerpoint/2010/main" val="97965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FBC7-19A1-D347-928B-90A308693351}"/>
              </a:ext>
            </a:extLst>
          </p:cNvPr>
          <p:cNvSpPr>
            <a:spLocks noGrp="1"/>
          </p:cNvSpPr>
          <p:nvPr>
            <p:ph type="title"/>
          </p:nvPr>
        </p:nvSpPr>
        <p:spPr/>
        <p:txBody>
          <a:bodyPr/>
          <a:lstStyle/>
          <a:p>
            <a:r>
              <a:rPr lang="en-US" dirty="0"/>
              <a:t>Basic approach for a DP Census</a:t>
            </a:r>
          </a:p>
        </p:txBody>
      </p:sp>
      <p:sp>
        <p:nvSpPr>
          <p:cNvPr id="3" name="Content Placeholder 2">
            <a:extLst>
              <a:ext uri="{FF2B5EF4-FFF2-40B4-BE49-F238E27FC236}">
                <a16:creationId xmlns:a16="http://schemas.microsoft.com/office/drawing/2014/main" id="{7A101F70-DD83-A447-BEF1-759BC1F56FFE}"/>
              </a:ext>
            </a:extLst>
          </p:cNvPr>
          <p:cNvSpPr>
            <a:spLocks noGrp="1"/>
          </p:cNvSpPr>
          <p:nvPr>
            <p:ph idx="1"/>
          </p:nvPr>
        </p:nvSpPr>
        <p:spPr/>
        <p:txBody>
          <a:bodyPr/>
          <a:lstStyle/>
          <a:p>
            <a:r>
              <a:rPr lang="en-US" dirty="0"/>
              <a:t>Treat the </a:t>
            </a:r>
            <a:r>
              <a:rPr lang="en-US" i="1" dirty="0"/>
              <a:t>entire census </a:t>
            </a:r>
            <a:r>
              <a:rPr lang="en-US" dirty="0"/>
              <a:t>as a set of queries on histograms. </a:t>
            </a:r>
          </a:p>
          <a:p>
            <a:r>
              <a:rPr lang="en-US" dirty="0"/>
              <a:t>Select the specific queries to measure</a:t>
            </a:r>
          </a:p>
          <a:p>
            <a:pPr lvl="1"/>
            <a:r>
              <a:rPr lang="en-US" dirty="0"/>
              <a:t>Six </a:t>
            </a:r>
            <a:r>
              <a:rPr lang="en-US" i="1" dirty="0" err="1"/>
              <a:t>geolevels</a:t>
            </a:r>
            <a:r>
              <a:rPr lang="en-US" dirty="0"/>
              <a:t> (nation, state, county, tract, block group, block)</a:t>
            </a:r>
          </a:p>
          <a:p>
            <a:pPr lvl="1"/>
            <a:r>
              <a:rPr lang="en-US" dirty="0"/>
              <a:t>Thousands of queries per </a:t>
            </a:r>
            <a:r>
              <a:rPr lang="en-US" i="1" dirty="0" err="1"/>
              <a:t>geounit</a:t>
            </a:r>
            <a:endParaRPr lang="en-US" i="1" dirty="0"/>
          </a:p>
          <a:p>
            <a:pPr lvl="1"/>
            <a:r>
              <a:rPr lang="en-US" dirty="0"/>
              <a:t>Billions of queries overall</a:t>
            </a:r>
          </a:p>
          <a:p>
            <a:pPr lvl="1"/>
            <a:r>
              <a:rPr lang="en-US" dirty="0"/>
              <a:t>Histogram has billions of cells</a:t>
            </a:r>
          </a:p>
          <a:p>
            <a:pPr lvl="1"/>
            <a:endParaRPr lang="en-US" dirty="0"/>
          </a:p>
        </p:txBody>
      </p:sp>
      <p:sp>
        <p:nvSpPr>
          <p:cNvPr id="4" name="Slide Number Placeholder 3">
            <a:extLst>
              <a:ext uri="{FF2B5EF4-FFF2-40B4-BE49-F238E27FC236}">
                <a16:creationId xmlns:a16="http://schemas.microsoft.com/office/drawing/2014/main" id="{08E9D0E9-E825-3545-B7C5-EAFFBF1CA2CF}"/>
              </a:ext>
            </a:extLst>
          </p:cNvPr>
          <p:cNvSpPr>
            <a:spLocks noGrp="1"/>
          </p:cNvSpPr>
          <p:nvPr>
            <p:ph type="sldNum" sz="quarter" idx="12"/>
          </p:nvPr>
        </p:nvSpPr>
        <p:spPr/>
        <p:txBody>
          <a:bodyPr/>
          <a:lstStyle/>
          <a:p>
            <a:fld id="{6B70B6FD-B4DD-4C3C-B591-D26FF6FF6394}" type="slidenum">
              <a:rPr lang="en-US" smtClean="0"/>
              <a:pPr/>
              <a:t>11</a:t>
            </a:fld>
            <a:endParaRPr lang="en-US"/>
          </a:p>
        </p:txBody>
      </p:sp>
    </p:spTree>
    <p:extLst>
      <p:ext uri="{BB962C8B-B14F-4D97-AF65-F5344CB8AC3E}">
        <p14:creationId xmlns:p14="http://schemas.microsoft.com/office/powerpoint/2010/main" val="67656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74638"/>
            <a:ext cx="10972800" cy="1143000"/>
          </a:xfrm>
        </p:spPr>
        <p:txBody>
          <a:bodyPr>
            <a:normAutofit fontScale="90000"/>
          </a:bodyPr>
          <a:lstStyle/>
          <a:p>
            <a:r>
              <a:rPr lang="en-US" dirty="0"/>
              <a:t>First effort: The block-by-block algorithm</a:t>
            </a:r>
            <a:br>
              <a:rPr lang="en-US" dirty="0"/>
            </a:br>
            <a:r>
              <a:rPr lang="en-US" sz="3100" dirty="0"/>
              <a:t>Independently protect each block (parallel composition)</a:t>
            </a:r>
            <a:endParaRPr lang="en-US" dirty="0"/>
          </a:p>
        </p:txBody>
      </p:sp>
      <p:grpSp>
        <p:nvGrpSpPr>
          <p:cNvPr id="11" name="Group 10">
            <a:extLst>
              <a:ext uri="{FF2B5EF4-FFF2-40B4-BE49-F238E27FC236}">
                <a16:creationId xmlns:a16="http://schemas.microsoft.com/office/drawing/2014/main" id="{EE0A28B8-C7BF-5446-B54B-1BD90A8B81F0}"/>
              </a:ext>
            </a:extLst>
          </p:cNvPr>
          <p:cNvGrpSpPr/>
          <p:nvPr/>
        </p:nvGrpSpPr>
        <p:grpSpPr>
          <a:xfrm>
            <a:off x="2593336" y="1676400"/>
            <a:ext cx="7005328" cy="3796362"/>
            <a:chOff x="243482" y="3352799"/>
            <a:chExt cx="5011622" cy="2715923"/>
          </a:xfrm>
        </p:grpSpPr>
        <p:sp>
          <p:nvSpPr>
            <p:cNvPr id="31" name="Rectangle 30"/>
            <p:cNvSpPr/>
            <p:nvPr/>
          </p:nvSpPr>
          <p:spPr>
            <a:xfrm>
              <a:off x="1487155" y="495300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18" name="Rectangle 17"/>
            <p:cNvSpPr/>
            <p:nvPr/>
          </p:nvSpPr>
          <p:spPr>
            <a:xfrm>
              <a:off x="267708" y="3352799"/>
              <a:ext cx="1349469" cy="14683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8 million blocks</a:t>
              </a:r>
            </a:p>
          </p:txBody>
        </p:sp>
        <p:sp>
          <p:nvSpPr>
            <p:cNvPr id="19" name="Rectangle 18"/>
            <p:cNvSpPr/>
            <p:nvPr/>
          </p:nvSpPr>
          <p:spPr>
            <a:xfrm>
              <a:off x="3883504" y="3352799"/>
              <a:ext cx="1371600" cy="1468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8 million protected blocks</a:t>
              </a:r>
              <a:endParaRPr lang="en-US" sz="1600" b="1" dirty="0">
                <a:solidFill>
                  <a:schemeClr val="bg1"/>
                </a:solidFill>
              </a:endParaRPr>
            </a:p>
          </p:txBody>
        </p:sp>
        <p:sp>
          <p:nvSpPr>
            <p:cNvPr id="20" name="Rectangle 19"/>
            <p:cNvSpPr/>
            <p:nvPr/>
          </p:nvSpPr>
          <p:spPr>
            <a:xfrm>
              <a:off x="1979145" y="3352799"/>
              <a:ext cx="1524000" cy="1468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Disclosure Avoidance System</a:t>
              </a:r>
            </a:p>
          </p:txBody>
        </p:sp>
        <p:cxnSp>
          <p:nvCxnSpPr>
            <p:cNvPr id="9" name="Straight Arrow Connector 8"/>
            <p:cNvCxnSpPr>
              <a:stCxn id="18" idx="3"/>
              <a:endCxn id="20" idx="1"/>
            </p:cNvCxnSpPr>
            <p:nvPr/>
          </p:nvCxnSpPr>
          <p:spPr>
            <a:xfrm>
              <a:off x="1617177" y="4086983"/>
              <a:ext cx="36196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0" idx="3"/>
              <a:endCxn id="19" idx="1"/>
            </p:cNvCxnSpPr>
            <p:nvPr/>
          </p:nvCxnSpPr>
          <p:spPr>
            <a:xfrm>
              <a:off x="3503145" y="4086983"/>
              <a:ext cx="38035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9560" y="495300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23" name="Rectangle 22"/>
            <p:cNvSpPr/>
            <p:nvPr/>
          </p:nvSpPr>
          <p:spPr>
            <a:xfrm>
              <a:off x="499974" y="495300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24" name="Rectangle 23"/>
            <p:cNvSpPr/>
            <p:nvPr/>
          </p:nvSpPr>
          <p:spPr>
            <a:xfrm>
              <a:off x="765767" y="495719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25" name="Rectangle 24"/>
            <p:cNvSpPr/>
            <p:nvPr/>
          </p:nvSpPr>
          <p:spPr>
            <a:xfrm>
              <a:off x="996181" y="495719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26" name="Rectangle 25"/>
            <p:cNvSpPr/>
            <p:nvPr/>
          </p:nvSpPr>
          <p:spPr>
            <a:xfrm>
              <a:off x="421960" y="510540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27" name="Rectangle 26"/>
            <p:cNvSpPr/>
            <p:nvPr/>
          </p:nvSpPr>
          <p:spPr>
            <a:xfrm>
              <a:off x="652374" y="510540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28" name="Rectangle 27"/>
            <p:cNvSpPr/>
            <p:nvPr/>
          </p:nvSpPr>
          <p:spPr>
            <a:xfrm>
              <a:off x="918167" y="510959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30" name="Rectangle 29"/>
            <p:cNvSpPr/>
            <p:nvPr/>
          </p:nvSpPr>
          <p:spPr>
            <a:xfrm>
              <a:off x="1256741" y="495300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32" name="Rectangle 31"/>
            <p:cNvSpPr/>
            <p:nvPr/>
          </p:nvSpPr>
          <p:spPr>
            <a:xfrm>
              <a:off x="1409141" y="510540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29" name="Rectangle 28"/>
            <p:cNvSpPr/>
            <p:nvPr/>
          </p:nvSpPr>
          <p:spPr>
            <a:xfrm>
              <a:off x="1148581" y="510959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34" name="Rectangle 33"/>
            <p:cNvSpPr/>
            <p:nvPr/>
          </p:nvSpPr>
          <p:spPr>
            <a:xfrm>
              <a:off x="1487155" y="526199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35" name="Rectangle 34"/>
            <p:cNvSpPr/>
            <p:nvPr/>
          </p:nvSpPr>
          <p:spPr>
            <a:xfrm>
              <a:off x="269560" y="526199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36" name="Rectangle 35"/>
            <p:cNvSpPr/>
            <p:nvPr/>
          </p:nvSpPr>
          <p:spPr>
            <a:xfrm>
              <a:off x="499974" y="526199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37" name="Rectangle 36"/>
            <p:cNvSpPr/>
            <p:nvPr/>
          </p:nvSpPr>
          <p:spPr>
            <a:xfrm>
              <a:off x="765767" y="5266192"/>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38" name="Rectangle 37"/>
            <p:cNvSpPr/>
            <p:nvPr/>
          </p:nvSpPr>
          <p:spPr>
            <a:xfrm>
              <a:off x="996181" y="5266192"/>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39" name="Rectangle 38"/>
            <p:cNvSpPr/>
            <p:nvPr/>
          </p:nvSpPr>
          <p:spPr>
            <a:xfrm>
              <a:off x="421960" y="541439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40" name="Rectangle 39"/>
            <p:cNvSpPr/>
            <p:nvPr/>
          </p:nvSpPr>
          <p:spPr>
            <a:xfrm>
              <a:off x="652374" y="541439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41" name="Rectangle 40"/>
            <p:cNvSpPr/>
            <p:nvPr/>
          </p:nvSpPr>
          <p:spPr>
            <a:xfrm>
              <a:off x="918167" y="5418592"/>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42" name="Rectangle 41"/>
            <p:cNvSpPr/>
            <p:nvPr/>
          </p:nvSpPr>
          <p:spPr>
            <a:xfrm>
              <a:off x="1256741" y="526199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43" name="Rectangle 42"/>
            <p:cNvSpPr/>
            <p:nvPr/>
          </p:nvSpPr>
          <p:spPr>
            <a:xfrm>
              <a:off x="1409141" y="541439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44" name="Rectangle 43"/>
            <p:cNvSpPr/>
            <p:nvPr/>
          </p:nvSpPr>
          <p:spPr>
            <a:xfrm>
              <a:off x="1148581" y="5418592"/>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45" name="Rectangle 44"/>
            <p:cNvSpPr/>
            <p:nvPr/>
          </p:nvSpPr>
          <p:spPr>
            <a:xfrm>
              <a:off x="1461077" y="5582564"/>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46" name="Rectangle 45"/>
            <p:cNvSpPr/>
            <p:nvPr/>
          </p:nvSpPr>
          <p:spPr>
            <a:xfrm>
              <a:off x="243482" y="5582564"/>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47" name="Rectangle 46"/>
            <p:cNvSpPr/>
            <p:nvPr/>
          </p:nvSpPr>
          <p:spPr>
            <a:xfrm>
              <a:off x="473896" y="5582564"/>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48" name="Rectangle 47"/>
            <p:cNvSpPr/>
            <p:nvPr/>
          </p:nvSpPr>
          <p:spPr>
            <a:xfrm>
              <a:off x="739689" y="558676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49" name="Rectangle 48"/>
            <p:cNvSpPr/>
            <p:nvPr/>
          </p:nvSpPr>
          <p:spPr>
            <a:xfrm>
              <a:off x="970103" y="558676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50" name="Rectangle 49"/>
            <p:cNvSpPr/>
            <p:nvPr/>
          </p:nvSpPr>
          <p:spPr>
            <a:xfrm>
              <a:off x="395882" y="5734964"/>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51" name="Rectangle 50"/>
            <p:cNvSpPr/>
            <p:nvPr/>
          </p:nvSpPr>
          <p:spPr>
            <a:xfrm>
              <a:off x="626296" y="5734964"/>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52" name="Rectangle 51"/>
            <p:cNvSpPr/>
            <p:nvPr/>
          </p:nvSpPr>
          <p:spPr>
            <a:xfrm>
              <a:off x="892089" y="573916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53" name="Rectangle 52"/>
            <p:cNvSpPr/>
            <p:nvPr/>
          </p:nvSpPr>
          <p:spPr>
            <a:xfrm>
              <a:off x="1230663" y="5582564"/>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54" name="Rectangle 53"/>
            <p:cNvSpPr/>
            <p:nvPr/>
          </p:nvSpPr>
          <p:spPr>
            <a:xfrm>
              <a:off x="1383063" y="5734964"/>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55" name="Rectangle 54"/>
            <p:cNvSpPr/>
            <p:nvPr/>
          </p:nvSpPr>
          <p:spPr>
            <a:xfrm>
              <a:off x="1122503" y="573916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56" name="Rectangle 55"/>
            <p:cNvSpPr/>
            <p:nvPr/>
          </p:nvSpPr>
          <p:spPr>
            <a:xfrm>
              <a:off x="1461077" y="589156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57" name="Rectangle 56"/>
            <p:cNvSpPr/>
            <p:nvPr/>
          </p:nvSpPr>
          <p:spPr>
            <a:xfrm>
              <a:off x="243482" y="589156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58" name="Rectangle 57"/>
            <p:cNvSpPr/>
            <p:nvPr/>
          </p:nvSpPr>
          <p:spPr>
            <a:xfrm>
              <a:off x="473896" y="589156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59" name="Rectangle 58"/>
            <p:cNvSpPr/>
            <p:nvPr/>
          </p:nvSpPr>
          <p:spPr>
            <a:xfrm>
              <a:off x="739689" y="589575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60" name="Rectangle 59"/>
            <p:cNvSpPr/>
            <p:nvPr/>
          </p:nvSpPr>
          <p:spPr>
            <a:xfrm>
              <a:off x="970103" y="5895756"/>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64" name="Rectangle 63"/>
            <p:cNvSpPr/>
            <p:nvPr/>
          </p:nvSpPr>
          <p:spPr>
            <a:xfrm>
              <a:off x="1230663" y="5891560"/>
              <a:ext cx="158960" cy="1729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67" name="Rectangle 66"/>
            <p:cNvSpPr/>
            <p:nvPr/>
          </p:nvSpPr>
          <p:spPr>
            <a:xfrm>
              <a:off x="5096144" y="495299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68" name="Rectangle 67"/>
            <p:cNvSpPr/>
            <p:nvPr/>
          </p:nvSpPr>
          <p:spPr>
            <a:xfrm>
              <a:off x="3878549" y="495299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69" name="Rectangle 68"/>
            <p:cNvSpPr/>
            <p:nvPr/>
          </p:nvSpPr>
          <p:spPr>
            <a:xfrm>
              <a:off x="4108963" y="495299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0" name="Rectangle 69"/>
            <p:cNvSpPr/>
            <p:nvPr/>
          </p:nvSpPr>
          <p:spPr>
            <a:xfrm>
              <a:off x="4374756" y="495719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1" name="Rectangle 70"/>
            <p:cNvSpPr/>
            <p:nvPr/>
          </p:nvSpPr>
          <p:spPr>
            <a:xfrm>
              <a:off x="4605170" y="495719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2" name="Rectangle 71"/>
            <p:cNvSpPr/>
            <p:nvPr/>
          </p:nvSpPr>
          <p:spPr>
            <a:xfrm>
              <a:off x="4030949" y="510539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3" name="Rectangle 72"/>
            <p:cNvSpPr/>
            <p:nvPr/>
          </p:nvSpPr>
          <p:spPr>
            <a:xfrm>
              <a:off x="4261363" y="510539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4" name="Rectangle 73"/>
            <p:cNvSpPr/>
            <p:nvPr/>
          </p:nvSpPr>
          <p:spPr>
            <a:xfrm>
              <a:off x="4527156" y="510959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5" name="Rectangle 74"/>
            <p:cNvSpPr/>
            <p:nvPr/>
          </p:nvSpPr>
          <p:spPr>
            <a:xfrm>
              <a:off x="4865730" y="495299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6" name="Rectangle 75"/>
            <p:cNvSpPr/>
            <p:nvPr/>
          </p:nvSpPr>
          <p:spPr>
            <a:xfrm>
              <a:off x="5018130" y="510539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7" name="Rectangle 76"/>
            <p:cNvSpPr/>
            <p:nvPr/>
          </p:nvSpPr>
          <p:spPr>
            <a:xfrm>
              <a:off x="4757570" y="510959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8" name="Rectangle 77"/>
            <p:cNvSpPr/>
            <p:nvPr/>
          </p:nvSpPr>
          <p:spPr>
            <a:xfrm>
              <a:off x="5096144" y="526199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9" name="Rectangle 78"/>
            <p:cNvSpPr/>
            <p:nvPr/>
          </p:nvSpPr>
          <p:spPr>
            <a:xfrm>
              <a:off x="3878549" y="526199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0" name="Rectangle 79"/>
            <p:cNvSpPr/>
            <p:nvPr/>
          </p:nvSpPr>
          <p:spPr>
            <a:xfrm>
              <a:off x="4108963" y="526199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1" name="Rectangle 80"/>
            <p:cNvSpPr/>
            <p:nvPr/>
          </p:nvSpPr>
          <p:spPr>
            <a:xfrm>
              <a:off x="4374756" y="5266187"/>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2" name="Rectangle 81"/>
            <p:cNvSpPr/>
            <p:nvPr/>
          </p:nvSpPr>
          <p:spPr>
            <a:xfrm>
              <a:off x="4605170" y="5266187"/>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3" name="Rectangle 82"/>
            <p:cNvSpPr/>
            <p:nvPr/>
          </p:nvSpPr>
          <p:spPr>
            <a:xfrm>
              <a:off x="4030949" y="541439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4" name="Rectangle 83"/>
            <p:cNvSpPr/>
            <p:nvPr/>
          </p:nvSpPr>
          <p:spPr>
            <a:xfrm>
              <a:off x="4261363" y="541439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5" name="Rectangle 84"/>
            <p:cNvSpPr/>
            <p:nvPr/>
          </p:nvSpPr>
          <p:spPr>
            <a:xfrm>
              <a:off x="4527156" y="5418587"/>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6" name="Rectangle 85"/>
            <p:cNvSpPr/>
            <p:nvPr/>
          </p:nvSpPr>
          <p:spPr>
            <a:xfrm>
              <a:off x="4865730" y="526199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7" name="Rectangle 86"/>
            <p:cNvSpPr/>
            <p:nvPr/>
          </p:nvSpPr>
          <p:spPr>
            <a:xfrm>
              <a:off x="5018130" y="541439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8" name="Rectangle 87"/>
            <p:cNvSpPr/>
            <p:nvPr/>
          </p:nvSpPr>
          <p:spPr>
            <a:xfrm>
              <a:off x="4757570" y="5418587"/>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9" name="Rectangle 88"/>
            <p:cNvSpPr/>
            <p:nvPr/>
          </p:nvSpPr>
          <p:spPr>
            <a:xfrm>
              <a:off x="5070066" y="5582559"/>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0" name="Rectangle 89"/>
            <p:cNvSpPr/>
            <p:nvPr/>
          </p:nvSpPr>
          <p:spPr>
            <a:xfrm>
              <a:off x="3852471" y="5582559"/>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1" name="Rectangle 90"/>
            <p:cNvSpPr/>
            <p:nvPr/>
          </p:nvSpPr>
          <p:spPr>
            <a:xfrm>
              <a:off x="4082885" y="5582559"/>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2" name="Rectangle 91"/>
            <p:cNvSpPr/>
            <p:nvPr/>
          </p:nvSpPr>
          <p:spPr>
            <a:xfrm>
              <a:off x="4348678" y="558675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3" name="Rectangle 92"/>
            <p:cNvSpPr/>
            <p:nvPr/>
          </p:nvSpPr>
          <p:spPr>
            <a:xfrm>
              <a:off x="4579092" y="558675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4" name="Rectangle 93"/>
            <p:cNvSpPr/>
            <p:nvPr/>
          </p:nvSpPr>
          <p:spPr>
            <a:xfrm>
              <a:off x="4004871" y="5734959"/>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5" name="Rectangle 94"/>
            <p:cNvSpPr/>
            <p:nvPr/>
          </p:nvSpPr>
          <p:spPr>
            <a:xfrm>
              <a:off x="4235285" y="5734959"/>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6" name="Rectangle 95"/>
            <p:cNvSpPr/>
            <p:nvPr/>
          </p:nvSpPr>
          <p:spPr>
            <a:xfrm>
              <a:off x="4501078" y="573915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7" name="Rectangle 96"/>
            <p:cNvSpPr/>
            <p:nvPr/>
          </p:nvSpPr>
          <p:spPr>
            <a:xfrm>
              <a:off x="4839652" y="5582559"/>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8" name="Rectangle 97"/>
            <p:cNvSpPr/>
            <p:nvPr/>
          </p:nvSpPr>
          <p:spPr>
            <a:xfrm>
              <a:off x="4992052" y="5734959"/>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9" name="Rectangle 98"/>
            <p:cNvSpPr/>
            <p:nvPr/>
          </p:nvSpPr>
          <p:spPr>
            <a:xfrm>
              <a:off x="4731492" y="573915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100" name="Rectangle 99"/>
            <p:cNvSpPr/>
            <p:nvPr/>
          </p:nvSpPr>
          <p:spPr>
            <a:xfrm>
              <a:off x="5070066" y="589155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101" name="Rectangle 100"/>
            <p:cNvSpPr/>
            <p:nvPr/>
          </p:nvSpPr>
          <p:spPr>
            <a:xfrm>
              <a:off x="3852471" y="589155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102" name="Rectangle 101"/>
            <p:cNvSpPr/>
            <p:nvPr/>
          </p:nvSpPr>
          <p:spPr>
            <a:xfrm>
              <a:off x="4082885" y="589155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103" name="Rectangle 102"/>
            <p:cNvSpPr/>
            <p:nvPr/>
          </p:nvSpPr>
          <p:spPr>
            <a:xfrm>
              <a:off x="4348678" y="589575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104" name="Rectangle 103"/>
            <p:cNvSpPr/>
            <p:nvPr/>
          </p:nvSpPr>
          <p:spPr>
            <a:xfrm>
              <a:off x="4579092" y="5895751"/>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105" name="Rectangle 104"/>
            <p:cNvSpPr/>
            <p:nvPr/>
          </p:nvSpPr>
          <p:spPr>
            <a:xfrm>
              <a:off x="4839652" y="5891555"/>
              <a:ext cx="158960" cy="1729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grpSp>
      <p:sp>
        <p:nvSpPr>
          <p:cNvPr id="156" name="Slide Number Placeholder 155"/>
          <p:cNvSpPr>
            <a:spLocks noGrp="1"/>
          </p:cNvSpPr>
          <p:nvPr>
            <p:ph type="sldNum" sz="quarter" idx="12"/>
          </p:nvPr>
        </p:nvSpPr>
        <p:spPr/>
        <p:txBody>
          <a:bodyPr/>
          <a:lstStyle/>
          <a:p>
            <a:fld id="{6B70B6FD-B4DD-4C3C-B591-D26FF6FF6394}" type="slidenum">
              <a:rPr lang="en-US" smtClean="0"/>
              <a:pPr/>
              <a:t>12</a:t>
            </a:fld>
            <a:endParaRPr lang="en-US"/>
          </a:p>
        </p:txBody>
      </p:sp>
      <p:sp>
        <p:nvSpPr>
          <p:cNvPr id="120" name="Rectangle 119">
            <a:extLst>
              <a:ext uri="{FF2B5EF4-FFF2-40B4-BE49-F238E27FC236}">
                <a16:creationId xmlns:a16="http://schemas.microsoft.com/office/drawing/2014/main" id="{EE79AE2A-D2C7-7B41-849B-71D05D36ADB1}"/>
              </a:ext>
            </a:extLst>
          </p:cNvPr>
          <p:cNvSpPr/>
          <p:nvPr/>
        </p:nvSpPr>
        <p:spPr>
          <a:xfrm rot="16200000">
            <a:off x="3909524" y="3405756"/>
            <a:ext cx="4344253" cy="368018"/>
          </a:xfrm>
          <a:prstGeom prst="rect">
            <a:avLst/>
          </a:prstGeom>
          <a:solidFill>
            <a:srgbClr val="FFFF00">
              <a:alpha val="58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NOISE BARRIER</a:t>
            </a:r>
          </a:p>
        </p:txBody>
      </p:sp>
      <p:sp>
        <p:nvSpPr>
          <p:cNvPr id="2" name="TextBox 1">
            <a:extLst>
              <a:ext uri="{FF2B5EF4-FFF2-40B4-BE49-F238E27FC236}">
                <a16:creationId xmlns:a16="http://schemas.microsoft.com/office/drawing/2014/main" id="{114B375A-9452-5648-8D81-354449EA1F63}"/>
              </a:ext>
            </a:extLst>
          </p:cNvPr>
          <p:cNvSpPr txBox="1"/>
          <p:nvPr/>
        </p:nvSpPr>
        <p:spPr>
          <a:xfrm>
            <a:off x="1757389" y="5775876"/>
            <a:ext cx="8648521" cy="369332"/>
          </a:xfrm>
          <a:prstGeom prst="rect">
            <a:avLst/>
          </a:prstGeom>
          <a:noFill/>
        </p:spPr>
        <p:txBody>
          <a:bodyPr wrap="none" rtlCol="0">
            <a:spAutoFit/>
          </a:bodyPr>
          <a:lstStyle/>
          <a:p>
            <a:r>
              <a:rPr lang="en-US" dirty="0"/>
              <a:t>Measure queries for each block; privatize queries; convert results back to microdata</a:t>
            </a:r>
          </a:p>
        </p:txBody>
      </p:sp>
    </p:spTree>
    <p:extLst>
      <p:ext uri="{BB962C8B-B14F-4D97-AF65-F5344CB8AC3E}">
        <p14:creationId xmlns:p14="http://schemas.microsoft.com/office/powerpoint/2010/main" val="2654514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124" y="274639"/>
            <a:ext cx="8690875" cy="6313414"/>
          </a:xfrm>
          <a:prstGeom prst="rect">
            <a:avLst/>
          </a:prstGeom>
        </p:spPr>
      </p:pic>
      <p:sp>
        <p:nvSpPr>
          <p:cNvPr id="2" name="Title 1">
            <a:extLst>
              <a:ext uri="{FF2B5EF4-FFF2-40B4-BE49-F238E27FC236}">
                <a16:creationId xmlns:a16="http://schemas.microsoft.com/office/drawing/2014/main" id="{9C17ADD3-4F09-9249-A0CA-F9E05CAFCFDE}"/>
              </a:ext>
            </a:extLst>
          </p:cNvPr>
          <p:cNvSpPr>
            <a:spLocks noGrp="1"/>
          </p:cNvSpPr>
          <p:nvPr>
            <p:ph type="title"/>
          </p:nvPr>
        </p:nvSpPr>
        <p:spPr>
          <a:xfrm>
            <a:off x="533400" y="274638"/>
            <a:ext cx="2967724" cy="1143000"/>
          </a:xfrm>
        </p:spPr>
        <p:txBody>
          <a:bodyPr>
            <a:normAutofit fontScale="90000"/>
          </a:bodyPr>
          <a:lstStyle/>
          <a:p>
            <a:r>
              <a:rPr lang="en-US" dirty="0"/>
              <a:t>Tested with data from 1940</a:t>
            </a:r>
          </a:p>
        </p:txBody>
      </p:sp>
      <p:sp>
        <p:nvSpPr>
          <p:cNvPr id="4" name="Content Placeholder 3">
            <a:extLst>
              <a:ext uri="{FF2B5EF4-FFF2-40B4-BE49-F238E27FC236}">
                <a16:creationId xmlns:a16="http://schemas.microsoft.com/office/drawing/2014/main" id="{E7EA9E7B-8EFB-2049-8033-2AF6B8B76C41}"/>
              </a:ext>
            </a:extLst>
          </p:cNvPr>
          <p:cNvSpPr>
            <a:spLocks noGrp="1"/>
          </p:cNvSpPr>
          <p:nvPr>
            <p:ph idx="1"/>
          </p:nvPr>
        </p:nvSpPr>
        <p:spPr>
          <a:xfrm>
            <a:off x="533400" y="1600201"/>
            <a:ext cx="2743200" cy="4525963"/>
          </a:xfrm>
        </p:spPr>
        <p:txBody>
          <a:bodyPr>
            <a:normAutofit fontScale="85000" lnSpcReduction="10000"/>
          </a:bodyPr>
          <a:lstStyle/>
          <a:p>
            <a:r>
              <a:rPr lang="en-US" dirty="0"/>
              <a:t>1940 hierarchy:</a:t>
            </a:r>
          </a:p>
          <a:p>
            <a:pPr marL="457200" indent="-457200">
              <a:buFont typeface="Arial" panose="020B0604020202020204" pitchFamily="34" charset="0"/>
              <a:buChar char="•"/>
            </a:pPr>
            <a:r>
              <a:rPr lang="en-US" dirty="0"/>
              <a:t>Nation</a:t>
            </a:r>
          </a:p>
          <a:p>
            <a:pPr marL="457200" indent="-457200">
              <a:buFont typeface="Arial" panose="020B0604020202020204" pitchFamily="34" charset="0"/>
              <a:buChar char="•"/>
            </a:pPr>
            <a:r>
              <a:rPr lang="en-US" dirty="0"/>
              <a:t>State</a:t>
            </a:r>
          </a:p>
          <a:p>
            <a:pPr marL="457200" indent="-457200">
              <a:buFont typeface="Arial" panose="020B0604020202020204" pitchFamily="34" charset="0"/>
              <a:buChar char="•"/>
            </a:pPr>
            <a:r>
              <a:rPr lang="en-US" dirty="0"/>
              <a:t>County</a:t>
            </a:r>
          </a:p>
          <a:p>
            <a:pPr marL="457200" indent="-457200">
              <a:buFont typeface="Arial" panose="020B0604020202020204" pitchFamily="34" charset="0"/>
              <a:buChar char="•"/>
            </a:pPr>
            <a:r>
              <a:rPr lang="en-US" dirty="0"/>
              <a:t>Enumeration District</a:t>
            </a:r>
          </a:p>
          <a:p>
            <a:endParaRPr lang="en-US" dirty="0"/>
          </a:p>
          <a:p>
            <a:r>
              <a:rPr lang="en-US" dirty="0"/>
              <a:t>Download from </a:t>
            </a:r>
            <a:r>
              <a:rPr lang="en-US" dirty="0" err="1"/>
              <a:t>usa.ipums.org</a:t>
            </a:r>
            <a:endParaRPr lang="en-US" dirty="0"/>
          </a:p>
        </p:txBody>
      </p:sp>
      <p:sp>
        <p:nvSpPr>
          <p:cNvPr id="3" name="Slide Number Placeholder 2"/>
          <p:cNvSpPr>
            <a:spLocks noGrp="1"/>
          </p:cNvSpPr>
          <p:nvPr>
            <p:ph type="sldNum" sz="quarter" idx="12"/>
          </p:nvPr>
        </p:nvSpPr>
        <p:spPr/>
        <p:txBody>
          <a:bodyPr/>
          <a:lstStyle/>
          <a:p>
            <a:fld id="{24BFE6D4-27A9-4AE4-9EAE-AF75F97B179B}" type="slidenum">
              <a:rPr lang="en-US" smtClean="0"/>
              <a:t>13</a:t>
            </a:fld>
            <a:endParaRPr lang="en-US"/>
          </a:p>
        </p:txBody>
      </p:sp>
    </p:spTree>
    <p:extLst>
      <p:ext uri="{BB962C8B-B14F-4D97-AF65-F5344CB8AC3E}">
        <p14:creationId xmlns:p14="http://schemas.microsoft.com/office/powerpoint/2010/main" val="208472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F20B-24E7-E042-AEE8-55B71B2AF445}"/>
              </a:ext>
            </a:extLst>
          </p:cNvPr>
          <p:cNvSpPr>
            <a:spLocks noGrp="1"/>
          </p:cNvSpPr>
          <p:nvPr>
            <p:ph type="title"/>
          </p:nvPr>
        </p:nvSpPr>
        <p:spPr/>
        <p:txBody>
          <a:bodyPr/>
          <a:lstStyle/>
          <a:p>
            <a:r>
              <a:rPr lang="en-US" dirty="0"/>
              <a:t>Block-by-block algorithm (also called </a:t>
            </a:r>
            <a:r>
              <a:rPr lang="en-US" dirty="0" err="1"/>
              <a:t>bottomUp</a:t>
            </a:r>
            <a:r>
              <a:rPr lang="en-US" dirty="0"/>
              <a:t>)</a:t>
            </a:r>
          </a:p>
        </p:txBody>
      </p:sp>
      <p:sp>
        <p:nvSpPr>
          <p:cNvPr id="3" name="Content Placeholder 2">
            <a:extLst>
              <a:ext uri="{FF2B5EF4-FFF2-40B4-BE49-F238E27FC236}">
                <a16:creationId xmlns:a16="http://schemas.microsoft.com/office/drawing/2014/main" id="{D7AB3A99-73D5-9E4A-B8D4-910D7BF48F2B}"/>
              </a:ext>
            </a:extLst>
          </p:cNvPr>
          <p:cNvSpPr>
            <a:spLocks noGrp="1"/>
          </p:cNvSpPr>
          <p:nvPr>
            <p:ph idx="1"/>
          </p:nvPr>
        </p:nvSpPr>
        <p:spPr/>
        <p:txBody>
          <a:bodyPr>
            <a:normAutofit fontScale="85000" lnSpcReduction="10000"/>
          </a:bodyPr>
          <a:lstStyle/>
          <a:p>
            <a:r>
              <a:rPr lang="en-US" dirty="0"/>
              <a:t>Mechanism:</a:t>
            </a:r>
          </a:p>
          <a:p>
            <a:pPr lvl="1"/>
            <a:r>
              <a:rPr lang="en-US" dirty="0"/>
              <a:t>Select, Measure, Reconstruct separately on each block</a:t>
            </a:r>
          </a:p>
          <a:p>
            <a:r>
              <a:rPr lang="en-US" dirty="0"/>
              <a:t>Advantages:</a:t>
            </a:r>
          </a:p>
          <a:p>
            <a:pPr lvl="1"/>
            <a:r>
              <a:rPr lang="en-US" dirty="0"/>
              <a:t>Simple and easy to parallelize</a:t>
            </a:r>
          </a:p>
          <a:p>
            <a:pPr lvl="1"/>
            <a:r>
              <a:rPr lang="en-US" dirty="0"/>
              <a:t>Privacy cost does not depend on # of blocks</a:t>
            </a:r>
          </a:p>
          <a:p>
            <a:pPr lvl="1"/>
            <a:r>
              <a:rPr lang="en-US" dirty="0"/>
              <a:t>Releasing DP for one block has same cost as releasing for all</a:t>
            </a:r>
          </a:p>
          <a:p>
            <a:r>
              <a:rPr lang="en-US" dirty="0"/>
              <a:t>Disadvantages</a:t>
            </a:r>
          </a:p>
          <a:p>
            <a:pPr lvl="1"/>
            <a:r>
              <a:rPr lang="en-US" dirty="0"/>
              <a:t>Significant error at higher level</a:t>
            </a:r>
          </a:p>
          <a:p>
            <a:pPr lvl="1"/>
            <a:r>
              <a:rPr lang="en-US" dirty="0"/>
              <a:t>Error adds up</a:t>
            </a:r>
          </a:p>
          <a:p>
            <a:pPr lvl="1"/>
            <a:r>
              <a:rPr lang="en-US" dirty="0"/>
              <a:t>Variance of each </a:t>
            </a:r>
            <a:r>
              <a:rPr lang="en-US" dirty="0" err="1"/>
              <a:t>geounit</a:t>
            </a:r>
            <a:r>
              <a:rPr lang="en-US" dirty="0"/>
              <a:t> is proportional to the number of blocks it contains</a:t>
            </a:r>
          </a:p>
        </p:txBody>
      </p:sp>
      <p:sp>
        <p:nvSpPr>
          <p:cNvPr id="4" name="Slide Number Placeholder 3">
            <a:extLst>
              <a:ext uri="{FF2B5EF4-FFF2-40B4-BE49-F238E27FC236}">
                <a16:creationId xmlns:a16="http://schemas.microsoft.com/office/drawing/2014/main" id="{A0027D0A-8DB8-7849-B179-75738E996CA6}"/>
              </a:ext>
            </a:extLst>
          </p:cNvPr>
          <p:cNvSpPr>
            <a:spLocks noGrp="1"/>
          </p:cNvSpPr>
          <p:nvPr>
            <p:ph type="sldNum" sz="quarter" idx="12"/>
          </p:nvPr>
        </p:nvSpPr>
        <p:spPr/>
        <p:txBody>
          <a:bodyPr/>
          <a:lstStyle/>
          <a:p>
            <a:fld id="{6B70B6FD-B4DD-4C3C-B591-D26FF6FF6394}" type="slidenum">
              <a:rPr lang="en-US" smtClean="0"/>
              <a:pPr/>
              <a:t>14</a:t>
            </a:fld>
            <a:endParaRPr lang="en-US"/>
          </a:p>
        </p:txBody>
      </p:sp>
    </p:spTree>
    <p:extLst>
      <p:ext uri="{BB962C8B-B14F-4D97-AF65-F5344CB8AC3E}">
        <p14:creationId xmlns:p14="http://schemas.microsoft.com/office/powerpoint/2010/main" val="240921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New algorithm: the top-down mechanism</a:t>
            </a:r>
          </a:p>
        </p:txBody>
      </p:sp>
      <p:sp>
        <p:nvSpPr>
          <p:cNvPr id="2" name="Content Placeholder 1"/>
          <p:cNvSpPr>
            <a:spLocks noGrp="1"/>
          </p:cNvSpPr>
          <p:nvPr>
            <p:ph idx="1"/>
          </p:nvPr>
        </p:nvSpPr>
        <p:spPr/>
        <p:txBody>
          <a:bodyPr>
            <a:normAutofit fontScale="92500" lnSpcReduction="20000"/>
          </a:bodyPr>
          <a:lstStyle/>
          <a:p>
            <a:pPr marL="1371600" indent="-1371600"/>
            <a:r>
              <a:rPr lang="en-US" dirty="0"/>
              <a:t>Step 1: Generate national histogram without geographic identifiers.</a:t>
            </a:r>
          </a:p>
          <a:p>
            <a:pPr marL="1371600" indent="-1371600"/>
            <a:r>
              <a:rPr lang="en-US" dirty="0"/>
              <a:t>Step 2: Allocate counts in histogram to each geography </a:t>
            </a:r>
            <a:br>
              <a:rPr lang="en-US" dirty="0"/>
            </a:br>
            <a:r>
              <a:rPr lang="en-US" dirty="0"/>
              <a:t>“top down.”</a:t>
            </a:r>
          </a:p>
          <a:p>
            <a:pPr marL="2232025" lvl="1" indent="-1371600"/>
            <a:r>
              <a:rPr lang="en-US" dirty="0"/>
              <a:t>National-level measurements - </a:t>
            </a:r>
            <a:r>
              <a:rPr lang="en-US" dirty="0" err="1"/>
              <a:t>ℇ</a:t>
            </a:r>
            <a:r>
              <a:rPr lang="en-US" baseline="-25000" dirty="0" err="1"/>
              <a:t>nat</a:t>
            </a:r>
            <a:endParaRPr lang="en-US" baseline="-25000" dirty="0"/>
          </a:p>
          <a:p>
            <a:pPr marL="2232025" lvl="1" indent="-1371600"/>
            <a:r>
              <a:rPr lang="en-US" dirty="0"/>
              <a:t>State-level histograms - </a:t>
            </a:r>
            <a:r>
              <a:rPr lang="en-US" dirty="0" err="1"/>
              <a:t>ℇ</a:t>
            </a:r>
            <a:r>
              <a:rPr lang="en-US" baseline="-25000" dirty="0" err="1"/>
              <a:t>state</a:t>
            </a:r>
            <a:endParaRPr lang="en-US" dirty="0"/>
          </a:p>
          <a:p>
            <a:pPr marL="2232025" lvl="1" indent="-1371600"/>
            <a:r>
              <a:rPr lang="en-US" dirty="0"/>
              <a:t>County-level histograms - </a:t>
            </a:r>
            <a:r>
              <a:rPr lang="en-US" dirty="0" err="1"/>
              <a:t>ℇ</a:t>
            </a:r>
            <a:r>
              <a:rPr lang="en-US" baseline="-25000" dirty="0" err="1"/>
              <a:t>county</a:t>
            </a:r>
            <a:endParaRPr lang="en-US" dirty="0"/>
          </a:p>
          <a:p>
            <a:pPr marL="2232025" lvl="1" indent="-1371600"/>
            <a:r>
              <a:rPr lang="en-US" dirty="0"/>
              <a:t>Tract-level histograms - </a:t>
            </a:r>
            <a:r>
              <a:rPr lang="en-US" dirty="0" err="1"/>
              <a:t>ℇ</a:t>
            </a:r>
            <a:r>
              <a:rPr lang="en-US" baseline="-25000" dirty="0" err="1"/>
              <a:t>tract</a:t>
            </a:r>
            <a:endParaRPr lang="en-US" dirty="0"/>
          </a:p>
          <a:p>
            <a:pPr marL="2232025" lvl="1" indent="-1371600"/>
            <a:r>
              <a:rPr lang="en-US" dirty="0"/>
              <a:t>Block-group level histograms - </a:t>
            </a:r>
            <a:r>
              <a:rPr lang="en-US" dirty="0" err="1"/>
              <a:t>ℇ</a:t>
            </a:r>
            <a:r>
              <a:rPr lang="en-US" baseline="-25000" dirty="0" err="1"/>
              <a:t>blockgroup</a:t>
            </a:r>
            <a:endParaRPr lang="en-US" dirty="0"/>
          </a:p>
          <a:p>
            <a:pPr marL="2232025" lvl="1" indent="-1371600"/>
            <a:r>
              <a:rPr lang="en-US" dirty="0"/>
              <a:t>Block-level histograms - </a:t>
            </a:r>
            <a:r>
              <a:rPr lang="en-US" dirty="0" err="1"/>
              <a:t>ℇ</a:t>
            </a:r>
            <a:r>
              <a:rPr lang="en-US" baseline="-25000" dirty="0" err="1"/>
              <a:t>block</a:t>
            </a:r>
            <a:endParaRPr lang="en-US" dirty="0"/>
          </a:p>
        </p:txBody>
      </p:sp>
      <p:sp>
        <p:nvSpPr>
          <p:cNvPr id="156" name="Slide Number Placeholder 155"/>
          <p:cNvSpPr>
            <a:spLocks noGrp="1"/>
          </p:cNvSpPr>
          <p:nvPr>
            <p:ph type="sldNum" sz="quarter" idx="12"/>
          </p:nvPr>
        </p:nvSpPr>
        <p:spPr/>
        <p:txBody>
          <a:bodyPr/>
          <a:lstStyle/>
          <a:p>
            <a:fld id="{6B70B6FD-B4DD-4C3C-B591-D26FF6FF6394}" type="slidenum">
              <a:rPr lang="en-US" smtClean="0"/>
              <a:pPr/>
              <a:t>15</a:t>
            </a:fld>
            <a:endParaRPr lang="en-US"/>
          </a:p>
        </p:txBody>
      </p:sp>
      <p:sp>
        <p:nvSpPr>
          <p:cNvPr id="3" name="Rectangle 2">
            <a:extLst>
              <a:ext uri="{FF2B5EF4-FFF2-40B4-BE49-F238E27FC236}">
                <a16:creationId xmlns:a16="http://schemas.microsoft.com/office/drawing/2014/main" id="{5AA96C1A-C421-EC49-90B7-F9744D0B2FE9}"/>
              </a:ext>
            </a:extLst>
          </p:cNvPr>
          <p:cNvSpPr/>
          <p:nvPr/>
        </p:nvSpPr>
        <p:spPr>
          <a:xfrm>
            <a:off x="3581400" y="6126164"/>
            <a:ext cx="7620000" cy="523220"/>
          </a:xfrm>
          <a:prstGeom prst="rect">
            <a:avLst/>
          </a:prstGeom>
        </p:spPr>
        <p:txBody>
          <a:bodyPr wrap="square">
            <a:spAutoFit/>
          </a:bodyPr>
          <a:lstStyle/>
          <a:p>
            <a:r>
              <a:rPr lang="en-US" sz="2800" dirty="0" err="1"/>
              <a:t>ℇ</a:t>
            </a:r>
            <a:r>
              <a:rPr lang="en-US" sz="2800" dirty="0"/>
              <a:t>=</a:t>
            </a:r>
            <a:r>
              <a:rPr lang="en-US" sz="2800" baseline="-25000" dirty="0"/>
              <a:t> </a:t>
            </a:r>
            <a:r>
              <a:rPr lang="en-US" sz="2800" dirty="0" err="1"/>
              <a:t>ℇ</a:t>
            </a:r>
            <a:r>
              <a:rPr lang="en-US" sz="2800" baseline="-25000" dirty="0" err="1"/>
              <a:t>nat</a:t>
            </a:r>
            <a:r>
              <a:rPr lang="en-US" sz="2800" baseline="-25000" dirty="0"/>
              <a:t> </a:t>
            </a:r>
            <a:r>
              <a:rPr lang="en-US" sz="2800" dirty="0"/>
              <a:t>+</a:t>
            </a:r>
            <a:r>
              <a:rPr lang="en-US" sz="2800" baseline="-25000" dirty="0"/>
              <a:t> </a:t>
            </a:r>
            <a:r>
              <a:rPr lang="en-US" sz="2800" dirty="0" err="1"/>
              <a:t>ℇ</a:t>
            </a:r>
            <a:r>
              <a:rPr lang="en-US" sz="2800" baseline="-25000" dirty="0" err="1"/>
              <a:t>state</a:t>
            </a:r>
            <a:r>
              <a:rPr lang="en-US" sz="2800" baseline="-25000" dirty="0"/>
              <a:t> </a:t>
            </a:r>
            <a:r>
              <a:rPr lang="en-US" sz="2800" dirty="0"/>
              <a:t>+</a:t>
            </a:r>
            <a:r>
              <a:rPr lang="en-US" sz="2800" baseline="-25000" dirty="0"/>
              <a:t> </a:t>
            </a:r>
            <a:r>
              <a:rPr lang="en-US" sz="2800" dirty="0" err="1"/>
              <a:t>ℇ</a:t>
            </a:r>
            <a:r>
              <a:rPr lang="en-US" sz="2800" baseline="-25000" dirty="0" err="1"/>
              <a:t>county</a:t>
            </a:r>
            <a:r>
              <a:rPr lang="en-US" sz="2800" baseline="-25000" dirty="0"/>
              <a:t> </a:t>
            </a:r>
            <a:r>
              <a:rPr lang="en-US" sz="2800" dirty="0"/>
              <a:t>+</a:t>
            </a:r>
            <a:r>
              <a:rPr lang="en-US" sz="2800" baseline="-25000" dirty="0"/>
              <a:t>   </a:t>
            </a:r>
            <a:r>
              <a:rPr lang="en-US" sz="2800" dirty="0" err="1"/>
              <a:t>ℇ</a:t>
            </a:r>
            <a:r>
              <a:rPr lang="en-US" sz="2800" baseline="-25000" dirty="0" err="1"/>
              <a:t>tract</a:t>
            </a:r>
            <a:r>
              <a:rPr lang="en-US" sz="2800" baseline="-25000" dirty="0"/>
              <a:t> </a:t>
            </a:r>
            <a:r>
              <a:rPr lang="en-US" sz="2800" dirty="0"/>
              <a:t>+</a:t>
            </a:r>
            <a:r>
              <a:rPr lang="en-US" sz="2800" baseline="-25000" dirty="0"/>
              <a:t>  </a:t>
            </a:r>
            <a:r>
              <a:rPr lang="en-US" sz="2800" dirty="0" err="1"/>
              <a:t>ℇ</a:t>
            </a:r>
            <a:r>
              <a:rPr lang="en-US" sz="2800" baseline="-25000" dirty="0" err="1"/>
              <a:t>blockgroup</a:t>
            </a:r>
            <a:r>
              <a:rPr lang="en-US" sz="2800" baseline="-25000" dirty="0"/>
              <a:t> </a:t>
            </a:r>
            <a:r>
              <a:rPr lang="en-US" sz="2800" dirty="0"/>
              <a:t>+</a:t>
            </a:r>
            <a:r>
              <a:rPr lang="en-US" sz="2800" baseline="-25000" dirty="0"/>
              <a:t>  </a:t>
            </a:r>
            <a:r>
              <a:rPr lang="en-US" sz="2800" dirty="0" err="1"/>
              <a:t>ℇ</a:t>
            </a:r>
            <a:r>
              <a:rPr lang="en-US" sz="2800" baseline="-25000" dirty="0" err="1"/>
              <a:t>block</a:t>
            </a:r>
            <a:endParaRPr lang="en-US" sz="2800" dirty="0"/>
          </a:p>
        </p:txBody>
      </p:sp>
    </p:spTree>
    <p:extLst>
      <p:ext uri="{BB962C8B-B14F-4D97-AF65-F5344CB8AC3E}">
        <p14:creationId xmlns:p14="http://schemas.microsoft.com/office/powerpoint/2010/main" val="2097385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C2842378-37A4-4740-B0A9-C807A2FCC2D1}"/>
              </a:ext>
            </a:extLst>
          </p:cNvPr>
          <p:cNvSpPr/>
          <p:nvPr/>
        </p:nvSpPr>
        <p:spPr>
          <a:xfrm rot="16200000">
            <a:off x="3345781" y="3486938"/>
            <a:ext cx="4997100" cy="115764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000" dirty="0">
                <a:solidFill>
                  <a:schemeClr val="tx1"/>
                </a:solidFill>
              </a:rPr>
              <a:t>NOISE                       BARRIER</a:t>
            </a:r>
          </a:p>
        </p:txBody>
      </p:sp>
      <p:sp>
        <p:nvSpPr>
          <p:cNvPr id="5" name="Title 4"/>
          <p:cNvSpPr>
            <a:spLocks noGrp="1"/>
          </p:cNvSpPr>
          <p:nvPr>
            <p:ph type="title"/>
          </p:nvPr>
        </p:nvSpPr>
        <p:spPr/>
        <p:txBody>
          <a:bodyPr>
            <a:normAutofit fontScale="90000"/>
          </a:bodyPr>
          <a:lstStyle/>
          <a:p>
            <a:r>
              <a:rPr lang="en-US" dirty="0"/>
              <a:t>New algorithm: the top-down mechanism</a:t>
            </a:r>
          </a:p>
        </p:txBody>
      </p:sp>
      <p:sp>
        <p:nvSpPr>
          <p:cNvPr id="109" name="Rectangle 108"/>
          <p:cNvSpPr/>
          <p:nvPr/>
        </p:nvSpPr>
        <p:spPr>
          <a:xfrm>
            <a:off x="3200399" y="1686871"/>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1 National histogram</a:t>
            </a:r>
          </a:p>
        </p:txBody>
      </p:sp>
      <p:sp>
        <p:nvSpPr>
          <p:cNvPr id="110" name="Rectangle 109"/>
          <p:cNvSpPr/>
          <p:nvPr/>
        </p:nvSpPr>
        <p:spPr>
          <a:xfrm>
            <a:off x="7392062" y="1666875"/>
            <a:ext cx="1483204"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National Histogram</a:t>
            </a:r>
          </a:p>
        </p:txBody>
      </p:sp>
      <p:cxnSp>
        <p:nvCxnSpPr>
          <p:cNvPr id="111" name="Straight Arrow Connector 110"/>
          <p:cNvCxnSpPr>
            <a:cxnSpLocks/>
            <a:stCxn id="109" idx="3"/>
            <a:endCxn id="110" idx="1"/>
          </p:cNvCxnSpPr>
          <p:nvPr/>
        </p:nvCxnSpPr>
        <p:spPr>
          <a:xfrm flipV="1">
            <a:off x="5173472" y="1941195"/>
            <a:ext cx="2218590" cy="199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3200400" y="2489678"/>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52 “state” Histograms</a:t>
            </a:r>
          </a:p>
        </p:txBody>
      </p:sp>
      <p:sp>
        <p:nvSpPr>
          <p:cNvPr id="115" name="Rectangle 114"/>
          <p:cNvSpPr/>
          <p:nvPr/>
        </p:nvSpPr>
        <p:spPr>
          <a:xfrm>
            <a:off x="3200400" y="3295882"/>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3142 “county” histograms</a:t>
            </a:r>
          </a:p>
        </p:txBody>
      </p:sp>
      <p:sp>
        <p:nvSpPr>
          <p:cNvPr id="116" name="Rectangle 115"/>
          <p:cNvSpPr/>
          <p:nvPr/>
        </p:nvSpPr>
        <p:spPr>
          <a:xfrm>
            <a:off x="3179523" y="4089431"/>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75,000 tract</a:t>
            </a:r>
          </a:p>
          <a:p>
            <a:pPr algn="ctr"/>
            <a:r>
              <a:rPr lang="en-US" sz="1600" b="1" dirty="0"/>
              <a:t>histograms</a:t>
            </a:r>
          </a:p>
        </p:txBody>
      </p:sp>
      <p:sp>
        <p:nvSpPr>
          <p:cNvPr id="117" name="Rectangle 116"/>
          <p:cNvSpPr/>
          <p:nvPr/>
        </p:nvSpPr>
        <p:spPr>
          <a:xfrm>
            <a:off x="3200400" y="5813921"/>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8 M block histograms</a:t>
            </a:r>
          </a:p>
        </p:txBody>
      </p:sp>
      <p:sp>
        <p:nvSpPr>
          <p:cNvPr id="119" name="Rectangle 118"/>
          <p:cNvSpPr/>
          <p:nvPr/>
        </p:nvSpPr>
        <p:spPr>
          <a:xfrm>
            <a:off x="5615929" y="1683473"/>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sp>
        <p:nvSpPr>
          <p:cNvPr id="121" name="Rectangle 120"/>
          <p:cNvSpPr/>
          <p:nvPr/>
        </p:nvSpPr>
        <p:spPr>
          <a:xfrm>
            <a:off x="7348439" y="2489677"/>
            <a:ext cx="1570451"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52 state histograms</a:t>
            </a:r>
          </a:p>
        </p:txBody>
      </p:sp>
      <p:sp>
        <p:nvSpPr>
          <p:cNvPr id="122" name="Rectangle 121"/>
          <p:cNvSpPr/>
          <p:nvPr/>
        </p:nvSpPr>
        <p:spPr>
          <a:xfrm>
            <a:off x="7086697" y="3311687"/>
            <a:ext cx="2093935"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3,142 county histograms</a:t>
            </a:r>
          </a:p>
        </p:txBody>
      </p:sp>
      <p:sp>
        <p:nvSpPr>
          <p:cNvPr id="123" name="Rectangle 122"/>
          <p:cNvSpPr/>
          <p:nvPr/>
        </p:nvSpPr>
        <p:spPr>
          <a:xfrm>
            <a:off x="6905617" y="4089431"/>
            <a:ext cx="2414342"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75,000 census tract histograms</a:t>
            </a:r>
          </a:p>
        </p:txBody>
      </p:sp>
      <p:sp>
        <p:nvSpPr>
          <p:cNvPr id="124" name="Rectangle 123"/>
          <p:cNvSpPr/>
          <p:nvPr/>
        </p:nvSpPr>
        <p:spPr>
          <a:xfrm>
            <a:off x="6513729" y="5813920"/>
            <a:ext cx="3239871"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8 M block histograms</a:t>
            </a:r>
          </a:p>
        </p:txBody>
      </p:sp>
      <p:cxnSp>
        <p:nvCxnSpPr>
          <p:cNvPr id="127" name="Straight Arrow Connector 126"/>
          <p:cNvCxnSpPr>
            <a:stCxn id="114" idx="3"/>
            <a:endCxn id="121" idx="1"/>
          </p:cNvCxnSpPr>
          <p:nvPr/>
        </p:nvCxnSpPr>
        <p:spPr>
          <a:xfrm flipV="1">
            <a:off x="5173473" y="2763997"/>
            <a:ext cx="217496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15" idx="3"/>
            <a:endCxn id="122" idx="1"/>
          </p:cNvCxnSpPr>
          <p:nvPr/>
        </p:nvCxnSpPr>
        <p:spPr>
          <a:xfrm>
            <a:off x="5173473" y="3570202"/>
            <a:ext cx="1913224" cy="158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16" idx="3"/>
            <a:endCxn id="123" idx="1"/>
          </p:cNvCxnSpPr>
          <p:nvPr/>
        </p:nvCxnSpPr>
        <p:spPr>
          <a:xfrm>
            <a:off x="5152596" y="4363751"/>
            <a:ext cx="175302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17" idx="3"/>
            <a:endCxn id="124" idx="1"/>
          </p:cNvCxnSpPr>
          <p:nvPr/>
        </p:nvCxnSpPr>
        <p:spPr>
          <a:xfrm flipV="1">
            <a:off x="5173473" y="6088240"/>
            <a:ext cx="134025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5594142" y="2468752"/>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sp>
        <p:nvSpPr>
          <p:cNvPr id="140" name="Rectangle 139"/>
          <p:cNvSpPr/>
          <p:nvPr/>
        </p:nvSpPr>
        <p:spPr>
          <a:xfrm>
            <a:off x="5602056" y="3294749"/>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sp>
        <p:nvSpPr>
          <p:cNvPr id="141" name="Rectangle 140"/>
          <p:cNvSpPr/>
          <p:nvPr/>
        </p:nvSpPr>
        <p:spPr>
          <a:xfrm>
            <a:off x="5573264" y="4061183"/>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sp>
        <p:nvSpPr>
          <p:cNvPr id="142" name="Rectangle 141"/>
          <p:cNvSpPr/>
          <p:nvPr/>
        </p:nvSpPr>
        <p:spPr>
          <a:xfrm>
            <a:off x="5594140" y="5853712"/>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cxnSp>
        <p:nvCxnSpPr>
          <p:cNvPr id="143" name="Straight Arrow Connector 142"/>
          <p:cNvCxnSpPr>
            <a:cxnSpLocks/>
            <a:stCxn id="110" idx="2"/>
            <a:endCxn id="121" idx="0"/>
          </p:cNvCxnSpPr>
          <p:nvPr/>
        </p:nvCxnSpPr>
        <p:spPr>
          <a:xfrm>
            <a:off x="8133664" y="2215515"/>
            <a:ext cx="1" cy="274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cxnSpLocks/>
            <a:stCxn id="121" idx="2"/>
            <a:endCxn id="122" idx="0"/>
          </p:cNvCxnSpPr>
          <p:nvPr/>
        </p:nvCxnSpPr>
        <p:spPr>
          <a:xfrm>
            <a:off x="8133665" y="3038317"/>
            <a:ext cx="0" cy="273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cxnSpLocks/>
            <a:stCxn id="122" idx="2"/>
            <a:endCxn id="123" idx="0"/>
          </p:cNvCxnSpPr>
          <p:nvPr/>
        </p:nvCxnSpPr>
        <p:spPr>
          <a:xfrm flipH="1">
            <a:off x="8112788" y="3860327"/>
            <a:ext cx="20877" cy="2291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cxnSpLocks/>
            <a:stCxn id="123" idx="2"/>
            <a:endCxn id="76" idx="0"/>
          </p:cNvCxnSpPr>
          <p:nvPr/>
        </p:nvCxnSpPr>
        <p:spPr>
          <a:xfrm>
            <a:off x="8112788" y="4638071"/>
            <a:ext cx="20877" cy="2915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6" name="Slide Number Placeholder 155"/>
          <p:cNvSpPr>
            <a:spLocks noGrp="1"/>
          </p:cNvSpPr>
          <p:nvPr>
            <p:ph type="sldNum" sz="quarter" idx="12"/>
          </p:nvPr>
        </p:nvSpPr>
        <p:spPr/>
        <p:txBody>
          <a:bodyPr/>
          <a:lstStyle/>
          <a:p>
            <a:fld id="{6B70B6FD-B4DD-4C3C-B591-D26FF6FF6394}" type="slidenum">
              <a:rPr lang="en-US" smtClean="0"/>
              <a:pPr/>
              <a:t>16</a:t>
            </a:fld>
            <a:endParaRPr lang="en-US"/>
          </a:p>
        </p:txBody>
      </p:sp>
      <p:sp>
        <p:nvSpPr>
          <p:cNvPr id="2" name="TextBox 1">
            <a:extLst>
              <a:ext uri="{FF2B5EF4-FFF2-40B4-BE49-F238E27FC236}">
                <a16:creationId xmlns:a16="http://schemas.microsoft.com/office/drawing/2014/main" id="{9B57F766-3686-4346-90B6-67C0C25AFA77}"/>
              </a:ext>
            </a:extLst>
          </p:cNvPr>
          <p:cNvSpPr txBox="1"/>
          <p:nvPr/>
        </p:nvSpPr>
        <p:spPr>
          <a:xfrm>
            <a:off x="472622" y="1060332"/>
            <a:ext cx="2056973" cy="646331"/>
          </a:xfrm>
          <a:prstGeom prst="rect">
            <a:avLst/>
          </a:prstGeom>
          <a:noFill/>
        </p:spPr>
        <p:txBody>
          <a:bodyPr wrap="none" rtlCol="0">
            <a:spAutoFit/>
          </a:bodyPr>
          <a:lstStyle/>
          <a:p>
            <a:pPr algn="ctr"/>
            <a:r>
              <a:rPr lang="en-US" b="1" dirty="0"/>
              <a:t>Edited</a:t>
            </a:r>
          </a:p>
          <a:p>
            <a:pPr algn="ctr"/>
            <a:r>
              <a:rPr lang="en-US" b="1" dirty="0"/>
              <a:t>Confidential data</a:t>
            </a:r>
          </a:p>
        </p:txBody>
      </p:sp>
      <p:sp>
        <p:nvSpPr>
          <p:cNvPr id="33" name="Rectangle 32">
            <a:extLst>
              <a:ext uri="{FF2B5EF4-FFF2-40B4-BE49-F238E27FC236}">
                <a16:creationId xmlns:a16="http://schemas.microsoft.com/office/drawing/2014/main" id="{6FABD3DD-6367-F148-BDA0-4FE94D76EBFD}"/>
              </a:ext>
            </a:extLst>
          </p:cNvPr>
          <p:cNvSpPr/>
          <p:nvPr/>
        </p:nvSpPr>
        <p:spPr>
          <a:xfrm>
            <a:off x="472622" y="1684420"/>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330M records</a:t>
            </a:r>
          </a:p>
        </p:txBody>
      </p:sp>
      <p:cxnSp>
        <p:nvCxnSpPr>
          <p:cNvPr id="36" name="Straight Arrow Connector 35">
            <a:extLst>
              <a:ext uri="{FF2B5EF4-FFF2-40B4-BE49-F238E27FC236}">
                <a16:creationId xmlns:a16="http://schemas.microsoft.com/office/drawing/2014/main" id="{F2C44AEF-9596-C04D-85BC-55E3C199BF97}"/>
              </a:ext>
            </a:extLst>
          </p:cNvPr>
          <p:cNvCxnSpPr>
            <a:cxnSpLocks/>
            <a:stCxn id="33" idx="3"/>
            <a:endCxn id="109" idx="1"/>
          </p:cNvCxnSpPr>
          <p:nvPr/>
        </p:nvCxnSpPr>
        <p:spPr>
          <a:xfrm>
            <a:off x="2445695" y="1958740"/>
            <a:ext cx="754704" cy="2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E72636F-71EE-3543-BA82-425F5FBDFBA4}"/>
              </a:ext>
            </a:extLst>
          </p:cNvPr>
          <p:cNvSpPr txBox="1"/>
          <p:nvPr/>
        </p:nvSpPr>
        <p:spPr>
          <a:xfrm>
            <a:off x="3074502" y="1037141"/>
            <a:ext cx="2056973" cy="646331"/>
          </a:xfrm>
          <a:prstGeom prst="rect">
            <a:avLst/>
          </a:prstGeom>
          <a:noFill/>
        </p:spPr>
        <p:txBody>
          <a:bodyPr wrap="none" rtlCol="0">
            <a:spAutoFit/>
          </a:bodyPr>
          <a:lstStyle/>
          <a:p>
            <a:pPr algn="ctr"/>
            <a:r>
              <a:rPr lang="en-US" b="1" dirty="0"/>
              <a:t>Tabulated</a:t>
            </a:r>
          </a:p>
          <a:p>
            <a:pPr algn="ctr"/>
            <a:r>
              <a:rPr lang="en-US" b="1" dirty="0"/>
              <a:t>Confidential data</a:t>
            </a:r>
          </a:p>
        </p:txBody>
      </p:sp>
      <p:cxnSp>
        <p:nvCxnSpPr>
          <p:cNvPr id="15" name="Curved Connector 14">
            <a:extLst>
              <a:ext uri="{FF2B5EF4-FFF2-40B4-BE49-F238E27FC236}">
                <a16:creationId xmlns:a16="http://schemas.microsoft.com/office/drawing/2014/main" id="{0BAFC01C-9FFA-9243-AC4F-87F71781913F}"/>
              </a:ext>
            </a:extLst>
          </p:cNvPr>
          <p:cNvCxnSpPr>
            <a:stCxn id="33" idx="2"/>
            <a:endCxn id="114" idx="1"/>
          </p:cNvCxnSpPr>
          <p:nvPr/>
        </p:nvCxnSpPr>
        <p:spPr>
          <a:xfrm rot="16200000" flipH="1">
            <a:off x="2064310" y="1627908"/>
            <a:ext cx="530938" cy="1741241"/>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F5D2FDA6-9977-2C45-84E0-9B2F260474A4}"/>
              </a:ext>
            </a:extLst>
          </p:cNvPr>
          <p:cNvCxnSpPr>
            <a:cxnSpLocks/>
            <a:stCxn id="33" idx="2"/>
            <a:endCxn id="115" idx="1"/>
          </p:cNvCxnSpPr>
          <p:nvPr/>
        </p:nvCxnSpPr>
        <p:spPr>
          <a:xfrm rot="16200000" flipH="1">
            <a:off x="1661208" y="2031010"/>
            <a:ext cx="1337142" cy="1741241"/>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a:extLst>
              <a:ext uri="{FF2B5EF4-FFF2-40B4-BE49-F238E27FC236}">
                <a16:creationId xmlns:a16="http://schemas.microsoft.com/office/drawing/2014/main" id="{442C91D5-15DA-3E4D-943E-F88685F395F9}"/>
              </a:ext>
            </a:extLst>
          </p:cNvPr>
          <p:cNvCxnSpPr>
            <a:cxnSpLocks/>
            <a:stCxn id="33" idx="2"/>
            <a:endCxn id="116" idx="1"/>
          </p:cNvCxnSpPr>
          <p:nvPr/>
        </p:nvCxnSpPr>
        <p:spPr>
          <a:xfrm rot="16200000" flipH="1">
            <a:off x="1253996" y="2438223"/>
            <a:ext cx="2130691" cy="1720364"/>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40A60958-A402-A245-ADA2-F6E29EF073F6}"/>
              </a:ext>
            </a:extLst>
          </p:cNvPr>
          <p:cNvCxnSpPr>
            <a:cxnSpLocks/>
            <a:stCxn id="33" idx="2"/>
            <a:endCxn id="117" idx="1"/>
          </p:cNvCxnSpPr>
          <p:nvPr/>
        </p:nvCxnSpPr>
        <p:spPr>
          <a:xfrm rot="16200000" flipH="1">
            <a:off x="402189" y="3290029"/>
            <a:ext cx="3855181" cy="1741241"/>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9789855B-6DAC-FC41-959B-AADE191D8BBF}"/>
              </a:ext>
            </a:extLst>
          </p:cNvPr>
          <p:cNvSpPr/>
          <p:nvPr/>
        </p:nvSpPr>
        <p:spPr>
          <a:xfrm>
            <a:off x="3200400" y="4929659"/>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8 M block group histograms</a:t>
            </a:r>
          </a:p>
        </p:txBody>
      </p:sp>
      <p:sp>
        <p:nvSpPr>
          <p:cNvPr id="76" name="Rectangle 75">
            <a:extLst>
              <a:ext uri="{FF2B5EF4-FFF2-40B4-BE49-F238E27FC236}">
                <a16:creationId xmlns:a16="http://schemas.microsoft.com/office/drawing/2014/main" id="{1EFDE855-BF25-484F-B1B7-C2F81EE6598C}"/>
              </a:ext>
            </a:extLst>
          </p:cNvPr>
          <p:cNvSpPr/>
          <p:nvPr/>
        </p:nvSpPr>
        <p:spPr>
          <a:xfrm>
            <a:off x="6513729" y="4929658"/>
            <a:ext cx="3239871"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1 M block group histograms</a:t>
            </a:r>
          </a:p>
        </p:txBody>
      </p:sp>
      <p:cxnSp>
        <p:nvCxnSpPr>
          <p:cNvPr id="79" name="Straight Arrow Connector 78">
            <a:extLst>
              <a:ext uri="{FF2B5EF4-FFF2-40B4-BE49-F238E27FC236}">
                <a16:creationId xmlns:a16="http://schemas.microsoft.com/office/drawing/2014/main" id="{C12DA84E-EC30-9944-ADAE-52CB11D62BA2}"/>
              </a:ext>
            </a:extLst>
          </p:cNvPr>
          <p:cNvCxnSpPr>
            <a:cxnSpLocks/>
            <a:stCxn id="76" idx="2"/>
            <a:endCxn id="124" idx="0"/>
          </p:cNvCxnSpPr>
          <p:nvPr/>
        </p:nvCxnSpPr>
        <p:spPr>
          <a:xfrm>
            <a:off x="8133665" y="5478298"/>
            <a:ext cx="0" cy="3356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44989CE-5C59-774C-949B-6F518A074A99}"/>
              </a:ext>
            </a:extLst>
          </p:cNvPr>
          <p:cNvCxnSpPr>
            <a:cxnSpLocks/>
            <a:stCxn id="33" idx="2"/>
            <a:endCxn id="75" idx="1"/>
          </p:cNvCxnSpPr>
          <p:nvPr/>
        </p:nvCxnSpPr>
        <p:spPr>
          <a:xfrm rot="16200000" flipH="1">
            <a:off x="844320" y="2847898"/>
            <a:ext cx="2970919" cy="1741241"/>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80CE67C-7B94-BE43-93F6-92B6DB9DDD4D}"/>
              </a:ext>
            </a:extLst>
          </p:cNvPr>
          <p:cNvCxnSpPr>
            <a:cxnSpLocks/>
            <a:stCxn id="75" idx="3"/>
            <a:endCxn id="76" idx="1"/>
          </p:cNvCxnSpPr>
          <p:nvPr/>
        </p:nvCxnSpPr>
        <p:spPr>
          <a:xfrm flipV="1">
            <a:off x="5173473" y="5203978"/>
            <a:ext cx="134025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DE5E094D-C34E-D849-A926-1E00B3931C51}"/>
              </a:ext>
            </a:extLst>
          </p:cNvPr>
          <p:cNvSpPr/>
          <p:nvPr/>
        </p:nvSpPr>
        <p:spPr>
          <a:xfrm>
            <a:off x="5594140" y="4969450"/>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spTree>
    <p:extLst>
      <p:ext uri="{BB962C8B-B14F-4D97-AF65-F5344CB8AC3E}">
        <p14:creationId xmlns:p14="http://schemas.microsoft.com/office/powerpoint/2010/main" val="3017280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C2842378-37A4-4740-B0A9-C807A2FCC2D1}"/>
              </a:ext>
            </a:extLst>
          </p:cNvPr>
          <p:cNvSpPr/>
          <p:nvPr/>
        </p:nvSpPr>
        <p:spPr>
          <a:xfrm rot="16200000">
            <a:off x="3345781" y="3486938"/>
            <a:ext cx="4997100" cy="115764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000" dirty="0">
                <a:solidFill>
                  <a:schemeClr val="tx1"/>
                </a:solidFill>
              </a:rPr>
              <a:t>NOISE                       BARRIER</a:t>
            </a:r>
          </a:p>
        </p:txBody>
      </p:sp>
      <p:sp>
        <p:nvSpPr>
          <p:cNvPr id="5" name="Title 4"/>
          <p:cNvSpPr>
            <a:spLocks noGrp="1"/>
          </p:cNvSpPr>
          <p:nvPr>
            <p:ph type="title"/>
          </p:nvPr>
        </p:nvSpPr>
        <p:spPr/>
        <p:txBody>
          <a:bodyPr>
            <a:normAutofit fontScale="90000"/>
          </a:bodyPr>
          <a:lstStyle/>
          <a:p>
            <a:r>
              <a:rPr lang="en-US" dirty="0"/>
              <a:t>Post-process for non-negativity and consistency</a:t>
            </a:r>
          </a:p>
        </p:txBody>
      </p:sp>
      <p:sp>
        <p:nvSpPr>
          <p:cNvPr id="109" name="Rectangle 108"/>
          <p:cNvSpPr/>
          <p:nvPr/>
        </p:nvSpPr>
        <p:spPr>
          <a:xfrm>
            <a:off x="3200399" y="1686871"/>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1 National histogram</a:t>
            </a:r>
          </a:p>
        </p:txBody>
      </p:sp>
      <p:sp>
        <p:nvSpPr>
          <p:cNvPr id="110" name="Rectangle 109"/>
          <p:cNvSpPr/>
          <p:nvPr/>
        </p:nvSpPr>
        <p:spPr>
          <a:xfrm>
            <a:off x="7392062" y="1666875"/>
            <a:ext cx="1483204"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National Histogram</a:t>
            </a:r>
          </a:p>
        </p:txBody>
      </p:sp>
      <p:cxnSp>
        <p:nvCxnSpPr>
          <p:cNvPr id="111" name="Straight Arrow Connector 110"/>
          <p:cNvCxnSpPr>
            <a:cxnSpLocks/>
            <a:stCxn id="109" idx="3"/>
            <a:endCxn id="110" idx="1"/>
          </p:cNvCxnSpPr>
          <p:nvPr/>
        </p:nvCxnSpPr>
        <p:spPr>
          <a:xfrm flipV="1">
            <a:off x="5173472" y="1941195"/>
            <a:ext cx="2218590" cy="199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3200400" y="2489678"/>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52 “state” Histograms</a:t>
            </a:r>
          </a:p>
        </p:txBody>
      </p:sp>
      <p:sp>
        <p:nvSpPr>
          <p:cNvPr id="115" name="Rectangle 114"/>
          <p:cNvSpPr/>
          <p:nvPr/>
        </p:nvSpPr>
        <p:spPr>
          <a:xfrm>
            <a:off x="3200400" y="3295882"/>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3142 “county” histograms</a:t>
            </a:r>
          </a:p>
        </p:txBody>
      </p:sp>
      <p:sp>
        <p:nvSpPr>
          <p:cNvPr id="116" name="Rectangle 115"/>
          <p:cNvSpPr/>
          <p:nvPr/>
        </p:nvSpPr>
        <p:spPr>
          <a:xfrm>
            <a:off x="3179523" y="4089431"/>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75,000 tract</a:t>
            </a:r>
          </a:p>
          <a:p>
            <a:pPr algn="ctr"/>
            <a:r>
              <a:rPr lang="en-US" sz="1600" b="1" dirty="0"/>
              <a:t>histograms</a:t>
            </a:r>
          </a:p>
        </p:txBody>
      </p:sp>
      <p:sp>
        <p:nvSpPr>
          <p:cNvPr id="117" name="Rectangle 116"/>
          <p:cNvSpPr/>
          <p:nvPr/>
        </p:nvSpPr>
        <p:spPr>
          <a:xfrm>
            <a:off x="3200400" y="5813921"/>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8 M block histograms</a:t>
            </a:r>
          </a:p>
        </p:txBody>
      </p:sp>
      <p:sp>
        <p:nvSpPr>
          <p:cNvPr id="119" name="Rectangle 118"/>
          <p:cNvSpPr/>
          <p:nvPr/>
        </p:nvSpPr>
        <p:spPr>
          <a:xfrm>
            <a:off x="5615929" y="1683473"/>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sp>
        <p:nvSpPr>
          <p:cNvPr id="121" name="Rectangle 120"/>
          <p:cNvSpPr/>
          <p:nvPr/>
        </p:nvSpPr>
        <p:spPr>
          <a:xfrm>
            <a:off x="7348439" y="2489677"/>
            <a:ext cx="1570451"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52 state histograms</a:t>
            </a:r>
          </a:p>
        </p:txBody>
      </p:sp>
      <p:sp>
        <p:nvSpPr>
          <p:cNvPr id="122" name="Rectangle 121"/>
          <p:cNvSpPr/>
          <p:nvPr/>
        </p:nvSpPr>
        <p:spPr>
          <a:xfrm>
            <a:off x="7086697" y="3311687"/>
            <a:ext cx="2093935"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3,142 county histograms</a:t>
            </a:r>
          </a:p>
        </p:txBody>
      </p:sp>
      <p:sp>
        <p:nvSpPr>
          <p:cNvPr id="123" name="Rectangle 122"/>
          <p:cNvSpPr/>
          <p:nvPr/>
        </p:nvSpPr>
        <p:spPr>
          <a:xfrm>
            <a:off x="6905617" y="4089431"/>
            <a:ext cx="2414342"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75,000 census tract histograms</a:t>
            </a:r>
          </a:p>
        </p:txBody>
      </p:sp>
      <p:sp>
        <p:nvSpPr>
          <p:cNvPr id="124" name="Rectangle 123"/>
          <p:cNvSpPr/>
          <p:nvPr/>
        </p:nvSpPr>
        <p:spPr>
          <a:xfrm>
            <a:off x="6513729" y="5813920"/>
            <a:ext cx="3239871"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8 M block histograms</a:t>
            </a:r>
          </a:p>
        </p:txBody>
      </p:sp>
      <p:cxnSp>
        <p:nvCxnSpPr>
          <p:cNvPr id="127" name="Straight Arrow Connector 126"/>
          <p:cNvCxnSpPr>
            <a:stCxn id="114" idx="3"/>
            <a:endCxn id="121" idx="1"/>
          </p:cNvCxnSpPr>
          <p:nvPr/>
        </p:nvCxnSpPr>
        <p:spPr>
          <a:xfrm flipV="1">
            <a:off x="5173473" y="2763997"/>
            <a:ext cx="217496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15" idx="3"/>
            <a:endCxn id="122" idx="1"/>
          </p:cNvCxnSpPr>
          <p:nvPr/>
        </p:nvCxnSpPr>
        <p:spPr>
          <a:xfrm>
            <a:off x="5173473" y="3570202"/>
            <a:ext cx="1913224" cy="158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16" idx="3"/>
            <a:endCxn id="123" idx="1"/>
          </p:cNvCxnSpPr>
          <p:nvPr/>
        </p:nvCxnSpPr>
        <p:spPr>
          <a:xfrm>
            <a:off x="5152596" y="4363751"/>
            <a:ext cx="175302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17" idx="3"/>
            <a:endCxn id="124" idx="1"/>
          </p:cNvCxnSpPr>
          <p:nvPr/>
        </p:nvCxnSpPr>
        <p:spPr>
          <a:xfrm flipV="1">
            <a:off x="5173473" y="6088240"/>
            <a:ext cx="134025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5594142" y="2468752"/>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sp>
        <p:nvSpPr>
          <p:cNvPr id="140" name="Rectangle 139"/>
          <p:cNvSpPr/>
          <p:nvPr/>
        </p:nvSpPr>
        <p:spPr>
          <a:xfrm>
            <a:off x="5602056" y="3294749"/>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sp>
        <p:nvSpPr>
          <p:cNvPr id="141" name="Rectangle 140"/>
          <p:cNvSpPr/>
          <p:nvPr/>
        </p:nvSpPr>
        <p:spPr>
          <a:xfrm>
            <a:off x="5573264" y="4061183"/>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sp>
        <p:nvSpPr>
          <p:cNvPr id="142" name="Rectangle 141"/>
          <p:cNvSpPr/>
          <p:nvPr/>
        </p:nvSpPr>
        <p:spPr>
          <a:xfrm>
            <a:off x="5594140" y="5853712"/>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cxnSp>
        <p:nvCxnSpPr>
          <p:cNvPr id="143" name="Straight Arrow Connector 142"/>
          <p:cNvCxnSpPr>
            <a:cxnSpLocks/>
            <a:stCxn id="110" idx="2"/>
            <a:endCxn id="121" idx="0"/>
          </p:cNvCxnSpPr>
          <p:nvPr/>
        </p:nvCxnSpPr>
        <p:spPr>
          <a:xfrm>
            <a:off x="8133664" y="2215515"/>
            <a:ext cx="1" cy="274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cxnSpLocks/>
            <a:stCxn id="121" idx="2"/>
            <a:endCxn id="122" idx="0"/>
          </p:cNvCxnSpPr>
          <p:nvPr/>
        </p:nvCxnSpPr>
        <p:spPr>
          <a:xfrm>
            <a:off x="8133665" y="3038317"/>
            <a:ext cx="0" cy="273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cxnSpLocks/>
            <a:stCxn id="122" idx="2"/>
            <a:endCxn id="123" idx="0"/>
          </p:cNvCxnSpPr>
          <p:nvPr/>
        </p:nvCxnSpPr>
        <p:spPr>
          <a:xfrm flipH="1">
            <a:off x="8112788" y="3860327"/>
            <a:ext cx="20877" cy="2291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cxnSpLocks/>
            <a:stCxn id="123" idx="2"/>
            <a:endCxn id="76" idx="0"/>
          </p:cNvCxnSpPr>
          <p:nvPr/>
        </p:nvCxnSpPr>
        <p:spPr>
          <a:xfrm>
            <a:off x="8112788" y="4638071"/>
            <a:ext cx="20877" cy="2915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6" name="Slide Number Placeholder 155"/>
          <p:cNvSpPr>
            <a:spLocks noGrp="1"/>
          </p:cNvSpPr>
          <p:nvPr>
            <p:ph type="sldNum" sz="quarter" idx="12"/>
          </p:nvPr>
        </p:nvSpPr>
        <p:spPr/>
        <p:txBody>
          <a:bodyPr/>
          <a:lstStyle/>
          <a:p>
            <a:fld id="{6B70B6FD-B4DD-4C3C-B591-D26FF6FF6394}" type="slidenum">
              <a:rPr lang="en-US" smtClean="0"/>
              <a:pPr/>
              <a:t>17</a:t>
            </a:fld>
            <a:endParaRPr lang="en-US"/>
          </a:p>
        </p:txBody>
      </p:sp>
      <p:sp>
        <p:nvSpPr>
          <p:cNvPr id="2" name="TextBox 1">
            <a:extLst>
              <a:ext uri="{FF2B5EF4-FFF2-40B4-BE49-F238E27FC236}">
                <a16:creationId xmlns:a16="http://schemas.microsoft.com/office/drawing/2014/main" id="{9B57F766-3686-4346-90B6-67C0C25AFA77}"/>
              </a:ext>
            </a:extLst>
          </p:cNvPr>
          <p:cNvSpPr txBox="1"/>
          <p:nvPr/>
        </p:nvSpPr>
        <p:spPr>
          <a:xfrm>
            <a:off x="472622" y="1060332"/>
            <a:ext cx="2056973" cy="646331"/>
          </a:xfrm>
          <a:prstGeom prst="rect">
            <a:avLst/>
          </a:prstGeom>
          <a:noFill/>
        </p:spPr>
        <p:txBody>
          <a:bodyPr wrap="none" rtlCol="0">
            <a:spAutoFit/>
          </a:bodyPr>
          <a:lstStyle/>
          <a:p>
            <a:pPr algn="ctr"/>
            <a:r>
              <a:rPr lang="en-US" b="1" dirty="0"/>
              <a:t>Edited</a:t>
            </a:r>
          </a:p>
          <a:p>
            <a:pPr algn="ctr"/>
            <a:r>
              <a:rPr lang="en-US" b="1" dirty="0"/>
              <a:t>Confidential data</a:t>
            </a:r>
          </a:p>
        </p:txBody>
      </p:sp>
      <p:sp>
        <p:nvSpPr>
          <p:cNvPr id="33" name="Rectangle 32">
            <a:extLst>
              <a:ext uri="{FF2B5EF4-FFF2-40B4-BE49-F238E27FC236}">
                <a16:creationId xmlns:a16="http://schemas.microsoft.com/office/drawing/2014/main" id="{6FABD3DD-6367-F148-BDA0-4FE94D76EBFD}"/>
              </a:ext>
            </a:extLst>
          </p:cNvPr>
          <p:cNvSpPr/>
          <p:nvPr/>
        </p:nvSpPr>
        <p:spPr>
          <a:xfrm>
            <a:off x="472622" y="1684420"/>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330M records</a:t>
            </a:r>
          </a:p>
        </p:txBody>
      </p:sp>
      <p:cxnSp>
        <p:nvCxnSpPr>
          <p:cNvPr id="36" name="Straight Arrow Connector 35">
            <a:extLst>
              <a:ext uri="{FF2B5EF4-FFF2-40B4-BE49-F238E27FC236}">
                <a16:creationId xmlns:a16="http://schemas.microsoft.com/office/drawing/2014/main" id="{F2C44AEF-9596-C04D-85BC-55E3C199BF97}"/>
              </a:ext>
            </a:extLst>
          </p:cNvPr>
          <p:cNvCxnSpPr>
            <a:cxnSpLocks/>
            <a:stCxn id="33" idx="3"/>
            <a:endCxn id="109" idx="1"/>
          </p:cNvCxnSpPr>
          <p:nvPr/>
        </p:nvCxnSpPr>
        <p:spPr>
          <a:xfrm>
            <a:off x="2445695" y="1958740"/>
            <a:ext cx="754704" cy="2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E72636F-71EE-3543-BA82-425F5FBDFBA4}"/>
              </a:ext>
            </a:extLst>
          </p:cNvPr>
          <p:cNvSpPr txBox="1"/>
          <p:nvPr/>
        </p:nvSpPr>
        <p:spPr>
          <a:xfrm>
            <a:off x="3074502" y="1037141"/>
            <a:ext cx="2056973" cy="646331"/>
          </a:xfrm>
          <a:prstGeom prst="rect">
            <a:avLst/>
          </a:prstGeom>
          <a:noFill/>
        </p:spPr>
        <p:txBody>
          <a:bodyPr wrap="none" rtlCol="0">
            <a:spAutoFit/>
          </a:bodyPr>
          <a:lstStyle/>
          <a:p>
            <a:pPr algn="ctr"/>
            <a:r>
              <a:rPr lang="en-US" b="1" dirty="0"/>
              <a:t>Tabulated</a:t>
            </a:r>
          </a:p>
          <a:p>
            <a:pPr algn="ctr"/>
            <a:r>
              <a:rPr lang="en-US" b="1" dirty="0"/>
              <a:t>Confidential data</a:t>
            </a:r>
          </a:p>
        </p:txBody>
      </p:sp>
      <p:cxnSp>
        <p:nvCxnSpPr>
          <p:cNvPr id="15" name="Curved Connector 14">
            <a:extLst>
              <a:ext uri="{FF2B5EF4-FFF2-40B4-BE49-F238E27FC236}">
                <a16:creationId xmlns:a16="http://schemas.microsoft.com/office/drawing/2014/main" id="{0BAFC01C-9FFA-9243-AC4F-87F71781913F}"/>
              </a:ext>
            </a:extLst>
          </p:cNvPr>
          <p:cNvCxnSpPr>
            <a:stCxn id="33" idx="2"/>
            <a:endCxn id="114" idx="1"/>
          </p:cNvCxnSpPr>
          <p:nvPr/>
        </p:nvCxnSpPr>
        <p:spPr>
          <a:xfrm rot="16200000" flipH="1">
            <a:off x="2064310" y="1627908"/>
            <a:ext cx="530938" cy="1741241"/>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F5D2FDA6-9977-2C45-84E0-9B2F260474A4}"/>
              </a:ext>
            </a:extLst>
          </p:cNvPr>
          <p:cNvCxnSpPr>
            <a:cxnSpLocks/>
            <a:stCxn id="33" idx="2"/>
            <a:endCxn id="115" idx="1"/>
          </p:cNvCxnSpPr>
          <p:nvPr/>
        </p:nvCxnSpPr>
        <p:spPr>
          <a:xfrm rot="16200000" flipH="1">
            <a:off x="1661208" y="2031010"/>
            <a:ext cx="1337142" cy="1741241"/>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a:extLst>
              <a:ext uri="{FF2B5EF4-FFF2-40B4-BE49-F238E27FC236}">
                <a16:creationId xmlns:a16="http://schemas.microsoft.com/office/drawing/2014/main" id="{442C91D5-15DA-3E4D-943E-F88685F395F9}"/>
              </a:ext>
            </a:extLst>
          </p:cNvPr>
          <p:cNvCxnSpPr>
            <a:cxnSpLocks/>
            <a:stCxn id="33" idx="2"/>
            <a:endCxn id="116" idx="1"/>
          </p:cNvCxnSpPr>
          <p:nvPr/>
        </p:nvCxnSpPr>
        <p:spPr>
          <a:xfrm rot="16200000" flipH="1">
            <a:off x="1253996" y="2438223"/>
            <a:ext cx="2130691" cy="1720364"/>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40A60958-A402-A245-ADA2-F6E29EF073F6}"/>
              </a:ext>
            </a:extLst>
          </p:cNvPr>
          <p:cNvCxnSpPr>
            <a:cxnSpLocks/>
            <a:stCxn id="33" idx="2"/>
            <a:endCxn id="117" idx="1"/>
          </p:cNvCxnSpPr>
          <p:nvPr/>
        </p:nvCxnSpPr>
        <p:spPr>
          <a:xfrm rot="16200000" flipH="1">
            <a:off x="402189" y="3290029"/>
            <a:ext cx="3855181" cy="1741241"/>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9789855B-6DAC-FC41-959B-AADE191D8BBF}"/>
              </a:ext>
            </a:extLst>
          </p:cNvPr>
          <p:cNvSpPr/>
          <p:nvPr/>
        </p:nvSpPr>
        <p:spPr>
          <a:xfrm>
            <a:off x="3200400" y="4929659"/>
            <a:ext cx="1973073"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8 M block group histograms</a:t>
            </a:r>
          </a:p>
        </p:txBody>
      </p:sp>
      <p:sp>
        <p:nvSpPr>
          <p:cNvPr id="76" name="Rectangle 75">
            <a:extLst>
              <a:ext uri="{FF2B5EF4-FFF2-40B4-BE49-F238E27FC236}">
                <a16:creationId xmlns:a16="http://schemas.microsoft.com/office/drawing/2014/main" id="{1EFDE855-BF25-484F-B1B7-C2F81EE6598C}"/>
              </a:ext>
            </a:extLst>
          </p:cNvPr>
          <p:cNvSpPr/>
          <p:nvPr/>
        </p:nvSpPr>
        <p:spPr>
          <a:xfrm>
            <a:off x="6513729" y="4929658"/>
            <a:ext cx="3239871"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1 M block group histograms</a:t>
            </a:r>
          </a:p>
        </p:txBody>
      </p:sp>
      <p:cxnSp>
        <p:nvCxnSpPr>
          <p:cNvPr id="79" name="Straight Arrow Connector 78">
            <a:extLst>
              <a:ext uri="{FF2B5EF4-FFF2-40B4-BE49-F238E27FC236}">
                <a16:creationId xmlns:a16="http://schemas.microsoft.com/office/drawing/2014/main" id="{C12DA84E-EC30-9944-ADAE-52CB11D62BA2}"/>
              </a:ext>
            </a:extLst>
          </p:cNvPr>
          <p:cNvCxnSpPr>
            <a:cxnSpLocks/>
            <a:stCxn id="76" idx="2"/>
            <a:endCxn id="124" idx="0"/>
          </p:cNvCxnSpPr>
          <p:nvPr/>
        </p:nvCxnSpPr>
        <p:spPr>
          <a:xfrm>
            <a:off x="8133665" y="5478298"/>
            <a:ext cx="0" cy="3356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44989CE-5C59-774C-949B-6F518A074A99}"/>
              </a:ext>
            </a:extLst>
          </p:cNvPr>
          <p:cNvCxnSpPr>
            <a:cxnSpLocks/>
            <a:stCxn id="33" idx="2"/>
            <a:endCxn id="75" idx="1"/>
          </p:cNvCxnSpPr>
          <p:nvPr/>
        </p:nvCxnSpPr>
        <p:spPr>
          <a:xfrm rot="16200000" flipH="1">
            <a:off x="844320" y="2847898"/>
            <a:ext cx="2970919" cy="1741241"/>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80CE67C-7B94-BE43-93F6-92B6DB9DDD4D}"/>
              </a:ext>
            </a:extLst>
          </p:cNvPr>
          <p:cNvCxnSpPr>
            <a:cxnSpLocks/>
            <a:stCxn id="75" idx="3"/>
            <a:endCxn id="76" idx="1"/>
          </p:cNvCxnSpPr>
          <p:nvPr/>
        </p:nvCxnSpPr>
        <p:spPr>
          <a:xfrm flipV="1">
            <a:off x="5173473" y="5203978"/>
            <a:ext cx="134025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DE5E094D-C34E-D849-A926-1E00B3931C51}"/>
              </a:ext>
            </a:extLst>
          </p:cNvPr>
          <p:cNvSpPr/>
          <p:nvPr/>
        </p:nvSpPr>
        <p:spPr>
          <a:xfrm>
            <a:off x="5594140" y="4969450"/>
            <a:ext cx="443318"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l-GR" sz="3200" b="1" dirty="0"/>
              <a:t>ε</a:t>
            </a:r>
            <a:endParaRPr lang="en-US" sz="3200" dirty="0"/>
          </a:p>
        </p:txBody>
      </p:sp>
      <p:cxnSp>
        <p:nvCxnSpPr>
          <p:cNvPr id="44" name="Curved Connector 43">
            <a:extLst>
              <a:ext uri="{FF2B5EF4-FFF2-40B4-BE49-F238E27FC236}">
                <a16:creationId xmlns:a16="http://schemas.microsoft.com/office/drawing/2014/main" id="{01DAF8FE-B18C-4E42-9360-BD6BD2064CC7}"/>
              </a:ext>
            </a:extLst>
          </p:cNvPr>
          <p:cNvCxnSpPr>
            <a:cxnSpLocks/>
            <a:stCxn id="110" idx="3"/>
            <a:endCxn id="121" idx="3"/>
          </p:cNvCxnSpPr>
          <p:nvPr/>
        </p:nvCxnSpPr>
        <p:spPr>
          <a:xfrm>
            <a:off x="8875266" y="1941195"/>
            <a:ext cx="43624" cy="822802"/>
          </a:xfrm>
          <a:prstGeom prst="curvedConnector3">
            <a:avLst>
              <a:gd name="adj1" fmla="val 2537848"/>
            </a:avLst>
          </a:prstGeom>
          <a:ln w="53975">
            <a:solidFill>
              <a:srgbClr val="009E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A12F433C-D1B5-C14E-ADB2-8F816DB33369}"/>
              </a:ext>
            </a:extLst>
          </p:cNvPr>
          <p:cNvCxnSpPr>
            <a:cxnSpLocks/>
            <a:stCxn id="121" idx="3"/>
            <a:endCxn id="122" idx="3"/>
          </p:cNvCxnSpPr>
          <p:nvPr/>
        </p:nvCxnSpPr>
        <p:spPr>
          <a:xfrm>
            <a:off x="8918890" y="2763997"/>
            <a:ext cx="261742" cy="822010"/>
          </a:xfrm>
          <a:prstGeom prst="curvedConnector3">
            <a:avLst>
              <a:gd name="adj1" fmla="val 422771"/>
            </a:avLst>
          </a:prstGeom>
          <a:ln w="53975">
            <a:solidFill>
              <a:srgbClr val="009E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55AB3CD4-E6FA-8E4D-BAB3-8DB33AAA13B2}"/>
              </a:ext>
            </a:extLst>
          </p:cNvPr>
          <p:cNvCxnSpPr>
            <a:cxnSpLocks/>
            <a:stCxn id="122" idx="3"/>
            <a:endCxn id="123" idx="3"/>
          </p:cNvCxnSpPr>
          <p:nvPr/>
        </p:nvCxnSpPr>
        <p:spPr>
          <a:xfrm>
            <a:off x="9180632" y="3586007"/>
            <a:ext cx="139327" cy="777744"/>
          </a:xfrm>
          <a:prstGeom prst="curvedConnector3">
            <a:avLst>
              <a:gd name="adj1" fmla="val 891837"/>
            </a:avLst>
          </a:prstGeom>
          <a:ln w="53975">
            <a:solidFill>
              <a:srgbClr val="009E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a:extLst>
              <a:ext uri="{FF2B5EF4-FFF2-40B4-BE49-F238E27FC236}">
                <a16:creationId xmlns:a16="http://schemas.microsoft.com/office/drawing/2014/main" id="{5C656FA0-234C-E04F-83CB-D7BF97D7262B}"/>
              </a:ext>
            </a:extLst>
          </p:cNvPr>
          <p:cNvCxnSpPr>
            <a:cxnSpLocks/>
            <a:stCxn id="123" idx="3"/>
            <a:endCxn id="76" idx="3"/>
          </p:cNvCxnSpPr>
          <p:nvPr/>
        </p:nvCxnSpPr>
        <p:spPr>
          <a:xfrm>
            <a:off x="9319959" y="4363751"/>
            <a:ext cx="433641" cy="840227"/>
          </a:xfrm>
          <a:prstGeom prst="curvedConnector3">
            <a:avLst>
              <a:gd name="adj1" fmla="val 276485"/>
            </a:avLst>
          </a:prstGeom>
          <a:ln w="53975">
            <a:solidFill>
              <a:srgbClr val="009E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a:extLst>
              <a:ext uri="{FF2B5EF4-FFF2-40B4-BE49-F238E27FC236}">
                <a16:creationId xmlns:a16="http://schemas.microsoft.com/office/drawing/2014/main" id="{BB49FF0D-DD1A-D343-8AA8-874950824F33}"/>
              </a:ext>
            </a:extLst>
          </p:cNvPr>
          <p:cNvCxnSpPr>
            <a:cxnSpLocks/>
            <a:stCxn id="76" idx="3"/>
            <a:endCxn id="124" idx="3"/>
          </p:cNvCxnSpPr>
          <p:nvPr/>
        </p:nvCxnSpPr>
        <p:spPr>
          <a:xfrm>
            <a:off x="9753600" y="5203978"/>
            <a:ext cx="12700" cy="884262"/>
          </a:xfrm>
          <a:prstGeom prst="curvedConnector3">
            <a:avLst>
              <a:gd name="adj1" fmla="val 6339126"/>
            </a:avLst>
          </a:prstGeom>
          <a:ln w="53975">
            <a:solidFill>
              <a:srgbClr val="009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955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C97E-FE43-4547-ADE1-AB76511A4E31}"/>
              </a:ext>
            </a:extLst>
          </p:cNvPr>
          <p:cNvSpPr>
            <a:spLocks noGrp="1"/>
          </p:cNvSpPr>
          <p:nvPr>
            <p:ph type="title"/>
          </p:nvPr>
        </p:nvSpPr>
        <p:spPr/>
        <p:txBody>
          <a:bodyPr/>
          <a:lstStyle/>
          <a:p>
            <a:r>
              <a:rPr lang="en-US" dirty="0"/>
              <a:t>Top-Down Framework</a:t>
            </a:r>
          </a:p>
        </p:txBody>
      </p:sp>
      <p:sp>
        <p:nvSpPr>
          <p:cNvPr id="3" name="Content Placeholder 2">
            <a:extLst>
              <a:ext uri="{FF2B5EF4-FFF2-40B4-BE49-F238E27FC236}">
                <a16:creationId xmlns:a16="http://schemas.microsoft.com/office/drawing/2014/main" id="{A2585A60-19EF-8742-86D1-48B7B85E5E99}"/>
              </a:ext>
            </a:extLst>
          </p:cNvPr>
          <p:cNvSpPr>
            <a:spLocks noGrp="1"/>
          </p:cNvSpPr>
          <p:nvPr>
            <p:ph idx="1"/>
          </p:nvPr>
        </p:nvSpPr>
        <p:spPr/>
        <p:txBody>
          <a:bodyPr>
            <a:normAutofit fontScale="92500" lnSpcReduction="10000"/>
          </a:bodyPr>
          <a:lstStyle/>
          <a:p>
            <a:r>
              <a:rPr lang="en-US" dirty="0"/>
              <a:t>Advantages:</a:t>
            </a:r>
          </a:p>
          <a:p>
            <a:pPr lvl="1"/>
            <a:r>
              <a:rPr lang="en-US" dirty="0"/>
              <a:t>Easy to parallelize</a:t>
            </a:r>
          </a:p>
          <a:p>
            <a:pPr lvl="1"/>
            <a:r>
              <a:rPr lang="en-US" dirty="0"/>
              <a:t>Each geo-unit can have its own strategy selection</a:t>
            </a:r>
          </a:p>
          <a:p>
            <a:pPr lvl="1"/>
            <a:r>
              <a:rPr lang="en-US" dirty="0"/>
              <a:t>We use High Dimensional Matrix Mechanism [MMHM18]</a:t>
            </a:r>
          </a:p>
          <a:p>
            <a:pPr lvl="1"/>
            <a:r>
              <a:rPr lang="en-US" dirty="0"/>
              <a:t>Parallel composition at each geo-level</a:t>
            </a:r>
          </a:p>
          <a:p>
            <a:pPr lvl="1"/>
            <a:r>
              <a:rPr lang="en-US" dirty="0"/>
              <a:t>Reduced variance for many aggregate regions</a:t>
            </a:r>
          </a:p>
          <a:p>
            <a:pPr lvl="1"/>
            <a:r>
              <a:rPr lang="en-US" dirty="0"/>
              <a:t>Sparsity discovery </a:t>
            </a:r>
          </a:p>
          <a:p>
            <a:pPr marL="803275" lvl="2" indent="-342900">
              <a:buFont typeface="Arial" panose="020B0604020202020204" pitchFamily="34" charset="0"/>
              <a:buChar char="•"/>
            </a:pPr>
            <a:r>
              <a:rPr lang="en-US" dirty="0"/>
              <a:t>e.g. very few 100+ aged people who combine  5 races</a:t>
            </a:r>
          </a:p>
          <a:p>
            <a:pPr marL="803275" lvl="2" indent="-342900">
              <a:buFont typeface="Arial" panose="020B0604020202020204" pitchFamily="34" charset="0"/>
              <a:buChar char="•"/>
            </a:pPr>
            <a:r>
              <a:rPr lang="en-US" dirty="0"/>
              <a:t>Once to—down decide a region has no such records in county A, no subregion will have them.</a:t>
            </a:r>
          </a:p>
        </p:txBody>
      </p:sp>
      <p:sp>
        <p:nvSpPr>
          <p:cNvPr id="4" name="Slide Number Placeholder 3">
            <a:extLst>
              <a:ext uri="{FF2B5EF4-FFF2-40B4-BE49-F238E27FC236}">
                <a16:creationId xmlns:a16="http://schemas.microsoft.com/office/drawing/2014/main" id="{AD533614-ED12-5B4D-8B1B-3E10DCC60E02}"/>
              </a:ext>
            </a:extLst>
          </p:cNvPr>
          <p:cNvSpPr>
            <a:spLocks noGrp="1"/>
          </p:cNvSpPr>
          <p:nvPr>
            <p:ph type="sldNum" sz="quarter" idx="12"/>
          </p:nvPr>
        </p:nvSpPr>
        <p:spPr/>
        <p:txBody>
          <a:bodyPr/>
          <a:lstStyle/>
          <a:p>
            <a:fld id="{6B70B6FD-B4DD-4C3C-B591-D26FF6FF6394}" type="slidenum">
              <a:rPr lang="en-US" smtClean="0"/>
              <a:pPr/>
              <a:t>18</a:t>
            </a:fld>
            <a:endParaRPr lang="en-US"/>
          </a:p>
        </p:txBody>
      </p:sp>
    </p:spTree>
    <p:extLst>
      <p:ext uri="{BB962C8B-B14F-4D97-AF65-F5344CB8AC3E}">
        <p14:creationId xmlns:p14="http://schemas.microsoft.com/office/powerpoint/2010/main" val="2272456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Evaluating the algorithm</a:t>
            </a:r>
          </a:p>
        </p:txBody>
      </p:sp>
      <p:sp>
        <p:nvSpPr>
          <p:cNvPr id="7" name="Content Placeholder 6"/>
          <p:cNvSpPr>
            <a:spLocks noGrp="1"/>
          </p:cNvSpPr>
          <p:nvPr>
            <p:ph idx="1"/>
          </p:nvPr>
        </p:nvSpPr>
        <p:spPr/>
        <p:txBody>
          <a:bodyPr>
            <a:normAutofit fontScale="77500" lnSpcReduction="20000"/>
          </a:bodyPr>
          <a:lstStyle/>
          <a:p>
            <a:r>
              <a:rPr lang="en-US" dirty="0"/>
              <a:t>We released runs of the top-down algorithm on data from the 1940 Census.</a:t>
            </a:r>
          </a:p>
          <a:p>
            <a:pPr lvl="1"/>
            <a:r>
              <a:rPr lang="en-US" dirty="0"/>
              <a:t>Epsilon values 0.25 .. 8.0</a:t>
            </a:r>
          </a:p>
          <a:p>
            <a:pPr lvl="1"/>
            <a:r>
              <a:rPr lang="en-US" dirty="0"/>
              <a:t>Multiple runs at each value of epsilon.</a:t>
            </a:r>
          </a:p>
          <a:p>
            <a:endParaRPr lang="en-US" dirty="0"/>
          </a:p>
          <a:p>
            <a:r>
              <a:rPr lang="en-US" dirty="0"/>
              <a:t>Caveats:</a:t>
            </a:r>
          </a:p>
          <a:p>
            <a:pPr lvl="1"/>
            <a:r>
              <a:rPr lang="en-US" dirty="0"/>
              <a:t>1940 data had 4 geography levels: Nation, State, County, Enumeration District.</a:t>
            </a:r>
          </a:p>
          <a:p>
            <a:pPr lvl="1"/>
            <a:r>
              <a:rPr lang="en-US" dirty="0"/>
              <a:t>2020 data has 6 levels: Nation, State, County, Tract, Block Group and Block.</a:t>
            </a:r>
          </a:p>
          <a:p>
            <a:pPr lvl="1"/>
            <a:endParaRPr lang="en-US" dirty="0"/>
          </a:p>
          <a:p>
            <a:pPr lvl="1"/>
            <a:r>
              <a:rPr lang="en-US" dirty="0"/>
              <a:t>1940 data has 6 races</a:t>
            </a:r>
            <a:br>
              <a:rPr lang="en-US" dirty="0"/>
            </a:br>
            <a:r>
              <a:rPr lang="en-US" dirty="0"/>
              <a:t>2020 data has 63 race combinations</a:t>
            </a:r>
          </a:p>
          <a:p>
            <a:pPr lvl="1"/>
            <a:endParaRPr lang="en-US"/>
          </a:p>
          <a:p>
            <a:pPr lvl="1"/>
            <a:r>
              <a:rPr lang="en-US"/>
              <a:t>1940 </a:t>
            </a:r>
            <a:r>
              <a:rPr lang="en-US" dirty="0"/>
              <a:t>data has no citizenship (Citizen or non-Citizen)</a:t>
            </a:r>
          </a:p>
        </p:txBody>
      </p:sp>
      <p:sp>
        <p:nvSpPr>
          <p:cNvPr id="5" name="Slide Number Placeholder 4"/>
          <p:cNvSpPr>
            <a:spLocks noGrp="1"/>
          </p:cNvSpPr>
          <p:nvPr>
            <p:ph type="sldNum" sz="quarter" idx="12"/>
          </p:nvPr>
        </p:nvSpPr>
        <p:spPr/>
        <p:txBody>
          <a:bodyPr/>
          <a:lstStyle/>
          <a:p>
            <a:fld id="{6B70B6FD-B4DD-4C3C-B591-D26FF6FF6394}" type="slidenum">
              <a:rPr lang="en-US" smtClean="0"/>
              <a:pPr/>
              <a:t>19</a:t>
            </a:fld>
            <a:endParaRPr lang="en-US"/>
          </a:p>
        </p:txBody>
      </p:sp>
    </p:spTree>
    <p:extLst>
      <p:ext uri="{BB962C8B-B14F-4D97-AF65-F5344CB8AC3E}">
        <p14:creationId xmlns:p14="http://schemas.microsoft.com/office/powerpoint/2010/main" val="33117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602FF-F723-7B46-88DC-58AD13A345EF}"/>
              </a:ext>
            </a:extLst>
          </p:cNvPr>
          <p:cNvSpPr>
            <a:spLocks noGrp="1"/>
          </p:cNvSpPr>
          <p:nvPr>
            <p:ph type="sldNum" sz="quarter" idx="12"/>
          </p:nvPr>
        </p:nvSpPr>
        <p:spPr/>
        <p:txBody>
          <a:bodyPr/>
          <a:lstStyle/>
          <a:p>
            <a:fld id="{6B70B6FD-B4DD-4C3C-B591-D26FF6FF6394}" type="slidenum">
              <a:rPr lang="en-US" smtClean="0"/>
              <a:pPr/>
              <a:t>2</a:t>
            </a:fld>
            <a:endParaRPr lang="en-US"/>
          </a:p>
        </p:txBody>
      </p:sp>
      <p:sp>
        <p:nvSpPr>
          <p:cNvPr id="9" name="Title 8">
            <a:extLst>
              <a:ext uri="{FF2B5EF4-FFF2-40B4-BE49-F238E27FC236}">
                <a16:creationId xmlns:a16="http://schemas.microsoft.com/office/drawing/2014/main" id="{D4E53434-4C89-8B44-8F98-4A2281CD72CA}"/>
              </a:ext>
            </a:extLst>
          </p:cNvPr>
          <p:cNvSpPr>
            <a:spLocks noGrp="1"/>
          </p:cNvSpPr>
          <p:nvPr>
            <p:ph type="title"/>
          </p:nvPr>
        </p:nvSpPr>
        <p:spPr>
          <a:xfrm>
            <a:off x="685800" y="1606540"/>
            <a:ext cx="10972800" cy="3416320"/>
          </a:xfrm>
          <a:prstGeom prst="rect">
            <a:avLst/>
          </a:prstGeom>
          <a:ln w="38100">
            <a:solidFill>
              <a:schemeClr val="accent2"/>
            </a:solidFill>
          </a:ln>
        </p:spPr>
        <p:txBody>
          <a:bodyPr wrap="square">
            <a:spAutoFit/>
          </a:bodyPr>
          <a:lstStyle/>
          <a:p>
            <a:r>
              <a:rPr lang="en-US" sz="5400" dirty="0"/>
              <a:t>The views in this presentation are those of the author, </a:t>
            </a:r>
            <a:br>
              <a:rPr lang="en-US" sz="5400" dirty="0"/>
            </a:br>
            <a:r>
              <a:rPr lang="en-US" sz="5400" dirty="0"/>
              <a:t>and not those of the U.S. Census Bureau.</a:t>
            </a:r>
          </a:p>
        </p:txBody>
      </p:sp>
    </p:spTree>
    <p:extLst>
      <p:ext uri="{BB962C8B-B14F-4D97-AF65-F5344CB8AC3E}">
        <p14:creationId xmlns:p14="http://schemas.microsoft.com/office/powerpoint/2010/main" val="4225591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7EA9E7B-8EFB-2049-8033-2AF6B8B76C41}"/>
              </a:ext>
            </a:extLst>
          </p:cNvPr>
          <p:cNvSpPr>
            <a:spLocks noGrp="1"/>
          </p:cNvSpPr>
          <p:nvPr>
            <p:ph idx="1"/>
          </p:nvPr>
        </p:nvSpPr>
        <p:spPr>
          <a:xfrm>
            <a:off x="533400" y="1600201"/>
            <a:ext cx="2743200" cy="4525963"/>
          </a:xfrm>
        </p:spPr>
        <p:txBody>
          <a:bodyPr>
            <a:normAutofit/>
          </a:bodyPr>
          <a:lstStyle/>
          <a:p>
            <a:endParaRPr lang="en-US" dirty="0"/>
          </a:p>
        </p:txBody>
      </p:sp>
      <p:sp>
        <p:nvSpPr>
          <p:cNvPr id="3" name="Slide Number Placeholder 2"/>
          <p:cNvSpPr>
            <a:spLocks noGrp="1"/>
          </p:cNvSpPr>
          <p:nvPr>
            <p:ph type="sldNum" sz="quarter" idx="12"/>
          </p:nvPr>
        </p:nvSpPr>
        <p:spPr/>
        <p:txBody>
          <a:bodyPr/>
          <a:lstStyle/>
          <a:p>
            <a:fld id="{24BFE6D4-27A9-4AE4-9EAE-AF75F97B179B}" type="slidenum">
              <a:rPr lang="en-US" smtClean="0"/>
              <a:t>20</a:t>
            </a:fld>
            <a:endParaRPr lang="en-US"/>
          </a:p>
        </p:txBody>
      </p:sp>
      <p:pic>
        <p:nvPicPr>
          <p:cNvPr id="7" name="Picture 6">
            <a:extLst>
              <a:ext uri="{FF2B5EF4-FFF2-40B4-BE49-F238E27FC236}">
                <a16:creationId xmlns:a16="http://schemas.microsoft.com/office/drawing/2014/main" id="{CDD9F926-42EE-1B41-A191-D57E131DF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124" y="165194"/>
            <a:ext cx="8205710" cy="5960970"/>
          </a:xfrm>
          <a:prstGeom prst="rect">
            <a:avLst/>
          </a:prstGeom>
        </p:spPr>
      </p:pic>
      <p:sp>
        <p:nvSpPr>
          <p:cNvPr id="2" name="Title 1">
            <a:extLst>
              <a:ext uri="{FF2B5EF4-FFF2-40B4-BE49-F238E27FC236}">
                <a16:creationId xmlns:a16="http://schemas.microsoft.com/office/drawing/2014/main" id="{9C17ADD3-4F09-9249-A0CA-F9E05CAFCFDE}"/>
              </a:ext>
            </a:extLst>
          </p:cNvPr>
          <p:cNvSpPr>
            <a:spLocks noGrp="1"/>
          </p:cNvSpPr>
          <p:nvPr>
            <p:ph type="title"/>
          </p:nvPr>
        </p:nvSpPr>
        <p:spPr>
          <a:xfrm>
            <a:off x="533400" y="274638"/>
            <a:ext cx="3429000" cy="1143000"/>
          </a:xfrm>
        </p:spPr>
        <p:txBody>
          <a:bodyPr>
            <a:normAutofit fontScale="90000"/>
          </a:bodyPr>
          <a:lstStyle/>
          <a:p>
            <a:r>
              <a:rPr lang="en-US" dirty="0"/>
              <a:t>Top-Down: much more accurate!</a:t>
            </a:r>
          </a:p>
        </p:txBody>
      </p:sp>
    </p:spTree>
    <p:extLst>
      <p:ext uri="{BB962C8B-B14F-4D97-AF65-F5344CB8AC3E}">
        <p14:creationId xmlns:p14="http://schemas.microsoft.com/office/powerpoint/2010/main" val="1870139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901" y="0"/>
            <a:ext cx="9452198" cy="6858000"/>
          </a:xfrm>
          <a:prstGeom prst="rect">
            <a:avLst/>
          </a:prstGeom>
        </p:spPr>
      </p:pic>
      <p:sp>
        <p:nvSpPr>
          <p:cNvPr id="3" name="Slide Number Placeholder 2"/>
          <p:cNvSpPr>
            <a:spLocks noGrp="1"/>
          </p:cNvSpPr>
          <p:nvPr>
            <p:ph type="sldNum" sz="quarter" idx="12"/>
          </p:nvPr>
        </p:nvSpPr>
        <p:spPr/>
        <p:txBody>
          <a:bodyPr/>
          <a:lstStyle/>
          <a:p>
            <a:fld id="{24BFE6D4-27A9-4AE4-9EAE-AF75F97B179B}" type="slidenum">
              <a:rPr lang="en-US" smtClean="0"/>
              <a:t>21</a:t>
            </a:fld>
            <a:endParaRPr lang="en-US"/>
          </a:p>
        </p:txBody>
      </p:sp>
    </p:spTree>
    <p:extLst>
      <p:ext uri="{BB962C8B-B14F-4D97-AF65-F5344CB8AC3E}">
        <p14:creationId xmlns:p14="http://schemas.microsoft.com/office/powerpoint/2010/main" val="3871734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731" y="0"/>
            <a:ext cx="9440538" cy="6858000"/>
          </a:xfrm>
          <a:prstGeom prst="rect">
            <a:avLst/>
          </a:prstGeom>
        </p:spPr>
      </p:pic>
      <p:sp>
        <p:nvSpPr>
          <p:cNvPr id="3" name="Slide Number Placeholder 2"/>
          <p:cNvSpPr>
            <a:spLocks noGrp="1"/>
          </p:cNvSpPr>
          <p:nvPr>
            <p:ph type="sldNum" sz="quarter" idx="12"/>
          </p:nvPr>
        </p:nvSpPr>
        <p:spPr/>
        <p:txBody>
          <a:bodyPr/>
          <a:lstStyle/>
          <a:p>
            <a:fld id="{24BFE6D4-27A9-4AE4-9EAE-AF75F97B179B}" type="slidenum">
              <a:rPr lang="en-US" smtClean="0"/>
              <a:t>22</a:t>
            </a:fld>
            <a:endParaRPr lang="en-US"/>
          </a:p>
        </p:txBody>
      </p:sp>
    </p:spTree>
    <p:extLst>
      <p:ext uri="{BB962C8B-B14F-4D97-AF65-F5344CB8AC3E}">
        <p14:creationId xmlns:p14="http://schemas.microsoft.com/office/powerpoint/2010/main" val="436181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5C083D-9872-6840-A3DA-095F7F2E64FD}"/>
              </a:ext>
            </a:extLst>
          </p:cNvPr>
          <p:cNvSpPr>
            <a:spLocks noGrp="1"/>
          </p:cNvSpPr>
          <p:nvPr>
            <p:ph type="sldNum" sz="quarter" idx="12"/>
          </p:nvPr>
        </p:nvSpPr>
        <p:spPr/>
        <p:txBody>
          <a:bodyPr/>
          <a:lstStyle/>
          <a:p>
            <a:fld id="{24BFE6D4-27A9-4AE4-9EAE-AF75F97B179B}" type="slidenum">
              <a:rPr lang="en-US" smtClean="0"/>
              <a:pPr/>
              <a:t>23</a:t>
            </a:fld>
            <a:endParaRPr lang="en-US"/>
          </a:p>
        </p:txBody>
      </p:sp>
      <p:pic>
        <p:nvPicPr>
          <p:cNvPr id="7" name="Picture 6">
            <a:hlinkClick r:id="rId2"/>
            <a:extLst>
              <a:ext uri="{FF2B5EF4-FFF2-40B4-BE49-F238E27FC236}">
                <a16:creationId xmlns:a16="http://schemas.microsoft.com/office/drawing/2014/main" id="{3E3F2FB7-577F-5548-AD65-3A93837593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79566" y="0"/>
            <a:ext cx="10535268" cy="6858000"/>
          </a:xfrm>
          <a:prstGeom prst="rect">
            <a:avLst/>
          </a:prstGeom>
        </p:spPr>
      </p:pic>
      <p:sp>
        <p:nvSpPr>
          <p:cNvPr id="3" name="TextBox 2">
            <a:extLst>
              <a:ext uri="{FF2B5EF4-FFF2-40B4-BE49-F238E27FC236}">
                <a16:creationId xmlns:a16="http://schemas.microsoft.com/office/drawing/2014/main" id="{BDB09CA5-4952-2047-9D36-E9048B2740D9}"/>
              </a:ext>
            </a:extLst>
          </p:cNvPr>
          <p:cNvSpPr txBox="1"/>
          <p:nvPr/>
        </p:nvSpPr>
        <p:spPr>
          <a:xfrm>
            <a:off x="6908800" y="4540469"/>
            <a:ext cx="3657600" cy="1815882"/>
          </a:xfrm>
          <a:prstGeom prst="rect">
            <a:avLst/>
          </a:prstGeom>
          <a:noFill/>
          <a:ln w="38100">
            <a:solidFill>
              <a:srgbClr val="FF0000"/>
            </a:solidFill>
          </a:ln>
        </p:spPr>
        <p:txBody>
          <a:bodyPr wrap="square" rtlCol="0">
            <a:spAutoFit/>
          </a:bodyPr>
          <a:lstStyle/>
          <a:p>
            <a:r>
              <a:rPr lang="en-US" sz="2800" b="1" dirty="0"/>
              <a:t>Note: The simulator uses hypothetical (fake) data provided by the user. </a:t>
            </a:r>
          </a:p>
        </p:txBody>
      </p:sp>
    </p:spTree>
    <p:extLst>
      <p:ext uri="{BB962C8B-B14F-4D97-AF65-F5344CB8AC3E}">
        <p14:creationId xmlns:p14="http://schemas.microsoft.com/office/powerpoint/2010/main" val="563818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85800" y="2895600"/>
            <a:ext cx="11049000" cy="2971800"/>
          </a:xfrm>
        </p:spPr>
        <p:txBody>
          <a:bodyPr>
            <a:noAutofit/>
          </a:bodyPr>
          <a:lstStyle/>
          <a:p>
            <a:r>
              <a:rPr lang="en-US" sz="4000" dirty="0">
                <a:solidFill>
                  <a:srgbClr val="FF0000"/>
                </a:solidFill>
              </a:rPr>
              <a:t>What is the correct value of epsilon?</a:t>
            </a:r>
          </a:p>
          <a:p>
            <a:r>
              <a:rPr lang="en-US" sz="4000" dirty="0">
                <a:solidFill>
                  <a:srgbClr val="FF0000"/>
                </a:solidFill>
              </a:rPr>
              <a:t>Where should the accuracy be allocated?</a:t>
            </a:r>
          </a:p>
        </p:txBody>
      </p:sp>
      <p:sp>
        <p:nvSpPr>
          <p:cNvPr id="2" name="Title 1"/>
          <p:cNvSpPr>
            <a:spLocks noGrp="1"/>
          </p:cNvSpPr>
          <p:nvPr>
            <p:ph type="title"/>
          </p:nvPr>
        </p:nvSpPr>
        <p:spPr>
          <a:xfrm>
            <a:off x="723900" y="427038"/>
            <a:ext cx="10972800" cy="1143000"/>
          </a:xfrm>
        </p:spPr>
        <p:txBody>
          <a:bodyPr/>
          <a:lstStyle/>
          <a:p>
            <a:r>
              <a:rPr lang="en-US" dirty="0"/>
              <a:t>Two public policy choices:</a:t>
            </a:r>
          </a:p>
        </p:txBody>
      </p:sp>
      <p:sp>
        <p:nvSpPr>
          <p:cNvPr id="6" name="Slide Number Placeholder 5"/>
          <p:cNvSpPr>
            <a:spLocks noGrp="1"/>
          </p:cNvSpPr>
          <p:nvPr>
            <p:ph type="sldNum" sz="quarter" idx="12"/>
          </p:nvPr>
        </p:nvSpPr>
        <p:spPr/>
        <p:txBody>
          <a:bodyPr/>
          <a:lstStyle/>
          <a:p>
            <a:fld id="{6B70B6FD-B4DD-4C3C-B591-D26FF6FF6394}" type="slidenum">
              <a:rPr lang="en-US" smtClean="0"/>
              <a:pPr/>
              <a:t>24</a:t>
            </a:fld>
            <a:endParaRPr lang="en-US"/>
          </a:p>
        </p:txBody>
      </p:sp>
    </p:spTree>
    <p:extLst>
      <p:ext uri="{BB962C8B-B14F-4D97-AF65-F5344CB8AC3E}">
        <p14:creationId xmlns:p14="http://schemas.microsoft.com/office/powerpoint/2010/main" val="4287147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t> </a:t>
            </a:r>
            <a:fld id="{AAB63172-0737-4F58-AA61-0444E81086BA}" type="slidenum">
              <a:rPr lang="en-US" smtClean="0"/>
              <a:pPr/>
              <a:t>25</a:t>
            </a:fld>
            <a:endParaRPr lang="en-US" dirty="0"/>
          </a:p>
        </p:txBody>
      </p:sp>
      <p:sp>
        <p:nvSpPr>
          <p:cNvPr id="2" name="Title 1"/>
          <p:cNvSpPr>
            <a:spLocks noGrp="1"/>
          </p:cNvSpPr>
          <p:nvPr>
            <p:ph type="title"/>
          </p:nvPr>
        </p:nvSpPr>
        <p:spPr/>
        <p:txBody>
          <a:bodyPr>
            <a:normAutofit/>
          </a:bodyPr>
          <a:lstStyle/>
          <a:p>
            <a:r>
              <a:rPr lang="en-US" altLang="en-US" dirty="0"/>
              <a:t>Organizational Challenges</a:t>
            </a:r>
            <a:endParaRPr lang="en-US" dirty="0"/>
          </a:p>
        </p:txBody>
      </p:sp>
      <p:sp>
        <p:nvSpPr>
          <p:cNvPr id="3" name="Content Placeholder 2"/>
          <p:cNvSpPr>
            <a:spLocks noGrp="1"/>
          </p:cNvSpPr>
          <p:nvPr>
            <p:ph idx="4294967295"/>
          </p:nvPr>
        </p:nvSpPr>
        <p:spPr>
          <a:xfrm>
            <a:off x="511175" y="1447800"/>
            <a:ext cx="11680825" cy="4729163"/>
          </a:xfrm>
        </p:spPr>
        <p:txBody>
          <a:bodyPr>
            <a:normAutofit fontScale="92500" lnSpcReduction="20000"/>
          </a:bodyPr>
          <a:lstStyle/>
          <a:p>
            <a:r>
              <a:rPr lang="en-US" altLang="en-US" dirty="0"/>
              <a:t>Process documentation</a:t>
            </a:r>
          </a:p>
          <a:p>
            <a:pPr lvl="1"/>
            <a:r>
              <a:rPr lang="en-US" altLang="en-US" dirty="0"/>
              <a:t>All uses of confidential data need to be tracked and accounted.</a:t>
            </a:r>
          </a:p>
          <a:p>
            <a:endParaRPr lang="en-US" altLang="en-US" dirty="0"/>
          </a:p>
          <a:p>
            <a:r>
              <a:rPr lang="en-US" altLang="en-US" dirty="0"/>
              <a:t>Workload identification</a:t>
            </a:r>
          </a:p>
          <a:p>
            <a:pPr lvl="1"/>
            <a:r>
              <a:rPr lang="en-US" altLang="en-US" dirty="0"/>
              <a:t>All desired queries on MDF should be known in advance.</a:t>
            </a:r>
          </a:p>
          <a:p>
            <a:pPr lvl="1"/>
            <a:r>
              <a:rPr lang="en-US" altLang="en-US" dirty="0"/>
              <a:t>Required accuracy for various queries should be understood.</a:t>
            </a:r>
          </a:p>
          <a:p>
            <a:pPr lvl="1"/>
            <a:r>
              <a:rPr lang="en-US" altLang="en-US" dirty="0"/>
              <a:t>Queries outside of MDF must also be pre-specified</a:t>
            </a:r>
          </a:p>
          <a:p>
            <a:endParaRPr lang="en-US" altLang="en-US" dirty="0"/>
          </a:p>
          <a:p>
            <a:r>
              <a:rPr lang="en-US" altLang="en-US" dirty="0"/>
              <a:t>Correctness and Quality control</a:t>
            </a:r>
          </a:p>
          <a:p>
            <a:pPr lvl="1"/>
            <a:r>
              <a:rPr lang="en-US" altLang="en-US" dirty="0"/>
              <a:t>Verifying implementation correctness.</a:t>
            </a:r>
          </a:p>
          <a:p>
            <a:pPr lvl="1"/>
            <a:r>
              <a:rPr lang="en-US" altLang="en-US" dirty="0"/>
              <a:t>Data quality checks on tables cannot be done by looking at raw data.</a:t>
            </a:r>
          </a:p>
        </p:txBody>
      </p:sp>
    </p:spTree>
    <p:extLst>
      <p:ext uri="{BB962C8B-B14F-4D97-AF65-F5344CB8AC3E}">
        <p14:creationId xmlns:p14="http://schemas.microsoft.com/office/powerpoint/2010/main" val="2200527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t> </a:t>
            </a:r>
            <a:fld id="{AAB63172-0737-4F58-AA61-0444E81086BA}" type="slidenum">
              <a:rPr lang="en-US" smtClean="0"/>
              <a:pPr/>
              <a:t>26</a:t>
            </a:fld>
            <a:endParaRPr lang="en-US" dirty="0"/>
          </a:p>
        </p:txBody>
      </p:sp>
      <p:sp>
        <p:nvSpPr>
          <p:cNvPr id="2" name="Title 1"/>
          <p:cNvSpPr>
            <a:spLocks noGrp="1"/>
          </p:cNvSpPr>
          <p:nvPr>
            <p:ph type="title"/>
          </p:nvPr>
        </p:nvSpPr>
        <p:spPr/>
        <p:txBody>
          <a:bodyPr/>
          <a:lstStyle/>
          <a:p>
            <a:r>
              <a:rPr lang="en-US" dirty="0"/>
              <a:t>Data User Challenges</a:t>
            </a:r>
          </a:p>
        </p:txBody>
      </p:sp>
      <p:sp>
        <p:nvSpPr>
          <p:cNvPr id="3" name="Content Placeholder 2"/>
          <p:cNvSpPr>
            <a:spLocks noGrp="1"/>
          </p:cNvSpPr>
          <p:nvPr>
            <p:ph idx="13"/>
          </p:nvPr>
        </p:nvSpPr>
        <p:spPr/>
        <p:txBody>
          <a:bodyPr>
            <a:normAutofit fontScale="85000" lnSpcReduction="20000"/>
          </a:bodyPr>
          <a:lstStyle/>
          <a:p>
            <a:r>
              <a:rPr lang="en-US" altLang="en-US" dirty="0"/>
              <a:t>Differential privacy is not widely known or understood.</a:t>
            </a:r>
          </a:p>
          <a:p>
            <a:endParaRPr lang="en-US" altLang="en-US" dirty="0"/>
          </a:p>
          <a:p>
            <a:r>
              <a:rPr lang="en-US" altLang="en-US" dirty="0"/>
              <a:t>Many data users want highly accurate data reports on small areas.</a:t>
            </a:r>
          </a:p>
          <a:p>
            <a:pPr lvl="1"/>
            <a:r>
              <a:rPr lang="en-US" altLang="en-US" dirty="0"/>
              <a:t>Some are anxious about the intentional addition of noise.</a:t>
            </a:r>
          </a:p>
          <a:p>
            <a:pPr lvl="1"/>
            <a:r>
              <a:rPr lang="en-US" altLang="en-US" dirty="0"/>
              <a:t>Some are concerned that previous studies done with swapped data might not be replicated if they used DP data.</a:t>
            </a:r>
          </a:p>
          <a:p>
            <a:pPr lvl="1"/>
            <a:endParaRPr lang="en-US" altLang="en-US" dirty="0"/>
          </a:p>
          <a:p>
            <a:r>
              <a:rPr lang="en-US" dirty="0"/>
              <a:t>Many data users believe they require access to Public Use Microdata.</a:t>
            </a:r>
          </a:p>
          <a:p>
            <a:endParaRPr lang="en-US" dirty="0"/>
          </a:p>
          <a:p>
            <a:r>
              <a:rPr lang="en-US" dirty="0"/>
              <a:t>Users in 2000 and 2010 didn’t know the error introduced by swapping and other protections applied to the tables and PUMS.</a:t>
            </a:r>
          </a:p>
          <a:p>
            <a:endParaRPr lang="en-US" dirty="0"/>
          </a:p>
        </p:txBody>
      </p:sp>
    </p:spTree>
    <p:extLst>
      <p:ext uri="{BB962C8B-B14F-4D97-AF65-F5344CB8AC3E}">
        <p14:creationId xmlns:p14="http://schemas.microsoft.com/office/powerpoint/2010/main" val="3876028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Concerns and Responses</a:t>
            </a:r>
          </a:p>
        </p:txBody>
      </p:sp>
      <p:sp>
        <p:nvSpPr>
          <p:cNvPr id="2" name="Slide Number Placeholder 1"/>
          <p:cNvSpPr>
            <a:spLocks noGrp="1"/>
          </p:cNvSpPr>
          <p:nvPr>
            <p:ph type="sldNum" sz="quarter" idx="12"/>
          </p:nvPr>
        </p:nvSpPr>
        <p:spPr/>
        <p:txBody>
          <a:bodyPr/>
          <a:lstStyle/>
          <a:p>
            <a:fld id="{6B70B6FD-B4DD-4C3C-B591-D26FF6FF6394}" type="slidenum">
              <a:rPr lang="en-US" smtClean="0"/>
              <a:pPr/>
              <a:t>27</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4713194" cy="28168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3793417"/>
            <a:ext cx="4646909" cy="256293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52843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Redistricting and Exact Counts</a:t>
            </a:r>
          </a:p>
        </p:txBody>
      </p:sp>
      <p:sp>
        <p:nvSpPr>
          <p:cNvPr id="3" name="Content Placeholder 2"/>
          <p:cNvSpPr>
            <a:spLocks noGrp="1"/>
          </p:cNvSpPr>
          <p:nvPr>
            <p:ph idx="1"/>
          </p:nvPr>
        </p:nvSpPr>
        <p:spPr/>
        <p:txBody>
          <a:bodyPr>
            <a:normAutofit lnSpcReduction="10000"/>
          </a:bodyPr>
          <a:lstStyle/>
          <a:p>
            <a:r>
              <a:rPr lang="en-US" dirty="0"/>
              <a:t>In the US, legislative districts must have equal size.</a:t>
            </a:r>
          </a:p>
          <a:p>
            <a:pPr lvl="1"/>
            <a:r>
              <a:rPr lang="en-US" dirty="0"/>
              <a:t>Decennial Census counts of each block are the “official counts.”</a:t>
            </a:r>
          </a:p>
          <a:p>
            <a:r>
              <a:rPr lang="en-US" dirty="0"/>
              <a:t>Some data users are concerned that adding noise to the counts will make them unfit for use.</a:t>
            </a:r>
          </a:p>
          <a:p>
            <a:r>
              <a:rPr lang="en-US" dirty="0"/>
              <a:t>However:</a:t>
            </a:r>
          </a:p>
          <a:p>
            <a:pPr marL="460375" lvl="1" indent="0"/>
            <a:r>
              <a:rPr lang="en-US" dirty="0"/>
              <a:t>Evaluation of districts is based on official decennial counts; these data are used for 10 years.</a:t>
            </a:r>
          </a:p>
          <a:p>
            <a:pPr marL="460375" lvl="1" indent="0"/>
            <a:r>
              <a:rPr lang="en-US" dirty="0"/>
              <a:t>Noise added by DP is significantly less than noise added by other statistical methods currently in use</a:t>
            </a:r>
          </a:p>
          <a:p>
            <a:pPr marL="460375" lvl="1" indent="0"/>
            <a:endParaRPr lang="en-US" dirty="0"/>
          </a:p>
        </p:txBody>
      </p:sp>
      <p:sp>
        <p:nvSpPr>
          <p:cNvPr id="4" name="Slide Number Placeholder 3"/>
          <p:cNvSpPr>
            <a:spLocks noGrp="1"/>
          </p:cNvSpPr>
          <p:nvPr>
            <p:ph type="sldNum" sz="quarter" idx="12"/>
          </p:nvPr>
        </p:nvSpPr>
        <p:spPr/>
        <p:txBody>
          <a:bodyPr/>
          <a:lstStyle/>
          <a:p>
            <a:fld id="{6B70B6FD-B4DD-4C3C-B591-D26FF6FF6394}" type="slidenum">
              <a:rPr lang="en-US" smtClean="0"/>
              <a:pPr/>
              <a:t>28</a:t>
            </a:fld>
            <a:endParaRPr lang="en-US"/>
          </a:p>
        </p:txBody>
      </p:sp>
    </p:spTree>
    <p:extLst>
      <p:ext uri="{BB962C8B-B14F-4D97-AF65-F5344CB8AC3E}">
        <p14:creationId xmlns:p14="http://schemas.microsoft.com/office/powerpoint/2010/main" val="78308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74638"/>
            <a:ext cx="7543800" cy="1143000"/>
          </a:xfrm>
        </p:spPr>
        <p:txBody>
          <a:bodyPr/>
          <a:lstStyle/>
          <a:p>
            <a:r>
              <a:rPr lang="en-US" dirty="0" err="1"/>
              <a:t>Ruggles</a:t>
            </a:r>
            <a:r>
              <a:rPr lang="en-US" dirty="0"/>
              <a:t> Concerns</a:t>
            </a:r>
          </a:p>
        </p:txBody>
      </p:sp>
      <p:sp>
        <p:nvSpPr>
          <p:cNvPr id="3" name="Slide Number Placeholder 2"/>
          <p:cNvSpPr>
            <a:spLocks noGrp="1"/>
          </p:cNvSpPr>
          <p:nvPr>
            <p:ph type="sldNum" sz="quarter" idx="12"/>
          </p:nvPr>
        </p:nvSpPr>
        <p:spPr/>
        <p:txBody>
          <a:bodyPr/>
          <a:lstStyle/>
          <a:p>
            <a:fld id="{6B70B6FD-B4DD-4C3C-B591-D26FF6FF6394}" type="slidenum">
              <a:rPr lang="en-US" smtClean="0"/>
              <a:pPr/>
              <a:t>29</a:t>
            </a:fld>
            <a:endParaRPr lang="en-US"/>
          </a:p>
        </p:txBody>
      </p:sp>
      <p:sp>
        <p:nvSpPr>
          <p:cNvPr id="10" name="Content Placeholder 9"/>
          <p:cNvSpPr>
            <a:spLocks noGrp="1"/>
          </p:cNvSpPr>
          <p:nvPr>
            <p:ph idx="1"/>
          </p:nvPr>
        </p:nvSpPr>
        <p:spPr/>
        <p:txBody>
          <a:bodyPr>
            <a:normAutofit fontScale="92500" lnSpcReduction="10000"/>
          </a:bodyPr>
          <a:lstStyle/>
          <a:p>
            <a:r>
              <a:rPr lang="en-US" dirty="0"/>
              <a:t>Differential privacy is not a measure of identifiability</a:t>
            </a:r>
          </a:p>
          <a:p>
            <a:r>
              <a:rPr lang="en-US" dirty="0"/>
              <a:t>Differential privacy does not measure disclosure risk</a:t>
            </a:r>
          </a:p>
          <a:p>
            <a:r>
              <a:rPr lang="en-US" dirty="0"/>
              <a:t>“Differential Privacy is not concerned with re-identification of respondents</a:t>
            </a:r>
          </a:p>
          <a:p>
            <a:pPr marL="917575" lvl="1" indent="-457200">
              <a:buFont typeface="Arial" panose="020B0604020202020204" pitchFamily="34" charset="0"/>
              <a:buChar char="•"/>
            </a:pPr>
            <a:r>
              <a:rPr lang="en-US" dirty="0">
                <a:latin typeface="Arial" panose="020B0604020202020204" pitchFamily="34" charset="0"/>
                <a:cs typeface="Arial" panose="020B0604020202020204" pitchFamily="34" charset="0"/>
              </a:rPr>
              <a:t>“DP prohibits revealing </a:t>
            </a:r>
            <a:r>
              <a:rPr lang="en-US" i="1" dirty="0">
                <a:latin typeface="Arial" panose="020B0604020202020204" pitchFamily="34" charset="0"/>
                <a:cs typeface="Arial" panose="020B0604020202020204" pitchFamily="34" charset="0"/>
              </a:rPr>
              <a:t>characteristics</a:t>
            </a:r>
            <a:r>
              <a:rPr lang="en-US" dirty="0">
                <a:latin typeface="Arial" panose="020B0604020202020204" pitchFamily="34" charset="0"/>
                <a:cs typeface="Arial" panose="020B0604020202020204" pitchFamily="34" charset="0"/>
              </a:rPr>
              <a:t> of an individual even if the </a:t>
            </a:r>
            <a:r>
              <a:rPr lang="en-US"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of that individual is effectively concealed </a:t>
            </a:r>
          </a:p>
          <a:p>
            <a:pPr marL="917575" lvl="1" indent="-457200">
              <a:buFont typeface="Arial" panose="020B0604020202020204" pitchFamily="34" charset="0"/>
              <a:buChar char="•"/>
            </a:pPr>
            <a:r>
              <a:rPr lang="en-US" dirty="0">
                <a:latin typeface="Arial" panose="020B0604020202020204" pitchFamily="34" charset="0"/>
                <a:cs typeface="Arial" panose="020B0604020202020204" pitchFamily="34" charset="0"/>
              </a:rPr>
              <a:t>“This is a radical departure from established census law and precedent </a:t>
            </a:r>
          </a:p>
          <a:p>
            <a:pPr marL="917575" lvl="1" indent="-457200">
              <a:buFont typeface="Arial" panose="020B0604020202020204" pitchFamily="34" charset="0"/>
              <a:buChar char="•"/>
            </a:pPr>
            <a:r>
              <a:rPr lang="en-US" dirty="0">
                <a:latin typeface="Arial" panose="020B0604020202020204" pitchFamily="34" charset="0"/>
                <a:cs typeface="Arial" panose="020B0604020202020204" pitchFamily="34" charset="0"/>
              </a:rPr>
              <a:t>“The Census Bureau has been disseminating individual-level </a:t>
            </a:r>
            <a:r>
              <a:rPr lang="en-US" i="1" dirty="0">
                <a:latin typeface="Arial" panose="020B0604020202020204" pitchFamily="34" charset="0"/>
                <a:cs typeface="Arial" panose="020B0604020202020204" pitchFamily="34" charset="0"/>
              </a:rPr>
              <a:t>characteristics</a:t>
            </a:r>
            <a:r>
              <a:rPr lang="en-US" dirty="0">
                <a:latin typeface="Arial" panose="020B0604020202020204" pitchFamily="34" charset="0"/>
                <a:cs typeface="Arial" panose="020B0604020202020204" pitchFamily="34" charset="0"/>
              </a:rPr>
              <a:t> routinely since the first microdata in 1962</a:t>
            </a:r>
          </a:p>
          <a:p>
            <a:endParaRPr lang="en-US" dirty="0"/>
          </a:p>
        </p:txBody>
      </p:sp>
      <p:pic>
        <p:nvPicPr>
          <p:cNvPr id="12" name="Content Placeholder 5"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52400"/>
            <a:ext cx="3013561" cy="1323188"/>
          </a:xfrm>
          <a:prstGeom prst="rect">
            <a:avLst/>
          </a:prstGeom>
        </p:spPr>
      </p:pic>
    </p:spTree>
    <p:extLst>
      <p:ext uri="{BB962C8B-B14F-4D97-AF65-F5344CB8AC3E}">
        <p14:creationId xmlns:p14="http://schemas.microsoft.com/office/powerpoint/2010/main" val="309377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70B6FD-B4DD-4C3C-B591-D26FF6FF6394}" type="slidenum">
              <a:rPr lang="en-US" smtClean="0"/>
              <a:pPr/>
              <a:t>3</a:t>
            </a:fld>
            <a:endParaRPr lang="en-US"/>
          </a:p>
        </p:txBody>
      </p:sp>
      <p:sp>
        <p:nvSpPr>
          <p:cNvPr id="2" name="Title 1"/>
          <p:cNvSpPr>
            <a:spLocks noGrp="1"/>
          </p:cNvSpPr>
          <p:nvPr>
            <p:ph type="title"/>
          </p:nvPr>
        </p:nvSpPr>
        <p:spPr/>
        <p:txBody>
          <a:bodyPr/>
          <a:lstStyle/>
          <a:p>
            <a:r>
              <a:rPr lang="en-US"/>
              <a:t>Acknowledgments</a:t>
            </a:r>
            <a:endParaRPr lang="en-US" dirty="0"/>
          </a:p>
        </p:txBody>
      </p:sp>
      <p:sp>
        <p:nvSpPr>
          <p:cNvPr id="3" name="Content Placeholder 2"/>
          <p:cNvSpPr>
            <a:spLocks noGrp="1"/>
          </p:cNvSpPr>
          <p:nvPr>
            <p:ph idx="13"/>
          </p:nvPr>
        </p:nvSpPr>
        <p:spPr/>
        <p:txBody>
          <a:bodyPr/>
          <a:lstStyle/>
          <a:p>
            <a:r>
              <a:rPr lang="en-US" dirty="0"/>
              <a:t>This presentation incorporates work by:</a:t>
            </a:r>
          </a:p>
          <a:p>
            <a:pPr lvl="1"/>
            <a:r>
              <a:rPr lang="en-US" altLang="en-US" dirty="0"/>
              <a:t>Dan </a:t>
            </a:r>
            <a:r>
              <a:rPr lang="en-US" altLang="en-US" dirty="0" err="1"/>
              <a:t>Kifer</a:t>
            </a:r>
            <a:r>
              <a:rPr lang="en-US" altLang="en-US" dirty="0"/>
              <a:t> (Scientific Lead) </a:t>
            </a:r>
          </a:p>
          <a:p>
            <a:pPr lvl="1"/>
            <a:r>
              <a:rPr lang="en-US" altLang="en-US" dirty="0"/>
              <a:t>John </a:t>
            </a:r>
            <a:r>
              <a:rPr lang="en-US" altLang="en-US" dirty="0" err="1"/>
              <a:t>Abowd</a:t>
            </a:r>
            <a:r>
              <a:rPr lang="en-US" altLang="en-US" dirty="0"/>
              <a:t> (Chief Scientist) </a:t>
            </a:r>
          </a:p>
          <a:p>
            <a:pPr lvl="1"/>
            <a:r>
              <a:rPr lang="en-US" altLang="en-US" dirty="0"/>
              <a:t>Tammy Adams, Robert Ashmead, </a:t>
            </a:r>
            <a:r>
              <a:rPr lang="en-US" altLang="en-US" dirty="0" err="1"/>
              <a:t>Aref</a:t>
            </a:r>
            <a:r>
              <a:rPr lang="en-US" altLang="en-US" dirty="0"/>
              <a:t> </a:t>
            </a:r>
            <a:r>
              <a:rPr lang="en-US" altLang="en-US" dirty="0" err="1"/>
              <a:t>Dajani</a:t>
            </a:r>
            <a:r>
              <a:rPr lang="en-US" altLang="en-US" dirty="0"/>
              <a:t>, Jason Devine, Nathan </a:t>
            </a:r>
            <a:r>
              <a:rPr lang="en-US" altLang="en-US" dirty="0" err="1"/>
              <a:t>Goldschlag</a:t>
            </a:r>
            <a:r>
              <a:rPr lang="en-US" altLang="en-US" dirty="0"/>
              <a:t>, Michael Hay, Cynthia Hollingsworth, Meriton </a:t>
            </a:r>
            <a:r>
              <a:rPr lang="en-US" altLang="en-US" dirty="0" err="1"/>
              <a:t>Ibrahimi</a:t>
            </a:r>
            <a:r>
              <a:rPr lang="en-US" altLang="en-US" dirty="0"/>
              <a:t>, Michael Ikeda, Philip Leclerc, Ashwin Machanavajjhala, Christian Martindale, Gerome </a:t>
            </a:r>
            <a:r>
              <a:rPr lang="en-US" altLang="en-US" dirty="0" err="1"/>
              <a:t>Miklau</a:t>
            </a:r>
            <a:r>
              <a:rPr lang="en-US" altLang="en-US" dirty="0"/>
              <a:t>, Brett Moran, Ned Porter, Anne Ross, William Sexton, Lars </a:t>
            </a:r>
            <a:r>
              <a:rPr lang="en-US" altLang="en-US" dirty="0" err="1"/>
              <a:t>Vilhuber</a:t>
            </a:r>
            <a:r>
              <a:rPr lang="en-US" altLang="en-US" dirty="0"/>
              <a:t>, and Pavel </a:t>
            </a:r>
            <a:r>
              <a:rPr lang="en-US" altLang="en-US" dirty="0" err="1"/>
              <a:t>Zhuravlev</a:t>
            </a:r>
            <a:r>
              <a:rPr lang="en-US" altLang="en-US" dirty="0"/>
              <a:t> </a:t>
            </a:r>
            <a:endParaRPr lang="en-US" dirty="0"/>
          </a:p>
        </p:txBody>
      </p:sp>
    </p:spTree>
    <p:extLst>
      <p:ext uri="{BB962C8B-B14F-4D97-AF65-F5344CB8AC3E}">
        <p14:creationId xmlns:p14="http://schemas.microsoft.com/office/powerpoint/2010/main" val="1402672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74638"/>
            <a:ext cx="7543800" cy="1143000"/>
          </a:xfrm>
        </p:spPr>
        <p:txBody>
          <a:bodyPr/>
          <a:lstStyle/>
          <a:p>
            <a:r>
              <a:rPr lang="en-US" dirty="0"/>
              <a:t>Organized attack on the move to differential privacy</a:t>
            </a:r>
          </a:p>
        </p:txBody>
      </p:sp>
      <p:sp>
        <p:nvSpPr>
          <p:cNvPr id="3" name="Slide Number Placeholder 2"/>
          <p:cNvSpPr>
            <a:spLocks noGrp="1"/>
          </p:cNvSpPr>
          <p:nvPr>
            <p:ph type="sldNum" sz="quarter" idx="12"/>
          </p:nvPr>
        </p:nvSpPr>
        <p:spPr/>
        <p:txBody>
          <a:bodyPr/>
          <a:lstStyle/>
          <a:p>
            <a:fld id="{6B70B6FD-B4DD-4C3C-B591-D26FF6FF6394}" type="slidenum">
              <a:rPr lang="en-US" smtClean="0"/>
              <a:pPr/>
              <a:t>30</a:t>
            </a:fld>
            <a:endParaRPr lang="en-US"/>
          </a:p>
        </p:txBody>
      </p:sp>
      <p:sp>
        <p:nvSpPr>
          <p:cNvPr id="10" name="Content Placeholder 9"/>
          <p:cNvSpPr>
            <a:spLocks noGrp="1"/>
          </p:cNvSpPr>
          <p:nvPr>
            <p:ph idx="1"/>
          </p:nvPr>
        </p:nvSpPr>
        <p:spPr/>
        <p:txBody>
          <a:bodyPr/>
          <a:lstStyle/>
          <a:p>
            <a:r>
              <a:rPr lang="en-US" dirty="0"/>
              <a:t>Concerns:</a:t>
            </a:r>
          </a:p>
          <a:p>
            <a:pPr marL="917575" lvl="1" indent="-457200">
              <a:buFont typeface="Arial" panose="020B0604020202020204" pitchFamily="34" charset="0"/>
              <a:buChar char="•"/>
            </a:pPr>
            <a:r>
              <a:rPr lang="en-US" dirty="0"/>
              <a:t>“</a:t>
            </a:r>
            <a:r>
              <a:rPr lang="en-US" dirty="0">
                <a:solidFill>
                  <a:prstClr val="black"/>
                </a:solidFill>
                <a:latin typeface="Arial" panose="020B0604020202020204" pitchFamily="34" charset="0"/>
                <a:cs typeface="Arial" panose="020B0604020202020204" pitchFamily="34" charset="0"/>
              </a:rPr>
              <a:t>Differential privacy will degrade the quality of data available about the population, and will probably make scientifically useful public use microdata impossible</a:t>
            </a:r>
          </a:p>
          <a:p>
            <a:pPr marL="917575" lvl="1" indent="-457200">
              <a:buFont typeface="Arial" panose="020B0604020202020204" pitchFamily="34" charset="0"/>
              <a:buChar char="•"/>
            </a:pPr>
            <a:r>
              <a:rPr lang="en-US" dirty="0">
                <a:solidFill>
                  <a:prstClr val="black"/>
                </a:solidFill>
                <a:latin typeface="Arial" panose="020B0604020202020204" pitchFamily="34" charset="0"/>
                <a:cs typeface="Arial" panose="020B0604020202020204" pitchFamily="34" charset="0"/>
              </a:rPr>
              <a:t>The differential privacy approach is inconsistent with the statutory obligations, history, and core mission of the Census Bureau</a:t>
            </a:r>
            <a:r>
              <a:rPr lang="en-US" dirty="0"/>
              <a:t>”</a:t>
            </a:r>
          </a:p>
        </p:txBody>
      </p:sp>
      <p:pic>
        <p:nvPicPr>
          <p:cNvPr id="11" name="Content Placeholder 5"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52400"/>
            <a:ext cx="3013561" cy="1323188"/>
          </a:xfrm>
          <a:prstGeom prst="rect">
            <a:avLst/>
          </a:prstGeom>
        </p:spPr>
      </p:pic>
    </p:spTree>
    <p:extLst>
      <p:ext uri="{BB962C8B-B14F-4D97-AF65-F5344CB8AC3E}">
        <p14:creationId xmlns:p14="http://schemas.microsoft.com/office/powerpoint/2010/main" val="2874914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population variances</a:t>
            </a:r>
            <a:br>
              <a:rPr lang="en-US" dirty="0"/>
            </a:br>
            <a:r>
              <a:rPr lang="en-US" dirty="0"/>
              <a:t>David Van Riper &amp; Tracy </a:t>
            </a:r>
            <a:r>
              <a:rPr lang="en-US" dirty="0" err="1"/>
              <a:t>Kugler</a:t>
            </a:r>
            <a:r>
              <a:rPr lang="en-US" dirty="0"/>
              <a:t>, IPUMS (APDU 2019)</a:t>
            </a:r>
          </a:p>
        </p:txBody>
      </p:sp>
      <p:sp>
        <p:nvSpPr>
          <p:cNvPr id="4" name="Slide Number Placeholder 3"/>
          <p:cNvSpPr>
            <a:spLocks noGrp="1"/>
          </p:cNvSpPr>
          <p:nvPr>
            <p:ph type="sldNum" sz="quarter" idx="12"/>
          </p:nvPr>
        </p:nvSpPr>
        <p:spPr/>
        <p:txBody>
          <a:bodyPr/>
          <a:lstStyle/>
          <a:p>
            <a:fld id="{6B70B6FD-B4DD-4C3C-B591-D26FF6FF6394}" type="slidenum">
              <a:rPr lang="en-US" smtClean="0"/>
              <a:pPr/>
              <a:t>31</a:t>
            </a:fld>
            <a:endParaRPr lang="en-US"/>
          </a:p>
        </p:txBody>
      </p:sp>
      <p:pic>
        <p:nvPicPr>
          <p:cNvPr id="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437130" y="1600200"/>
            <a:ext cx="8459470" cy="528716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87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population variances</a:t>
            </a:r>
            <a:br>
              <a:rPr lang="en-US" dirty="0"/>
            </a:br>
            <a:r>
              <a:rPr lang="en-US" dirty="0"/>
              <a:t>David Van Riper &amp; Tracy </a:t>
            </a:r>
            <a:r>
              <a:rPr lang="en-US" dirty="0" err="1"/>
              <a:t>Kugler</a:t>
            </a:r>
            <a:r>
              <a:rPr lang="en-US" dirty="0"/>
              <a:t>, IPUMS (APDU 2019)</a:t>
            </a:r>
          </a:p>
        </p:txBody>
      </p:sp>
      <p:sp>
        <p:nvSpPr>
          <p:cNvPr id="4" name="Slide Number Placeholder 3"/>
          <p:cNvSpPr>
            <a:spLocks noGrp="1"/>
          </p:cNvSpPr>
          <p:nvPr>
            <p:ph type="sldNum" sz="quarter" idx="12"/>
          </p:nvPr>
        </p:nvSpPr>
        <p:spPr/>
        <p:txBody>
          <a:bodyPr/>
          <a:lstStyle/>
          <a:p>
            <a:fld id="{6B70B6FD-B4DD-4C3C-B591-D26FF6FF6394}" type="slidenum">
              <a:rPr lang="en-US" smtClean="0"/>
              <a:pPr/>
              <a:t>32</a:t>
            </a:fld>
            <a:endParaRPr lang="en-US"/>
          </a:p>
        </p:txBody>
      </p:sp>
      <p:pic>
        <p:nvPicPr>
          <p:cNvPr id="7"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437130" y="1600200"/>
            <a:ext cx="8383270" cy="52395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106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population variances</a:t>
            </a:r>
            <a:br>
              <a:rPr lang="en-US" dirty="0"/>
            </a:br>
            <a:r>
              <a:rPr lang="en-US" dirty="0"/>
              <a:t>David Van Riper &amp; Tracy </a:t>
            </a:r>
            <a:r>
              <a:rPr lang="en-US" dirty="0" err="1"/>
              <a:t>Kugler</a:t>
            </a:r>
            <a:r>
              <a:rPr lang="en-US" dirty="0"/>
              <a:t>, IPUMS (APDU 2019)</a:t>
            </a:r>
          </a:p>
        </p:txBody>
      </p:sp>
      <p:sp>
        <p:nvSpPr>
          <p:cNvPr id="4" name="Slide Number Placeholder 3"/>
          <p:cNvSpPr>
            <a:spLocks noGrp="1"/>
          </p:cNvSpPr>
          <p:nvPr>
            <p:ph type="sldNum" sz="quarter" idx="12"/>
          </p:nvPr>
        </p:nvSpPr>
        <p:spPr/>
        <p:txBody>
          <a:bodyPr/>
          <a:lstStyle/>
          <a:p>
            <a:fld id="{6B70B6FD-B4DD-4C3C-B591-D26FF6FF6394}" type="slidenum">
              <a:rPr lang="en-US" smtClean="0"/>
              <a:pPr/>
              <a:t>33</a:t>
            </a:fld>
            <a:endParaRPr lang="en-US"/>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691802"/>
            <a:ext cx="8229600" cy="5143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4DBE-B070-4C4C-BC14-BB3F52B68A3C}"/>
              </a:ext>
            </a:extLst>
          </p:cNvPr>
          <p:cNvSpPr>
            <a:spLocks noGrp="1"/>
          </p:cNvSpPr>
          <p:nvPr>
            <p:ph type="title"/>
          </p:nvPr>
        </p:nvSpPr>
        <p:spPr/>
        <p:txBody>
          <a:bodyPr/>
          <a:lstStyle/>
          <a:p>
            <a:r>
              <a:rPr lang="en-US" dirty="0"/>
              <a:t>For more </a:t>
            </a:r>
            <a:br>
              <a:rPr lang="en-US" dirty="0"/>
            </a:br>
            <a:r>
              <a:rPr lang="en-US" dirty="0"/>
              <a:t>information…</a:t>
            </a:r>
          </a:p>
        </p:txBody>
      </p:sp>
      <p:pic>
        <p:nvPicPr>
          <p:cNvPr id="6" name="Content Placeholder 5">
            <a:extLst>
              <a:ext uri="{FF2B5EF4-FFF2-40B4-BE49-F238E27FC236}">
                <a16:creationId xmlns:a16="http://schemas.microsoft.com/office/drawing/2014/main" id="{5E5436F0-A367-4D47-B81A-A5F5338A80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29000" y="274637"/>
            <a:ext cx="3886200" cy="5201531"/>
          </a:xfrm>
          <a:solidFill>
            <a:schemeClr val="bg1"/>
          </a:solidFill>
          <a:ln>
            <a:solidFill>
              <a:schemeClr val="tx1"/>
            </a:solidFill>
          </a:ln>
        </p:spPr>
      </p:pic>
      <p:sp>
        <p:nvSpPr>
          <p:cNvPr id="4" name="Slide Number Placeholder 3">
            <a:extLst>
              <a:ext uri="{FF2B5EF4-FFF2-40B4-BE49-F238E27FC236}">
                <a16:creationId xmlns:a16="http://schemas.microsoft.com/office/drawing/2014/main" id="{AE7B18D9-4EE6-6C44-869F-E847AEFC36BB}"/>
              </a:ext>
            </a:extLst>
          </p:cNvPr>
          <p:cNvSpPr>
            <a:spLocks noGrp="1"/>
          </p:cNvSpPr>
          <p:nvPr>
            <p:ph type="sldNum" sz="quarter" idx="12"/>
          </p:nvPr>
        </p:nvSpPr>
        <p:spPr/>
        <p:txBody>
          <a:bodyPr/>
          <a:lstStyle/>
          <a:p>
            <a:fld id="{6B70B6FD-B4DD-4C3C-B591-D26FF6FF6394}" type="slidenum">
              <a:rPr lang="en-US" smtClean="0"/>
              <a:pPr/>
              <a:t>34</a:t>
            </a:fld>
            <a:endParaRPr lang="en-US"/>
          </a:p>
        </p:txBody>
      </p:sp>
      <p:sp>
        <p:nvSpPr>
          <p:cNvPr id="7" name="TextBox 6">
            <a:extLst>
              <a:ext uri="{FF2B5EF4-FFF2-40B4-BE49-F238E27FC236}">
                <a16:creationId xmlns:a16="http://schemas.microsoft.com/office/drawing/2014/main" id="{A9C91232-DDD0-A641-933A-AD2BEA3F9E9A}"/>
              </a:ext>
            </a:extLst>
          </p:cNvPr>
          <p:cNvSpPr txBox="1"/>
          <p:nvPr/>
        </p:nvSpPr>
        <p:spPr>
          <a:xfrm>
            <a:off x="3368955" y="5710019"/>
            <a:ext cx="4006290" cy="646331"/>
          </a:xfrm>
          <a:prstGeom prst="rect">
            <a:avLst/>
          </a:prstGeom>
          <a:noFill/>
        </p:spPr>
        <p:txBody>
          <a:bodyPr wrap="none" rtlCol="0">
            <a:spAutoFit/>
          </a:bodyPr>
          <a:lstStyle/>
          <a:p>
            <a:r>
              <a:rPr lang="en-US" dirty="0"/>
              <a:t>Communications of ACM March 2019</a:t>
            </a:r>
            <a:br>
              <a:rPr lang="en-US" dirty="0"/>
            </a:br>
            <a:r>
              <a:rPr lang="en-US" dirty="0"/>
              <a:t>Garfinkel &amp; </a:t>
            </a:r>
            <a:r>
              <a:rPr lang="en-US" dirty="0" err="1"/>
              <a:t>Abowd</a:t>
            </a:r>
            <a:endParaRPr lang="en-US" dirty="0"/>
          </a:p>
        </p:txBody>
      </p:sp>
      <p:grpSp>
        <p:nvGrpSpPr>
          <p:cNvPr id="11" name="Group 10">
            <a:extLst>
              <a:ext uri="{FF2B5EF4-FFF2-40B4-BE49-F238E27FC236}">
                <a16:creationId xmlns:a16="http://schemas.microsoft.com/office/drawing/2014/main" id="{B933BE8D-417D-F140-A039-91EE52EDB0EF}"/>
              </a:ext>
            </a:extLst>
          </p:cNvPr>
          <p:cNvGrpSpPr/>
          <p:nvPr/>
        </p:nvGrpSpPr>
        <p:grpSpPr>
          <a:xfrm>
            <a:off x="7696200" y="1345214"/>
            <a:ext cx="4307903" cy="4701222"/>
            <a:chOff x="7543800" y="156712"/>
            <a:chExt cx="4307903" cy="4701222"/>
          </a:xfrm>
          <a:solidFill>
            <a:schemeClr val="bg1"/>
          </a:solidFill>
        </p:grpSpPr>
        <p:pic>
          <p:nvPicPr>
            <p:cNvPr id="8" name="Picture 7">
              <a:extLst>
                <a:ext uri="{FF2B5EF4-FFF2-40B4-BE49-F238E27FC236}">
                  <a16:creationId xmlns:a16="http://schemas.microsoft.com/office/drawing/2014/main" id="{700B0579-25D1-F847-BA65-7CA5984A78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2116792"/>
              <a:ext cx="3856906" cy="2166056"/>
            </a:xfrm>
            <a:prstGeom prst="rect">
              <a:avLst/>
            </a:prstGeom>
            <a:grpFill/>
          </p:spPr>
        </p:pic>
        <p:sp>
          <p:nvSpPr>
            <p:cNvPr id="9" name="Rectangle 8">
              <a:extLst>
                <a:ext uri="{FF2B5EF4-FFF2-40B4-BE49-F238E27FC236}">
                  <a16:creationId xmlns:a16="http://schemas.microsoft.com/office/drawing/2014/main" id="{C7D4453C-405E-0845-A03C-2A313064A767}"/>
                </a:ext>
              </a:extLst>
            </p:cNvPr>
            <p:cNvSpPr/>
            <p:nvPr/>
          </p:nvSpPr>
          <p:spPr>
            <a:xfrm>
              <a:off x="7584373" y="156712"/>
              <a:ext cx="4267330" cy="1846659"/>
            </a:xfrm>
            <a:prstGeom prst="rect">
              <a:avLst/>
            </a:prstGeom>
            <a:grpFill/>
          </p:spPr>
          <p:txBody>
            <a:bodyPr wrap="square" lIns="0" tIns="0" rIns="0" bIns="0">
              <a:spAutoFit/>
            </a:bodyPr>
            <a:lstStyle/>
            <a:p>
              <a:r>
                <a:rPr lang="en-US" sz="2400" dirty="0">
                  <a:solidFill>
                    <a:srgbClr val="333333"/>
                  </a:solidFill>
                  <a:latin typeface="Roboto Condensed"/>
                </a:rPr>
                <a:t>Can a set of equations keep U.S. census data private?</a:t>
              </a:r>
            </a:p>
            <a:p>
              <a:r>
                <a:rPr lang="en-US" sz="2400" b="1" dirty="0">
                  <a:solidFill>
                    <a:srgbClr val="666666"/>
                  </a:solidFill>
                  <a:latin typeface="Roboto Condensed"/>
                </a:rPr>
                <a:t>By </a:t>
              </a:r>
              <a:r>
                <a:rPr lang="en-US" sz="2400" b="1" dirty="0">
                  <a:solidFill>
                    <a:srgbClr val="37588A"/>
                  </a:solidFill>
                  <a:latin typeface="Roboto Condensed"/>
                  <a:hlinkClick r:id="rId5"/>
                </a:rPr>
                <a:t>Jeffrey Mervis</a:t>
              </a:r>
              <a:br>
                <a:rPr lang="en-US" sz="2400" b="1" dirty="0">
                  <a:solidFill>
                    <a:srgbClr val="37588A"/>
                  </a:solidFill>
                  <a:latin typeface="Roboto Condensed"/>
                </a:rPr>
              </a:br>
              <a:r>
                <a:rPr lang="en-US" sz="2400" b="1" dirty="0">
                  <a:solidFill>
                    <a:srgbClr val="37588A"/>
                  </a:solidFill>
                  <a:latin typeface="Roboto Condensed"/>
                </a:rPr>
                <a:t>Science</a:t>
              </a:r>
            </a:p>
            <a:p>
              <a:r>
                <a:rPr lang="en-US" sz="2400" b="1" dirty="0">
                  <a:solidFill>
                    <a:srgbClr val="666666"/>
                  </a:solidFill>
                  <a:latin typeface="Roboto Condensed"/>
                </a:rPr>
                <a:t>Jan. 4, 2019 , 2:50 PM</a:t>
              </a:r>
              <a:endParaRPr lang="en-US" sz="2400" b="1" i="0" u="none" strike="noStrike" dirty="0">
                <a:solidFill>
                  <a:srgbClr val="666666"/>
                </a:solidFill>
                <a:effectLst/>
                <a:latin typeface="Roboto Condensed"/>
              </a:endParaRPr>
            </a:p>
          </p:txBody>
        </p:sp>
        <p:sp>
          <p:nvSpPr>
            <p:cNvPr id="10" name="Rectangle 9">
              <a:extLst>
                <a:ext uri="{FF2B5EF4-FFF2-40B4-BE49-F238E27FC236}">
                  <a16:creationId xmlns:a16="http://schemas.microsoft.com/office/drawing/2014/main" id="{9B36DF4B-C87E-9F43-BE9E-BE70150E730C}"/>
                </a:ext>
              </a:extLst>
            </p:cNvPr>
            <p:cNvSpPr/>
            <p:nvPr/>
          </p:nvSpPr>
          <p:spPr>
            <a:xfrm>
              <a:off x="7561182" y="4396269"/>
              <a:ext cx="3847528" cy="461665"/>
            </a:xfrm>
            <a:prstGeom prst="rect">
              <a:avLst/>
            </a:prstGeom>
            <a:grpFill/>
          </p:spPr>
          <p:txBody>
            <a:bodyPr wrap="none">
              <a:spAutoFit/>
            </a:bodyPr>
            <a:lstStyle/>
            <a:p>
              <a:r>
                <a:rPr lang="en-US" sz="2400" dirty="0"/>
                <a:t>http://</a:t>
              </a:r>
              <a:r>
                <a:rPr lang="en-US" sz="2400" dirty="0" err="1"/>
                <a:t>bit.ly</a:t>
              </a:r>
              <a:r>
                <a:rPr lang="en-US" sz="2400" dirty="0"/>
                <a:t>/Science2019C1</a:t>
              </a:r>
            </a:p>
          </p:txBody>
        </p:sp>
      </p:grpSp>
    </p:spTree>
    <p:extLst>
      <p:ext uri="{BB962C8B-B14F-4D97-AF65-F5344CB8AC3E}">
        <p14:creationId xmlns:p14="http://schemas.microsoft.com/office/powerpoint/2010/main" val="3869705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More Background on the 2020 Disclosure Avoidance System</a:t>
            </a:r>
          </a:p>
        </p:txBody>
      </p:sp>
      <p:sp>
        <p:nvSpPr>
          <p:cNvPr id="4" name="Content Placeholder 3"/>
          <p:cNvSpPr>
            <a:spLocks noGrp="1"/>
          </p:cNvSpPr>
          <p:nvPr>
            <p:ph idx="1"/>
          </p:nvPr>
        </p:nvSpPr>
        <p:spPr/>
        <p:txBody>
          <a:bodyPr>
            <a:normAutofit fontScale="70000" lnSpcReduction="20000"/>
          </a:bodyPr>
          <a:lstStyle/>
          <a:p>
            <a:r>
              <a:rPr lang="en-US" dirty="0"/>
              <a:t>September 14, 2017 CSAC (overall design)</a:t>
            </a:r>
            <a:br>
              <a:rPr lang="en-US" dirty="0"/>
            </a:br>
            <a:r>
              <a:rPr lang="en-US" dirty="0">
                <a:hlinkClick r:id="rId2"/>
              </a:rPr>
              <a:t>https://www2.census.gov/cac/sac/meetings/2017-09/garfinkel-modernizing-disclosure-avoidance.pdf</a:t>
            </a:r>
            <a:r>
              <a:rPr lang="en-US" dirty="0"/>
              <a:t> </a:t>
            </a:r>
          </a:p>
          <a:p>
            <a:r>
              <a:rPr lang="en-US" dirty="0"/>
              <a:t>August, 2018 KDD’18 (top-down v. block-by-block)</a:t>
            </a:r>
            <a:br>
              <a:rPr lang="en-US" dirty="0"/>
            </a:br>
            <a:r>
              <a:rPr lang="en-US" dirty="0">
                <a:hlinkClick r:id="rId3"/>
              </a:rPr>
              <a:t>https://digitalcommons.ilr.cornell.edu/ldi/49/</a:t>
            </a:r>
            <a:r>
              <a:rPr lang="en-US" dirty="0"/>
              <a:t> </a:t>
            </a:r>
          </a:p>
          <a:p>
            <a:r>
              <a:rPr lang="en-US" dirty="0"/>
              <a:t>October, 2018 WPES (implementation issues)</a:t>
            </a:r>
            <a:br>
              <a:rPr lang="en-US" dirty="0"/>
            </a:br>
            <a:r>
              <a:rPr lang="en-US" dirty="0">
                <a:hlinkClick r:id="rId4"/>
              </a:rPr>
              <a:t>https://arxiv.org/abs/1809.02201</a:t>
            </a:r>
            <a:r>
              <a:rPr lang="en-US" dirty="0"/>
              <a:t> </a:t>
            </a:r>
          </a:p>
          <a:p>
            <a:r>
              <a:rPr lang="en-US" dirty="0"/>
              <a:t>October, 2018 </a:t>
            </a:r>
            <a:r>
              <a:rPr lang="en-US" i="1" dirty="0" err="1">
                <a:hlinkClick r:id="rId5" action="ppaction://hlinkfile"/>
              </a:rPr>
              <a:t>ACMQueue</a:t>
            </a:r>
            <a:r>
              <a:rPr lang="en-US" dirty="0"/>
              <a:t> (understanding database reconstruction) </a:t>
            </a:r>
            <a:br>
              <a:rPr lang="en-US" dirty="0"/>
            </a:br>
            <a:r>
              <a:rPr lang="en-US" dirty="0">
                <a:hlinkClick r:id="rId6"/>
              </a:rPr>
              <a:t>https://digitalcommons.ilr.cornell.edu/ldi/50/</a:t>
            </a:r>
            <a:r>
              <a:rPr lang="en-US" dirty="0"/>
              <a:t> or</a:t>
            </a:r>
            <a:br>
              <a:rPr lang="en-US" dirty="0"/>
            </a:br>
            <a:r>
              <a:rPr lang="en-US" dirty="0">
                <a:hlinkClick r:id="rId7"/>
              </a:rPr>
              <a:t>https://queue.acm.org/detail.cfm?id=3295691</a:t>
            </a:r>
            <a:r>
              <a:rPr lang="en-US" dirty="0"/>
              <a:t> </a:t>
            </a:r>
          </a:p>
          <a:p>
            <a:r>
              <a:rPr lang="en-US"/>
              <a:t>Memorandum </a:t>
            </a:r>
            <a:r>
              <a:rPr lang="en-US" dirty="0"/>
              <a:t>2019.13: Disclosure Avoidance System </a:t>
            </a:r>
            <a:r>
              <a:rPr lang="en-US"/>
              <a:t>Design Parameters</a:t>
            </a:r>
            <a:br>
              <a:rPr lang="en-US"/>
            </a:br>
            <a:r>
              <a:rPr lang="en-US">
                <a:hlinkClick r:id="rId8"/>
              </a:rPr>
              <a:t>https://www.census.gov/programs-surveys/decennial-census/2020-census/planning-management/memo-series/2020-memo-2019_13.html</a:t>
            </a:r>
            <a:endParaRPr lang="en-US"/>
          </a:p>
        </p:txBody>
      </p:sp>
      <p:sp>
        <p:nvSpPr>
          <p:cNvPr id="5" name="Slide Number Placeholder 4"/>
          <p:cNvSpPr>
            <a:spLocks noGrp="1"/>
          </p:cNvSpPr>
          <p:nvPr>
            <p:ph type="sldNum" sz="quarter" idx="12"/>
          </p:nvPr>
        </p:nvSpPr>
        <p:spPr/>
        <p:txBody>
          <a:bodyPr/>
          <a:lstStyle/>
          <a:p>
            <a:fld id="{6B70B6FD-B4DD-4C3C-B591-D26FF6FF6394}" type="slidenum">
              <a:rPr lang="en-US" smtClean="0"/>
              <a:pPr/>
              <a:t>35</a:t>
            </a:fld>
            <a:endParaRPr lang="en-US"/>
          </a:p>
        </p:txBody>
      </p:sp>
    </p:spTree>
    <p:extLst>
      <p:ext uri="{BB962C8B-B14F-4D97-AF65-F5344CB8AC3E}">
        <p14:creationId xmlns:p14="http://schemas.microsoft.com/office/powerpoint/2010/main" val="59736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69125D-6496-1C4F-BE1E-1DAF0AD53488}"/>
              </a:ext>
            </a:extLst>
          </p:cNvPr>
          <p:cNvSpPr>
            <a:spLocks noGrp="1"/>
          </p:cNvSpPr>
          <p:nvPr>
            <p:ph type="title"/>
          </p:nvPr>
        </p:nvSpPr>
        <p:spPr/>
        <p:txBody>
          <a:bodyPr/>
          <a:lstStyle/>
          <a:p>
            <a:r>
              <a:rPr lang="en-US" dirty="0"/>
              <a:t>Key points about the 2020 Census</a:t>
            </a:r>
          </a:p>
        </p:txBody>
      </p:sp>
      <p:sp>
        <p:nvSpPr>
          <p:cNvPr id="5" name="Content Placeholder 4">
            <a:extLst>
              <a:ext uri="{FF2B5EF4-FFF2-40B4-BE49-F238E27FC236}">
                <a16:creationId xmlns:a16="http://schemas.microsoft.com/office/drawing/2014/main" id="{90F61280-11A4-BC4E-BC99-4759491FF462}"/>
              </a:ext>
            </a:extLst>
          </p:cNvPr>
          <p:cNvSpPr>
            <a:spLocks noGrp="1"/>
          </p:cNvSpPr>
          <p:nvPr>
            <p:ph idx="1"/>
          </p:nvPr>
        </p:nvSpPr>
        <p:spPr/>
        <p:txBody>
          <a:bodyPr/>
          <a:lstStyle/>
          <a:p>
            <a:r>
              <a:rPr lang="en-US" dirty="0"/>
              <a:t>“Count everyone once, only once, and in the right place.”</a:t>
            </a:r>
          </a:p>
          <a:p>
            <a:r>
              <a:rPr lang="en-US" dirty="0"/>
              <a:t>World’s longest-running statistical program. </a:t>
            </a:r>
          </a:p>
          <a:p>
            <a:r>
              <a:rPr lang="en-US" dirty="0"/>
              <a:t>First conducted in 1790 by Thomas Jefferson</a:t>
            </a:r>
          </a:p>
          <a:p>
            <a:r>
              <a:rPr lang="en-US" dirty="0"/>
              <a:t>Must be an “actual Enumeration” (US Constitution)</a:t>
            </a:r>
          </a:p>
          <a:p>
            <a:r>
              <a:rPr lang="en-US" dirty="0"/>
              <a:t>Data collected under a pledge of confidentiality</a:t>
            </a:r>
          </a:p>
          <a:p>
            <a:endParaRPr lang="en-US" dirty="0"/>
          </a:p>
          <a:p>
            <a:endParaRPr lang="en-US" dirty="0"/>
          </a:p>
        </p:txBody>
      </p:sp>
      <p:sp>
        <p:nvSpPr>
          <p:cNvPr id="3" name="Slide Number Placeholder 2">
            <a:extLst>
              <a:ext uri="{FF2B5EF4-FFF2-40B4-BE49-F238E27FC236}">
                <a16:creationId xmlns:a16="http://schemas.microsoft.com/office/drawing/2014/main" id="{05CD6D0B-F544-7E4E-B09B-779FDD725174}"/>
              </a:ext>
            </a:extLst>
          </p:cNvPr>
          <p:cNvSpPr>
            <a:spLocks noGrp="1"/>
          </p:cNvSpPr>
          <p:nvPr>
            <p:ph type="sldNum" sz="quarter" idx="12"/>
          </p:nvPr>
        </p:nvSpPr>
        <p:spPr/>
        <p:txBody>
          <a:bodyPr/>
          <a:lstStyle/>
          <a:p>
            <a:fld id="{6B70B6FD-B4DD-4C3C-B591-D26FF6FF6394}" type="slidenum">
              <a:rPr lang="en-US" smtClean="0"/>
              <a:pPr/>
              <a:t>4</a:t>
            </a:fld>
            <a:endParaRPr lang="en-US"/>
          </a:p>
        </p:txBody>
      </p:sp>
    </p:spTree>
    <p:extLst>
      <p:ext uri="{BB962C8B-B14F-4D97-AF65-F5344CB8AC3E}">
        <p14:creationId xmlns:p14="http://schemas.microsoft.com/office/powerpoint/2010/main" val="27947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BEBE-5EA1-5B49-A8B8-C0B91BB48377}"/>
              </a:ext>
            </a:extLst>
          </p:cNvPr>
          <p:cNvSpPr>
            <a:spLocks noGrp="1"/>
          </p:cNvSpPr>
          <p:nvPr>
            <p:ph type="title"/>
          </p:nvPr>
        </p:nvSpPr>
        <p:spPr/>
        <p:txBody>
          <a:bodyPr/>
          <a:lstStyle/>
          <a:p>
            <a:r>
              <a:rPr lang="en-US" dirty="0"/>
              <a:t>Disclosure Avoidance in the 2010 Census: </a:t>
            </a:r>
            <a:br>
              <a:rPr lang="en-US" dirty="0"/>
            </a:br>
            <a:r>
              <a:rPr lang="en-US" dirty="0"/>
              <a:t>Swapping</a:t>
            </a:r>
          </a:p>
        </p:txBody>
      </p:sp>
      <p:sp>
        <p:nvSpPr>
          <p:cNvPr id="3" name="Content Placeholder 2">
            <a:extLst>
              <a:ext uri="{FF2B5EF4-FFF2-40B4-BE49-F238E27FC236}">
                <a16:creationId xmlns:a16="http://schemas.microsoft.com/office/drawing/2014/main" id="{45361F48-B456-4D49-8F00-5021F6F6F98F}"/>
              </a:ext>
            </a:extLst>
          </p:cNvPr>
          <p:cNvSpPr>
            <a:spLocks noGrp="1"/>
          </p:cNvSpPr>
          <p:nvPr>
            <p:ph idx="1"/>
          </p:nvPr>
        </p:nvSpPr>
        <p:spPr/>
        <p:txBody>
          <a:bodyPr/>
          <a:lstStyle/>
          <a:p>
            <a:r>
              <a:rPr lang="en-US" dirty="0"/>
              <a:t>2010 Census used household swapping</a:t>
            </a:r>
          </a:p>
          <a:p>
            <a:pPr lvl="1"/>
            <a:r>
              <a:rPr lang="en-US" dirty="0"/>
              <a:t>Swapping was limited to households within a state</a:t>
            </a:r>
          </a:p>
          <a:p>
            <a:pPr lvl="1"/>
            <a:r>
              <a:rPr lang="en-US" dirty="0"/>
              <a:t>Swapping was limited to households the same size</a:t>
            </a:r>
          </a:p>
          <a:p>
            <a:pPr lvl="1"/>
            <a:r>
              <a:rPr lang="en-US" dirty="0"/>
              <a:t>Swapping rate is confidential. </a:t>
            </a:r>
          </a:p>
          <a:p>
            <a:r>
              <a:rPr lang="en-US" dirty="0"/>
              <a:t>We performed a reconstruction attack and re-identified data from 17% of the US population.</a:t>
            </a:r>
          </a:p>
          <a:p>
            <a:pPr lvl="1"/>
            <a:r>
              <a:rPr lang="en-US" dirty="0"/>
              <a:t>We did not reconstruct families.</a:t>
            </a:r>
          </a:p>
          <a:p>
            <a:pPr lvl="1"/>
            <a:r>
              <a:rPr lang="en-US" dirty="0"/>
              <a:t>We did not recover detailed self-identified race codes</a:t>
            </a:r>
          </a:p>
          <a:p>
            <a:endParaRPr lang="en-US" dirty="0"/>
          </a:p>
        </p:txBody>
      </p:sp>
      <p:sp>
        <p:nvSpPr>
          <p:cNvPr id="4" name="Slide Number Placeholder 3">
            <a:extLst>
              <a:ext uri="{FF2B5EF4-FFF2-40B4-BE49-F238E27FC236}">
                <a16:creationId xmlns:a16="http://schemas.microsoft.com/office/drawing/2014/main" id="{29692D70-2D5C-F649-B58B-DE89542BE795}"/>
              </a:ext>
            </a:extLst>
          </p:cNvPr>
          <p:cNvSpPr>
            <a:spLocks noGrp="1"/>
          </p:cNvSpPr>
          <p:nvPr>
            <p:ph type="sldNum" sz="quarter" idx="12"/>
          </p:nvPr>
        </p:nvSpPr>
        <p:spPr/>
        <p:txBody>
          <a:bodyPr/>
          <a:lstStyle/>
          <a:p>
            <a:fld id="{6B70B6FD-B4DD-4C3C-B591-D26FF6FF6394}" type="slidenum">
              <a:rPr lang="en-US" smtClean="0"/>
              <a:pPr/>
              <a:t>5</a:t>
            </a:fld>
            <a:endParaRPr lang="en-US"/>
          </a:p>
        </p:txBody>
      </p:sp>
    </p:spTree>
    <p:extLst>
      <p:ext uri="{BB962C8B-B14F-4D97-AF65-F5344CB8AC3E}">
        <p14:creationId xmlns:p14="http://schemas.microsoft.com/office/powerpoint/2010/main" val="185811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B52D-778A-B847-B3B7-BD61C0347DD1}"/>
              </a:ext>
            </a:extLst>
          </p:cNvPr>
          <p:cNvSpPr>
            <a:spLocks noGrp="1"/>
          </p:cNvSpPr>
          <p:nvPr>
            <p:ph type="title"/>
          </p:nvPr>
        </p:nvSpPr>
        <p:spPr/>
        <p:txBody>
          <a:bodyPr/>
          <a:lstStyle/>
          <a:p>
            <a:r>
              <a:rPr lang="en-US" dirty="0"/>
              <a:t>Disclosure Avoidance and the 2020 Census:</a:t>
            </a:r>
            <a:br>
              <a:rPr lang="en-US" dirty="0"/>
            </a:br>
            <a:r>
              <a:rPr lang="en-US" dirty="0"/>
              <a:t>Differential Privacy</a:t>
            </a:r>
          </a:p>
        </p:txBody>
      </p:sp>
      <p:sp>
        <p:nvSpPr>
          <p:cNvPr id="3" name="Content Placeholder 2">
            <a:extLst>
              <a:ext uri="{FF2B5EF4-FFF2-40B4-BE49-F238E27FC236}">
                <a16:creationId xmlns:a16="http://schemas.microsoft.com/office/drawing/2014/main" id="{0F89D13E-4F51-0342-95A5-ADA1A26C59B5}"/>
              </a:ext>
            </a:extLst>
          </p:cNvPr>
          <p:cNvSpPr>
            <a:spLocks noGrp="1"/>
          </p:cNvSpPr>
          <p:nvPr>
            <p:ph idx="1"/>
          </p:nvPr>
        </p:nvSpPr>
        <p:spPr/>
        <p:txBody>
          <a:bodyPr>
            <a:normAutofit fontScale="92500" lnSpcReduction="10000"/>
          </a:bodyPr>
          <a:lstStyle/>
          <a:p>
            <a:r>
              <a:rPr lang="en-US" dirty="0"/>
              <a:t>USCB first adopt differential privacy in 2008 for </a:t>
            </a:r>
            <a:r>
              <a:rPr lang="en-US" dirty="0" err="1"/>
              <a:t>OnTheMap</a:t>
            </a:r>
            <a:endParaRPr lang="en-US" dirty="0"/>
          </a:p>
          <a:p>
            <a:r>
              <a:rPr lang="en-US" dirty="0"/>
              <a:t>John Abowd became Chief Scientist in 2016 with the goal of modernizing disclosure avoidance</a:t>
            </a:r>
          </a:p>
          <a:p>
            <a:r>
              <a:rPr lang="en-US" dirty="0"/>
              <a:t>Data products include:</a:t>
            </a:r>
          </a:p>
          <a:p>
            <a:pPr lvl="1"/>
            <a:r>
              <a:rPr lang="en-US" dirty="0"/>
              <a:t>Decennial Census of Population and Housing</a:t>
            </a:r>
          </a:p>
          <a:p>
            <a:pPr lvl="1"/>
            <a:r>
              <a:rPr lang="en-US" dirty="0"/>
              <a:t>Economic Census</a:t>
            </a:r>
          </a:p>
          <a:p>
            <a:pPr lvl="1"/>
            <a:r>
              <a:rPr lang="en-US" dirty="0"/>
              <a:t>American Community Survey</a:t>
            </a:r>
          </a:p>
          <a:p>
            <a:pPr lvl="1"/>
            <a:r>
              <a:rPr lang="en-US" dirty="0"/>
              <a:t>Ad hoc research in Federal Statistical Research Data Centers</a:t>
            </a:r>
          </a:p>
          <a:p>
            <a:pPr lvl="1"/>
            <a:r>
              <a:rPr lang="en-US" dirty="0"/>
              <a:t>+100 other major data products</a:t>
            </a:r>
          </a:p>
        </p:txBody>
      </p:sp>
      <p:sp>
        <p:nvSpPr>
          <p:cNvPr id="4" name="Slide Number Placeholder 3">
            <a:extLst>
              <a:ext uri="{FF2B5EF4-FFF2-40B4-BE49-F238E27FC236}">
                <a16:creationId xmlns:a16="http://schemas.microsoft.com/office/drawing/2014/main" id="{348F03BB-0DB8-4C43-A130-42918A67C9B7}"/>
              </a:ext>
            </a:extLst>
          </p:cNvPr>
          <p:cNvSpPr>
            <a:spLocks noGrp="1"/>
          </p:cNvSpPr>
          <p:nvPr>
            <p:ph type="sldNum" sz="quarter" idx="12"/>
          </p:nvPr>
        </p:nvSpPr>
        <p:spPr/>
        <p:txBody>
          <a:bodyPr/>
          <a:lstStyle/>
          <a:p>
            <a:fld id="{6B70B6FD-B4DD-4C3C-B591-D26FF6FF6394}" type="slidenum">
              <a:rPr lang="en-US" smtClean="0"/>
              <a:pPr/>
              <a:t>6</a:t>
            </a:fld>
            <a:endParaRPr lang="en-US"/>
          </a:p>
        </p:txBody>
      </p:sp>
    </p:spTree>
    <p:extLst>
      <p:ext uri="{BB962C8B-B14F-4D97-AF65-F5344CB8AC3E}">
        <p14:creationId xmlns:p14="http://schemas.microsoft.com/office/powerpoint/2010/main" val="212561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B52D-778A-B847-B3B7-BD61C0347DD1}"/>
              </a:ext>
            </a:extLst>
          </p:cNvPr>
          <p:cNvSpPr>
            <a:spLocks noGrp="1"/>
          </p:cNvSpPr>
          <p:nvPr>
            <p:ph type="title"/>
          </p:nvPr>
        </p:nvSpPr>
        <p:spPr/>
        <p:txBody>
          <a:bodyPr>
            <a:normAutofit fontScale="90000"/>
          </a:bodyPr>
          <a:lstStyle/>
          <a:p>
            <a:r>
              <a:rPr lang="en-US" dirty="0"/>
              <a:t>Despite its Size, the Decennial Census is the </a:t>
            </a:r>
            <a:r>
              <a:rPr lang="en-US" i="1" dirty="0"/>
              <a:t>Easiest </a:t>
            </a:r>
            <a:br>
              <a:rPr lang="en-US" i="1" dirty="0"/>
            </a:br>
            <a:r>
              <a:rPr lang="en-US" dirty="0"/>
              <a:t>US Census Bureau Product to Make Differentially Private</a:t>
            </a:r>
          </a:p>
        </p:txBody>
      </p:sp>
      <p:sp>
        <p:nvSpPr>
          <p:cNvPr id="3" name="Content Placeholder 2">
            <a:extLst>
              <a:ext uri="{FF2B5EF4-FFF2-40B4-BE49-F238E27FC236}">
                <a16:creationId xmlns:a16="http://schemas.microsoft.com/office/drawing/2014/main" id="{0F89D13E-4F51-0342-95A5-ADA1A26C59B5}"/>
              </a:ext>
            </a:extLst>
          </p:cNvPr>
          <p:cNvSpPr>
            <a:spLocks noGrp="1"/>
          </p:cNvSpPr>
          <p:nvPr>
            <p:ph idx="1"/>
          </p:nvPr>
        </p:nvSpPr>
        <p:spPr/>
        <p:txBody>
          <a:bodyPr/>
          <a:lstStyle/>
          <a:p>
            <a:r>
              <a:rPr lang="en-US" dirty="0"/>
              <a:t>Only 5 tabulation variables collected per person: </a:t>
            </a:r>
          </a:p>
          <a:p>
            <a:pPr lvl="1"/>
            <a:r>
              <a:rPr lang="en-US" dirty="0"/>
              <a:t>Age, Sex, Race, Ethnicity, Relationship to Householder, Location</a:t>
            </a:r>
          </a:p>
          <a:p>
            <a:r>
              <a:rPr lang="en-US" dirty="0"/>
              <a:t>It’s a census — no weights!</a:t>
            </a:r>
          </a:p>
          <a:p>
            <a:r>
              <a:rPr lang="en-US" dirty="0"/>
              <a:t>National Priority ➔ well-funded  </a:t>
            </a:r>
          </a:p>
          <a:p>
            <a:endParaRPr lang="en-US" dirty="0"/>
          </a:p>
        </p:txBody>
      </p:sp>
      <p:sp>
        <p:nvSpPr>
          <p:cNvPr id="4" name="Slide Number Placeholder 3">
            <a:extLst>
              <a:ext uri="{FF2B5EF4-FFF2-40B4-BE49-F238E27FC236}">
                <a16:creationId xmlns:a16="http://schemas.microsoft.com/office/drawing/2014/main" id="{348F03BB-0DB8-4C43-A130-42918A67C9B7}"/>
              </a:ext>
            </a:extLst>
          </p:cNvPr>
          <p:cNvSpPr>
            <a:spLocks noGrp="1"/>
          </p:cNvSpPr>
          <p:nvPr>
            <p:ph type="sldNum" sz="quarter" idx="12"/>
          </p:nvPr>
        </p:nvSpPr>
        <p:spPr/>
        <p:txBody>
          <a:bodyPr/>
          <a:lstStyle/>
          <a:p>
            <a:fld id="{6B70B6FD-B4DD-4C3C-B591-D26FF6FF6394}" type="slidenum">
              <a:rPr lang="en-US" smtClean="0"/>
              <a:pPr/>
              <a:t>7</a:t>
            </a:fld>
            <a:endParaRPr lang="en-US"/>
          </a:p>
        </p:txBody>
      </p:sp>
    </p:spTree>
    <p:extLst>
      <p:ext uri="{BB962C8B-B14F-4D97-AF65-F5344CB8AC3E}">
        <p14:creationId xmlns:p14="http://schemas.microsoft.com/office/powerpoint/2010/main" val="394038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968" y="186813"/>
            <a:ext cx="11680722" cy="875071"/>
          </a:xfrm>
        </p:spPr>
        <p:txBody>
          <a:bodyPr>
            <a:normAutofit fontScale="90000"/>
          </a:bodyPr>
          <a:lstStyle/>
          <a:p>
            <a:r>
              <a:rPr lang="en-US" dirty="0"/>
              <a:t>DAS allows the Census Bureau to enforce global confidentiality protections</a:t>
            </a:r>
            <a:endParaRPr lang="en-US" dirty="0">
              <a:latin typeface="+mn-lt"/>
            </a:endParaRPr>
          </a:p>
        </p:txBody>
      </p:sp>
      <p:sp>
        <p:nvSpPr>
          <p:cNvPr id="4" name="Slide Number Placeholder 3"/>
          <p:cNvSpPr>
            <a:spLocks noGrp="1"/>
          </p:cNvSpPr>
          <p:nvPr>
            <p:ph type="sldNum" sz="quarter" idx="12"/>
          </p:nvPr>
        </p:nvSpPr>
        <p:spPr>
          <a:xfrm>
            <a:off x="9677400" y="6356351"/>
            <a:ext cx="1905000" cy="365125"/>
          </a:xfrm>
        </p:spPr>
        <p:txBody>
          <a:bodyPr/>
          <a:lstStyle/>
          <a:p>
            <a:r>
              <a:rPr lang="en-US" dirty="0"/>
              <a:t> </a:t>
            </a:r>
            <a:fld id="{AAB63172-0737-4F58-AA61-0444E81086BA}" type="slidenum">
              <a:rPr lang="en-US" smtClean="0"/>
              <a:pPr/>
              <a:t>8</a:t>
            </a:fld>
            <a:endParaRPr lang="en-US" dirty="0"/>
          </a:p>
        </p:txBody>
      </p:sp>
      <p:grpSp>
        <p:nvGrpSpPr>
          <p:cNvPr id="3" name="Group 2"/>
          <p:cNvGrpSpPr/>
          <p:nvPr/>
        </p:nvGrpSpPr>
        <p:grpSpPr>
          <a:xfrm>
            <a:off x="91715" y="1529099"/>
            <a:ext cx="11732873" cy="5204729"/>
            <a:chOff x="91715" y="1529099"/>
            <a:chExt cx="11732873" cy="5204729"/>
          </a:xfrm>
        </p:grpSpPr>
        <p:sp>
          <p:nvSpPr>
            <p:cNvPr id="21" name="Rectangle 20">
              <a:extLst>
                <a:ext uri="{FF2B5EF4-FFF2-40B4-BE49-F238E27FC236}">
                  <a16:creationId xmlns:a16="http://schemas.microsoft.com/office/drawing/2014/main" id="{270F32DC-139A-F641-A5ED-FF6661FB5285}"/>
                </a:ext>
              </a:extLst>
            </p:cNvPr>
            <p:cNvSpPr/>
            <p:nvPr/>
          </p:nvSpPr>
          <p:spPr>
            <a:xfrm rot="16200000">
              <a:off x="4950559" y="3233632"/>
              <a:ext cx="3777084" cy="3680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NOISE                       BARRIER</a:t>
              </a:r>
            </a:p>
          </p:txBody>
        </p:sp>
        <p:sp>
          <p:nvSpPr>
            <p:cNvPr id="8" name="Rectangle 7"/>
            <p:cNvSpPr/>
            <p:nvPr/>
          </p:nvSpPr>
          <p:spPr>
            <a:xfrm>
              <a:off x="2053101" y="2841174"/>
              <a:ext cx="1195735" cy="14683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Census Unedited File </a:t>
              </a:r>
            </a:p>
          </p:txBody>
        </p:sp>
        <p:sp>
          <p:nvSpPr>
            <p:cNvPr id="9" name="Rectangle 8"/>
            <p:cNvSpPr/>
            <p:nvPr/>
          </p:nvSpPr>
          <p:spPr>
            <a:xfrm>
              <a:off x="3659513" y="2841174"/>
              <a:ext cx="1349469" cy="14683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Census Edited File</a:t>
              </a:r>
            </a:p>
          </p:txBody>
        </p:sp>
        <p:sp>
          <p:nvSpPr>
            <p:cNvPr id="10" name="Rectangle 9"/>
            <p:cNvSpPr/>
            <p:nvPr/>
          </p:nvSpPr>
          <p:spPr>
            <a:xfrm>
              <a:off x="7696200" y="2841179"/>
              <a:ext cx="1371600" cy="1468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Microdata Detail File</a:t>
              </a:r>
              <a:endParaRPr lang="en-US" sz="1600" b="1" dirty="0">
                <a:solidFill>
                  <a:schemeClr val="bg1"/>
                </a:solidFill>
              </a:endParaRPr>
            </a:p>
          </p:txBody>
        </p:sp>
        <p:sp>
          <p:nvSpPr>
            <p:cNvPr id="11" name="Rectangle 10"/>
            <p:cNvSpPr/>
            <p:nvPr/>
          </p:nvSpPr>
          <p:spPr>
            <a:xfrm>
              <a:off x="9979818" y="1680091"/>
              <a:ext cx="1844769" cy="1468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Pre-specified tabular summaries: </a:t>
              </a:r>
              <a:br>
                <a:rPr lang="en-US" sz="1600" dirty="0"/>
              </a:br>
              <a:r>
                <a:rPr lang="en-US" sz="1600" b="1" dirty="0"/>
                <a:t>PL94-171, DHC, DDHC, AIANNH</a:t>
              </a:r>
              <a:endParaRPr lang="en-US" sz="1600" dirty="0"/>
            </a:p>
          </p:txBody>
        </p:sp>
        <p:sp>
          <p:nvSpPr>
            <p:cNvPr id="12" name="Rectangle 11"/>
            <p:cNvSpPr/>
            <p:nvPr/>
          </p:nvSpPr>
          <p:spPr>
            <a:xfrm>
              <a:off x="9979819" y="4572000"/>
              <a:ext cx="1844769" cy="1468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Special tabulations </a:t>
              </a:r>
              <a:r>
                <a:rPr lang="en-US" sz="1600" dirty="0"/>
                <a:t>and post-census research</a:t>
              </a:r>
            </a:p>
          </p:txBody>
        </p:sp>
        <p:cxnSp>
          <p:nvCxnSpPr>
            <p:cNvPr id="26" name="Straight Arrow Connector 25"/>
            <p:cNvCxnSpPr>
              <a:stCxn id="8" idx="3"/>
              <a:endCxn id="9" idx="1"/>
            </p:cNvCxnSpPr>
            <p:nvPr/>
          </p:nvCxnSpPr>
          <p:spPr>
            <a:xfrm>
              <a:off x="3248836" y="3575358"/>
              <a:ext cx="410677" cy="0"/>
            </a:xfrm>
            <a:prstGeom prst="straightConnector1">
              <a:avLst/>
            </a:prstGeom>
            <a:ln w="762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1" idx="1"/>
            </p:cNvCxnSpPr>
            <p:nvPr/>
          </p:nvCxnSpPr>
          <p:spPr>
            <a:xfrm flipV="1">
              <a:off x="9067800" y="2414275"/>
              <a:ext cx="912018" cy="11610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3"/>
              <a:endCxn id="12" idx="1"/>
            </p:cNvCxnSpPr>
            <p:nvPr/>
          </p:nvCxnSpPr>
          <p:spPr>
            <a:xfrm>
              <a:off x="9067800" y="3575363"/>
              <a:ext cx="912019" cy="17308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28600" y="2841178"/>
              <a:ext cx="1357267" cy="14683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Decennial Response File</a:t>
              </a:r>
            </a:p>
          </p:txBody>
        </p:sp>
        <p:cxnSp>
          <p:nvCxnSpPr>
            <p:cNvPr id="35" name="Straight Arrow Connector 34"/>
            <p:cNvCxnSpPr>
              <a:stCxn id="22" idx="3"/>
              <a:endCxn id="8" idx="1"/>
            </p:cNvCxnSpPr>
            <p:nvPr/>
          </p:nvCxnSpPr>
          <p:spPr>
            <a:xfrm flipV="1">
              <a:off x="1585867" y="3575358"/>
              <a:ext cx="467234" cy="4"/>
            </a:xfrm>
            <a:prstGeom prst="straightConnector1">
              <a:avLst/>
            </a:prstGeom>
            <a:ln w="76200">
              <a:solidFill>
                <a:srgbClr val="FF330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15" y="4386882"/>
              <a:ext cx="1565494" cy="1175718"/>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0" y="6095653"/>
              <a:ext cx="1428750" cy="638175"/>
            </a:xfrm>
            <a:prstGeom prst="rect">
              <a:avLst/>
            </a:prstGeom>
          </p:spPr>
        </p:pic>
        <p:sp>
          <p:nvSpPr>
            <p:cNvPr id="24" name="Rectangle 23"/>
            <p:cNvSpPr/>
            <p:nvPr/>
          </p:nvSpPr>
          <p:spPr>
            <a:xfrm>
              <a:off x="5296805" y="2841175"/>
              <a:ext cx="2056797" cy="1468367"/>
            </a:xfrm>
            <a:prstGeom prst="rect">
              <a:avLst/>
            </a:prstGeom>
            <a:solidFill>
              <a:srgbClr val="7030A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Global Confidentiality Protection Process</a:t>
              </a:r>
            </a:p>
            <a:p>
              <a:pPr algn="ctr"/>
              <a:endParaRPr lang="en-US" sz="1600" b="1" dirty="0">
                <a:solidFill>
                  <a:schemeClr val="bg1"/>
                </a:solidFill>
              </a:endParaRPr>
            </a:p>
            <a:p>
              <a:pPr algn="ctr"/>
              <a:r>
                <a:rPr lang="en-US" sz="1600" b="1" dirty="0">
                  <a:solidFill>
                    <a:schemeClr val="bg1"/>
                  </a:solidFill>
                </a:rPr>
                <a:t>Disclosure Avoidance System</a:t>
              </a:r>
            </a:p>
          </p:txBody>
        </p:sp>
        <p:cxnSp>
          <p:nvCxnSpPr>
            <p:cNvPr id="25" name="Straight Arrow Connector 24"/>
            <p:cNvCxnSpPr>
              <a:stCxn id="27" idx="0"/>
              <a:endCxn id="24" idx="2"/>
            </p:cNvCxnSpPr>
            <p:nvPr/>
          </p:nvCxnSpPr>
          <p:spPr>
            <a:xfrm flipH="1" flipV="1">
              <a:off x="6325204" y="4309542"/>
              <a:ext cx="6021" cy="10863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5150125" y="5395876"/>
              <a:ext cx="2362200" cy="94456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Privacy-loss Budget,</a:t>
              </a:r>
            </a:p>
            <a:p>
              <a:pPr algn="ctr"/>
              <a:r>
                <a:rPr lang="en-US" dirty="0"/>
                <a:t>Accuracy Decisions</a:t>
              </a:r>
            </a:p>
          </p:txBody>
        </p:sp>
        <p:cxnSp>
          <p:nvCxnSpPr>
            <p:cNvPr id="29" name="Straight Arrow Connector 28"/>
            <p:cNvCxnSpPr>
              <a:stCxn id="24" idx="3"/>
              <a:endCxn id="10" idx="1"/>
            </p:cNvCxnSpPr>
            <p:nvPr/>
          </p:nvCxnSpPr>
          <p:spPr>
            <a:xfrm>
              <a:off x="7353602" y="3575359"/>
              <a:ext cx="342598" cy="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24" idx="1"/>
            </p:cNvCxnSpPr>
            <p:nvPr/>
          </p:nvCxnSpPr>
          <p:spPr>
            <a:xfrm>
              <a:off x="5008982" y="3575358"/>
              <a:ext cx="287823" cy="1"/>
            </a:xfrm>
            <a:prstGeom prst="straightConnector1">
              <a:avLst/>
            </a:prstGeom>
            <a:ln w="76200">
              <a:solidFill>
                <a:srgbClr val="FF33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p:nvPr/>
        </p:nvCxnSpPr>
        <p:spPr>
          <a:xfrm flipV="1">
            <a:off x="7365708" y="1915957"/>
            <a:ext cx="2624476" cy="9485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365708" y="4309542"/>
            <a:ext cx="2599092" cy="14422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89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Disclosure Avoidance System relies on </a:t>
            </a:r>
            <a:br>
              <a:rPr lang="en-US" dirty="0"/>
            </a:br>
            <a:r>
              <a:rPr lang="en-US" dirty="0"/>
              <a:t>injects of formally private noise</a:t>
            </a:r>
          </a:p>
        </p:txBody>
      </p:sp>
      <p:sp>
        <p:nvSpPr>
          <p:cNvPr id="3" name="Content Placeholder 2"/>
          <p:cNvSpPr>
            <a:spLocks noGrp="1"/>
          </p:cNvSpPr>
          <p:nvPr>
            <p:ph idx="1"/>
          </p:nvPr>
        </p:nvSpPr>
        <p:spPr/>
        <p:txBody>
          <a:bodyPr>
            <a:normAutofit fontScale="85000" lnSpcReduction="10000"/>
          </a:bodyPr>
          <a:lstStyle/>
          <a:p>
            <a:r>
              <a:rPr lang="en-US" dirty="0"/>
              <a:t>Advantages of noise injection with formal privacy:</a:t>
            </a:r>
          </a:p>
          <a:p>
            <a:pPr lvl="1"/>
            <a:r>
              <a:rPr lang="en-US" dirty="0"/>
              <a:t>Transparency: the details can be explained to the public </a:t>
            </a:r>
          </a:p>
          <a:p>
            <a:pPr lvl="1"/>
            <a:r>
              <a:rPr lang="en-US" dirty="0"/>
              <a:t>Tunable privacy guarantees</a:t>
            </a:r>
          </a:p>
          <a:p>
            <a:pPr lvl="1"/>
            <a:r>
              <a:rPr lang="en-US" dirty="0"/>
              <a:t>Privacy guarantees do not depend on external data</a:t>
            </a:r>
          </a:p>
          <a:p>
            <a:pPr lvl="1"/>
            <a:r>
              <a:rPr lang="en-US" dirty="0"/>
              <a:t>Protects against accurate database reconstruction</a:t>
            </a:r>
          </a:p>
          <a:p>
            <a:pPr lvl="1"/>
            <a:r>
              <a:rPr lang="en-US" dirty="0"/>
              <a:t>Protects every member of the population</a:t>
            </a:r>
          </a:p>
          <a:p>
            <a:endParaRPr lang="en-US" i="1" dirty="0"/>
          </a:p>
          <a:p>
            <a:r>
              <a:rPr lang="en-US" dirty="0"/>
              <a:t>Challenges:</a:t>
            </a:r>
          </a:p>
          <a:p>
            <a:pPr lvl="1"/>
            <a:r>
              <a:rPr lang="en-US" dirty="0"/>
              <a:t>Entire country must be processed at once for best accuracy</a:t>
            </a:r>
          </a:p>
          <a:p>
            <a:pPr lvl="1"/>
            <a:r>
              <a:rPr lang="en-US" dirty="0"/>
              <a:t>Every use of confidential data must be tallied in the </a:t>
            </a:r>
            <a:r>
              <a:rPr lang="en-US" i="1" dirty="0"/>
              <a:t>privacy-loss budget</a:t>
            </a:r>
            <a:endParaRPr lang="en-US" dirty="0"/>
          </a:p>
        </p:txBody>
      </p:sp>
      <p:grpSp>
        <p:nvGrpSpPr>
          <p:cNvPr id="11" name="Group 10"/>
          <p:cNvGrpSpPr/>
          <p:nvPr/>
        </p:nvGrpSpPr>
        <p:grpSpPr>
          <a:xfrm>
            <a:off x="9003791" y="2133600"/>
            <a:ext cx="3046793" cy="2874354"/>
            <a:chOff x="8535607" y="1853624"/>
            <a:chExt cx="3046793" cy="2874354"/>
          </a:xfrm>
        </p:grpSpPr>
        <p:grpSp>
          <p:nvGrpSpPr>
            <p:cNvPr id="9" name="Group 8"/>
            <p:cNvGrpSpPr/>
            <p:nvPr/>
          </p:nvGrpSpPr>
          <p:grpSpPr>
            <a:xfrm>
              <a:off x="8535607" y="1853624"/>
              <a:ext cx="3046793" cy="2466873"/>
              <a:chOff x="4423218" y="2841177"/>
              <a:chExt cx="3046793" cy="2466873"/>
            </a:xfrm>
          </p:grpSpPr>
          <p:sp>
            <p:nvSpPr>
              <p:cNvPr id="5" name="Rectangle 4"/>
              <p:cNvSpPr/>
              <p:nvPr/>
            </p:nvSpPr>
            <p:spPr>
              <a:xfrm>
                <a:off x="4918216" y="2841177"/>
                <a:ext cx="2056797" cy="1468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Global Confidentiality Protection Process</a:t>
                </a:r>
              </a:p>
              <a:p>
                <a:pPr algn="ctr"/>
                <a:endParaRPr lang="en-US" sz="1600" b="1" dirty="0">
                  <a:solidFill>
                    <a:schemeClr val="bg1"/>
                  </a:solidFill>
                </a:endParaRPr>
              </a:p>
              <a:p>
                <a:pPr algn="ctr"/>
                <a:r>
                  <a:rPr lang="en-US" sz="1600" b="1" dirty="0">
                    <a:solidFill>
                      <a:schemeClr val="bg1"/>
                    </a:solidFill>
                  </a:rPr>
                  <a:t>Disclosure Avoidance System</a:t>
                </a:r>
              </a:p>
            </p:txBody>
          </p:sp>
          <p:cxnSp>
            <p:nvCxnSpPr>
              <p:cNvPr id="6" name="Straight Arrow Connector 5"/>
              <p:cNvCxnSpPr>
                <a:endCxn id="5" idx="1"/>
              </p:cNvCxnSpPr>
              <p:nvPr/>
            </p:nvCxnSpPr>
            <p:spPr>
              <a:xfrm flipV="1">
                <a:off x="4423218" y="3575361"/>
                <a:ext cx="494998" cy="1"/>
              </a:xfrm>
              <a:prstGeom prst="straightConnector1">
                <a:avLst/>
              </a:prstGeom>
              <a:ln w="762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3"/>
              </p:cNvCxnSpPr>
              <p:nvPr/>
            </p:nvCxnSpPr>
            <p:spPr>
              <a:xfrm flipV="1">
                <a:off x="6975013" y="3560591"/>
                <a:ext cx="494998" cy="147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2"/>
              </p:cNvCxnSpPr>
              <p:nvPr/>
            </p:nvCxnSpPr>
            <p:spPr>
              <a:xfrm flipV="1">
                <a:off x="5946614" y="4309544"/>
                <a:ext cx="1" cy="998506"/>
              </a:xfrm>
              <a:prstGeom prst="straightConnector1">
                <a:avLst/>
              </a:prstGeom>
              <a:ln w="76200">
                <a:solidFill>
                  <a:srgbClr val="FF33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9850542" y="4143203"/>
              <a:ext cx="416922" cy="584775"/>
            </a:xfrm>
            <a:prstGeom prst="rect">
              <a:avLst/>
            </a:prstGeom>
          </p:spPr>
          <p:txBody>
            <a:bodyPr wrap="square">
              <a:spAutoFit/>
            </a:bodyPr>
            <a:lstStyle/>
            <a:p>
              <a:r>
                <a:rPr lang="el-GR" sz="3200" b="1" dirty="0"/>
                <a:t>ε</a:t>
              </a:r>
              <a:endParaRPr lang="en-US" sz="3200" dirty="0"/>
            </a:p>
          </p:txBody>
        </p:sp>
      </p:grpSp>
      <p:sp>
        <p:nvSpPr>
          <p:cNvPr id="4" name="Slide Number Placeholder 3"/>
          <p:cNvSpPr>
            <a:spLocks noGrp="1"/>
          </p:cNvSpPr>
          <p:nvPr>
            <p:ph type="sldNum" sz="quarter" idx="12"/>
          </p:nvPr>
        </p:nvSpPr>
        <p:spPr/>
        <p:txBody>
          <a:bodyPr/>
          <a:lstStyle/>
          <a:p>
            <a:fld id="{6B70B6FD-B4DD-4C3C-B591-D26FF6FF6394}" type="slidenum">
              <a:rPr lang="en-US" smtClean="0"/>
              <a:pPr/>
              <a:t>9</a:t>
            </a:fld>
            <a:endParaRPr lang="en-US"/>
          </a:p>
        </p:txBody>
      </p:sp>
    </p:spTree>
    <p:extLst>
      <p:ext uri="{BB962C8B-B14F-4D97-AF65-F5344CB8AC3E}">
        <p14:creationId xmlns:p14="http://schemas.microsoft.com/office/powerpoint/2010/main" val="2568359644"/>
      </p:ext>
    </p:extLst>
  </p:cSld>
  <p:clrMapOvr>
    <a:masterClrMapping/>
  </p:clrMapOvr>
</p:sld>
</file>

<file path=ppt/theme/theme1.xml><?xml version="1.0" encoding="utf-8"?>
<a:theme xmlns:a="http://schemas.openxmlformats.org/drawingml/2006/main" name="abowd-jarmin-NIST-stakeholder meeting 2016062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bowd-jarmin-NIST-stakeholder meeting 20160629.potx" id="{91F54333-0448-4C6B-BC9D-A9A74C9B1880}" vid="{AF62FFE0-E663-4466-92DE-2757E83FB8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07D9E52542834C9BEFF48A5971C7F6" ma:contentTypeVersion="0" ma:contentTypeDescription="Create a new document." ma:contentTypeScope="" ma:versionID="4d2d896bf58b2a54c3d45b2b4c70a50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4D9823-E5F3-4EFC-945B-AD7078CF8440}">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2.xml><?xml version="1.0" encoding="utf-8"?>
<ds:datastoreItem xmlns:ds="http://schemas.openxmlformats.org/officeDocument/2006/customXml" ds:itemID="{7C36B358-23EE-490F-943E-3002D53FFE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B1AF46E-C2E0-427A-BC12-AD420944F5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abowd-jarmin-NIST-stakeholder meeting 20160629</Template>
  <TotalTime>13977</TotalTime>
  <Words>2488</Words>
  <Application>Microsoft Macintosh PowerPoint</Application>
  <PresentationFormat>Widescreen</PresentationFormat>
  <Paragraphs>375</Paragraphs>
  <Slides>35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 Unicode MS</vt:lpstr>
      <vt:lpstr>Arial</vt:lpstr>
      <vt:lpstr>Calibri</vt:lpstr>
      <vt:lpstr>Roboto Condensed</vt:lpstr>
      <vt:lpstr>Wingdings</vt:lpstr>
      <vt:lpstr>abowd-jarmin-NIST-stakeholder meeting 20160629</vt:lpstr>
      <vt:lpstr>Formal Privacy:  Making an Impact at Large Organizations  Deploying Differential Privacy for the 2020 Census of Population and Housing</vt:lpstr>
      <vt:lpstr>The views in this presentation are those of the author,  and not those of the U.S. Census Bureau.</vt:lpstr>
      <vt:lpstr>Acknowledgments</vt:lpstr>
      <vt:lpstr>Key points about the 2020 Census</vt:lpstr>
      <vt:lpstr>Disclosure Avoidance in the 2010 Census:  Swapping</vt:lpstr>
      <vt:lpstr>Disclosure Avoidance and the 2020 Census: Differential Privacy</vt:lpstr>
      <vt:lpstr>Despite its Size, the Decennial Census is the Easiest  US Census Bureau Product to Make Differentially Private</vt:lpstr>
      <vt:lpstr>DAS allows the Census Bureau to enforce global confidentiality protections</vt:lpstr>
      <vt:lpstr>The Disclosure Avoidance System relies on  injects of formally private noise</vt:lpstr>
      <vt:lpstr>There was no off-the-shelf system for applying differential privacy to a national census</vt:lpstr>
      <vt:lpstr>Basic approach for a DP Census</vt:lpstr>
      <vt:lpstr>First effort: The block-by-block algorithm Independently protect each block (parallel composition)</vt:lpstr>
      <vt:lpstr>Tested with data from 1940</vt:lpstr>
      <vt:lpstr>Block-by-block algorithm (also called bottomUp)</vt:lpstr>
      <vt:lpstr>New algorithm: the top-down mechanism</vt:lpstr>
      <vt:lpstr>New algorithm: the top-down mechanism</vt:lpstr>
      <vt:lpstr>Post-process for non-negativity and consistency</vt:lpstr>
      <vt:lpstr>Top-Down Framework</vt:lpstr>
      <vt:lpstr>Evaluating the algorithm</vt:lpstr>
      <vt:lpstr>Top-Down: much more accurate!</vt:lpstr>
      <vt:lpstr>PowerPoint Presentation</vt:lpstr>
      <vt:lpstr>PowerPoint Presentation</vt:lpstr>
      <vt:lpstr>PowerPoint Presentation</vt:lpstr>
      <vt:lpstr>Two public policy choices:</vt:lpstr>
      <vt:lpstr>Organizational Challenges</vt:lpstr>
      <vt:lpstr>Data User Challenges</vt:lpstr>
      <vt:lpstr>Concerns and Responses</vt:lpstr>
      <vt:lpstr>Redistricting and Exact Counts</vt:lpstr>
      <vt:lpstr>Ruggles Concerns</vt:lpstr>
      <vt:lpstr>Organized attack on the move to differential privacy</vt:lpstr>
      <vt:lpstr>Analysis of population variances David Van Riper &amp; Tracy Kugler, IPUMS (APDU 2019)</vt:lpstr>
      <vt:lpstr>Analysis of population variances David Van Riper &amp; Tracy Kugler, IPUMS (APDU 2019)</vt:lpstr>
      <vt:lpstr>Analysis of population variances David Van Riper &amp; Tracy Kugler, IPUMS (APDU 2019)</vt:lpstr>
      <vt:lpstr>For more  information…</vt:lpstr>
      <vt:lpstr>More Background on the 2020 Disclosure Avoidance System</vt:lpstr>
    </vt:vector>
  </TitlesOfParts>
  <Company>U.S. Department of Commerce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21st Century Challenge of Privacy and Confidentiality for Statistical Agencies</dc:title>
  <dc:creator>John M Abowd</dc:creator>
  <cp:lastModifiedBy>Simson Garfinkel</cp:lastModifiedBy>
  <cp:revision>960</cp:revision>
  <cp:lastPrinted>2017-08-09T14:58:31Z</cp:lastPrinted>
  <dcterms:created xsi:type="dcterms:W3CDTF">2016-06-22T15:55:01Z</dcterms:created>
  <dcterms:modified xsi:type="dcterms:W3CDTF">2019-07-27T17:40:45Z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0x0101001F07D9E52542834C9BEFF48A5971C7F6</vt:lpwstr>
  </property>
</Properties>
</file>