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878" r:id="rId2"/>
    <p:sldId id="8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019EB9-960A-4775-B14E-14526493F361}">
          <p14:sldIdLst>
            <p14:sldId id="878"/>
            <p14:sldId id="8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472C4"/>
    <a:srgbClr val="1A45EE"/>
    <a:srgbClr val="0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1" autoAdjust="0"/>
    <p:restoredTop sz="95814" autoAdjust="0"/>
  </p:normalViewPr>
  <p:slideViewPr>
    <p:cSldViewPr snapToGrid="0">
      <p:cViewPr varScale="1">
        <p:scale>
          <a:sx n="112" d="100"/>
          <a:sy n="112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A40EB-8383-43DF-AEBD-0234F3D74A43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2B915-6B21-4274-AF02-A38A27853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2B915-6B21-4274-AF02-A38A27853A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5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4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0764-11AF-4001-9740-CCE7AC1BF865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56D7-E4F2-4363-9DD4-04D10C1E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8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simons.berkeley.edu/privacy2019-boot-camp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esa@psu.edu" TargetMode="External"/><Relationship Id="rId5" Type="http://schemas.openxmlformats.org/officeDocument/2006/relationships/hyperlink" Target="https://www.cs.ucsb.edu/~yuxiangw/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simons.berkeley.edu/people/thomas-steinke" TargetMode="Externa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985" y="210546"/>
            <a:ext cx="11742030" cy="2387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Formal Privacy: Making an Impact at Large Organizations 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Topic Contributed Session sponsored by the ASA Privacy &amp; Confidentiality Committee </a:t>
            </a:r>
            <a:br>
              <a:rPr lang="en-US" sz="2200" dirty="0"/>
            </a:br>
            <a:r>
              <a:rPr lang="en-US" sz="2200" dirty="0"/>
              <a:t> JSM 2019, Denver, CO </a:t>
            </a:r>
            <a:br>
              <a:rPr lang="en-US" sz="4400" b="1" dirty="0"/>
            </a:br>
            <a:r>
              <a:rPr lang="en-US" sz="2000" dirty="0"/>
              <a:t>Wed, July 31st, 2019 10:20 am – 12:20 pm</a:t>
            </a:r>
            <a:br>
              <a:rPr lang="en-US" sz="2000" dirty="0"/>
            </a:b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903" y="2598146"/>
            <a:ext cx="9144000" cy="4343399"/>
          </a:xfrm>
        </p:spPr>
        <p:txBody>
          <a:bodyPr>
            <a:normAutofit/>
          </a:bodyPr>
          <a:lstStyle/>
          <a:p>
            <a:r>
              <a:rPr lang="en-US" sz="4400" dirty="0"/>
              <a:t>Panelists: </a:t>
            </a:r>
          </a:p>
          <a:p>
            <a:endParaRPr lang="en-US" sz="4400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997F92-27BF-BF49-A817-C1F5F1D41628}"/>
              </a:ext>
            </a:extLst>
          </p:cNvPr>
          <p:cNvSpPr txBox="1"/>
          <p:nvPr/>
        </p:nvSpPr>
        <p:spPr>
          <a:xfrm>
            <a:off x="1524843" y="5037906"/>
            <a:ext cx="1877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Simson Garfinkel</a:t>
            </a:r>
          </a:p>
          <a:p>
            <a:pPr algn="ctr"/>
            <a:r>
              <a:rPr lang="en-US" dirty="0"/>
              <a:t>US Census Bureau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076DB-0A14-BF49-A120-473C7C925DCE}"/>
              </a:ext>
            </a:extLst>
          </p:cNvPr>
          <p:cNvSpPr txBox="1"/>
          <p:nvPr/>
        </p:nvSpPr>
        <p:spPr>
          <a:xfrm>
            <a:off x="6194185" y="5037906"/>
            <a:ext cx="198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Juan Lavista Ferres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Microsoft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94C73-FF79-8D4F-B169-D036F11B41A8}"/>
              </a:ext>
            </a:extLst>
          </p:cNvPr>
          <p:cNvSpPr txBox="1"/>
          <p:nvPr/>
        </p:nvSpPr>
        <p:spPr>
          <a:xfrm>
            <a:off x="8458628" y="4986241"/>
            <a:ext cx="2385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Shiva </a:t>
            </a:r>
            <a:r>
              <a:rPr lang="en-US" dirty="0" err="1">
                <a:hlinkClick r:id="rId5"/>
              </a:rPr>
              <a:t>Kasiviswanathan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Amazon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63CF2-99FD-8D4F-AA9C-A9C7C1A0F0DA}"/>
              </a:ext>
            </a:extLst>
          </p:cNvPr>
          <p:cNvSpPr txBox="1"/>
          <p:nvPr/>
        </p:nvSpPr>
        <p:spPr>
          <a:xfrm>
            <a:off x="502651" y="5878013"/>
            <a:ext cx="8673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Organizer: </a:t>
            </a:r>
            <a:r>
              <a:rPr lang="en-US" sz="2200" u="sng" dirty="0">
                <a:solidFill>
                  <a:srgbClr val="5B9BD5"/>
                </a:solidFill>
              </a:rPr>
              <a:t>Lars Vilhuber</a:t>
            </a:r>
            <a:r>
              <a:rPr lang="en-US" sz="2200" dirty="0"/>
              <a:t>, Cornell University </a:t>
            </a:r>
          </a:p>
          <a:p>
            <a:r>
              <a:rPr lang="en-US" sz="2200" dirty="0"/>
              <a:t>Chair: </a:t>
            </a:r>
            <a:r>
              <a:rPr lang="en-US" sz="2200" u="sng" dirty="0">
                <a:solidFill>
                  <a:schemeClr val="accent1"/>
                </a:solidFill>
              </a:rPr>
              <a:t>Aleksandra </a:t>
            </a:r>
            <a:r>
              <a:rPr lang="en-US" sz="2200" u="sng">
                <a:solidFill>
                  <a:schemeClr val="accent1"/>
                </a:solidFill>
              </a:rPr>
              <a:t>(Sesa) Slavkovic</a:t>
            </a:r>
            <a:r>
              <a:rPr lang="en-US" sz="2200"/>
              <a:t>  </a:t>
            </a:r>
            <a:r>
              <a:rPr lang="en-US" sz="2200" dirty="0"/>
              <a:t>(</a:t>
            </a:r>
            <a:r>
              <a:rPr lang="en-US" sz="2200" dirty="0" err="1">
                <a:solidFill>
                  <a:schemeClr val="accent1"/>
                </a:solidFill>
                <a:hlinkClick r:id="rId6"/>
              </a:rPr>
              <a:t>sesa@psu.edu</a:t>
            </a:r>
            <a:r>
              <a:rPr lang="en-US" sz="2200" dirty="0"/>
              <a:t>), Penn State University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9B720-87EC-AE4D-B35A-8F20F3D8DCAE}"/>
              </a:ext>
            </a:extLst>
          </p:cNvPr>
          <p:cNvSpPr txBox="1"/>
          <p:nvPr/>
        </p:nvSpPr>
        <p:spPr>
          <a:xfrm>
            <a:off x="3859514" y="5027927"/>
            <a:ext cx="183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Ilya Mironov</a:t>
            </a:r>
          </a:p>
          <a:p>
            <a:pPr algn="ctr"/>
            <a:r>
              <a:rPr lang="en-US" dirty="0"/>
              <a:t>Google/Facebook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B2596-C8B9-0647-A4D0-CE70EBDAC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562" y="3439583"/>
            <a:ext cx="1599403" cy="1529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F2E07D-0B46-D141-9A46-24CECEFAA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544" y="3450166"/>
            <a:ext cx="1317230" cy="1529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286D37-C725-E544-9681-6631081E89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0353" y="3439583"/>
            <a:ext cx="1550105" cy="15501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FB30A8-2C08-9F4C-9802-049CD4D26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2810" y="3411106"/>
            <a:ext cx="1550105" cy="15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9F2B-49D7-714C-B0E8-BE87413E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45" y="187854"/>
            <a:ext cx="10515600" cy="1325563"/>
          </a:xfrm>
        </p:spPr>
        <p:txBody>
          <a:bodyPr/>
          <a:lstStyle/>
          <a:p>
            <a:r>
              <a:rPr lang="en-US" dirty="0"/>
              <a:t>Key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C8DC-F0FB-8F44-8CB6-248C914F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45" y="1513417"/>
            <a:ext cx="11154256" cy="5058833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prstClr val="black"/>
                </a:solidFill>
                <a:latin typeface=".SFUIText"/>
              </a:rPr>
              <a:t>With heightened </a:t>
            </a:r>
            <a:r>
              <a:rPr lang="en-US" sz="2400" dirty="0">
                <a:solidFill>
                  <a:prstClr val="black"/>
                </a:solidFill>
                <a:latin typeface=".SFUIText"/>
              </a:rPr>
              <a:t>disclosure risks, current statistical disclosure methods are insufficient for data protection </a:t>
            </a:r>
          </a:p>
          <a:p>
            <a:r>
              <a:rPr lang="en-US" sz="2400" dirty="0">
                <a:solidFill>
                  <a:prstClr val="black"/>
                </a:solidFill>
                <a:latin typeface=".SFUIText"/>
              </a:rPr>
              <a:t>Formal privacy guarantees - provable privacy guarantees that hold regardless of assumed knowledge and attack strategy of a malicious user - are becoming increasingly important for large producers of statistics</a:t>
            </a:r>
          </a:p>
          <a:p>
            <a:endParaRPr lang="en-US" sz="2400" dirty="0">
              <a:solidFill>
                <a:prstClr val="black"/>
              </a:solidFill>
              <a:latin typeface=".SFUIText"/>
            </a:endParaRPr>
          </a:p>
          <a:p>
            <a:r>
              <a:rPr lang="en-US" sz="2400" dirty="0">
                <a:solidFill>
                  <a:prstClr val="black"/>
                </a:solidFill>
                <a:latin typeface=".SFUIText"/>
              </a:rPr>
              <a:t>How is differential privacy (DP) implemented in your organization?</a:t>
            </a:r>
          </a:p>
          <a:p>
            <a:r>
              <a:rPr lang="en-US" sz="2400" dirty="0">
                <a:solidFill>
                  <a:prstClr val="black"/>
                </a:solidFill>
                <a:latin typeface=".SFUIText"/>
              </a:rPr>
              <a:t>What are the key challenges? </a:t>
            </a:r>
          </a:p>
          <a:p>
            <a:r>
              <a:rPr lang="en-US" sz="2400" dirty="0">
                <a:solidFill>
                  <a:prstClr val="black"/>
                </a:solidFill>
                <a:latin typeface=".SFUIText"/>
              </a:rPr>
              <a:t>How do you evaluate data quality – privacy — access tradeoffs? </a:t>
            </a:r>
          </a:p>
          <a:p>
            <a:r>
              <a:rPr lang="en-US" sz="2400" dirty="0">
                <a:solidFill>
                  <a:prstClr val="black"/>
                </a:solidFill>
                <a:latin typeface=".SFUIText"/>
              </a:rPr>
              <a:t>Is DP accepted within your organization?</a:t>
            </a:r>
          </a:p>
          <a:p>
            <a:r>
              <a:rPr lang="en-US" sz="2400" dirty="0">
                <a:solidFill>
                  <a:prstClr val="black"/>
                </a:solidFill>
                <a:latin typeface=".SFUIText"/>
              </a:rPr>
              <a:t>Is DP accepted by your clients/stakeholders? </a:t>
            </a:r>
          </a:p>
          <a:p>
            <a:r>
              <a:rPr lang="en-US" sz="2400" dirty="0">
                <a:solidFill>
                  <a:prstClr val="black"/>
                </a:solidFill>
                <a:latin typeface=".SFUIText"/>
              </a:rPr>
              <a:t>What are the next steps? </a:t>
            </a:r>
          </a:p>
        </p:txBody>
      </p:sp>
    </p:spTree>
    <p:extLst>
      <p:ext uri="{BB962C8B-B14F-4D97-AF65-F5344CB8AC3E}">
        <p14:creationId xmlns:p14="http://schemas.microsoft.com/office/powerpoint/2010/main" val="11485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20317</TotalTime>
  <Words>69</Words>
  <Application>Microsoft Macintosh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.SFUIText</vt:lpstr>
      <vt:lpstr>Arial</vt:lpstr>
      <vt:lpstr>Calibri</vt:lpstr>
      <vt:lpstr>Calibri Light</vt:lpstr>
      <vt:lpstr>Office Theme</vt:lpstr>
      <vt:lpstr>Formal Privacy: Making an Impact at Large Organizations  Topic Contributed Session sponsored by the ASA Privacy &amp; Confidentiality Committee   JSM 2019, Denver, CO  Wed, July 31st, 2019 10:20 am – 12:20 pm </vt:lpstr>
      <vt:lpstr>Key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Karwa, Vishesh</dc:creator>
  <cp:lastModifiedBy>Lars Vilhuber</cp:lastModifiedBy>
  <cp:revision>1444</cp:revision>
  <dcterms:created xsi:type="dcterms:W3CDTF">2016-07-16T22:48:56Z</dcterms:created>
  <dcterms:modified xsi:type="dcterms:W3CDTF">2019-07-31T18:22:53Z</dcterms:modified>
</cp:coreProperties>
</file>