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7"/>
  </p:notesMasterIdLst>
  <p:sldIdLst>
    <p:sldId id="256" r:id="rId2"/>
    <p:sldId id="600" r:id="rId3"/>
    <p:sldId id="461" r:id="rId4"/>
    <p:sldId id="681" r:id="rId5"/>
    <p:sldId id="682" r:id="rId6"/>
    <p:sldId id="705" r:id="rId7"/>
    <p:sldId id="698" r:id="rId8"/>
    <p:sldId id="699" r:id="rId9"/>
    <p:sldId id="700" r:id="rId10"/>
    <p:sldId id="701" r:id="rId11"/>
    <p:sldId id="702" r:id="rId12"/>
    <p:sldId id="703" r:id="rId13"/>
    <p:sldId id="704" r:id="rId14"/>
    <p:sldId id="683" r:id="rId15"/>
    <p:sldId id="507" r:id="rId16"/>
    <p:sldId id="675" r:id="rId17"/>
    <p:sldId id="676" r:id="rId18"/>
    <p:sldId id="621" r:id="rId19"/>
    <p:sldId id="677" r:id="rId20"/>
    <p:sldId id="690" r:id="rId21"/>
    <p:sldId id="498" r:id="rId22"/>
    <p:sldId id="623" r:id="rId23"/>
    <p:sldId id="499" r:id="rId24"/>
    <p:sldId id="501" r:id="rId25"/>
    <p:sldId id="624" r:id="rId26"/>
    <p:sldId id="685" r:id="rId27"/>
    <p:sldId id="706" r:id="rId28"/>
    <p:sldId id="716" r:id="rId29"/>
    <p:sldId id="708" r:id="rId30"/>
    <p:sldId id="707" r:id="rId31"/>
    <p:sldId id="717" r:id="rId32"/>
    <p:sldId id="718" r:id="rId33"/>
    <p:sldId id="709" r:id="rId34"/>
    <p:sldId id="710" r:id="rId35"/>
    <p:sldId id="711" r:id="rId36"/>
    <p:sldId id="712" r:id="rId37"/>
    <p:sldId id="713" r:id="rId38"/>
    <p:sldId id="714" r:id="rId39"/>
    <p:sldId id="715" r:id="rId40"/>
    <p:sldId id="719" r:id="rId41"/>
    <p:sldId id="637" r:id="rId42"/>
    <p:sldId id="638" r:id="rId43"/>
    <p:sldId id="639" r:id="rId44"/>
    <p:sldId id="691" r:id="rId45"/>
    <p:sldId id="720" r:id="rId46"/>
    <p:sldId id="686" r:id="rId47"/>
    <p:sldId id="692" r:id="rId48"/>
    <p:sldId id="448" r:id="rId49"/>
    <p:sldId id="627" r:id="rId50"/>
    <p:sldId id="721" r:id="rId51"/>
    <p:sldId id="722" r:id="rId52"/>
    <p:sldId id="618" r:id="rId53"/>
    <p:sldId id="617" r:id="rId54"/>
    <p:sldId id="724" r:id="rId55"/>
    <p:sldId id="725" r:id="rId56"/>
    <p:sldId id="726" r:id="rId57"/>
    <p:sldId id="727" r:id="rId58"/>
    <p:sldId id="728" r:id="rId59"/>
    <p:sldId id="729" r:id="rId60"/>
    <p:sldId id="723" r:id="rId61"/>
    <p:sldId id="641" r:id="rId62"/>
    <p:sldId id="696" r:id="rId63"/>
    <p:sldId id="553" r:id="rId64"/>
    <p:sldId id="697" r:id="rId65"/>
    <p:sldId id="654" r:id="rId66"/>
    <p:sldId id="555" r:id="rId67"/>
    <p:sldId id="648" r:id="rId68"/>
    <p:sldId id="649" r:id="rId69"/>
    <p:sldId id="687" r:id="rId70"/>
    <p:sldId id="689" r:id="rId71"/>
    <p:sldId id="688" r:id="rId72"/>
    <p:sldId id="657" r:id="rId73"/>
    <p:sldId id="655" r:id="rId74"/>
    <p:sldId id="656" r:id="rId75"/>
    <p:sldId id="730" r:id="rId76"/>
    <p:sldId id="731" r:id="rId77"/>
    <p:sldId id="732" r:id="rId78"/>
    <p:sldId id="733" r:id="rId79"/>
    <p:sldId id="734" r:id="rId80"/>
    <p:sldId id="647" r:id="rId81"/>
    <p:sldId id="645" r:id="rId82"/>
    <p:sldId id="646" r:id="rId83"/>
    <p:sldId id="735" r:id="rId84"/>
    <p:sldId id="574" r:id="rId85"/>
    <p:sldId id="693" r:id="rId86"/>
    <p:sldId id="736" r:id="rId87"/>
    <p:sldId id="737" r:id="rId88"/>
    <p:sldId id="738" r:id="rId89"/>
    <p:sldId id="495" r:id="rId90"/>
    <p:sldId id="741" r:id="rId91"/>
    <p:sldId id="742" r:id="rId92"/>
    <p:sldId id="739" r:id="rId93"/>
    <p:sldId id="694" r:id="rId94"/>
    <p:sldId id="740" r:id="rId95"/>
    <p:sldId id="416" r:id="rId96"/>
  </p:sldIdLst>
  <p:sldSz cx="12192000" cy="6858000"/>
  <p:notesSz cx="6858000" cy="9144000"/>
  <p:embeddedFontLst>
    <p:embeddedFont>
      <p:font typeface="Century" panose="02040604050505020304" pitchFamily="18" charset="0"/>
      <p:regular r:id="rId98"/>
    </p:embeddedFont>
    <p:embeddedFont>
      <p:font typeface="Calibri" panose="020F0502020204030204" pitchFamily="34" charset="0"/>
      <p:regular r:id="rId99"/>
      <p:bold r:id="rId100"/>
      <p:italic r:id="rId101"/>
      <p:boldItalic r:id="rId102"/>
    </p:embeddedFont>
    <p:embeddedFont>
      <p:font typeface="Calibri Light" panose="020F0302020204030204" pitchFamily="34" charset="0"/>
      <p:regular r:id="rId103"/>
      <p:italic r:id="rId104"/>
    </p:embeddedFont>
    <p:embeddedFont>
      <p:font typeface="Roboto" panose="02000000000000000000" pitchFamily="2" charset="0"/>
      <p:regular r:id="rId10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B1B"/>
    <a:srgbClr val="FF5050"/>
    <a:srgbClr val="B3B3B3"/>
    <a:srgbClr val="FFFFFF"/>
    <a:srgbClr val="0BEBDE"/>
    <a:srgbClr val="FF754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4" autoAdjust="0"/>
    <p:restoredTop sz="81182" autoAdjust="0"/>
  </p:normalViewPr>
  <p:slideViewPr>
    <p:cSldViewPr snapToGrid="0">
      <p:cViewPr>
        <p:scale>
          <a:sx n="53" d="100"/>
          <a:sy n="53" d="100"/>
        </p:scale>
        <p:origin x="1848" y="966"/>
      </p:cViewPr>
      <p:guideLst/>
    </p:cSldViewPr>
  </p:slideViewPr>
  <p:outlineViewPr>
    <p:cViewPr>
      <p:scale>
        <a:sx n="33" d="100"/>
        <a:sy n="33" d="100"/>
      </p:scale>
      <p:origin x="0" y="-1458"/>
    </p:cViewPr>
  </p:outlineViewPr>
  <p:notesTextViewPr>
    <p:cViewPr>
      <p:scale>
        <a:sx n="1" d="1"/>
        <a:sy n="1" d="1"/>
      </p:scale>
      <p:origin x="0" y="0"/>
    </p:cViewPr>
  </p:notesTextViewPr>
  <p:sorterViewPr>
    <p:cViewPr varScale="1">
      <p:scale>
        <a:sx n="100" d="100"/>
        <a:sy n="100" d="100"/>
      </p:scale>
      <p:origin x="0" y="-3537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6.fntdata"/><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2019-04-04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41</a:t>
            </a:fld>
            <a:endParaRPr lang="de-DE"/>
          </a:p>
        </p:txBody>
      </p:sp>
    </p:spTree>
    <p:extLst>
      <p:ext uri="{BB962C8B-B14F-4D97-AF65-F5344CB8AC3E}">
        <p14:creationId xmlns:p14="http://schemas.microsoft.com/office/powerpoint/2010/main" val="242102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3</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a:t>
            </a:fld>
            <a:endParaRPr lang="de-DE"/>
          </a:p>
        </p:txBody>
      </p:sp>
    </p:spTree>
    <p:extLst>
      <p:ext uri="{BB962C8B-B14F-4D97-AF65-F5344CB8AC3E}">
        <p14:creationId xmlns:p14="http://schemas.microsoft.com/office/powerpoint/2010/main" val="85646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a:t>
            </a:fld>
            <a:endParaRPr lang="de-DE"/>
          </a:p>
        </p:txBody>
      </p:sp>
    </p:spTree>
    <p:extLst>
      <p:ext uri="{BB962C8B-B14F-4D97-AF65-F5344CB8AC3E}">
        <p14:creationId xmlns:p14="http://schemas.microsoft.com/office/powerpoint/2010/main" val="247387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a:t>
            </a:fld>
            <a:endParaRPr lang="de-DE"/>
          </a:p>
        </p:txBody>
      </p:sp>
    </p:spTree>
    <p:extLst>
      <p:ext uri="{BB962C8B-B14F-4D97-AF65-F5344CB8AC3E}">
        <p14:creationId xmlns:p14="http://schemas.microsoft.com/office/powerpoint/2010/main" val="344957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a:t>
            </a:fld>
            <a:endParaRPr lang="de-DE"/>
          </a:p>
        </p:txBody>
      </p:sp>
    </p:spTree>
    <p:extLst>
      <p:ext uri="{BB962C8B-B14F-4D97-AF65-F5344CB8AC3E}">
        <p14:creationId xmlns:p14="http://schemas.microsoft.com/office/powerpoint/2010/main" val="1520038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11</a:t>
            </a:fld>
            <a:endParaRPr lang="de-DE"/>
          </a:p>
        </p:txBody>
      </p:sp>
    </p:spTree>
    <p:extLst>
      <p:ext uri="{BB962C8B-B14F-4D97-AF65-F5344CB8AC3E}">
        <p14:creationId xmlns:p14="http://schemas.microsoft.com/office/powerpoint/2010/main" val="299557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12</a:t>
            </a:fld>
            <a:endParaRPr lang="de-DE"/>
          </a:p>
        </p:txBody>
      </p:sp>
    </p:spTree>
    <p:extLst>
      <p:ext uri="{BB962C8B-B14F-4D97-AF65-F5344CB8AC3E}">
        <p14:creationId xmlns:p14="http://schemas.microsoft.com/office/powerpoint/2010/main" val="745054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13</a:t>
            </a:fld>
            <a:endParaRPr lang="de-DE"/>
          </a:p>
        </p:txBody>
      </p:sp>
    </p:spTree>
    <p:extLst>
      <p:ext uri="{BB962C8B-B14F-4D97-AF65-F5344CB8AC3E}">
        <p14:creationId xmlns:p14="http://schemas.microsoft.com/office/powerpoint/2010/main" val="3425054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2019-04-04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2019-04-04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2019-04-04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2019-04-04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2"/>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23863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278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2914867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0382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Progress</a:t>
            </a:r>
            <a:endParaRPr lang="en-US" dirty="0">
              <a:solidFill>
                <a:schemeClr val="bg1"/>
              </a:solidFill>
            </a:endParaRPr>
          </a:p>
        </p:txBody>
      </p:sp>
    </p:spTree>
    <p:extLst>
      <p:ext uri="{BB962C8B-B14F-4D97-AF65-F5344CB8AC3E}">
        <p14:creationId xmlns:p14="http://schemas.microsoft.com/office/powerpoint/2010/main" val="175982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p:txBody>
      </p:sp>
      <p:pic>
        <p:nvPicPr>
          <p:cNvPr id="4" name="Picture 4" descr="Publication Cove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60670" y="3625056"/>
            <a:ext cx="10858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iew Table of Contents for Journal of Money, Credit and Banking volume 51 issue 1"/>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78667" y="4190782"/>
            <a:ext cx="962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174570" y="4649569"/>
            <a:ext cx="2609850" cy="1104900"/>
          </a:xfrm>
          <a:prstGeom prst="rect">
            <a:avLst/>
          </a:prstGeom>
        </p:spPr>
      </p:pic>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Progress</a:t>
            </a:r>
            <a:endParaRPr lang="en-US" dirty="0"/>
          </a:p>
        </p:txBody>
      </p:sp>
      <p:sp>
        <p:nvSpPr>
          <p:cNvPr id="6" name="Content Placeholder 5"/>
          <p:cNvSpPr>
            <a:spLocks noGrp="1"/>
          </p:cNvSpPr>
          <p:nvPr>
            <p:ph idx="1"/>
          </p:nvPr>
        </p:nvSpPr>
        <p:spPr/>
        <p:txBody>
          <a:bodyPr/>
          <a:lstStyle/>
          <a:p>
            <a:r>
              <a:rPr lang="en-US" dirty="0" smtClean="0"/>
              <a:t>Replication archives and Data (Code) Availability policies</a:t>
            </a:r>
          </a:p>
          <a:p>
            <a:r>
              <a:rPr lang="en-US" dirty="0" smtClean="0"/>
              <a:t>Shared open source software</a:t>
            </a:r>
          </a:p>
        </p:txBody>
      </p:sp>
      <p:pic>
        <p:nvPicPr>
          <p:cNvPr id="9" name="Picture 8"/>
          <p:cNvPicPr>
            <a:picLocks noChangeAspect="1"/>
          </p:cNvPicPr>
          <p:nvPr/>
        </p:nvPicPr>
        <p:blipFill>
          <a:blip r:embed="rId2"/>
          <a:stretch>
            <a:fillRect/>
          </a:stretch>
        </p:blipFill>
        <p:spPr>
          <a:xfrm>
            <a:off x="4151790" y="3227337"/>
            <a:ext cx="3180811" cy="2699991"/>
          </a:xfrm>
          <a:prstGeom prst="rect">
            <a:avLst/>
          </a:prstGeom>
        </p:spPr>
      </p:pic>
      <p:pic>
        <p:nvPicPr>
          <p:cNvPr id="11" name="Picture 10"/>
          <p:cNvPicPr>
            <a:picLocks noChangeAspect="1"/>
          </p:cNvPicPr>
          <p:nvPr/>
        </p:nvPicPr>
        <p:blipFill>
          <a:blip r:embed="rId3"/>
          <a:stretch>
            <a:fillRect/>
          </a:stretch>
        </p:blipFill>
        <p:spPr>
          <a:xfrm>
            <a:off x="1892179" y="3731283"/>
            <a:ext cx="1419225" cy="1104900"/>
          </a:xfrm>
          <a:prstGeom prst="rect">
            <a:avLst/>
          </a:prstGeom>
        </p:spPr>
      </p:pic>
    </p:spTree>
    <p:extLst>
      <p:ext uri="{BB962C8B-B14F-4D97-AF65-F5344CB8AC3E}">
        <p14:creationId xmlns:p14="http://schemas.microsoft.com/office/powerpoint/2010/main" val="514046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pPr lvl="0"/>
            <a:r>
              <a:rPr lang="en-US" dirty="0">
                <a:solidFill>
                  <a:prstClr val="black"/>
                </a:solidFill>
              </a:rPr>
              <a:t>Replication archives and Data (Code) Availability policies</a:t>
            </a:r>
          </a:p>
          <a:p>
            <a:pPr lvl="0"/>
            <a:r>
              <a:rPr lang="en-US" dirty="0">
                <a:solidFill>
                  <a:prstClr val="black"/>
                </a:solidFill>
              </a:rPr>
              <a:t>Shared open source software</a:t>
            </a:r>
          </a:p>
          <a:p>
            <a:r>
              <a:rPr lang="en-US" dirty="0" smtClean="0"/>
              <a:t>Better public-use and shared data</a:t>
            </a:r>
            <a:endParaRPr lang="en-US" dirty="0"/>
          </a:p>
        </p:txBody>
      </p:sp>
      <p:pic>
        <p:nvPicPr>
          <p:cNvPr id="4" name="Picture 3"/>
          <p:cNvPicPr>
            <a:picLocks noChangeAspect="1"/>
          </p:cNvPicPr>
          <p:nvPr/>
        </p:nvPicPr>
        <p:blipFill>
          <a:blip r:embed="rId2"/>
          <a:stretch>
            <a:fillRect/>
          </a:stretch>
        </p:blipFill>
        <p:spPr>
          <a:xfrm>
            <a:off x="1213778" y="3542371"/>
            <a:ext cx="2162175" cy="2524125"/>
          </a:xfrm>
          <a:prstGeom prst="rect">
            <a:avLst/>
          </a:prstGeom>
        </p:spPr>
      </p:pic>
      <p:pic>
        <p:nvPicPr>
          <p:cNvPr id="6" name="Picture 5"/>
          <p:cNvPicPr>
            <a:picLocks noChangeAspect="1"/>
          </p:cNvPicPr>
          <p:nvPr/>
        </p:nvPicPr>
        <p:blipFill>
          <a:blip r:embed="rId3"/>
          <a:stretch>
            <a:fillRect/>
          </a:stretch>
        </p:blipFill>
        <p:spPr>
          <a:xfrm>
            <a:off x="4741545" y="3916362"/>
            <a:ext cx="1704975" cy="666750"/>
          </a:xfrm>
          <a:prstGeom prst="rect">
            <a:avLst/>
          </a:prstGeom>
        </p:spPr>
      </p:pic>
      <p:pic>
        <p:nvPicPr>
          <p:cNvPr id="7" name="Picture 6"/>
          <p:cNvPicPr>
            <a:picLocks noChangeAspect="1"/>
          </p:cNvPicPr>
          <p:nvPr/>
        </p:nvPicPr>
        <p:blipFill>
          <a:blip r:embed="rId4"/>
          <a:stretch>
            <a:fillRect/>
          </a:stretch>
        </p:blipFill>
        <p:spPr>
          <a:xfrm>
            <a:off x="5594032" y="4752420"/>
            <a:ext cx="3228975" cy="981075"/>
          </a:xfrm>
          <a:prstGeom prst="rect">
            <a:avLst/>
          </a:prstGeom>
        </p:spPr>
      </p:pic>
      <p:pic>
        <p:nvPicPr>
          <p:cNvPr id="10" name="Picture 9"/>
          <p:cNvPicPr>
            <a:picLocks noChangeAspect="1"/>
          </p:cNvPicPr>
          <p:nvPr/>
        </p:nvPicPr>
        <p:blipFill>
          <a:blip r:embed="rId5"/>
          <a:stretch>
            <a:fillRect/>
          </a:stretch>
        </p:blipFill>
        <p:spPr>
          <a:xfrm>
            <a:off x="6566462" y="3113327"/>
            <a:ext cx="2743200" cy="1047750"/>
          </a:xfrm>
          <a:prstGeom prst="rect">
            <a:avLst/>
          </a:prstGeom>
        </p:spPr>
      </p:pic>
      <p:pic>
        <p:nvPicPr>
          <p:cNvPr id="11" name="Picture 10"/>
          <p:cNvPicPr>
            <a:picLocks noChangeAspect="1"/>
          </p:cNvPicPr>
          <p:nvPr/>
        </p:nvPicPr>
        <p:blipFill>
          <a:blip r:embed="rId6"/>
          <a:stretch>
            <a:fillRect/>
          </a:stretch>
        </p:blipFill>
        <p:spPr>
          <a:xfrm>
            <a:off x="8823007" y="4402932"/>
            <a:ext cx="2705100" cy="1371600"/>
          </a:xfrm>
          <a:prstGeom prst="rect">
            <a:avLst/>
          </a:prstGeom>
        </p:spPr>
      </p:pic>
      <p:pic>
        <p:nvPicPr>
          <p:cNvPr id="12" name="Picture 11"/>
          <p:cNvPicPr>
            <a:picLocks noChangeAspect="1"/>
          </p:cNvPicPr>
          <p:nvPr/>
        </p:nvPicPr>
        <p:blipFill>
          <a:blip r:embed="rId7"/>
          <a:stretch>
            <a:fillRect/>
          </a:stretch>
        </p:blipFill>
        <p:spPr>
          <a:xfrm>
            <a:off x="9072370" y="3503852"/>
            <a:ext cx="1695450" cy="657225"/>
          </a:xfrm>
          <a:prstGeom prst="rect">
            <a:avLst/>
          </a:prstGeom>
        </p:spPr>
      </p:pic>
    </p:spTree>
    <p:extLst>
      <p:ext uri="{BB962C8B-B14F-4D97-AF65-F5344CB8AC3E}">
        <p14:creationId xmlns:p14="http://schemas.microsoft.com/office/powerpoint/2010/main" val="2855203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endParaRPr lang="en-US" dirty="0"/>
          </a:p>
        </p:txBody>
      </p:sp>
      <p:pic>
        <p:nvPicPr>
          <p:cNvPr id="2052" name="Picture 4" descr="RePEc: Research Papers in Economic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47804" y="4794907"/>
            <a:ext cx="24098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086140" y="4413908"/>
            <a:ext cx="2105025" cy="1209675"/>
          </a:xfrm>
          <a:prstGeom prst="rect">
            <a:avLst/>
          </a:prstGeom>
        </p:spPr>
      </p:pic>
    </p:spTree>
    <p:extLst>
      <p:ext uri="{BB962C8B-B14F-4D97-AF65-F5344CB8AC3E}">
        <p14:creationId xmlns:p14="http://schemas.microsoft.com/office/powerpoint/2010/main" val="3047353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normAutofit/>
          </a:bodyPr>
          <a:lstStyle/>
          <a:p>
            <a:r>
              <a:rPr lang="en-US" dirty="0"/>
              <a:t>Replication archives and Data (Code) Availability policies</a:t>
            </a:r>
          </a:p>
          <a:p>
            <a:r>
              <a:rPr lang="en-US" dirty="0"/>
              <a:t>Shared open source software</a:t>
            </a:r>
          </a:p>
          <a:p>
            <a:r>
              <a:rPr lang="en-US" dirty="0" smtClean="0"/>
              <a:t>Better public-use and shared data</a:t>
            </a:r>
          </a:p>
          <a:p>
            <a:r>
              <a:rPr lang="en-US" dirty="0" smtClean="0"/>
              <a:t>Better ways of accessing preprints/ grey literature</a:t>
            </a:r>
          </a:p>
          <a:p>
            <a:r>
              <a:rPr lang="en-US" dirty="0" smtClean="0"/>
              <a:t>Pre-registration of trials, experiments, and analyses</a:t>
            </a:r>
            <a:endParaRPr lang="en-US" dirty="0"/>
          </a:p>
        </p:txBody>
      </p:sp>
      <p:pic>
        <p:nvPicPr>
          <p:cNvPr id="6" name="Picture 5"/>
          <p:cNvPicPr>
            <a:picLocks noChangeAspect="1"/>
          </p:cNvPicPr>
          <p:nvPr/>
        </p:nvPicPr>
        <p:blipFill>
          <a:blip r:embed="rId2"/>
          <a:stretch>
            <a:fillRect/>
          </a:stretch>
        </p:blipFill>
        <p:spPr>
          <a:xfrm>
            <a:off x="7785100" y="5146675"/>
            <a:ext cx="3390900" cy="847725"/>
          </a:xfrm>
          <a:prstGeom prst="rect">
            <a:avLst/>
          </a:prstGeom>
        </p:spPr>
      </p:pic>
      <p:pic>
        <p:nvPicPr>
          <p:cNvPr id="7" name="Picture 6"/>
          <p:cNvPicPr>
            <a:picLocks noChangeAspect="1"/>
          </p:cNvPicPr>
          <p:nvPr/>
        </p:nvPicPr>
        <p:blipFill>
          <a:blip r:embed="rId3"/>
          <a:stretch>
            <a:fillRect/>
          </a:stretch>
        </p:blipFill>
        <p:spPr>
          <a:xfrm>
            <a:off x="5935662" y="5424487"/>
            <a:ext cx="1743075" cy="428625"/>
          </a:xfrm>
          <a:prstGeom prst="rect">
            <a:avLst/>
          </a:prstGeom>
        </p:spPr>
      </p:pic>
      <p:pic>
        <p:nvPicPr>
          <p:cNvPr id="8" name="Picture 7"/>
          <p:cNvPicPr>
            <a:picLocks noChangeAspect="1"/>
          </p:cNvPicPr>
          <p:nvPr/>
        </p:nvPicPr>
        <p:blipFill>
          <a:blip r:embed="rId4"/>
          <a:stretch>
            <a:fillRect/>
          </a:stretch>
        </p:blipFill>
        <p:spPr>
          <a:xfrm>
            <a:off x="1554480" y="4749397"/>
            <a:ext cx="3533775" cy="838200"/>
          </a:xfrm>
          <a:prstGeom prst="rect">
            <a:avLst/>
          </a:prstGeom>
        </p:spPr>
      </p:pic>
    </p:spTree>
    <p:extLst>
      <p:ext uri="{BB962C8B-B14F-4D97-AF65-F5344CB8AC3E}">
        <p14:creationId xmlns:p14="http://schemas.microsoft.com/office/powerpoint/2010/main" val="570852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reproducibility crisis thing….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2800767"/>
          </a:xfrm>
          <a:prstGeom prst="rect">
            <a:avLst/>
          </a:prstGeom>
          <a:noFill/>
        </p:spPr>
        <p:txBody>
          <a:bodyPr wrap="square" rtlCol="0">
            <a:spAutoFit/>
          </a:bodyPr>
          <a:lstStyle/>
          <a:p>
            <a:pPr algn="ctr"/>
            <a:r>
              <a:rPr lang="en-US" sz="8800" dirty="0" smtClean="0">
                <a:solidFill>
                  <a:schemeClr val="bg1"/>
                </a:solidFill>
              </a:rPr>
              <a:t>More recently…</a:t>
            </a:r>
            <a:endParaRPr lang="en-US" dirty="0">
              <a:solidFill>
                <a:schemeClr val="bg1"/>
              </a:solidFill>
            </a:endParaRPr>
          </a:p>
        </p:txBody>
      </p:sp>
    </p:spTree>
    <p:extLst>
      <p:ext uri="{BB962C8B-B14F-4D97-AF65-F5344CB8AC3E}">
        <p14:creationId xmlns:p14="http://schemas.microsoft.com/office/powerpoint/2010/main" val="1678890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583140"/>
            <a:ext cx="8175716" cy="4728308"/>
          </a:xfrm>
        </p:spPr>
        <p:txBody>
          <a:bodyPr>
            <a:noAutofit/>
          </a:bodyPr>
          <a:lstStyle/>
          <a:p>
            <a:r>
              <a:rPr lang="en-US" sz="4400" b="1" dirty="0" smtClean="0"/>
              <a:t>Greater </a:t>
            </a:r>
            <a:r>
              <a:rPr lang="en-US" sz="4400" b="1" u="sng" dirty="0" smtClean="0">
                <a:solidFill>
                  <a:schemeClr val="accent5">
                    <a:lumMod val="75000"/>
                  </a:schemeClr>
                </a:solidFill>
              </a:rPr>
              <a:t>enforcement</a:t>
            </a:r>
            <a:r>
              <a:rPr lang="en-US" sz="4400" b="1" dirty="0" smtClean="0"/>
              <a: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t>
            </a:r>
            <a:r>
              <a:rPr lang="en-US" sz="3600" dirty="0" smtClean="0"/>
              <a:t>activities </a:t>
            </a:r>
            <a:br>
              <a:rPr lang="en-US" sz="3600" dirty="0" smtClean="0"/>
            </a:br>
            <a:r>
              <a:rPr lang="en-US" sz="2800" dirty="0" smtClean="0"/>
              <a:t>(also EJ, </a:t>
            </a:r>
            <a:r>
              <a:rPr lang="en-US" sz="2800" dirty="0" err="1" smtClean="0"/>
              <a:t>Restud</a:t>
            </a:r>
            <a:r>
              <a:rPr lang="en-US" sz="2800" dirty="0" smtClean="0"/>
              <a:t>)</a:t>
            </a:r>
            <a:endParaRPr lang="en-US" sz="3600" dirty="0" smtClean="0"/>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sp>
        <p:nvSpPr>
          <p:cNvPr id="3" name="Content Placeholder 2"/>
          <p:cNvSpPr>
            <a:spLocks noGrp="1"/>
          </p:cNvSpPr>
          <p:nvPr>
            <p:ph idx="1"/>
          </p:nvPr>
        </p:nvSpPr>
        <p:spPr/>
        <p:txBody>
          <a:bodyPr>
            <a:normAutofit/>
          </a:bodyPr>
          <a:lstStyle/>
          <a:p>
            <a:r>
              <a:rPr lang="en-US" sz="3600" dirty="0" smtClean="0"/>
              <a:t>“That </a:t>
            </a:r>
            <a:r>
              <a:rPr lang="en-US" sz="3600" dirty="0"/>
              <a:t>information is especially helpful in research that emphasizes </a:t>
            </a:r>
            <a:r>
              <a:rPr lang="en-US" sz="4000" b="1" dirty="0">
                <a:solidFill>
                  <a:schemeClr val="accent1">
                    <a:lumMod val="75000"/>
                  </a:schemeClr>
                </a:solidFill>
              </a:rPr>
              <a:t>null hypothesis significance testing</a:t>
            </a:r>
            <a:r>
              <a:rPr lang="en-US" sz="3600" dirty="0"/>
              <a:t>. </a:t>
            </a:r>
            <a:endParaRPr lang="en-US" sz="3600" dirty="0" smtClean="0"/>
          </a:p>
          <a:p>
            <a:r>
              <a:rPr lang="en-US" sz="3600" dirty="0" smtClean="0"/>
              <a:t>A thorough preregistration promotes transparency and openness and </a:t>
            </a:r>
            <a:r>
              <a:rPr lang="en-US" sz="3600" b="1" dirty="0" smtClean="0">
                <a:solidFill>
                  <a:schemeClr val="accent4">
                    <a:lumMod val="75000"/>
                  </a:schemeClr>
                </a:solidFill>
              </a:rPr>
              <a:t>protects researchers from suspicions of p-hacking</a:t>
            </a:r>
            <a:r>
              <a:rPr lang="en-US" sz="3600" dirty="0" smtClean="0"/>
              <a:t>.” </a:t>
            </a:r>
            <a:endParaRPr lang="en-US" sz="3600" dirty="0"/>
          </a:p>
        </p:txBody>
      </p:sp>
      <p:sp>
        <p:nvSpPr>
          <p:cNvPr id="4" name="TextBox 3"/>
          <p:cNvSpPr txBox="1"/>
          <p:nvPr/>
        </p:nvSpPr>
        <p:spPr>
          <a:xfrm>
            <a:off x="6887329" y="6502399"/>
            <a:ext cx="4451231" cy="230832"/>
          </a:xfrm>
          <a:prstGeom prst="rect">
            <a:avLst/>
          </a:prstGeom>
          <a:noFill/>
        </p:spPr>
        <p:txBody>
          <a:bodyPr wrap="square" rtlCol="0">
            <a:spAutoFit/>
          </a:bodyPr>
          <a:lstStyle/>
          <a:p>
            <a:r>
              <a:rPr lang="en-US" sz="900" smtClean="0"/>
              <a:t>https://www.psychologicalscience.org/publications/psychological_science/preregistration</a:t>
            </a:r>
            <a:endParaRPr lang="en-US" sz="900"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227509" y="4002357"/>
            <a:ext cx="3770869" cy="2500042"/>
          </a:xfrm>
          <a:prstGeom prst="rect">
            <a:avLst/>
          </a:prstGeom>
        </p:spPr>
      </p:pic>
    </p:spTree>
    <p:extLst>
      <p:ext uri="{BB962C8B-B14F-4D97-AF65-F5344CB8AC3E}">
        <p14:creationId xmlns:p14="http://schemas.microsoft.com/office/powerpoint/2010/main" val="2129275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sp>
        <p:nvSpPr>
          <p:cNvPr id="3" name="Content Placeholder 2"/>
          <p:cNvSpPr>
            <a:spLocks noGrp="1"/>
          </p:cNvSpPr>
          <p:nvPr>
            <p:ph idx="1"/>
          </p:nvPr>
        </p:nvSpPr>
        <p:spPr>
          <a:xfrm>
            <a:off x="2358662" y="1960110"/>
            <a:ext cx="8175716" cy="4351338"/>
          </a:xfrm>
        </p:spPr>
        <p:txBody>
          <a:bodyPr>
            <a:normAutofit/>
          </a:bodyPr>
          <a:lstStyle/>
          <a:p>
            <a:pPr lvl="1"/>
            <a:r>
              <a:rPr lang="en-US" sz="3200" dirty="0" smtClean="0">
                <a:hlinkClick r:id="rId2"/>
              </a:rPr>
              <a:t>https://cos.io/rr</a:t>
            </a:r>
            <a:r>
              <a:rPr lang="en-US" sz="32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58662" y="3665310"/>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Preprints</a:t>
            </a:r>
            <a:r>
              <a:rPr lang="en-US" dirty="0"/>
              <a:t> in other sciences </a:t>
            </a:r>
          </a:p>
        </p:txBody>
      </p:sp>
      <p:sp>
        <p:nvSpPr>
          <p:cNvPr id="3" name="Content Placeholder 2"/>
          <p:cNvSpPr>
            <a:spLocks noGrp="1"/>
          </p:cNvSpPr>
          <p:nvPr>
            <p:ph idx="1"/>
          </p:nvPr>
        </p:nvSpPr>
        <p:spPr>
          <a:xfrm>
            <a:off x="3147740" y="2229531"/>
            <a:ext cx="6597559" cy="4351338"/>
          </a:xfrm>
        </p:spPr>
        <p:txBody>
          <a:bodyPr>
            <a:normAutofit/>
          </a:bodyPr>
          <a:lstStyle/>
          <a:p>
            <a:pPr lvl="1"/>
            <a:r>
              <a:rPr lang="en-US" sz="3600" dirty="0" err="1" smtClean="0"/>
              <a:t>bioRxiv</a:t>
            </a:r>
            <a:r>
              <a:rPr lang="en-US" sz="3600" dirty="0" smtClean="0"/>
              <a:t> (2013)</a:t>
            </a:r>
          </a:p>
          <a:p>
            <a:pPr lvl="1"/>
            <a:r>
              <a:rPr lang="en-US" sz="3600" dirty="0" err="1" smtClean="0"/>
              <a:t>PsyArXiv</a:t>
            </a:r>
            <a:r>
              <a:rPr lang="en-US" sz="3600" dirty="0" smtClean="0"/>
              <a:t> (2016)</a:t>
            </a:r>
          </a:p>
        </p:txBody>
      </p:sp>
      <p:pic>
        <p:nvPicPr>
          <p:cNvPr id="4" name="Picture 3"/>
          <p:cNvPicPr>
            <a:picLocks noChangeAspect="1"/>
          </p:cNvPicPr>
          <p:nvPr/>
        </p:nvPicPr>
        <p:blipFill>
          <a:blip r:embed="rId2"/>
          <a:stretch>
            <a:fillRect/>
          </a:stretch>
        </p:blipFill>
        <p:spPr>
          <a:xfrm>
            <a:off x="1064940" y="3965129"/>
            <a:ext cx="3069030" cy="1612440"/>
          </a:xfrm>
          <a:prstGeom prst="rect">
            <a:avLst/>
          </a:prstGeom>
        </p:spPr>
      </p:pic>
      <p:pic>
        <p:nvPicPr>
          <p:cNvPr id="5" name="Picture 4"/>
          <p:cNvPicPr>
            <a:picLocks noChangeAspect="1"/>
          </p:cNvPicPr>
          <p:nvPr/>
        </p:nvPicPr>
        <p:blipFill>
          <a:blip r:embed="rId3"/>
          <a:stretch>
            <a:fillRect/>
          </a:stretch>
        </p:blipFill>
        <p:spPr>
          <a:xfrm>
            <a:off x="7664090" y="4195086"/>
            <a:ext cx="3200400" cy="1152525"/>
          </a:xfrm>
          <a:prstGeom prst="rect">
            <a:avLst/>
          </a:prstGeom>
        </p:spPr>
      </p:pic>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0766" y="365125"/>
            <a:ext cx="8689944" cy="6208058"/>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572225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96616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use of public-use data</a:t>
            </a:r>
            <a:endParaRPr lang="en-US" dirty="0"/>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2600378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This should be easy!</a:t>
            </a:r>
            <a:endParaRPr lang="en-US" dirty="0"/>
          </a:p>
        </p:txBody>
      </p:sp>
    </p:spTree>
    <p:extLst>
      <p:ext uri="{BB962C8B-B14F-4D97-AF65-F5344CB8AC3E}">
        <p14:creationId xmlns:p14="http://schemas.microsoft.com/office/powerpoint/2010/main" val="2358057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RELIABLE archives</a:t>
            </a:r>
            <a:endParaRPr lang="en-US" dirty="0"/>
          </a:p>
        </p:txBody>
      </p:sp>
      <p:sp>
        <p:nvSpPr>
          <p:cNvPr id="3" name="Content Placeholder 2"/>
          <p:cNvSpPr>
            <a:spLocks noGrp="1"/>
          </p:cNvSpPr>
          <p:nvPr>
            <p:ph idx="1"/>
          </p:nvPr>
        </p:nvSpPr>
        <p:spPr/>
        <p:txBody>
          <a:bodyPr/>
          <a:lstStyle/>
          <a:p>
            <a:pPr marL="0" indent="0">
              <a:buNone/>
            </a:pPr>
            <a:r>
              <a:rPr lang="en-US" sz="3600" dirty="0" smtClean="0"/>
              <a:t>Many datasets </a:t>
            </a:r>
          </a:p>
          <a:p>
            <a:pPr lvl="1"/>
            <a:r>
              <a:rPr lang="en-US" sz="3200" dirty="0" smtClean="0"/>
              <a:t>Are imperfectly described</a:t>
            </a:r>
          </a:p>
          <a:p>
            <a:pPr lvl="1"/>
            <a:r>
              <a:rPr lang="en-US" sz="3200" dirty="0" smtClean="0"/>
              <a:t>Are badly documented</a:t>
            </a:r>
          </a:p>
          <a:p>
            <a:pPr lvl="1"/>
            <a:r>
              <a:rPr lang="en-US" sz="3200" dirty="0" smtClean="0"/>
              <a:t>Have no (permanent) location defined </a:t>
            </a:r>
          </a:p>
          <a:p>
            <a:pPr lvl="1"/>
            <a:r>
              <a:rPr lang="en-US" sz="3200" dirty="0" smtClean="0"/>
              <a:t>All of the above</a:t>
            </a:r>
          </a:p>
          <a:p>
            <a:pPr lvl="1"/>
            <a:endParaRPr lang="en-US" dirty="0"/>
          </a:p>
        </p:txBody>
      </p:sp>
    </p:spTree>
    <p:extLst>
      <p:ext uri="{BB962C8B-B14F-4D97-AF65-F5344CB8AC3E}">
        <p14:creationId xmlns:p14="http://schemas.microsoft.com/office/powerpoint/2010/main" val="389186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345" y="272374"/>
            <a:ext cx="8439555" cy="6225703"/>
          </a:xfrm>
          <a:prstGeom prst="rect">
            <a:avLst/>
          </a:prstGeom>
          <a:solidFill>
            <a:schemeClr val="bg2"/>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no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
        <p:nvSpPr>
          <p:cNvPr id="5" name="TextBox 4"/>
          <p:cNvSpPr txBox="1"/>
          <p:nvPr/>
        </p:nvSpPr>
        <p:spPr>
          <a:xfrm>
            <a:off x="10458855" y="5925234"/>
            <a:ext cx="1943100" cy="646331"/>
          </a:xfrm>
          <a:prstGeom prst="rect">
            <a:avLst/>
          </a:prstGeom>
          <a:noFill/>
        </p:spPr>
        <p:txBody>
          <a:bodyPr wrap="square" rtlCol="0">
            <a:spAutoFit/>
          </a:bodyPr>
          <a:lstStyle/>
          <a:p>
            <a:r>
              <a:rPr lang="en-US" dirty="0" smtClean="0"/>
              <a:t>Source: </a:t>
            </a:r>
            <a:r>
              <a:rPr lang="en-US" dirty="0" err="1" smtClean="0"/>
              <a:t>Nosek</a:t>
            </a:r>
            <a:r>
              <a:rPr lang="en-US" dirty="0" smtClean="0"/>
              <a:t> </a:t>
            </a:r>
            <a:r>
              <a:rPr lang="en-US" dirty="0" err="1" smtClean="0"/>
              <a:t>Sackler</a:t>
            </a:r>
            <a:r>
              <a:rPr lang="en-US" dirty="0" smtClean="0"/>
              <a:t> talk 2017</a:t>
            </a:r>
            <a:endParaRPr lang="en-US" dirty="0"/>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EEE-16D7-423C-9D58-9907E377CE73}"/>
              </a:ext>
            </a:extLst>
          </p:cNvPr>
          <p:cNvSpPr>
            <a:spLocks noGrp="1"/>
          </p:cNvSpPr>
          <p:nvPr>
            <p:ph type="title"/>
          </p:nvPr>
        </p:nvSpPr>
        <p:spPr/>
        <p:txBody>
          <a:bodyPr/>
          <a:lstStyle/>
          <a:p>
            <a:r>
              <a:rPr lang="en-US" dirty="0"/>
              <a:t>Making USEFUL archives	</a:t>
            </a:r>
          </a:p>
        </p:txBody>
      </p:sp>
      <p:sp>
        <p:nvSpPr>
          <p:cNvPr id="3" name="Content Placeholder 2">
            <a:extLst>
              <a:ext uri="{FF2B5EF4-FFF2-40B4-BE49-F238E27FC236}">
                <a16:creationId xmlns:a16="http://schemas.microsoft.com/office/drawing/2014/main" id="{27982C27-7C3C-48D5-BCE6-EED22E0B6B93}"/>
              </a:ext>
            </a:extLst>
          </p:cNvPr>
          <p:cNvSpPr>
            <a:spLocks noGrp="1"/>
          </p:cNvSpPr>
          <p:nvPr>
            <p:ph idx="1"/>
          </p:nvPr>
        </p:nvSpPr>
        <p:spPr/>
        <p:txBody>
          <a:bodyPr>
            <a:normAutofit/>
          </a:bodyPr>
          <a:lstStyle/>
          <a:p>
            <a:r>
              <a:rPr lang="en-US" sz="2000" dirty="0"/>
              <a:t>From analysis of code from 1996 to 2003 (MMH2006): </a:t>
            </a:r>
          </a:p>
          <a:p>
            <a:pPr marL="0" indent="0" algn="ctr">
              <a:buNone/>
            </a:pPr>
            <a:r>
              <a:rPr lang="en-US" dirty="0"/>
              <a:t>“Other authors seem to think that the entire world shares the exact same hard drive layout, with ‘‘C:\MYDATA\MYPROJECT\” </a:t>
            </a:r>
            <a:r>
              <a:rPr lang="en-US" b="1" dirty="0">
                <a:solidFill>
                  <a:schemeClr val="accent2">
                    <a:lumMod val="75000"/>
                  </a:schemeClr>
                </a:solidFill>
              </a:rPr>
              <a:t>sprinkled liberally</a:t>
            </a:r>
            <a:r>
              <a:rPr lang="en-US" dirty="0"/>
              <a:t> throughout their code. Of course, a would-be </a:t>
            </a:r>
            <a:br>
              <a:rPr lang="en-US" dirty="0"/>
            </a:br>
            <a:r>
              <a:rPr lang="en-US" dirty="0"/>
              <a:t>replicator has to </a:t>
            </a:r>
            <a:r>
              <a:rPr lang="en-US" b="1" dirty="0">
                <a:solidFill>
                  <a:srgbClr val="FF0000"/>
                </a:solidFill>
              </a:rPr>
              <a:t>find and change all these</a:t>
            </a:r>
            <a:r>
              <a:rPr lang="en-US" dirty="0"/>
              <a:t>.”</a:t>
            </a:r>
          </a:p>
          <a:p>
            <a:pPr marL="0" indent="0" algn="ctr">
              <a:buNone/>
            </a:pPr>
            <a:endParaRPr lang="en-US" dirty="0"/>
          </a:p>
          <a:p>
            <a:pPr marL="0" indent="0" algn="ctr">
              <a:buNone/>
            </a:pPr>
            <a:r>
              <a:rPr lang="en-US" dirty="0"/>
              <a:t>“The author might not realize all the data/subroutine files </a:t>
            </a:r>
            <a:br>
              <a:rPr lang="en-US" dirty="0"/>
            </a:br>
            <a:r>
              <a:rPr lang="en-US" dirty="0"/>
              <a:t>that his code utilizes, and </a:t>
            </a:r>
            <a:br>
              <a:rPr lang="en-US" dirty="0"/>
            </a:br>
            <a:r>
              <a:rPr lang="en-US" b="1" dirty="0">
                <a:solidFill>
                  <a:schemeClr val="accent2">
                    <a:lumMod val="75000"/>
                  </a:schemeClr>
                </a:solidFill>
              </a:rPr>
              <a:t>forget to include</a:t>
            </a:r>
            <a:r>
              <a:rPr lang="en-US" dirty="0"/>
              <a:t> said data/subroutine in his replication files.”</a:t>
            </a:r>
          </a:p>
        </p:txBody>
      </p:sp>
    </p:spTree>
    <p:extLst>
      <p:ext uri="{BB962C8B-B14F-4D97-AF65-F5344CB8AC3E}">
        <p14:creationId xmlns:p14="http://schemas.microsoft.com/office/powerpoint/2010/main" val="3568119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Still true today…</a:t>
            </a:r>
            <a:endParaRPr lang="en-US" dirty="0"/>
          </a:p>
        </p:txBody>
      </p:sp>
    </p:spTree>
    <p:extLst>
      <p:ext uri="{BB962C8B-B14F-4D97-AF65-F5344CB8AC3E}">
        <p14:creationId xmlns:p14="http://schemas.microsoft.com/office/powerpoint/2010/main" val="1391215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Let’s try and do better…</a:t>
            </a:r>
            <a:endParaRPr lang="en-US" dirty="0"/>
          </a:p>
        </p:txBody>
      </p:sp>
    </p:spTree>
    <p:extLst>
      <p:ext uri="{BB962C8B-B14F-4D97-AF65-F5344CB8AC3E}">
        <p14:creationId xmlns:p14="http://schemas.microsoft.com/office/powerpoint/2010/main" val="4046781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00325" y="1690688"/>
            <a:ext cx="6972300" cy="2533650"/>
          </a:xfr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0325" y="4761214"/>
            <a:ext cx="6981825" cy="1066800"/>
          </a:xfrm>
          <a:prstGeom prst="rect">
            <a:avLst/>
          </a:prstGeom>
        </p:spPr>
      </p:pic>
    </p:spTree>
    <p:extLst>
      <p:ext uri="{BB962C8B-B14F-4D97-AF65-F5344CB8AC3E}">
        <p14:creationId xmlns:p14="http://schemas.microsoft.com/office/powerpoint/2010/main" val="99424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00762" y="2742566"/>
            <a:ext cx="6190476" cy="2561905"/>
          </a:xfrm>
        </p:spPr>
      </p:pic>
    </p:spTree>
    <p:extLst>
      <p:ext uri="{BB962C8B-B14F-4D97-AF65-F5344CB8AC3E}">
        <p14:creationId xmlns:p14="http://schemas.microsoft.com/office/powerpoint/2010/main" val="4265502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not cited…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600325" y="1690688"/>
            <a:ext cx="6972300" cy="2533650"/>
          </a:xfrm>
        </p:spPr>
      </p:pic>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0325" y="4635501"/>
            <a:ext cx="7296150" cy="914400"/>
          </a:xfrm>
          <a:prstGeom prst="rect">
            <a:avLst/>
          </a:prstGeom>
        </p:spPr>
      </p:pic>
    </p:spTree>
    <p:extLst>
      <p:ext uri="{BB962C8B-B14F-4D97-AF65-F5344CB8AC3E}">
        <p14:creationId xmlns:p14="http://schemas.microsoft.com/office/powerpoint/2010/main" val="10359578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not attached to article</a:t>
            </a:r>
            <a:endParaRPr lang="en-US" dirty="0"/>
          </a:p>
        </p:txBody>
      </p:sp>
      <p:sp>
        <p:nvSpPr>
          <p:cNvPr id="3" name="Content Placeholder 2"/>
          <p:cNvSpPr>
            <a:spLocks noGrp="1"/>
          </p:cNvSpPr>
          <p:nvPr>
            <p:ph idx="1"/>
          </p:nvPr>
        </p:nvSpPr>
        <p:spPr/>
        <p:txBody>
          <a:bodyPr/>
          <a:lstStyle/>
          <a:p>
            <a:r>
              <a:rPr lang="en-US" dirty="0" smtClean="0"/>
              <a:t>J of Econometrics Data Policy at the time could not accommodate 50MB file</a:t>
            </a:r>
          </a:p>
          <a:p>
            <a:pPr lvl="1"/>
            <a:r>
              <a:rPr lang="en-US" dirty="0" smtClean="0"/>
              <a:t>Data was not attached to paper.</a:t>
            </a:r>
          </a:p>
          <a:p>
            <a:r>
              <a:rPr lang="en-US" dirty="0" smtClean="0"/>
              <a:t>Today’s J of Econometrics policy suggests using third-party repositories </a:t>
            </a:r>
          </a:p>
          <a:p>
            <a:pPr lvl="1"/>
            <a:r>
              <a:rPr lang="en-US" dirty="0" smtClean="0"/>
              <a:t>We will get to that later</a:t>
            </a:r>
            <a:endParaRPr lang="en-US" dirty="0"/>
          </a:p>
        </p:txBody>
      </p:sp>
    </p:spTree>
    <p:extLst>
      <p:ext uri="{BB962C8B-B14F-4D97-AF65-F5344CB8AC3E}">
        <p14:creationId xmlns:p14="http://schemas.microsoft.com/office/powerpoint/2010/main" val="578923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32036" y="1690688"/>
            <a:ext cx="6828968" cy="4351338"/>
          </a:xfrm>
        </p:spPr>
      </p:pic>
    </p:spTree>
    <p:extLst>
      <p:ext uri="{BB962C8B-B14F-4D97-AF65-F5344CB8AC3E}">
        <p14:creationId xmlns:p14="http://schemas.microsoft.com/office/powerpoint/2010/main" val="19366900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 linked it back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32036" y="1690688"/>
            <a:ext cx="6828968" cy="4351338"/>
          </a:xfr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90600" y="1860551"/>
            <a:ext cx="10058400" cy="4181475"/>
          </a:xfrm>
          <a:prstGeom prst="rect">
            <a:avLst/>
          </a:prstGeom>
        </p:spPr>
      </p:pic>
    </p:spTree>
    <p:extLst>
      <p:ext uri="{BB962C8B-B14F-4D97-AF65-F5344CB8AC3E}">
        <p14:creationId xmlns:p14="http://schemas.microsoft.com/office/powerpoint/2010/main" val="34286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journal and data infrastructure are incomplete</a:t>
            </a:r>
            <a:endParaRPr lang="en-US" dirty="0"/>
          </a:p>
        </p:txBody>
      </p:sp>
      <p:sp>
        <p:nvSpPr>
          <p:cNvPr id="3" name="Content Placeholder 2"/>
          <p:cNvSpPr>
            <a:spLocks noGrp="1"/>
          </p:cNvSpPr>
          <p:nvPr>
            <p:ph idx="1"/>
          </p:nvPr>
        </p:nvSpPr>
        <p:spPr/>
        <p:txBody>
          <a:bodyPr/>
          <a:lstStyle/>
          <a:p>
            <a:r>
              <a:rPr lang="en-US" dirty="0" smtClean="0"/>
              <a:t>While </a:t>
            </a:r>
            <a:r>
              <a:rPr lang="en-US" dirty="0" err="1" smtClean="0"/>
              <a:t>Dataverse</a:t>
            </a:r>
            <a:r>
              <a:rPr lang="en-US" dirty="0" smtClean="0"/>
              <a:t> allows to manually link back…</a:t>
            </a:r>
          </a:p>
          <a:p>
            <a:r>
              <a:rPr lang="en-US" dirty="0" smtClean="0"/>
              <a:t>… the article itself </a:t>
            </a:r>
            <a:r>
              <a:rPr lang="en-US" dirty="0" smtClean="0"/>
              <a:t>(journal website) reveals </a:t>
            </a:r>
            <a:r>
              <a:rPr lang="en-US" b="1" u="sng" dirty="0" smtClean="0"/>
              <a:t>none</a:t>
            </a:r>
            <a:r>
              <a:rPr lang="en-US" dirty="0" smtClean="0"/>
              <a:t> of that</a:t>
            </a:r>
          </a:p>
          <a:p>
            <a:r>
              <a:rPr lang="en-US" dirty="0" smtClean="0"/>
              <a:t>True for most journals, and most data archives</a:t>
            </a:r>
          </a:p>
          <a:p>
            <a:pPr lvl="1"/>
            <a:r>
              <a:rPr lang="en-US" dirty="0" smtClean="0"/>
              <a:t>ICPSR (manual linking to articles)</a:t>
            </a:r>
          </a:p>
          <a:p>
            <a:pPr lvl="1"/>
            <a:r>
              <a:rPr lang="en-US" dirty="0" err="1" smtClean="0"/>
              <a:t>RePEc</a:t>
            </a:r>
            <a:r>
              <a:rPr lang="en-US" dirty="0" smtClean="0"/>
              <a:t> (no linkage possible)</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6096000" y="4206875"/>
            <a:ext cx="1581150" cy="476250"/>
          </a:xfrm>
          <a:prstGeom prst="rect">
            <a:avLst/>
          </a:prstGeom>
        </p:spPr>
      </p:pic>
      <p:pic>
        <p:nvPicPr>
          <p:cNvPr id="6" name="Picture 5"/>
          <p:cNvPicPr>
            <a:picLocks noChangeAspect="1"/>
          </p:cNvPicPr>
          <p:nvPr/>
        </p:nvPicPr>
        <p:blipFill>
          <a:blip r:embed="rId3"/>
          <a:stretch>
            <a:fillRect/>
          </a:stretch>
        </p:blipFill>
        <p:spPr>
          <a:xfrm>
            <a:off x="7858125" y="4064000"/>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63025" y="3387489"/>
            <a:ext cx="2980055" cy="2877021"/>
          </a:xfrm>
          <a:prstGeom prst="rect">
            <a:avLst/>
          </a:prstGeom>
        </p:spPr>
      </p:pic>
    </p:spTree>
    <p:extLst>
      <p:ext uri="{BB962C8B-B14F-4D97-AF65-F5344CB8AC3E}">
        <p14:creationId xmlns:p14="http://schemas.microsoft.com/office/powerpoint/2010/main" val="1661469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a:t>
            </a:r>
            <a:r>
              <a:rPr lang="en-US" sz="3600" b="1" dirty="0" smtClean="0">
                <a:solidFill>
                  <a:schemeClr val="accent4">
                    <a:lumMod val="75000"/>
                  </a:schemeClr>
                </a:solidFill>
              </a:rPr>
              <a:t>tables of data</a:t>
            </a:r>
            <a:r>
              <a:rPr lang="en-US" sz="3600" dirty="0" smtClean="0"/>
              <a:t>, and the </a:t>
            </a:r>
            <a:r>
              <a:rPr lang="en-US" sz="3600" b="1" dirty="0" smtClean="0">
                <a:solidFill>
                  <a:schemeClr val="accent5">
                    <a:lumMod val="75000"/>
                  </a:schemeClr>
                </a:solidFill>
              </a:rPr>
              <a:t>math</a:t>
            </a:r>
            <a:r>
              <a:rPr lang="en-US" sz="3600" dirty="0" smtClean="0"/>
              <a:t> was simple (maybe)</a:t>
            </a:r>
          </a:p>
          <a:p>
            <a:pPr lvl="1"/>
            <a:r>
              <a:rPr lang="en-US" sz="4000" b="1" dirty="0" smtClean="0">
                <a:solidFill>
                  <a:schemeClr val="accent4">
                    <a:lumMod val="75000"/>
                  </a:schemeClr>
                </a:solidFill>
              </a:rPr>
              <a:t>Data</a:t>
            </a:r>
            <a:r>
              <a:rPr lang="en-US" sz="4000" dirty="0" smtClean="0"/>
              <a:t> became electronic, was no longer </a:t>
            </a:r>
            <a:r>
              <a:rPr lang="en-US" sz="4400" b="1" dirty="0" smtClean="0">
                <a:solidFill>
                  <a:srgbClr val="C00000"/>
                </a:solidFill>
              </a:rPr>
              <a:t>included</a:t>
            </a:r>
            <a:r>
              <a:rPr lang="en-US" sz="4000" dirty="0" smtClean="0"/>
              <a:t> or </a:t>
            </a:r>
            <a:r>
              <a:rPr lang="en-US" sz="4400" b="1" dirty="0" smtClean="0">
                <a:solidFill>
                  <a:schemeClr val="accent2">
                    <a:lumMod val="75000"/>
                  </a:schemeClr>
                </a:solidFill>
              </a:rPr>
              <a:t>cited</a:t>
            </a:r>
          </a:p>
          <a:p>
            <a:pPr lvl="1"/>
            <a:r>
              <a:rPr lang="en-US" sz="4000" b="1" dirty="0">
                <a:solidFill>
                  <a:schemeClr val="accent5">
                    <a:lumMod val="75000"/>
                  </a:schemeClr>
                </a:solidFill>
              </a:rPr>
              <a:t>Math</a:t>
            </a:r>
            <a:r>
              <a:rPr lang="en-US" sz="4000" dirty="0"/>
              <a:t> was transcribed to </a:t>
            </a:r>
            <a:r>
              <a:rPr lang="en-US" sz="4400" b="1" dirty="0">
                <a:solidFill>
                  <a:schemeClr val="accent6">
                    <a:lumMod val="75000"/>
                  </a:schemeClr>
                </a:solidFill>
              </a:rPr>
              <a:t>code</a:t>
            </a:r>
            <a:r>
              <a:rPr lang="en-US" sz="4000" dirty="0"/>
              <a:t>, and was no longer </a:t>
            </a:r>
            <a:r>
              <a:rPr lang="en-US" sz="4400" b="1" dirty="0">
                <a:solidFill>
                  <a:srgbClr val="C00000"/>
                </a:solidFill>
              </a:rPr>
              <a:t>included</a:t>
            </a:r>
            <a:endParaRPr lang="en-US" sz="4000" b="1" dirty="0">
              <a:solidFill>
                <a:srgbClr val="C00000"/>
              </a:solidFill>
            </a:endParaRPr>
          </a:p>
        </p:txBody>
      </p:sp>
    </p:spTree>
    <p:extLst>
      <p:ext uri="{BB962C8B-B14F-4D97-AF65-F5344CB8AC3E}">
        <p14:creationId xmlns:p14="http://schemas.microsoft.com/office/powerpoint/2010/main" val="2389075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Still true today…</a:t>
            </a:r>
            <a:endParaRPr lang="en-US" dirty="0"/>
          </a:p>
        </p:txBody>
      </p:sp>
    </p:spTree>
    <p:extLst>
      <p:ext uri="{BB962C8B-B14F-4D97-AF65-F5344CB8AC3E}">
        <p14:creationId xmlns:p14="http://schemas.microsoft.com/office/powerpoint/2010/main" val="2186260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39602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221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237643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articles are reproducible</a:t>
            </a:r>
            <a:endParaRPr lang="en-US" dirty="0">
              <a:solidFill>
                <a:schemeClr val="bg1"/>
              </a:solidFill>
            </a:endParaRPr>
          </a:p>
        </p:txBody>
      </p:sp>
    </p:spTree>
    <p:extLst>
      <p:ext uri="{BB962C8B-B14F-4D97-AF65-F5344CB8AC3E}">
        <p14:creationId xmlns:p14="http://schemas.microsoft.com/office/powerpoint/2010/main" val="5260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n-US" dirty="0"/>
          </a:p>
        </p:txBody>
      </p:sp>
      <p:sp>
        <p:nvSpPr>
          <p:cNvPr id="4" name="Content Placeholder 3"/>
          <p:cNvSpPr>
            <a:spLocks noGrp="1"/>
          </p:cNvSpPr>
          <p:nvPr>
            <p:ph sz="half" idx="1"/>
          </p:nvPr>
        </p:nvSpPr>
        <p:spPr/>
        <p:txBody>
          <a:bodyPr/>
          <a:lstStyle/>
          <a:p>
            <a:r>
              <a:rPr lang="en-US" sz="3600" b="1" dirty="0" smtClean="0"/>
              <a:t>40% </a:t>
            </a:r>
            <a:r>
              <a:rPr lang="en-US" dirty="0" smtClean="0"/>
              <a:t>use restricted-access data</a:t>
            </a:r>
          </a:p>
          <a:p>
            <a:r>
              <a:rPr lang="en-US" sz="3600" b="1" dirty="0" smtClean="0"/>
              <a:t>25% </a:t>
            </a:r>
            <a:r>
              <a:rPr lang="en-US" dirty="0" smtClean="0"/>
              <a:t>use public-use data and are mostly or completely reproducible</a:t>
            </a:r>
          </a:p>
          <a:p>
            <a:r>
              <a:rPr lang="en-US" sz="3600" b="1" dirty="0" smtClean="0"/>
              <a:t>25% </a:t>
            </a:r>
            <a:r>
              <a:rPr lang="en-US" dirty="0" smtClean="0"/>
              <a:t>use public-use data and are only partially reproducible</a:t>
            </a:r>
          </a:p>
          <a:p>
            <a:r>
              <a:rPr lang="en-US" sz="3600" b="1" dirty="0" smtClean="0"/>
              <a:t>10% </a:t>
            </a:r>
            <a:r>
              <a:rPr lang="en-US" dirty="0" smtClean="0"/>
              <a:t>fail to yield useful results</a:t>
            </a:r>
            <a:endParaRPr lang="en-US" dirty="0"/>
          </a:p>
        </p:txBody>
      </p:sp>
      <p:pic>
        <p:nvPicPr>
          <p:cNvPr id="6" name="Content Placeholder 5"/>
          <p:cNvPicPr>
            <a:picLocks noGrp="1" noChangeAspect="1"/>
          </p:cNvPicPr>
          <p:nvPr>
            <p:ph sz="half" idx="2"/>
          </p:nvPr>
        </p:nvPicPr>
        <p:blipFill>
          <a:blip r:embed="rId2"/>
          <a:stretch>
            <a:fillRect/>
          </a:stretch>
        </p:blipFill>
        <p:spPr>
          <a:xfrm>
            <a:off x="6481716" y="1825625"/>
            <a:ext cx="4562568" cy="4351338"/>
          </a:xfrm>
          <a:prstGeom prst="rect">
            <a:avLst/>
          </a:prstGeom>
        </p:spPr>
      </p:pic>
      <p:grpSp>
        <p:nvGrpSpPr>
          <p:cNvPr id="14" name="Group 13"/>
          <p:cNvGrpSpPr/>
          <p:nvPr/>
        </p:nvGrpSpPr>
        <p:grpSpPr>
          <a:xfrm>
            <a:off x="6019800" y="1690688"/>
            <a:ext cx="3338513" cy="1766887"/>
            <a:chOff x="6019800" y="1690688"/>
            <a:chExt cx="3338513" cy="1766887"/>
          </a:xfrm>
        </p:grpSpPr>
        <p:sp>
          <p:nvSpPr>
            <p:cNvPr id="7" name="Rectangle 6"/>
            <p:cNvSpPr/>
            <p:nvPr/>
          </p:nvSpPr>
          <p:spPr>
            <a:xfrm>
              <a:off x="6019800" y="1690688"/>
              <a:ext cx="2018731" cy="91603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only ½ full!</a:t>
              </a:r>
              <a:endParaRPr lang="en-US" dirty="0"/>
            </a:p>
          </p:txBody>
        </p:sp>
        <p:cxnSp>
          <p:nvCxnSpPr>
            <p:cNvPr id="9" name="Straight Arrow Connector 8"/>
            <p:cNvCxnSpPr/>
            <p:nvPr/>
          </p:nvCxnSpPr>
          <p:spPr>
            <a:xfrm>
              <a:off x="7847463" y="2374710"/>
              <a:ext cx="1510850" cy="1082865"/>
            </a:xfrm>
            <a:prstGeom prst="straightConnector1">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886165" y="4148954"/>
            <a:ext cx="3472148" cy="1157288"/>
            <a:chOff x="5886165" y="4148954"/>
            <a:chExt cx="3472148" cy="1157288"/>
          </a:xfrm>
        </p:grpSpPr>
        <p:sp>
          <p:nvSpPr>
            <p:cNvPr id="10" name="Rectangle 9"/>
            <p:cNvSpPr/>
            <p:nvPr/>
          </p:nvSpPr>
          <p:spPr>
            <a:xfrm>
              <a:off x="5886165" y="4148954"/>
              <a:ext cx="2286000" cy="115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Hey, it’s not empty!</a:t>
              </a:r>
              <a:endParaRPr lang="en-US" dirty="0"/>
            </a:p>
          </p:txBody>
        </p:sp>
        <p:cxnSp>
          <p:nvCxnSpPr>
            <p:cNvPr id="13" name="Straight Arrow Connector 12"/>
            <p:cNvCxnSpPr/>
            <p:nvPr/>
          </p:nvCxnSpPr>
          <p:spPr>
            <a:xfrm>
              <a:off x="8038531" y="4514850"/>
              <a:ext cx="1319782" cy="414338"/>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728663" y="1690688"/>
            <a:ext cx="5157502" cy="916034"/>
          </a:xfrm>
          <a:prstGeom prst="rect">
            <a:avLst/>
          </a:prstGeom>
          <a:noFill/>
          <a:ln w="666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0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522948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data is “accessible”</a:t>
            </a:r>
            <a:endParaRPr lang="en-US" dirty="0">
              <a:solidFill>
                <a:schemeClr val="bg1"/>
              </a:solidFill>
            </a:endParaRPr>
          </a:p>
        </p:txBody>
      </p:sp>
    </p:spTree>
    <p:extLst>
      <p:ext uri="{BB962C8B-B14F-4D97-AF65-F5344CB8AC3E}">
        <p14:creationId xmlns:p14="http://schemas.microsoft.com/office/powerpoint/2010/main" val="992483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53284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Provide more transparency</a:t>
            </a:r>
          </a:p>
          <a:p>
            <a:pPr lvl="1"/>
            <a:r>
              <a:rPr lang="en-US" sz="2800" dirty="0" smtClean="0"/>
              <a:t>To assist replication efforts</a:t>
            </a:r>
          </a:p>
          <a:p>
            <a:pPr lvl="1"/>
            <a:r>
              <a:rPr lang="en-US" sz="2800" dirty="0" smtClean="0"/>
              <a:t>By better linking to paper-related resources </a:t>
            </a:r>
            <a:endParaRPr lang="en-US" sz="2800" dirty="0" smtClean="0"/>
          </a:p>
          <a:p>
            <a:pPr lvl="2"/>
            <a:r>
              <a:rPr lang="en-US" sz="2400" dirty="0" smtClean="0"/>
              <a:t>Public-use data</a:t>
            </a:r>
          </a:p>
          <a:p>
            <a:pPr lvl="2"/>
            <a:r>
              <a:rPr lang="en-US" sz="2400" dirty="0" smtClean="0"/>
              <a:t>Restricted-access data</a:t>
            </a:r>
            <a:endParaRPr lang="en-US" sz="2400" dirty="0" smtClean="0"/>
          </a:p>
          <a:p>
            <a:pPr lvl="2"/>
            <a:r>
              <a:rPr lang="en-US" sz="2400" dirty="0" smtClean="0"/>
              <a:t>Code</a:t>
            </a:r>
          </a:p>
          <a:p>
            <a:pPr lvl="2"/>
            <a:r>
              <a:rPr lang="en-US" sz="2400" dirty="0" smtClean="0"/>
              <a:t>Pre-Registration </a:t>
            </a:r>
            <a:r>
              <a:rPr lang="en-US" sz="1600" dirty="0" smtClean="0"/>
              <a:t>when available</a:t>
            </a:r>
            <a:endParaRPr lang="en-US" sz="2400" dirty="0" smtClean="0"/>
          </a:p>
          <a:p>
            <a:pPr marL="0" indent="0">
              <a:buNone/>
            </a:pPr>
            <a:endParaRPr lang="en-US" dirty="0"/>
          </a:p>
        </p:txBody>
      </p:sp>
    </p:spTree>
    <p:extLst>
      <p:ext uri="{BB962C8B-B14F-4D97-AF65-F5344CB8AC3E}">
        <p14:creationId xmlns:p14="http://schemas.microsoft.com/office/powerpoint/2010/main" val="263298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publications thus need </a:t>
            </a:r>
            <a:br>
              <a:rPr lang="en-US" sz="3600" b="1" dirty="0" smtClean="0"/>
            </a:br>
            <a:r>
              <a:rPr lang="en-US" sz="3600" b="1" dirty="0" smtClean="0"/>
              <a:t>the same transparency and completeness</a:t>
            </a:r>
            <a:br>
              <a:rPr lang="en-US" sz="3600" b="1" dirty="0" smtClean="0"/>
            </a:br>
            <a:r>
              <a:rPr lang="en-US" sz="3600" b="1" dirty="0" smtClean="0"/>
              <a:t>as in the old days</a:t>
            </a:r>
          </a:p>
          <a:p>
            <a:pPr marL="0" indent="0" algn="ctr">
              <a:buNone/>
            </a:pPr>
            <a:r>
              <a:rPr lang="en-US" sz="3600" b="1" dirty="0"/>
              <a:t>t</a:t>
            </a:r>
            <a:r>
              <a:rPr lang="en-US" sz="3600" b="1" dirty="0" smtClean="0"/>
              <a:t>o facilitate replicability</a:t>
            </a:r>
          </a:p>
        </p:txBody>
      </p:sp>
    </p:spTree>
    <p:extLst>
      <p:ext uri="{BB962C8B-B14F-4D97-AF65-F5344CB8AC3E}">
        <p14:creationId xmlns:p14="http://schemas.microsoft.com/office/powerpoint/2010/main" val="830873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Pre-emptively </a:t>
            </a:r>
            <a:r>
              <a:rPr lang="en-US" sz="3200" dirty="0" smtClean="0"/>
              <a:t>improve code archives</a:t>
            </a:r>
          </a:p>
          <a:p>
            <a:pPr lvl="1"/>
            <a:r>
              <a:rPr lang="en-US" sz="2800" dirty="0" smtClean="0"/>
              <a:t>By conducting reproducibility </a:t>
            </a:r>
            <a:r>
              <a:rPr lang="en-US" sz="2800" dirty="0" smtClean="0"/>
              <a:t>checks </a:t>
            </a:r>
            <a:r>
              <a:rPr lang="en-US" sz="2000" dirty="0" smtClean="0"/>
              <a:t>when we can</a:t>
            </a:r>
            <a:endParaRPr lang="en-US" sz="2800" dirty="0" smtClean="0"/>
          </a:p>
          <a:p>
            <a:pPr lvl="1"/>
            <a:r>
              <a:rPr lang="en-US" sz="2800" dirty="0" smtClean="0"/>
              <a:t>By working with groups that conduct reproducibility </a:t>
            </a:r>
            <a:r>
              <a:rPr lang="en-US" sz="2800" dirty="0" smtClean="0"/>
              <a:t>checks </a:t>
            </a:r>
            <a:br>
              <a:rPr lang="en-US" sz="2800" dirty="0" smtClean="0"/>
            </a:br>
            <a:r>
              <a:rPr lang="en-US" sz="2000" dirty="0" smtClean="0"/>
              <a:t>when we cannot</a:t>
            </a:r>
            <a:endParaRPr lang="en-US" sz="2800" dirty="0" smtClean="0"/>
          </a:p>
        </p:txBody>
      </p:sp>
    </p:spTree>
    <p:extLst>
      <p:ext uri="{BB962C8B-B14F-4D97-AF65-F5344CB8AC3E}">
        <p14:creationId xmlns:p14="http://schemas.microsoft.com/office/powerpoint/2010/main" val="4259266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Better </a:t>
            </a:r>
            <a:r>
              <a:rPr lang="en-US" sz="3200" dirty="0" smtClean="0"/>
              <a:t>archives</a:t>
            </a:r>
          </a:p>
          <a:p>
            <a:pPr lvl="1"/>
            <a:r>
              <a:rPr lang="en-US" sz="2800" dirty="0" smtClean="0"/>
              <a:t>Greater transparency of the code and data </a:t>
            </a:r>
            <a:r>
              <a:rPr lang="en-US" sz="2800" dirty="0" smtClean="0"/>
              <a:t>archives</a:t>
            </a:r>
          </a:p>
          <a:p>
            <a:pPr lvl="1"/>
            <a:r>
              <a:rPr lang="en-US" sz="2800" dirty="0" smtClean="0"/>
              <a:t>Better provenance tracking</a:t>
            </a:r>
          </a:p>
          <a:p>
            <a:pPr lvl="2"/>
            <a:r>
              <a:rPr lang="en-US" sz="2400" dirty="0" smtClean="0"/>
              <a:t>Leave code where it is when appropriate</a:t>
            </a:r>
          </a:p>
          <a:p>
            <a:pPr lvl="2"/>
            <a:r>
              <a:rPr lang="en-US" sz="2400" dirty="0" smtClean="0"/>
              <a:t>Leave data where it is almost always</a:t>
            </a:r>
          </a:p>
          <a:p>
            <a:pPr lvl="2"/>
            <a:r>
              <a:rPr lang="en-US" sz="2400" dirty="0" smtClean="0"/>
              <a:t>Display that information</a:t>
            </a:r>
            <a:endParaRPr lang="en-US" sz="2400" dirty="0" smtClean="0"/>
          </a:p>
          <a:p>
            <a:endParaRPr lang="en-US" dirty="0"/>
          </a:p>
        </p:txBody>
      </p:sp>
    </p:spTree>
    <p:extLst>
      <p:ext uri="{BB962C8B-B14F-4D97-AF65-F5344CB8AC3E}">
        <p14:creationId xmlns:p14="http://schemas.microsoft.com/office/powerpoint/2010/main" val="25532450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7585034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a:t>
            </a:r>
            <a:r>
              <a:rPr lang="en-US" dirty="0" smtClean="0"/>
              <a:t>2018)</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28077665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6129338" y="3257550"/>
            <a:ext cx="4857750" cy="830997"/>
          </a:xfrm>
          <a:prstGeom prst="rect">
            <a:avLst/>
          </a:prstGeom>
          <a:solidFill>
            <a:schemeClr val="accent1"/>
          </a:solidFill>
          <a:effectLst>
            <a:softEdge rad="63500"/>
          </a:effectLst>
        </p:spPr>
        <p:txBody>
          <a:bodyPr wrap="square" rtlCol="0">
            <a:spAutoFit/>
          </a:bodyPr>
          <a:lstStyle/>
          <a:p>
            <a:pPr algn="ctr"/>
            <a:r>
              <a:rPr lang="en-US" sz="2400" b="1" dirty="0" smtClean="0"/>
              <a:t>We will assess, by reviewing README and data appendices.</a:t>
            </a:r>
            <a:endParaRPr lang="en-US" sz="2400" b="1" dirty="0"/>
          </a:p>
        </p:txBody>
      </p:sp>
      <p:cxnSp>
        <p:nvCxnSpPr>
          <p:cNvPr id="13" name="Straight Arrow Connector 12"/>
          <p:cNvCxnSpPr/>
          <p:nvPr/>
        </p:nvCxnSpPr>
        <p:spPr>
          <a:xfrm flipV="1">
            <a:off x="8458200" y="2724151"/>
            <a:ext cx="0" cy="700087"/>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615113" y="2786063"/>
            <a:ext cx="638175" cy="638175"/>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1469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t>
            </a:r>
            <a:r>
              <a:rPr lang="en-US" sz="3200" b="1" dirty="0" smtClean="0">
                <a:solidFill>
                  <a:schemeClr val="accent6">
                    <a:lumMod val="75000"/>
                  </a:schemeClr>
                </a:solidFill>
              </a:rPr>
              <a:t>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3550444" y="2009171"/>
            <a:ext cx="4572000" cy="1569660"/>
          </a:xfrm>
          <a:prstGeom prst="rect">
            <a:avLst/>
          </a:prstGeom>
          <a:solidFill>
            <a:schemeClr val="accent1"/>
          </a:solidFill>
          <a:effectLst>
            <a:softEdge rad="63500"/>
          </a:effectLst>
        </p:spPr>
        <p:txBody>
          <a:bodyPr wrap="square" rtlCol="0">
            <a:spAutoFit/>
          </a:bodyPr>
          <a:lstStyle/>
          <a:p>
            <a:pPr algn="ctr"/>
            <a:endParaRPr lang="en-US" sz="2400" b="1" dirty="0" smtClean="0"/>
          </a:p>
          <a:p>
            <a:pPr algn="ctr"/>
            <a:r>
              <a:rPr lang="en-US" sz="2400" b="1" dirty="0" smtClean="0"/>
              <a:t>We will assess early,</a:t>
            </a:r>
          </a:p>
          <a:p>
            <a:pPr algn="ctr"/>
            <a:r>
              <a:rPr lang="en-US" sz="2400" b="1" dirty="0"/>
              <a:t>b</a:t>
            </a:r>
            <a:r>
              <a:rPr lang="en-US" sz="2400" b="1" dirty="0" smtClean="0"/>
              <a:t>ut more flexible.</a:t>
            </a:r>
          </a:p>
          <a:p>
            <a:pPr algn="ctr"/>
            <a:endParaRPr lang="en-US" sz="2400" b="1" dirty="0"/>
          </a:p>
        </p:txBody>
      </p:sp>
      <p:cxnSp>
        <p:nvCxnSpPr>
          <p:cNvPr id="13" name="Straight Arrow Connector 12"/>
          <p:cNvCxnSpPr/>
          <p:nvPr/>
        </p:nvCxnSpPr>
        <p:spPr>
          <a:xfrm>
            <a:off x="7972425" y="2928938"/>
            <a:ext cx="785813" cy="900112"/>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000375" y="3424238"/>
            <a:ext cx="1100138" cy="577056"/>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377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t>
            </a:r>
            <a:r>
              <a:rPr lang="en-US" sz="3200" b="1" dirty="0" smtClean="0">
                <a:solidFill>
                  <a:schemeClr val="accent6">
                    <a:lumMod val="75000"/>
                  </a:schemeClr>
                </a:solidFill>
              </a:rPr>
              <a:t>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3550444" y="2756605"/>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“Sufficient”  = “it actually works”.</a:t>
            </a:r>
          </a:p>
          <a:p>
            <a:pPr algn="ctr"/>
            <a:endParaRPr lang="en-US" sz="2400" b="1" dirty="0"/>
          </a:p>
        </p:txBody>
      </p:sp>
      <p:cxnSp>
        <p:nvCxnSpPr>
          <p:cNvPr id="14" name="Straight Arrow Connector 13"/>
          <p:cNvCxnSpPr/>
          <p:nvPr/>
        </p:nvCxnSpPr>
        <p:spPr>
          <a:xfrm>
            <a:off x="5586413" y="3729038"/>
            <a:ext cx="14287" cy="742950"/>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496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fontScale="925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t>
            </a:r>
            <a:r>
              <a:rPr lang="en-US" sz="3200" b="1" dirty="0" smtClean="0">
                <a:solidFill>
                  <a:schemeClr val="accent6">
                    <a:lumMod val="75000"/>
                  </a:schemeClr>
                </a:solidFill>
              </a:rPr>
              <a:t>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a:t>
            </a:r>
            <a:r>
              <a:rPr lang="en-US" dirty="0" smtClean="0">
                <a:solidFill>
                  <a:schemeClr val="bg1">
                    <a:lumMod val="75000"/>
                  </a:schemeClr>
                </a:solidFill>
              </a:rPr>
              <a:t>should be </a:t>
            </a:r>
            <a:r>
              <a:rPr lang="en-US" sz="3200" b="1" dirty="0" smtClean="0">
                <a:solidFill>
                  <a:schemeClr val="accent5">
                    <a:lumMod val="75000"/>
                  </a:schemeClr>
                </a:solidFill>
              </a:rPr>
              <a:t>available </a:t>
            </a:r>
            <a:r>
              <a:rPr lang="en-US" sz="3200" b="1" dirty="0">
                <a:solidFill>
                  <a:schemeClr val="accent5">
                    <a:lumMod val="75000"/>
                  </a:schemeClr>
                </a:solidFill>
              </a:rPr>
              <a:t>on the AEA </a:t>
            </a:r>
            <a:r>
              <a:rPr lang="en-US" sz="3200" b="1" dirty="0" smtClean="0">
                <a:solidFill>
                  <a:schemeClr val="accent5">
                    <a:lumMod val="75000"/>
                  </a:schemeClr>
                </a:solidFill>
              </a:rPr>
              <a:t>Data and Code Repository</a:t>
            </a:r>
            <a:r>
              <a:rPr lang="en-US" dirty="0" smtClean="0">
                <a:solidFill>
                  <a:schemeClr val="bg1">
                    <a:lumMod val="75000"/>
                  </a:schemeClr>
                </a:solidFill>
              </a:rPr>
              <a:t>. </a:t>
            </a:r>
            <a:r>
              <a:rPr lang="en-US" dirty="0">
                <a:solidFill>
                  <a:schemeClr val="bg1">
                    <a:lumMod val="75000"/>
                  </a:schemeClr>
                </a:solidFill>
              </a:rPr>
              <a:t>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2821782" y="3043853"/>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Better repository</a:t>
            </a:r>
          </a:p>
          <a:p>
            <a:pPr algn="ctr"/>
            <a:endParaRPr lang="en-US" sz="2400" b="1" dirty="0"/>
          </a:p>
        </p:txBody>
      </p:sp>
      <p:cxnSp>
        <p:nvCxnSpPr>
          <p:cNvPr id="14" name="Straight Arrow Connector 13"/>
          <p:cNvCxnSpPr/>
          <p:nvPr/>
        </p:nvCxnSpPr>
        <p:spPr>
          <a:xfrm>
            <a:off x="7143750" y="3886200"/>
            <a:ext cx="1143000" cy="357982"/>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141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(2019)</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t>
            </a:r>
            <a:r>
              <a:rPr lang="en-US" sz="3200" b="1" dirty="0" smtClean="0">
                <a:solidFill>
                  <a:schemeClr val="accent6">
                    <a:lumMod val="75000"/>
                  </a:schemeClr>
                </a:solidFill>
              </a:rPr>
              <a:t>acceptance</a:t>
            </a:r>
            <a:r>
              <a:rPr lang="en-US" dirty="0" smtClean="0">
                <a:solidFill>
                  <a:schemeClr val="bg1">
                    <a:lumMod val="75000"/>
                  </a:schemeClr>
                </a:solidFill>
              </a:rPr>
              <a:t>, </a:t>
            </a:r>
            <a:r>
              <a:rPr lang="en-US" sz="3200" b="1" dirty="0" smtClean="0"/>
              <a:t>evidence that </a:t>
            </a:r>
            <a:r>
              <a:rPr lang="en-US" dirty="0" smtClean="0">
                <a:solidFill>
                  <a:schemeClr val="bg1">
                    <a:lumMod val="75000"/>
                  </a:schemeClr>
                </a:solidFill>
              </a:rPr>
              <a:t>the </a:t>
            </a:r>
            <a:r>
              <a:rPr lang="en-US" dirty="0">
                <a:solidFill>
                  <a:schemeClr val="bg1">
                    <a:lumMod val="75000"/>
                  </a:schemeClr>
                </a:solidFill>
              </a:rPr>
              <a:t>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a:t>
            </a:r>
            <a:r>
              <a:rPr lang="en-US" dirty="0" smtClean="0">
                <a:solidFill>
                  <a:schemeClr val="bg1">
                    <a:lumMod val="75000"/>
                  </a:schemeClr>
                </a:solidFill>
              </a:rPr>
              <a:t>should be </a:t>
            </a:r>
            <a:r>
              <a:rPr lang="en-US" sz="3200" b="1" dirty="0" smtClean="0">
                <a:solidFill>
                  <a:schemeClr val="accent5">
                    <a:lumMod val="75000"/>
                  </a:schemeClr>
                </a:solidFill>
              </a:rPr>
              <a:t>available </a:t>
            </a:r>
            <a:r>
              <a:rPr lang="en-US" sz="3200" b="1" dirty="0">
                <a:solidFill>
                  <a:schemeClr val="accent5">
                    <a:lumMod val="75000"/>
                  </a:schemeClr>
                </a:solidFill>
              </a:rPr>
              <a:t>on the AEA </a:t>
            </a:r>
            <a:r>
              <a:rPr lang="en-US" sz="3200" b="1" dirty="0" smtClean="0">
                <a:solidFill>
                  <a:schemeClr val="accent5">
                    <a:lumMod val="75000"/>
                  </a:schemeClr>
                </a:solidFill>
              </a:rPr>
              <a:t>Data and Code Repository or another repository</a:t>
            </a:r>
            <a:r>
              <a:rPr lang="en-US" dirty="0" smtClean="0">
                <a:solidFill>
                  <a:schemeClr val="bg1">
                    <a:lumMod val="75000"/>
                  </a:schemeClr>
                </a:solidFill>
              </a:rPr>
              <a:t>. </a:t>
            </a:r>
            <a:r>
              <a:rPr lang="en-US" dirty="0">
                <a:solidFill>
                  <a:schemeClr val="bg1">
                    <a:lumMod val="75000"/>
                  </a:schemeClr>
                </a:solidFill>
              </a:rPr>
              <a:t>The Editor should be notified at the time of submission if the data used in a paper are proprietary or if, for some other reason, the requirements above cannot be met.</a:t>
            </a:r>
          </a:p>
          <a:p>
            <a:endParaRPr lang="en-US" dirty="0"/>
          </a:p>
        </p:txBody>
      </p:sp>
      <p:sp>
        <p:nvSpPr>
          <p:cNvPr id="11" name="TextBox 10"/>
          <p:cNvSpPr txBox="1"/>
          <p:nvPr/>
        </p:nvSpPr>
        <p:spPr>
          <a:xfrm>
            <a:off x="2571750" y="2685871"/>
            <a:ext cx="4572000" cy="1200329"/>
          </a:xfrm>
          <a:prstGeom prst="rect">
            <a:avLst/>
          </a:prstGeom>
          <a:solidFill>
            <a:schemeClr val="accent1"/>
          </a:solidFill>
          <a:effectLst>
            <a:softEdge rad="63500"/>
          </a:effectLst>
        </p:spPr>
        <p:txBody>
          <a:bodyPr wrap="square" rtlCol="0">
            <a:spAutoFit/>
          </a:bodyPr>
          <a:lstStyle/>
          <a:p>
            <a:pPr algn="ctr"/>
            <a:endParaRPr lang="en-US" sz="2400" b="1" dirty="0"/>
          </a:p>
          <a:p>
            <a:pPr algn="ctr"/>
            <a:r>
              <a:rPr lang="en-US" sz="2400" b="1" dirty="0" smtClean="0"/>
              <a:t>… or other repository </a:t>
            </a:r>
          </a:p>
          <a:p>
            <a:pPr algn="ctr"/>
            <a:endParaRPr lang="en-US" sz="2400" b="1" dirty="0"/>
          </a:p>
        </p:txBody>
      </p:sp>
      <p:cxnSp>
        <p:nvCxnSpPr>
          <p:cNvPr id="14" name="Straight Arrow Connector 13"/>
          <p:cNvCxnSpPr/>
          <p:nvPr/>
        </p:nvCxnSpPr>
        <p:spPr>
          <a:xfrm>
            <a:off x="5414963" y="3743325"/>
            <a:ext cx="14287" cy="728663"/>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4924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6">
                    <a:lumMod val="75000"/>
                  </a:schemeClr>
                </a:solidFill>
              </a:rPr>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2659447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Replication?</a:t>
            </a:r>
            <a:endParaRPr lang="en-US" dirty="0">
              <a:solidFill>
                <a:schemeClr val="bg1"/>
              </a:solidFill>
            </a:endParaRPr>
          </a:p>
        </p:txBody>
      </p:sp>
    </p:spTree>
    <p:extLst>
      <p:ext uri="{BB962C8B-B14F-4D97-AF65-F5344CB8AC3E}">
        <p14:creationId xmlns:p14="http://schemas.microsoft.com/office/powerpoint/2010/main" val="64489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Post- to Pre-Publication Verification</a:t>
            </a:r>
            <a:endParaRPr lang="en-US" dirty="0"/>
          </a:p>
        </p:txBody>
      </p:sp>
      <p:sp>
        <p:nvSpPr>
          <p:cNvPr id="3" name="Content Placeholder 2"/>
          <p:cNvSpPr>
            <a:spLocks noGrp="1"/>
          </p:cNvSpPr>
          <p:nvPr>
            <p:ph idx="1"/>
          </p:nvPr>
        </p:nvSpPr>
        <p:spPr/>
        <p:txBody>
          <a:bodyPr/>
          <a:lstStyle/>
          <a:p>
            <a:r>
              <a:rPr lang="en-US" dirty="0" smtClean="0"/>
              <a:t>Cornell Replication Lab has been verifying published articles</a:t>
            </a:r>
          </a:p>
          <a:p>
            <a:r>
              <a:rPr lang="en-US" dirty="0" smtClean="0"/>
              <a:t>Now switching to manuscripts in the submission workflow</a:t>
            </a:r>
          </a:p>
          <a:p>
            <a:r>
              <a:rPr lang="en-US" dirty="0" smtClean="0"/>
              <a:t>For now pilot </a:t>
            </a:r>
          </a:p>
          <a:p>
            <a:pPr lvl="1"/>
            <a:r>
              <a:rPr lang="en-US" i="1" dirty="0" smtClean="0">
                <a:solidFill>
                  <a:schemeClr val="bg2">
                    <a:lumMod val="75000"/>
                  </a:schemeClr>
                </a:solidFill>
              </a:rPr>
              <a:t>Authors have submitted prior to announcement of new data policy</a:t>
            </a:r>
            <a:endParaRPr lang="en-US" i="1" dirty="0">
              <a:solidFill>
                <a:schemeClr val="bg2">
                  <a:lumMod val="75000"/>
                </a:schemeClr>
              </a:solidFill>
            </a:endParaRPr>
          </a:p>
        </p:txBody>
      </p:sp>
    </p:spTree>
    <p:extLst>
      <p:ext uri="{BB962C8B-B14F-4D97-AF65-F5344CB8AC3E}">
        <p14:creationId xmlns:p14="http://schemas.microsoft.com/office/powerpoint/2010/main" val="2027423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Improve reproducibility</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H="1" flipV="1">
            <a:off x="10489720" y="2260122"/>
            <a:ext cx="17254" cy="207033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568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It is not the access that is “broken”</a:t>
            </a:r>
            <a:endParaRPr lang="en-US" dirty="0">
              <a:solidFill>
                <a:schemeClr val="bg1"/>
              </a:solidFill>
            </a:endParaRPr>
          </a:p>
        </p:txBody>
      </p:sp>
    </p:spTree>
    <p:extLst>
      <p:ext uri="{BB962C8B-B14F-4D97-AF65-F5344CB8AC3E}">
        <p14:creationId xmlns:p14="http://schemas.microsoft.com/office/powerpoint/2010/main" val="185647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would we ask you to “deposit”  them?</a:t>
            </a:r>
          </a:p>
        </p:txBody>
      </p:sp>
    </p:spTree>
    <p:extLst>
      <p:ext uri="{BB962C8B-B14F-4D97-AF65-F5344CB8AC3E}">
        <p14:creationId xmlns:p14="http://schemas.microsoft.com/office/powerpoint/2010/main" val="2670086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24100" y="762000"/>
            <a:ext cx="7717573" cy="5509200"/>
          </a:xfrm>
          <a:prstGeom prst="rect">
            <a:avLst/>
          </a:prstGeom>
          <a:noFill/>
        </p:spPr>
        <p:txBody>
          <a:bodyPr wrap="square" rtlCol="0">
            <a:spAutoFit/>
          </a:bodyPr>
          <a:lstStyle/>
          <a:p>
            <a:pPr algn="ctr"/>
            <a:r>
              <a:rPr lang="en-US" sz="8800" dirty="0" smtClean="0">
                <a:solidFill>
                  <a:schemeClr val="bg1"/>
                </a:solidFill>
              </a:rPr>
              <a:t>It is the description of access that is “broken”</a:t>
            </a:r>
            <a:endParaRPr lang="en-US" dirty="0">
              <a:solidFill>
                <a:schemeClr val="bg1"/>
              </a:solidFill>
            </a:endParaRPr>
          </a:p>
        </p:txBody>
      </p:sp>
    </p:spTree>
    <p:extLst>
      <p:ext uri="{BB962C8B-B14F-4D97-AF65-F5344CB8AC3E}">
        <p14:creationId xmlns:p14="http://schemas.microsoft.com/office/powerpoint/2010/main" val="1304545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pPr marL="0" indent="0" algn="ctr">
              <a:buNone/>
            </a:pPr>
            <a:r>
              <a:rPr lang="en-US" sz="3600" dirty="0" smtClean="0"/>
              <a:t>Why do journals like </a:t>
            </a:r>
            <a:br>
              <a:rPr lang="en-US" sz="3600" dirty="0" smtClean="0"/>
            </a:br>
            <a:r>
              <a:rPr lang="en-US" sz="3600" dirty="0" smtClean="0"/>
              <a:t>affiliated repositories </a:t>
            </a:r>
            <a:br>
              <a:rPr lang="en-US" sz="3600" dirty="0" smtClean="0"/>
            </a:br>
            <a:r>
              <a:rPr lang="en-US" sz="3600" dirty="0" smtClean="0"/>
              <a:t>(or website </a:t>
            </a:r>
            <a:r>
              <a:rPr lang="en-US" sz="3600" smtClean="0"/>
              <a:t>deposits)?</a:t>
            </a:r>
            <a:br>
              <a:rPr lang="en-US" sz="3600" smtClean="0"/>
            </a:br>
            <a:r>
              <a:rPr lang="en-US" sz="3600" smtClean="0"/>
              <a:t/>
            </a:r>
            <a:br>
              <a:rPr lang="en-US" sz="360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22567089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 Best Practices</a:t>
            </a:r>
            <a:endParaRPr lang="en-US" dirty="0"/>
          </a:p>
        </p:txBody>
      </p:sp>
      <p:sp>
        <p:nvSpPr>
          <p:cNvPr id="3" name="Content Placeholder 2"/>
          <p:cNvSpPr>
            <a:spLocks noGrp="1"/>
          </p:cNvSpPr>
          <p:nvPr>
            <p:ph idx="1"/>
          </p:nvPr>
        </p:nvSpPr>
        <p:spPr/>
        <p:txBody>
          <a:bodyPr>
            <a:normAutofit/>
          </a:bodyPr>
          <a:lstStyle/>
          <a:p>
            <a:r>
              <a:rPr lang="en-US" sz="4400" b="1" dirty="0" smtClean="0">
                <a:solidFill>
                  <a:schemeClr val="accent1">
                    <a:lumMod val="75000"/>
                  </a:schemeClr>
                </a:solidFill>
              </a:rPr>
              <a:t>Deposit and archive early</a:t>
            </a:r>
          </a:p>
          <a:p>
            <a:pPr lvl="1"/>
            <a:r>
              <a:rPr lang="en-US" sz="4000" dirty="0" smtClean="0"/>
              <a:t>If you collect data, archive it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deposit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40072805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39033059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Use them!</a:t>
            </a:r>
          </a:p>
        </p:txBody>
      </p:sp>
    </p:spTree>
    <p:extLst>
      <p:ext uri="{BB962C8B-B14F-4D97-AF65-F5344CB8AC3E}">
        <p14:creationId xmlns:p14="http://schemas.microsoft.com/office/powerpoint/2010/main" val="17868639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Describe them!</a:t>
            </a:r>
          </a:p>
          <a:p>
            <a:pPr marL="0" indent="0" algn="ctr">
              <a:buNone/>
            </a:pPr>
            <a:r>
              <a:rPr lang="en-US" sz="4400" dirty="0" smtClean="0">
                <a:solidFill>
                  <a:schemeClr val="bg1">
                    <a:lumMod val="65000"/>
                  </a:schemeClr>
                </a:solidFill>
              </a:rPr>
              <a:t>(cite them!)</a:t>
            </a:r>
          </a:p>
        </p:txBody>
      </p:sp>
    </p:spTree>
    <p:extLst>
      <p:ext uri="{BB962C8B-B14F-4D97-AF65-F5344CB8AC3E}">
        <p14:creationId xmlns:p14="http://schemas.microsoft.com/office/powerpoint/2010/main" val="1299065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76319"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Tree>
    <p:extLst>
      <p:ext uri="{BB962C8B-B14F-4D97-AF65-F5344CB8AC3E}">
        <p14:creationId xmlns:p14="http://schemas.microsoft.com/office/powerpoint/2010/main" val="16661853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Treat all archives symmetrically!</a:t>
            </a:r>
          </a:p>
        </p:txBody>
      </p:sp>
    </p:spTree>
    <p:extLst>
      <p:ext uri="{BB962C8B-B14F-4D97-AF65-F5344CB8AC3E}">
        <p14:creationId xmlns:p14="http://schemas.microsoft.com/office/powerpoint/2010/main" val="16648015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a:t>
            </a:r>
            <a:r>
              <a:rPr lang="en-US" sz="3600" strike="sngStrike" dirty="0" smtClean="0"/>
              <a:t>self-deposit</a:t>
            </a:r>
            <a:r>
              <a:rPr lang="en-US" sz="3600" dirty="0" smtClean="0"/>
              <a: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
        <p:nvSpPr>
          <p:cNvPr id="4" name="Rectangle 3"/>
          <p:cNvSpPr/>
          <p:nvPr/>
        </p:nvSpPr>
        <p:spPr>
          <a:xfrm>
            <a:off x="5880100" y="2641600"/>
            <a:ext cx="5702300" cy="2273300"/>
          </a:xfrm>
          <a:prstGeom prst="rect">
            <a:avLst/>
          </a:prstGeom>
          <a:solidFill>
            <a:srgbClr val="B31B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r>
              <a:rPr lang="en-US" sz="2800" b="1" dirty="0" smtClean="0"/>
              <a:t>CASD</a:t>
            </a:r>
          </a:p>
          <a:p>
            <a:pPr marL="914400" lvl="1" indent="-457200">
              <a:buFont typeface="Arial" panose="020B0604020202020204" pitchFamily="34" charset="0"/>
              <a:buChar char="•"/>
            </a:pPr>
            <a:r>
              <a:rPr lang="en-US" sz="2800" b="1" dirty="0" smtClean="0"/>
              <a:t>IAB</a:t>
            </a:r>
          </a:p>
          <a:p>
            <a:pPr marL="914400" lvl="1" indent="-457200">
              <a:buFont typeface="Arial" panose="020B0604020202020204" pitchFamily="34" charset="0"/>
              <a:buChar char="•"/>
            </a:pPr>
            <a:r>
              <a:rPr lang="en-US" sz="2800" b="1" dirty="0" smtClean="0"/>
              <a:t>Norway</a:t>
            </a:r>
          </a:p>
          <a:p>
            <a:pPr marL="914400" lvl="1" indent="-457200">
              <a:buFont typeface="Arial" panose="020B0604020202020204" pitchFamily="34" charset="0"/>
              <a:buChar char="•"/>
            </a:pPr>
            <a:r>
              <a:rPr lang="en-US" sz="2800" b="1" dirty="0" smtClean="0"/>
              <a:t>US Federal Statistical RDC</a:t>
            </a:r>
          </a:p>
          <a:p>
            <a:pPr marL="914400" lvl="1" indent="-457200">
              <a:buFont typeface="Arial" panose="020B0604020202020204" pitchFamily="34" charset="0"/>
              <a:buChar char="•"/>
            </a:pPr>
            <a:r>
              <a:rPr lang="en-US" sz="2800" b="1" dirty="0" smtClean="0"/>
              <a:t>….</a:t>
            </a:r>
            <a:endParaRPr lang="en-US" sz="2800" b="1" dirty="0"/>
          </a:p>
        </p:txBody>
      </p:sp>
    </p:spTree>
    <p:extLst>
      <p:ext uri="{BB962C8B-B14F-4D97-AF65-F5344CB8AC3E}">
        <p14:creationId xmlns:p14="http://schemas.microsoft.com/office/powerpoint/2010/main" val="29542228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46281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11928911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data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reliable archives?</a:t>
            </a:r>
            <a:endParaRPr lang="en-US" sz="3200" b="1" dirty="0"/>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38134631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 and RDCs: step up!</a:t>
            </a:r>
            <a:endParaRPr lang="en-US" dirty="0"/>
          </a:p>
        </p:txBody>
      </p:sp>
      <p:sp>
        <p:nvSpPr>
          <p:cNvPr id="3" name="Content Placeholder 2"/>
          <p:cNvSpPr>
            <a:spLocks noGrp="1"/>
          </p:cNvSpPr>
          <p:nvPr>
            <p:ph sz="half" idx="1"/>
          </p:nvPr>
        </p:nvSpPr>
        <p:spPr/>
        <p:txBody>
          <a:bodyPr/>
          <a:lstStyle/>
          <a:p>
            <a:r>
              <a:rPr lang="en-US" dirty="0" smtClean="0"/>
              <a:t>Provide good data documentation</a:t>
            </a:r>
          </a:p>
          <a:p>
            <a:pPr lvl="1"/>
            <a:r>
              <a:rPr lang="en-US" dirty="0">
                <a:solidFill>
                  <a:schemeClr val="bg1"/>
                </a:solidFill>
              </a:rPr>
              <a:t/>
            </a:r>
            <a:br>
              <a:rPr lang="en-US" dirty="0">
                <a:solidFill>
                  <a:schemeClr val="bg1"/>
                </a:solidFill>
              </a:rPr>
            </a:br>
            <a:endParaRPr lang="en-US" dirty="0" smtClean="0">
              <a:solidFill>
                <a:schemeClr val="bg1"/>
              </a:solidFill>
            </a:endParaRPr>
          </a:p>
          <a:p>
            <a:r>
              <a:rPr lang="en-US" dirty="0" smtClean="0"/>
              <a:t>Provide clear description of impartial access procedures</a:t>
            </a:r>
          </a:p>
          <a:p>
            <a:r>
              <a:rPr lang="en-US" dirty="0" smtClean="0"/>
              <a:t>Commit to preserving data, code, and access over long periods of time</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7641546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Provide good data documentation</a:t>
            </a:r>
            <a:endParaRPr lang="en-US" dirty="0"/>
          </a:p>
          <a:p>
            <a:pPr lvl="1"/>
            <a:r>
              <a:rPr lang="en-US" dirty="0">
                <a:solidFill>
                  <a:schemeClr val="bg1"/>
                </a:solidFill>
              </a:rPr>
              <a:t/>
            </a:r>
            <a:br>
              <a:rPr lang="en-US" dirty="0">
                <a:solidFill>
                  <a:schemeClr val="bg1"/>
                </a:solidFill>
              </a:rPr>
            </a:br>
            <a:endParaRPr lang="en-US" dirty="0" smtClean="0"/>
          </a:p>
          <a:p>
            <a:r>
              <a:rPr lang="en-US" dirty="0" smtClean="0"/>
              <a:t>Provide clear description of impartial access procedures</a:t>
            </a:r>
          </a:p>
          <a:p>
            <a:r>
              <a:rPr lang="en-US" dirty="0" smtClean="0"/>
              <a:t>Commit to preserving data, code, and access over long periods of time</a:t>
            </a:r>
            <a:endParaRPr lang="en-US" dirty="0"/>
          </a:p>
        </p:txBody>
      </p:sp>
      <p:sp>
        <p:nvSpPr>
          <p:cNvPr id="5" name="Rectangle 4"/>
          <p:cNvSpPr/>
          <p:nvPr/>
        </p:nvSpPr>
        <p:spPr>
          <a:xfrm>
            <a:off x="857250" y="1825625"/>
            <a:ext cx="4986338" cy="4132263"/>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Users of RDCs: step up!</a:t>
            </a:r>
            <a:endParaRPr lang="en-US" dirty="0"/>
          </a:p>
        </p:txBody>
      </p:sp>
      <p:sp>
        <p:nvSpPr>
          <p:cNvPr id="4" name="Content Placeholder 3"/>
          <p:cNvSpPr>
            <a:spLocks noGrp="1"/>
          </p:cNvSpPr>
          <p:nvPr>
            <p:ph sz="half" idx="2"/>
          </p:nvPr>
        </p:nvSpPr>
        <p:spPr/>
        <p:txBody>
          <a:bodyPr/>
          <a:lstStyle/>
          <a:p>
            <a:r>
              <a:rPr lang="en-US" dirty="0" smtClean="0"/>
              <a:t>Provide good data documentation</a:t>
            </a:r>
          </a:p>
          <a:p>
            <a:pPr lvl="1"/>
            <a:r>
              <a:rPr lang="en-US" dirty="0" smtClean="0"/>
              <a:t>Variable descriptions</a:t>
            </a:r>
          </a:p>
          <a:p>
            <a:pPr lvl="1"/>
            <a:r>
              <a:rPr lang="en-US" dirty="0" smtClean="0"/>
              <a:t>Summary stats</a:t>
            </a:r>
          </a:p>
          <a:p>
            <a:r>
              <a:rPr lang="en-US" dirty="0" smtClean="0"/>
              <a:t>How did you get access? Describe it!</a:t>
            </a:r>
          </a:p>
          <a:p>
            <a:r>
              <a:rPr lang="en-US" dirty="0" smtClean="0"/>
              <a:t>Act as if others could access your analysis data and programs!</a:t>
            </a:r>
          </a:p>
          <a:p>
            <a:endParaRPr lang="en-US" dirty="0"/>
          </a:p>
        </p:txBody>
      </p:sp>
    </p:spTree>
    <p:extLst>
      <p:ext uri="{BB962C8B-B14F-4D97-AF65-F5344CB8AC3E}">
        <p14:creationId xmlns:p14="http://schemas.microsoft.com/office/powerpoint/2010/main" val="21008897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Impossible?</a:t>
            </a:r>
            <a:endParaRPr lang="en-US" dirty="0">
              <a:solidFill>
                <a:schemeClr val="bg1"/>
              </a:solidFill>
            </a:endParaRPr>
          </a:p>
        </p:txBody>
      </p:sp>
    </p:spTree>
    <p:extLst>
      <p:ext uri="{BB962C8B-B14F-4D97-AF65-F5344CB8AC3E}">
        <p14:creationId xmlns:p14="http://schemas.microsoft.com/office/powerpoint/2010/main" val="783723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good examples</a:t>
            </a:r>
            <a:endParaRPr lang="en-US" dirty="0"/>
          </a:p>
        </p:txBody>
      </p:sp>
      <p:sp>
        <p:nvSpPr>
          <p:cNvPr id="3" name="Content Placeholder 2"/>
          <p:cNvSpPr>
            <a:spLocks noGrp="1"/>
          </p:cNvSpPr>
          <p:nvPr>
            <p:ph idx="1"/>
          </p:nvPr>
        </p:nvSpPr>
        <p:spPr/>
        <p:txBody>
          <a:bodyPr/>
          <a:lstStyle/>
          <a:p>
            <a:r>
              <a:rPr lang="en-US" dirty="0" smtClean="0"/>
              <a:t>IAB FDZ enforces reproducibility through its access procedures</a:t>
            </a:r>
          </a:p>
          <a:p>
            <a:pPr lvl="1"/>
            <a:r>
              <a:rPr lang="en-US" dirty="0" smtClean="0"/>
              <a:t>So does the CDER/Statistics Canada</a:t>
            </a:r>
          </a:p>
          <a:p>
            <a:r>
              <a:rPr lang="en-US" dirty="0" smtClean="0"/>
              <a:t>Some European agencies have excellent data documentation</a:t>
            </a:r>
          </a:p>
          <a:p>
            <a:pPr lvl="1"/>
            <a:r>
              <a:rPr lang="en-US" dirty="0" smtClean="0"/>
              <a:t>So does (sometimes) Statistics Canada</a:t>
            </a:r>
          </a:p>
          <a:p>
            <a:r>
              <a:rPr lang="en-US" dirty="0" smtClean="0"/>
              <a:t>Access procedures are often quite formal but impartial</a:t>
            </a:r>
          </a:p>
          <a:p>
            <a:pPr lvl="1"/>
            <a:r>
              <a:rPr lang="en-US" dirty="0" smtClean="0"/>
              <a:t>US, Canada, France, Germany, etc.</a:t>
            </a:r>
            <a:endParaRPr lang="en-US" dirty="0"/>
          </a:p>
        </p:txBody>
      </p:sp>
    </p:spTree>
    <p:extLst>
      <p:ext uri="{BB962C8B-B14F-4D97-AF65-F5344CB8AC3E}">
        <p14:creationId xmlns:p14="http://schemas.microsoft.com/office/powerpoint/2010/main" val="24591598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Lots of bad examples too….</a:t>
            </a:r>
            <a:endParaRPr lang="en-US" dirty="0"/>
          </a:p>
        </p:txBody>
      </p:sp>
    </p:spTree>
    <p:extLst>
      <p:ext uri="{BB962C8B-B14F-4D97-AF65-F5344CB8AC3E}">
        <p14:creationId xmlns:p14="http://schemas.microsoft.com/office/powerpoint/2010/main" val="3699357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651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 data</a:t>
            </a:r>
            <a:endParaRPr lang="en-US" dirty="0"/>
          </a:p>
        </p:txBody>
      </p:sp>
      <p:sp>
        <p:nvSpPr>
          <p:cNvPr id="3" name="Content Placeholder 2"/>
          <p:cNvSpPr>
            <a:spLocks noGrp="1"/>
          </p:cNvSpPr>
          <p:nvPr>
            <p:ph idx="1"/>
          </p:nvPr>
        </p:nvSpPr>
        <p:spPr/>
        <p:txBody>
          <a:bodyPr/>
          <a:lstStyle/>
          <a:p>
            <a:r>
              <a:rPr lang="en-US" dirty="0" smtClean="0"/>
              <a:t>Work </a:t>
            </a:r>
            <a:r>
              <a:rPr lang="en-US" dirty="0" smtClean="0"/>
              <a:t>with Research Data Centers to facilitate transparency and reproducibility</a:t>
            </a:r>
          </a:p>
          <a:p>
            <a:pPr lvl="1"/>
            <a:r>
              <a:rPr lang="en-US" dirty="0" smtClean="0"/>
              <a:t>Training (secure programming guidelines)</a:t>
            </a:r>
          </a:p>
          <a:p>
            <a:pPr lvl="1"/>
            <a:r>
              <a:rPr lang="en-US" dirty="0" smtClean="0"/>
              <a:t>Standardize archives within RDCs + </a:t>
            </a:r>
            <a:r>
              <a:rPr lang="en-US" dirty="0" smtClean="0"/>
              <a:t>transparency</a:t>
            </a:r>
          </a:p>
          <a:p>
            <a:pPr lvl="1"/>
            <a:r>
              <a:rPr lang="en-US" dirty="0" smtClean="0"/>
              <a:t>Develop guidelines and internal processes for preservation, reproducibility</a:t>
            </a:r>
            <a:endParaRPr lang="en-US" dirty="0" smtClean="0"/>
          </a:p>
        </p:txBody>
      </p:sp>
    </p:spTree>
    <p:extLst>
      <p:ext uri="{BB962C8B-B14F-4D97-AF65-F5344CB8AC3E}">
        <p14:creationId xmlns:p14="http://schemas.microsoft.com/office/powerpoint/2010/main" val="6047989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9267812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support for researchers</a:t>
            </a:r>
            <a:endParaRPr lang="en-US" dirty="0"/>
          </a:p>
        </p:txBody>
      </p:sp>
      <p:sp>
        <p:nvSpPr>
          <p:cNvPr id="3" name="Content Placeholder 2"/>
          <p:cNvSpPr>
            <a:spLocks noGrp="1"/>
          </p:cNvSpPr>
          <p:nvPr>
            <p:ph idx="1"/>
          </p:nvPr>
        </p:nvSpPr>
        <p:spPr/>
        <p:txBody>
          <a:bodyPr/>
          <a:lstStyle/>
          <a:p>
            <a:r>
              <a:rPr lang="en-US" dirty="0" smtClean="0"/>
              <a:t>Training in methods (with various centers, institutions, etc.)</a:t>
            </a:r>
          </a:p>
          <a:p>
            <a:pPr lvl="1"/>
            <a:r>
              <a:rPr lang="en-US" dirty="0" smtClean="0"/>
              <a:t>For current researchers</a:t>
            </a:r>
          </a:p>
          <a:p>
            <a:pPr lvl="1"/>
            <a:r>
              <a:rPr lang="en-US" dirty="0" smtClean="0"/>
              <a:t>For integration into curriculums</a:t>
            </a:r>
          </a:p>
          <a:p>
            <a:r>
              <a:rPr lang="en-US" dirty="0" smtClean="0"/>
              <a:t>Tools to streamline the process </a:t>
            </a:r>
          </a:p>
          <a:p>
            <a:pPr lvl="1"/>
            <a:r>
              <a:rPr lang="en-US" dirty="0" smtClean="0"/>
              <a:t>A few technical things (not described here)</a:t>
            </a:r>
          </a:p>
          <a:p>
            <a:pPr lvl="1"/>
            <a:r>
              <a:rPr lang="en-US" dirty="0" smtClean="0"/>
              <a:t>Coordinate among journals (no duplicate effort)</a:t>
            </a:r>
          </a:p>
          <a:p>
            <a:r>
              <a:rPr lang="en-US" dirty="0" smtClean="0"/>
              <a:t>Awareness</a:t>
            </a:r>
          </a:p>
          <a:p>
            <a:pPr lvl="1"/>
            <a:r>
              <a:rPr lang="en-US" dirty="0" smtClean="0"/>
              <a:t>Consider badges/ certification</a:t>
            </a:r>
          </a:p>
          <a:p>
            <a:pPr lvl="1"/>
            <a:r>
              <a:rPr lang="en-US" dirty="0" smtClean="0"/>
              <a:t>Address issues with confidential data</a:t>
            </a:r>
            <a:endParaRPr lang="en-US" dirty="0"/>
          </a:p>
        </p:txBody>
      </p:sp>
    </p:spTree>
    <p:extLst>
      <p:ext uri="{BB962C8B-B14F-4D97-AF65-F5344CB8AC3E}">
        <p14:creationId xmlns:p14="http://schemas.microsoft.com/office/powerpoint/2010/main" val="2621666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Full-featured repository</a:t>
            </a:r>
            <a:endParaRPr lang="en-US" dirty="0"/>
          </a:p>
        </p:txBody>
      </p:sp>
      <p:pic>
        <p:nvPicPr>
          <p:cNvPr id="4" name="Content Placeholder 3"/>
          <p:cNvPicPr>
            <a:picLocks noGrp="1" noChangeAspect="1"/>
          </p:cNvPicPr>
          <p:nvPr>
            <p:ph idx="1"/>
          </p:nvPr>
        </p:nvPicPr>
        <p:blipFill>
          <a:blip r:embed="rId2"/>
          <a:stretch>
            <a:fillRect/>
          </a:stretch>
        </p:blipFill>
        <p:spPr>
          <a:prstGeom prst="rect">
            <a:avLst/>
          </a:prstGeom>
        </p:spPr>
      </p:pic>
    </p:spTree>
    <p:extLst>
      <p:ext uri="{BB962C8B-B14F-4D97-AF65-F5344CB8AC3E}">
        <p14:creationId xmlns:p14="http://schemas.microsoft.com/office/powerpoint/2010/main" val="4104059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3" name="Picture 2"/>
          <p:cNvPicPr>
            <a:picLocks noChangeAspect="1"/>
          </p:cNvPicPr>
          <p:nvPr/>
        </p:nvPicPr>
        <p:blipFill>
          <a:blip r:embed="rId2"/>
          <a:stretch>
            <a:fillRect/>
          </a:stretch>
        </p:blipFill>
        <p:spPr>
          <a:xfrm>
            <a:off x="1554480" y="-203205"/>
            <a:ext cx="9314688" cy="6805681"/>
          </a:xfrm>
          <a:prstGeom prst="rect">
            <a:avLst/>
          </a:prstGeom>
        </p:spPr>
      </p:pic>
      <p:sp>
        <p:nvSpPr>
          <p:cNvPr id="7" name="Rectangle 6"/>
          <p:cNvSpPr/>
          <p:nvPr/>
        </p:nvSpPr>
        <p:spPr>
          <a:xfrm>
            <a:off x="1724152" y="3328416"/>
            <a:ext cx="8559800" cy="137295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2.08333E-6 3.33333E-6 L 2.08333E-6 0.25 " pathEditMode="relative" rAng="0" ptsTypes="AA">
                                      <p:cBhvr>
                                        <p:cTn id="10"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1446550"/>
          </a:xfrm>
          <a:prstGeom prst="rect">
            <a:avLst/>
          </a:prstGeom>
          <a:noFill/>
        </p:spPr>
        <p:txBody>
          <a:bodyPr wrap="square" rtlCol="0">
            <a:spAutoFit/>
          </a:bodyPr>
          <a:lstStyle/>
          <a:p>
            <a:pPr algn="ctr"/>
            <a:r>
              <a:rPr lang="en-US" sz="8800" dirty="0" smtClean="0">
                <a:solidFill>
                  <a:schemeClr val="bg1"/>
                </a:solidFill>
              </a:rPr>
              <a:t>Challenges?</a:t>
            </a:r>
            <a:endParaRPr lang="en-US" dirty="0">
              <a:solidFill>
                <a:schemeClr val="bg1"/>
              </a:solidFill>
            </a:endParaRPr>
          </a:p>
        </p:txBody>
      </p:sp>
    </p:spTree>
    <p:extLst>
      <p:ext uri="{BB962C8B-B14F-4D97-AF65-F5344CB8AC3E}">
        <p14:creationId xmlns:p14="http://schemas.microsoft.com/office/powerpoint/2010/main" val="242578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a:t>
            </a:r>
            <a:endParaRPr lang="en-US" dirty="0"/>
          </a:p>
        </p:txBody>
      </p:sp>
    </p:spTree>
    <p:extLst>
      <p:ext uri="{BB962C8B-B14F-4D97-AF65-F5344CB8AC3E}">
        <p14:creationId xmlns:p14="http://schemas.microsoft.com/office/powerpoint/2010/main" val="13224611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Tree>
    <p:extLst>
      <p:ext uri="{BB962C8B-B14F-4D97-AF65-F5344CB8AC3E}">
        <p14:creationId xmlns:p14="http://schemas.microsoft.com/office/powerpoint/2010/main" val="885339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
            </a:r>
            <a:endParaRPr lang="en-US" dirty="0"/>
          </a:p>
        </p:txBody>
      </p:sp>
      <p:sp>
        <p:nvSpPr>
          <p:cNvPr id="3" name="Content Placeholder 2"/>
          <p:cNvSpPr>
            <a:spLocks noGrp="1"/>
          </p:cNvSpPr>
          <p:nvPr>
            <p:ph idx="1"/>
          </p:nvPr>
        </p:nvSpPr>
        <p:spPr/>
        <p:txBody>
          <a:bodyPr>
            <a:normAutofit/>
          </a:bodyPr>
          <a:lstStyle/>
          <a:p>
            <a:r>
              <a:rPr lang="en-US" sz="5400" dirty="0" smtClean="0"/>
              <a:t>Ingrained habits</a:t>
            </a:r>
          </a:p>
          <a:p>
            <a:r>
              <a:rPr lang="en-US" sz="5400" dirty="0" smtClean="0"/>
              <a:t>New skills to learn</a:t>
            </a:r>
          </a:p>
          <a:p>
            <a:r>
              <a:rPr lang="en-US" sz="5400" dirty="0" smtClean="0"/>
              <a:t>New methods to use</a:t>
            </a:r>
            <a:endParaRPr lang="en-US" sz="5400" dirty="0"/>
          </a:p>
        </p:txBody>
      </p:sp>
    </p:spTree>
    <p:extLst>
      <p:ext uri="{BB962C8B-B14F-4D97-AF65-F5344CB8AC3E}">
        <p14:creationId xmlns:p14="http://schemas.microsoft.com/office/powerpoint/2010/main" val="41679166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Researchers: New skills to learn/teach</a:t>
            </a:r>
            <a:endParaRPr lang="en-US" dirty="0"/>
          </a:p>
        </p:txBody>
      </p:sp>
      <p:sp>
        <p:nvSpPr>
          <p:cNvPr id="5" name="Content Placeholder 4"/>
          <p:cNvSpPr>
            <a:spLocks noGrp="1"/>
          </p:cNvSpPr>
          <p:nvPr>
            <p:ph idx="1"/>
          </p:nvPr>
        </p:nvSpPr>
        <p:spPr/>
        <p:txBody>
          <a:bodyPr>
            <a:normAutofit/>
          </a:bodyPr>
          <a:lstStyle/>
          <a:p>
            <a:r>
              <a:rPr lang="en-US" sz="3600" dirty="0" smtClean="0"/>
              <a:t>How to </a:t>
            </a:r>
            <a:r>
              <a:rPr lang="en-US" sz="4000" b="1" dirty="0" smtClean="0">
                <a:solidFill>
                  <a:schemeClr val="accent2">
                    <a:lumMod val="75000"/>
                  </a:schemeClr>
                </a:solidFill>
              </a:rPr>
              <a:t>incorporate reproducible practices </a:t>
            </a:r>
            <a:r>
              <a:rPr lang="en-US" sz="3600" dirty="0" smtClean="0"/>
              <a:t>into your workflow</a:t>
            </a:r>
          </a:p>
          <a:p>
            <a:r>
              <a:rPr lang="en-US" sz="3600" dirty="0"/>
              <a:t>When to </a:t>
            </a:r>
            <a:r>
              <a:rPr lang="en-US" sz="4000" b="1" dirty="0">
                <a:solidFill>
                  <a:schemeClr val="accent6">
                    <a:lumMod val="75000"/>
                  </a:schemeClr>
                </a:solidFill>
              </a:rPr>
              <a:t>pre-register</a:t>
            </a:r>
            <a:r>
              <a:rPr lang="en-US" sz="3600" dirty="0"/>
              <a:t>, and when not to</a:t>
            </a:r>
          </a:p>
          <a:p>
            <a:r>
              <a:rPr lang="en-US" sz="4000" b="1" dirty="0">
                <a:solidFill>
                  <a:schemeClr val="accent5">
                    <a:lumMod val="75000"/>
                  </a:schemeClr>
                </a:solidFill>
              </a:rPr>
              <a:t>Document</a:t>
            </a:r>
            <a:r>
              <a:rPr lang="en-US" sz="3600" dirty="0"/>
              <a:t> early, and </a:t>
            </a:r>
            <a:r>
              <a:rPr lang="en-US" sz="3600" dirty="0" smtClean="0"/>
              <a:t>often (better READMEs!)</a:t>
            </a:r>
            <a:endParaRPr lang="en-US" sz="3600" dirty="0"/>
          </a:p>
          <a:p>
            <a:r>
              <a:rPr lang="en-US" sz="3600" dirty="0" smtClean="0"/>
              <a:t>How, where, and when to </a:t>
            </a:r>
            <a:r>
              <a:rPr lang="en-US" sz="4400" b="1" dirty="0" smtClean="0">
                <a:solidFill>
                  <a:schemeClr val="accent2">
                    <a:lumMod val="75000"/>
                  </a:schemeClr>
                </a:solidFill>
              </a:rPr>
              <a:t>archive data and code</a:t>
            </a:r>
            <a:endParaRPr lang="en-US" sz="3600" b="1" dirty="0" smtClean="0">
              <a:solidFill>
                <a:schemeClr val="accent2">
                  <a:lumMod val="75000"/>
                </a:schemeClr>
              </a:solidFill>
            </a:endParaRPr>
          </a:p>
          <a:p>
            <a:r>
              <a:rPr lang="en-US" sz="3600" dirty="0" smtClean="0"/>
              <a:t>How to </a:t>
            </a:r>
            <a:r>
              <a:rPr lang="en-US" sz="4000" b="1" dirty="0" smtClean="0">
                <a:solidFill>
                  <a:schemeClr val="accent6">
                    <a:lumMod val="75000"/>
                  </a:schemeClr>
                </a:solidFill>
              </a:rPr>
              <a:t>license</a:t>
            </a:r>
            <a:r>
              <a:rPr lang="en-US" sz="3600" dirty="0" smtClean="0"/>
              <a:t> your contributions!</a:t>
            </a:r>
          </a:p>
        </p:txBody>
      </p:sp>
    </p:spTree>
    <p:extLst>
      <p:ext uri="{BB962C8B-B14F-4D97-AF65-F5344CB8AC3E}">
        <p14:creationId xmlns:p14="http://schemas.microsoft.com/office/powerpoint/2010/main" val="249024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7655587"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11971041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Glimpses</a:t>
            </a:r>
            <a:endParaRPr lang="en-US" dirty="0">
              <a:solidFill>
                <a:schemeClr val="bg1"/>
              </a:solidFill>
            </a:endParaRPr>
          </a:p>
        </p:txBody>
      </p:sp>
    </p:spTree>
    <p:extLst>
      <p:ext uri="{BB962C8B-B14F-4D97-AF65-F5344CB8AC3E}">
        <p14:creationId xmlns:p14="http://schemas.microsoft.com/office/powerpoint/2010/main" val="3367705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random notes</a:t>
            </a:r>
            <a:endParaRPr lang="en-US" dirty="0"/>
          </a:p>
        </p:txBody>
      </p:sp>
      <p:sp>
        <p:nvSpPr>
          <p:cNvPr id="3" name="Content Placeholder 2"/>
          <p:cNvSpPr>
            <a:spLocks noGrp="1"/>
          </p:cNvSpPr>
          <p:nvPr>
            <p:ph idx="1"/>
          </p:nvPr>
        </p:nvSpPr>
        <p:spPr/>
        <p:txBody>
          <a:bodyPr/>
          <a:lstStyle/>
          <a:p>
            <a:r>
              <a:rPr lang="en-US" dirty="0" smtClean="0"/>
              <a:t>Analogy between </a:t>
            </a:r>
            <a:r>
              <a:rPr lang="en-US" sz="3200" b="1" dirty="0" smtClean="0">
                <a:solidFill>
                  <a:schemeClr val="tx2"/>
                </a:solidFill>
              </a:rPr>
              <a:t>grant</a:t>
            </a:r>
            <a:r>
              <a:rPr lang="en-US" dirty="0" smtClean="0"/>
              <a:t> or </a:t>
            </a:r>
            <a:r>
              <a:rPr lang="en-US" sz="3200" b="1" dirty="0" smtClean="0">
                <a:solidFill>
                  <a:schemeClr val="accent1">
                    <a:lumMod val="75000"/>
                  </a:schemeClr>
                </a:solidFill>
              </a:rPr>
              <a:t>RDC proposal </a:t>
            </a:r>
            <a:r>
              <a:rPr lang="en-US" dirty="0" smtClean="0"/>
              <a:t>and </a:t>
            </a:r>
            <a:r>
              <a:rPr lang="en-US" sz="3600" b="1" dirty="0" smtClean="0">
                <a:solidFill>
                  <a:schemeClr val="accent6">
                    <a:lumMod val="75000"/>
                  </a:schemeClr>
                </a:solidFill>
              </a:rPr>
              <a:t>pre-registration</a:t>
            </a:r>
          </a:p>
          <a:p>
            <a:r>
              <a:rPr lang="en-US" dirty="0"/>
              <a:t>Incentives of stats </a:t>
            </a:r>
            <a:r>
              <a:rPr lang="en-US" dirty="0" smtClean="0"/>
              <a:t>agencies: </a:t>
            </a:r>
            <a:r>
              <a:rPr lang="en-US" b="1" dirty="0" smtClean="0">
                <a:solidFill>
                  <a:schemeClr val="accent2">
                    <a:lumMod val="75000"/>
                  </a:schemeClr>
                </a:solidFill>
              </a:rPr>
              <a:t>transparency</a:t>
            </a:r>
            <a:r>
              <a:rPr lang="en-US" dirty="0" smtClean="0"/>
              <a:t> = </a:t>
            </a:r>
            <a:r>
              <a:rPr lang="en-US" sz="3200" b="1" dirty="0" smtClean="0">
                <a:solidFill>
                  <a:schemeClr val="accent2">
                    <a:lumMod val="75000"/>
                  </a:schemeClr>
                </a:solidFill>
              </a:rPr>
              <a:t>credibility</a:t>
            </a:r>
          </a:p>
          <a:p>
            <a:r>
              <a:rPr lang="en-US" dirty="0"/>
              <a:t>Challenges with </a:t>
            </a:r>
            <a:r>
              <a:rPr lang="en-US" sz="3200" b="1" dirty="0">
                <a:solidFill>
                  <a:schemeClr val="accent4">
                    <a:lumMod val="75000"/>
                  </a:schemeClr>
                </a:solidFill>
              </a:rPr>
              <a:t>ad-hoc </a:t>
            </a:r>
            <a:r>
              <a:rPr lang="en-US" sz="3200" b="1" dirty="0" smtClean="0">
                <a:solidFill>
                  <a:schemeClr val="accent4">
                    <a:lumMod val="75000"/>
                  </a:schemeClr>
                </a:solidFill>
              </a:rPr>
              <a:t>access </a:t>
            </a:r>
            <a:r>
              <a:rPr lang="en-US" dirty="0" smtClean="0"/>
              <a:t>(individuals accessing ministry data, CD in the back pocket/file drawer, unnamable private company)</a:t>
            </a:r>
            <a:endParaRPr lang="en-US" dirty="0"/>
          </a:p>
          <a:p>
            <a:r>
              <a:rPr lang="en-US" dirty="0" smtClean="0"/>
              <a:t>From </a:t>
            </a:r>
            <a:r>
              <a:rPr lang="en-US" sz="3200" b="1" dirty="0" smtClean="0">
                <a:solidFill>
                  <a:schemeClr val="accent1">
                    <a:lumMod val="75000"/>
                  </a:schemeClr>
                </a:solidFill>
              </a:rPr>
              <a:t>pre-acceptance verification </a:t>
            </a:r>
            <a:r>
              <a:rPr lang="en-US" dirty="0" smtClean="0"/>
              <a:t>to</a:t>
            </a:r>
            <a:br>
              <a:rPr lang="en-US" dirty="0" smtClean="0"/>
            </a:br>
            <a:r>
              <a:rPr lang="en-US" dirty="0" smtClean="0"/>
              <a:t> </a:t>
            </a:r>
            <a:r>
              <a:rPr lang="en-US" sz="3200" b="1" dirty="0" smtClean="0">
                <a:solidFill>
                  <a:srgbClr val="C00000"/>
                </a:solidFill>
              </a:rPr>
              <a:t>pre-submission verification </a:t>
            </a:r>
            <a:r>
              <a:rPr lang="en-US" dirty="0" smtClean="0"/>
              <a:t>(university or institute services) and the role of </a:t>
            </a:r>
            <a:r>
              <a:rPr lang="en-US" sz="3200" b="1" dirty="0" smtClean="0">
                <a:solidFill>
                  <a:schemeClr val="bg2">
                    <a:lumMod val="50000"/>
                  </a:schemeClr>
                </a:solidFill>
              </a:rPr>
              <a:t>contract programming</a:t>
            </a:r>
          </a:p>
        </p:txBody>
      </p:sp>
    </p:spTree>
    <p:extLst>
      <p:ext uri="{BB962C8B-B14F-4D97-AF65-F5344CB8AC3E}">
        <p14:creationId xmlns:p14="http://schemas.microsoft.com/office/powerpoint/2010/main" val="10705002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61037" y="1449659"/>
            <a:ext cx="6069925" cy="1446550"/>
          </a:xfrm>
          <a:prstGeom prst="rect">
            <a:avLst/>
          </a:prstGeom>
          <a:noFill/>
        </p:spPr>
        <p:txBody>
          <a:bodyPr wrap="square" rtlCol="0">
            <a:spAutoFit/>
          </a:bodyPr>
          <a:lstStyle/>
          <a:p>
            <a:pPr algn="ctr"/>
            <a:r>
              <a:rPr lang="en-US" sz="8800" dirty="0" smtClean="0">
                <a:solidFill>
                  <a:schemeClr val="bg1"/>
                </a:solidFill>
              </a:rPr>
              <a:t>Summary</a:t>
            </a:r>
            <a:endParaRPr lang="en-US" dirty="0">
              <a:solidFill>
                <a:schemeClr val="bg1"/>
              </a:solidFill>
            </a:endParaRPr>
          </a:p>
        </p:txBody>
      </p:sp>
    </p:spTree>
    <p:extLst>
      <p:ext uri="{BB962C8B-B14F-4D97-AF65-F5344CB8AC3E}">
        <p14:creationId xmlns:p14="http://schemas.microsoft.com/office/powerpoint/2010/main" val="390182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Goals</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Greater transparency</a:t>
            </a:r>
          </a:p>
          <a:p>
            <a:pPr lvl="1"/>
            <a:r>
              <a:rPr lang="en-US" sz="3600" dirty="0" smtClean="0"/>
              <a:t>Equal treatment of public-use and confidential data</a:t>
            </a:r>
          </a:p>
          <a:p>
            <a:r>
              <a:rPr lang="en-US" sz="4000" b="1" dirty="0" smtClean="0">
                <a:solidFill>
                  <a:schemeClr val="accent6">
                    <a:lumMod val="75000"/>
                  </a:schemeClr>
                </a:solidFill>
              </a:rPr>
              <a:t>Better computational reproducibility</a:t>
            </a:r>
          </a:p>
          <a:p>
            <a:pPr lvl="1"/>
            <a:r>
              <a:rPr lang="en-US" sz="3600" dirty="0" smtClean="0"/>
              <a:t>For public data as well as confidential data</a:t>
            </a:r>
          </a:p>
          <a:p>
            <a:r>
              <a:rPr lang="en-US" sz="4000" b="1" dirty="0" smtClean="0">
                <a:solidFill>
                  <a:schemeClr val="accent4">
                    <a:lumMod val="75000"/>
                  </a:schemeClr>
                </a:solidFill>
              </a:rPr>
              <a:t>Greater reliance on shared resources</a:t>
            </a:r>
          </a:p>
          <a:p>
            <a:pPr lvl="1"/>
            <a:r>
              <a:rPr lang="en-US" sz="3600" dirty="0" smtClean="0"/>
              <a:t>Encourage best practices</a:t>
            </a:r>
          </a:p>
        </p:txBody>
      </p:sp>
    </p:spTree>
    <p:extLst>
      <p:ext uri="{BB962C8B-B14F-4D97-AF65-F5344CB8AC3E}">
        <p14:creationId xmlns:p14="http://schemas.microsoft.com/office/powerpoint/2010/main" val="391160723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Challenges for Restricted-Access Data</a:t>
            </a:r>
            <a:endParaRPr lang="en-US" dirty="0"/>
          </a:p>
        </p:txBody>
      </p:sp>
      <p:sp>
        <p:nvSpPr>
          <p:cNvPr id="6" name="Content Placeholder 5"/>
          <p:cNvSpPr>
            <a:spLocks noGrp="1"/>
          </p:cNvSpPr>
          <p:nvPr>
            <p:ph idx="1"/>
          </p:nvPr>
        </p:nvSpPr>
        <p:spPr/>
        <p:txBody>
          <a:bodyPr>
            <a:normAutofit/>
          </a:bodyPr>
          <a:lstStyle/>
          <a:p>
            <a:r>
              <a:rPr lang="en-US" sz="4000" b="1" dirty="0" smtClean="0">
                <a:solidFill>
                  <a:schemeClr val="accent1">
                    <a:lumMod val="50000"/>
                  </a:schemeClr>
                </a:solidFill>
              </a:rPr>
              <a:t>Verifiability</a:t>
            </a:r>
            <a:endParaRPr lang="en-US" sz="4000" b="1" dirty="0" smtClean="0">
              <a:solidFill>
                <a:schemeClr val="accent1">
                  <a:lumMod val="50000"/>
                </a:schemeClr>
              </a:solidFill>
            </a:endParaRPr>
          </a:p>
          <a:p>
            <a:pPr lvl="1"/>
            <a:r>
              <a:rPr lang="en-US" sz="3600" dirty="0" smtClean="0"/>
              <a:t>How can others obtain access?</a:t>
            </a:r>
            <a:endParaRPr lang="en-US" sz="3600" dirty="0" smtClean="0"/>
          </a:p>
          <a:p>
            <a:r>
              <a:rPr lang="en-US" sz="4000" b="1" dirty="0" smtClean="0">
                <a:solidFill>
                  <a:schemeClr val="accent6">
                    <a:lumMod val="75000"/>
                  </a:schemeClr>
                </a:solidFill>
              </a:rPr>
              <a:t>Documentation</a:t>
            </a:r>
            <a:endParaRPr lang="en-US" sz="4000" b="1" dirty="0" smtClean="0">
              <a:solidFill>
                <a:schemeClr val="accent6">
                  <a:lumMod val="75000"/>
                </a:schemeClr>
              </a:solidFill>
            </a:endParaRPr>
          </a:p>
          <a:p>
            <a:pPr lvl="1"/>
            <a:r>
              <a:rPr lang="en-US" sz="3600" dirty="0" smtClean="0"/>
              <a:t>How can others learn about the data?</a:t>
            </a:r>
            <a:endParaRPr lang="en-US" sz="3600" dirty="0" smtClean="0"/>
          </a:p>
          <a:p>
            <a:r>
              <a:rPr lang="en-US" sz="4000" b="1" dirty="0" smtClean="0">
                <a:solidFill>
                  <a:schemeClr val="accent4">
                    <a:lumMod val="75000"/>
                  </a:schemeClr>
                </a:solidFill>
              </a:rPr>
              <a:t>Persistence</a:t>
            </a:r>
            <a:endParaRPr lang="en-US" sz="4000" b="1" dirty="0" smtClean="0">
              <a:solidFill>
                <a:schemeClr val="accent4">
                  <a:lumMod val="75000"/>
                </a:schemeClr>
              </a:solidFill>
            </a:endParaRPr>
          </a:p>
          <a:p>
            <a:pPr lvl="1"/>
            <a:r>
              <a:rPr lang="en-US" sz="3600" dirty="0" smtClean="0"/>
              <a:t>How are data and programs preserved?</a:t>
            </a:r>
            <a:endParaRPr lang="en-US" sz="3600" dirty="0" smtClean="0"/>
          </a:p>
        </p:txBody>
      </p:sp>
    </p:spTree>
    <p:extLst>
      <p:ext uri="{BB962C8B-B14F-4D97-AF65-F5344CB8AC3E}">
        <p14:creationId xmlns:p14="http://schemas.microsoft.com/office/powerpoint/2010/main" val="4015676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832100" y="1981200"/>
            <a:ext cx="72390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smtClean="0"/>
              <a:t>Merci!</a:t>
            </a:r>
            <a:endParaRPr lang="en-US" sz="6600" b="1" dirty="0"/>
          </a:p>
        </p:txBody>
      </p:sp>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8570</TotalTime>
  <Words>3484</Words>
  <Application>Microsoft Office PowerPoint</Application>
  <PresentationFormat>Widescreen</PresentationFormat>
  <Paragraphs>581</Paragraphs>
  <Slides>95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Century</vt:lpstr>
      <vt:lpstr>Calibri</vt:lpstr>
      <vt:lpstr>Arial</vt:lpstr>
      <vt:lpstr>Calibri Light</vt:lpstr>
      <vt:lpstr>Roboto</vt:lpstr>
      <vt:lpstr>Montserrat</vt:lpstr>
      <vt:lpstr>Office Theme</vt:lpstr>
      <vt:lpstr>Replication and Reproducibility in Social Sciences and Statistics: Context, Concerns, and Concrete Measures</vt:lpstr>
      <vt:lpstr>This reproducibility crisis thing….</vt:lpstr>
      <vt:lpstr>The “crisis” in the 60s and 70s Sterling, 1959; Cohen, 1962; Lykken, 1968; Tukey, 1969; Greenwald, 1975; Meehl, 1978; Rosenthal, 1979</vt:lpstr>
      <vt:lpstr>Efficiency of scholary discourse?</vt:lpstr>
      <vt:lpstr>Efficiency of scholary discourse!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vt:lpstr>
      <vt:lpstr>Progress</vt:lpstr>
      <vt:lpstr>Progress</vt:lpstr>
      <vt:lpstr>Progress</vt:lpstr>
      <vt:lpstr>Progress</vt:lpstr>
      <vt:lpstr>PowerPoint Presentation</vt:lpstr>
      <vt:lpstr>Second round (2012-)</vt:lpstr>
      <vt:lpstr>Pre-registration</vt:lpstr>
      <vt:lpstr>Registered Reports</vt:lpstr>
      <vt:lpstr>Preprints in other sciences </vt:lpstr>
      <vt:lpstr>PowerPoint Presentation</vt:lpstr>
      <vt:lpstr>PowerPoint Presentation</vt:lpstr>
      <vt:lpstr>Wide use of public-use data</vt:lpstr>
      <vt:lpstr>This should be easy!</vt:lpstr>
      <vt:lpstr>Making RELIABLE archives</vt:lpstr>
      <vt:lpstr>Making USEFUL archives </vt:lpstr>
      <vt:lpstr>Still true today…</vt:lpstr>
      <vt:lpstr>Let’s try and do better…</vt:lpstr>
      <vt:lpstr>An example</vt:lpstr>
      <vt:lpstr>Risk</vt:lpstr>
      <vt:lpstr>An example: not cited…</vt:lpstr>
      <vt:lpstr>Data not attached to article</vt:lpstr>
      <vt:lpstr>We went back, archived it</vt:lpstr>
      <vt:lpstr>We went back, archived it, linked it back</vt:lpstr>
      <vt:lpstr>But journal and data infrastructure are incomplete</vt:lpstr>
      <vt:lpstr>Still true today…</vt:lpstr>
      <vt:lpstr>PowerPoint Presentation</vt:lpstr>
      <vt:lpstr>Results?</vt:lpstr>
      <vt:lpstr>Some key statistics</vt:lpstr>
      <vt:lpstr>PowerPoint Presentation</vt:lpstr>
      <vt:lpstr>In a nutshell</vt:lpstr>
      <vt:lpstr>Current Data Availability Policies are Broken</vt:lpstr>
      <vt:lpstr>PowerPoint Presentation</vt:lpstr>
      <vt:lpstr>Current efforts at the AEA</vt:lpstr>
      <vt:lpstr>Current efforts at the AEA</vt:lpstr>
      <vt:lpstr>Current efforts at the AEA</vt:lpstr>
      <vt:lpstr>Current efforts at the AEA</vt:lpstr>
      <vt:lpstr>AEA “Data Availability Policy” (2018)</vt:lpstr>
      <vt:lpstr>AEA “Data Availability Policy” (2018)</vt:lpstr>
      <vt:lpstr>AEA “Data Availability Policy” (2019)</vt:lpstr>
      <vt:lpstr>AEA “Data Availability Policy” (2019)</vt:lpstr>
      <vt:lpstr>AEA “Data Availability Policy” (2019)</vt:lpstr>
      <vt:lpstr>AEA “Data Availability Policy” (2019)</vt:lpstr>
      <vt:lpstr>AEA “Data Availability Policy” (2019)</vt:lpstr>
      <vt:lpstr>Encourage Best Practices</vt:lpstr>
      <vt:lpstr>From Post- to Pre-Publication Verification</vt:lpstr>
      <vt:lpstr>Improve reproducibility</vt:lpstr>
      <vt:lpstr>PowerPoint Presentation</vt:lpstr>
      <vt:lpstr>Illustration</vt:lpstr>
      <vt:lpstr>PowerPoint Presentation</vt:lpstr>
      <vt:lpstr>Verifying Data and Code Deposits</vt:lpstr>
      <vt:lpstr>Encourage Best Practices</vt:lpstr>
      <vt:lpstr>Evolving Journal and Data Infrastructure</vt:lpstr>
      <vt:lpstr>Evolving Journal and Data Infrastructure</vt:lpstr>
      <vt:lpstr>Evolving Journal and Data Infrastructure</vt:lpstr>
      <vt:lpstr>Evolving Journal and Data Infrastructure</vt:lpstr>
      <vt:lpstr>Evolving Journal and Data Infrastructure</vt:lpstr>
      <vt:lpstr>Challenges?</vt:lpstr>
      <vt:lpstr>Verifying Data and Code Deposits</vt:lpstr>
      <vt:lpstr>Verifying Data and Code Deposits</vt:lpstr>
      <vt:lpstr>Repositories and RDCs: step up!</vt:lpstr>
      <vt:lpstr>Users of RDCs: step up!</vt:lpstr>
      <vt:lpstr>PowerPoint Presentation</vt:lpstr>
      <vt:lpstr>Lots of good examples</vt:lpstr>
      <vt:lpstr>Lots of bad examples too….</vt:lpstr>
      <vt:lpstr>Confidential data</vt:lpstr>
      <vt:lpstr>Future efforts</vt:lpstr>
      <vt:lpstr>Better support for researchers</vt:lpstr>
      <vt:lpstr>Full-featured repository</vt:lpstr>
      <vt:lpstr>Richer metadata, more transparency</vt:lpstr>
      <vt:lpstr>PowerPoint Presentation</vt:lpstr>
      <vt:lpstr>You…</vt:lpstr>
      <vt:lpstr>Me…</vt:lpstr>
      <vt:lpstr>We!</vt:lpstr>
      <vt:lpstr>Researchers: New skills to learn/teach</vt:lpstr>
      <vt:lpstr>PowerPoint Presentation</vt:lpstr>
      <vt:lpstr>Some random notes</vt:lpstr>
      <vt:lpstr>PowerPoint Presentation</vt:lpstr>
      <vt:lpstr>Goals</vt:lpstr>
      <vt:lpstr>Challenges for Restricted-Access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301</cp:revision>
  <dcterms:created xsi:type="dcterms:W3CDTF">2016-11-26T21:09:30Z</dcterms:created>
  <dcterms:modified xsi:type="dcterms:W3CDTF">2019-04-05T03:16:02Z</dcterms:modified>
</cp:coreProperties>
</file>