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1"/>
  </p:notesMasterIdLst>
  <p:sldIdLst>
    <p:sldId id="596" r:id="rId2"/>
    <p:sldId id="256" r:id="rId3"/>
    <p:sldId id="417" r:id="rId4"/>
    <p:sldId id="418" r:id="rId5"/>
    <p:sldId id="585" r:id="rId6"/>
    <p:sldId id="599" r:id="rId7"/>
    <p:sldId id="600" r:id="rId8"/>
    <p:sldId id="461" r:id="rId9"/>
    <p:sldId id="462" r:id="rId10"/>
    <p:sldId id="507" r:id="rId11"/>
    <p:sldId id="463" r:id="rId12"/>
    <p:sldId id="496" r:id="rId13"/>
    <p:sldId id="491" r:id="rId14"/>
    <p:sldId id="497" r:id="rId15"/>
    <p:sldId id="464" r:id="rId16"/>
    <p:sldId id="469" r:id="rId17"/>
    <p:sldId id="492" r:id="rId18"/>
    <p:sldId id="471" r:id="rId19"/>
    <p:sldId id="577" r:id="rId20"/>
    <p:sldId id="493" r:id="rId21"/>
    <p:sldId id="503" r:id="rId22"/>
    <p:sldId id="597" r:id="rId23"/>
    <p:sldId id="578" r:id="rId24"/>
    <p:sldId id="601" r:id="rId25"/>
    <p:sldId id="529" r:id="rId26"/>
    <p:sldId id="530" r:id="rId27"/>
    <p:sldId id="531" r:id="rId28"/>
    <p:sldId id="532" r:id="rId29"/>
    <p:sldId id="533" r:id="rId30"/>
    <p:sldId id="535" r:id="rId31"/>
    <p:sldId id="536" r:id="rId32"/>
    <p:sldId id="538" r:id="rId33"/>
    <p:sldId id="537" r:id="rId34"/>
    <p:sldId id="579" r:id="rId35"/>
    <p:sldId id="494" r:id="rId36"/>
    <p:sldId id="465" r:id="rId37"/>
    <p:sldId id="468" r:id="rId38"/>
    <p:sldId id="472" r:id="rId39"/>
    <p:sldId id="504" r:id="rId40"/>
    <p:sldId id="466" r:id="rId41"/>
    <p:sldId id="591" r:id="rId42"/>
    <p:sldId id="467" r:id="rId43"/>
    <p:sldId id="500" r:id="rId44"/>
    <p:sldId id="498" r:id="rId45"/>
    <p:sldId id="499" r:id="rId46"/>
    <p:sldId id="501" r:id="rId47"/>
    <p:sldId id="602" r:id="rId48"/>
    <p:sldId id="428" r:id="rId49"/>
    <p:sldId id="429" r:id="rId50"/>
    <p:sldId id="430" r:id="rId51"/>
    <p:sldId id="440" r:id="rId52"/>
    <p:sldId id="473" r:id="rId53"/>
    <p:sldId id="598" r:id="rId54"/>
    <p:sldId id="441" r:id="rId55"/>
    <p:sldId id="442" r:id="rId56"/>
    <p:sldId id="474" r:id="rId57"/>
    <p:sldId id="443" r:id="rId58"/>
    <p:sldId id="444" r:id="rId59"/>
    <p:sldId id="445" r:id="rId60"/>
    <p:sldId id="475" r:id="rId61"/>
    <p:sldId id="580" r:id="rId62"/>
    <p:sldId id="431" r:id="rId63"/>
    <p:sldId id="432" r:id="rId64"/>
    <p:sldId id="433" r:id="rId65"/>
    <p:sldId id="434" r:id="rId66"/>
    <p:sldId id="435" r:id="rId67"/>
    <p:sldId id="436" r:id="rId68"/>
    <p:sldId id="447" r:id="rId69"/>
    <p:sldId id="451" r:id="rId70"/>
    <p:sldId id="505" r:id="rId71"/>
    <p:sldId id="508" r:id="rId72"/>
    <p:sldId id="509" r:id="rId73"/>
    <p:sldId id="476" r:id="rId74"/>
    <p:sldId id="510" r:id="rId75"/>
    <p:sldId id="581" r:id="rId76"/>
    <p:sldId id="512" r:id="rId77"/>
    <p:sldId id="459" r:id="rId78"/>
    <p:sldId id="582" r:id="rId79"/>
    <p:sldId id="460" r:id="rId80"/>
    <p:sldId id="514" r:id="rId81"/>
    <p:sldId id="513" r:id="rId82"/>
    <p:sldId id="422" r:id="rId83"/>
    <p:sldId id="448" r:id="rId84"/>
    <p:sldId id="423" r:id="rId85"/>
    <p:sldId id="515" r:id="rId86"/>
    <p:sldId id="519" r:id="rId87"/>
    <p:sldId id="520" r:id="rId88"/>
    <p:sldId id="521" r:id="rId89"/>
    <p:sldId id="522" r:id="rId90"/>
    <p:sldId id="523" r:id="rId91"/>
    <p:sldId id="524" r:id="rId92"/>
    <p:sldId id="525" r:id="rId93"/>
    <p:sldId id="534" r:id="rId94"/>
    <p:sldId id="539" r:id="rId95"/>
    <p:sldId id="540" r:id="rId96"/>
    <p:sldId id="541" r:id="rId97"/>
    <p:sldId id="595" r:id="rId98"/>
    <p:sldId id="594" r:id="rId99"/>
    <p:sldId id="527" r:id="rId100"/>
    <p:sldId id="526" r:id="rId101"/>
    <p:sldId id="449" r:id="rId102"/>
    <p:sldId id="517" r:id="rId103"/>
    <p:sldId id="518" r:id="rId104"/>
    <p:sldId id="542" r:id="rId105"/>
    <p:sldId id="543" r:id="rId106"/>
    <p:sldId id="544" r:id="rId107"/>
    <p:sldId id="424" r:id="rId108"/>
    <p:sldId id="437" r:id="rId109"/>
    <p:sldId id="438" r:id="rId110"/>
    <p:sldId id="439" r:id="rId111"/>
    <p:sldId id="545" r:id="rId112"/>
    <p:sldId id="547" r:id="rId113"/>
    <p:sldId id="546" r:id="rId114"/>
    <p:sldId id="548" r:id="rId115"/>
    <p:sldId id="549" r:id="rId116"/>
    <p:sldId id="551" r:id="rId117"/>
    <p:sldId id="552" r:id="rId118"/>
    <p:sldId id="553" r:id="rId119"/>
    <p:sldId id="555" r:id="rId120"/>
    <p:sldId id="556" r:id="rId121"/>
    <p:sldId id="554" r:id="rId122"/>
    <p:sldId id="559" r:id="rId123"/>
    <p:sldId id="557" r:id="rId124"/>
    <p:sldId id="490" r:id="rId125"/>
    <p:sldId id="558" r:id="rId126"/>
    <p:sldId id="583" r:id="rId127"/>
    <p:sldId id="592" r:id="rId128"/>
    <p:sldId id="593" r:id="rId129"/>
    <p:sldId id="589" r:id="rId130"/>
    <p:sldId id="590" r:id="rId131"/>
    <p:sldId id="560" r:id="rId132"/>
    <p:sldId id="561" r:id="rId133"/>
    <p:sldId id="562" r:id="rId134"/>
    <p:sldId id="563" r:id="rId135"/>
    <p:sldId id="564" r:id="rId136"/>
    <p:sldId id="565" r:id="rId137"/>
    <p:sldId id="446" r:id="rId138"/>
    <p:sldId id="566" r:id="rId139"/>
    <p:sldId id="567" r:id="rId140"/>
    <p:sldId id="568" r:id="rId141"/>
    <p:sldId id="574" r:id="rId142"/>
    <p:sldId id="570" r:id="rId143"/>
    <p:sldId id="572" r:id="rId144"/>
    <p:sldId id="573" r:id="rId145"/>
    <p:sldId id="571" r:id="rId146"/>
    <p:sldId id="569" r:id="rId147"/>
    <p:sldId id="478" r:id="rId148"/>
    <p:sldId id="479" r:id="rId149"/>
    <p:sldId id="477" r:id="rId150"/>
    <p:sldId id="480" r:id="rId151"/>
    <p:sldId id="482" r:id="rId152"/>
    <p:sldId id="481" r:id="rId153"/>
    <p:sldId id="575" r:id="rId154"/>
    <p:sldId id="486" r:id="rId155"/>
    <p:sldId id="487" r:id="rId156"/>
    <p:sldId id="488" r:id="rId157"/>
    <p:sldId id="489" r:id="rId158"/>
    <p:sldId id="576" r:id="rId159"/>
    <p:sldId id="484" r:id="rId160"/>
    <p:sldId id="485" r:id="rId161"/>
    <p:sldId id="450" r:id="rId162"/>
    <p:sldId id="425" r:id="rId163"/>
    <p:sldId id="426" r:id="rId164"/>
    <p:sldId id="584" r:id="rId165"/>
    <p:sldId id="603" r:id="rId166"/>
    <p:sldId id="495" r:id="rId167"/>
    <p:sldId id="604" r:id="rId168"/>
    <p:sldId id="606" r:id="rId169"/>
    <p:sldId id="416" r:id="rId1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B3B3B3"/>
    <a:srgbClr val="FFFFFF"/>
    <a:srgbClr val="0BEBDE"/>
    <a:srgbClr val="FF7540"/>
    <a:srgbClr val="333333"/>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39" autoAdjust="0"/>
    <p:restoredTop sz="81182" autoAdjust="0"/>
  </p:normalViewPr>
  <p:slideViewPr>
    <p:cSldViewPr snapToGrid="0">
      <p:cViewPr varScale="1">
        <p:scale>
          <a:sx n="75" d="100"/>
          <a:sy n="75" d="100"/>
        </p:scale>
        <p:origin x="48" y="112"/>
      </p:cViewPr>
      <p:guideLst/>
    </p:cSldViewPr>
  </p:slideViewPr>
  <p:outlineViewPr>
    <p:cViewPr>
      <p:scale>
        <a:sx n="33" d="100"/>
        <a:sy n="33" d="100"/>
      </p:scale>
      <p:origin x="0" y="-1458"/>
    </p:cViewPr>
  </p:outlineViewPr>
  <p:notesTextViewPr>
    <p:cViewPr>
      <p:scale>
        <a:sx n="1" d="1"/>
        <a:sy n="1" d="1"/>
      </p:scale>
      <p:origin x="0" y="0"/>
    </p:cViewPr>
  </p:notesTextViewPr>
  <p:sorterViewPr>
    <p:cViewPr>
      <p:scale>
        <a:sx n="100" d="100"/>
        <a:sy n="100" d="100"/>
      </p:scale>
      <p:origin x="0" y="-673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2019-02-13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Web of Science records that in the title, abstract, or keywords contain one of the following phrases: “reproducibility crisis,” “scientific crisis,” “science in crisis,” “crisis in science,” “replication crisis,” “replicability crisis.” Records were classified by the author according to whether, based on title and abstracts, they implicitly or explicitly endorsed the crisis narrative described in the text (red), or alternatively questioned the existence of such a crisis (blue), or discussed “scientific crises” of other kinds or could not be classified due to insufficient information (gray).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7</a:t>
            </a:fld>
            <a:endParaRPr lang="en-US"/>
          </a:p>
        </p:txBody>
      </p:sp>
    </p:spTree>
    <p:extLst>
      <p:ext uri="{BB962C8B-B14F-4D97-AF65-F5344CB8AC3E}">
        <p14:creationId xmlns:p14="http://schemas.microsoft.com/office/powerpoint/2010/main" val="397258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33</a:t>
            </a:fld>
            <a:endParaRPr lang="de-DE"/>
          </a:p>
        </p:txBody>
      </p:sp>
    </p:spTree>
    <p:extLst>
      <p:ext uri="{BB962C8B-B14F-4D97-AF65-F5344CB8AC3E}">
        <p14:creationId xmlns:p14="http://schemas.microsoft.com/office/powerpoint/2010/main" val="2116239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a:t>
            </a:r>
            <a:r>
              <a:rPr lang="en-US" baseline="0" dirty="0" smtClean="0"/>
              <a:t> </a:t>
            </a:r>
            <a:r>
              <a:rPr lang="en-US" baseline="0" dirty="0" err="1" smtClean="0"/>
              <a:t>Nosek</a:t>
            </a:r>
            <a:r>
              <a:rPr lang="en-US" baseline="0" dirty="0" smtClean="0"/>
              <a:t> NAS.Sackler.2017.03.10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Knowing what to do (knowledge), knowing how to do it (training), believing it should be done (values) are not sufficient</a:t>
            </a:r>
            <a:r>
              <a:rPr lang="en-US" baseline="0" dirty="0" smtClean="0"/>
              <a:t>.  Training may be necessary, values may not even be necessary but they help.</a:t>
            </a:r>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37</a:t>
            </a:fld>
            <a:endParaRPr lang="en-US"/>
          </a:p>
        </p:txBody>
      </p:sp>
    </p:spTree>
    <p:extLst>
      <p:ext uri="{BB962C8B-B14F-4D97-AF65-F5344CB8AC3E}">
        <p14:creationId xmlns:p14="http://schemas.microsoft.com/office/powerpoint/2010/main" val="480562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69</a:t>
            </a:fld>
            <a:endParaRPr lang="de-DE"/>
          </a:p>
        </p:txBody>
      </p:sp>
    </p:spTree>
    <p:extLst>
      <p:ext uri="{BB962C8B-B14F-4D97-AF65-F5344CB8AC3E}">
        <p14:creationId xmlns:p14="http://schemas.microsoft.com/office/powerpoint/2010/main" val="1132299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70</a:t>
            </a:fld>
            <a:endParaRPr lang="de-DE"/>
          </a:p>
        </p:txBody>
      </p:sp>
    </p:spTree>
    <p:extLst>
      <p:ext uri="{BB962C8B-B14F-4D97-AF65-F5344CB8AC3E}">
        <p14:creationId xmlns:p14="http://schemas.microsoft.com/office/powerpoint/2010/main" val="326587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71</a:t>
            </a:fld>
            <a:endParaRPr lang="de-DE"/>
          </a:p>
        </p:txBody>
      </p:sp>
    </p:spTree>
    <p:extLst>
      <p:ext uri="{BB962C8B-B14F-4D97-AF65-F5344CB8AC3E}">
        <p14:creationId xmlns:p14="http://schemas.microsoft.com/office/powerpoint/2010/main" val="576704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72</a:t>
            </a:fld>
            <a:endParaRPr lang="de-DE"/>
          </a:p>
        </p:txBody>
      </p:sp>
    </p:spTree>
    <p:extLst>
      <p:ext uri="{BB962C8B-B14F-4D97-AF65-F5344CB8AC3E}">
        <p14:creationId xmlns:p14="http://schemas.microsoft.com/office/powerpoint/2010/main" val="1217795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73</a:t>
            </a:fld>
            <a:endParaRPr lang="de-DE"/>
          </a:p>
        </p:txBody>
      </p:sp>
    </p:spTree>
    <p:extLst>
      <p:ext uri="{BB962C8B-B14F-4D97-AF65-F5344CB8AC3E}">
        <p14:creationId xmlns:p14="http://schemas.microsoft.com/office/powerpoint/2010/main" val="1351538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74</a:t>
            </a:fld>
            <a:endParaRPr lang="de-DE"/>
          </a:p>
        </p:txBody>
      </p:sp>
    </p:spTree>
    <p:extLst>
      <p:ext uri="{BB962C8B-B14F-4D97-AF65-F5344CB8AC3E}">
        <p14:creationId xmlns:p14="http://schemas.microsoft.com/office/powerpoint/2010/main" val="1855838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76</a:t>
            </a:fld>
            <a:endParaRPr lang="de-DE"/>
          </a:p>
        </p:txBody>
      </p:sp>
    </p:spTree>
    <p:extLst>
      <p:ext uri="{BB962C8B-B14F-4D97-AF65-F5344CB8AC3E}">
        <p14:creationId xmlns:p14="http://schemas.microsoft.com/office/powerpoint/2010/main" val="306372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7388" y="1143000"/>
            <a:ext cx="5483225"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86</a:t>
            </a:fld>
            <a:endParaRPr lang="de-DE"/>
          </a:p>
        </p:txBody>
      </p:sp>
    </p:spTree>
    <p:extLst>
      <p:ext uri="{BB962C8B-B14F-4D97-AF65-F5344CB8AC3E}">
        <p14:creationId xmlns:p14="http://schemas.microsoft.com/office/powerpoint/2010/main" val="304868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Source: </a:t>
            </a:r>
            <a:r>
              <a:rPr lang="en-US" dirty="0" err="1" smtClean="0"/>
              <a:t>Nosek</a:t>
            </a:r>
            <a:r>
              <a:rPr lang="en-US" dirty="0" smtClean="0"/>
              <a:t>, NAS.Sackler.2017.03.10</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Examples from: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Button</a:t>
            </a:r>
            <a:r>
              <a:rPr lang="en-US" baseline="0" dirty="0" smtClean="0"/>
              <a:t> et al – Neuroscience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Ioannidis – why most results are false (Medicine)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GWAS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Biology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Two possibilities</a:t>
            </a:r>
            <a:r>
              <a:rPr lang="en-US" baseline="0" dirty="0" smtClean="0"/>
              <a:t> are that the percentage of positive results is inflated because negative results are much less likely to be published, and that we are pursuing our analysis freedoms to produce positive results that are not really there.  These would lead to an inflation of false-positive results in the published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evidence from bio-medical research suggests that this is occurring.  Two different industrial laboratories attempted to replicate 40 or 50 basic science studies that showed positive evidence for markers for new cancer treatments or other issues in medicine.  They did not select at random.  Instead, they picked studies considered landmark findings.  The success rates for replication were about 25% in one study and about 10% in the other.  Further, some of the findings they could not replicate had spurred large literatures of hundreds of articles following up on the finding and its implications, but never having tested whether the evidence for the original finding was solid.  This is a massive waste of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Across</a:t>
            </a:r>
            <a:r>
              <a:rPr lang="en-US" baseline="0" dirty="0" smtClean="0"/>
              <a:t> the sciences, evidence like this has spurred lots of discussion and proposed actions to improve research efficiency and avoid the massive waste of resources linked to erroneous results getting in and staying in the literature, and about the culture of scientific practices that is rewarding publishing, perhaps at the expense of knowledge building.  There have been a variety of suggestions for what to do.  For example, the Nature article on the right suggests that publishing standards should be increased for basic science research.</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is not in my interest to replicate – myself or others – to evaluate validity and</a:t>
            </a:r>
            <a:r>
              <a:rPr lang="en-US" baseline="0" dirty="0" smtClean="0"/>
              <a:t> improve precision in effect estimates (redundant).  </a:t>
            </a:r>
            <a:r>
              <a:rPr lang="en-US" dirty="0" smtClean="0">
                <a:effectLst/>
              </a:rPr>
              <a:t>Replication is worth</a:t>
            </a:r>
            <a:r>
              <a:rPr lang="en-US" baseline="0" dirty="0" smtClean="0">
                <a:effectLst/>
              </a:rPr>
              <a:t> next to zero (</a:t>
            </a:r>
            <a:r>
              <a:rPr lang="en-US" baseline="0" dirty="0" err="1" smtClean="0">
                <a:effectLst/>
              </a:rPr>
              <a:t>Makel</a:t>
            </a:r>
            <a:r>
              <a:rPr lang="en-US" baseline="0" dirty="0" smtClean="0">
                <a:effectLst/>
              </a:rPr>
              <a:t> data on published replications; motivated to not call it replication; novelty is supreme – zero “error checking”; not in my interest to check my work, and not in your interest to check my work (let’s just each do our own thing and get rewarded for that)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Irreproducible results will get in and stay in the literature (examples from bio-med).  </a:t>
            </a:r>
            <a:r>
              <a:rPr lang="en-US" baseline="0" dirty="0" err="1" smtClean="0"/>
              <a:t>Prinz</a:t>
            </a:r>
            <a:r>
              <a:rPr lang="en-US" baseline="0" dirty="0" smtClean="0"/>
              <a:t> and Begley articles (make sure to summarize accurately)</a:t>
            </a:r>
          </a:p>
          <a:p>
            <a:endParaRPr lang="en-US" dirty="0" smtClean="0"/>
          </a:p>
          <a:p>
            <a:endParaRPr lang="en-US" dirty="0" smtClean="0"/>
          </a:p>
          <a:p>
            <a:endParaRPr lang="en-US" dirty="0" smtClean="0"/>
          </a:p>
          <a:p>
            <a:r>
              <a:rPr lang="en-US" dirty="0" smtClean="0"/>
              <a:t>The Nature article by folks in bio-medicine is great.</a:t>
            </a:r>
            <a:r>
              <a:rPr lang="en-US" baseline="0" dirty="0" smtClean="0"/>
              <a:t>  The solution they offer is a popular one in commentators from the other sciences -- raise publishing standards.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8</a:t>
            </a:fld>
            <a:endParaRPr lang="en-US"/>
          </a:p>
        </p:txBody>
      </p:sp>
    </p:spTree>
    <p:extLst>
      <p:ext uri="{BB962C8B-B14F-4D97-AF65-F5344CB8AC3E}">
        <p14:creationId xmlns:p14="http://schemas.microsoft.com/office/powerpoint/2010/main" val="1354230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87</a:t>
            </a:fld>
            <a:endParaRPr lang="de-DE"/>
          </a:p>
        </p:txBody>
      </p:sp>
    </p:spTree>
    <p:extLst>
      <p:ext uri="{BB962C8B-B14F-4D97-AF65-F5344CB8AC3E}">
        <p14:creationId xmlns:p14="http://schemas.microsoft.com/office/powerpoint/2010/main" val="1861488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88</a:t>
            </a:fld>
            <a:endParaRPr lang="de-DE"/>
          </a:p>
        </p:txBody>
      </p:sp>
    </p:spTree>
    <p:extLst>
      <p:ext uri="{BB962C8B-B14F-4D97-AF65-F5344CB8AC3E}">
        <p14:creationId xmlns:p14="http://schemas.microsoft.com/office/powerpoint/2010/main" val="3023306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89</a:t>
            </a:fld>
            <a:endParaRPr lang="de-DE"/>
          </a:p>
        </p:txBody>
      </p:sp>
    </p:spTree>
    <p:extLst>
      <p:ext uri="{BB962C8B-B14F-4D97-AF65-F5344CB8AC3E}">
        <p14:creationId xmlns:p14="http://schemas.microsoft.com/office/powerpoint/2010/main" val="58750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90</a:t>
            </a:fld>
            <a:endParaRPr lang="de-DE"/>
          </a:p>
        </p:txBody>
      </p:sp>
    </p:spTree>
    <p:extLst>
      <p:ext uri="{BB962C8B-B14F-4D97-AF65-F5344CB8AC3E}">
        <p14:creationId xmlns:p14="http://schemas.microsoft.com/office/powerpoint/2010/main" val="2943506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91</a:t>
            </a:fld>
            <a:endParaRPr lang="de-DE"/>
          </a:p>
        </p:txBody>
      </p:sp>
    </p:spTree>
    <p:extLst>
      <p:ext uri="{BB962C8B-B14F-4D97-AF65-F5344CB8AC3E}">
        <p14:creationId xmlns:p14="http://schemas.microsoft.com/office/powerpoint/2010/main" val="1347589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92</a:t>
            </a:fld>
            <a:endParaRPr lang="de-DE"/>
          </a:p>
        </p:txBody>
      </p:sp>
    </p:spTree>
    <p:extLst>
      <p:ext uri="{BB962C8B-B14F-4D97-AF65-F5344CB8AC3E}">
        <p14:creationId xmlns:p14="http://schemas.microsoft.com/office/powerpoint/2010/main" val="1480693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93</a:t>
            </a:fld>
            <a:endParaRPr lang="de-DE"/>
          </a:p>
        </p:txBody>
      </p:sp>
    </p:spTree>
    <p:extLst>
      <p:ext uri="{BB962C8B-B14F-4D97-AF65-F5344CB8AC3E}">
        <p14:creationId xmlns:p14="http://schemas.microsoft.com/office/powerpoint/2010/main" val="2758245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94</a:t>
            </a:fld>
            <a:endParaRPr lang="de-DE"/>
          </a:p>
        </p:txBody>
      </p:sp>
    </p:spTree>
    <p:extLst>
      <p:ext uri="{BB962C8B-B14F-4D97-AF65-F5344CB8AC3E}">
        <p14:creationId xmlns:p14="http://schemas.microsoft.com/office/powerpoint/2010/main" val="3320245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Badges</a:t>
            </a:r>
          </a:p>
          <a:p>
            <a:endParaRPr lang="en-US" dirty="0" smtClean="0"/>
          </a:p>
          <a:p>
            <a:r>
              <a:rPr lang="en-US" dirty="0" smtClean="0"/>
              <a:t>Open Data</a:t>
            </a:r>
          </a:p>
          <a:p>
            <a:r>
              <a:rPr lang="en-US" dirty="0" smtClean="0"/>
              <a:t>Open Materials</a:t>
            </a:r>
          </a:p>
          <a:p>
            <a:r>
              <a:rPr lang="en-US" dirty="0" smtClean="0"/>
              <a:t>Preregistration</a:t>
            </a:r>
          </a:p>
          <a:p>
            <a:endParaRPr lang="en-US" dirty="0" smtClean="0"/>
          </a:p>
          <a:p>
            <a:r>
              <a:rPr lang="en-US" i="1" dirty="0" smtClean="0"/>
              <a:t>Psychological Science </a:t>
            </a:r>
            <a:r>
              <a:rPr lang="en-US" dirty="0" smtClean="0"/>
              <a:t>(Jan 2014)</a:t>
            </a:r>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147</a:t>
            </a:fld>
            <a:endParaRPr lang="en-US"/>
          </a:p>
        </p:txBody>
      </p:sp>
    </p:spTree>
    <p:extLst>
      <p:ext uri="{BB962C8B-B14F-4D97-AF65-F5344CB8AC3E}">
        <p14:creationId xmlns:p14="http://schemas.microsoft.com/office/powerpoint/2010/main" val="1155068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26</a:t>
            </a:fld>
            <a:endParaRPr lang="de-DE"/>
          </a:p>
        </p:txBody>
      </p:sp>
    </p:spTree>
    <p:extLst>
      <p:ext uri="{BB962C8B-B14F-4D97-AF65-F5344CB8AC3E}">
        <p14:creationId xmlns:p14="http://schemas.microsoft.com/office/powerpoint/2010/main" val="378354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27</a:t>
            </a:fld>
            <a:endParaRPr lang="de-DE"/>
          </a:p>
        </p:txBody>
      </p:sp>
    </p:spTree>
    <p:extLst>
      <p:ext uri="{BB962C8B-B14F-4D97-AF65-F5344CB8AC3E}">
        <p14:creationId xmlns:p14="http://schemas.microsoft.com/office/powerpoint/2010/main" val="102379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28</a:t>
            </a:fld>
            <a:endParaRPr lang="de-DE"/>
          </a:p>
        </p:txBody>
      </p:sp>
    </p:spTree>
    <p:extLst>
      <p:ext uri="{BB962C8B-B14F-4D97-AF65-F5344CB8AC3E}">
        <p14:creationId xmlns:p14="http://schemas.microsoft.com/office/powerpoint/2010/main" val="90122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29</a:t>
            </a:fld>
            <a:endParaRPr lang="de-DE"/>
          </a:p>
        </p:txBody>
      </p:sp>
    </p:spTree>
    <p:extLst>
      <p:ext uri="{BB962C8B-B14F-4D97-AF65-F5344CB8AC3E}">
        <p14:creationId xmlns:p14="http://schemas.microsoft.com/office/powerpoint/2010/main" val="316277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30</a:t>
            </a:fld>
            <a:endParaRPr lang="de-DE"/>
          </a:p>
        </p:txBody>
      </p:sp>
    </p:spTree>
    <p:extLst>
      <p:ext uri="{BB962C8B-B14F-4D97-AF65-F5344CB8AC3E}">
        <p14:creationId xmlns:p14="http://schemas.microsoft.com/office/powerpoint/2010/main" val="3840855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31</a:t>
            </a:fld>
            <a:endParaRPr lang="de-DE"/>
          </a:p>
        </p:txBody>
      </p:sp>
    </p:spTree>
    <p:extLst>
      <p:ext uri="{BB962C8B-B14F-4D97-AF65-F5344CB8AC3E}">
        <p14:creationId xmlns:p14="http://schemas.microsoft.com/office/powerpoint/2010/main" val="3737261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32</a:t>
            </a:fld>
            <a:endParaRPr lang="de-DE"/>
          </a:p>
        </p:txBody>
      </p:sp>
    </p:spTree>
    <p:extLst>
      <p:ext uri="{BB962C8B-B14F-4D97-AF65-F5344CB8AC3E}">
        <p14:creationId xmlns:p14="http://schemas.microsoft.com/office/powerpoint/2010/main" val="1971357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7345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pic>
        <p:nvPicPr>
          <p:cNvPr id="4" name="Picture 3"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2768016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2019-02-13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2019-02-13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2019-02-13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2019-02-13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2019-02-13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2019-02-13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hyperlink" Target="https://cos.io/our-services/open-science-badges/" TargetMode="External"/><Relationship Id="rId5" Type="http://schemas.openxmlformats.org/officeDocument/2006/relationships/image" Target="../media/image31.png"/><Relationship Id="rId4" Type="http://schemas.openxmlformats.org/officeDocument/2006/relationships/image" Target="../media/image30.png"/></Relationships>
</file>

<file path=ppt/slides/_rels/slide14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hyperlink" Target="http://ridie.3ieimpact.org/" TargetMode="External"/><Relationship Id="rId7" Type="http://schemas.openxmlformats.org/officeDocument/2006/relationships/image" Target="../media/image35.png"/><Relationship Id="rId2" Type="http://schemas.openxmlformats.org/officeDocument/2006/relationships/hyperlink" Target="https://cos.io/prereg/"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hyperlink" Target="https://aspredicted.org/" TargetMode="External"/><Relationship Id="rId4" Type="http://schemas.openxmlformats.org/officeDocument/2006/relationships/hyperlink" Target="http://egap.org/content/registration" TargetMode="Externa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www.nsf.gov/awardsearch/showAward.do?AwardNumber=1131848"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s.io/r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www.bridgesofgraceucc.org/"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i.org/10.1073/pnas.1708272114"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9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21.jpg"/><Relationship Id="rId4" Type="http://schemas.openxmlformats.org/officeDocument/2006/relationships/image" Target="../media/image20.png"/></Relationships>
</file>

<file path=ppt/slides/_rels/slide9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lstStyle/>
          <a:p>
            <a:r>
              <a:rPr lang="en-US" dirty="0" smtClean="0"/>
              <a:t>Please fill out the following survey:</a:t>
            </a:r>
          </a:p>
          <a:p>
            <a:endParaRPr lang="en-US" dirty="0"/>
          </a:p>
          <a:p>
            <a:pPr marL="0" indent="0" algn="ctr">
              <a:buNone/>
            </a:pPr>
            <a:r>
              <a:rPr lang="en-US" sz="4800" b="1" dirty="0"/>
              <a:t> </a:t>
            </a:r>
            <a:r>
              <a:rPr lang="en-US" sz="4800" b="1" dirty="0" smtClean="0"/>
              <a:t> </a:t>
            </a:r>
            <a:endParaRPr lang="en-US" sz="4800" b="1" dirty="0" smtClean="0"/>
          </a:p>
          <a:p>
            <a:pPr marL="0" indent="0" algn="ctr">
              <a:buNone/>
            </a:pPr>
            <a:r>
              <a:rPr lang="en-US" sz="4800" b="1" dirty="0" smtClean="0"/>
              <a:t>https://</a:t>
            </a:r>
            <a:r>
              <a:rPr lang="en-US" sz="4800" b="1" dirty="0" smtClean="0"/>
              <a:t>lars.vilhuber.com/s/uga</a:t>
            </a:r>
            <a:endParaRPr lang="en-US" sz="4800" b="1" dirty="0"/>
          </a:p>
        </p:txBody>
      </p:sp>
    </p:spTree>
    <p:extLst>
      <p:ext uri="{BB962C8B-B14F-4D97-AF65-F5344CB8AC3E}">
        <p14:creationId xmlns:p14="http://schemas.microsoft.com/office/powerpoint/2010/main" val="3574365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crisis in the 1980s … lead to changes</a:t>
            </a:r>
            <a:endParaRPr lang="en-US" dirty="0"/>
          </a:p>
        </p:txBody>
      </p:sp>
      <p:sp>
        <p:nvSpPr>
          <p:cNvPr id="6" name="Content Placeholder 5"/>
          <p:cNvSpPr>
            <a:spLocks noGrp="1"/>
          </p:cNvSpPr>
          <p:nvPr>
            <p:ph idx="1"/>
          </p:nvPr>
        </p:nvSpPr>
        <p:spPr/>
        <p:txBody>
          <a:bodyPr/>
          <a:lstStyle/>
          <a:p>
            <a:r>
              <a:rPr lang="en-US" dirty="0" smtClean="0"/>
              <a:t>1976- JPE Section on Confirmation and Contradictions</a:t>
            </a:r>
          </a:p>
          <a:p>
            <a:r>
              <a:rPr lang="en-US" dirty="0" smtClean="0"/>
              <a:t>1988 Replication archive at the Journal of Applied Econometrics </a:t>
            </a:r>
            <a:endParaRPr lang="en-US" dirty="0"/>
          </a:p>
        </p:txBody>
      </p:sp>
    </p:spTree>
    <p:extLst>
      <p:ext uri="{BB962C8B-B14F-4D97-AF65-F5344CB8AC3E}">
        <p14:creationId xmlns:p14="http://schemas.microsoft.com/office/powerpoint/2010/main" val="794638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during pilot phase</a:t>
            </a:r>
            <a:endParaRPr lang="en-US" dirty="0"/>
          </a:p>
        </p:txBody>
      </p:sp>
      <p:graphicFrame>
        <p:nvGraphicFramePr>
          <p:cNvPr id="4" name="Content Placeholder 3"/>
          <p:cNvGraphicFramePr>
            <a:graphicFrameLocks noGrp="1"/>
          </p:cNvGraphicFramePr>
          <p:nvPr>
            <p:ph idx="1"/>
            <p:extLst/>
          </p:nvPr>
        </p:nvGraphicFramePr>
        <p:xfrm>
          <a:off x="1267325" y="1925053"/>
          <a:ext cx="9817769" cy="3601720"/>
        </p:xfrm>
        <a:graphic>
          <a:graphicData uri="http://schemas.openxmlformats.org/drawingml/2006/table">
            <a:tbl>
              <a:tblPr/>
              <a:tblGrid>
                <a:gridCol w="9817769">
                  <a:extLst>
                    <a:ext uri="{9D8B030D-6E8A-4147-A177-3AD203B41FA5}">
                      <a16:colId xmlns:a16="http://schemas.microsoft.com/office/drawing/2014/main" val="937377641"/>
                    </a:ext>
                  </a:extLst>
                </a:gridCol>
              </a:tblGrid>
              <a:tr h="3145581">
                <a:tc>
                  <a:txBody>
                    <a:bodyPr/>
                    <a:lstStyle/>
                    <a:p>
                      <a:pPr rtl="0" fontAlgn="t">
                        <a:spcBef>
                          <a:spcPts val="0"/>
                        </a:spcBef>
                        <a:spcAft>
                          <a:spcPts val="0"/>
                        </a:spcAft>
                      </a:pPr>
                      <a:r>
                        <a:rPr lang="en-US" sz="2400" b="0" i="0" u="none" strike="noStrike" dirty="0">
                          <a:solidFill>
                            <a:srgbClr val="000000"/>
                          </a:solidFill>
                          <a:effectLst/>
                          <a:latin typeface="Calibri" panose="020F0502020204030204" pitchFamily="34" charset="0"/>
                        </a:rPr>
                        <a:t>Dear [AUTHOR]:</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writing about your paper [MC ID]. I am ready to give you a "conditional accept" on the paper. </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The condition is simply to work with the AEA's data co-editor, Lars Vilhuber (copied on this email), to prepare the data and code for publication. The data is an important contribution of the paper. He is copied on this email.</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Thank you for submitting your work.</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looking forward to seeing the paper in print.</a:t>
                      </a:r>
                      <a:endParaRPr lang="en-US" sz="3600" dirty="0">
                        <a:effectLst/>
                      </a:endParaRPr>
                    </a:p>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79779"/>
                  </a:ext>
                </a:extLst>
              </a:tr>
            </a:tbl>
          </a:graphicData>
        </a:graphic>
      </p:graphicFrame>
      <p:sp>
        <p:nvSpPr>
          <p:cNvPr id="5" name="Rectangle 1"/>
          <p:cNvSpPr>
            <a:spLocks noChangeArrowheads="1"/>
          </p:cNvSpPr>
          <p:nvPr/>
        </p:nvSpPr>
        <p:spPr bwMode="auto">
          <a:xfrm>
            <a:off x="-3808972" y="-340691"/>
            <a:ext cx="160009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74677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efforts</a:t>
            </a:r>
            <a:endParaRPr lang="en-US" dirty="0"/>
          </a:p>
        </p:txBody>
      </p:sp>
      <p:sp>
        <p:nvSpPr>
          <p:cNvPr id="5" name="Text Placeholder 4"/>
          <p:cNvSpPr>
            <a:spLocks noGrp="1"/>
          </p:cNvSpPr>
          <p:nvPr>
            <p:ph type="body" idx="1"/>
          </p:nvPr>
        </p:nvSpPr>
        <p:spPr/>
        <p:txBody>
          <a:bodyPr/>
          <a:lstStyle/>
          <a:p>
            <a:r>
              <a:rPr lang="en-US" dirty="0"/>
              <a:t>AEA, Social </a:t>
            </a:r>
            <a:r>
              <a:rPr lang="en-US" dirty="0" smtClean="0"/>
              <a:t>Sciences, elsewhere</a:t>
            </a:r>
            <a:endParaRPr lang="en-US" dirty="0"/>
          </a:p>
        </p:txBody>
      </p:sp>
    </p:spTree>
    <p:extLst>
      <p:ext uri="{BB962C8B-B14F-4D97-AF65-F5344CB8AC3E}">
        <p14:creationId xmlns:p14="http://schemas.microsoft.com/office/powerpoint/2010/main" val="369760542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self-deposit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Tree>
    <p:extLst>
      <p:ext uri="{BB962C8B-B14F-4D97-AF65-F5344CB8AC3E}">
        <p14:creationId xmlns:p14="http://schemas.microsoft.com/office/powerpoint/2010/main" val="5664916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and easier data deposit</a:t>
            </a:r>
            <a:endParaRPr lang="en-US" dirty="0"/>
          </a:p>
        </p:txBody>
      </p:sp>
      <p:sp>
        <p:nvSpPr>
          <p:cNvPr id="3" name="Content Placeholder 2"/>
          <p:cNvSpPr>
            <a:spLocks noGrp="1"/>
          </p:cNvSpPr>
          <p:nvPr>
            <p:ph idx="1"/>
          </p:nvPr>
        </p:nvSpPr>
        <p:spPr/>
        <p:txBody>
          <a:bodyPr>
            <a:normAutofit/>
          </a:bodyPr>
          <a:lstStyle/>
          <a:p>
            <a:r>
              <a:rPr lang="en-US" dirty="0" smtClean="0"/>
              <a:t>More integration into </a:t>
            </a:r>
            <a:r>
              <a:rPr lang="en-US" b="1" dirty="0" smtClean="0">
                <a:solidFill>
                  <a:schemeClr val="accent5">
                    <a:lumMod val="75000"/>
                  </a:schemeClr>
                </a:solidFill>
              </a:rPr>
              <a:t>Journal Workflows</a:t>
            </a:r>
          </a:p>
          <a:p>
            <a:pPr lvl="1"/>
            <a:r>
              <a:rPr lang="en-US" dirty="0" smtClean="0"/>
              <a:t>AJPS + </a:t>
            </a:r>
            <a:r>
              <a:rPr lang="en-US" dirty="0" err="1" smtClean="0"/>
              <a:t>Dataverse</a:t>
            </a:r>
            <a:endParaRPr lang="en-US" dirty="0" smtClean="0"/>
          </a:p>
          <a:p>
            <a:pPr lvl="1"/>
            <a:r>
              <a:rPr lang="en-US" dirty="0" smtClean="0"/>
              <a:t>QJE, </a:t>
            </a:r>
            <a:r>
              <a:rPr lang="en-US" dirty="0" err="1" smtClean="0"/>
              <a:t>Restat</a:t>
            </a:r>
            <a:r>
              <a:rPr lang="en-US" dirty="0" smtClean="0"/>
              <a:t> (both Harvard…) + </a:t>
            </a:r>
            <a:r>
              <a:rPr lang="en-US" dirty="0" err="1" smtClean="0"/>
              <a:t>Dataverse</a:t>
            </a:r>
            <a:endParaRPr lang="en-US" dirty="0" smtClean="0"/>
          </a:p>
          <a:p>
            <a:r>
              <a:rPr lang="en-US" dirty="0" smtClean="0"/>
              <a:t>Data deposit occurring during submission</a:t>
            </a:r>
          </a:p>
          <a:p>
            <a:pPr marL="0" indent="0">
              <a:buNone/>
            </a:pPr>
            <a:endParaRPr lang="en-US" dirty="0"/>
          </a:p>
        </p:txBody>
      </p:sp>
    </p:spTree>
    <p:extLst>
      <p:ext uri="{BB962C8B-B14F-4D97-AF65-F5344CB8AC3E}">
        <p14:creationId xmlns:p14="http://schemas.microsoft.com/office/powerpoint/2010/main" val="38404520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 the AEA…</a:t>
            </a:r>
            <a:endParaRPr lang="en-US" dirty="0"/>
          </a:p>
        </p:txBody>
      </p:sp>
      <p:sp>
        <p:nvSpPr>
          <p:cNvPr id="5" name="Content Placeholder 4"/>
          <p:cNvSpPr>
            <a:spLocks noGrp="1"/>
          </p:cNvSpPr>
          <p:nvPr>
            <p:ph idx="1"/>
          </p:nvPr>
        </p:nvSpPr>
        <p:spPr/>
        <p:txBody>
          <a:bodyPr/>
          <a:lstStyle/>
          <a:p>
            <a:r>
              <a:rPr lang="en-US" dirty="0" smtClean="0"/>
              <a:t>We will create a journal-specific repository for AEA journals</a:t>
            </a:r>
          </a:p>
          <a:p>
            <a:pPr lvl="1"/>
            <a:r>
              <a:rPr lang="en-US" i="1" dirty="0" smtClean="0">
                <a:solidFill>
                  <a:schemeClr val="tx1">
                    <a:lumMod val="50000"/>
                    <a:lumOff val="50000"/>
                  </a:schemeClr>
                </a:solidFill>
              </a:rPr>
              <a:t>Open for deposit 2019 Q1</a:t>
            </a:r>
          </a:p>
          <a:p>
            <a:r>
              <a:rPr lang="en-US" dirty="0" smtClean="0"/>
              <a:t>We will migrate </a:t>
            </a:r>
            <a:r>
              <a:rPr lang="en-US" b="1" dirty="0" smtClean="0"/>
              <a:t>all historical supplements</a:t>
            </a:r>
            <a:r>
              <a:rPr lang="en-US" dirty="0" smtClean="0"/>
              <a:t> to the archive</a:t>
            </a:r>
          </a:p>
          <a:p>
            <a:pPr lvl="1"/>
            <a:r>
              <a:rPr lang="en-US" i="1" dirty="0" smtClean="0">
                <a:solidFill>
                  <a:schemeClr val="tx1">
                    <a:lumMod val="50000"/>
                    <a:lumOff val="50000"/>
                  </a:schemeClr>
                </a:solidFill>
              </a:rPr>
              <a:t>Explode the ZIP files: greater transparency</a:t>
            </a:r>
            <a:endParaRPr lang="en-US" i="1" dirty="0">
              <a:solidFill>
                <a:schemeClr val="tx1">
                  <a:lumMod val="50000"/>
                  <a:lumOff val="50000"/>
                </a:schemeClr>
              </a:solidFill>
            </a:endParaRPr>
          </a:p>
        </p:txBody>
      </p:sp>
    </p:spTree>
    <p:extLst>
      <p:ext uri="{BB962C8B-B14F-4D97-AF65-F5344CB8AC3E}">
        <p14:creationId xmlns:p14="http://schemas.microsoft.com/office/powerpoint/2010/main" val="41230502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5200" y="2667000"/>
            <a:ext cx="7382933" cy="707886"/>
          </a:xfrm>
          <a:prstGeom prst="rect">
            <a:avLst/>
          </a:prstGeom>
          <a:noFill/>
        </p:spPr>
        <p:txBody>
          <a:bodyPr wrap="square" rtlCol="0">
            <a:spAutoFit/>
          </a:bodyPr>
          <a:lstStyle/>
          <a:p>
            <a:pPr algn="ctr"/>
            <a:r>
              <a:rPr lang="en-US" sz="4000" dirty="0" smtClean="0"/>
              <a:t>And then we’ll kill it</a:t>
            </a:r>
            <a:endParaRPr lang="en-US" sz="4000" dirty="0"/>
          </a:p>
        </p:txBody>
      </p:sp>
    </p:spTree>
    <p:extLst>
      <p:ext uri="{BB962C8B-B14F-4D97-AF65-F5344CB8AC3E}">
        <p14:creationId xmlns:p14="http://schemas.microsoft.com/office/powerpoint/2010/main" val="243375840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5200" y="2667000"/>
            <a:ext cx="7382933" cy="707886"/>
          </a:xfrm>
          <a:prstGeom prst="rect">
            <a:avLst/>
          </a:prstGeom>
          <a:noFill/>
        </p:spPr>
        <p:txBody>
          <a:bodyPr wrap="square" rtlCol="0">
            <a:spAutoFit/>
          </a:bodyPr>
          <a:lstStyle/>
          <a:p>
            <a:pPr algn="ctr"/>
            <a:r>
              <a:rPr lang="en-US" sz="4000" dirty="0" smtClean="0"/>
              <a:t>Let me explain…</a:t>
            </a:r>
            <a:endParaRPr lang="en-US" sz="4000" dirty="0"/>
          </a:p>
        </p:txBody>
      </p:sp>
    </p:spTree>
    <p:extLst>
      <p:ext uri="{BB962C8B-B14F-4D97-AF65-F5344CB8AC3E}">
        <p14:creationId xmlns:p14="http://schemas.microsoft.com/office/powerpoint/2010/main" val="330681232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do at the AEA?</a:t>
            </a:r>
            <a:endParaRPr lang="en-US" dirty="0"/>
          </a:p>
        </p:txBody>
      </p:sp>
      <p:sp>
        <p:nvSpPr>
          <p:cNvPr id="3" name="Content Placeholder 2"/>
          <p:cNvSpPr>
            <a:spLocks noGrp="1"/>
          </p:cNvSpPr>
          <p:nvPr>
            <p:ph idx="1"/>
          </p:nvPr>
        </p:nvSpPr>
        <p:spPr/>
        <p:txBody>
          <a:bodyPr/>
          <a:lstStyle/>
          <a:p>
            <a:r>
              <a:rPr lang="en-US" dirty="0" smtClean="0"/>
              <a:t>Long-term outlook</a:t>
            </a:r>
          </a:p>
          <a:p>
            <a:r>
              <a:rPr lang="en-US" dirty="0" smtClean="0"/>
              <a:t>Challenges: firm data – how to move as close as possible to the ideal of full provenance traceability</a:t>
            </a:r>
          </a:p>
          <a:p>
            <a:r>
              <a:rPr lang="en-US" dirty="0" smtClean="0"/>
              <a:t>Pre-registration: highlighting</a:t>
            </a:r>
          </a:p>
          <a:p>
            <a:r>
              <a:rPr lang="en-US" dirty="0" smtClean="0"/>
              <a:t>Registered reports? JDE only so far (see Frankel and </a:t>
            </a:r>
            <a:r>
              <a:rPr lang="en-US" dirty="0" err="1" smtClean="0"/>
              <a:t>Kasy</a:t>
            </a:r>
            <a:r>
              <a:rPr lang="en-US" dirty="0" smtClean="0"/>
              <a:t>, 2018, Which findings should be published for a nuanced model and view)</a:t>
            </a:r>
          </a:p>
        </p:txBody>
      </p:sp>
    </p:spTree>
    <p:extLst>
      <p:ext uri="{BB962C8B-B14F-4D97-AF65-F5344CB8AC3E}">
        <p14:creationId xmlns:p14="http://schemas.microsoft.com/office/powerpoint/2010/main" val="1450719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this figure?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37538726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accessibility</a:t>
            </a:r>
            <a:endParaRPr lang="en-US" dirty="0"/>
          </a:p>
        </p:txBody>
      </p:sp>
      <p:sp>
        <p:nvSpPr>
          <p:cNvPr id="3" name="Content Placeholder 2"/>
          <p:cNvSpPr>
            <a:spLocks noGrp="1"/>
          </p:cNvSpPr>
          <p:nvPr>
            <p:ph idx="1"/>
          </p:nvPr>
        </p:nvSpPr>
        <p:spPr/>
        <p:txBody>
          <a:bodyPr/>
          <a:lstStyle/>
          <a:p>
            <a:r>
              <a:rPr lang="en-US" dirty="0" err="1" smtClean="0"/>
              <a:t>Chetty’s</a:t>
            </a:r>
            <a:r>
              <a:rPr lang="en-US" dirty="0" smtClean="0"/>
              <a:t> assessment was entirely manual</a:t>
            </a:r>
          </a:p>
          <a:p>
            <a:pPr lvl="1"/>
            <a:r>
              <a:rPr lang="en-US" dirty="0" smtClean="0"/>
              <a:t>Download the article</a:t>
            </a:r>
          </a:p>
          <a:p>
            <a:pPr lvl="1"/>
            <a:r>
              <a:rPr lang="en-US" dirty="0" smtClean="0"/>
              <a:t>Read what kind of data is used</a:t>
            </a:r>
          </a:p>
          <a:p>
            <a:r>
              <a:rPr lang="en-US" dirty="0" smtClean="0"/>
              <a:t>And yet does not provide information such as</a:t>
            </a:r>
          </a:p>
          <a:p>
            <a:pPr lvl="1"/>
            <a:r>
              <a:rPr lang="en-US" dirty="0" smtClean="0"/>
              <a:t>Who can access?</a:t>
            </a:r>
          </a:p>
          <a:p>
            <a:pPr lvl="1"/>
            <a:r>
              <a:rPr lang="en-US" dirty="0" smtClean="0"/>
              <a:t>How long can you access?</a:t>
            </a:r>
          </a:p>
          <a:p>
            <a:pPr lvl="1"/>
            <a:r>
              <a:rPr lang="en-US" dirty="0" smtClean="0"/>
              <a:t>Characteristics of the data</a:t>
            </a:r>
          </a:p>
          <a:p>
            <a:r>
              <a:rPr lang="en-US" dirty="0" smtClean="0"/>
              <a:t>… and not for want of trying, but because that information is not required and not provided</a:t>
            </a:r>
          </a:p>
          <a:p>
            <a:pPr lvl="1"/>
            <a:endParaRPr lang="en-US" dirty="0"/>
          </a:p>
        </p:txBody>
      </p:sp>
    </p:spTree>
    <p:extLst>
      <p:ext uri="{BB962C8B-B14F-4D97-AF65-F5344CB8AC3E}">
        <p14:creationId xmlns:p14="http://schemas.microsoft.com/office/powerpoint/2010/main" val="1670553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1990s</a:t>
            </a:r>
            <a:endParaRPr lang="en-US" dirty="0"/>
          </a:p>
        </p:txBody>
      </p:sp>
      <p:sp>
        <p:nvSpPr>
          <p:cNvPr id="3" name="Content Placeholder 2"/>
          <p:cNvSpPr>
            <a:spLocks noGrp="1"/>
          </p:cNvSpPr>
          <p:nvPr>
            <p:ph idx="1"/>
          </p:nvPr>
        </p:nvSpPr>
        <p:spPr/>
        <p:txBody>
          <a:bodyPr>
            <a:normAutofit/>
          </a:bodyPr>
          <a:lstStyle/>
          <a:p>
            <a:r>
              <a:rPr lang="en-US" dirty="0" smtClean="0"/>
              <a:t>Anderson and </a:t>
            </a:r>
            <a:r>
              <a:rPr lang="en-US" dirty="0" err="1" smtClean="0"/>
              <a:t>Dewald</a:t>
            </a:r>
            <a:r>
              <a:rPr lang="en-US" dirty="0" smtClean="0"/>
              <a:t> (1994) [Economics]</a:t>
            </a:r>
          </a:p>
          <a:p>
            <a:r>
              <a:rPr lang="en-US" dirty="0" smtClean="0"/>
              <a:t>King (1995) “Replication, replication” [Political Science]</a:t>
            </a:r>
          </a:p>
          <a:p>
            <a:r>
              <a:rPr lang="en-US" dirty="0"/>
              <a:t>McCloskey and </a:t>
            </a:r>
            <a:r>
              <a:rPr lang="en-US" dirty="0" err="1"/>
              <a:t>Ziliak</a:t>
            </a:r>
            <a:r>
              <a:rPr lang="en-US" dirty="0"/>
              <a:t>, </a:t>
            </a:r>
            <a:r>
              <a:rPr lang="en-US" dirty="0" smtClean="0"/>
              <a:t>1996: Do economists consider power calculations?</a:t>
            </a:r>
          </a:p>
          <a:p>
            <a:r>
              <a:rPr lang="en-US" dirty="0" smtClean="0"/>
              <a:t>McCullough and Vinod (1999): call for replication archives</a:t>
            </a:r>
          </a:p>
        </p:txBody>
      </p:sp>
    </p:spTree>
    <p:extLst>
      <p:ext uri="{BB962C8B-B14F-4D97-AF65-F5344CB8AC3E}">
        <p14:creationId xmlns:p14="http://schemas.microsoft.com/office/powerpoint/2010/main" val="410870750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earlier examples</a:t>
            </a:r>
            <a:endParaRPr lang="en-US" dirty="0"/>
          </a:p>
        </p:txBody>
      </p:sp>
      <p:sp>
        <p:nvSpPr>
          <p:cNvPr id="3" name="Content Placeholder 2"/>
          <p:cNvSpPr>
            <a:spLocks noGrp="1"/>
          </p:cNvSpPr>
          <p:nvPr>
            <p:ph idx="1"/>
          </p:nvPr>
        </p:nvSpPr>
        <p:spPr/>
        <p:txBody>
          <a:bodyPr>
            <a:normAutofit fontScale="92500" lnSpcReduction="10000"/>
          </a:bodyPr>
          <a:lstStyle/>
          <a:p>
            <a:r>
              <a:rPr lang="en-US" sz="3500" b="1" dirty="0" smtClean="0"/>
              <a:t>Costly access but good intentions:</a:t>
            </a:r>
          </a:p>
          <a:p>
            <a:pPr marL="0" indent="0" algn="ctr">
              <a:buNone/>
            </a:pPr>
            <a:r>
              <a:rPr lang="en-US" dirty="0" smtClean="0">
                <a:latin typeface="Century" panose="02040604050505020304" pitchFamily="18" charset="0"/>
              </a:rPr>
              <a:t>“researchers </a:t>
            </a:r>
            <a:r>
              <a:rPr lang="en-US" dirty="0">
                <a:latin typeface="Century" panose="02040604050505020304" pitchFamily="18" charset="0"/>
              </a:rPr>
              <a:t>could submit programs that [...] research </a:t>
            </a:r>
            <a:r>
              <a:rPr lang="en-US" dirty="0" smtClean="0">
                <a:latin typeface="Century" panose="02040604050505020304" pitchFamily="18" charset="0"/>
              </a:rPr>
              <a:t>assistants would </a:t>
            </a:r>
            <a:r>
              <a:rPr lang="en-US" dirty="0">
                <a:latin typeface="Century" panose="02040604050505020304" pitchFamily="18" charset="0"/>
              </a:rPr>
              <a:t>run. Alternatively, researchers wishing to work directly with the data could come </a:t>
            </a:r>
            <a:r>
              <a:rPr lang="en-US" dirty="0" smtClean="0">
                <a:latin typeface="Century" panose="02040604050505020304" pitchFamily="18" charset="0"/>
              </a:rPr>
              <a:t>and work </a:t>
            </a:r>
            <a:r>
              <a:rPr lang="en-US" dirty="0">
                <a:latin typeface="Century" panose="02040604050505020304" pitchFamily="18" charset="0"/>
              </a:rPr>
              <a:t>on the Institute's premises</a:t>
            </a:r>
            <a:r>
              <a:rPr lang="en-US" dirty="0" smtClean="0">
                <a:latin typeface="Century" panose="02040604050505020304" pitchFamily="18" charset="0"/>
              </a:rPr>
              <a:t>.”</a:t>
            </a:r>
            <a:br>
              <a:rPr lang="en-US" dirty="0" smtClean="0">
                <a:latin typeface="Century" panose="02040604050505020304" pitchFamily="18" charset="0"/>
              </a:rPr>
            </a:br>
            <a:r>
              <a:rPr lang="en-US" sz="1700" dirty="0" err="1"/>
              <a:t>Autor</a:t>
            </a:r>
            <a:r>
              <a:rPr lang="en-US" sz="1700" dirty="0"/>
              <a:t>/Houseman </a:t>
            </a:r>
            <a:r>
              <a:rPr lang="en-US" sz="1700" dirty="0" smtClean="0"/>
              <a:t>doi:10.1257/app.2.3.96</a:t>
            </a:r>
            <a:endParaRPr lang="en-US" sz="1700" dirty="0"/>
          </a:p>
          <a:p>
            <a:r>
              <a:rPr lang="en-US" sz="3500" b="1" dirty="0" smtClean="0"/>
              <a:t>Uncertain access</a:t>
            </a:r>
            <a:endParaRPr lang="en-US" sz="3500" b="1" dirty="0"/>
          </a:p>
          <a:p>
            <a:pPr marL="0" indent="0" algn="ctr">
              <a:buNone/>
            </a:pPr>
            <a:r>
              <a:rPr lang="en-US" dirty="0" smtClean="0">
                <a:latin typeface="Century" panose="02040604050505020304" pitchFamily="18" charset="0"/>
              </a:rPr>
              <a:t>“Data </a:t>
            </a:r>
            <a:r>
              <a:rPr lang="en-US" dirty="0">
                <a:latin typeface="Century" panose="02040604050505020304" pitchFamily="18" charset="0"/>
              </a:rPr>
              <a:t>[...] is proprietary and owned by the </a:t>
            </a:r>
            <a:r>
              <a:rPr lang="en-US" dirty="0" smtClean="0">
                <a:latin typeface="Century" panose="02040604050505020304" pitchFamily="18" charset="0"/>
              </a:rPr>
              <a:t>Alachua County</a:t>
            </a:r>
            <a:r>
              <a:rPr lang="en-US" dirty="0">
                <a:latin typeface="Century" panose="02040604050505020304" pitchFamily="18" charset="0"/>
              </a:rPr>
              <a:t>, Florida School District. The corresponding author [...] holds the </a:t>
            </a:r>
            <a:r>
              <a:rPr lang="en-US" dirty="0" err="1" smtClean="0">
                <a:latin typeface="Century" panose="02040604050505020304" pitchFamily="18" charset="0"/>
              </a:rPr>
              <a:t>deidentified</a:t>
            </a:r>
            <a:r>
              <a:rPr lang="en-US" dirty="0" smtClean="0">
                <a:latin typeface="Century" panose="02040604050505020304" pitchFamily="18" charset="0"/>
              </a:rPr>
              <a:t> dataset </a:t>
            </a:r>
            <a:r>
              <a:rPr lang="en-US" dirty="0">
                <a:latin typeface="Century" panose="02040604050505020304" pitchFamily="18" charset="0"/>
              </a:rPr>
              <a:t>[...] and will provide copies </a:t>
            </a:r>
            <a:r>
              <a:rPr lang="en-US" dirty="0" smtClean="0">
                <a:latin typeface="Century" panose="02040604050505020304" pitchFamily="18" charset="0"/>
              </a:rPr>
              <a:t>to authors </a:t>
            </a:r>
            <a:r>
              <a:rPr lang="en-US" dirty="0">
                <a:latin typeface="Century" panose="02040604050505020304" pitchFamily="18" charset="0"/>
              </a:rPr>
              <a:t>who receive written permission from the Alachua County Public Schools</a:t>
            </a:r>
            <a:r>
              <a:rPr lang="en-US" dirty="0" smtClean="0">
                <a:latin typeface="Century" panose="02040604050505020304" pitchFamily="18" charset="0"/>
              </a:rPr>
              <a:t>.”</a:t>
            </a:r>
            <a:endParaRPr lang="en-US" dirty="0">
              <a:latin typeface="Century" panose="02040604050505020304" pitchFamily="18" charset="0"/>
            </a:endParaRPr>
          </a:p>
        </p:txBody>
      </p:sp>
    </p:spTree>
    <p:extLst>
      <p:ext uri="{BB962C8B-B14F-4D97-AF65-F5344CB8AC3E}">
        <p14:creationId xmlns:p14="http://schemas.microsoft.com/office/powerpoint/2010/main" val="328248077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800" b="1" dirty="0" smtClean="0">
                <a:solidFill>
                  <a:srgbClr val="C00000"/>
                </a:solidFill>
              </a:rPr>
              <a:t>no systematic information is collected </a:t>
            </a:r>
            <a:br>
              <a:rPr lang="en-US" sz="4800" b="1" dirty="0" smtClean="0">
                <a:solidFill>
                  <a:srgbClr val="C00000"/>
                </a:solidFill>
              </a:rPr>
            </a:br>
            <a:r>
              <a:rPr lang="en-US" sz="4000" dirty="0" smtClean="0"/>
              <a:t>(“exemption”)</a:t>
            </a:r>
            <a:endParaRPr lang="en-US" sz="4000" b="1" dirty="0"/>
          </a:p>
        </p:txBody>
      </p:sp>
    </p:spTree>
    <p:extLst>
      <p:ext uri="{BB962C8B-B14F-4D97-AF65-F5344CB8AC3E}">
        <p14:creationId xmlns:p14="http://schemas.microsoft.com/office/powerpoint/2010/main" val="228506823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400" b="1" dirty="0">
                <a:solidFill>
                  <a:srgbClr val="C00000"/>
                </a:solidFill>
              </a:rPr>
              <a:t>even if </a:t>
            </a:r>
            <a:r>
              <a:rPr lang="en-US" sz="4800" dirty="0" smtClean="0"/>
              <a:t>the </a:t>
            </a:r>
            <a:r>
              <a:rPr lang="en-US" sz="4800" i="1" dirty="0" smtClean="0"/>
              <a:t>Data Owner </a:t>
            </a:r>
            <a:r>
              <a:rPr lang="en-US" sz="4800" dirty="0"/>
              <a:t/>
            </a:r>
            <a:br>
              <a:rPr lang="en-US" sz="4800" dirty="0"/>
            </a:br>
            <a:r>
              <a:rPr lang="en-US" sz="4800" b="1" dirty="0" smtClean="0">
                <a:solidFill>
                  <a:srgbClr val="C00000"/>
                </a:solidFill>
              </a:rPr>
              <a:t>has </a:t>
            </a:r>
            <a:r>
              <a:rPr lang="en-US" sz="4800" b="1" dirty="0">
                <a:solidFill>
                  <a:srgbClr val="C00000"/>
                </a:solidFill>
              </a:rPr>
              <a:t>already </a:t>
            </a:r>
            <a:r>
              <a:rPr lang="en-US" sz="4800" b="1" u="sng" dirty="0">
                <a:solidFill>
                  <a:srgbClr val="C00000"/>
                </a:solidFill>
              </a:rPr>
              <a:t>deposited</a:t>
            </a:r>
            <a:r>
              <a:rPr lang="en-US" sz="4800" b="1" dirty="0">
                <a:solidFill>
                  <a:srgbClr val="C00000"/>
                </a:solidFill>
              </a:rPr>
              <a:t> it</a:t>
            </a:r>
            <a:endParaRPr lang="en-US" sz="4400" b="1" dirty="0">
              <a:solidFill>
                <a:srgbClr val="C00000"/>
              </a:solidFill>
            </a:endParaRPr>
          </a:p>
        </p:txBody>
      </p:sp>
    </p:spTree>
    <p:extLst>
      <p:ext uri="{BB962C8B-B14F-4D97-AF65-F5344CB8AC3E}">
        <p14:creationId xmlns:p14="http://schemas.microsoft.com/office/powerpoint/2010/main" val="357085173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400" dirty="0" smtClean="0"/>
              <a:t>If the Data </a:t>
            </a:r>
            <a:r>
              <a:rPr lang="en-US" sz="4400" b="1" u="sng" dirty="0" smtClean="0">
                <a:solidFill>
                  <a:schemeClr val="accent6">
                    <a:lumMod val="75000"/>
                  </a:schemeClr>
                </a:solidFill>
              </a:rPr>
              <a:t>is</a:t>
            </a:r>
            <a:r>
              <a:rPr lang="en-US" sz="4400" b="1" dirty="0" smtClean="0">
                <a:solidFill>
                  <a:schemeClr val="accent6">
                    <a:lumMod val="75000"/>
                  </a:schemeClr>
                </a:solidFill>
              </a:rPr>
              <a:t> open-access</a:t>
            </a:r>
            <a:r>
              <a:rPr lang="en-US" sz="4400" dirty="0" smtClean="0"/>
              <a:t>,</a:t>
            </a:r>
            <a:br>
              <a:rPr lang="en-US" sz="4400" dirty="0" smtClean="0"/>
            </a:br>
            <a:r>
              <a:rPr lang="en-US" dirty="0" smtClean="0"/>
              <a:t>you are asked to deposit the data in the “journal repository”</a:t>
            </a:r>
            <a:br>
              <a:rPr lang="en-US" dirty="0" smtClean="0"/>
            </a:br>
            <a:r>
              <a:rPr lang="en-US" dirty="0" smtClean="0"/>
              <a:t/>
            </a:r>
            <a:br>
              <a:rPr lang="en-US" dirty="0" smtClean="0"/>
            </a:br>
            <a:r>
              <a:rPr lang="en-US" b="1" dirty="0">
                <a:solidFill>
                  <a:srgbClr val="C00000"/>
                </a:solidFill>
              </a:rPr>
              <a:t>even if </a:t>
            </a:r>
            <a:r>
              <a:rPr lang="en-US" sz="4000" dirty="0"/>
              <a:t>the </a:t>
            </a:r>
            <a:r>
              <a:rPr lang="en-US" sz="4000" i="1" dirty="0"/>
              <a:t>Data Owner </a:t>
            </a:r>
            <a:r>
              <a:rPr lang="en-US" sz="4000" dirty="0"/>
              <a:t/>
            </a:r>
            <a:br>
              <a:rPr lang="en-US" sz="4000" dirty="0"/>
            </a:br>
            <a:r>
              <a:rPr lang="en-US" sz="4000" b="1" dirty="0">
                <a:solidFill>
                  <a:srgbClr val="C00000"/>
                </a:solidFill>
              </a:rPr>
              <a:t>has already </a:t>
            </a:r>
            <a:r>
              <a:rPr lang="en-US" sz="4000" b="1" u="sng" dirty="0">
                <a:solidFill>
                  <a:srgbClr val="C00000"/>
                </a:solidFill>
              </a:rPr>
              <a:t>deposited</a:t>
            </a:r>
            <a:r>
              <a:rPr lang="en-US" sz="4000" b="1" dirty="0">
                <a:solidFill>
                  <a:srgbClr val="C00000"/>
                </a:solidFill>
              </a:rPr>
              <a:t> it</a:t>
            </a:r>
            <a:endParaRPr lang="en-US" b="1" dirty="0">
              <a:solidFill>
                <a:srgbClr val="C00000"/>
              </a:solidFill>
            </a:endParaRPr>
          </a:p>
        </p:txBody>
      </p:sp>
    </p:spTree>
    <p:extLst>
      <p:ext uri="{BB962C8B-B14F-4D97-AF65-F5344CB8AC3E}">
        <p14:creationId xmlns:p14="http://schemas.microsoft.com/office/powerpoint/2010/main" val="395714433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400" dirty="0" smtClean="0"/>
              <a:t>If the Data </a:t>
            </a:r>
            <a:r>
              <a:rPr lang="en-US" sz="4400" b="1" u="sng" dirty="0" smtClean="0">
                <a:solidFill>
                  <a:schemeClr val="accent6">
                    <a:lumMod val="75000"/>
                  </a:schemeClr>
                </a:solidFill>
              </a:rPr>
              <a:t>is</a:t>
            </a:r>
            <a:r>
              <a:rPr lang="en-US" sz="4400" b="1" dirty="0" smtClean="0">
                <a:solidFill>
                  <a:schemeClr val="accent6">
                    <a:lumMod val="75000"/>
                  </a:schemeClr>
                </a:solidFill>
              </a:rPr>
              <a:t> open-access</a:t>
            </a:r>
            <a:r>
              <a:rPr lang="en-US" sz="4400" dirty="0" smtClean="0"/>
              <a:t>,</a:t>
            </a:r>
            <a:br>
              <a:rPr lang="en-US" sz="4400" dirty="0" smtClean="0"/>
            </a:br>
            <a:r>
              <a:rPr lang="en-US" dirty="0" smtClean="0"/>
              <a:t>you are asked to deposit the data in the “journal repository”</a:t>
            </a:r>
            <a:br>
              <a:rPr lang="en-US" dirty="0" smtClean="0"/>
            </a:br>
            <a:r>
              <a:rPr lang="en-US" dirty="0" smtClean="0"/>
              <a:t/>
            </a:r>
            <a:br>
              <a:rPr lang="en-US" dirty="0" smtClean="0"/>
            </a:br>
            <a:r>
              <a:rPr lang="en-US" sz="4000" b="1" dirty="0" smtClean="0">
                <a:solidFill>
                  <a:srgbClr val="C00000"/>
                </a:solidFill>
              </a:rPr>
              <a:t>even if </a:t>
            </a:r>
            <a:r>
              <a:rPr lang="en-US" sz="4400" dirty="0" smtClean="0"/>
              <a:t>you have followed </a:t>
            </a:r>
            <a:r>
              <a:rPr lang="en-US" sz="4400" i="1" dirty="0" smtClean="0"/>
              <a:t>best practices</a:t>
            </a:r>
            <a:r>
              <a:rPr lang="en-US" sz="4400" dirty="0" smtClean="0"/>
              <a:t> and </a:t>
            </a:r>
            <a:br>
              <a:rPr lang="en-US" sz="4400" dirty="0" smtClean="0"/>
            </a:br>
            <a:r>
              <a:rPr lang="en-US" sz="4400" b="1" dirty="0" smtClean="0">
                <a:solidFill>
                  <a:srgbClr val="C00000"/>
                </a:solidFill>
              </a:rPr>
              <a:t>have already </a:t>
            </a:r>
            <a:r>
              <a:rPr lang="en-US" sz="4400" b="1" u="sng" dirty="0" smtClean="0">
                <a:solidFill>
                  <a:srgbClr val="C00000"/>
                </a:solidFill>
              </a:rPr>
              <a:t>deposited</a:t>
            </a:r>
            <a:r>
              <a:rPr lang="en-US" sz="4400" b="1" dirty="0" smtClean="0">
                <a:solidFill>
                  <a:srgbClr val="C00000"/>
                </a:solidFill>
              </a:rPr>
              <a:t> it</a:t>
            </a:r>
            <a:endParaRPr lang="en-US" sz="4000" b="1" dirty="0">
              <a:solidFill>
                <a:srgbClr val="C00000"/>
              </a:solidFill>
            </a:endParaRPr>
          </a:p>
        </p:txBody>
      </p:sp>
    </p:spTree>
    <p:extLst>
      <p:ext uri="{BB962C8B-B14F-4D97-AF65-F5344CB8AC3E}">
        <p14:creationId xmlns:p14="http://schemas.microsoft.com/office/powerpoint/2010/main" val="219226751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the ACS,</a:t>
            </a:r>
            <a:br>
              <a:rPr lang="en-US" sz="6000" dirty="0" smtClean="0"/>
            </a:br>
            <a:r>
              <a:rPr lang="en-US" sz="6000" dirty="0" smtClean="0"/>
              <a:t/>
            </a:r>
            <a:br>
              <a:rPr lang="en-US" sz="6000" dirty="0" smtClean="0"/>
            </a:br>
            <a:r>
              <a:rPr lang="en-US" sz="6000" dirty="0" smtClean="0"/>
              <a:t>should you deposit it </a:t>
            </a:r>
            <a:r>
              <a:rPr lang="en-US" sz="6000" b="1" i="1" u="sng" dirty="0" smtClean="0">
                <a:solidFill>
                  <a:srgbClr val="C00000"/>
                </a:solidFill>
              </a:rPr>
              <a:t>again</a:t>
            </a:r>
            <a:r>
              <a:rPr lang="en-US" sz="6000" dirty="0" smtClean="0"/>
              <a:t>?</a:t>
            </a:r>
          </a:p>
        </p:txBody>
      </p:sp>
    </p:spTree>
    <p:extLst>
      <p:ext uri="{BB962C8B-B14F-4D97-AF65-F5344CB8AC3E}">
        <p14:creationId xmlns:p14="http://schemas.microsoft.com/office/powerpoint/2010/main" val="54613727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the LEHD,</a:t>
            </a:r>
            <a:br>
              <a:rPr lang="en-US" sz="6000" dirty="0" smtClean="0"/>
            </a:br>
            <a:r>
              <a:rPr lang="en-US" sz="6000" dirty="0" smtClean="0"/>
              <a:t/>
            </a:r>
            <a:br>
              <a:rPr lang="en-US" sz="6000" dirty="0" smtClean="0"/>
            </a:br>
            <a:r>
              <a:rPr lang="en-US" sz="6000" dirty="0" smtClean="0"/>
              <a:t>has the Census Bureau not </a:t>
            </a:r>
            <a:r>
              <a:rPr lang="en-US" sz="6000" b="1" i="1" u="sng" dirty="0" smtClean="0">
                <a:solidFill>
                  <a:srgbClr val="C00000"/>
                </a:solidFill>
              </a:rPr>
              <a:t>already archived it</a:t>
            </a:r>
            <a:r>
              <a:rPr lang="en-US" sz="6000" dirty="0" smtClean="0"/>
              <a:t>?</a:t>
            </a:r>
          </a:p>
        </p:txBody>
      </p:sp>
    </p:spTree>
    <p:extLst>
      <p:ext uri="{BB962C8B-B14F-4D97-AF65-F5344CB8AC3E}">
        <p14:creationId xmlns:p14="http://schemas.microsoft.com/office/powerpoint/2010/main" val="305051432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the LEHD,</a:t>
            </a:r>
            <a:br>
              <a:rPr lang="en-US" sz="6000" dirty="0" smtClean="0"/>
            </a:br>
            <a:r>
              <a:rPr lang="en-US" sz="6000" dirty="0" smtClean="0"/>
              <a:t/>
            </a:r>
            <a:br>
              <a:rPr lang="en-US" sz="6000" dirty="0" smtClean="0"/>
            </a:br>
            <a:r>
              <a:rPr lang="en-US" sz="6000" dirty="0" smtClean="0"/>
              <a:t>can others </a:t>
            </a:r>
            <a:br>
              <a:rPr lang="en-US" sz="6000" dirty="0" smtClean="0"/>
            </a:br>
            <a:r>
              <a:rPr lang="en-US" sz="6000" dirty="0" smtClean="0"/>
              <a:t>not </a:t>
            </a:r>
            <a:r>
              <a:rPr lang="en-US" sz="6000" b="1" i="1" u="sng" dirty="0" smtClean="0">
                <a:solidFill>
                  <a:srgbClr val="C00000"/>
                </a:solidFill>
              </a:rPr>
              <a:t>access it</a:t>
            </a:r>
            <a:r>
              <a:rPr lang="en-US" sz="6000" dirty="0" smtClean="0"/>
              <a:t>?</a:t>
            </a:r>
          </a:p>
        </p:txBody>
      </p:sp>
    </p:spTree>
    <p:extLst>
      <p:ext uri="{BB962C8B-B14F-4D97-AF65-F5344CB8AC3E}">
        <p14:creationId xmlns:p14="http://schemas.microsoft.com/office/powerpoint/2010/main" val="32510911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files at</a:t>
            </a:r>
            <a:br>
              <a:rPr lang="en-US" sz="6000" dirty="0" smtClean="0"/>
            </a:br>
            <a:r>
              <a:rPr lang="en-US" sz="6000" dirty="0" smtClean="0"/>
              <a:t>the National Archives,</a:t>
            </a:r>
            <a:br>
              <a:rPr lang="en-US" sz="6000" dirty="0" smtClean="0"/>
            </a:br>
            <a:r>
              <a:rPr lang="en-US" sz="6000" dirty="0" smtClean="0"/>
              <a:t/>
            </a:r>
            <a:br>
              <a:rPr lang="en-US" sz="6000" dirty="0" smtClean="0"/>
            </a:br>
            <a:r>
              <a:rPr lang="en-US" sz="6000" dirty="0" smtClean="0"/>
              <a:t>are they not </a:t>
            </a:r>
            <a:br>
              <a:rPr lang="en-US" sz="6000" dirty="0" smtClean="0"/>
            </a:br>
            <a:r>
              <a:rPr lang="en-US" sz="6000" b="1" i="1" u="sng" dirty="0" smtClean="0">
                <a:solidFill>
                  <a:srgbClr val="C00000"/>
                </a:solidFill>
              </a:rPr>
              <a:t>already archived</a:t>
            </a:r>
            <a:r>
              <a:rPr lang="en-US" sz="6000" dirty="0" smtClean="0"/>
              <a:t>?</a:t>
            </a:r>
          </a:p>
        </p:txBody>
      </p:sp>
    </p:spTree>
    <p:extLst>
      <p:ext uri="{BB962C8B-B14F-4D97-AF65-F5344CB8AC3E}">
        <p14:creationId xmlns:p14="http://schemas.microsoft.com/office/powerpoint/2010/main" val="267008647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a:bodyPr>
          <a:lstStyle/>
          <a:p>
            <a:r>
              <a:rPr lang="en-US" sz="4400" dirty="0" smtClean="0"/>
              <a:t>Deposit and archive early</a:t>
            </a:r>
          </a:p>
          <a:p>
            <a:pPr lvl="1"/>
            <a:r>
              <a:rPr lang="en-US" sz="4000" dirty="0" smtClean="0"/>
              <a:t>If you collect data, archive it </a:t>
            </a:r>
            <a:br>
              <a:rPr lang="en-US" sz="4000" dirty="0" smtClean="0"/>
            </a:br>
            <a:r>
              <a:rPr lang="en-US" sz="4000" i="1" dirty="0" smtClean="0">
                <a:solidFill>
                  <a:schemeClr val="bg1">
                    <a:lumMod val="65000"/>
                  </a:schemeClr>
                </a:solidFill>
              </a:rPr>
              <a:t>(possibly privately)</a:t>
            </a:r>
          </a:p>
          <a:p>
            <a:pPr lvl="1"/>
            <a:r>
              <a:rPr lang="en-US" sz="4000" dirty="0" smtClean="0"/>
              <a:t>If you finish the manuscript, deposit the analysis files</a:t>
            </a:r>
            <a:br>
              <a:rPr lang="en-US" sz="4000" dirty="0" smtClean="0"/>
            </a:br>
            <a:r>
              <a:rPr lang="en-US" sz="4000" i="1" dirty="0" smtClean="0">
                <a:solidFill>
                  <a:schemeClr val="bg1">
                    <a:lumMod val="65000"/>
                  </a:schemeClr>
                </a:solidFill>
              </a:rPr>
              <a:t>(possibly privately)</a:t>
            </a:r>
            <a:endParaRPr lang="en-US" sz="4000" i="1" dirty="0">
              <a:solidFill>
                <a:schemeClr val="bg1">
                  <a:lumMod val="65000"/>
                </a:schemeClr>
              </a:solidFill>
            </a:endParaRPr>
          </a:p>
        </p:txBody>
      </p:sp>
    </p:spTree>
    <p:extLst>
      <p:ext uri="{BB962C8B-B14F-4D97-AF65-F5344CB8AC3E}">
        <p14:creationId xmlns:p14="http://schemas.microsoft.com/office/powerpoint/2010/main" val="4007280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1990s… lead to changes</a:t>
            </a:r>
            <a:endParaRPr lang="en-US" dirty="0"/>
          </a:p>
        </p:txBody>
      </p:sp>
      <p:sp>
        <p:nvSpPr>
          <p:cNvPr id="3" name="Content Placeholder 2"/>
          <p:cNvSpPr>
            <a:spLocks noGrp="1"/>
          </p:cNvSpPr>
          <p:nvPr>
            <p:ph idx="1"/>
          </p:nvPr>
        </p:nvSpPr>
        <p:spPr/>
        <p:txBody>
          <a:bodyPr>
            <a:normAutofit/>
          </a:bodyPr>
          <a:lstStyle/>
          <a:p>
            <a:r>
              <a:rPr lang="en-US" dirty="0" smtClean="0"/>
              <a:t>Lead directly to </a:t>
            </a:r>
          </a:p>
          <a:p>
            <a:pPr lvl="1"/>
            <a:r>
              <a:rPr lang="en-US" dirty="0"/>
              <a:t>D</a:t>
            </a:r>
            <a:r>
              <a:rPr lang="en-US" dirty="0" smtClean="0"/>
              <a:t>ata availability policies in Economics (1996: JCMB) </a:t>
            </a:r>
          </a:p>
          <a:p>
            <a:pPr lvl="1"/>
            <a:r>
              <a:rPr lang="en-US" dirty="0" smtClean="0"/>
              <a:t>Replication section (Journal of Applied Econometrics, 2003)</a:t>
            </a:r>
          </a:p>
          <a:p>
            <a:pPr lvl="1"/>
            <a:r>
              <a:rPr lang="en-US" dirty="0" smtClean="0"/>
              <a:t>More robust code archives</a:t>
            </a:r>
            <a:br>
              <a:rPr lang="en-US" dirty="0" smtClean="0"/>
            </a:br>
            <a:r>
              <a:rPr lang="en-US" dirty="0" smtClean="0"/>
              <a:t>	 (</a:t>
            </a:r>
            <a:r>
              <a:rPr lang="en-US" dirty="0" err="1" smtClean="0"/>
              <a:t>Goffe</a:t>
            </a:r>
            <a:r>
              <a:rPr lang="en-US" dirty="0" smtClean="0"/>
              <a:t> and Parks (1997), </a:t>
            </a:r>
            <a:r>
              <a:rPr lang="en-US" dirty="0" err="1" smtClean="0"/>
              <a:t>Eddelbüttel</a:t>
            </a:r>
            <a:r>
              <a:rPr lang="en-US" dirty="0" smtClean="0"/>
              <a:t> (1997): </a:t>
            </a:r>
            <a:r>
              <a:rPr lang="en-US" dirty="0" err="1" smtClean="0"/>
              <a:t>CodEC</a:t>
            </a:r>
            <a:r>
              <a:rPr lang="en-US" dirty="0" smtClean="0"/>
              <a:t> -&gt; SSC)</a:t>
            </a:r>
          </a:p>
          <a:p>
            <a:r>
              <a:rPr lang="en-US" dirty="0" smtClean="0"/>
              <a:t>Coincidental:</a:t>
            </a:r>
          </a:p>
          <a:p>
            <a:pPr lvl="1"/>
            <a:r>
              <a:rPr lang="en-US" dirty="0" smtClean="0"/>
              <a:t>Better public-use data (IPUMS: </a:t>
            </a:r>
            <a:r>
              <a:rPr lang="en-US" dirty="0" err="1" smtClean="0"/>
              <a:t>Sobek</a:t>
            </a:r>
            <a:r>
              <a:rPr lang="en-US" dirty="0" smtClean="0"/>
              <a:t> and </a:t>
            </a:r>
            <a:r>
              <a:rPr lang="en-US" dirty="0" err="1" smtClean="0"/>
              <a:t>Ruggles</a:t>
            </a:r>
            <a:r>
              <a:rPr lang="en-US" dirty="0" smtClean="0"/>
              <a:t>, 1999)</a:t>
            </a:r>
          </a:p>
          <a:p>
            <a:pPr lvl="1"/>
            <a:r>
              <a:rPr lang="en-US" dirty="0" smtClean="0"/>
              <a:t>Better open-source software (R Core Team, 2000)</a:t>
            </a:r>
          </a:p>
          <a:p>
            <a:pPr lvl="1"/>
            <a:r>
              <a:rPr lang="en-US" dirty="0" smtClean="0"/>
              <a:t>New methods of exchanging manuscripts </a:t>
            </a:r>
            <a:br>
              <a:rPr lang="en-US" dirty="0" smtClean="0"/>
            </a:br>
            <a:r>
              <a:rPr lang="en-US" dirty="0" smtClean="0"/>
              <a:t>(early 90s, but publications: </a:t>
            </a:r>
            <a:r>
              <a:rPr lang="en-US" dirty="0" err="1" smtClean="0"/>
              <a:t>Ginsparg</a:t>
            </a:r>
            <a:r>
              <a:rPr lang="en-US" dirty="0" smtClean="0"/>
              <a:t>, 1997: </a:t>
            </a:r>
            <a:r>
              <a:rPr lang="en-US" dirty="0" err="1" smtClean="0"/>
              <a:t>arXiv</a:t>
            </a:r>
            <a:r>
              <a:rPr lang="en-US" dirty="0" smtClean="0"/>
              <a:t>; </a:t>
            </a:r>
            <a:r>
              <a:rPr lang="en-US" dirty="0" err="1" smtClean="0"/>
              <a:t>Krichel</a:t>
            </a:r>
            <a:r>
              <a:rPr lang="en-US" dirty="0" smtClean="0"/>
              <a:t>, 1997, Halpern 1998)</a:t>
            </a:r>
          </a:p>
          <a:p>
            <a:pPr lvl="1"/>
            <a:endParaRPr lang="en-US" dirty="0"/>
          </a:p>
        </p:txBody>
      </p:sp>
    </p:spTree>
    <p:extLst>
      <p:ext uri="{BB962C8B-B14F-4D97-AF65-F5344CB8AC3E}">
        <p14:creationId xmlns:p14="http://schemas.microsoft.com/office/powerpoint/2010/main" val="124875148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a:bodyPr>
          <a:lstStyle/>
          <a:p>
            <a:r>
              <a:rPr lang="en-US" sz="4400" dirty="0" smtClean="0"/>
              <a:t>Follow robust coding</a:t>
            </a:r>
          </a:p>
          <a:p>
            <a:pPr lvl="1"/>
            <a:r>
              <a:rPr lang="en-US" sz="4000" dirty="0" smtClean="0"/>
              <a:t>Ensure that code reliably produces results</a:t>
            </a:r>
            <a:br>
              <a:rPr lang="en-US" sz="4000" dirty="0" smtClean="0"/>
            </a:br>
            <a:r>
              <a:rPr lang="en-US" sz="4000" i="1" dirty="0" smtClean="0">
                <a:solidFill>
                  <a:schemeClr val="bg1">
                    <a:lumMod val="65000"/>
                  </a:schemeClr>
                </a:solidFill>
              </a:rPr>
              <a:t>(possibly automated)</a:t>
            </a:r>
          </a:p>
          <a:p>
            <a:pPr lvl="1"/>
            <a:r>
              <a:rPr lang="en-US" sz="4000" dirty="0" smtClean="0"/>
              <a:t>Before you finish the manuscript, run all analysis code again</a:t>
            </a:r>
            <a:br>
              <a:rPr lang="en-US" sz="4000" dirty="0" smtClean="0"/>
            </a:br>
            <a:r>
              <a:rPr lang="en-US" sz="4000" i="1" dirty="0" smtClean="0">
                <a:solidFill>
                  <a:schemeClr val="bg1">
                    <a:lumMod val="65000"/>
                  </a:schemeClr>
                </a:solidFill>
              </a:rPr>
              <a:t>(if not too onerous)</a:t>
            </a:r>
            <a:endParaRPr lang="en-US" sz="4000" i="1" dirty="0">
              <a:solidFill>
                <a:schemeClr val="bg1">
                  <a:lumMod val="65000"/>
                </a:schemeClr>
              </a:solidFill>
            </a:endParaRPr>
          </a:p>
        </p:txBody>
      </p:sp>
    </p:spTree>
    <p:extLst>
      <p:ext uri="{BB962C8B-B14F-4D97-AF65-F5344CB8AC3E}">
        <p14:creationId xmlns:p14="http://schemas.microsoft.com/office/powerpoint/2010/main" val="85778677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 at the AEA</a:t>
            </a:r>
            <a:endParaRPr lang="en-US" dirty="0"/>
          </a:p>
        </p:txBody>
      </p:sp>
      <p:sp>
        <p:nvSpPr>
          <p:cNvPr id="3" name="Content Placeholder 2"/>
          <p:cNvSpPr>
            <a:spLocks noGrp="1"/>
          </p:cNvSpPr>
          <p:nvPr>
            <p:ph idx="1"/>
          </p:nvPr>
        </p:nvSpPr>
        <p:spPr/>
        <p:txBody>
          <a:bodyPr/>
          <a:lstStyle/>
          <a:p>
            <a:r>
              <a:rPr lang="en-US" dirty="0" smtClean="0"/>
              <a:t>Ensure </a:t>
            </a:r>
            <a:r>
              <a:rPr lang="en-US" b="1" dirty="0" smtClean="0">
                <a:solidFill>
                  <a:schemeClr val="accent5">
                    <a:lumMod val="75000"/>
                  </a:schemeClr>
                </a:solidFill>
              </a:rPr>
              <a:t>reproducibility</a:t>
            </a:r>
            <a:r>
              <a:rPr lang="en-US" dirty="0" smtClean="0"/>
              <a:t> of computational code</a:t>
            </a:r>
          </a:p>
          <a:p>
            <a:r>
              <a:rPr lang="en-US" dirty="0"/>
              <a:t>Encourage </a:t>
            </a:r>
            <a:r>
              <a:rPr lang="en-US" b="1" dirty="0">
                <a:solidFill>
                  <a:schemeClr val="accent6">
                    <a:lumMod val="75000"/>
                  </a:schemeClr>
                </a:solidFill>
              </a:rPr>
              <a:t>best practices</a:t>
            </a:r>
          </a:p>
          <a:p>
            <a:r>
              <a:rPr lang="en-US" dirty="0" smtClean="0"/>
              <a:t>Not require double-work</a:t>
            </a:r>
          </a:p>
          <a:p>
            <a:pPr lvl="1"/>
            <a:r>
              <a:rPr lang="en-US" dirty="0" smtClean="0"/>
              <a:t>If you have deposited your work </a:t>
            </a:r>
            <a:r>
              <a:rPr lang="en-US" i="1" dirty="0" smtClean="0">
                <a:solidFill>
                  <a:schemeClr val="bg1">
                    <a:lumMod val="65000"/>
                  </a:schemeClr>
                </a:solidFill>
              </a:rPr>
              <a:t>(in a reliable location)</a:t>
            </a:r>
            <a:r>
              <a:rPr lang="en-US" dirty="0" smtClean="0"/>
              <a:t>, leave it there</a:t>
            </a:r>
          </a:p>
          <a:p>
            <a:pPr lvl="1"/>
            <a:r>
              <a:rPr lang="en-US" dirty="0" smtClean="0"/>
              <a:t>If you have had your code verified </a:t>
            </a:r>
            <a:r>
              <a:rPr lang="en-US" i="1" dirty="0" smtClean="0">
                <a:solidFill>
                  <a:schemeClr val="bg1">
                    <a:lumMod val="65000"/>
                  </a:schemeClr>
                </a:solidFill>
              </a:rPr>
              <a:t>(by a reliable third party)</a:t>
            </a:r>
            <a:r>
              <a:rPr lang="en-US" dirty="0" smtClean="0"/>
              <a:t>, we will accept that</a:t>
            </a:r>
            <a:endParaRPr lang="en-US" dirty="0"/>
          </a:p>
        </p:txBody>
      </p:sp>
    </p:spTree>
    <p:extLst>
      <p:ext uri="{BB962C8B-B14F-4D97-AF65-F5344CB8AC3E}">
        <p14:creationId xmlns:p14="http://schemas.microsoft.com/office/powerpoint/2010/main" val="94176512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Ensuring </a:t>
            </a:r>
            <a:r>
              <a:rPr lang="en-US" b="1" u="sng" dirty="0" smtClean="0">
                <a:solidFill>
                  <a:schemeClr val="accent5">
                    <a:lumMod val="75000"/>
                  </a:schemeClr>
                </a:solidFill>
              </a:rPr>
              <a:t>scalable</a:t>
            </a:r>
            <a:r>
              <a:rPr lang="en-US" dirty="0" smtClean="0"/>
              <a:t> reproducibility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6829847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107" y="481278"/>
            <a:ext cx="7616825" cy="5712619"/>
          </a:xfrm>
        </p:spPr>
      </p:pic>
    </p:spTree>
    <p:extLst>
      <p:ext uri="{BB962C8B-B14F-4D97-AF65-F5344CB8AC3E}">
        <p14:creationId xmlns:p14="http://schemas.microsoft.com/office/powerpoint/2010/main" val="109711554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AEA Data </a:t>
            </a:r>
            <a:r>
              <a:rPr lang="en-US" u="sng" dirty="0" smtClean="0"/>
              <a:t>and Code</a:t>
            </a:r>
            <a:r>
              <a:rPr lang="en-US" dirty="0" smtClean="0"/>
              <a:t> Availability Policy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8400795"/>
              </p:ext>
            </p:extLst>
          </p:nvPr>
        </p:nvGraphicFramePr>
        <p:xfrm>
          <a:off x="1267325" y="1925053"/>
          <a:ext cx="9817769" cy="3723640"/>
        </p:xfrm>
        <a:graphic>
          <a:graphicData uri="http://schemas.openxmlformats.org/drawingml/2006/table">
            <a:tbl>
              <a:tblPr/>
              <a:tblGrid>
                <a:gridCol w="9817769">
                  <a:extLst>
                    <a:ext uri="{9D8B030D-6E8A-4147-A177-3AD203B41FA5}">
                      <a16:colId xmlns:a16="http://schemas.microsoft.com/office/drawing/2014/main" val="937377641"/>
                    </a:ext>
                  </a:extLst>
                </a:gridCol>
              </a:tblGrid>
              <a:tr h="3145581">
                <a:tc>
                  <a:txBody>
                    <a:bodyPr/>
                    <a:lstStyle/>
                    <a:p>
                      <a:pPr rtl="0" fontAlgn="t">
                        <a:spcBef>
                          <a:spcPts val="0"/>
                        </a:spcBef>
                        <a:spcAft>
                          <a:spcPts val="0"/>
                        </a:spcAft>
                      </a:pPr>
                      <a:r>
                        <a:rPr lang="en-US" sz="2400" b="0" i="0" u="none" strike="noStrike" dirty="0">
                          <a:solidFill>
                            <a:srgbClr val="000000"/>
                          </a:solidFill>
                          <a:effectLst/>
                          <a:latin typeface="Calibri" panose="020F0502020204030204" pitchFamily="34" charset="0"/>
                        </a:rPr>
                        <a:t>Dear [AUTHOR]:</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writing about your paper [MC ID]. I am ready to give you a "</a:t>
                      </a:r>
                      <a:r>
                        <a:rPr lang="en-US" sz="3200" b="0" i="0" u="sng" strike="noStrike" dirty="0">
                          <a:solidFill>
                            <a:schemeClr val="accent5">
                              <a:lumMod val="75000"/>
                            </a:schemeClr>
                          </a:solidFill>
                          <a:effectLst/>
                          <a:latin typeface="Calibri" panose="020F0502020204030204" pitchFamily="34" charset="0"/>
                        </a:rPr>
                        <a:t>conditional accept</a:t>
                      </a:r>
                      <a:r>
                        <a:rPr lang="en-US" sz="2400" b="0" i="0" u="none" strike="noStrike" dirty="0">
                          <a:solidFill>
                            <a:srgbClr val="000000"/>
                          </a:solidFill>
                          <a:effectLst/>
                          <a:latin typeface="Calibri" panose="020F0502020204030204" pitchFamily="34" charset="0"/>
                        </a:rPr>
                        <a:t>" on the paper. </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The condition is simply to work with the AEA's data co-editor, Lars Vilhuber (copied on this email), to prepare the data and code for publication. The data is an important contribution of the paper. </a:t>
                      </a:r>
                      <a:endParaRPr lang="en-US" sz="2400" b="0" i="0" u="none" strike="noStrike" dirty="0" smtClean="0">
                        <a:solidFill>
                          <a:srgbClr val="000000"/>
                        </a:solidFill>
                        <a:effectLst/>
                        <a:latin typeface="Calibri" panose="020F0502020204030204" pitchFamily="34" charset="0"/>
                      </a:endParaRPr>
                    </a:p>
                    <a:p>
                      <a:pPr rtl="0" fontAlgn="t">
                        <a:spcBef>
                          <a:spcPts val="0"/>
                        </a:spcBef>
                        <a:spcAft>
                          <a:spcPts val="0"/>
                        </a:spcAft>
                      </a:pPr>
                      <a:r>
                        <a:rPr lang="en-US" sz="2400" b="0" i="0" u="none" strike="noStrike" dirty="0" smtClean="0">
                          <a:solidFill>
                            <a:srgbClr val="000000"/>
                          </a:solidFill>
                          <a:effectLst/>
                          <a:latin typeface="Calibri" panose="020F0502020204030204" pitchFamily="34" charset="0"/>
                        </a:rPr>
                        <a:t>Thank </a:t>
                      </a:r>
                      <a:r>
                        <a:rPr lang="en-US" sz="2400" b="0" i="0" u="none" strike="noStrike" dirty="0">
                          <a:solidFill>
                            <a:srgbClr val="000000"/>
                          </a:solidFill>
                          <a:effectLst/>
                          <a:latin typeface="Calibri" panose="020F0502020204030204" pitchFamily="34" charset="0"/>
                        </a:rPr>
                        <a:t>you for submitting your work.</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looking forward to seeing the paper in print.</a:t>
                      </a:r>
                      <a:endParaRPr lang="en-US" sz="3600" dirty="0">
                        <a:effectLst/>
                      </a:endParaRPr>
                    </a:p>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79779"/>
                  </a:ext>
                </a:extLst>
              </a:tr>
            </a:tbl>
          </a:graphicData>
        </a:graphic>
      </p:graphicFrame>
      <p:sp>
        <p:nvSpPr>
          <p:cNvPr id="5" name="Rectangle 1"/>
          <p:cNvSpPr>
            <a:spLocks noChangeArrowheads="1"/>
          </p:cNvSpPr>
          <p:nvPr/>
        </p:nvSpPr>
        <p:spPr bwMode="auto">
          <a:xfrm>
            <a:off x="-3808972" y="-340691"/>
            <a:ext cx="160009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655346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AEA Data </a:t>
            </a:r>
            <a:r>
              <a:rPr lang="en-US" u="sng" dirty="0" smtClean="0"/>
              <a:t>and Code</a:t>
            </a:r>
            <a:r>
              <a:rPr lang="en-US" dirty="0" smtClean="0"/>
              <a:t> Availability Policy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4347087"/>
              </p:ext>
            </p:extLst>
          </p:nvPr>
        </p:nvGraphicFramePr>
        <p:xfrm>
          <a:off x="1267325" y="1925053"/>
          <a:ext cx="9817769" cy="4028440"/>
        </p:xfrm>
        <a:graphic>
          <a:graphicData uri="http://schemas.openxmlformats.org/drawingml/2006/table">
            <a:tbl>
              <a:tblPr/>
              <a:tblGrid>
                <a:gridCol w="9817769">
                  <a:extLst>
                    <a:ext uri="{9D8B030D-6E8A-4147-A177-3AD203B41FA5}">
                      <a16:colId xmlns:a16="http://schemas.microsoft.com/office/drawing/2014/main" val="937377641"/>
                    </a:ext>
                  </a:extLst>
                </a:gridCol>
              </a:tblGrid>
              <a:tr h="3145581">
                <a:tc>
                  <a:txBody>
                    <a:bodyPr/>
                    <a:lstStyle/>
                    <a:p>
                      <a:pPr rtl="0" fontAlgn="t">
                        <a:spcBef>
                          <a:spcPts val="0"/>
                        </a:spcBef>
                        <a:spcAft>
                          <a:spcPts val="0"/>
                        </a:spcAft>
                      </a:pPr>
                      <a:r>
                        <a:rPr lang="en-US" sz="2400" b="0" i="0" u="none" strike="noStrike" dirty="0">
                          <a:solidFill>
                            <a:srgbClr val="000000"/>
                          </a:solidFill>
                          <a:effectLst/>
                          <a:latin typeface="Calibri" panose="020F0502020204030204" pitchFamily="34" charset="0"/>
                        </a:rPr>
                        <a:t>Dear [AUTHOR]:</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writing about your paper [MC ID]. </a:t>
                      </a:r>
                      <a:r>
                        <a:rPr lang="en-US" sz="2400" b="0" i="0" u="none" strike="noStrike" dirty="0" smtClean="0">
                          <a:solidFill>
                            <a:srgbClr val="000000"/>
                          </a:solidFill>
                          <a:effectLst/>
                          <a:latin typeface="Calibri" panose="020F0502020204030204" pitchFamily="34" charset="0"/>
                        </a:rPr>
                        <a:t>I have received two referee</a:t>
                      </a:r>
                      <a:r>
                        <a:rPr lang="en-US" sz="2400" b="0" i="0" u="none" strike="noStrike" baseline="0" dirty="0" smtClean="0">
                          <a:solidFill>
                            <a:srgbClr val="000000"/>
                          </a:solidFill>
                          <a:effectLst/>
                          <a:latin typeface="Calibri" panose="020F0502020204030204" pitchFamily="34" charset="0"/>
                        </a:rPr>
                        <a:t> reports, which you will find attached. </a:t>
                      </a:r>
                      <a:r>
                        <a:rPr lang="en-US" sz="2400" b="0" i="0" u="none" strike="noStrike" dirty="0" smtClean="0">
                          <a:solidFill>
                            <a:srgbClr val="000000"/>
                          </a:solidFill>
                          <a:effectLst/>
                          <a:latin typeface="Calibri" panose="020F0502020204030204" pitchFamily="34" charset="0"/>
                        </a:rPr>
                        <a:t>We would like you to </a:t>
                      </a:r>
                      <a:r>
                        <a:rPr lang="en-US" sz="2800" b="1" i="0" u="sng" strike="noStrike" dirty="0" smtClean="0">
                          <a:solidFill>
                            <a:schemeClr val="accent5">
                              <a:lumMod val="75000"/>
                            </a:schemeClr>
                          </a:solidFill>
                          <a:effectLst/>
                          <a:latin typeface="Calibri" panose="020F0502020204030204" pitchFamily="34" charset="0"/>
                        </a:rPr>
                        <a:t>revise</a:t>
                      </a:r>
                      <a:r>
                        <a:rPr lang="en-US" sz="2800" b="1" i="0" u="sng" strike="noStrike" baseline="0" dirty="0" smtClean="0">
                          <a:solidFill>
                            <a:schemeClr val="accent5">
                              <a:lumMod val="75000"/>
                            </a:schemeClr>
                          </a:solidFill>
                          <a:effectLst/>
                          <a:latin typeface="Calibri" panose="020F0502020204030204" pitchFamily="34" charset="0"/>
                        </a:rPr>
                        <a:t> and resubmit </a:t>
                      </a:r>
                      <a:r>
                        <a:rPr lang="en-US" sz="2400" b="0" i="0" u="none" strike="noStrike" dirty="0" smtClean="0">
                          <a:solidFill>
                            <a:srgbClr val="000000"/>
                          </a:solidFill>
                          <a:effectLst/>
                          <a:latin typeface="Calibri" panose="020F0502020204030204" pitchFamily="34" charset="0"/>
                        </a:rPr>
                        <a:t>your </a:t>
                      </a:r>
                      <a:r>
                        <a:rPr lang="en-US" sz="2400" b="0" i="0" u="none" strike="noStrike" dirty="0">
                          <a:solidFill>
                            <a:srgbClr val="000000"/>
                          </a:solidFill>
                          <a:effectLst/>
                          <a:latin typeface="Calibri" panose="020F0502020204030204" pitchFamily="34" charset="0"/>
                        </a:rPr>
                        <a:t>paper</a:t>
                      </a:r>
                      <a:r>
                        <a:rPr lang="en-US" sz="2400" b="0" i="0" u="none" strike="noStrike" dirty="0" smtClean="0">
                          <a:solidFill>
                            <a:srgbClr val="000000"/>
                          </a:solidFill>
                          <a:effectLst/>
                          <a:latin typeface="Calibri" panose="020F0502020204030204" pitchFamily="34" charset="0"/>
                        </a:rPr>
                        <a:t>. […] </a:t>
                      </a:r>
                      <a:endParaRPr lang="en-US" sz="3600" dirty="0" smtClean="0">
                        <a:effectLst/>
                      </a:endParaRPr>
                    </a:p>
                    <a:p>
                      <a:pPr rtl="0" fontAlgn="t">
                        <a:spcBef>
                          <a:spcPts val="0"/>
                        </a:spcBef>
                        <a:spcAft>
                          <a:spcPts val="0"/>
                        </a:spcAft>
                      </a:pPr>
                      <a:r>
                        <a:rPr lang="en-US" sz="2400" b="0" i="0" u="none" strike="noStrike" dirty="0" smtClean="0">
                          <a:solidFill>
                            <a:srgbClr val="000000"/>
                          </a:solidFill>
                          <a:effectLst/>
                          <a:latin typeface="Calibri" panose="020F0502020204030204" pitchFamily="34" charset="0"/>
                        </a:rPr>
                        <a:t>As you revise the paper</a:t>
                      </a:r>
                      <a:r>
                        <a:rPr lang="en-US" sz="2400" b="0" i="0" u="none" strike="noStrike" baseline="0" dirty="0" smtClean="0">
                          <a:solidFill>
                            <a:srgbClr val="000000"/>
                          </a:solidFill>
                          <a:effectLst/>
                          <a:latin typeface="Calibri" panose="020F0502020204030204" pitchFamily="34" charset="0"/>
                        </a:rPr>
                        <a:t>, please also </a:t>
                      </a:r>
                      <a:r>
                        <a:rPr lang="en-US" sz="2400" b="0" i="0" u="none" strike="noStrike" dirty="0" smtClean="0">
                          <a:solidFill>
                            <a:srgbClr val="000000"/>
                          </a:solidFill>
                          <a:effectLst/>
                          <a:latin typeface="Calibri" panose="020F0502020204030204" pitchFamily="34" charset="0"/>
                        </a:rPr>
                        <a:t>work with the AEA's data co-editor, Lars Vilhuber (copied on this email), to document and verify the reproducibility</a:t>
                      </a:r>
                      <a:r>
                        <a:rPr lang="en-US" sz="2400" b="0" i="0" u="none" strike="noStrike" baseline="0" dirty="0" smtClean="0">
                          <a:solidFill>
                            <a:srgbClr val="000000"/>
                          </a:solidFill>
                          <a:effectLst/>
                          <a:latin typeface="Calibri" panose="020F0502020204030204" pitchFamily="34" charset="0"/>
                        </a:rPr>
                        <a:t> of</a:t>
                      </a:r>
                      <a:r>
                        <a:rPr lang="en-US" sz="2400" b="0" i="0" u="none" strike="noStrike" dirty="0" smtClean="0">
                          <a:solidFill>
                            <a:srgbClr val="000000"/>
                          </a:solidFill>
                          <a:effectLst/>
                          <a:latin typeface="Calibri" panose="020F0502020204030204" pitchFamily="34" charset="0"/>
                        </a:rPr>
                        <a:t> the data and code. The data is an important contribution of the paper. </a:t>
                      </a:r>
                      <a:endParaRPr lang="en-US" sz="3600" dirty="0" smtClean="0">
                        <a:effectLst/>
                      </a:endParaRPr>
                    </a:p>
                    <a:p>
                      <a:pPr rtl="0" fontAlgn="t">
                        <a:spcBef>
                          <a:spcPts val="0"/>
                        </a:spcBef>
                        <a:spcAft>
                          <a:spcPts val="0"/>
                        </a:spcAft>
                      </a:pPr>
                      <a:r>
                        <a:rPr lang="en-US" sz="2400" b="0" i="0" u="none" strike="noStrike" dirty="0" smtClean="0">
                          <a:solidFill>
                            <a:srgbClr val="000000"/>
                          </a:solidFill>
                          <a:effectLst/>
                          <a:latin typeface="Calibri" panose="020F0502020204030204" pitchFamily="34" charset="0"/>
                        </a:rPr>
                        <a:t>Thank </a:t>
                      </a:r>
                      <a:r>
                        <a:rPr lang="en-US" sz="2400" b="0" i="0" u="none" strike="noStrike" dirty="0">
                          <a:solidFill>
                            <a:srgbClr val="000000"/>
                          </a:solidFill>
                          <a:effectLst/>
                          <a:latin typeface="Calibri" panose="020F0502020204030204" pitchFamily="34" charset="0"/>
                        </a:rPr>
                        <a:t>you for submitting your work.</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looking forward to seeing the </a:t>
                      </a:r>
                      <a:r>
                        <a:rPr lang="en-US" sz="2400" b="0" i="0" u="none" strike="noStrike" dirty="0" smtClean="0">
                          <a:solidFill>
                            <a:srgbClr val="000000"/>
                          </a:solidFill>
                          <a:effectLst/>
                          <a:latin typeface="Calibri" panose="020F0502020204030204" pitchFamily="34" charset="0"/>
                        </a:rPr>
                        <a:t>revised paper.</a:t>
                      </a:r>
                      <a:endParaRPr lang="en-US" sz="3600" dirty="0">
                        <a:effectLst/>
                      </a:endParaRPr>
                    </a:p>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79779"/>
                  </a:ext>
                </a:extLst>
              </a:tr>
            </a:tbl>
          </a:graphicData>
        </a:graphic>
      </p:graphicFrame>
      <p:sp>
        <p:nvSpPr>
          <p:cNvPr id="5" name="Rectangle 1"/>
          <p:cNvSpPr>
            <a:spLocks noChangeArrowheads="1"/>
          </p:cNvSpPr>
          <p:nvPr/>
        </p:nvSpPr>
        <p:spPr bwMode="auto">
          <a:xfrm>
            <a:off x="-3808972" y="-340691"/>
            <a:ext cx="160009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443954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60145070"/>
              </p:ext>
            </p:extLst>
          </p:nvPr>
        </p:nvGraphicFramePr>
        <p:xfrm>
          <a:off x="1554480" y="253998"/>
          <a:ext cx="10129520" cy="1200512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i="0">
                          <a:effectLst/>
                          <a:latin typeface="Arial" panose="020B0604020202020204" pitchFamily="34" charset="0"/>
                        </a:rPr>
                        <a:t>Data and programs should be archived in community-recognized or general repositories, including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327191965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9260946"/>
              </p:ext>
            </p:extLst>
          </p:nvPr>
        </p:nvGraphicFramePr>
        <p:xfrm>
          <a:off x="1463040" y="-4846322"/>
          <a:ext cx="10129520" cy="1279760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dirty="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800" b="1" i="0" dirty="0">
                          <a:solidFill>
                            <a:srgbClr val="C00000"/>
                          </a:solidFill>
                          <a:effectLst/>
                          <a:latin typeface="Arial" panose="020B0604020202020204" pitchFamily="34" charset="0"/>
                        </a:rPr>
                        <a:t>Data and programs should be archived in community-recognized or general repositories</a:t>
                      </a:r>
                      <a:r>
                        <a:rPr lang="en-US" sz="2000" i="0" dirty="0">
                          <a:effectLst/>
                          <a:latin typeface="Arial" panose="020B0604020202020204" pitchFamily="34" charset="0"/>
                        </a:rPr>
                        <a:t>, including the AEA Data and Code Repository at </a:t>
                      </a:r>
                      <a:r>
                        <a:rPr lang="en-US" sz="2000" i="1" dirty="0">
                          <a:effectLst/>
                          <a:latin typeface="Arial" panose="020B0604020202020204" pitchFamily="34" charset="0"/>
                        </a:rPr>
                        <a:t>TBD</a:t>
                      </a:r>
                      <a:r>
                        <a:rPr lang="en-US" sz="2000" i="0" dirty="0">
                          <a:effectLst/>
                          <a:latin typeface="Arial" panose="020B0604020202020204" pitchFamily="34" charset="0"/>
                        </a:rPr>
                        <a:t>.</a:t>
                      </a:r>
                      <a:endParaRPr lang="en-US" sz="2000" dirty="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397543400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66627830"/>
              </p:ext>
            </p:extLst>
          </p:nvPr>
        </p:nvGraphicFramePr>
        <p:xfrm>
          <a:off x="1503680" y="-7914642"/>
          <a:ext cx="10129520" cy="1450448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dirty="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800" b="1" i="0" dirty="0">
                          <a:solidFill>
                            <a:srgbClr val="C00000"/>
                          </a:solidFill>
                          <a:effectLst/>
                          <a:latin typeface="Arial" panose="020B0604020202020204" pitchFamily="34" charset="0"/>
                        </a:rPr>
                        <a:t>Data and programs should be archived in community-recognized or general repositories</a:t>
                      </a:r>
                      <a:r>
                        <a:rPr lang="en-US" sz="2000" i="0" dirty="0">
                          <a:effectLst/>
                          <a:latin typeface="Arial" panose="020B0604020202020204" pitchFamily="34" charset="0"/>
                        </a:rPr>
                        <a:t>, including the AEA Data and Code Repository at </a:t>
                      </a:r>
                      <a:r>
                        <a:rPr lang="en-US" sz="2000" i="1" dirty="0">
                          <a:effectLst/>
                          <a:latin typeface="Arial" panose="020B0604020202020204" pitchFamily="34" charset="0"/>
                        </a:rPr>
                        <a:t>TBD</a:t>
                      </a:r>
                      <a:r>
                        <a:rPr lang="en-US" sz="2000" i="0" dirty="0">
                          <a:effectLst/>
                          <a:latin typeface="Arial" panose="020B0604020202020204" pitchFamily="34" charset="0"/>
                        </a:rPr>
                        <a:t>.</a:t>
                      </a:r>
                      <a:endParaRPr lang="en-US" sz="2000" dirty="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3200" b="1" dirty="0">
                          <a:solidFill>
                            <a:srgbClr val="C00000"/>
                          </a:solidFill>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95460931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140B-CCB2-4933-8D91-1AFF7591CC36}"/>
              </a:ext>
            </a:extLst>
          </p:cNvPr>
          <p:cNvSpPr>
            <a:spLocks noGrp="1"/>
          </p:cNvSpPr>
          <p:nvPr>
            <p:ph type="title"/>
          </p:nvPr>
        </p:nvSpPr>
        <p:spPr/>
        <p:txBody>
          <a:bodyPr/>
          <a:lstStyle/>
          <a:p>
            <a:r>
              <a:rPr lang="en-US" dirty="0" smtClean="0"/>
              <a:t>Goal: earlier provision of </a:t>
            </a:r>
            <a:r>
              <a:rPr lang="en-US" dirty="0"/>
              <a:t>data and code</a:t>
            </a:r>
          </a:p>
        </p:txBody>
      </p:sp>
      <p:sp>
        <p:nvSpPr>
          <p:cNvPr id="3" name="Content Placeholder 2">
            <a:extLst>
              <a:ext uri="{FF2B5EF4-FFF2-40B4-BE49-F238E27FC236}">
                <a16:creationId xmlns:a16="http://schemas.microsoft.com/office/drawing/2014/main" id="{952E2CB1-2429-4262-9DD4-94157B3A9D71}"/>
              </a:ext>
            </a:extLst>
          </p:cNvPr>
          <p:cNvSpPr>
            <a:spLocks noGrp="1"/>
          </p:cNvSpPr>
          <p:nvPr>
            <p:ph idx="1"/>
          </p:nvPr>
        </p:nvSpPr>
        <p:spPr/>
        <p:txBody>
          <a:bodyPr>
            <a:normAutofit/>
          </a:bodyPr>
          <a:lstStyle/>
          <a:p>
            <a:pPr marL="0" indent="0" algn="ctr">
              <a:buNone/>
            </a:pPr>
            <a:endParaRPr lang="en-US" sz="3600" dirty="0"/>
          </a:p>
          <a:p>
            <a:pPr marL="0" indent="0" algn="ctr">
              <a:buNone/>
            </a:pPr>
            <a:r>
              <a:rPr lang="en-US" sz="3600" dirty="0"/>
              <a:t>“Arguably, the replication files should be submitted when the paper is </a:t>
            </a:r>
            <a:r>
              <a:rPr lang="en-US" sz="3600" b="1" dirty="0">
                <a:solidFill>
                  <a:schemeClr val="accent1">
                    <a:lumMod val="75000"/>
                  </a:schemeClr>
                </a:solidFill>
              </a:rPr>
              <a:t>initially submitted </a:t>
            </a:r>
            <a:r>
              <a:rPr lang="en-US" sz="3600" dirty="0"/>
              <a:t>so that they will be available for inspection by the </a:t>
            </a:r>
            <a:r>
              <a:rPr lang="en-US" sz="3600" b="1" dirty="0">
                <a:solidFill>
                  <a:schemeClr val="accent6">
                    <a:lumMod val="75000"/>
                  </a:schemeClr>
                </a:solidFill>
              </a:rPr>
              <a:t>referees</a:t>
            </a:r>
            <a:r>
              <a:rPr lang="en-US" sz="3600" dirty="0"/>
              <a:t>, if the referees so desire.” </a:t>
            </a:r>
          </a:p>
          <a:p>
            <a:pPr marL="0" indent="0" algn="ctr">
              <a:buNone/>
            </a:pPr>
            <a:endParaRPr lang="en-US" sz="3600" dirty="0"/>
          </a:p>
          <a:p>
            <a:pPr marL="0" indent="0" algn="r">
              <a:buNone/>
            </a:pPr>
            <a:r>
              <a:rPr lang="en-US" sz="3600" dirty="0"/>
              <a:t>(McCullough et al, 2006)</a:t>
            </a:r>
          </a:p>
        </p:txBody>
      </p:sp>
    </p:spTree>
    <p:extLst>
      <p:ext uri="{BB962C8B-B14F-4D97-AF65-F5344CB8AC3E}">
        <p14:creationId xmlns:p14="http://schemas.microsoft.com/office/powerpoint/2010/main" val="4090697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2000s</a:t>
            </a:r>
            <a:endParaRPr lang="en-US" dirty="0"/>
          </a:p>
        </p:txBody>
      </p:sp>
      <p:sp>
        <p:nvSpPr>
          <p:cNvPr id="3" name="Content Placeholder 2"/>
          <p:cNvSpPr>
            <a:spLocks noGrp="1"/>
          </p:cNvSpPr>
          <p:nvPr>
            <p:ph idx="1"/>
          </p:nvPr>
        </p:nvSpPr>
        <p:spPr/>
        <p:txBody>
          <a:bodyPr>
            <a:normAutofit/>
          </a:bodyPr>
          <a:lstStyle/>
          <a:p>
            <a:r>
              <a:rPr lang="en-US" dirty="0" smtClean="0"/>
              <a:t>McCullough &amp; Vinod (2003) [Econometrics]</a:t>
            </a:r>
          </a:p>
          <a:p>
            <a:r>
              <a:rPr lang="en-US" dirty="0" err="1"/>
              <a:t>Ziliak</a:t>
            </a:r>
            <a:r>
              <a:rPr lang="en-US" dirty="0"/>
              <a:t> and McCloskey (2004)</a:t>
            </a:r>
            <a:endParaRPr lang="en-US" dirty="0" smtClean="0"/>
          </a:p>
          <a:p>
            <a:r>
              <a:rPr lang="en-US" dirty="0" smtClean="0"/>
              <a:t>Anderson et al (2005, 2008), Vinod (2005)</a:t>
            </a:r>
          </a:p>
          <a:p>
            <a:r>
              <a:rPr lang="en-US" dirty="0" smtClean="0"/>
              <a:t>Ioannides (2005)</a:t>
            </a:r>
          </a:p>
          <a:p>
            <a:r>
              <a:rPr lang="en-US" dirty="0" smtClean="0"/>
              <a:t>McCullough et al (2006) Lessons learned JMCB, McCullough (2007)</a:t>
            </a:r>
          </a:p>
          <a:p>
            <a:r>
              <a:rPr lang="en-US" dirty="0" err="1" smtClean="0"/>
              <a:t>Hamermesh</a:t>
            </a:r>
            <a:r>
              <a:rPr lang="en-US" dirty="0" smtClean="0"/>
              <a:t> (2007)</a:t>
            </a:r>
          </a:p>
          <a:p>
            <a:r>
              <a:rPr lang="en-US" dirty="0" err="1" smtClean="0"/>
              <a:t>Koenker</a:t>
            </a:r>
            <a:r>
              <a:rPr lang="en-US" dirty="0" smtClean="0"/>
              <a:t> and </a:t>
            </a:r>
            <a:r>
              <a:rPr lang="en-US" dirty="0" err="1" smtClean="0"/>
              <a:t>Zeileis</a:t>
            </a:r>
            <a:r>
              <a:rPr lang="en-US" dirty="0" smtClean="0"/>
              <a:t> (2009) </a:t>
            </a:r>
          </a:p>
          <a:p>
            <a:endParaRPr lang="en-US" dirty="0"/>
          </a:p>
        </p:txBody>
      </p:sp>
    </p:spTree>
    <p:extLst>
      <p:ext uri="{BB962C8B-B14F-4D97-AF65-F5344CB8AC3E}">
        <p14:creationId xmlns:p14="http://schemas.microsoft.com/office/powerpoint/2010/main" val="272121126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Scalability and sustainability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997104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r>
              <a:rPr lang="en-US" sz="3200" dirty="0"/>
              <a:t>5</a:t>
            </a:r>
            <a:r>
              <a:rPr lang="en-US" sz="3200" dirty="0" smtClean="0"/>
              <a:t>00+ articles per year at AEA </a:t>
            </a:r>
            <a:r>
              <a:rPr lang="en-US" sz="3200" i="1" dirty="0" smtClean="0">
                <a:solidFill>
                  <a:schemeClr val="bg1">
                    <a:lumMod val="65000"/>
                  </a:schemeClr>
                </a:solidFill>
              </a:rPr>
              <a:t>(not all have code or data)</a:t>
            </a:r>
          </a:p>
          <a:p>
            <a:r>
              <a:rPr lang="en-US" sz="3200" dirty="0" smtClean="0"/>
              <a:t>Financing:</a:t>
            </a:r>
          </a:p>
          <a:p>
            <a:pPr lvl="1"/>
            <a:r>
              <a:rPr lang="en-US" sz="2800" dirty="0" smtClean="0"/>
              <a:t>$100 submission fee minus $100 per referee report (x2)</a:t>
            </a:r>
          </a:p>
          <a:p>
            <a:pPr lvl="1"/>
            <a:r>
              <a:rPr lang="en-US" sz="2800" dirty="0" smtClean="0"/>
              <a:t>Undergraduate student (~$15/h) spends 10-20 hours on most verifications </a:t>
            </a:r>
            <a:r>
              <a:rPr lang="en-US" sz="2800" i="1" dirty="0" smtClean="0">
                <a:solidFill>
                  <a:schemeClr val="bg1">
                    <a:lumMod val="65000"/>
                  </a:schemeClr>
                </a:solidFill>
              </a:rPr>
              <a:t>(would be far less if automated)</a:t>
            </a:r>
            <a:br>
              <a:rPr lang="en-US" sz="2800" i="1" dirty="0" smtClean="0">
                <a:solidFill>
                  <a:schemeClr val="bg1">
                    <a:lumMod val="65000"/>
                  </a:schemeClr>
                </a:solidFill>
              </a:rPr>
            </a:br>
            <a:r>
              <a:rPr lang="en-US" sz="2800" dirty="0" smtClean="0"/>
              <a:t>= $200 extra</a:t>
            </a:r>
            <a:endParaRPr lang="en-US" sz="2800" dirty="0"/>
          </a:p>
          <a:p>
            <a:pPr lvl="1"/>
            <a:r>
              <a:rPr lang="en-US" sz="2800" dirty="0" smtClean="0"/>
              <a:t>Most journals are run at a loss </a:t>
            </a:r>
            <a:r>
              <a:rPr lang="en-US" sz="2800" i="1" dirty="0" smtClean="0">
                <a:solidFill>
                  <a:schemeClr val="bg1">
                    <a:lumMod val="65000"/>
                  </a:schemeClr>
                </a:solidFill>
              </a:rPr>
              <a:t>(but maybe Elsevier has the funds…)</a:t>
            </a:r>
          </a:p>
        </p:txBody>
      </p:sp>
    </p:spTree>
    <p:extLst>
      <p:ext uri="{BB962C8B-B14F-4D97-AF65-F5344CB8AC3E}">
        <p14:creationId xmlns:p14="http://schemas.microsoft.com/office/powerpoint/2010/main" val="33557613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r>
              <a:rPr lang="en-US" sz="3200" dirty="0" smtClean="0"/>
              <a:t>Third party verification services already exist!</a:t>
            </a:r>
            <a:endParaRPr lang="en-US" dirty="0"/>
          </a:p>
          <a:p>
            <a:pPr lvl="1"/>
            <a:r>
              <a:rPr lang="en-US" sz="2800" dirty="0" smtClean="0"/>
              <a:t>For research institutes and groupings (J-PAL, NBER, etc.)</a:t>
            </a:r>
          </a:p>
          <a:p>
            <a:pPr lvl="1"/>
            <a:r>
              <a:rPr lang="en-US" sz="2800" dirty="0" smtClean="0"/>
              <a:t>At universities (Cornell, etc.)</a:t>
            </a:r>
          </a:p>
          <a:p>
            <a:pPr lvl="1"/>
            <a:r>
              <a:rPr lang="en-US" sz="2800" dirty="0" smtClean="0"/>
              <a:t>Because authors already do it</a:t>
            </a:r>
          </a:p>
          <a:p>
            <a:r>
              <a:rPr lang="en-US" sz="3200" dirty="0" smtClean="0"/>
              <a:t>Even at restricted-access centers</a:t>
            </a:r>
          </a:p>
          <a:p>
            <a:pPr lvl="1"/>
            <a:r>
              <a:rPr lang="en-US" sz="2800" dirty="0" smtClean="0"/>
              <a:t>Explicitly: France</a:t>
            </a:r>
          </a:p>
          <a:p>
            <a:pPr lvl="1"/>
            <a:r>
              <a:rPr lang="en-US" sz="2800" dirty="0" smtClean="0"/>
              <a:t>Implicitly: German IAB data, other restricted-access data (remote processing at NCHS, Statistics Canada)</a:t>
            </a:r>
          </a:p>
          <a:p>
            <a:pPr lvl="1"/>
            <a:r>
              <a:rPr lang="en-US" sz="2800" dirty="0" smtClean="0"/>
              <a:t>Interest in other institutions (including Census Bureau)</a:t>
            </a:r>
          </a:p>
        </p:txBody>
      </p:sp>
    </p:spTree>
    <p:extLst>
      <p:ext uri="{BB962C8B-B14F-4D97-AF65-F5344CB8AC3E}">
        <p14:creationId xmlns:p14="http://schemas.microsoft.com/office/powerpoint/2010/main" val="44897864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pPr marL="0" indent="0">
              <a:buNone/>
            </a:pPr>
            <a:r>
              <a:rPr lang="en-US" sz="3200" dirty="0" smtClean="0"/>
              <a:t>Third party verification</a:t>
            </a:r>
          </a:p>
          <a:p>
            <a:r>
              <a:rPr lang="en-US" dirty="0" smtClean="0"/>
              <a:t>How to fund </a:t>
            </a:r>
          </a:p>
          <a:p>
            <a:pPr lvl="1"/>
            <a:r>
              <a:rPr lang="en-US" dirty="0" smtClean="0"/>
              <a:t>similar to open-access submission fees?</a:t>
            </a:r>
          </a:p>
          <a:p>
            <a:pPr lvl="1"/>
            <a:r>
              <a:rPr lang="en-US" dirty="0" smtClean="0"/>
              <a:t>Requirement by funders?</a:t>
            </a:r>
          </a:p>
          <a:p>
            <a:r>
              <a:rPr lang="en-US" dirty="0" smtClean="0"/>
              <a:t>How to certify third-party certifiers?</a:t>
            </a:r>
          </a:p>
          <a:p>
            <a:pPr lvl="1"/>
            <a:r>
              <a:rPr lang="en-US" dirty="0" smtClean="0"/>
              <a:t>How reliable is their service? What do they check?</a:t>
            </a:r>
          </a:p>
          <a:p>
            <a:pPr lvl="1"/>
            <a:r>
              <a:rPr lang="en-US" dirty="0" smtClean="0"/>
              <a:t>Who certifies? </a:t>
            </a:r>
            <a:r>
              <a:rPr lang="en-US" i="1" dirty="0" smtClean="0">
                <a:solidFill>
                  <a:schemeClr val="bg1">
                    <a:lumMod val="65000"/>
                  </a:schemeClr>
                </a:solidFill>
              </a:rPr>
              <a:t>(Association of Data Editors?)</a:t>
            </a:r>
          </a:p>
          <a:p>
            <a:r>
              <a:rPr lang="en-US" dirty="0" smtClean="0"/>
              <a:t>These are </a:t>
            </a:r>
            <a:r>
              <a:rPr lang="en-US" sz="3600" b="1" dirty="0" smtClean="0">
                <a:solidFill>
                  <a:srgbClr val="C00000"/>
                </a:solidFill>
              </a:rPr>
              <a:t>open questions</a:t>
            </a:r>
          </a:p>
          <a:p>
            <a:r>
              <a:rPr lang="en-US" dirty="0"/>
              <a:t>They need to be solved for </a:t>
            </a:r>
            <a:r>
              <a:rPr lang="en-US" dirty="0" smtClean="0"/>
              <a:t>persistence of the effort</a:t>
            </a:r>
            <a:endParaRPr lang="en-US" dirty="0"/>
          </a:p>
        </p:txBody>
      </p:sp>
    </p:spTree>
    <p:extLst>
      <p:ext uri="{BB962C8B-B14F-4D97-AF65-F5344CB8AC3E}">
        <p14:creationId xmlns:p14="http://schemas.microsoft.com/office/powerpoint/2010/main" val="32047271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pPr marL="0" indent="0" algn="ctr">
              <a:buNone/>
            </a:pPr>
            <a:r>
              <a:rPr lang="en-US" sz="3600" dirty="0" smtClean="0"/>
              <a:t>Why do journals like </a:t>
            </a:r>
            <a:br>
              <a:rPr lang="en-US" sz="3600" dirty="0" smtClean="0"/>
            </a:br>
            <a:r>
              <a:rPr lang="en-US" sz="3600" dirty="0" smtClean="0"/>
              <a:t>affiliated repositories </a:t>
            </a:r>
            <a:br>
              <a:rPr lang="en-US" sz="3600" dirty="0" smtClean="0"/>
            </a:br>
            <a:r>
              <a:rPr lang="en-US" sz="3600" dirty="0" smtClean="0"/>
              <a:t>(or website </a:t>
            </a:r>
            <a:r>
              <a:rPr lang="en-US" sz="3600" smtClean="0"/>
              <a:t>deposits)?</a:t>
            </a:r>
            <a:br>
              <a:rPr lang="en-US" sz="3600" smtClean="0"/>
            </a:br>
            <a:r>
              <a:rPr lang="en-US" sz="3600" smtClean="0"/>
              <a:t/>
            </a:r>
            <a:br>
              <a:rPr lang="en-US" sz="3600" smtClean="0"/>
            </a:br>
            <a:endParaRPr lang="en-US" sz="3600" dirty="0" smtClean="0"/>
          </a:p>
          <a:p>
            <a:pPr lvl="1"/>
            <a:r>
              <a:rPr lang="en-US" dirty="0" smtClean="0"/>
              <a:t>They can ensure </a:t>
            </a:r>
            <a:r>
              <a:rPr lang="en-US" b="1" dirty="0" smtClean="0">
                <a:solidFill>
                  <a:schemeClr val="accent1">
                    <a:lumMod val="50000"/>
                  </a:schemeClr>
                </a:solidFill>
              </a:rPr>
              <a:t>longevity/ persistence</a:t>
            </a:r>
          </a:p>
          <a:p>
            <a:pPr lvl="1"/>
            <a:r>
              <a:rPr lang="en-US" dirty="0" smtClean="0"/>
              <a:t>They can ensure </a:t>
            </a:r>
            <a:r>
              <a:rPr lang="en-US" b="1" dirty="0" smtClean="0">
                <a:solidFill>
                  <a:schemeClr val="accent1">
                    <a:lumMod val="50000"/>
                  </a:schemeClr>
                </a:solidFill>
              </a:rPr>
              <a:t>access</a:t>
            </a:r>
          </a:p>
          <a:p>
            <a:pPr lvl="1"/>
            <a:r>
              <a:rPr lang="en-US" dirty="0" smtClean="0"/>
              <a:t>They can ensure </a:t>
            </a:r>
            <a:r>
              <a:rPr lang="en-US" b="1" dirty="0" smtClean="0">
                <a:solidFill>
                  <a:schemeClr val="accent1">
                    <a:lumMod val="50000"/>
                  </a:schemeClr>
                </a:solidFill>
              </a:rPr>
              <a:t>availability</a:t>
            </a:r>
          </a:p>
          <a:p>
            <a:pPr lvl="1"/>
            <a:endParaRPr lang="en-US" dirty="0"/>
          </a:p>
        </p:txBody>
      </p:sp>
    </p:spTree>
    <p:extLst>
      <p:ext uri="{BB962C8B-B14F-4D97-AF65-F5344CB8AC3E}">
        <p14:creationId xmlns:p14="http://schemas.microsoft.com/office/powerpoint/2010/main" val="14505969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Not every data repository is created equal</a:t>
            </a:r>
          </a:p>
          <a:p>
            <a:pPr lvl="1"/>
            <a:r>
              <a:rPr lang="en-US" sz="3200" dirty="0" err="1" smtClean="0">
                <a:solidFill>
                  <a:srgbClr val="C00000"/>
                </a:solidFill>
              </a:rPr>
              <a:t>Github</a:t>
            </a:r>
            <a:r>
              <a:rPr lang="en-US" sz="3200" dirty="0" smtClean="0">
                <a:solidFill>
                  <a:srgbClr val="C00000"/>
                </a:solidFill>
              </a:rPr>
              <a:t>, Dropbox, etc. are not data or code repositories</a:t>
            </a:r>
          </a:p>
          <a:p>
            <a:pPr lvl="1"/>
            <a:r>
              <a:rPr lang="en-US" sz="3200" dirty="0" smtClean="0">
                <a:solidFill>
                  <a:schemeClr val="accent4">
                    <a:lumMod val="50000"/>
                  </a:schemeClr>
                </a:solidFill>
              </a:rPr>
              <a:t>Is the institutional repository at the University of Southern Venezuela a reliable repository?</a:t>
            </a:r>
          </a:p>
          <a:p>
            <a:pPr lvl="1"/>
            <a:r>
              <a:rPr lang="en-US" sz="3200" dirty="0" smtClean="0">
                <a:solidFill>
                  <a:schemeClr val="accent6">
                    <a:lumMod val="75000"/>
                  </a:schemeClr>
                </a:solidFill>
              </a:rPr>
              <a:t>Is the institutional repository at Cornell University a reliable repository?</a:t>
            </a:r>
          </a:p>
          <a:p>
            <a:pPr lvl="1"/>
            <a:r>
              <a:rPr lang="en-US" sz="3200" dirty="0">
                <a:solidFill>
                  <a:schemeClr val="accent1">
                    <a:lumMod val="50000"/>
                  </a:schemeClr>
                </a:solidFill>
              </a:rPr>
              <a:t>Is the institutional repository at </a:t>
            </a:r>
            <a:r>
              <a:rPr lang="en-US" sz="3200" dirty="0" smtClean="0">
                <a:solidFill>
                  <a:schemeClr val="accent1">
                    <a:lumMod val="50000"/>
                  </a:schemeClr>
                </a:solidFill>
              </a:rPr>
              <a:t>Harvard </a:t>
            </a:r>
            <a:r>
              <a:rPr lang="en-US" sz="3200" dirty="0">
                <a:solidFill>
                  <a:schemeClr val="accent1">
                    <a:lumMod val="50000"/>
                  </a:schemeClr>
                </a:solidFill>
              </a:rPr>
              <a:t>University </a:t>
            </a:r>
            <a:r>
              <a:rPr lang="en-US" sz="3200" dirty="0" smtClean="0">
                <a:solidFill>
                  <a:schemeClr val="accent1">
                    <a:lumMod val="50000"/>
                  </a:schemeClr>
                </a:solidFill>
              </a:rPr>
              <a:t>(</a:t>
            </a:r>
            <a:r>
              <a:rPr lang="en-US" sz="3200" dirty="0" err="1" smtClean="0">
                <a:solidFill>
                  <a:schemeClr val="accent1">
                    <a:lumMod val="50000"/>
                  </a:schemeClr>
                </a:solidFill>
              </a:rPr>
              <a:t>Dataverse</a:t>
            </a:r>
            <a:r>
              <a:rPr lang="en-US" sz="3200" dirty="0" smtClean="0">
                <a:solidFill>
                  <a:schemeClr val="accent1">
                    <a:lumMod val="50000"/>
                  </a:schemeClr>
                </a:solidFill>
              </a:rPr>
              <a:t>!)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the National Archives 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332335376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r>
              <a:rPr lang="en-US" sz="3600" dirty="0" smtClean="0"/>
              <a:t>Not every data repository is created equal</a:t>
            </a:r>
          </a:p>
          <a:p>
            <a:pPr lvl="1"/>
            <a:r>
              <a:rPr lang="en-US" sz="3200" dirty="0" smtClean="0">
                <a:solidFill>
                  <a:srgbClr val="C00000"/>
                </a:solidFill>
              </a:rPr>
              <a:t>The Second Bank of Third City credit card data is not a data/code repository</a:t>
            </a:r>
          </a:p>
          <a:p>
            <a:pPr lvl="1"/>
            <a:r>
              <a:rPr lang="en-US" sz="3200" dirty="0" smtClean="0">
                <a:solidFill>
                  <a:schemeClr val="accent4">
                    <a:lumMod val="50000"/>
                  </a:schemeClr>
                </a:solidFill>
              </a:rPr>
              <a:t>Is the School Board of Third City a reliable repository?</a:t>
            </a:r>
          </a:p>
          <a:p>
            <a:pPr lvl="1"/>
            <a:r>
              <a:rPr lang="en-US" sz="3200" dirty="0" smtClean="0">
                <a:solidFill>
                  <a:schemeClr val="accent6">
                    <a:lumMod val="75000"/>
                  </a:schemeClr>
                </a:solidFill>
              </a:rPr>
              <a:t>Is the JPMC Institute a reliable repository?</a:t>
            </a:r>
          </a:p>
          <a:p>
            <a:pPr lvl="1"/>
            <a:r>
              <a:rPr lang="en-US" sz="3200" dirty="0">
                <a:solidFill>
                  <a:schemeClr val="accent1">
                    <a:lumMod val="50000"/>
                  </a:schemeClr>
                </a:solidFill>
              </a:rPr>
              <a:t>Is the </a:t>
            </a:r>
            <a:r>
              <a:rPr lang="en-US" sz="3200" dirty="0" smtClean="0">
                <a:solidFill>
                  <a:schemeClr val="accent1">
                    <a:lumMod val="50000"/>
                  </a:schemeClr>
                </a:solidFill>
              </a:rPr>
              <a:t>US Census Bureau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a:t>
            </a:r>
            <a:r>
              <a:rPr lang="en-US" sz="3200" b="1" dirty="0" smtClean="0"/>
              <a:t>any </a:t>
            </a:r>
            <a:r>
              <a:rPr lang="en-US" sz="3200" b="1" dirty="0" err="1" smtClean="0"/>
              <a:t>restriced</a:t>
            </a:r>
            <a:r>
              <a:rPr lang="en-US" sz="3200" b="1" dirty="0" smtClean="0"/>
              <a:t>-access repositories </a:t>
            </a:r>
            <a:r>
              <a:rPr lang="en-US" sz="3200" b="1" dirty="0"/>
              <a:t>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71515127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objects (data, programs), articles and researchers</a:t>
            </a:r>
            <a:endParaRPr lang="en-US" dirty="0"/>
          </a:p>
        </p:txBody>
      </p:sp>
      <p:sp>
        <p:nvSpPr>
          <p:cNvPr id="3" name="Content Placeholder 2"/>
          <p:cNvSpPr>
            <a:spLocks noGrp="1"/>
          </p:cNvSpPr>
          <p:nvPr>
            <p:ph idx="1"/>
          </p:nvPr>
        </p:nvSpPr>
        <p:spPr/>
        <p:txBody>
          <a:bodyPr/>
          <a:lstStyle/>
          <a:p>
            <a:r>
              <a:rPr lang="en-US" dirty="0" smtClean="0"/>
              <a:t>Reminder: currently a very manual process</a:t>
            </a:r>
          </a:p>
          <a:p>
            <a:pPr lvl="1"/>
            <a:r>
              <a:rPr lang="en-US" dirty="0" smtClean="0"/>
              <a:t>Only really works if the article cites the data</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1423988" y="4064000"/>
            <a:ext cx="1581150" cy="476250"/>
          </a:xfrm>
          <a:prstGeom prst="rect">
            <a:avLst/>
          </a:prstGeom>
        </p:spPr>
      </p:pic>
      <p:pic>
        <p:nvPicPr>
          <p:cNvPr id="6" name="Picture 5"/>
          <p:cNvPicPr>
            <a:picLocks noChangeAspect="1"/>
          </p:cNvPicPr>
          <p:nvPr/>
        </p:nvPicPr>
        <p:blipFill>
          <a:blip r:embed="rId3"/>
          <a:stretch>
            <a:fillRect/>
          </a:stretch>
        </p:blipFill>
        <p:spPr>
          <a:xfrm>
            <a:off x="3038476" y="3934619"/>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0704" y="3934619"/>
            <a:ext cx="2980055" cy="2877021"/>
          </a:xfrm>
          <a:prstGeom prst="rect">
            <a:avLst/>
          </a:prstGeom>
        </p:spPr>
      </p:pic>
    </p:spTree>
    <p:extLst>
      <p:ext uri="{BB962C8B-B14F-4D97-AF65-F5344CB8AC3E}">
        <p14:creationId xmlns:p14="http://schemas.microsoft.com/office/powerpoint/2010/main" val="426954400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AEA: improve transparency of all data deposits</a:t>
            </a:r>
            <a:endParaRPr lang="en-US" sz="4000" dirty="0"/>
          </a:p>
        </p:txBody>
      </p:sp>
      <p:sp>
        <p:nvSpPr>
          <p:cNvPr id="3" name="Content Placeholder 2"/>
          <p:cNvSpPr>
            <a:spLocks noGrp="1"/>
          </p:cNvSpPr>
          <p:nvPr>
            <p:ph idx="1"/>
          </p:nvPr>
        </p:nvSpPr>
        <p:spPr/>
        <p:txBody>
          <a:bodyPr/>
          <a:lstStyle/>
          <a:p>
            <a:r>
              <a:rPr lang="en-US" dirty="0" smtClean="0"/>
              <a:t>Developed a schema to collect relevant information</a:t>
            </a:r>
          </a:p>
          <a:p>
            <a:pPr lvl="1"/>
            <a:r>
              <a:rPr lang="en-US" b="1" dirty="0" smtClean="0">
                <a:solidFill>
                  <a:schemeClr val="accent1">
                    <a:lumMod val="50000"/>
                  </a:schemeClr>
                </a:solidFill>
              </a:rPr>
              <a:t>Relies</a:t>
            </a:r>
            <a:r>
              <a:rPr lang="en-US" dirty="0" smtClean="0"/>
              <a:t> as much as possible on lookups of </a:t>
            </a:r>
            <a:r>
              <a:rPr lang="en-US" b="1" dirty="0" smtClean="0">
                <a:solidFill>
                  <a:schemeClr val="accent1">
                    <a:lumMod val="50000"/>
                  </a:schemeClr>
                </a:solidFill>
              </a:rPr>
              <a:t>existing data</a:t>
            </a:r>
          </a:p>
          <a:p>
            <a:pPr lvl="1"/>
            <a:r>
              <a:rPr lang="en-US" b="1" dirty="0" smtClean="0">
                <a:solidFill>
                  <a:schemeClr val="accent6">
                    <a:lumMod val="75000"/>
                  </a:schemeClr>
                </a:solidFill>
              </a:rPr>
              <a:t>Collects only </a:t>
            </a:r>
            <a:r>
              <a:rPr lang="en-US" dirty="0" smtClean="0"/>
              <a:t>as much information </a:t>
            </a:r>
            <a:br>
              <a:rPr lang="en-US" dirty="0" smtClean="0"/>
            </a:br>
            <a:r>
              <a:rPr lang="en-US" b="1" dirty="0" smtClean="0">
                <a:solidFill>
                  <a:schemeClr val="accent6">
                    <a:lumMod val="75000"/>
                  </a:schemeClr>
                </a:solidFill>
              </a:rPr>
              <a:t>as necessary</a:t>
            </a:r>
          </a:p>
          <a:p>
            <a:pPr lvl="1"/>
            <a:r>
              <a:rPr lang="en-US" b="1" dirty="0" smtClean="0">
                <a:solidFill>
                  <a:schemeClr val="accent2">
                    <a:lumMod val="75000"/>
                  </a:schemeClr>
                </a:solidFill>
              </a:rPr>
              <a:t>Replaces existing </a:t>
            </a:r>
            <a:r>
              <a:rPr lang="en-US" dirty="0" smtClean="0"/>
              <a:t>documentation efforts</a:t>
            </a:r>
          </a:p>
          <a:p>
            <a:pPr lvl="1"/>
            <a:r>
              <a:rPr lang="en-US" dirty="0" smtClean="0"/>
              <a:t>Can be done </a:t>
            </a:r>
            <a:r>
              <a:rPr lang="en-US" b="1" dirty="0" smtClean="0"/>
              <a:t>early</a:t>
            </a:r>
            <a:r>
              <a:rPr lang="en-US" dirty="0" smtClean="0"/>
              <a:t> in research workflow</a:t>
            </a:r>
            <a:endParaRPr lang="en-US" dirty="0"/>
          </a:p>
        </p:txBody>
      </p:sp>
    </p:spTree>
    <p:extLst>
      <p:ext uri="{BB962C8B-B14F-4D97-AF65-F5344CB8AC3E}">
        <p14:creationId xmlns:p14="http://schemas.microsoft.com/office/powerpoint/2010/main" val="195633574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AEA: improve transparency of all data deposits</a:t>
            </a:r>
            <a:endParaRPr lang="en-US" sz="4000" dirty="0"/>
          </a:p>
        </p:txBody>
      </p:sp>
      <p:sp>
        <p:nvSpPr>
          <p:cNvPr id="3" name="Content Placeholder 2"/>
          <p:cNvSpPr>
            <a:spLocks noGrp="1"/>
          </p:cNvSpPr>
          <p:nvPr>
            <p:ph idx="1"/>
          </p:nvPr>
        </p:nvSpPr>
        <p:spPr/>
        <p:txBody>
          <a:bodyPr/>
          <a:lstStyle/>
          <a:p>
            <a:r>
              <a:rPr lang="en-US" dirty="0" smtClean="0"/>
              <a:t>Developed a schema to collect relevant information</a:t>
            </a:r>
          </a:p>
          <a:p>
            <a:pPr lvl="1"/>
            <a:r>
              <a:rPr lang="en-US" b="1" dirty="0" smtClean="0">
                <a:solidFill>
                  <a:schemeClr val="accent1">
                    <a:lumMod val="50000"/>
                  </a:schemeClr>
                </a:solidFill>
              </a:rPr>
              <a:t>Uniformly applied</a:t>
            </a:r>
            <a:r>
              <a:rPr lang="en-US" dirty="0"/>
              <a:t> to </a:t>
            </a:r>
            <a:r>
              <a:rPr lang="en-US" dirty="0" smtClean="0"/>
              <a:t>public-use and restricted-access data</a:t>
            </a:r>
          </a:p>
          <a:p>
            <a:pPr lvl="1"/>
            <a:r>
              <a:rPr lang="en-US" dirty="0" smtClean="0"/>
              <a:t>Can be added at low-cost to existing journal websites</a:t>
            </a:r>
          </a:p>
          <a:p>
            <a:pPr lvl="1"/>
            <a:r>
              <a:rPr lang="en-US" dirty="0" smtClean="0"/>
              <a:t>Can be data-mined</a:t>
            </a:r>
            <a:endParaRPr lang="en-US" dirty="0"/>
          </a:p>
        </p:txBody>
      </p:sp>
    </p:spTree>
    <p:extLst>
      <p:ext uri="{BB962C8B-B14F-4D97-AF65-F5344CB8AC3E}">
        <p14:creationId xmlns:p14="http://schemas.microsoft.com/office/powerpoint/2010/main" val="4020229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2000s… lead to changes</a:t>
            </a:r>
            <a:endParaRPr lang="en-US" dirty="0"/>
          </a:p>
        </p:txBody>
      </p:sp>
      <p:sp>
        <p:nvSpPr>
          <p:cNvPr id="3" name="Content Placeholder 2"/>
          <p:cNvSpPr>
            <a:spLocks noGrp="1"/>
          </p:cNvSpPr>
          <p:nvPr>
            <p:ph idx="1"/>
          </p:nvPr>
        </p:nvSpPr>
        <p:spPr/>
        <p:txBody>
          <a:bodyPr>
            <a:normAutofit/>
          </a:bodyPr>
          <a:lstStyle/>
          <a:p>
            <a:r>
              <a:rPr lang="en-US" dirty="0" smtClean="0"/>
              <a:t>Lead directly to </a:t>
            </a:r>
          </a:p>
          <a:p>
            <a:pPr lvl="1"/>
            <a:r>
              <a:rPr lang="en-US" dirty="0" smtClean="0"/>
              <a:t>Data availability policies in Economics (2005: AER)</a:t>
            </a:r>
          </a:p>
          <a:p>
            <a:pPr lvl="1"/>
            <a:r>
              <a:rPr lang="en-US" dirty="0" smtClean="0"/>
              <a:t>Subsequently to many other top journals </a:t>
            </a:r>
          </a:p>
          <a:p>
            <a:pPr lvl="1"/>
            <a:r>
              <a:rPr lang="en-US" dirty="0" smtClean="0"/>
              <a:t>Social Science Registry (2011) for pre-registration</a:t>
            </a:r>
          </a:p>
          <a:p>
            <a:endParaRPr lang="en-US" dirty="0" smtClean="0"/>
          </a:p>
          <a:p>
            <a:endParaRPr lang="en-US" dirty="0" smtClean="0"/>
          </a:p>
          <a:p>
            <a:endParaRPr lang="en-US" dirty="0"/>
          </a:p>
        </p:txBody>
      </p:sp>
    </p:spTree>
    <p:extLst>
      <p:ext uri="{BB962C8B-B14F-4D97-AF65-F5344CB8AC3E}">
        <p14:creationId xmlns:p14="http://schemas.microsoft.com/office/powerpoint/2010/main" val="266597316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4480" y="1631421"/>
            <a:ext cx="3858923" cy="4351338"/>
          </a:xfrm>
          <a:solidFill>
            <a:schemeClr val="bg1"/>
          </a:solidFill>
          <a:ln w="31750">
            <a:solidFill>
              <a:srgbClr val="C00000"/>
            </a:solidFill>
          </a:ln>
          <a:effectLst>
            <a:outerShdw blurRad="50800" dist="127000" dir="2700000" algn="tl" rotWithShape="0">
              <a:prstClr val="black">
                <a:alpha val="40000"/>
              </a:prst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737" y="1609990"/>
            <a:ext cx="6183369" cy="4394200"/>
          </a:xfrm>
          <a:prstGeom prst="rect">
            <a:avLst/>
          </a:prstGeom>
          <a:ln w="38100">
            <a:solidFill>
              <a:schemeClr val="accent6">
                <a:lumMod val="75000"/>
              </a:schemeClr>
            </a:solidFill>
          </a:ln>
          <a:effectLst>
            <a:outerShdw blurRad="50800" dist="127000" dir="2700000" algn="tl" rotWithShape="0">
              <a:prstClr val="black">
                <a:alpha val="40000"/>
              </a:prstClr>
            </a:outerShdw>
          </a:effectLst>
        </p:spPr>
      </p:pic>
      <p:sp>
        <p:nvSpPr>
          <p:cNvPr id="6" name="Right Arrow 5"/>
          <p:cNvSpPr/>
          <p:nvPr/>
        </p:nvSpPr>
        <p:spPr>
          <a:xfrm>
            <a:off x="5413403" y="3288639"/>
            <a:ext cx="875453" cy="1117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45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6" y="-2196566"/>
            <a:ext cx="12271586" cy="8720780"/>
          </a:xfrm>
          <a:prstGeom prst="rect">
            <a:avLst/>
          </a:prstGeom>
          <a:ln w="38100">
            <a:solidFill>
              <a:schemeClr val="accent6">
                <a:lumMod val="75000"/>
              </a:schemeClr>
            </a:solidFill>
          </a:ln>
          <a:effectLst>
            <a:outerShdw blurRad="50800" dist="127000" dir="2700000" algn="tl" rotWithShape="0">
              <a:prstClr val="black">
                <a:alpha val="40000"/>
              </a:prstClr>
            </a:outerShdw>
          </a:effectLst>
        </p:spPr>
      </p:pic>
      <p:sp>
        <p:nvSpPr>
          <p:cNvPr id="7" name="Rectangle 6"/>
          <p:cNvSpPr/>
          <p:nvPr/>
        </p:nvSpPr>
        <p:spPr>
          <a:xfrm>
            <a:off x="1651000" y="1955800"/>
            <a:ext cx="8559800" cy="16848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11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75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0 0 L 0 0.25 E" pathEditMode="relative" ptsTypes="">
                                      <p:cBhvr>
                                        <p:cTn id="13"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problem: Licensing of code and data</a:t>
            </a:r>
            <a:endParaRPr lang="en-US" dirty="0"/>
          </a:p>
        </p:txBody>
      </p:sp>
      <p:sp>
        <p:nvSpPr>
          <p:cNvPr id="3" name="Content Placeholder 2"/>
          <p:cNvSpPr>
            <a:spLocks noGrp="1"/>
          </p:cNvSpPr>
          <p:nvPr>
            <p:ph idx="1"/>
          </p:nvPr>
        </p:nvSpPr>
        <p:spPr>
          <a:xfrm>
            <a:off x="2169159" y="2514599"/>
            <a:ext cx="7887547" cy="3117321"/>
          </a:xfrm>
        </p:spPr>
        <p:txBody>
          <a:bodyPr>
            <a:normAutofit/>
          </a:bodyPr>
          <a:lstStyle/>
          <a:p>
            <a:pPr marL="0" indent="0" algn="ctr">
              <a:buNone/>
            </a:pPr>
            <a:r>
              <a:rPr lang="en-US" sz="5400" dirty="0" smtClean="0"/>
              <a:t>Do you know what license your journal supplements are under?</a:t>
            </a:r>
            <a:endParaRPr lang="en-US" sz="5400" dirty="0"/>
          </a:p>
        </p:txBody>
      </p:sp>
    </p:spTree>
    <p:extLst>
      <p:ext uri="{BB962C8B-B14F-4D97-AF65-F5344CB8AC3E}">
        <p14:creationId xmlns:p14="http://schemas.microsoft.com/office/powerpoint/2010/main" val="367419373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brief licensing primer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Software </a:t>
            </a:r>
            <a:r>
              <a:rPr lang="en-US" dirty="0" smtClean="0"/>
              <a:t>licenses: </a:t>
            </a:r>
          </a:p>
          <a:p>
            <a:pPr lvl="1"/>
            <a:r>
              <a:rPr lang="en-US" i="1" dirty="0" smtClean="0"/>
              <a:t>Copyright</a:t>
            </a:r>
          </a:p>
          <a:p>
            <a:pPr lvl="1"/>
            <a:r>
              <a:rPr lang="en-US" i="1" dirty="0" smtClean="0"/>
              <a:t>protecting </a:t>
            </a:r>
            <a:r>
              <a:rPr lang="en-US" i="1" dirty="0"/>
              <a:t>yourself </a:t>
            </a:r>
            <a:r>
              <a:rPr lang="en-US" dirty="0"/>
              <a:t>from being held </a:t>
            </a:r>
            <a:r>
              <a:rPr lang="en-US" dirty="0" smtClean="0"/>
              <a:t>liable</a:t>
            </a:r>
          </a:p>
          <a:p>
            <a:r>
              <a:rPr lang="en-US" dirty="0" smtClean="0"/>
              <a:t>US: copyright is automatic</a:t>
            </a:r>
          </a:p>
          <a:p>
            <a:pPr lvl="1"/>
            <a:r>
              <a:rPr lang="en-US" dirty="0" smtClean="0"/>
              <a:t>if </a:t>
            </a:r>
            <a:r>
              <a:rPr lang="en-US" dirty="0"/>
              <a:t>you don’t choose a license for your software, </a:t>
            </a:r>
            <a:r>
              <a:rPr lang="en-US" i="1" dirty="0"/>
              <a:t>no one else can use it</a:t>
            </a:r>
            <a:r>
              <a:rPr lang="en-US" i="1" dirty="0" smtClean="0"/>
              <a:t>!</a:t>
            </a:r>
          </a:p>
          <a:p>
            <a:r>
              <a:rPr lang="en-US" dirty="0" smtClean="0"/>
              <a:t>Journals: Usually acquire copyright</a:t>
            </a:r>
          </a:p>
          <a:p>
            <a:pPr lvl="1"/>
            <a:r>
              <a:rPr lang="en-US" dirty="0" smtClean="0"/>
              <a:t>Most likely, you also assigned the copyright to the supplement to the journal!</a:t>
            </a:r>
          </a:p>
          <a:p>
            <a:endParaRPr lang="en-US" dirty="0"/>
          </a:p>
        </p:txBody>
      </p:sp>
      <p:sp>
        <p:nvSpPr>
          <p:cNvPr id="4" name="TextBox 3"/>
          <p:cNvSpPr txBox="1"/>
          <p:nvPr/>
        </p:nvSpPr>
        <p:spPr>
          <a:xfrm>
            <a:off x="3111499" y="6199188"/>
            <a:ext cx="5969000" cy="307777"/>
          </a:xfrm>
          <a:prstGeom prst="rect">
            <a:avLst/>
          </a:prstGeom>
          <a:noFill/>
        </p:spPr>
        <p:txBody>
          <a:bodyPr wrap="square" rtlCol="0">
            <a:spAutoFit/>
          </a:bodyPr>
          <a:lstStyle/>
          <a:p>
            <a:pPr algn="ctr"/>
            <a:r>
              <a:rPr lang="en-US" sz="1400" dirty="0" smtClean="0">
                <a:solidFill>
                  <a:schemeClr val="bg1">
                    <a:lumMod val="65000"/>
                  </a:schemeClr>
                </a:solidFill>
              </a:rPr>
              <a:t>Source: http</a:t>
            </a:r>
            <a:r>
              <a:rPr lang="en-US" sz="1400" dirty="0">
                <a:solidFill>
                  <a:schemeClr val="bg1">
                    <a:lumMod val="65000"/>
                  </a:schemeClr>
                </a:solidFill>
              </a:rPr>
              <a:t>://kbroman.org/steps2rr/pages/licenses.html</a:t>
            </a:r>
          </a:p>
        </p:txBody>
      </p:sp>
    </p:spTree>
    <p:extLst>
      <p:ext uri="{BB962C8B-B14F-4D97-AF65-F5344CB8AC3E}">
        <p14:creationId xmlns:p14="http://schemas.microsoft.com/office/powerpoint/2010/main" val="4829901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normAutofit lnSpcReduction="10000"/>
          </a:bodyPr>
          <a:lstStyle/>
          <a:p>
            <a:r>
              <a:rPr lang="en-US" dirty="0" smtClean="0"/>
              <a:t>The AEA acquired the copyright to the supplements when you assigned the article copyright</a:t>
            </a:r>
          </a:p>
          <a:p>
            <a:r>
              <a:rPr lang="en-US" dirty="0" smtClean="0"/>
              <a:t>The AEA did </a:t>
            </a:r>
            <a:r>
              <a:rPr lang="en-US" b="1" i="1" dirty="0" smtClean="0">
                <a:solidFill>
                  <a:schemeClr val="accent5">
                    <a:lumMod val="50000"/>
                  </a:schemeClr>
                </a:solidFill>
              </a:rPr>
              <a:t>not grant a default license</a:t>
            </a:r>
          </a:p>
          <a:p>
            <a:r>
              <a:rPr lang="en-US" dirty="0" smtClean="0"/>
              <a:t>Thus, all replication and reproduction attempts are infringing on the AEA’s copyright!</a:t>
            </a:r>
          </a:p>
          <a:p>
            <a:pPr marL="0" indent="0" algn="r">
              <a:buNone/>
            </a:pPr>
            <a:r>
              <a:rPr lang="en-US" b="1" dirty="0" smtClean="0">
                <a:solidFill>
                  <a:srgbClr val="C00000"/>
                </a:solidFill>
              </a:rPr>
              <a:t>We’re fixing that…</a:t>
            </a:r>
            <a:endParaRPr lang="en-US" b="1" dirty="0">
              <a:solidFill>
                <a:srgbClr val="C00000"/>
              </a:solidFill>
            </a:endParaRPr>
          </a:p>
        </p:txBody>
      </p:sp>
    </p:spTree>
    <p:extLst>
      <p:ext uri="{BB962C8B-B14F-4D97-AF65-F5344CB8AC3E}">
        <p14:creationId xmlns:p14="http://schemas.microsoft.com/office/powerpoint/2010/main" val="1650663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in licensing</a:t>
            </a:r>
            <a:endParaRPr lang="en-US" dirty="0"/>
          </a:p>
        </p:txBody>
      </p:sp>
      <p:sp>
        <p:nvSpPr>
          <p:cNvPr id="3" name="Content Placeholder 2"/>
          <p:cNvSpPr>
            <a:spLocks noGrp="1"/>
          </p:cNvSpPr>
          <p:nvPr>
            <p:ph idx="1"/>
          </p:nvPr>
        </p:nvSpPr>
        <p:spPr/>
        <p:txBody>
          <a:bodyPr/>
          <a:lstStyle/>
          <a:p>
            <a:r>
              <a:rPr lang="en-US" u="sng" dirty="0" smtClean="0"/>
              <a:t>Data</a:t>
            </a:r>
            <a:r>
              <a:rPr lang="en-US" dirty="0" smtClean="0"/>
              <a:t>: Creative Commons Attribution (</a:t>
            </a:r>
            <a:r>
              <a:rPr lang="en-US" b="1" dirty="0" smtClean="0">
                <a:solidFill>
                  <a:schemeClr val="accent6">
                    <a:lumMod val="50000"/>
                  </a:schemeClr>
                </a:solidFill>
              </a:rPr>
              <a:t>CC-BY</a:t>
            </a:r>
            <a:r>
              <a:rPr lang="en-US" dirty="0" smtClean="0"/>
              <a:t>) and variants</a:t>
            </a:r>
          </a:p>
          <a:p>
            <a:pPr lvl="1"/>
            <a:r>
              <a:rPr lang="en-US" dirty="0" smtClean="0"/>
              <a:t>Non-commercial (NC)</a:t>
            </a:r>
          </a:p>
          <a:p>
            <a:pPr lvl="1"/>
            <a:r>
              <a:rPr lang="en-US" dirty="0" smtClean="0"/>
              <a:t>Share-alike (SA)</a:t>
            </a:r>
          </a:p>
          <a:p>
            <a:r>
              <a:rPr lang="en-US" u="sng" dirty="0" smtClean="0"/>
              <a:t>Code</a:t>
            </a:r>
            <a:r>
              <a:rPr lang="en-US" dirty="0" smtClean="0"/>
              <a:t>: various Open Source licenses</a:t>
            </a:r>
          </a:p>
          <a:p>
            <a:pPr lvl="1"/>
            <a:r>
              <a:rPr lang="en-US" dirty="0" smtClean="0"/>
              <a:t>GPL: GNU Public License </a:t>
            </a:r>
            <a:r>
              <a:rPr lang="en-US" i="1" dirty="0" smtClean="0">
                <a:solidFill>
                  <a:schemeClr val="bg1">
                    <a:lumMod val="65000"/>
                  </a:schemeClr>
                </a:solidFill>
              </a:rPr>
              <a:t>(restrictive)</a:t>
            </a:r>
          </a:p>
          <a:p>
            <a:pPr lvl="1"/>
            <a:r>
              <a:rPr lang="en-US" dirty="0" smtClean="0"/>
              <a:t>MIT or </a:t>
            </a:r>
            <a:r>
              <a:rPr lang="en-US" b="1" dirty="0" smtClean="0">
                <a:solidFill>
                  <a:schemeClr val="accent6">
                    <a:lumMod val="50000"/>
                  </a:schemeClr>
                </a:solidFill>
              </a:rPr>
              <a:t>(modified) BSD</a:t>
            </a:r>
            <a:r>
              <a:rPr lang="en-US" dirty="0" smtClean="0"/>
              <a:t> license </a:t>
            </a:r>
            <a:r>
              <a:rPr lang="en-US" i="1" dirty="0" smtClean="0">
                <a:solidFill>
                  <a:schemeClr val="bg1">
                    <a:lumMod val="65000"/>
                  </a:schemeClr>
                </a:solidFill>
              </a:rPr>
              <a:t>(less restrictive) </a:t>
            </a:r>
          </a:p>
          <a:p>
            <a:pPr lvl="1"/>
            <a:endParaRPr lang="en-US" dirty="0" smtClean="0"/>
          </a:p>
          <a:p>
            <a:pPr lvl="1"/>
            <a:endParaRPr lang="en-US" dirty="0"/>
          </a:p>
        </p:txBody>
      </p:sp>
    </p:spTree>
    <p:extLst>
      <p:ext uri="{BB962C8B-B14F-4D97-AF65-F5344CB8AC3E}">
        <p14:creationId xmlns:p14="http://schemas.microsoft.com/office/powerpoint/2010/main" val="782597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initiatives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26880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6.googleusercontent.com/L8K5MOmWFn4N4x38-wMkh-_uXoqBosbW0Ph46Xt5ksshklXX0MP5Rg_WvH_k5NRJGCfPp9rLW5kwMcDyPFMuioYgcS74zf4lyTVycjMKLIU9xKLWtJKwLg6SIw"/>
          <p:cNvPicPr/>
          <p:nvPr/>
        </p:nvPicPr>
        <p:blipFill>
          <a:blip r:embed="rId3">
            <a:extLst>
              <a:ext uri="{28A0092B-C50C-407E-A947-70E740481C1C}">
                <a14:useLocalDpi xmlns:a14="http://schemas.microsoft.com/office/drawing/2010/main" val="0"/>
              </a:ext>
            </a:extLst>
          </a:blip>
          <a:srcRect/>
          <a:stretch>
            <a:fillRect/>
          </a:stretch>
        </p:blipFill>
        <p:spPr bwMode="auto">
          <a:xfrm>
            <a:off x="1642533" y="2133600"/>
            <a:ext cx="2971800" cy="2819400"/>
          </a:xfrm>
          <a:prstGeom prst="rect">
            <a:avLst/>
          </a:prstGeom>
          <a:noFill/>
          <a:ln>
            <a:noFill/>
          </a:ln>
        </p:spPr>
      </p:pic>
      <p:pic>
        <p:nvPicPr>
          <p:cNvPr id="4" name="Picture 3" descr="https://lh3.googleusercontent.com/Y1Eq3v24rRyGCROIEJhm3E5PXNlP4wOjN4efvQunniLPiFgeUXyJsTPq0hk7BR3nlSfwzAMTmY_-CoB9JLZRk2ggFmzMvB7B6sSGVd6E3wAMNedivTYYCVreUQ"/>
          <p:cNvPicPr/>
          <p:nvPr/>
        </p:nvPicPr>
        <p:blipFill>
          <a:blip r:embed="rId4">
            <a:extLst>
              <a:ext uri="{28A0092B-C50C-407E-A947-70E740481C1C}">
                <a14:useLocalDpi xmlns:a14="http://schemas.microsoft.com/office/drawing/2010/main" val="0"/>
              </a:ext>
            </a:extLst>
          </a:blip>
          <a:srcRect/>
          <a:stretch>
            <a:fillRect/>
          </a:stretch>
        </p:blipFill>
        <p:spPr bwMode="auto">
          <a:xfrm>
            <a:off x="4690534" y="2133600"/>
            <a:ext cx="2916521" cy="2817658"/>
          </a:xfrm>
          <a:prstGeom prst="rect">
            <a:avLst/>
          </a:prstGeom>
          <a:noFill/>
          <a:ln>
            <a:noFill/>
          </a:ln>
        </p:spPr>
      </p:pic>
      <p:pic>
        <p:nvPicPr>
          <p:cNvPr id="5" name="Picture 4" descr="https://lh6.googleusercontent.com/GuJGiJ3XNVkQn6FqHH7RkYM12dClc-6VnNznJa0DvSLqRwoK8us3A3ehsWQ-4rh4rNVZhkjvSj0BnILZuTZLQDN-3rcHrTiR7zX62-qlZn1V0scSSuAr9uLI1A"/>
          <p:cNvPicPr/>
          <p:nvPr/>
        </p:nvPicPr>
        <p:blipFill>
          <a:blip r:embed="rId5">
            <a:extLst>
              <a:ext uri="{28A0092B-C50C-407E-A947-70E740481C1C}">
                <a14:useLocalDpi xmlns:a14="http://schemas.microsoft.com/office/drawing/2010/main" val="0"/>
              </a:ext>
            </a:extLst>
          </a:blip>
          <a:srcRect/>
          <a:stretch>
            <a:fillRect/>
          </a:stretch>
        </p:blipFill>
        <p:spPr bwMode="auto">
          <a:xfrm>
            <a:off x="7738533" y="2133600"/>
            <a:ext cx="2895600" cy="2802280"/>
          </a:xfrm>
          <a:prstGeom prst="rect">
            <a:avLst/>
          </a:prstGeom>
          <a:noFill/>
          <a:ln>
            <a:noFill/>
          </a:ln>
        </p:spPr>
      </p:pic>
      <p:sp>
        <p:nvSpPr>
          <p:cNvPr id="7" name="Title 1"/>
          <p:cNvSpPr txBox="1">
            <a:spLocks/>
          </p:cNvSpPr>
          <p:nvPr/>
        </p:nvSpPr>
        <p:spPr>
          <a:xfrm>
            <a:off x="1981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Center for Open Science Badges</a:t>
            </a:r>
            <a:endParaRPr lang="en-US" sz="4000" dirty="0"/>
          </a:p>
        </p:txBody>
      </p:sp>
      <p:sp>
        <p:nvSpPr>
          <p:cNvPr id="6" name="TextBox 5"/>
          <p:cNvSpPr txBox="1"/>
          <p:nvPr/>
        </p:nvSpPr>
        <p:spPr>
          <a:xfrm>
            <a:off x="8707232" y="6477000"/>
            <a:ext cx="1960768" cy="369332"/>
          </a:xfrm>
          <a:prstGeom prst="rect">
            <a:avLst/>
          </a:prstGeom>
          <a:noFill/>
        </p:spPr>
        <p:txBody>
          <a:bodyPr wrap="none" rtlCol="0">
            <a:spAutoFit/>
          </a:bodyPr>
          <a:lstStyle/>
          <a:p>
            <a:r>
              <a:rPr lang="en-US" dirty="0"/>
              <a:t>Kidwell et al., 2016</a:t>
            </a:r>
          </a:p>
        </p:txBody>
      </p:sp>
      <p:sp>
        <p:nvSpPr>
          <p:cNvPr id="2" name="TextBox 1"/>
          <p:cNvSpPr txBox="1"/>
          <p:nvPr/>
        </p:nvSpPr>
        <p:spPr>
          <a:xfrm>
            <a:off x="1617147" y="6256567"/>
            <a:ext cx="8317726" cy="369332"/>
          </a:xfrm>
          <a:prstGeom prst="rect">
            <a:avLst/>
          </a:prstGeom>
          <a:noFill/>
        </p:spPr>
        <p:txBody>
          <a:bodyPr wrap="none" rtlCol="0">
            <a:spAutoFit/>
          </a:bodyPr>
          <a:lstStyle/>
          <a:p>
            <a:r>
              <a:rPr lang="en-US" dirty="0">
                <a:hlinkClick r:id="rId6"/>
              </a:rPr>
              <a:t>https://cos.io/our-services/open-science-badges/</a:t>
            </a:r>
            <a:r>
              <a:rPr lang="en-US" dirty="0"/>
              <a:t>; </a:t>
            </a:r>
            <a:r>
              <a:rPr lang="en-US" dirty="0" smtClean="0"/>
              <a:t>53 </a:t>
            </a:r>
            <a:r>
              <a:rPr lang="en-US" dirty="0"/>
              <a:t>adopting </a:t>
            </a:r>
            <a:r>
              <a:rPr lang="en-US" dirty="0" smtClean="0"/>
              <a:t>journals (18 as of 2017)</a:t>
            </a:r>
            <a:endParaRPr lang="en-US" dirty="0"/>
          </a:p>
        </p:txBody>
      </p:sp>
    </p:spTree>
    <p:extLst>
      <p:ext uri="{BB962C8B-B14F-4D97-AF65-F5344CB8AC3E}">
        <p14:creationId xmlns:p14="http://schemas.microsoft.com/office/powerpoint/2010/main" val="1292678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1.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1" y="0"/>
            <a:ext cx="7688341" cy="6858000"/>
          </a:xfrm>
          <a:prstGeom prst="rect">
            <a:avLst/>
          </a:prstGeom>
        </p:spPr>
      </p:pic>
      <p:sp>
        <p:nvSpPr>
          <p:cNvPr id="3" name="TextBox 2"/>
          <p:cNvSpPr txBox="1"/>
          <p:nvPr/>
        </p:nvSpPr>
        <p:spPr>
          <a:xfrm rot="16200000">
            <a:off x="-767047" y="3038485"/>
            <a:ext cx="6110567" cy="461665"/>
          </a:xfrm>
          <a:prstGeom prst="rect">
            <a:avLst/>
          </a:prstGeom>
          <a:solidFill>
            <a:schemeClr val="bg1"/>
          </a:solidFill>
        </p:spPr>
        <p:txBody>
          <a:bodyPr wrap="none" rtlCol="0">
            <a:spAutoFit/>
          </a:bodyPr>
          <a:lstStyle/>
          <a:p>
            <a:r>
              <a:rPr lang="en-US" sz="2400" dirty="0"/>
              <a:t>% Articles reporting data available in repository</a:t>
            </a:r>
          </a:p>
        </p:txBody>
      </p:sp>
      <p:sp>
        <p:nvSpPr>
          <p:cNvPr id="4" name="TextBox 3"/>
          <p:cNvSpPr txBox="1"/>
          <p:nvPr/>
        </p:nvSpPr>
        <p:spPr>
          <a:xfrm>
            <a:off x="2499170" y="685801"/>
            <a:ext cx="716663" cy="461665"/>
          </a:xfrm>
          <a:prstGeom prst="rect">
            <a:avLst/>
          </a:prstGeom>
          <a:solidFill>
            <a:schemeClr val="bg1"/>
          </a:solidFill>
        </p:spPr>
        <p:txBody>
          <a:bodyPr wrap="none" rtlCol="0">
            <a:spAutoFit/>
          </a:bodyPr>
          <a:lstStyle/>
          <a:p>
            <a:r>
              <a:rPr lang="en-US" sz="2400" dirty="0"/>
              <a:t>40%</a:t>
            </a:r>
          </a:p>
        </p:txBody>
      </p:sp>
      <p:sp>
        <p:nvSpPr>
          <p:cNvPr id="5" name="TextBox 4"/>
          <p:cNvSpPr txBox="1"/>
          <p:nvPr/>
        </p:nvSpPr>
        <p:spPr>
          <a:xfrm>
            <a:off x="2499170" y="2057401"/>
            <a:ext cx="716663" cy="461665"/>
          </a:xfrm>
          <a:prstGeom prst="rect">
            <a:avLst/>
          </a:prstGeom>
          <a:solidFill>
            <a:schemeClr val="bg1"/>
          </a:solidFill>
        </p:spPr>
        <p:txBody>
          <a:bodyPr wrap="none" rtlCol="0">
            <a:spAutoFit/>
          </a:bodyPr>
          <a:lstStyle/>
          <a:p>
            <a:r>
              <a:rPr lang="en-US" sz="2400" dirty="0"/>
              <a:t>30%</a:t>
            </a:r>
          </a:p>
        </p:txBody>
      </p:sp>
      <p:sp>
        <p:nvSpPr>
          <p:cNvPr id="6" name="TextBox 5"/>
          <p:cNvSpPr txBox="1"/>
          <p:nvPr/>
        </p:nvSpPr>
        <p:spPr>
          <a:xfrm>
            <a:off x="2499170" y="3500736"/>
            <a:ext cx="716663" cy="461665"/>
          </a:xfrm>
          <a:prstGeom prst="rect">
            <a:avLst/>
          </a:prstGeom>
          <a:solidFill>
            <a:schemeClr val="bg1"/>
          </a:solidFill>
        </p:spPr>
        <p:txBody>
          <a:bodyPr wrap="none" rtlCol="0">
            <a:spAutoFit/>
          </a:bodyPr>
          <a:lstStyle/>
          <a:p>
            <a:r>
              <a:rPr lang="en-US" sz="2400" dirty="0"/>
              <a:t>20%</a:t>
            </a:r>
          </a:p>
        </p:txBody>
      </p:sp>
      <p:sp>
        <p:nvSpPr>
          <p:cNvPr id="7" name="TextBox 6"/>
          <p:cNvSpPr txBox="1"/>
          <p:nvPr/>
        </p:nvSpPr>
        <p:spPr>
          <a:xfrm>
            <a:off x="2499170" y="4872336"/>
            <a:ext cx="716663" cy="461665"/>
          </a:xfrm>
          <a:prstGeom prst="rect">
            <a:avLst/>
          </a:prstGeom>
          <a:solidFill>
            <a:schemeClr val="bg1"/>
          </a:solidFill>
        </p:spPr>
        <p:txBody>
          <a:bodyPr wrap="none" rtlCol="0">
            <a:spAutoFit/>
          </a:bodyPr>
          <a:lstStyle/>
          <a:p>
            <a:r>
              <a:rPr lang="en-US" sz="2400" dirty="0"/>
              <a:t>10%</a:t>
            </a:r>
          </a:p>
        </p:txBody>
      </p:sp>
      <p:sp>
        <p:nvSpPr>
          <p:cNvPr id="8" name="TextBox 7"/>
          <p:cNvSpPr txBox="1"/>
          <p:nvPr/>
        </p:nvSpPr>
        <p:spPr>
          <a:xfrm>
            <a:off x="2499169" y="6243936"/>
            <a:ext cx="560670" cy="461665"/>
          </a:xfrm>
          <a:prstGeom prst="rect">
            <a:avLst/>
          </a:prstGeom>
          <a:solidFill>
            <a:schemeClr val="bg1"/>
          </a:solidFill>
        </p:spPr>
        <p:txBody>
          <a:bodyPr wrap="none" rtlCol="0">
            <a:spAutoFit/>
          </a:bodyPr>
          <a:lstStyle/>
          <a:p>
            <a:r>
              <a:rPr lang="en-US" sz="2400" dirty="0"/>
              <a:t>0%</a:t>
            </a:r>
          </a:p>
        </p:txBody>
      </p:sp>
    </p:spTree>
    <p:extLst>
      <p:ext uri="{BB962C8B-B14F-4D97-AF65-F5344CB8AC3E}">
        <p14:creationId xmlns:p14="http://schemas.microsoft.com/office/powerpoint/2010/main" val="157171175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 Badges? Transparency!</a:t>
            </a:r>
            <a:endParaRPr lang="en-US" dirty="0"/>
          </a:p>
        </p:txBody>
      </p:sp>
      <p:sp>
        <p:nvSpPr>
          <p:cNvPr id="3" name="Content Placeholder 2"/>
          <p:cNvSpPr>
            <a:spLocks noGrp="1"/>
          </p:cNvSpPr>
          <p:nvPr>
            <p:ph idx="1"/>
          </p:nvPr>
        </p:nvSpPr>
        <p:spPr/>
        <p:txBody>
          <a:bodyPr/>
          <a:lstStyle/>
          <a:p>
            <a:r>
              <a:rPr lang="en-US" dirty="0" smtClean="0"/>
              <a:t>Positives: </a:t>
            </a:r>
          </a:p>
          <a:p>
            <a:pPr lvl="1"/>
            <a:r>
              <a:rPr lang="en-US" dirty="0" smtClean="0"/>
              <a:t>Give credit for previously invisible activities</a:t>
            </a:r>
          </a:p>
          <a:p>
            <a:pPr lvl="1"/>
            <a:r>
              <a:rPr lang="en-US" dirty="0" smtClean="0"/>
              <a:t>Can be assessed quickly</a:t>
            </a:r>
          </a:p>
          <a:p>
            <a:r>
              <a:rPr lang="en-US" dirty="0" smtClean="0"/>
              <a:t>Negatives:</a:t>
            </a:r>
          </a:p>
          <a:p>
            <a:pPr lvl="1"/>
            <a:r>
              <a:rPr lang="en-US" dirty="0" smtClean="0"/>
              <a:t>Need to be known in order to be effective</a:t>
            </a:r>
          </a:p>
          <a:p>
            <a:pPr lvl="1"/>
            <a:r>
              <a:rPr lang="en-US" dirty="0" smtClean="0"/>
              <a:t>May bias outcomes!</a:t>
            </a:r>
          </a:p>
          <a:p>
            <a:pPr lvl="1"/>
            <a:r>
              <a:rPr lang="en-US" dirty="0" smtClean="0"/>
              <a:t>Require effort for verification? </a:t>
            </a:r>
            <a:endParaRPr lang="en-US" dirty="0"/>
          </a:p>
        </p:txBody>
      </p:sp>
    </p:spTree>
    <p:extLst>
      <p:ext uri="{BB962C8B-B14F-4D97-AF65-F5344CB8AC3E}">
        <p14:creationId xmlns:p14="http://schemas.microsoft.com/office/powerpoint/2010/main" val="1518815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newest crisis</a:t>
            </a:r>
            <a:endParaRPr lang="en-US" dirty="0"/>
          </a:p>
        </p:txBody>
      </p:sp>
      <p:sp>
        <p:nvSpPr>
          <p:cNvPr id="3" name="Content Placeholder 2"/>
          <p:cNvSpPr>
            <a:spLocks noGrp="1"/>
          </p:cNvSpPr>
          <p:nvPr>
            <p:ph idx="1"/>
          </p:nvPr>
        </p:nvSpPr>
        <p:spPr/>
        <p:txBody>
          <a:bodyPr/>
          <a:lstStyle/>
          <a:p>
            <a:r>
              <a:rPr lang="en-US" dirty="0" smtClean="0"/>
              <a:t>Ioannides (2016)</a:t>
            </a:r>
          </a:p>
          <a:p>
            <a:r>
              <a:rPr lang="en-US" dirty="0" smtClean="0"/>
              <a:t>Ioannidis</a:t>
            </a:r>
            <a:r>
              <a:rPr lang="en-US" dirty="0"/>
              <a:t>, </a:t>
            </a:r>
            <a:r>
              <a:rPr lang="en-US" dirty="0" smtClean="0"/>
              <a:t>Stanley, </a:t>
            </a:r>
            <a:r>
              <a:rPr lang="en-US" dirty="0" err="1" smtClean="0"/>
              <a:t>Doucouliagos</a:t>
            </a:r>
            <a:r>
              <a:rPr lang="en-US" dirty="0" smtClean="0"/>
              <a:t> (2017): bias, low power</a:t>
            </a:r>
          </a:p>
          <a:p>
            <a:r>
              <a:rPr lang="en-US" dirty="0" smtClean="0"/>
              <a:t>Miguel et al (2014)</a:t>
            </a:r>
          </a:p>
          <a:p>
            <a:r>
              <a:rPr lang="en-US" dirty="0" smtClean="0"/>
              <a:t>Chang &amp; Li (2015)</a:t>
            </a:r>
          </a:p>
          <a:p>
            <a:r>
              <a:rPr lang="en-US" dirty="0" smtClean="0"/>
              <a:t>Zimmermann (2015): Calls for a replication journal</a:t>
            </a:r>
          </a:p>
          <a:p>
            <a:r>
              <a:rPr lang="en-US" dirty="0" smtClean="0"/>
              <a:t>Many others…</a:t>
            </a:r>
          </a:p>
          <a:p>
            <a:endParaRPr lang="en-US" dirty="0" smtClean="0"/>
          </a:p>
          <a:p>
            <a:endParaRPr lang="en-US" dirty="0"/>
          </a:p>
        </p:txBody>
      </p:sp>
      <p:sp>
        <p:nvSpPr>
          <p:cNvPr id="4" name="TextBox 3"/>
          <p:cNvSpPr txBox="1"/>
          <p:nvPr/>
        </p:nvSpPr>
        <p:spPr>
          <a:xfrm>
            <a:off x="4120473" y="2773923"/>
            <a:ext cx="7627434" cy="2062103"/>
          </a:xfrm>
          <a:prstGeom prst="rect">
            <a:avLst/>
          </a:prstGeom>
          <a:solidFill>
            <a:schemeClr val="bg1"/>
          </a:solidFill>
          <a:ln w="25400">
            <a:solidFill>
              <a:schemeClr val="accent3">
                <a:lumMod val="75000"/>
              </a:schemeClr>
            </a:solidFill>
          </a:ln>
          <a:effectLst>
            <a:outerShdw blurRad="50800" dist="127000" dir="2700000" algn="tl" rotWithShape="0">
              <a:prstClr val="black">
                <a:alpha val="40000"/>
              </a:prstClr>
            </a:outerShdw>
          </a:effectLst>
        </p:spPr>
        <p:txBody>
          <a:bodyPr wrap="square" rtlCol="0">
            <a:spAutoFit/>
          </a:bodyPr>
          <a:lstStyle/>
          <a:p>
            <a:r>
              <a:rPr lang="en-US" sz="3200" dirty="0" smtClean="0">
                <a:latin typeface="Century" panose="02040604050505020304" pitchFamily="18" charset="0"/>
              </a:rPr>
              <a:t>“statistically </a:t>
            </a:r>
            <a:r>
              <a:rPr lang="en-US" sz="3200" dirty="0">
                <a:latin typeface="Century" panose="02040604050505020304" pitchFamily="18" charset="0"/>
              </a:rPr>
              <a:t>significant, novel, and theoretically tidy results are published more easily than null, replication, or perplexing </a:t>
            </a:r>
            <a:r>
              <a:rPr lang="en-US" sz="3200" dirty="0" smtClean="0">
                <a:latin typeface="Century" panose="02040604050505020304" pitchFamily="18" charset="0"/>
              </a:rPr>
              <a:t>results”</a:t>
            </a:r>
            <a:endParaRPr lang="en-US" sz="3200" dirty="0">
              <a:latin typeface="Century" panose="02040604050505020304" pitchFamily="18" charset="0"/>
            </a:endParaRPr>
          </a:p>
        </p:txBody>
      </p:sp>
    </p:spTree>
    <p:extLst>
      <p:ext uri="{BB962C8B-B14F-4D97-AF65-F5344CB8AC3E}">
        <p14:creationId xmlns:p14="http://schemas.microsoft.com/office/powerpoint/2010/main" val="166400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584096" y="1833170"/>
            <a:ext cx="9784080" cy="35702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Data</a:t>
            </a:r>
            <a:r>
              <a:rPr kumimoji="0" lang="en-US" altLang="en-US" sz="3200" b="0" i="0" u="none" strike="noStrike" cap="none" normalizeH="0" baseline="0" dirty="0" smtClean="0">
                <a:ln>
                  <a:noFill/>
                </a:ln>
                <a:solidFill>
                  <a:srgbClr val="333333"/>
                </a:solidFill>
                <a:effectLst/>
                <a:latin typeface="+mn-lt"/>
              </a:rPr>
              <a:t>: Authors complete two disclosure items for each Open Data badge application:</a:t>
            </a:r>
            <a:endParaRPr lang="en-US" altLang="en-US" sz="3200" dirty="0">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smtClean="0">
                <a:ln>
                  <a:noFill/>
                </a:ln>
                <a:solidFill>
                  <a:schemeClr val="tx1"/>
                </a:solidFill>
                <a:effectLst/>
                <a:latin typeface="+mn-lt"/>
              </a:rPr>
              <a:t>Provide the URL, DOI, or other </a:t>
            </a:r>
            <a:r>
              <a:rPr kumimoji="0" lang="en-US" altLang="en-US" sz="3200" b="1" i="0" u="none" strike="noStrike" cap="none" normalizeH="0" baseline="0" dirty="0" smtClean="0">
                <a:ln>
                  <a:noFill/>
                </a:ln>
                <a:solidFill>
                  <a:schemeClr val="accent4">
                    <a:lumMod val="75000"/>
                  </a:schemeClr>
                </a:solidFill>
                <a:effectLst/>
                <a:latin typeface="+mn-lt"/>
              </a:rPr>
              <a:t>permanent</a:t>
            </a:r>
            <a:r>
              <a:rPr kumimoji="0" lang="en-US" altLang="en-US" b="0" i="0" u="none" strike="noStrike" cap="none" normalizeH="0" baseline="0" dirty="0" smtClean="0">
                <a:ln>
                  <a:noFill/>
                </a:ln>
                <a:solidFill>
                  <a:schemeClr val="tx1"/>
                </a:solidFill>
                <a:effectLst/>
                <a:latin typeface="+mn-lt"/>
              </a:rPr>
              <a:t> path for accessing the data in a public, </a:t>
            </a:r>
            <a:r>
              <a:rPr kumimoji="0" lang="en-US" altLang="en-US" sz="3200" b="1" i="0" u="none" strike="noStrike" cap="none" normalizeH="0" baseline="0" dirty="0" smtClean="0">
                <a:ln>
                  <a:noFill/>
                </a:ln>
                <a:solidFill>
                  <a:schemeClr val="accent6">
                    <a:lumMod val="75000"/>
                  </a:schemeClr>
                </a:solidFill>
                <a:effectLst/>
                <a:latin typeface="+mn-lt"/>
              </a:rPr>
              <a:t>open access </a:t>
            </a:r>
            <a:r>
              <a:rPr kumimoji="0" lang="en-US" altLang="en-US" b="0" i="0" u="none" strike="noStrike" cap="none" normalizeH="0" baseline="0" dirty="0" smtClean="0">
                <a:ln>
                  <a:noFill/>
                </a:ln>
                <a:solidFill>
                  <a:schemeClr val="tx1"/>
                </a:solidFill>
                <a:effectLst/>
                <a:latin typeface="+mn-lt"/>
              </a:rPr>
              <a:t>repository.</a:t>
            </a:r>
            <a:br>
              <a:rPr kumimoji="0" lang="en-US" altLang="en-US" b="0" i="0" u="none" strike="noStrike" cap="none" normalizeH="0" baseline="0" dirty="0" smtClean="0">
                <a:ln>
                  <a:noFill/>
                </a:ln>
                <a:solidFill>
                  <a:schemeClr val="tx1"/>
                </a:solidFill>
                <a:effectLst/>
                <a:latin typeface="+mn-lt"/>
              </a:rPr>
            </a:br>
            <a:endParaRPr kumimoji="0" lang="en-US" altLang="en-US" b="0" i="0" u="none" strike="noStrike" cap="none" normalizeH="0" baseline="0" dirty="0" smtClean="0">
              <a:ln>
                <a:noFill/>
              </a:ln>
              <a:solidFill>
                <a:schemeClr val="tx1"/>
              </a:solidFill>
              <a:effectLst/>
              <a:latin typeface="+mn-lt"/>
            </a:endParaRPr>
          </a:p>
          <a:p>
            <a:pPr lvl="1">
              <a:lnSpc>
                <a:spcPct val="100000"/>
              </a:lnSpc>
            </a:pPr>
            <a:r>
              <a:rPr lang="en-US" altLang="en-US" i="1" dirty="0" smtClean="0">
                <a:latin typeface="+mn-lt"/>
              </a:rPr>
              <a:t>How do I know it is open access? </a:t>
            </a:r>
            <a:r>
              <a:rPr lang="en-US" altLang="en-US" b="1" i="1" dirty="0" smtClean="0">
                <a:solidFill>
                  <a:srgbClr val="C00000"/>
                </a:solidFill>
                <a:latin typeface="+mn-lt"/>
              </a:rPr>
              <a:t>Verify</a:t>
            </a:r>
            <a:r>
              <a:rPr lang="en-US" altLang="en-US" i="1" dirty="0" smtClean="0">
                <a:latin typeface="+mn-lt"/>
              </a:rPr>
              <a:t>!</a:t>
            </a:r>
          </a:p>
          <a:p>
            <a:pPr lvl="1">
              <a:lnSpc>
                <a:spcPct val="100000"/>
              </a:lnSpc>
            </a:pPr>
            <a:r>
              <a:rPr kumimoji="0" lang="en-US" altLang="en-US" b="0" i="1" u="none" strike="noStrike" cap="none" normalizeH="0" baseline="0" dirty="0" smtClean="0">
                <a:ln>
                  <a:noFill/>
                </a:ln>
                <a:solidFill>
                  <a:schemeClr val="tx1"/>
                </a:solidFill>
                <a:effectLst/>
                <a:latin typeface="+mn-lt"/>
              </a:rPr>
              <a:t>How</a:t>
            </a:r>
            <a:r>
              <a:rPr kumimoji="0" lang="en-US" altLang="en-US" b="0" i="1" u="none" strike="noStrike" cap="none" normalizeH="0" dirty="0" smtClean="0">
                <a:ln>
                  <a:noFill/>
                </a:ln>
                <a:solidFill>
                  <a:schemeClr val="tx1"/>
                </a:solidFill>
                <a:effectLst/>
                <a:latin typeface="+mn-lt"/>
              </a:rPr>
              <a:t> do I know </a:t>
            </a:r>
            <a:r>
              <a:rPr lang="en-US" altLang="en-US" i="1" dirty="0" smtClean="0">
                <a:latin typeface="+mn-lt"/>
              </a:rPr>
              <a:t>the data</a:t>
            </a:r>
            <a:r>
              <a:rPr kumimoji="0" lang="en-US" altLang="en-US" b="0" i="1" u="none" strike="noStrike" cap="none" normalizeH="0" dirty="0" smtClean="0">
                <a:ln>
                  <a:noFill/>
                </a:ln>
                <a:solidFill>
                  <a:schemeClr val="tx1"/>
                </a:solidFill>
                <a:effectLst/>
                <a:latin typeface="+mn-lt"/>
              </a:rPr>
              <a:t> is permanent? </a:t>
            </a:r>
            <a:r>
              <a:rPr lang="en-US" altLang="en-US" sz="2000" b="1" i="1" dirty="0">
                <a:solidFill>
                  <a:srgbClr val="C00000"/>
                </a:solidFill>
              </a:rPr>
              <a:t>Verify</a:t>
            </a:r>
            <a:r>
              <a:rPr kumimoji="0" lang="en-US" altLang="en-US" b="0" i="1" u="none" strike="noStrike" cap="none" normalizeH="0" dirty="0" smtClean="0">
                <a:ln>
                  <a:noFill/>
                </a:ln>
                <a:solidFill>
                  <a:schemeClr val="tx1"/>
                </a:solidFill>
                <a:effectLst/>
                <a:latin typeface="+mn-lt"/>
              </a:rPr>
              <a:t>?</a:t>
            </a:r>
          </a:p>
          <a:p>
            <a:pPr lvl="1">
              <a:lnSpc>
                <a:spcPct val="100000"/>
              </a:lnSpc>
            </a:pPr>
            <a:r>
              <a:rPr lang="en-US" altLang="en-US" i="1" baseline="0" dirty="0" smtClean="0">
                <a:latin typeface="+mn-lt"/>
              </a:rPr>
              <a:t>What do I do when</a:t>
            </a:r>
            <a:r>
              <a:rPr lang="en-US" altLang="en-US" i="1" dirty="0" smtClean="0">
                <a:latin typeface="+mn-lt"/>
              </a:rPr>
              <a:t> </a:t>
            </a:r>
            <a:r>
              <a:rPr lang="en-US" altLang="en-US" sz="2800" b="1" i="1" dirty="0" smtClean="0">
                <a:solidFill>
                  <a:schemeClr val="accent5">
                    <a:lumMod val="75000"/>
                  </a:schemeClr>
                </a:solidFill>
                <a:latin typeface="+mn-lt"/>
              </a:rPr>
              <a:t>access is possible</a:t>
            </a:r>
            <a:r>
              <a:rPr lang="en-US" altLang="en-US" i="1" dirty="0" smtClean="0">
                <a:latin typeface="+mn-lt"/>
              </a:rPr>
              <a:t>, but </a:t>
            </a:r>
            <a:r>
              <a:rPr lang="en-US" altLang="en-US" b="1" i="1" dirty="0" smtClean="0">
                <a:solidFill>
                  <a:srgbClr val="C00000"/>
                </a:solidFill>
                <a:latin typeface="+mn-lt"/>
              </a:rPr>
              <a:t>not</a:t>
            </a:r>
            <a:r>
              <a:rPr lang="en-US" altLang="en-US" i="1" dirty="0" smtClean="0">
                <a:latin typeface="+mn-lt"/>
              </a:rPr>
              <a:t> </a:t>
            </a:r>
            <a:r>
              <a:rPr lang="en-US" altLang="en-US" b="1" i="1" dirty="0" smtClean="0">
                <a:solidFill>
                  <a:schemeClr val="accent6">
                    <a:lumMod val="75000"/>
                  </a:schemeClr>
                </a:solidFill>
                <a:latin typeface="+mn-lt"/>
              </a:rPr>
              <a:t>open access</a:t>
            </a:r>
            <a:r>
              <a:rPr lang="en-US" altLang="en-US" dirty="0" smtClean="0">
                <a:latin typeface="+mn-lt"/>
              </a:rPr>
              <a:t>?</a:t>
            </a:r>
            <a:endParaRPr kumimoji="0" lang="en-US" altLang="en-US" b="0" i="0" u="none" strike="noStrike" cap="none" normalizeH="0" baseline="0" dirty="0" smtClean="0">
              <a:ln>
                <a:noFill/>
              </a:ln>
              <a:solidFill>
                <a:schemeClr val="tx1"/>
              </a:solidFill>
              <a:effectLst/>
              <a:latin typeface="+mn-lt"/>
            </a:endParaRPr>
          </a:p>
        </p:txBody>
      </p:sp>
      <p:pic>
        <p:nvPicPr>
          <p:cNvPr id="5" name="Picture 4" descr="https://lh6.googleusercontent.com/L8K5MOmWFn4N4x38-wMkh-_uXoqBosbW0Ph46Xt5ksshklXX0MP5Rg_WvH_k5NRJGCfPp9rLW5kwMcDyPFMuioYgcS74zf4lyTVycjMKLIU9xKLWtJKwLg6SIw"/>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248607" y="628841"/>
            <a:ext cx="1511214" cy="1225420"/>
          </a:xfrm>
          <a:prstGeom prst="rect">
            <a:avLst/>
          </a:prstGeom>
          <a:noFill/>
          <a:ln>
            <a:noFill/>
          </a:ln>
        </p:spPr>
      </p:pic>
    </p:spTree>
    <p:extLst>
      <p:ext uri="{BB962C8B-B14F-4D97-AF65-F5344CB8AC3E}">
        <p14:creationId xmlns:p14="http://schemas.microsoft.com/office/powerpoint/2010/main" val="353081593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584096" y="1802393"/>
            <a:ext cx="9784080" cy="3631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Data</a:t>
            </a:r>
            <a:r>
              <a:rPr kumimoji="0" lang="en-US" altLang="en-US" sz="3200" b="0" i="0" u="none" strike="noStrike" cap="none" normalizeH="0" baseline="0" dirty="0" smtClean="0">
                <a:ln>
                  <a:noFill/>
                </a:ln>
                <a:solidFill>
                  <a:srgbClr val="333333"/>
                </a:solidFill>
                <a:effectLst/>
                <a:latin typeface="+mn-lt"/>
              </a:rPr>
              <a:t>: Authors complete two disclosure items for each Open Data badge application:</a:t>
            </a:r>
            <a:endParaRPr lang="en-US" altLang="en-US" sz="3200" dirty="0">
              <a:latin typeface="+mn-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smtClean="0">
              <a:ln>
                <a:noFill/>
              </a:ln>
              <a:solidFill>
                <a:schemeClr val="tx1"/>
              </a:solidFill>
              <a:effectLst/>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b="0" i="0" u="none" strike="noStrike" cap="none" normalizeH="0" baseline="0" dirty="0" smtClean="0">
                <a:ln>
                  <a:noFill/>
                </a:ln>
                <a:solidFill>
                  <a:schemeClr val="tx1"/>
                </a:solidFill>
                <a:effectLst/>
                <a:latin typeface="+mn-lt"/>
              </a:rPr>
              <a:t>Is there </a:t>
            </a:r>
            <a:r>
              <a:rPr kumimoji="0" lang="en-US" altLang="en-US" b="1" i="0" u="none" strike="noStrike" cap="none" normalizeH="0" baseline="0" dirty="0" smtClean="0">
                <a:ln>
                  <a:noFill/>
                </a:ln>
                <a:solidFill>
                  <a:schemeClr val="accent4">
                    <a:lumMod val="75000"/>
                  </a:schemeClr>
                </a:solidFill>
                <a:effectLst/>
                <a:latin typeface="+mn-lt"/>
              </a:rPr>
              <a:t>sufficient</a:t>
            </a:r>
            <a:r>
              <a:rPr kumimoji="0" lang="en-US" altLang="en-US" b="0" i="0" u="none" strike="noStrike" cap="none" normalizeH="0" baseline="0" dirty="0" smtClean="0">
                <a:ln>
                  <a:noFill/>
                </a:ln>
                <a:solidFill>
                  <a:schemeClr val="tx1"/>
                </a:solidFill>
                <a:effectLst/>
                <a:latin typeface="+mn-lt"/>
              </a:rPr>
              <a:t> information for an independent researcher to reproduce the reported results? If no, explain.</a:t>
            </a:r>
            <a:br>
              <a:rPr kumimoji="0" lang="en-US" altLang="en-US" b="0" i="0" u="none" strike="noStrike" cap="none" normalizeH="0" baseline="0" dirty="0" smtClean="0">
                <a:ln>
                  <a:noFill/>
                </a:ln>
                <a:solidFill>
                  <a:schemeClr val="tx1"/>
                </a:solidFill>
                <a:effectLst/>
                <a:latin typeface="+mn-lt"/>
              </a:rPr>
            </a:br>
            <a:endParaRPr kumimoji="0" lang="en-US" altLang="en-US" b="0" i="0" u="none" strike="noStrike" cap="none" normalizeH="0" baseline="0" dirty="0" smtClean="0">
              <a:ln>
                <a:noFill/>
              </a:ln>
              <a:solidFill>
                <a:schemeClr val="tx1"/>
              </a:solidFill>
              <a:effectLst/>
              <a:latin typeface="+mn-lt"/>
            </a:endParaRPr>
          </a:p>
          <a:p>
            <a:pPr lvl="1">
              <a:lnSpc>
                <a:spcPct val="100000"/>
              </a:lnSpc>
            </a:pPr>
            <a:r>
              <a:rPr lang="en-US" altLang="en-US" dirty="0" smtClean="0">
                <a:latin typeface="+mn-lt"/>
              </a:rPr>
              <a:t>All researchers </a:t>
            </a:r>
            <a:r>
              <a:rPr lang="en-US" altLang="en-US" sz="2800" b="1" dirty="0" smtClean="0">
                <a:solidFill>
                  <a:srgbClr val="C00000"/>
                </a:solidFill>
                <a:latin typeface="+mn-lt"/>
              </a:rPr>
              <a:t>claim</a:t>
            </a:r>
            <a:r>
              <a:rPr lang="en-US" altLang="en-US" dirty="0" smtClean="0">
                <a:latin typeface="+mn-lt"/>
              </a:rPr>
              <a:t> the information is sufficient -&gt; our results</a:t>
            </a:r>
            <a:endParaRPr kumimoji="0" lang="en-US" alt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mn-lt"/>
            </a:endParaRPr>
          </a:p>
        </p:txBody>
      </p:sp>
      <p:pic>
        <p:nvPicPr>
          <p:cNvPr id="5" name="Picture 4" descr="https://lh6.googleusercontent.com/L8K5MOmWFn4N4x38-wMkh-_uXoqBosbW0Ph46Xt5ksshklXX0MP5Rg_WvH_k5NRJGCfPp9rLW5kwMcDyPFMuioYgcS74zf4lyTVycjMKLIU9xKLWtJKwLg6SIw"/>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248607" y="628841"/>
            <a:ext cx="1511214" cy="1225420"/>
          </a:xfrm>
          <a:prstGeom prst="rect">
            <a:avLst/>
          </a:prstGeom>
          <a:noFill/>
          <a:ln>
            <a:noFill/>
          </a:ln>
        </p:spPr>
      </p:pic>
    </p:spTree>
    <p:extLst>
      <p:ext uri="{BB962C8B-B14F-4D97-AF65-F5344CB8AC3E}">
        <p14:creationId xmlns:p14="http://schemas.microsoft.com/office/powerpoint/2010/main" val="239367566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1122218" y="2104691"/>
            <a:ext cx="9784080"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Materials</a:t>
            </a:r>
            <a:r>
              <a:rPr kumimoji="0" lang="en-US" altLang="en-US" sz="3200" b="0" i="0" u="none" strike="noStrike" cap="none" normalizeH="0" baseline="0" dirty="0" smtClean="0">
                <a:ln>
                  <a:noFill/>
                </a:ln>
                <a:solidFill>
                  <a:srgbClr val="333333"/>
                </a:solidFill>
                <a:effectLst/>
                <a:latin typeface="+mn-lt"/>
              </a:rPr>
              <a:t>: Authors complete two disclosure items for each Open Materials badge application:</a:t>
            </a:r>
            <a:endParaRPr kumimoji="0" lang="en-US" altLang="en-US" sz="3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smtClean="0">
                <a:ln>
                  <a:noFill/>
                </a:ln>
                <a:solidFill>
                  <a:schemeClr val="tx1"/>
                </a:solidFill>
                <a:effectLst/>
                <a:latin typeface="+mn-lt"/>
              </a:rPr>
              <a:t>Provide the URL, DOI, or other permanent path for accessing the materials in a public, open access repository.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smtClean="0">
                <a:ln>
                  <a:noFill/>
                </a:ln>
                <a:solidFill>
                  <a:schemeClr val="tx1"/>
                </a:solidFill>
                <a:effectLst/>
                <a:latin typeface="+mn-lt"/>
              </a:rPr>
              <a:t>Is there sufficient information for an independent researcher to reproduce the reported methodology? If no, explain.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mn-lt"/>
            </a:endParaRPr>
          </a:p>
        </p:txBody>
      </p:sp>
      <p:pic>
        <p:nvPicPr>
          <p:cNvPr id="5" name="Picture 4" descr="https://lh3.googleusercontent.com/Y1Eq3v24rRyGCROIEJhm3E5PXNlP4wOjN4efvQunniLPiFgeUXyJsTPq0hk7BR3nlSfwzAMTmY_-CoB9JLZRk2ggFmzMvB7B6sSGVd6E3wAMNedivTYYCVreUQ"/>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165254" y="365125"/>
            <a:ext cx="1579637" cy="1526091"/>
          </a:xfrm>
          <a:prstGeom prst="rect">
            <a:avLst/>
          </a:prstGeom>
          <a:noFill/>
          <a:ln>
            <a:noFill/>
          </a:ln>
        </p:spPr>
      </p:pic>
      <p:sp>
        <p:nvSpPr>
          <p:cNvPr id="3" name="TextBox 2"/>
          <p:cNvSpPr txBox="1"/>
          <p:nvPr/>
        </p:nvSpPr>
        <p:spPr>
          <a:xfrm>
            <a:off x="2778607" y="5305567"/>
            <a:ext cx="5386647" cy="646331"/>
          </a:xfrm>
          <a:prstGeom prst="rect">
            <a:avLst/>
          </a:prstGeom>
          <a:solidFill>
            <a:schemeClr val="bg1"/>
          </a:solidFill>
          <a:ln w="50800">
            <a:solidFill>
              <a:schemeClr val="accent3">
                <a:lumMod val="75000"/>
              </a:schemeClr>
            </a:solidFill>
          </a:ln>
          <a:effectLst>
            <a:outerShdw blurRad="50800" dist="127000" dir="2700000" algn="tl" rotWithShape="0">
              <a:prstClr val="black">
                <a:alpha val="40000"/>
              </a:prstClr>
            </a:outerShdw>
          </a:effectLst>
        </p:spPr>
        <p:txBody>
          <a:bodyPr wrap="square" rtlCol="0">
            <a:spAutoFit/>
          </a:bodyPr>
          <a:lstStyle/>
          <a:p>
            <a:pPr algn="ctr"/>
            <a:r>
              <a:rPr lang="en-US" sz="3600" b="1" dirty="0" smtClean="0">
                <a:solidFill>
                  <a:srgbClr val="C00000"/>
                </a:solidFill>
              </a:rPr>
              <a:t>Similar concerns as before</a:t>
            </a:r>
            <a:endParaRPr lang="en-US" sz="3600" b="1" dirty="0">
              <a:solidFill>
                <a:srgbClr val="C00000"/>
              </a:solidFill>
            </a:endParaRPr>
          </a:p>
        </p:txBody>
      </p:sp>
    </p:spTree>
    <p:extLst>
      <p:ext uri="{BB962C8B-B14F-4D97-AF65-F5344CB8AC3E}">
        <p14:creationId xmlns:p14="http://schemas.microsoft.com/office/powerpoint/2010/main" val="248720715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Pre-registration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571420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970" y="152809"/>
            <a:ext cx="10113590" cy="6705191"/>
          </a:xfrm>
        </p:spPr>
      </p:pic>
    </p:spTree>
    <p:extLst>
      <p:ext uri="{BB962C8B-B14F-4D97-AF65-F5344CB8AC3E}">
        <p14:creationId xmlns:p14="http://schemas.microsoft.com/office/powerpoint/2010/main" val="265981024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Registrations at the AEA Registry</a:t>
            </a:r>
            <a:endParaRPr lang="en-US" dirty="0"/>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2481562" y="1825625"/>
            <a:ext cx="7228875" cy="4351338"/>
          </a:xfrm>
        </p:spPr>
      </p:pic>
    </p:spTree>
    <p:extLst>
      <p:ext uri="{BB962C8B-B14F-4D97-AF65-F5344CB8AC3E}">
        <p14:creationId xmlns:p14="http://schemas.microsoft.com/office/powerpoint/2010/main" val="353278388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at the AEA</a:t>
            </a:r>
            <a:endParaRPr lang="en-US" dirty="0"/>
          </a:p>
        </p:txBody>
      </p:sp>
      <p:sp>
        <p:nvSpPr>
          <p:cNvPr id="3" name="Content Placeholder 2"/>
          <p:cNvSpPr>
            <a:spLocks noGrp="1"/>
          </p:cNvSpPr>
          <p:nvPr>
            <p:ph idx="1"/>
          </p:nvPr>
        </p:nvSpPr>
        <p:spPr/>
        <p:txBody>
          <a:bodyPr>
            <a:normAutofit/>
          </a:bodyPr>
          <a:lstStyle/>
          <a:p>
            <a:r>
              <a:rPr lang="en-US" sz="4800" dirty="0" smtClean="0"/>
              <a:t>Integrate registrations more robustly</a:t>
            </a:r>
          </a:p>
          <a:p>
            <a:pPr lvl="1"/>
            <a:r>
              <a:rPr lang="en-US" sz="4400" dirty="0" smtClean="0"/>
              <a:t>Cite through DOI</a:t>
            </a:r>
          </a:p>
          <a:p>
            <a:pPr lvl="1"/>
            <a:r>
              <a:rPr lang="en-US" sz="4400" dirty="0" smtClean="0"/>
              <a:t>Link more robustly (not just citation!)</a:t>
            </a:r>
          </a:p>
          <a:p>
            <a:pPr lvl="1"/>
            <a:r>
              <a:rPr lang="en-US" sz="4400" dirty="0" smtClean="0"/>
              <a:t>Highlight through badges?</a:t>
            </a:r>
          </a:p>
        </p:txBody>
      </p:sp>
    </p:spTree>
    <p:extLst>
      <p:ext uri="{BB962C8B-B14F-4D97-AF65-F5344CB8AC3E}">
        <p14:creationId xmlns:p14="http://schemas.microsoft.com/office/powerpoint/2010/main" val="17478590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at the AEA</a:t>
            </a:r>
            <a:endParaRPr lang="en-US" dirty="0"/>
          </a:p>
        </p:txBody>
      </p:sp>
      <p:sp>
        <p:nvSpPr>
          <p:cNvPr id="3" name="Content Placeholder 2"/>
          <p:cNvSpPr>
            <a:spLocks noGrp="1"/>
          </p:cNvSpPr>
          <p:nvPr>
            <p:ph idx="1"/>
          </p:nvPr>
        </p:nvSpPr>
        <p:spPr>
          <a:xfrm>
            <a:off x="838200" y="1825625"/>
            <a:ext cx="4848922" cy="4351338"/>
          </a:xfrm>
        </p:spPr>
        <p:txBody>
          <a:bodyPr/>
          <a:lstStyle/>
          <a:p>
            <a:pPr marL="0" indent="0">
              <a:buNone/>
            </a:pPr>
            <a:r>
              <a:rPr lang="en-US" dirty="0" smtClean="0"/>
              <a:t>Not just the AEA Registry</a:t>
            </a:r>
          </a:p>
          <a:p>
            <a:r>
              <a:rPr lang="en-US" dirty="0" smtClean="0"/>
              <a:t>OSF </a:t>
            </a:r>
            <a:r>
              <a:rPr lang="en-US" dirty="0" smtClean="0">
                <a:hlinkClick r:id="rId2"/>
              </a:rPr>
              <a:t>registrations</a:t>
            </a:r>
            <a:endParaRPr lang="en-US" dirty="0" smtClean="0"/>
          </a:p>
          <a:p>
            <a:r>
              <a:rPr lang="en-US" dirty="0" smtClean="0"/>
              <a:t>Int’l Initiative for Impact Evaluation (3ie)’s </a:t>
            </a:r>
            <a:r>
              <a:rPr lang="en-US" dirty="0">
                <a:hlinkClick r:id="rId3"/>
              </a:rPr>
              <a:t>RIDIE </a:t>
            </a:r>
            <a:r>
              <a:rPr lang="en-US" dirty="0" smtClean="0">
                <a:hlinkClick r:id="rId3"/>
              </a:rPr>
              <a:t>registry</a:t>
            </a:r>
            <a:endParaRPr lang="en-US" dirty="0" smtClean="0"/>
          </a:p>
          <a:p>
            <a:r>
              <a:rPr lang="en-US" dirty="0" smtClean="0"/>
              <a:t>Evidence in Governance And Politics (EGAP)’s </a:t>
            </a:r>
            <a:r>
              <a:rPr lang="en-US" dirty="0" smtClean="0">
                <a:hlinkClick r:id="rId4"/>
              </a:rPr>
              <a:t>registry</a:t>
            </a:r>
            <a:endParaRPr lang="en-US" dirty="0"/>
          </a:p>
          <a:p>
            <a:r>
              <a:rPr lang="en-US" dirty="0" smtClean="0">
                <a:hlinkClick r:id="rId5"/>
              </a:rPr>
              <a:t>As-Predicted</a:t>
            </a:r>
            <a:endParaRPr lang="en-US"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5109" y="967658"/>
            <a:ext cx="4909385" cy="3306685"/>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6409" y="3289796"/>
            <a:ext cx="3217399" cy="4304184"/>
          </a:xfrm>
          <a:prstGeom prst="rect">
            <a:avLst/>
          </a:prstGeom>
        </p:spPr>
      </p:pic>
    </p:spTree>
    <p:extLst>
      <p:ext uri="{BB962C8B-B14F-4D97-AF65-F5344CB8AC3E}">
        <p14:creationId xmlns:p14="http://schemas.microsoft.com/office/powerpoint/2010/main" val="50296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nodeType="afterEffect">
                                  <p:stCondLst>
                                    <p:cond delay="25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3250"/>
                            </p:stCondLst>
                            <p:childTnLst>
                              <p:par>
                                <p:cTn id="17" presetID="1"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4250"/>
                            </p:stCondLst>
                            <p:childTnLst>
                              <p:par>
                                <p:cTn id="20" presetID="1" presetClass="entr" presetSubtype="0" fill="hold" grpId="0" nodeType="afterEffect">
                                  <p:stCondLst>
                                    <p:cond delay="100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par>
                          <p:cTn id="22" fill="hold">
                            <p:stCondLst>
                              <p:cond delay="5250"/>
                            </p:stCondLst>
                            <p:childTnLst>
                              <p:par>
                                <p:cTn id="23" presetID="1" presetClass="entr" presetSubtype="0" fill="hold" nodeType="afterEffect">
                                  <p:stCondLst>
                                    <p:cond delay="25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dvAuto="100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Registered Reports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5718878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659" y="1690688"/>
            <a:ext cx="10248411" cy="10884376"/>
          </a:xfrm>
        </p:spPr>
      </p:pic>
    </p:spTree>
    <p:extLst>
      <p:ext uri="{BB962C8B-B14F-4D97-AF65-F5344CB8AC3E}">
        <p14:creationId xmlns:p14="http://schemas.microsoft.com/office/powerpoint/2010/main" val="1928016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is it a “crisis”?</a:t>
            </a:r>
            <a:endParaRPr lang="en-US" dirty="0"/>
          </a:p>
        </p:txBody>
      </p:sp>
      <p:sp>
        <p:nvSpPr>
          <p:cNvPr id="3" name="Content Placeholder 2"/>
          <p:cNvSpPr>
            <a:spLocks noGrp="1"/>
          </p:cNvSpPr>
          <p:nvPr>
            <p:ph idx="1"/>
          </p:nvPr>
        </p:nvSpPr>
        <p:spPr>
          <a:xfrm>
            <a:off x="838200" y="1825625"/>
            <a:ext cx="10515600" cy="2991702"/>
          </a:xfrm>
        </p:spPr>
        <p:txBody>
          <a:bodyPr>
            <a:normAutofit/>
          </a:bodyPr>
          <a:lstStyle/>
          <a:p>
            <a:r>
              <a:rPr lang="en-US" sz="4000" dirty="0" smtClean="0">
                <a:latin typeface="Century" panose="02040604050505020304" pitchFamily="18" charset="0"/>
              </a:rPr>
              <a:t>crisis</a:t>
            </a:r>
            <a:r>
              <a:rPr lang="en-US" sz="4000" dirty="0">
                <a:latin typeface="Century" panose="02040604050505020304" pitchFamily="18" charset="0"/>
              </a:rPr>
              <a:t> [</a:t>
            </a:r>
            <a:r>
              <a:rPr lang="en-US" sz="4000" dirty="0" err="1">
                <a:latin typeface="Century" panose="02040604050505020304" pitchFamily="18" charset="0"/>
              </a:rPr>
              <a:t>kri´sis</a:t>
            </a:r>
            <a:r>
              <a:rPr lang="en-US" sz="4000" dirty="0">
                <a:latin typeface="Century" panose="02040604050505020304" pitchFamily="18" charset="0"/>
              </a:rPr>
              <a:t>] (pl. </a:t>
            </a:r>
            <a:r>
              <a:rPr lang="en-US" sz="4000" i="1" dirty="0" err="1">
                <a:latin typeface="Century" panose="02040604050505020304" pitchFamily="18" charset="0"/>
              </a:rPr>
              <a:t>cri´ses</a:t>
            </a:r>
            <a:r>
              <a:rPr lang="en-US" sz="4000" dirty="0">
                <a:latin typeface="Century" panose="02040604050505020304" pitchFamily="18" charset="0"/>
              </a:rPr>
              <a:t>) (</a:t>
            </a:r>
            <a:r>
              <a:rPr lang="en-US" sz="4000" i="1" dirty="0">
                <a:latin typeface="Century" panose="02040604050505020304" pitchFamily="18" charset="0"/>
              </a:rPr>
              <a:t>L</a:t>
            </a:r>
            <a:r>
              <a:rPr lang="en-US" sz="4000" i="1" dirty="0" smtClean="0">
                <a:latin typeface="Century" panose="02040604050505020304" pitchFamily="18" charset="0"/>
              </a:rPr>
              <a:t>.</a:t>
            </a:r>
            <a:r>
              <a:rPr lang="en-US" sz="4000" dirty="0" smtClean="0">
                <a:latin typeface="Century" panose="02040604050505020304" pitchFamily="18" charset="0"/>
              </a:rPr>
              <a:t>)</a:t>
            </a:r>
            <a:br>
              <a:rPr lang="en-US" sz="4000" dirty="0" smtClean="0">
                <a:latin typeface="Century" panose="02040604050505020304" pitchFamily="18" charset="0"/>
              </a:rPr>
            </a:br>
            <a:r>
              <a:rPr lang="en-US" b="1" dirty="0" smtClean="0">
                <a:latin typeface="Century" panose="02040604050505020304" pitchFamily="18" charset="0"/>
              </a:rPr>
              <a:t>1</a:t>
            </a:r>
            <a:r>
              <a:rPr lang="en-US" b="1" dirty="0">
                <a:latin typeface="Century" panose="02040604050505020304" pitchFamily="18" charset="0"/>
              </a:rPr>
              <a:t>.</a:t>
            </a:r>
            <a:r>
              <a:rPr lang="en-US" dirty="0">
                <a:latin typeface="Century" panose="02040604050505020304" pitchFamily="18" charset="0"/>
              </a:rPr>
              <a:t> the </a:t>
            </a:r>
            <a:r>
              <a:rPr lang="en-US" sz="3200" b="1" dirty="0">
                <a:solidFill>
                  <a:schemeClr val="accent1">
                    <a:lumMod val="75000"/>
                  </a:schemeClr>
                </a:solidFill>
                <a:latin typeface="Century" panose="02040604050505020304" pitchFamily="18" charset="0"/>
              </a:rPr>
              <a:t>turning point</a:t>
            </a:r>
            <a:r>
              <a:rPr lang="en-US" dirty="0">
                <a:latin typeface="Century" panose="02040604050505020304" pitchFamily="18" charset="0"/>
              </a:rPr>
              <a:t> of a disease for better or worse; </a:t>
            </a:r>
            <a:r>
              <a:rPr lang="en-US" dirty="0" smtClean="0">
                <a:latin typeface="Century" panose="02040604050505020304" pitchFamily="18" charset="0"/>
              </a:rPr>
              <a:t/>
            </a:r>
            <a:br>
              <a:rPr lang="en-US" dirty="0" smtClean="0">
                <a:latin typeface="Century" panose="02040604050505020304" pitchFamily="18" charset="0"/>
              </a:rPr>
            </a:br>
            <a:r>
              <a:rPr lang="en-US" dirty="0" smtClean="0">
                <a:latin typeface="Century" panose="02040604050505020304" pitchFamily="18" charset="0"/>
              </a:rPr>
              <a:t>especially</a:t>
            </a:r>
            <a:r>
              <a:rPr lang="en-US" dirty="0">
                <a:latin typeface="Century" panose="02040604050505020304" pitchFamily="18" charset="0"/>
              </a:rPr>
              <a:t> a sudden change, usually for the better, </a:t>
            </a:r>
            <a:r>
              <a:rPr lang="en-US" dirty="0" smtClean="0">
                <a:latin typeface="Century" panose="02040604050505020304" pitchFamily="18" charset="0"/>
              </a:rPr>
              <a:t/>
            </a:r>
            <a:br>
              <a:rPr lang="en-US" dirty="0" smtClean="0">
                <a:latin typeface="Century" panose="02040604050505020304" pitchFamily="18" charset="0"/>
              </a:rPr>
            </a:br>
            <a:r>
              <a:rPr lang="en-US" dirty="0" smtClean="0">
                <a:latin typeface="Century" panose="02040604050505020304" pitchFamily="18" charset="0"/>
              </a:rPr>
              <a:t>in</a:t>
            </a:r>
            <a:r>
              <a:rPr lang="en-US" dirty="0">
                <a:latin typeface="Century" panose="02040604050505020304" pitchFamily="18" charset="0"/>
              </a:rPr>
              <a:t> the course of </a:t>
            </a:r>
            <a:r>
              <a:rPr lang="en-US" dirty="0" smtClean="0">
                <a:latin typeface="Century" panose="02040604050505020304" pitchFamily="18" charset="0"/>
              </a:rPr>
              <a:t>an acute</a:t>
            </a:r>
            <a:r>
              <a:rPr lang="en-US" dirty="0">
                <a:latin typeface="Century" panose="02040604050505020304" pitchFamily="18" charset="0"/>
              </a:rPr>
              <a:t> </a:t>
            </a:r>
            <a:r>
              <a:rPr lang="en-US" dirty="0" smtClean="0">
                <a:latin typeface="Century" panose="02040604050505020304" pitchFamily="18" charset="0"/>
              </a:rPr>
              <a:t>disease.</a:t>
            </a:r>
            <a:br>
              <a:rPr lang="en-US" dirty="0" smtClean="0">
                <a:latin typeface="Century" panose="02040604050505020304" pitchFamily="18" charset="0"/>
              </a:rPr>
            </a:br>
            <a:r>
              <a:rPr lang="en-US" b="1" dirty="0" smtClean="0">
                <a:latin typeface="Century" panose="02040604050505020304" pitchFamily="18" charset="0"/>
              </a:rPr>
              <a:t>2</a:t>
            </a:r>
            <a:r>
              <a:rPr lang="en-US" b="1" dirty="0">
                <a:latin typeface="Century" panose="02040604050505020304" pitchFamily="18" charset="0"/>
              </a:rPr>
              <a:t>.</a:t>
            </a:r>
            <a:r>
              <a:rPr lang="en-US" dirty="0">
                <a:latin typeface="Century" panose="02040604050505020304" pitchFamily="18" charset="0"/>
              </a:rPr>
              <a:t> a </a:t>
            </a:r>
            <a:r>
              <a:rPr lang="en-US" sz="3200" b="1" dirty="0">
                <a:solidFill>
                  <a:schemeClr val="accent6">
                    <a:lumMod val="75000"/>
                  </a:schemeClr>
                </a:solidFill>
                <a:latin typeface="Century" panose="02040604050505020304" pitchFamily="18" charset="0"/>
              </a:rPr>
              <a:t>sudden paroxysmal intensification</a:t>
            </a:r>
            <a:r>
              <a:rPr lang="en-US" dirty="0">
                <a:latin typeface="Century" panose="02040604050505020304" pitchFamily="18" charset="0"/>
              </a:rPr>
              <a:t> of symptoms in </a:t>
            </a:r>
            <a:r>
              <a:rPr lang="en-US" dirty="0" smtClean="0">
                <a:latin typeface="Century" panose="02040604050505020304" pitchFamily="18" charset="0"/>
              </a:rPr>
              <a:t/>
            </a:r>
            <a:br>
              <a:rPr lang="en-US" dirty="0" smtClean="0">
                <a:latin typeface="Century" panose="02040604050505020304" pitchFamily="18" charset="0"/>
              </a:rPr>
            </a:br>
            <a:r>
              <a:rPr lang="en-US" dirty="0" smtClean="0">
                <a:latin typeface="Century" panose="02040604050505020304" pitchFamily="18" charset="0"/>
              </a:rPr>
              <a:t>the</a:t>
            </a:r>
            <a:r>
              <a:rPr lang="en-US" dirty="0">
                <a:latin typeface="Century" panose="02040604050505020304" pitchFamily="18" charset="0"/>
              </a:rPr>
              <a:t> course of a disease.</a:t>
            </a:r>
          </a:p>
          <a:p>
            <a:endParaRPr lang="en-US" dirty="0"/>
          </a:p>
        </p:txBody>
      </p:sp>
    </p:spTree>
    <p:extLst>
      <p:ext uri="{BB962C8B-B14F-4D97-AF65-F5344CB8AC3E}">
        <p14:creationId xmlns:p14="http://schemas.microsoft.com/office/powerpoint/2010/main" val="134379848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149" y="-4241761"/>
            <a:ext cx="10248411" cy="10884376"/>
          </a:xfrm>
        </p:spPr>
      </p:pic>
    </p:spTree>
    <p:extLst>
      <p:ext uri="{BB962C8B-B14F-4D97-AF65-F5344CB8AC3E}">
        <p14:creationId xmlns:p14="http://schemas.microsoft.com/office/powerpoint/2010/main" val="11808433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Your turn!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7239375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you be doing going forward</a:t>
            </a:r>
            <a:r>
              <a:rPr lang="en-US" dirty="0" smtClean="0"/>
              <a:t>?</a:t>
            </a:r>
            <a:endParaRPr lang="en-US" dirty="0"/>
          </a:p>
        </p:txBody>
      </p:sp>
      <p:sp>
        <p:nvSpPr>
          <p:cNvPr id="3" name="Content Placeholder 2"/>
          <p:cNvSpPr>
            <a:spLocks noGrp="1"/>
          </p:cNvSpPr>
          <p:nvPr>
            <p:ph idx="1"/>
          </p:nvPr>
        </p:nvSpPr>
        <p:spPr/>
        <p:txBody>
          <a:bodyPr/>
          <a:lstStyle/>
          <a:p>
            <a:r>
              <a:rPr lang="en-US" dirty="0" smtClean="0"/>
              <a:t>Who has shared code and data?</a:t>
            </a:r>
          </a:p>
          <a:p>
            <a:r>
              <a:rPr lang="en-US" dirty="0" smtClean="0"/>
              <a:t>Who has done so when not required?</a:t>
            </a:r>
          </a:p>
          <a:p>
            <a:r>
              <a:rPr lang="en-US" dirty="0" smtClean="0"/>
              <a:t>Pre-registration</a:t>
            </a:r>
          </a:p>
          <a:p>
            <a:endParaRPr lang="en-US" dirty="0"/>
          </a:p>
        </p:txBody>
      </p:sp>
    </p:spTree>
    <p:extLst>
      <p:ext uri="{BB962C8B-B14F-4D97-AF65-F5344CB8AC3E}">
        <p14:creationId xmlns:p14="http://schemas.microsoft.com/office/powerpoint/2010/main" val="1330082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Sharing of code and data is coming</a:t>
            </a:r>
            <a:endParaRPr lang="en-US" dirty="0"/>
          </a:p>
        </p:txBody>
      </p:sp>
      <p:sp>
        <p:nvSpPr>
          <p:cNvPr id="5" name="Text Placeholder 4"/>
          <p:cNvSpPr>
            <a:spLocks noGrp="1"/>
          </p:cNvSpPr>
          <p:nvPr>
            <p:ph type="body" idx="1"/>
          </p:nvPr>
        </p:nvSpPr>
        <p:spPr/>
        <p:txBody>
          <a:bodyPr/>
          <a:lstStyle/>
          <a:p>
            <a:r>
              <a:rPr lang="en-US" dirty="0" smtClean="0"/>
              <a:t>Are you ready?</a:t>
            </a:r>
            <a:endParaRPr lang="en-US" dirty="0"/>
          </a:p>
        </p:txBody>
      </p:sp>
    </p:spTree>
    <p:extLst>
      <p:ext uri="{BB962C8B-B14F-4D97-AF65-F5344CB8AC3E}">
        <p14:creationId xmlns:p14="http://schemas.microsoft.com/office/powerpoint/2010/main" val="129413197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is good practice</a:t>
            </a:r>
            <a:endParaRPr lang="en-US" dirty="0"/>
          </a:p>
        </p:txBody>
      </p:sp>
      <p:sp>
        <p:nvSpPr>
          <p:cNvPr id="3" name="Content Placeholder 2"/>
          <p:cNvSpPr>
            <a:spLocks noGrp="1"/>
          </p:cNvSpPr>
          <p:nvPr>
            <p:ph idx="1"/>
          </p:nvPr>
        </p:nvSpPr>
        <p:spPr/>
        <p:txBody>
          <a:bodyPr/>
          <a:lstStyle/>
          <a:p>
            <a:r>
              <a:rPr lang="en-US" dirty="0" err="1" smtClean="0"/>
              <a:t>Hamermesh</a:t>
            </a:r>
            <a:r>
              <a:rPr lang="en-US" dirty="0" smtClean="0"/>
              <a:t> (2007) already said:</a:t>
            </a:r>
          </a:p>
          <a:p>
            <a:endParaRPr lang="en-US" dirty="0" smtClean="0"/>
          </a:p>
          <a:p>
            <a:pPr marL="0" indent="0">
              <a:buNone/>
            </a:pPr>
            <a:r>
              <a:rPr lang="en-US" sz="3200" b="1" dirty="0" smtClean="0">
                <a:latin typeface="Montserrat"/>
              </a:rPr>
              <a:t>“the </a:t>
            </a:r>
            <a:r>
              <a:rPr lang="en-US" sz="3200" b="1" dirty="0">
                <a:latin typeface="Montserrat"/>
              </a:rPr>
              <a:t>payoff is in the </a:t>
            </a:r>
            <a:r>
              <a:rPr lang="en-US" sz="3200" b="1" dirty="0">
                <a:solidFill>
                  <a:schemeClr val="accent5">
                    <a:lumMod val="75000"/>
                  </a:schemeClr>
                </a:solidFill>
                <a:latin typeface="Montserrat"/>
              </a:rPr>
              <a:t>influence of one’s </a:t>
            </a:r>
            <a:r>
              <a:rPr lang="en-US" sz="3200" b="1" dirty="0" smtClean="0">
                <a:solidFill>
                  <a:schemeClr val="accent5">
                    <a:lumMod val="75000"/>
                  </a:schemeClr>
                </a:solidFill>
                <a:latin typeface="Montserrat"/>
              </a:rPr>
              <a:t>ideas:</a:t>
            </a:r>
            <a:r>
              <a:rPr lang="en-US" sz="3200" b="1" dirty="0" smtClean="0">
                <a:latin typeface="Montserrat"/>
              </a:rPr>
              <a:t> having other scholars </a:t>
            </a:r>
            <a:r>
              <a:rPr lang="en-US" sz="3200" b="1" dirty="0">
                <a:latin typeface="Montserrat"/>
              </a:rPr>
              <a:t>base their work on those ideas, </a:t>
            </a:r>
            <a:r>
              <a:rPr lang="en-US" sz="3200" b="1" dirty="0">
                <a:solidFill>
                  <a:schemeClr val="accent6">
                    <a:lumMod val="75000"/>
                  </a:schemeClr>
                </a:solidFill>
                <a:latin typeface="Montserrat"/>
              </a:rPr>
              <a:t>having students learn from them</a:t>
            </a:r>
            <a:r>
              <a:rPr lang="en-US" sz="3200" b="1" dirty="0">
                <a:latin typeface="Montserrat"/>
              </a:rPr>
              <a:t>, and </a:t>
            </a:r>
            <a:r>
              <a:rPr lang="en-US" sz="3200" b="1" dirty="0" smtClean="0">
                <a:latin typeface="Montserrat"/>
              </a:rPr>
              <a:t>[…] </a:t>
            </a:r>
            <a:r>
              <a:rPr lang="en-US" sz="3200" b="1" dirty="0" smtClean="0">
                <a:solidFill>
                  <a:schemeClr val="accent2">
                    <a:lumMod val="75000"/>
                  </a:schemeClr>
                </a:solidFill>
                <a:latin typeface="Montserrat"/>
              </a:rPr>
              <a:t>having </a:t>
            </a:r>
            <a:r>
              <a:rPr lang="en-US" sz="3200" b="1" dirty="0">
                <a:solidFill>
                  <a:schemeClr val="accent2">
                    <a:lumMod val="75000"/>
                  </a:schemeClr>
                </a:solidFill>
                <a:latin typeface="Montserrat"/>
              </a:rPr>
              <a:t>public policy influenced by them</a:t>
            </a:r>
            <a:r>
              <a:rPr lang="en-US" sz="3200" b="1" dirty="0">
                <a:latin typeface="Montserrat"/>
              </a:rPr>
              <a:t> </a:t>
            </a:r>
            <a:r>
              <a:rPr lang="en-US" sz="3200" b="1" dirty="0" smtClean="0">
                <a:latin typeface="Montserrat"/>
              </a:rPr>
              <a:t>[…] </a:t>
            </a:r>
            <a:r>
              <a:rPr lang="en-US" sz="3200" b="1" dirty="0">
                <a:latin typeface="Montserrat"/>
              </a:rPr>
              <a:t>our ideas are unlikely to be taken seriously if our empirical research is </a:t>
            </a:r>
            <a:r>
              <a:rPr lang="en-US" sz="3200" b="1" dirty="0" smtClean="0">
                <a:solidFill>
                  <a:srgbClr val="C00000"/>
                </a:solidFill>
                <a:latin typeface="Montserrat"/>
              </a:rPr>
              <a:t>not credible</a:t>
            </a:r>
            <a:r>
              <a:rPr lang="en-US" sz="3200" b="1" dirty="0" smtClean="0">
                <a:latin typeface="Montserrat"/>
              </a:rPr>
              <a:t>”</a:t>
            </a:r>
            <a:endParaRPr lang="en-US" sz="3200" b="1" dirty="0">
              <a:latin typeface="Montserrat"/>
            </a:endParaRPr>
          </a:p>
          <a:p>
            <a:pPr marL="0" indent="0">
              <a:buNone/>
            </a:pPr>
            <a:endParaRPr lang="en-US" dirty="0"/>
          </a:p>
          <a:p>
            <a:endParaRPr lang="en-US" dirty="0"/>
          </a:p>
        </p:txBody>
      </p:sp>
    </p:spTree>
    <p:extLst>
      <p:ext uri="{BB962C8B-B14F-4D97-AF65-F5344CB8AC3E}">
        <p14:creationId xmlns:p14="http://schemas.microsoft.com/office/powerpoint/2010/main" val="388157175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Students and Faculty: New </a:t>
            </a:r>
            <a:r>
              <a:rPr lang="en-US" dirty="0" smtClean="0"/>
              <a:t>skills </a:t>
            </a:r>
            <a:r>
              <a:rPr lang="en-US" dirty="0" smtClean="0"/>
              <a:t>to learn</a:t>
            </a:r>
            <a:endParaRPr lang="en-US" dirty="0"/>
          </a:p>
        </p:txBody>
      </p:sp>
      <p:sp>
        <p:nvSpPr>
          <p:cNvPr id="5" name="Content Placeholder 4"/>
          <p:cNvSpPr>
            <a:spLocks noGrp="1"/>
          </p:cNvSpPr>
          <p:nvPr>
            <p:ph idx="1"/>
          </p:nvPr>
        </p:nvSpPr>
        <p:spPr/>
        <p:txBody>
          <a:bodyPr/>
          <a:lstStyle/>
          <a:p>
            <a:r>
              <a:rPr lang="en-US" dirty="0" smtClean="0"/>
              <a:t>How to incorporate reproducible practices into your workflow</a:t>
            </a:r>
          </a:p>
          <a:p>
            <a:r>
              <a:rPr lang="en-US" dirty="0" smtClean="0"/>
              <a:t>How to structure your code and your data with an eye on reproducibility</a:t>
            </a:r>
          </a:p>
          <a:p>
            <a:r>
              <a:rPr lang="en-US" dirty="0" smtClean="0"/>
              <a:t>How to license your contributions!</a:t>
            </a:r>
          </a:p>
          <a:p>
            <a:r>
              <a:rPr lang="en-US" dirty="0" smtClean="0"/>
              <a:t>When to pre-register, and when not to</a:t>
            </a:r>
          </a:p>
          <a:p>
            <a:r>
              <a:rPr lang="en-US" dirty="0" smtClean="0"/>
              <a:t>Document early, and often</a:t>
            </a:r>
            <a:endParaRPr lang="en-US" dirty="0"/>
          </a:p>
        </p:txBody>
      </p:sp>
    </p:spTree>
    <p:extLst>
      <p:ext uri="{BB962C8B-B14F-4D97-AF65-F5344CB8AC3E}">
        <p14:creationId xmlns:p14="http://schemas.microsoft.com/office/powerpoint/2010/main" val="68308369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Faculty: New </a:t>
            </a:r>
            <a:r>
              <a:rPr lang="en-US" dirty="0" smtClean="0"/>
              <a:t>skills </a:t>
            </a:r>
            <a:r>
              <a:rPr lang="en-US" dirty="0" smtClean="0"/>
              <a:t>to teach</a:t>
            </a:r>
            <a:endParaRPr lang="en-US" dirty="0"/>
          </a:p>
        </p:txBody>
      </p:sp>
      <p:sp>
        <p:nvSpPr>
          <p:cNvPr id="5" name="Content Placeholder 4"/>
          <p:cNvSpPr>
            <a:spLocks noGrp="1"/>
          </p:cNvSpPr>
          <p:nvPr>
            <p:ph idx="1"/>
          </p:nvPr>
        </p:nvSpPr>
        <p:spPr/>
        <p:txBody>
          <a:bodyPr/>
          <a:lstStyle/>
          <a:p>
            <a:r>
              <a:rPr lang="en-US" dirty="0" smtClean="0"/>
              <a:t>How to incorporate reproducible practices into your workflow</a:t>
            </a:r>
          </a:p>
          <a:p>
            <a:r>
              <a:rPr lang="en-US" dirty="0" smtClean="0"/>
              <a:t>How to structure your code and your data with an eye on reproducibility</a:t>
            </a:r>
          </a:p>
          <a:p>
            <a:r>
              <a:rPr lang="en-US" dirty="0" smtClean="0"/>
              <a:t>How to license your contributions!</a:t>
            </a:r>
          </a:p>
          <a:p>
            <a:r>
              <a:rPr lang="en-US" dirty="0" smtClean="0"/>
              <a:t>When to pre-register, and when not to</a:t>
            </a:r>
          </a:p>
          <a:p>
            <a:r>
              <a:rPr lang="en-US" dirty="0" smtClean="0"/>
              <a:t>Document early, </a:t>
            </a:r>
            <a:r>
              <a:rPr lang="en-US" smtClean="0"/>
              <a:t>and often</a:t>
            </a:r>
            <a:endParaRPr lang="en-US"/>
          </a:p>
        </p:txBody>
      </p:sp>
    </p:spTree>
    <p:extLst>
      <p:ext uri="{BB962C8B-B14F-4D97-AF65-F5344CB8AC3E}">
        <p14:creationId xmlns:p14="http://schemas.microsoft.com/office/powerpoint/2010/main" val="249024051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Faculty: New </a:t>
            </a:r>
            <a:r>
              <a:rPr lang="en-US" dirty="0" smtClean="0"/>
              <a:t>skills </a:t>
            </a:r>
            <a:r>
              <a:rPr lang="en-US" dirty="0" smtClean="0"/>
              <a:t>to teach</a:t>
            </a:r>
            <a:endParaRPr lang="en-US" dirty="0"/>
          </a:p>
        </p:txBody>
      </p:sp>
      <p:sp>
        <p:nvSpPr>
          <p:cNvPr id="2" name="TextBox 1"/>
          <p:cNvSpPr txBox="1"/>
          <p:nvPr/>
        </p:nvSpPr>
        <p:spPr>
          <a:xfrm>
            <a:off x="2602653" y="4224866"/>
            <a:ext cx="7687733" cy="1077218"/>
          </a:xfrm>
          <a:prstGeom prst="rect">
            <a:avLst/>
          </a:prstGeom>
          <a:noFill/>
        </p:spPr>
        <p:txBody>
          <a:bodyPr wrap="square" rtlCol="0">
            <a:spAutoFit/>
          </a:bodyPr>
          <a:lstStyle/>
          <a:p>
            <a:pPr marL="285750" indent="-285750">
              <a:buFont typeface="Arial" panose="020B0604020202020204" pitchFamily="34" charset="0"/>
              <a:buChar char="•"/>
            </a:pPr>
            <a:r>
              <a:rPr lang="en-US" sz="3200" b="1" dirty="0" smtClean="0">
                <a:solidFill>
                  <a:srgbClr val="C00000"/>
                </a:solidFill>
              </a:rPr>
              <a:t>Need to be taught at undergraduate level</a:t>
            </a:r>
          </a:p>
          <a:p>
            <a:pPr marL="285750" indent="-285750">
              <a:buFont typeface="Arial" panose="020B0604020202020204" pitchFamily="34" charset="0"/>
              <a:buChar char="•"/>
            </a:pPr>
            <a:r>
              <a:rPr lang="en-US" sz="3200" b="1" dirty="0" smtClean="0">
                <a:solidFill>
                  <a:srgbClr val="C00000"/>
                </a:solidFill>
              </a:rPr>
              <a:t>Need to be taught at the graduate level</a:t>
            </a:r>
            <a:endParaRPr lang="en-US" b="1" dirty="0" smtClean="0">
              <a:solidFill>
                <a:srgbClr val="C00000"/>
              </a:solidFill>
            </a:endParaRPr>
          </a:p>
        </p:txBody>
      </p:sp>
      <p:pic>
        <p:nvPicPr>
          <p:cNvPr id="6" name="Picture 5"/>
          <p:cNvPicPr>
            <a:picLocks noChangeAspect="1"/>
          </p:cNvPicPr>
          <p:nvPr/>
        </p:nvPicPr>
        <p:blipFill>
          <a:blip r:embed="rId2"/>
          <a:stretch>
            <a:fillRect/>
          </a:stretch>
        </p:blipFill>
        <p:spPr>
          <a:xfrm>
            <a:off x="733426" y="1524000"/>
            <a:ext cx="5285137" cy="2286000"/>
          </a:xfrm>
          <a:prstGeom prst="rect">
            <a:avLst/>
          </a:prstGeom>
          <a:effectLst>
            <a:outerShdw blurRad="50800" dist="190500" dir="2700000" algn="tl" rotWithShape="0">
              <a:prstClr val="black">
                <a:alpha val="40000"/>
              </a:prstClr>
            </a:outerShdw>
          </a:effectLst>
        </p:spPr>
      </p:pic>
    </p:spTree>
    <p:extLst>
      <p:ext uri="{BB962C8B-B14F-4D97-AF65-F5344CB8AC3E}">
        <p14:creationId xmlns:p14="http://schemas.microsoft.com/office/powerpoint/2010/main" val="335887666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New support infrastructure</a:t>
            </a:r>
            <a:endParaRPr lang="en-US" dirty="0"/>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a:xfrm>
            <a:off x="6375836" y="1825625"/>
            <a:ext cx="4977963" cy="4351338"/>
          </a:xfrm>
        </p:spPr>
        <p:txBody>
          <a:bodyPr/>
          <a:lstStyle/>
          <a:p>
            <a:r>
              <a:rPr lang="en-US" dirty="0" smtClean="0"/>
              <a:t>New </a:t>
            </a:r>
            <a:r>
              <a:rPr lang="en-US" b="1" dirty="0" smtClean="0">
                <a:solidFill>
                  <a:schemeClr val="accent5"/>
                </a:solidFill>
              </a:rPr>
              <a:t>courses</a:t>
            </a:r>
            <a:r>
              <a:rPr lang="en-US" dirty="0" smtClean="0"/>
              <a:t>? </a:t>
            </a:r>
          </a:p>
          <a:p>
            <a:r>
              <a:rPr lang="en-US" dirty="0" smtClean="0"/>
              <a:t>New </a:t>
            </a:r>
            <a:r>
              <a:rPr lang="en-US" b="1" dirty="0" smtClean="0">
                <a:solidFill>
                  <a:schemeClr val="accent6">
                    <a:lumMod val="50000"/>
                  </a:schemeClr>
                </a:solidFill>
              </a:rPr>
              <a:t>curricula</a:t>
            </a:r>
            <a:r>
              <a:rPr lang="en-US" dirty="0" smtClean="0"/>
              <a:t>?</a:t>
            </a:r>
          </a:p>
          <a:p>
            <a:r>
              <a:rPr lang="en-US" dirty="0" smtClean="0"/>
              <a:t>New/expanded </a:t>
            </a:r>
            <a:r>
              <a:rPr lang="en-US" b="1" dirty="0" smtClean="0">
                <a:solidFill>
                  <a:schemeClr val="accent2">
                    <a:lumMod val="75000"/>
                  </a:schemeClr>
                </a:solidFill>
              </a:rPr>
              <a:t>support services </a:t>
            </a:r>
            <a:r>
              <a:rPr lang="en-US" dirty="0" smtClean="0"/>
              <a:t>on campus:</a:t>
            </a:r>
          </a:p>
          <a:p>
            <a:pPr lvl="1"/>
            <a:r>
              <a:rPr lang="en-US" b="1" dirty="0" smtClean="0">
                <a:solidFill>
                  <a:srgbClr val="C00000"/>
                </a:solidFill>
              </a:rPr>
              <a:t>Pre-submission</a:t>
            </a:r>
            <a:r>
              <a:rPr lang="en-US" dirty="0" smtClean="0"/>
              <a:t> verification</a:t>
            </a:r>
          </a:p>
          <a:p>
            <a:pPr lvl="1"/>
            <a:r>
              <a:rPr lang="en-US" dirty="0" smtClean="0"/>
              <a:t>Institutional </a:t>
            </a:r>
            <a:r>
              <a:rPr lang="en-US" b="1" dirty="0" smtClean="0">
                <a:solidFill>
                  <a:schemeClr val="accent1">
                    <a:lumMod val="75000"/>
                  </a:schemeClr>
                </a:solidFill>
              </a:rPr>
              <a:t>repositories</a:t>
            </a:r>
            <a:r>
              <a:rPr lang="en-US" dirty="0" smtClean="0"/>
              <a:t> (expanded or outsourced)</a:t>
            </a:r>
          </a:p>
          <a:p>
            <a:pPr lvl="1"/>
            <a:r>
              <a:rPr lang="en-US" dirty="0" smtClean="0"/>
              <a:t>Professional </a:t>
            </a:r>
            <a:r>
              <a:rPr lang="en-US" b="1" dirty="0" smtClean="0">
                <a:solidFill>
                  <a:schemeClr val="accent6">
                    <a:lumMod val="50000"/>
                  </a:schemeClr>
                </a:solidFill>
              </a:rPr>
              <a:t>data curation</a:t>
            </a:r>
            <a:endParaRPr lang="en-US" b="1" dirty="0">
              <a:solidFill>
                <a:schemeClr val="accent6">
                  <a:lumMod val="50000"/>
                </a:schemeClr>
              </a:solidFill>
            </a:endParaRPr>
          </a:p>
        </p:txBody>
      </p:sp>
      <p:pic>
        <p:nvPicPr>
          <p:cNvPr id="4" name="Picture 3"/>
          <p:cNvPicPr>
            <a:picLocks noChangeAspect="1"/>
          </p:cNvPicPr>
          <p:nvPr/>
        </p:nvPicPr>
        <p:blipFill>
          <a:blip r:embed="rId2"/>
          <a:stretch>
            <a:fillRect/>
          </a:stretch>
        </p:blipFill>
        <p:spPr>
          <a:xfrm>
            <a:off x="482163" y="1690688"/>
            <a:ext cx="5690037" cy="3200400"/>
          </a:xfrm>
          <a:prstGeom prst="rect">
            <a:avLst/>
          </a:prstGeom>
          <a:effectLst>
            <a:outerShdw blurRad="50800" dist="190500" dir="2700000" algn="tl" rotWithShape="0">
              <a:prstClr val="black">
                <a:alpha val="40000"/>
              </a:prstClr>
            </a:outerShdw>
          </a:effectLst>
        </p:spPr>
      </p:pic>
    </p:spTree>
    <p:extLst>
      <p:ext uri="{BB962C8B-B14F-4D97-AF65-F5344CB8AC3E}">
        <p14:creationId xmlns:p14="http://schemas.microsoft.com/office/powerpoint/2010/main" val="373161943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275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Scholarly Communications are Meant to Communicate</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17</a:t>
            </a:r>
            <a:r>
              <a:rPr lang="en-US" baseline="30000" dirty="0" smtClean="0"/>
              <a:t>th</a:t>
            </a:r>
            <a:r>
              <a:rPr lang="en-US" dirty="0" smtClean="0"/>
              <a:t> century, scholars communicated by letter exchange</a:t>
            </a:r>
          </a:p>
          <a:p>
            <a:r>
              <a:rPr lang="en-US" dirty="0" smtClean="0"/>
              <a:t>Collections of letters + editing became the first journals</a:t>
            </a:r>
          </a:p>
          <a:p>
            <a:r>
              <a:rPr lang="en-US" dirty="0" smtClean="0"/>
              <a:t>Peer review was incorporated</a:t>
            </a:r>
          </a:p>
          <a:p>
            <a:r>
              <a:rPr lang="en-US" dirty="0" smtClean="0"/>
              <a:t>But the review of a manuscript by an editor and two peers cannot possibly be equivalent to a full vetting</a:t>
            </a:r>
          </a:p>
          <a:p>
            <a:r>
              <a:rPr lang="en-US" dirty="0" smtClean="0"/>
              <a:t>Rather, the back and forth in the pages of academic journals IS the discourse</a:t>
            </a:r>
          </a:p>
          <a:p>
            <a:r>
              <a:rPr lang="en-US" dirty="0" smtClean="0"/>
              <a:t>In this view (also </a:t>
            </a:r>
            <a:r>
              <a:rPr lang="en-US" dirty="0" err="1" smtClean="0"/>
              <a:t>Hamermesh</a:t>
            </a:r>
            <a:r>
              <a:rPr lang="en-US" dirty="0" smtClean="0"/>
              <a:t>, 2007) bad publications (including those that do not privately replicate) die out, good publications withstand those tests</a:t>
            </a:r>
            <a:endParaRPr lang="en-US" dirty="0"/>
          </a:p>
        </p:txBody>
      </p:sp>
    </p:spTree>
    <p:extLst>
      <p:ext uri="{BB962C8B-B14F-4D97-AF65-F5344CB8AC3E}">
        <p14:creationId xmlns:p14="http://schemas.microsoft.com/office/powerpoint/2010/main" val="1776853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Fanelli</a:t>
            </a:r>
            <a:r>
              <a:rPr lang="en-US" dirty="0"/>
              <a:t> (2018), Is science really facing a reproducibility crisis, and do we need it to?</a:t>
            </a:r>
          </a:p>
        </p:txBody>
      </p:sp>
      <p:sp>
        <p:nvSpPr>
          <p:cNvPr id="3" name="Content Placeholder 2"/>
          <p:cNvSpPr>
            <a:spLocks noGrp="1"/>
          </p:cNvSpPr>
          <p:nvPr>
            <p:ph idx="1"/>
          </p:nvPr>
        </p:nvSpPr>
        <p:spPr/>
        <p:txBody>
          <a:bodyPr/>
          <a:lstStyle/>
          <a:p>
            <a:pPr marL="0" indent="0">
              <a:buNone/>
            </a:pPr>
            <a:r>
              <a:rPr lang="en-US" dirty="0" smtClean="0"/>
              <a:t>In fact, </a:t>
            </a:r>
            <a:r>
              <a:rPr lang="en-US" dirty="0" err="1" smtClean="0"/>
              <a:t>Fanelli</a:t>
            </a:r>
            <a:r>
              <a:rPr lang="en-US" dirty="0" smtClean="0"/>
              <a:t> finds that</a:t>
            </a:r>
          </a:p>
          <a:p>
            <a:pPr marL="0" indent="0">
              <a:buNone/>
            </a:pPr>
            <a:r>
              <a:rPr lang="en-US" dirty="0" smtClean="0">
                <a:latin typeface="Century" panose="02040604050505020304" pitchFamily="18" charset="0"/>
              </a:rPr>
              <a:t>“researchers </a:t>
            </a:r>
            <a:r>
              <a:rPr lang="en-US" dirty="0">
                <a:latin typeface="Century" panose="02040604050505020304" pitchFamily="18" charset="0"/>
              </a:rPr>
              <a:t>that publish at </a:t>
            </a:r>
            <a:r>
              <a:rPr lang="en-US" b="1" dirty="0">
                <a:solidFill>
                  <a:schemeClr val="accent6">
                    <a:lumMod val="75000"/>
                  </a:schemeClr>
                </a:solidFill>
                <a:latin typeface="Century" panose="02040604050505020304" pitchFamily="18" charset="0"/>
              </a:rPr>
              <a:t>higher frequency</a:t>
            </a:r>
            <a:r>
              <a:rPr lang="en-US" dirty="0">
                <a:latin typeface="Century" panose="02040604050505020304" pitchFamily="18" charset="0"/>
              </a:rPr>
              <a:t>, </a:t>
            </a:r>
            <a:r>
              <a:rPr lang="en-US" b="1" dirty="0">
                <a:solidFill>
                  <a:schemeClr val="accent1">
                    <a:lumMod val="75000"/>
                  </a:schemeClr>
                </a:solidFill>
                <a:latin typeface="Century" panose="02040604050505020304" pitchFamily="18" charset="0"/>
              </a:rPr>
              <a:t>in journals with higher impact factor</a:t>
            </a:r>
            <a:r>
              <a:rPr lang="en-US" dirty="0">
                <a:latin typeface="Century" panose="02040604050505020304" pitchFamily="18" charset="0"/>
              </a:rPr>
              <a:t>, and in countries where </a:t>
            </a:r>
            <a:r>
              <a:rPr lang="en-US" sz="3200" b="1" dirty="0">
                <a:solidFill>
                  <a:schemeClr val="accent4">
                    <a:lumMod val="75000"/>
                  </a:schemeClr>
                </a:solidFill>
                <a:latin typeface="Century" panose="02040604050505020304" pitchFamily="18" charset="0"/>
              </a:rPr>
              <a:t>pressures to publish are high</a:t>
            </a:r>
            <a:r>
              <a:rPr lang="en-US" dirty="0">
                <a:latin typeface="Century" panose="02040604050505020304" pitchFamily="18" charset="0"/>
              </a:rPr>
              <a:t>, </a:t>
            </a:r>
            <a:endParaRPr lang="en-US" dirty="0" smtClean="0">
              <a:latin typeface="Century" panose="02040604050505020304" pitchFamily="18" charset="0"/>
            </a:endParaRPr>
          </a:p>
          <a:p>
            <a:pPr marL="0" indent="0">
              <a:buNone/>
            </a:pPr>
            <a:r>
              <a:rPr lang="en-US" dirty="0" smtClean="0">
                <a:latin typeface="Century" panose="02040604050505020304" pitchFamily="18" charset="0"/>
              </a:rPr>
              <a:t>are </a:t>
            </a:r>
          </a:p>
          <a:p>
            <a:pPr marL="0" indent="0">
              <a:buNone/>
            </a:pPr>
            <a:r>
              <a:rPr lang="en-US" sz="3200" b="1" dirty="0" smtClean="0">
                <a:solidFill>
                  <a:schemeClr val="accent4">
                    <a:lumMod val="75000"/>
                  </a:schemeClr>
                </a:solidFill>
                <a:latin typeface="Century" panose="02040604050505020304" pitchFamily="18" charset="0"/>
              </a:rPr>
              <a:t>equally </a:t>
            </a:r>
            <a:r>
              <a:rPr lang="en-US" sz="3200" b="1" dirty="0">
                <a:solidFill>
                  <a:schemeClr val="accent4">
                    <a:lumMod val="75000"/>
                  </a:schemeClr>
                </a:solidFill>
                <a:latin typeface="Century" panose="02040604050505020304" pitchFamily="18" charset="0"/>
              </a:rPr>
              <a:t>or more likely </a:t>
            </a:r>
            <a:r>
              <a:rPr lang="en-US" dirty="0">
                <a:latin typeface="Century" panose="02040604050505020304" pitchFamily="18" charset="0"/>
              </a:rPr>
              <a:t>to </a:t>
            </a:r>
            <a:r>
              <a:rPr lang="en-US" b="1" dirty="0">
                <a:solidFill>
                  <a:schemeClr val="accent4">
                    <a:lumMod val="75000"/>
                  </a:schemeClr>
                </a:solidFill>
                <a:latin typeface="Century" panose="02040604050505020304" pitchFamily="18" charset="0"/>
              </a:rPr>
              <a:t>correct</a:t>
            </a:r>
            <a:r>
              <a:rPr lang="en-US" dirty="0">
                <a:latin typeface="Century" panose="02040604050505020304" pitchFamily="18" charset="0"/>
              </a:rPr>
              <a:t> their work, </a:t>
            </a:r>
            <a:r>
              <a:rPr lang="en-US" b="1" dirty="0">
                <a:solidFill>
                  <a:schemeClr val="accent6">
                    <a:lumMod val="75000"/>
                  </a:schemeClr>
                </a:solidFill>
                <a:latin typeface="Century" panose="02040604050505020304" pitchFamily="18" charset="0"/>
              </a:rPr>
              <a:t>less likely </a:t>
            </a:r>
            <a:r>
              <a:rPr lang="en-US" dirty="0">
                <a:latin typeface="Century" panose="02040604050505020304" pitchFamily="18" charset="0"/>
              </a:rPr>
              <a:t>to publish papers that are </a:t>
            </a:r>
            <a:r>
              <a:rPr lang="en-US" b="1" dirty="0">
                <a:solidFill>
                  <a:schemeClr val="accent6">
                    <a:lumMod val="75000"/>
                  </a:schemeClr>
                </a:solidFill>
                <a:latin typeface="Century" panose="02040604050505020304" pitchFamily="18" charset="0"/>
              </a:rPr>
              <a:t>retracted</a:t>
            </a:r>
            <a:r>
              <a:rPr lang="en-US" dirty="0">
                <a:latin typeface="Century" panose="02040604050505020304" pitchFamily="18" charset="0"/>
              </a:rPr>
              <a:t>, </a:t>
            </a:r>
            <a:r>
              <a:rPr lang="en-US" b="1" dirty="0">
                <a:solidFill>
                  <a:schemeClr val="accent1">
                    <a:lumMod val="75000"/>
                  </a:schemeClr>
                </a:solidFill>
                <a:latin typeface="Century" panose="02040604050505020304" pitchFamily="18" charset="0"/>
              </a:rPr>
              <a:t>less likely </a:t>
            </a:r>
            <a:r>
              <a:rPr lang="en-US" dirty="0">
                <a:latin typeface="Century" panose="02040604050505020304" pitchFamily="18" charset="0"/>
              </a:rPr>
              <a:t>to author papers that contain </a:t>
            </a:r>
            <a:r>
              <a:rPr lang="en-US" b="1" dirty="0">
                <a:solidFill>
                  <a:schemeClr val="accent1">
                    <a:lumMod val="75000"/>
                  </a:schemeClr>
                </a:solidFill>
                <a:latin typeface="Century" panose="02040604050505020304" pitchFamily="18" charset="0"/>
              </a:rPr>
              <a:t>duplicated</a:t>
            </a:r>
            <a:r>
              <a:rPr lang="en-US" dirty="0">
                <a:latin typeface="Century" panose="02040604050505020304" pitchFamily="18" charset="0"/>
              </a:rPr>
              <a:t> images, and </a:t>
            </a:r>
            <a:r>
              <a:rPr lang="en-US" b="1" dirty="0">
                <a:solidFill>
                  <a:srgbClr val="7030A0"/>
                </a:solidFill>
                <a:latin typeface="Century" panose="02040604050505020304" pitchFamily="18" charset="0"/>
              </a:rPr>
              <a:t>less likely </a:t>
            </a:r>
            <a:r>
              <a:rPr lang="en-US" dirty="0">
                <a:latin typeface="Century" panose="02040604050505020304" pitchFamily="18" charset="0"/>
              </a:rPr>
              <a:t>to author papers reporting </a:t>
            </a:r>
            <a:r>
              <a:rPr lang="en-US" b="1" dirty="0">
                <a:solidFill>
                  <a:srgbClr val="7030A0"/>
                </a:solidFill>
                <a:latin typeface="Century" panose="02040604050505020304" pitchFamily="18" charset="0"/>
              </a:rPr>
              <a:t>overestimated</a:t>
            </a:r>
            <a:r>
              <a:rPr lang="en-US" dirty="0">
                <a:latin typeface="Century" panose="02040604050505020304" pitchFamily="18" charset="0"/>
              </a:rPr>
              <a:t> </a:t>
            </a:r>
            <a:r>
              <a:rPr lang="en-US" dirty="0" smtClean="0">
                <a:latin typeface="Century" panose="02040604050505020304" pitchFamily="18" charset="0"/>
              </a:rPr>
              <a:t>effects”</a:t>
            </a:r>
            <a:endParaRPr lang="en-US" dirty="0">
              <a:latin typeface="Century" panose="02040604050505020304" pitchFamily="18" charset="0"/>
            </a:endParaRPr>
          </a:p>
        </p:txBody>
      </p:sp>
    </p:spTree>
    <p:extLst>
      <p:ext uri="{BB962C8B-B14F-4D97-AF65-F5344CB8AC3E}">
        <p14:creationId xmlns:p14="http://schemas.microsoft.com/office/powerpoint/2010/main" val="7219596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Maybe it’s only a tantrum…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4430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Replication and Reproducibility in Social Sciences and Statistics: Context, Concerns, and Concrete Measures</a:t>
            </a:r>
          </a:p>
        </p:txBody>
      </p:sp>
      <p:sp>
        <p:nvSpPr>
          <p:cNvPr id="3" name="Subtitle 2"/>
          <p:cNvSpPr>
            <a:spLocks noGrp="1"/>
          </p:cNvSpPr>
          <p:nvPr>
            <p:ph type="subTitle" idx="1"/>
          </p:nvPr>
        </p:nvSpPr>
        <p:spPr>
          <a:xfrm>
            <a:off x="1524000" y="4531658"/>
            <a:ext cx="9144000" cy="2141857"/>
          </a:xfrm>
        </p:spPr>
        <p:txBody>
          <a:bodyPr>
            <a:normAutofit/>
          </a:bodyPr>
          <a:lstStyle/>
          <a:p>
            <a:r>
              <a:rPr lang="en-US" dirty="0"/>
              <a:t>Lars Vilhuber</a:t>
            </a:r>
          </a:p>
          <a:p>
            <a:r>
              <a:rPr lang="en-US" dirty="0"/>
              <a:t>Cornell University</a:t>
            </a:r>
          </a:p>
          <a:p>
            <a:endParaRPr lang="en-US" dirty="0"/>
          </a:p>
          <a:p>
            <a:r>
              <a:rPr lang="en-US" sz="1600" dirty="0" smtClean="0"/>
              <a:t>Partial funding </a:t>
            </a:r>
            <a:r>
              <a:rPr lang="en-US" sz="1600" dirty="0"/>
              <a:t>acknowledged under NSF-</a:t>
            </a:r>
            <a:r>
              <a:rPr lang="en-US" sz="1600" dirty="0">
                <a:hlinkClick r:id="rId2"/>
              </a:rPr>
              <a:t>#1131848 (NCRN)</a:t>
            </a:r>
            <a:r>
              <a:rPr lang="en-US" sz="1600" dirty="0"/>
              <a:t> and a grant from the Alfred P. Sloan Foundation.</a:t>
            </a:r>
            <a:br>
              <a:rPr lang="en-US" sz="1600" dirty="0"/>
            </a:br>
            <a:r>
              <a:rPr lang="en-US" sz="1600" dirty="0"/>
              <a:t>The opinions expressed in this talk are solely the authors, and do not represent the views of the U.S. Census Bureau, the American Economic Association, or any of the funding agencies. </a:t>
            </a:r>
          </a:p>
        </p:txBody>
      </p:sp>
    </p:spTree>
    <p:extLst>
      <p:ext uri="{BB962C8B-B14F-4D97-AF65-F5344CB8AC3E}">
        <p14:creationId xmlns:p14="http://schemas.microsoft.com/office/powerpoint/2010/main" val="1443857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of </a:t>
            </a:r>
            <a:r>
              <a:rPr lang="en-US" dirty="0" err="1" smtClean="0"/>
              <a:t>scholary</a:t>
            </a:r>
            <a:r>
              <a:rPr lang="en-US" dirty="0" smtClean="0"/>
              <a:t> discourse?</a:t>
            </a:r>
            <a:endParaRPr lang="en-US" dirty="0"/>
          </a:p>
        </p:txBody>
      </p:sp>
      <p:sp>
        <p:nvSpPr>
          <p:cNvPr id="3" name="Content Placeholder 2"/>
          <p:cNvSpPr>
            <a:spLocks noGrp="1"/>
          </p:cNvSpPr>
          <p:nvPr>
            <p:ph idx="1"/>
          </p:nvPr>
        </p:nvSpPr>
        <p:spPr/>
        <p:txBody>
          <a:bodyPr>
            <a:normAutofit/>
          </a:bodyPr>
          <a:lstStyle/>
          <a:p>
            <a:r>
              <a:rPr lang="en-US" sz="4000" dirty="0" smtClean="0"/>
              <a:t>If publishing is part of a discourse (and not the final truth), then it must be made efficient</a:t>
            </a:r>
          </a:p>
          <a:p>
            <a:r>
              <a:rPr lang="en-US" sz="4000" dirty="0" smtClean="0"/>
              <a:t>When publication was exchange of ideas, the exchange of papers (1600s!) included everything necessary</a:t>
            </a:r>
          </a:p>
        </p:txBody>
      </p:sp>
    </p:spTree>
    <p:extLst>
      <p:ext uri="{BB962C8B-B14F-4D97-AF65-F5344CB8AC3E}">
        <p14:creationId xmlns:p14="http://schemas.microsoft.com/office/powerpoint/2010/main" val="2011493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discourse?</a:t>
            </a:r>
          </a:p>
        </p:txBody>
      </p:sp>
      <p:sp>
        <p:nvSpPr>
          <p:cNvPr id="3" name="Content Placeholder 2"/>
          <p:cNvSpPr>
            <a:spLocks noGrp="1"/>
          </p:cNvSpPr>
          <p:nvPr>
            <p:ph idx="1"/>
          </p:nvPr>
        </p:nvSpPr>
        <p:spPr/>
        <p:txBody>
          <a:bodyPr>
            <a:normAutofit/>
          </a:bodyPr>
          <a:lstStyle/>
          <a:p>
            <a:r>
              <a:rPr lang="en-US" sz="3600" dirty="0" smtClean="0"/>
              <a:t>Early publications (20</a:t>
            </a:r>
            <a:r>
              <a:rPr lang="en-US" sz="3600" baseline="30000" dirty="0" smtClean="0"/>
              <a:t>th</a:t>
            </a:r>
            <a:r>
              <a:rPr lang="en-US" sz="3600" dirty="0" smtClean="0"/>
              <a:t> century) contained tables of data, and the math was simple (maybe)</a:t>
            </a:r>
          </a:p>
          <a:p>
            <a:r>
              <a:rPr lang="en-US" sz="3600" dirty="0" smtClean="0"/>
              <a:t>Data became electronic, was no longer </a:t>
            </a:r>
            <a:r>
              <a:rPr lang="en-US" sz="4000" b="1" dirty="0" smtClean="0">
                <a:solidFill>
                  <a:schemeClr val="accent5">
                    <a:lumMod val="75000"/>
                  </a:schemeClr>
                </a:solidFill>
              </a:rPr>
              <a:t>included</a:t>
            </a:r>
            <a:r>
              <a:rPr lang="en-US" sz="3600" dirty="0" smtClean="0"/>
              <a:t> or </a:t>
            </a:r>
            <a:r>
              <a:rPr lang="en-US" sz="4000" b="1" dirty="0" smtClean="0">
                <a:solidFill>
                  <a:schemeClr val="accent2">
                    <a:lumMod val="75000"/>
                  </a:schemeClr>
                </a:solidFill>
              </a:rPr>
              <a:t>cited</a:t>
            </a:r>
            <a:endParaRPr lang="en-US" sz="3600" b="1" dirty="0" smtClean="0">
              <a:solidFill>
                <a:schemeClr val="accent2">
                  <a:lumMod val="75000"/>
                </a:schemeClr>
              </a:solidFill>
            </a:endParaRPr>
          </a:p>
          <a:p>
            <a:r>
              <a:rPr lang="en-US" sz="3600" dirty="0" smtClean="0"/>
              <a:t>Modern publications thus need the same transparency and completeness</a:t>
            </a:r>
          </a:p>
        </p:txBody>
      </p:sp>
    </p:spTree>
    <p:extLst>
      <p:ext uri="{BB962C8B-B14F-4D97-AF65-F5344CB8AC3E}">
        <p14:creationId xmlns:p14="http://schemas.microsoft.com/office/powerpoint/2010/main" val="2176758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AF2F-3301-4F71-8A38-38492401B08B}"/>
              </a:ext>
            </a:extLst>
          </p:cNvPr>
          <p:cNvSpPr>
            <a:spLocks noGrp="1"/>
          </p:cNvSpPr>
          <p:nvPr>
            <p:ph type="title"/>
          </p:nvPr>
        </p:nvSpPr>
        <p:spPr/>
        <p:txBody>
          <a:bodyPr/>
          <a:lstStyle/>
          <a:p>
            <a:r>
              <a:rPr lang="en-US" dirty="0"/>
              <a:t>Citing data sources</a:t>
            </a:r>
          </a:p>
        </p:txBody>
      </p:sp>
      <p:sp>
        <p:nvSpPr>
          <p:cNvPr id="3" name="Content Placeholder 2">
            <a:extLst>
              <a:ext uri="{FF2B5EF4-FFF2-40B4-BE49-F238E27FC236}">
                <a16:creationId xmlns:a16="http://schemas.microsoft.com/office/drawing/2014/main" id="{658DC52E-E869-4746-AA46-D1A71B011C1B}"/>
              </a:ext>
            </a:extLst>
          </p:cNvPr>
          <p:cNvSpPr>
            <a:spLocks noGrp="1"/>
          </p:cNvSpPr>
          <p:nvPr>
            <p:ph idx="1"/>
          </p:nvPr>
        </p:nvSpPr>
        <p:spPr/>
        <p:txBody>
          <a:bodyPr>
            <a:normAutofit/>
          </a:bodyPr>
          <a:lstStyle/>
          <a:p>
            <a:pPr marL="0" indent="0" algn="ctr">
              <a:buNone/>
            </a:pPr>
            <a:r>
              <a:rPr lang="en-US" sz="3600" dirty="0"/>
              <a:t>“Many authors cited only general sources such as </a:t>
            </a:r>
            <a:r>
              <a:rPr lang="en-US" sz="3600" i="1" dirty="0"/>
              <a:t>Survey of Current Business</a:t>
            </a:r>
            <a:r>
              <a:rPr lang="en-US" sz="3600" dirty="0"/>
              <a:t>, </a:t>
            </a:r>
            <a:r>
              <a:rPr lang="en-US" sz="3600" i="1" dirty="0"/>
              <a:t>Federal Reserve Bulletin</a:t>
            </a:r>
            <a:r>
              <a:rPr lang="en-US" sz="3600" dirty="0"/>
              <a:t>, or </a:t>
            </a:r>
            <a:r>
              <a:rPr lang="en-US" sz="3600" i="1" dirty="0"/>
              <a:t>International Financial Statistics</a:t>
            </a:r>
            <a:r>
              <a:rPr lang="en-US" sz="3600" dirty="0"/>
              <a:t>, but did not identify the specific issues, tables, and pages from which the data had been extracted.” </a:t>
            </a:r>
          </a:p>
          <a:p>
            <a:pPr marL="0" indent="0" algn="ctr">
              <a:buNone/>
            </a:pPr>
            <a:endParaRPr lang="en-US" sz="3600" dirty="0"/>
          </a:p>
          <a:p>
            <a:pPr marL="0" indent="0" algn="r">
              <a:buNone/>
            </a:pPr>
            <a:r>
              <a:rPr lang="en-US" sz="3600" dirty="0"/>
              <a:t>(Dewald </a:t>
            </a:r>
            <a:r>
              <a:rPr lang="en-US" sz="3600" dirty="0" err="1"/>
              <a:t>Thursby</a:t>
            </a:r>
            <a:r>
              <a:rPr lang="en-US" sz="3600" dirty="0"/>
              <a:t> Anderson </a:t>
            </a:r>
            <a:r>
              <a:rPr lang="en-US" sz="3600" b="1" dirty="0">
                <a:solidFill>
                  <a:srgbClr val="FF0000"/>
                </a:solidFill>
              </a:rPr>
              <a:t>1986</a:t>
            </a:r>
            <a:r>
              <a:rPr lang="en-US" sz="3600" dirty="0"/>
              <a:t>, p. 591)</a:t>
            </a:r>
          </a:p>
        </p:txBody>
      </p:sp>
    </p:spTree>
    <p:extLst>
      <p:ext uri="{BB962C8B-B14F-4D97-AF65-F5344CB8AC3E}">
        <p14:creationId xmlns:p14="http://schemas.microsoft.com/office/powerpoint/2010/main" val="233086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a:t>
            </a:r>
            <a:r>
              <a:rPr lang="en-US" dirty="0" smtClean="0"/>
              <a:t>discourse!</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Reproducibility helps to teach others</a:t>
            </a:r>
          </a:p>
          <a:p>
            <a:r>
              <a:rPr lang="en-US" sz="3600" dirty="0" smtClean="0"/>
              <a:t>Data became electronic, was no longer </a:t>
            </a:r>
            <a:r>
              <a:rPr lang="en-US" sz="4000" b="1" dirty="0" smtClean="0">
                <a:solidFill>
                  <a:schemeClr val="accent5">
                    <a:lumMod val="75000"/>
                  </a:schemeClr>
                </a:solidFill>
              </a:rPr>
              <a:t>included</a:t>
            </a:r>
            <a:r>
              <a:rPr lang="en-US" sz="3600" dirty="0" smtClean="0"/>
              <a:t> or </a:t>
            </a:r>
            <a:r>
              <a:rPr lang="en-US" sz="4000" b="1" dirty="0" smtClean="0">
                <a:solidFill>
                  <a:schemeClr val="accent2">
                    <a:lumMod val="75000"/>
                  </a:schemeClr>
                </a:solidFill>
              </a:rPr>
              <a:t>cited</a:t>
            </a:r>
            <a:endParaRPr lang="en-US" sz="3600" b="1" dirty="0" smtClean="0">
              <a:solidFill>
                <a:schemeClr val="accent2">
                  <a:lumMod val="75000"/>
                </a:schemeClr>
              </a:solidFill>
            </a:endParaRPr>
          </a:p>
          <a:p>
            <a:r>
              <a:rPr lang="en-US" sz="3600" dirty="0" smtClean="0"/>
              <a:t>Methods no longer were just math-on-paper, became functional computer code, which was not </a:t>
            </a:r>
            <a:r>
              <a:rPr lang="en-US" sz="4000" b="1" dirty="0" smtClean="0">
                <a:solidFill>
                  <a:schemeClr val="accent5">
                    <a:lumMod val="75000"/>
                  </a:schemeClr>
                </a:solidFill>
              </a:rPr>
              <a:t>included</a:t>
            </a:r>
          </a:p>
        </p:txBody>
      </p:sp>
    </p:spTree>
    <p:extLst>
      <p:ext uri="{BB962C8B-B14F-4D97-AF65-F5344CB8AC3E}">
        <p14:creationId xmlns:p14="http://schemas.microsoft.com/office/powerpoint/2010/main" val="3080754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a:t>
            </a:r>
            <a:r>
              <a:rPr lang="en-US" dirty="0" smtClean="0"/>
              <a:t>discourse!</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Modern </a:t>
            </a:r>
            <a:r>
              <a:rPr lang="en-US" sz="3600" b="1" dirty="0" smtClean="0"/>
              <a:t>publications thus need </a:t>
            </a:r>
            <a:r>
              <a:rPr lang="en-US" sz="3600" b="1" dirty="0" smtClean="0"/>
              <a:t/>
            </a:r>
            <a:br>
              <a:rPr lang="en-US" sz="3600" b="1" dirty="0" smtClean="0"/>
            </a:br>
            <a:r>
              <a:rPr lang="en-US" sz="3600" b="1" dirty="0" smtClean="0"/>
              <a:t>the </a:t>
            </a:r>
            <a:r>
              <a:rPr lang="en-US" sz="3600" b="1" dirty="0" smtClean="0"/>
              <a:t>same transparency and </a:t>
            </a:r>
            <a:r>
              <a:rPr lang="en-US" sz="3600" b="1" dirty="0" smtClean="0"/>
              <a:t>completeness</a:t>
            </a:r>
            <a:br>
              <a:rPr lang="en-US" sz="3600" b="1" dirty="0" smtClean="0"/>
            </a:br>
            <a:r>
              <a:rPr lang="en-US" sz="3600" b="1" dirty="0" smtClean="0"/>
              <a:t>as in the old days</a:t>
            </a:r>
            <a:endParaRPr lang="en-US" sz="3600" b="1" dirty="0" smtClean="0"/>
          </a:p>
        </p:txBody>
      </p:sp>
    </p:spTree>
    <p:extLst>
      <p:ext uri="{BB962C8B-B14F-4D97-AF65-F5344CB8AC3E}">
        <p14:creationId xmlns:p14="http://schemas.microsoft.com/office/powerpoint/2010/main" val="3252446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err="1" smtClean="0"/>
              <a:t>reprodubility</a:t>
            </a:r>
            <a:r>
              <a:rPr lang="en-US" dirty="0" smtClean="0"/>
              <a: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78228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10796826" cy="553998"/>
          </a:xfrm>
          <a:prstGeom prst="rect">
            <a:avLst/>
          </a:prstGeom>
          <a:noFill/>
        </p:spPr>
        <p:txBody>
          <a:bodyPr wrap="square" rtlCol="0">
            <a:spAutoFit/>
          </a:bodyPr>
          <a:lstStyle/>
          <a:p>
            <a:r>
              <a:rPr lang="en-US" sz="3000" b="1" dirty="0">
                <a:latin typeface="Montserrat" panose="00000500000000000000" pitchFamily="50" charset="0"/>
              </a:rPr>
              <a:t>Replication continuum </a:t>
            </a:r>
            <a:r>
              <a:rPr lang="en-US" sz="3000" dirty="0">
                <a:solidFill>
                  <a:schemeClr val="accent3"/>
                </a:solidFill>
                <a:latin typeface="Montserrat" panose="00000500000000000000" pitchFamily="50" charset="0"/>
              </a:rPr>
              <a:t>(</a:t>
            </a:r>
            <a:r>
              <a:rPr lang="en-US" sz="3000" dirty="0" err="1">
                <a:solidFill>
                  <a:schemeClr val="accent3"/>
                </a:solidFill>
                <a:latin typeface="Montserrat" panose="00000500000000000000" pitchFamily="50" charset="0"/>
              </a:rPr>
              <a:t>Bollen</a:t>
            </a:r>
            <a:r>
              <a:rPr lang="en-US" sz="3000" dirty="0">
                <a:solidFill>
                  <a:schemeClr val="accent3"/>
                </a:solidFill>
                <a:latin typeface="Montserrat" panose="00000500000000000000" pitchFamily="50" charset="0"/>
              </a:rPr>
              <a:t> et al. 2015)</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47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76319"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Tree>
    <p:extLst>
      <p:ext uri="{BB962C8B-B14F-4D97-AF65-F5344CB8AC3E}">
        <p14:creationId xmlns:p14="http://schemas.microsoft.com/office/powerpoint/2010/main" val="3623511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7655587"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3451783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3331498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r>
              <a:rPr lang="en-US" dirty="0" smtClean="0"/>
              <a:t>A </a:t>
            </a:r>
            <a:r>
              <a:rPr lang="en-US" dirty="0" smtClean="0"/>
              <a:t>brief history of reproducibility and replicability</a:t>
            </a:r>
          </a:p>
          <a:p>
            <a:r>
              <a:rPr lang="en-US" dirty="0" smtClean="0"/>
              <a:t>What seems different today?</a:t>
            </a:r>
          </a:p>
          <a:p>
            <a:r>
              <a:rPr lang="en-US" dirty="0" smtClean="0"/>
              <a:t>Economics and other social sciences</a:t>
            </a:r>
          </a:p>
          <a:p>
            <a:r>
              <a:rPr lang="en-US" dirty="0" smtClean="0"/>
              <a:t>What are we doing in Economics? (at the AEA, in general)</a:t>
            </a:r>
          </a:p>
          <a:p>
            <a:r>
              <a:rPr lang="en-US" dirty="0" smtClean="0"/>
              <a:t>What are we going to do in Economics?</a:t>
            </a:r>
          </a:p>
          <a:p>
            <a:r>
              <a:rPr lang="en-US" dirty="0" smtClean="0"/>
              <a:t>What will you be doing going forward?</a:t>
            </a:r>
            <a:endParaRPr lang="en-US" dirty="0"/>
          </a:p>
        </p:txBody>
      </p:sp>
    </p:spTree>
    <p:extLst>
      <p:ext uri="{BB962C8B-B14F-4D97-AF65-F5344CB8AC3E}">
        <p14:creationId xmlns:p14="http://schemas.microsoft.com/office/powerpoint/2010/main" val="3515175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512564579"/>
              </p:ext>
            </p:extLst>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5830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478864426"/>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b="1" dirty="0" smtClean="0">
                          <a:solidFill>
                            <a:srgbClr val="FF0000"/>
                          </a:solidFill>
                        </a:rPr>
                        <a:t>Different code</a:t>
                      </a:r>
                      <a:endParaRPr lang="en-US" b="1" dirty="0">
                        <a:solidFill>
                          <a:srgbClr val="FF0000"/>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1" dirty="0" smtClean="0">
                          <a:solidFill>
                            <a:srgbClr val="FF0000"/>
                          </a:solidFill>
                        </a:rPr>
                        <a:t>or software</a:t>
                      </a:r>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80424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167634549"/>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New data</a:t>
                      </a:r>
                      <a:endParaRPr lang="en-US" b="1" dirty="0">
                        <a:solidFill>
                          <a:srgbClr val="FF0000"/>
                        </a:solidFill>
                      </a:endParaRPr>
                    </a:p>
                  </a:txBody>
                  <a:tcPr/>
                </a:tc>
                <a:tc>
                  <a:txBody>
                    <a:bodyPr/>
                    <a:lstStyle/>
                    <a:p>
                      <a:r>
                        <a:rPr lang="en-US" b="0" dirty="0" smtClean="0">
                          <a:solidFill>
                            <a:schemeClr val="tx1"/>
                          </a:solidFill>
                        </a:rPr>
                        <a:t>Same code</a:t>
                      </a:r>
                      <a:endParaRPr lang="en-US" b="0" dirty="0">
                        <a:solidFill>
                          <a:schemeClr val="tx1"/>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r>
                        <a:rPr lang="en-US" b="1" dirty="0" smtClean="0">
                          <a:solidFill>
                            <a:srgbClr val="FF0000"/>
                          </a:solidFill>
                        </a:rPr>
                        <a:t>collection</a:t>
                      </a:r>
                      <a:endParaRPr lang="en-US" b="1" dirty="0">
                        <a:solidFill>
                          <a:srgbClr val="FF0000"/>
                        </a:solidFill>
                      </a:endParaRPr>
                    </a:p>
                  </a:txBody>
                  <a:tcPr/>
                </a:tc>
                <a:tc>
                  <a:txBody>
                    <a:bodyPr/>
                    <a:lstStyle/>
                    <a:p>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1267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9033933" y="3437467"/>
            <a:ext cx="1218629" cy="626533"/>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2543737564"/>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Different data</a:t>
                      </a:r>
                      <a:endParaRPr lang="en-US" b="1" dirty="0">
                        <a:solidFill>
                          <a:srgbClr val="FF0000"/>
                        </a:solidFill>
                      </a:endParaRPr>
                    </a:p>
                  </a:txBody>
                  <a:tcPr/>
                </a:tc>
                <a:tc>
                  <a:txBody>
                    <a:bodyPr/>
                    <a:lstStyle/>
                    <a:p>
                      <a:r>
                        <a:rPr lang="en-US" b="0" dirty="0" smtClean="0">
                          <a:solidFill>
                            <a:schemeClr val="tx1"/>
                          </a:solidFill>
                        </a:rPr>
                        <a:t>Different code</a:t>
                      </a:r>
                      <a:endParaRPr lang="en-US" b="0" dirty="0">
                        <a:solidFill>
                          <a:schemeClr val="tx1"/>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0" dirty="0" smtClean="0">
                          <a:solidFill>
                            <a:schemeClr val="tx1"/>
                          </a:solidFill>
                        </a:rPr>
                        <a:t>or software</a:t>
                      </a:r>
                      <a:endParaRPr lang="en-US" b="0" dirty="0">
                        <a:solidFill>
                          <a:schemeClr val="tx1"/>
                        </a:solidFill>
                      </a:endParaRPr>
                    </a:p>
                  </a:txBody>
                  <a:tcPr/>
                </a:tc>
                <a:tc>
                  <a:txBody>
                    <a:bodyPr/>
                    <a:lstStyle/>
                    <a:p>
                      <a:r>
                        <a:rPr lang="en-US" b="1" dirty="0" smtClean="0">
                          <a:solidFill>
                            <a:srgbClr val="FF0000"/>
                          </a:solidFill>
                        </a:rPr>
                        <a:t>methods </a:t>
                      </a:r>
                      <a:endParaRPr lang="en-US" b="1" dirty="0">
                        <a:solidFill>
                          <a:srgbClr val="FF0000"/>
                        </a:solidFill>
                      </a:endParaRPr>
                    </a:p>
                  </a:txBody>
                  <a:tcPr/>
                </a:tc>
                <a:tc>
                  <a:txBody>
                    <a:bodyPr/>
                    <a:lstStyle/>
                    <a:p>
                      <a:r>
                        <a:rPr lang="en-US" b="1" dirty="0" smtClean="0">
                          <a:solidFill>
                            <a:srgbClr val="FF0000"/>
                          </a:solidFill>
                        </a:rPr>
                        <a:t>context or</a:t>
                      </a:r>
                      <a:endParaRPr lang="en-US" b="1" dirty="0">
                        <a:solidFill>
                          <a:srgbClr val="FF0000"/>
                        </a:solidFill>
                      </a:endParaRPr>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smtClean="0">
                          <a:solidFill>
                            <a:srgbClr val="FF0000"/>
                          </a:solidFill>
                        </a:rPr>
                        <a:t>country</a:t>
                      </a:r>
                      <a:endParaRPr lang="en-US" b="1" dirty="0">
                        <a:solidFill>
                          <a:srgbClr val="FF0000"/>
                        </a:solidFill>
                      </a:endParaRPr>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8799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Availability Policy”?</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5321763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Today is different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26601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different?</a:t>
            </a:r>
            <a:endParaRPr lang="en-US" dirty="0"/>
          </a:p>
        </p:txBody>
      </p:sp>
      <p:sp>
        <p:nvSpPr>
          <p:cNvPr id="3" name="Content Placeholder 2"/>
          <p:cNvSpPr>
            <a:spLocks noGrp="1"/>
          </p:cNvSpPr>
          <p:nvPr>
            <p:ph idx="1"/>
          </p:nvPr>
        </p:nvSpPr>
        <p:spPr/>
        <p:txBody>
          <a:bodyPr>
            <a:normAutofit fontScale="92500"/>
          </a:bodyPr>
          <a:lstStyle/>
          <a:p>
            <a:r>
              <a:rPr lang="en-US" dirty="0" smtClean="0"/>
              <a:t>Technical infrastructure supporting openness</a:t>
            </a:r>
          </a:p>
          <a:p>
            <a:pPr lvl="1"/>
            <a:r>
              <a:rPr lang="en-US" dirty="0" smtClean="0"/>
              <a:t>More and easier archives with self-service options (</a:t>
            </a:r>
            <a:r>
              <a:rPr lang="en-US" dirty="0" err="1" smtClean="0"/>
              <a:t>Figshare</a:t>
            </a:r>
            <a:r>
              <a:rPr lang="en-US" dirty="0" smtClean="0"/>
              <a:t>, </a:t>
            </a:r>
            <a:r>
              <a:rPr lang="en-US" dirty="0" err="1" smtClean="0"/>
              <a:t>Zenodo</a:t>
            </a:r>
            <a:r>
              <a:rPr lang="en-US" dirty="0" smtClean="0"/>
              <a:t>, </a:t>
            </a:r>
            <a:r>
              <a:rPr lang="en-US" dirty="0" err="1" smtClean="0"/>
              <a:t>OpenICPSR</a:t>
            </a:r>
            <a:r>
              <a:rPr lang="en-US" dirty="0" smtClean="0"/>
              <a:t>)</a:t>
            </a:r>
          </a:p>
          <a:p>
            <a:pPr lvl="1"/>
            <a:r>
              <a:rPr lang="en-US" dirty="0" err="1" smtClean="0"/>
              <a:t>Github</a:t>
            </a:r>
            <a:r>
              <a:rPr lang="en-US" dirty="0" smtClean="0"/>
              <a:t> &amp; Co.</a:t>
            </a:r>
          </a:p>
          <a:p>
            <a:pPr lvl="1"/>
            <a:r>
              <a:rPr lang="en-US" dirty="0" smtClean="0"/>
              <a:t>Making science more easily reproducible</a:t>
            </a:r>
          </a:p>
          <a:p>
            <a:r>
              <a:rPr lang="en-US" dirty="0" smtClean="0"/>
              <a:t>Institutions</a:t>
            </a:r>
          </a:p>
          <a:p>
            <a:pPr lvl="1"/>
            <a:r>
              <a:rPr lang="en-US" dirty="0" smtClean="0"/>
              <a:t>Center for Open Science / Open Science Framework (OSF)</a:t>
            </a:r>
          </a:p>
          <a:p>
            <a:pPr lvl="1"/>
            <a:r>
              <a:rPr lang="en-US" dirty="0" smtClean="0"/>
              <a:t>BITSS, J-PAL, etc. </a:t>
            </a:r>
          </a:p>
          <a:p>
            <a:pPr lvl="1"/>
            <a:r>
              <a:rPr lang="en-US" dirty="0" smtClean="0"/>
              <a:t>Registries </a:t>
            </a:r>
          </a:p>
          <a:p>
            <a:r>
              <a:rPr lang="en-US" dirty="0" smtClean="0"/>
              <a:t>New methods to do replications at scale</a:t>
            </a:r>
          </a:p>
          <a:p>
            <a:pPr lvl="1"/>
            <a:r>
              <a:rPr lang="en-US" dirty="0" smtClean="0"/>
              <a:t>Collaborative efforts</a:t>
            </a:r>
          </a:p>
          <a:p>
            <a:pPr lvl="1"/>
            <a:r>
              <a:rPr lang="en-US" dirty="0" smtClean="0"/>
              <a:t>Use of Mechanical Turk, </a:t>
            </a:r>
            <a:r>
              <a:rPr lang="en-US" dirty="0" err="1" smtClean="0"/>
              <a:t>Odesk</a:t>
            </a:r>
            <a:r>
              <a:rPr lang="en-US" dirty="0" smtClean="0"/>
              <a:t>, and other mechanisms</a:t>
            </a:r>
          </a:p>
          <a:p>
            <a:pPr lvl="1"/>
            <a:endParaRPr lang="en-US" dirty="0"/>
          </a:p>
        </p:txBody>
      </p:sp>
    </p:spTree>
    <p:extLst>
      <p:ext uri="{BB962C8B-B14F-4D97-AF65-F5344CB8AC3E}">
        <p14:creationId xmlns:p14="http://schemas.microsoft.com/office/powerpoint/2010/main" val="29624075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04801"/>
            <a:ext cx="7772400" cy="1470025"/>
          </a:xfrm>
        </p:spPr>
        <p:txBody>
          <a:bodyPr>
            <a:normAutofit fontScale="90000"/>
          </a:bodyPr>
          <a:lstStyle/>
          <a:p>
            <a:r>
              <a:rPr lang="en-US" dirty="0" err="1" smtClean="0"/>
              <a:t>Nosek</a:t>
            </a:r>
            <a:r>
              <a:rPr lang="en-US" dirty="0" smtClean="0"/>
              <a:t>: “Why ineffective?”</a:t>
            </a:r>
            <a:endParaRPr lang="en-US" dirty="0"/>
          </a:p>
        </p:txBody>
      </p:sp>
      <p:sp>
        <p:nvSpPr>
          <p:cNvPr id="3" name="Subtitle 2"/>
          <p:cNvSpPr>
            <a:spLocks noGrp="1"/>
          </p:cNvSpPr>
          <p:nvPr>
            <p:ph type="subTitle" idx="1"/>
          </p:nvPr>
        </p:nvSpPr>
        <p:spPr>
          <a:xfrm>
            <a:off x="1828800" y="1905000"/>
            <a:ext cx="8534400" cy="4800600"/>
          </a:xfrm>
          <a:solidFill>
            <a:schemeClr val="bg1"/>
          </a:solidFill>
          <a:ln w="12700">
            <a:solidFill>
              <a:srgbClr val="C00000"/>
            </a:solidFill>
          </a:ln>
          <a:effectLst>
            <a:outerShdw blurRad="50800" dist="114300" dir="2700000" algn="tl" rotWithShape="0">
              <a:prstClr val="black">
                <a:alpha val="40000"/>
              </a:prstClr>
            </a:outerShdw>
          </a:effectLst>
        </p:spPr>
        <p:txBody>
          <a:bodyPr>
            <a:noAutofit/>
          </a:bodyPr>
          <a:lstStyle/>
          <a:p>
            <a:r>
              <a:rPr lang="en-US" sz="3000" i="1" dirty="0"/>
              <a:t>“Strategy”</a:t>
            </a:r>
          </a:p>
          <a:p>
            <a:endParaRPr lang="en-US" sz="3000" dirty="0"/>
          </a:p>
          <a:p>
            <a:pPr algn="l"/>
            <a:r>
              <a:rPr lang="en-US" sz="3000" dirty="0"/>
              <a:t>Study the issue		Knowing what to change</a:t>
            </a:r>
          </a:p>
          <a:p>
            <a:pPr algn="l"/>
            <a:r>
              <a:rPr lang="en-US" sz="3000" dirty="0"/>
              <a:t>Education &amp; training	Knowing how to change</a:t>
            </a:r>
          </a:p>
          <a:p>
            <a:pPr algn="l"/>
            <a:r>
              <a:rPr lang="en-US" sz="3000" dirty="0"/>
              <a:t>Inculcate the values	Wanting to change</a:t>
            </a:r>
          </a:p>
          <a:p>
            <a:endParaRPr lang="en-US" sz="3000" dirty="0"/>
          </a:p>
          <a:p>
            <a:r>
              <a:rPr lang="en-US" sz="3000" dirty="0"/>
              <a:t>Additions</a:t>
            </a:r>
          </a:p>
          <a:p>
            <a:pPr algn="l"/>
            <a:r>
              <a:rPr lang="en-US" sz="3000" dirty="0"/>
              <a:t>Infrastructure		Technology to enable change</a:t>
            </a:r>
          </a:p>
          <a:p>
            <a:pPr algn="l"/>
            <a:r>
              <a:rPr lang="en-US" sz="3000" dirty="0"/>
              <a:t>Reward system		Incentives to embrace change</a:t>
            </a:r>
          </a:p>
        </p:txBody>
      </p:sp>
      <p:sp>
        <p:nvSpPr>
          <p:cNvPr id="4" name="Rectangle 3"/>
          <p:cNvSpPr/>
          <p:nvPr/>
        </p:nvSpPr>
        <p:spPr>
          <a:xfrm>
            <a:off x="1538868" y="5018049"/>
            <a:ext cx="9054791" cy="1687551"/>
          </a:xfrm>
          <a:prstGeom prst="rect">
            <a:avLst/>
          </a:prstGeom>
          <a:noFill/>
          <a:ln w="730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84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Fanelli</a:t>
            </a:r>
            <a:r>
              <a:rPr lang="en-US" dirty="0" smtClean="0"/>
              <a:t> (2018): Opportunities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latin typeface="Century" panose="02040604050505020304" pitchFamily="18" charset="0"/>
              </a:rPr>
              <a:t>“These [information and </a:t>
            </a:r>
            <a:r>
              <a:rPr lang="en-US" dirty="0" smtClean="0">
                <a:latin typeface="Century" panose="02040604050505020304" pitchFamily="18" charset="0"/>
              </a:rPr>
              <a:t>communication] </a:t>
            </a:r>
            <a:r>
              <a:rPr lang="en-US" dirty="0">
                <a:latin typeface="Century" panose="02040604050505020304" pitchFamily="18" charset="0"/>
              </a:rPr>
              <a:t>technologies promise to make research </a:t>
            </a:r>
            <a:endParaRPr lang="en-US" dirty="0" smtClean="0">
              <a:latin typeface="Century" panose="02040604050505020304" pitchFamily="18" charset="0"/>
            </a:endParaRPr>
          </a:p>
          <a:p>
            <a:r>
              <a:rPr lang="en-US" sz="3200" b="1" dirty="0" smtClean="0">
                <a:latin typeface="Century" panose="02040604050505020304" pitchFamily="18" charset="0"/>
              </a:rPr>
              <a:t>more </a:t>
            </a:r>
            <a:r>
              <a:rPr lang="en-US" sz="3200" b="1" dirty="0">
                <a:latin typeface="Century" panose="02040604050505020304" pitchFamily="18" charset="0"/>
              </a:rPr>
              <a:t>accurate, powerful, </a:t>
            </a:r>
            <a:endParaRPr lang="en-US" sz="3200" b="1" dirty="0" smtClean="0">
              <a:latin typeface="Century" panose="02040604050505020304" pitchFamily="18" charset="0"/>
            </a:endParaRPr>
          </a:p>
          <a:p>
            <a:r>
              <a:rPr lang="en-US" sz="3200" b="1" dirty="0" smtClean="0">
                <a:latin typeface="Century" panose="02040604050505020304" pitchFamily="18" charset="0"/>
              </a:rPr>
              <a:t>open</a:t>
            </a:r>
            <a:r>
              <a:rPr lang="en-US" sz="3200" b="1" dirty="0">
                <a:latin typeface="Century" panose="02040604050505020304" pitchFamily="18" charset="0"/>
              </a:rPr>
              <a:t>, democratic, </a:t>
            </a:r>
            <a:endParaRPr lang="en-US" sz="3200" b="1" dirty="0" smtClean="0">
              <a:latin typeface="Century" panose="02040604050505020304" pitchFamily="18" charset="0"/>
            </a:endParaRPr>
          </a:p>
          <a:p>
            <a:r>
              <a:rPr lang="en-US" sz="3200" b="1" dirty="0" smtClean="0">
                <a:latin typeface="Century" panose="02040604050505020304" pitchFamily="18" charset="0"/>
              </a:rPr>
              <a:t>transparent</a:t>
            </a:r>
            <a:r>
              <a:rPr lang="en-US" sz="3200" b="1" dirty="0">
                <a:latin typeface="Century" panose="02040604050505020304" pitchFamily="18" charset="0"/>
              </a:rPr>
              <a:t>, and </a:t>
            </a:r>
            <a:endParaRPr lang="en-US" sz="3200" b="1" dirty="0" smtClean="0">
              <a:latin typeface="Century" panose="02040604050505020304" pitchFamily="18" charset="0"/>
            </a:endParaRPr>
          </a:p>
          <a:p>
            <a:r>
              <a:rPr lang="en-US" sz="3200" b="1" dirty="0" smtClean="0">
                <a:latin typeface="Century" panose="02040604050505020304" pitchFamily="18" charset="0"/>
              </a:rPr>
              <a:t>self-correcting </a:t>
            </a:r>
          </a:p>
          <a:p>
            <a:pPr marL="0" indent="0">
              <a:buNone/>
            </a:pPr>
            <a:r>
              <a:rPr lang="en-US" dirty="0" smtClean="0">
                <a:latin typeface="Century" panose="02040604050505020304" pitchFamily="18" charset="0"/>
              </a:rPr>
              <a:t>than </a:t>
            </a:r>
            <a:r>
              <a:rPr lang="en-US" dirty="0">
                <a:latin typeface="Century" panose="02040604050505020304" pitchFamily="18" charset="0"/>
              </a:rPr>
              <a:t>ever before. At the same time, this technological revolution creates </a:t>
            </a:r>
            <a:r>
              <a:rPr lang="en-US" sz="3200" b="1" dirty="0">
                <a:solidFill>
                  <a:schemeClr val="accent6">
                    <a:lumMod val="75000"/>
                  </a:schemeClr>
                </a:solidFill>
                <a:latin typeface="Century" panose="02040604050505020304" pitchFamily="18" charset="0"/>
              </a:rPr>
              <a:t>new expectations and new challenges </a:t>
            </a:r>
            <a:r>
              <a:rPr lang="en-US" dirty="0">
                <a:latin typeface="Century" panose="02040604050505020304" pitchFamily="18" charset="0"/>
              </a:rPr>
              <a:t>that </a:t>
            </a:r>
            <a:r>
              <a:rPr lang="en-US" dirty="0" err="1">
                <a:latin typeface="Century" panose="02040604050505020304" pitchFamily="18" charset="0"/>
              </a:rPr>
              <a:t>metaresearchers</a:t>
            </a:r>
            <a:r>
              <a:rPr lang="en-US" dirty="0">
                <a:latin typeface="Century" panose="02040604050505020304" pitchFamily="18" charset="0"/>
              </a:rPr>
              <a:t> are striving to address</a:t>
            </a:r>
            <a:r>
              <a:rPr lang="en-US" dirty="0" smtClean="0">
                <a:latin typeface="Century" panose="02040604050505020304" pitchFamily="18" charset="0"/>
              </a:rPr>
              <a:t>.”</a:t>
            </a:r>
            <a:endParaRPr lang="en-US" dirty="0">
              <a:latin typeface="Century" panose="02040604050505020304" pitchFamily="18" charset="0"/>
            </a:endParaRPr>
          </a:p>
        </p:txBody>
      </p:sp>
    </p:spTree>
    <p:extLst>
      <p:ext uri="{BB962C8B-B14F-4D97-AF65-F5344CB8AC3E}">
        <p14:creationId xmlns:p14="http://schemas.microsoft.com/office/powerpoint/2010/main" val="4025881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does progress look like?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45431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what crisis?</a:t>
            </a:r>
            <a:endParaRPr lang="en-US" dirty="0"/>
          </a:p>
        </p:txBody>
      </p:sp>
      <p:sp>
        <p:nvSpPr>
          <p:cNvPr id="3" name="Content Placeholder 2"/>
          <p:cNvSpPr>
            <a:spLocks noGrp="1"/>
          </p:cNvSpPr>
          <p:nvPr>
            <p:ph idx="1"/>
          </p:nvPr>
        </p:nvSpPr>
        <p:spPr/>
        <p:txBody>
          <a:bodyPr/>
          <a:lstStyle/>
          <a:p>
            <a:r>
              <a:rPr lang="en-US" dirty="0" smtClean="0"/>
              <a:t>History of discussions about replicability (</a:t>
            </a:r>
            <a:r>
              <a:rPr lang="en-US" dirty="0" err="1" smtClean="0"/>
              <a:t>Nosek</a:t>
            </a:r>
            <a:r>
              <a:rPr lang="en-US" dirty="0" smtClean="0"/>
              <a:t>)</a:t>
            </a:r>
          </a:p>
          <a:p>
            <a:endParaRPr lang="en-US" dirty="0"/>
          </a:p>
        </p:txBody>
      </p:sp>
    </p:spTree>
    <p:extLst>
      <p:ext uri="{BB962C8B-B14F-4D97-AF65-F5344CB8AC3E}">
        <p14:creationId xmlns:p14="http://schemas.microsoft.com/office/powerpoint/2010/main" val="2497337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round (</a:t>
            </a:r>
            <a:r>
              <a:rPr lang="en-US" dirty="0" smtClean="0"/>
              <a:t>2005-2012)</a:t>
            </a:r>
            <a:endParaRPr lang="en-US" dirty="0"/>
          </a:p>
        </p:txBody>
      </p:sp>
      <p:sp>
        <p:nvSpPr>
          <p:cNvPr id="3" name="Content Placeholder 2"/>
          <p:cNvSpPr>
            <a:spLocks noGrp="1"/>
          </p:cNvSpPr>
          <p:nvPr>
            <p:ph idx="1"/>
          </p:nvPr>
        </p:nvSpPr>
        <p:spPr>
          <a:xfrm>
            <a:off x="2252798" y="1988910"/>
            <a:ext cx="8387443" cy="4351338"/>
          </a:xfrm>
        </p:spPr>
        <p:txBody>
          <a:bodyPr>
            <a:normAutofit/>
          </a:bodyPr>
          <a:lstStyle/>
          <a:p>
            <a:r>
              <a:rPr lang="en-US" sz="3600" dirty="0" smtClean="0"/>
              <a:t>Adding data availability requirements</a:t>
            </a:r>
          </a:p>
          <a:p>
            <a:pPr lvl="1"/>
            <a:r>
              <a:rPr lang="en-US" sz="3600" dirty="0" smtClean="0"/>
              <a:t>AEA, </a:t>
            </a:r>
            <a:r>
              <a:rPr lang="en-US" sz="3600" dirty="0" smtClean="0"/>
              <a:t>2005</a:t>
            </a:r>
          </a:p>
          <a:p>
            <a:pPr lvl="1"/>
            <a:r>
              <a:rPr lang="en-US" sz="3600" dirty="0" smtClean="0"/>
              <a:t>Other journals (econ, others) </a:t>
            </a:r>
            <a:r>
              <a:rPr lang="en-US" sz="3600" dirty="0" smtClean="0"/>
              <a:t>follow</a:t>
            </a:r>
          </a:p>
          <a:p>
            <a:pPr lvl="1"/>
            <a:r>
              <a:rPr lang="en-US" sz="3600" dirty="0" smtClean="0"/>
              <a:t>Code </a:t>
            </a:r>
            <a:r>
              <a:rPr lang="en-US" sz="3600" dirty="0" smtClean="0"/>
              <a:t>availability as well</a:t>
            </a:r>
          </a:p>
          <a:p>
            <a:r>
              <a:rPr lang="en-US" sz="3600" dirty="0" smtClean="0"/>
              <a:t>Experiments in post-publication discussion</a:t>
            </a:r>
          </a:p>
          <a:p>
            <a:pPr lvl="1"/>
            <a:r>
              <a:rPr lang="en-US" sz="3600" dirty="0" smtClean="0"/>
              <a:t>AEA: Comments on articles</a:t>
            </a:r>
          </a:p>
          <a:p>
            <a:pPr marL="0" indent="0">
              <a:buNone/>
            </a:pPr>
            <a:endParaRPr lang="en-US" sz="3600" dirty="0"/>
          </a:p>
        </p:txBody>
      </p:sp>
    </p:spTree>
    <p:extLst>
      <p:ext uri="{BB962C8B-B14F-4D97-AF65-F5344CB8AC3E}">
        <p14:creationId xmlns:p14="http://schemas.microsoft.com/office/powerpoint/2010/main" val="282518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5D63-9197-4F54-B910-01DED3A736DA}"/>
              </a:ext>
            </a:extLst>
          </p:cNvPr>
          <p:cNvSpPr>
            <a:spLocks noGrp="1"/>
          </p:cNvSpPr>
          <p:nvPr>
            <p:ph type="title"/>
          </p:nvPr>
        </p:nvSpPr>
        <p:spPr/>
        <p:txBody>
          <a:bodyPr/>
          <a:lstStyle/>
          <a:p>
            <a:r>
              <a:rPr lang="en-US" dirty="0"/>
              <a:t>Broad adherence to AEA policy</a:t>
            </a:r>
          </a:p>
        </p:txBody>
      </p:sp>
      <p:graphicFrame>
        <p:nvGraphicFramePr>
          <p:cNvPr id="4" name="Content Placeholder 3">
            <a:extLst>
              <a:ext uri="{FF2B5EF4-FFF2-40B4-BE49-F238E27FC236}">
                <a16:creationId xmlns:a16="http://schemas.microsoft.com/office/drawing/2014/main" id="{028781BF-0D98-48C5-97F9-DEEC701E24BA}"/>
              </a:ext>
            </a:extLst>
          </p:cNvPr>
          <p:cNvGraphicFramePr>
            <a:graphicFrameLocks noGrp="1"/>
          </p:cNvGraphicFramePr>
          <p:nvPr>
            <p:ph idx="1"/>
            <p:extLst/>
          </p:nvPr>
        </p:nvGraphicFramePr>
        <p:xfrm>
          <a:off x="838200" y="1825625"/>
          <a:ext cx="10515600" cy="39776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163739305"/>
                    </a:ext>
                  </a:extLst>
                </a:gridCol>
                <a:gridCol w="2416539">
                  <a:extLst>
                    <a:ext uri="{9D8B030D-6E8A-4147-A177-3AD203B41FA5}">
                      <a16:colId xmlns:a16="http://schemas.microsoft.com/office/drawing/2014/main" val="2713644035"/>
                    </a:ext>
                  </a:extLst>
                </a:gridCol>
                <a:gridCol w="2256020">
                  <a:extLst>
                    <a:ext uri="{9D8B030D-6E8A-4147-A177-3AD203B41FA5}">
                      <a16:colId xmlns:a16="http://schemas.microsoft.com/office/drawing/2014/main" val="1474025111"/>
                    </a:ext>
                  </a:extLst>
                </a:gridCol>
                <a:gridCol w="3214141">
                  <a:extLst>
                    <a:ext uri="{9D8B030D-6E8A-4147-A177-3AD203B41FA5}">
                      <a16:colId xmlns:a16="http://schemas.microsoft.com/office/drawing/2014/main" val="3193343566"/>
                    </a:ext>
                  </a:extLst>
                </a:gridCol>
              </a:tblGrid>
              <a:tr h="370840">
                <a:tc>
                  <a:txBody>
                    <a:bodyPr/>
                    <a:lstStyle/>
                    <a:p>
                      <a:r>
                        <a:rPr lang="en-US" dirty="0"/>
                        <a:t>Journals (Publisher)</a:t>
                      </a:r>
                    </a:p>
                  </a:txBody>
                  <a:tcPr/>
                </a:tc>
                <a:tc>
                  <a:txBody>
                    <a:bodyPr/>
                    <a:lstStyle/>
                    <a:p>
                      <a:r>
                        <a:rPr lang="en-US" dirty="0"/>
                        <a:t>Type of policy</a:t>
                      </a:r>
                    </a:p>
                  </a:txBody>
                  <a:tcPr/>
                </a:tc>
                <a:tc>
                  <a:txBody>
                    <a:bodyPr/>
                    <a:lstStyle/>
                    <a:p>
                      <a:r>
                        <a:rPr lang="en-US" dirty="0"/>
                        <a:t>Archive</a:t>
                      </a:r>
                    </a:p>
                  </a:txBody>
                  <a:tcPr/>
                </a:tc>
                <a:tc>
                  <a:txBody>
                    <a:bodyPr/>
                    <a:lstStyle/>
                    <a:p>
                      <a:r>
                        <a:rPr lang="en-US" dirty="0"/>
                        <a:t>Confidential data</a:t>
                      </a:r>
                    </a:p>
                  </a:txBody>
                  <a:tcPr/>
                </a:tc>
                <a:extLst>
                  <a:ext uri="{0D108BD9-81ED-4DB2-BD59-A6C34878D82A}">
                    <a16:rowId xmlns:a16="http://schemas.microsoft.com/office/drawing/2014/main" val="670784926"/>
                  </a:ext>
                </a:extLst>
              </a:tr>
              <a:tr h="370840">
                <a:tc>
                  <a:txBody>
                    <a:bodyPr/>
                    <a:lstStyle/>
                    <a:p>
                      <a:r>
                        <a:rPr lang="en-US" dirty="0"/>
                        <a:t>AER and Journals (self)</a:t>
                      </a:r>
                    </a:p>
                  </a:txBody>
                  <a:tcPr/>
                </a:tc>
                <a:tc>
                  <a:txBody>
                    <a:bodyPr/>
                    <a:lstStyle/>
                    <a:p>
                      <a:r>
                        <a:rPr lang="en-US" dirty="0"/>
                        <a:t>AEA</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3792444796"/>
                  </a:ext>
                </a:extLst>
              </a:tr>
              <a:tr h="370840">
                <a:tc>
                  <a:txBody>
                    <a:bodyPr/>
                    <a:lstStyle/>
                    <a:p>
                      <a:r>
                        <a:rPr lang="en-US" dirty="0"/>
                        <a:t>QJE (OUP)</a:t>
                      </a:r>
                    </a:p>
                  </a:txBody>
                  <a:tcPr/>
                </a:tc>
                <a:tc>
                  <a:txBody>
                    <a:bodyPr/>
                    <a:lstStyle/>
                    <a:p>
                      <a:r>
                        <a:rPr lang="en-US" dirty="0"/>
                        <a:t>AEA</a:t>
                      </a:r>
                    </a:p>
                  </a:txBody>
                  <a:tcPr/>
                </a:tc>
                <a:tc>
                  <a:txBody>
                    <a:bodyPr/>
                    <a:lstStyle/>
                    <a:p>
                      <a:r>
                        <a:rPr lang="en-US" dirty="0" err="1"/>
                        <a:t>Dataverse</a:t>
                      </a:r>
                      <a:endParaRPr lang="en-US" dirty="0"/>
                    </a:p>
                  </a:txBody>
                  <a:tcPr/>
                </a:tc>
                <a:tc>
                  <a:txBody>
                    <a:bodyPr/>
                    <a:lstStyle/>
                    <a:p>
                      <a:r>
                        <a:rPr lang="en-US" dirty="0"/>
                        <a:t>Exemption</a:t>
                      </a:r>
                    </a:p>
                  </a:txBody>
                  <a:tcPr/>
                </a:tc>
                <a:extLst>
                  <a:ext uri="{0D108BD9-81ED-4DB2-BD59-A6C34878D82A}">
                    <a16:rowId xmlns:a16="http://schemas.microsoft.com/office/drawing/2014/main" val="1408180073"/>
                  </a:ext>
                </a:extLst>
              </a:tr>
              <a:tr h="370840">
                <a:tc>
                  <a:txBody>
                    <a:bodyPr/>
                    <a:lstStyle/>
                    <a:p>
                      <a:r>
                        <a:rPr lang="en-US" dirty="0" err="1"/>
                        <a:t>ReStud</a:t>
                      </a:r>
                      <a:r>
                        <a:rPr lang="en-US" dirty="0"/>
                        <a:t> (OUP)</a:t>
                      </a:r>
                    </a:p>
                  </a:txBody>
                  <a:tcPr/>
                </a:tc>
                <a:tc>
                  <a:txBody>
                    <a:bodyPr/>
                    <a:lstStyle/>
                    <a:p>
                      <a:r>
                        <a:rPr lang="en-US" dirty="0"/>
                        <a:t>Generic + assistance</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1897515092"/>
                  </a:ext>
                </a:extLst>
              </a:tr>
              <a:tr h="370840">
                <a:tc>
                  <a:txBody>
                    <a:bodyPr/>
                    <a:lstStyle/>
                    <a:p>
                      <a:r>
                        <a:rPr lang="en-US" dirty="0" err="1"/>
                        <a:t>ReStat</a:t>
                      </a:r>
                      <a:r>
                        <a:rPr lang="en-US" dirty="0"/>
                        <a:t> (MIT)</a:t>
                      </a:r>
                    </a:p>
                  </a:txBody>
                  <a:tcPr/>
                </a:tc>
                <a:tc>
                  <a:txBody>
                    <a:bodyPr/>
                    <a:lstStyle/>
                    <a:p>
                      <a:r>
                        <a:rPr lang="en-US" dirty="0"/>
                        <a:t>Own</a:t>
                      </a:r>
                    </a:p>
                  </a:txBody>
                  <a:tcPr/>
                </a:tc>
                <a:tc>
                  <a:txBody>
                    <a:bodyPr/>
                    <a:lstStyle/>
                    <a:p>
                      <a:r>
                        <a:rPr lang="en-US" dirty="0" err="1"/>
                        <a:t>Dataverse</a:t>
                      </a:r>
                      <a:endParaRPr lang="en-US" dirty="0"/>
                    </a:p>
                  </a:txBody>
                  <a:tcPr/>
                </a:tc>
                <a:tc>
                  <a:txBody>
                    <a:bodyPr/>
                    <a:lstStyle/>
                    <a:p>
                      <a:r>
                        <a:rPr lang="en-US" dirty="0"/>
                        <a:t>“… way to apply for data…”</a:t>
                      </a:r>
                    </a:p>
                  </a:txBody>
                  <a:tcPr/>
                </a:tc>
                <a:extLst>
                  <a:ext uri="{0D108BD9-81ED-4DB2-BD59-A6C34878D82A}">
                    <a16:rowId xmlns:a16="http://schemas.microsoft.com/office/drawing/2014/main" val="4030266862"/>
                  </a:ext>
                </a:extLst>
              </a:tr>
              <a:tr h="370840">
                <a:tc>
                  <a:txBody>
                    <a:bodyPr/>
                    <a:lstStyle/>
                    <a:p>
                      <a:r>
                        <a:rPr lang="en-US" dirty="0"/>
                        <a:t>J Applied Econometrics</a:t>
                      </a:r>
                    </a:p>
                  </a:txBody>
                  <a:tcPr/>
                </a:tc>
                <a:tc>
                  <a:txBody>
                    <a:bodyPr/>
                    <a:lstStyle/>
                    <a:p>
                      <a:r>
                        <a:rPr lang="en-US" dirty="0"/>
                        <a:t>Own</a:t>
                      </a:r>
                    </a:p>
                  </a:txBody>
                  <a:tcPr/>
                </a:tc>
                <a:tc>
                  <a:txBody>
                    <a:bodyPr/>
                    <a:lstStyle/>
                    <a:p>
                      <a:r>
                        <a:rPr lang="en-US" dirty="0"/>
                        <a:t>Own (Queens, 1988-)</a:t>
                      </a:r>
                    </a:p>
                  </a:txBody>
                  <a:tcPr/>
                </a:tc>
                <a:tc>
                  <a:txBody>
                    <a:bodyPr/>
                    <a:lstStyle/>
                    <a:p>
                      <a:r>
                        <a:rPr lang="en-US" dirty="0"/>
                        <a:t>Exemption</a:t>
                      </a:r>
                    </a:p>
                  </a:txBody>
                  <a:tcPr/>
                </a:tc>
                <a:extLst>
                  <a:ext uri="{0D108BD9-81ED-4DB2-BD59-A6C34878D82A}">
                    <a16:rowId xmlns:a16="http://schemas.microsoft.com/office/drawing/2014/main" val="699151978"/>
                  </a:ext>
                </a:extLst>
              </a:tr>
              <a:tr h="370840">
                <a:tc>
                  <a:txBody>
                    <a:bodyPr/>
                    <a:lstStyle/>
                    <a:p>
                      <a:r>
                        <a:rPr lang="en-US" dirty="0" err="1"/>
                        <a:t>Econometrica</a:t>
                      </a:r>
                      <a:endParaRPr lang="en-US" dirty="0"/>
                    </a:p>
                  </a:txBody>
                  <a:tcPr/>
                </a:tc>
                <a:tc>
                  <a:txBody>
                    <a:bodyPr/>
                    <a:lstStyle/>
                    <a:p>
                      <a:r>
                        <a:rPr lang="en-US" dirty="0"/>
                        <a:t>Own</a:t>
                      </a:r>
                    </a:p>
                  </a:txBody>
                  <a:tcPr/>
                </a:tc>
                <a:tc>
                  <a:txBody>
                    <a:bodyPr/>
                    <a:lstStyle/>
                    <a:p>
                      <a:r>
                        <a:rPr lang="en-US" dirty="0"/>
                        <a:t>Journal website</a:t>
                      </a:r>
                    </a:p>
                  </a:txBody>
                  <a:tcPr/>
                </a:tc>
                <a:tc>
                  <a:txBody>
                    <a:bodyPr/>
                    <a:lstStyle/>
                    <a:p>
                      <a:r>
                        <a:rPr lang="en-US" dirty="0"/>
                        <a:t>Exemption with “…reasonable effort…”</a:t>
                      </a:r>
                    </a:p>
                  </a:txBody>
                  <a:tcPr/>
                </a:tc>
                <a:extLst>
                  <a:ext uri="{0D108BD9-81ED-4DB2-BD59-A6C34878D82A}">
                    <a16:rowId xmlns:a16="http://schemas.microsoft.com/office/drawing/2014/main" val="1919437226"/>
                  </a:ext>
                </a:extLst>
              </a:tr>
              <a:tr h="370840">
                <a:tc>
                  <a:txBody>
                    <a:bodyPr/>
                    <a:lstStyle/>
                    <a:p>
                      <a:r>
                        <a:rPr lang="en-US" dirty="0"/>
                        <a:t>JOLE (Chicago)</a:t>
                      </a:r>
                    </a:p>
                  </a:txBody>
                  <a:tcPr/>
                </a:tc>
                <a:tc>
                  <a:txBody>
                    <a:bodyPr/>
                    <a:lstStyle/>
                    <a:p>
                      <a:r>
                        <a:rPr lang="en-US" dirty="0"/>
                        <a:t>AEA</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3206772610"/>
                  </a:ext>
                </a:extLst>
              </a:tr>
              <a:tr h="370840">
                <a:tc>
                  <a:txBody>
                    <a:bodyPr/>
                    <a:lstStyle/>
                    <a:p>
                      <a:r>
                        <a:rPr lang="en-US" dirty="0"/>
                        <a:t>JPE (Chicago)</a:t>
                      </a:r>
                    </a:p>
                  </a:txBody>
                  <a:tcPr/>
                </a:tc>
                <a:tc>
                  <a:txBody>
                    <a:bodyPr/>
                    <a:lstStyle/>
                    <a:p>
                      <a:r>
                        <a:rPr lang="en-US" dirty="0"/>
                        <a:t>AEA</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3457835029"/>
                  </a:ext>
                </a:extLst>
              </a:tr>
              <a:tr h="370840">
                <a:tc>
                  <a:txBody>
                    <a:bodyPr/>
                    <a:lstStyle/>
                    <a:p>
                      <a:r>
                        <a:rPr lang="en-US" dirty="0"/>
                        <a:t>JMCB</a:t>
                      </a:r>
                    </a:p>
                  </a:txBody>
                  <a:tcPr/>
                </a:tc>
                <a:tc>
                  <a:txBody>
                    <a:bodyPr/>
                    <a:lstStyle/>
                    <a:p>
                      <a:r>
                        <a:rPr lang="en-US" dirty="0"/>
                        <a:t>Own (barebones)</a:t>
                      </a:r>
                    </a:p>
                  </a:txBody>
                  <a:tcPr/>
                </a:tc>
                <a:tc>
                  <a:txBody>
                    <a:bodyPr/>
                    <a:lstStyle/>
                    <a:p>
                      <a:r>
                        <a:rPr lang="en-US" dirty="0"/>
                        <a:t>Journal website</a:t>
                      </a:r>
                    </a:p>
                  </a:txBody>
                  <a:tcPr/>
                </a:tc>
                <a:tc>
                  <a:txBody>
                    <a:bodyPr/>
                    <a:lstStyle/>
                    <a:p>
                      <a:r>
                        <a:rPr lang="en-US" dirty="0"/>
                        <a:t>--</a:t>
                      </a:r>
                    </a:p>
                  </a:txBody>
                  <a:tcPr/>
                </a:tc>
                <a:extLst>
                  <a:ext uri="{0D108BD9-81ED-4DB2-BD59-A6C34878D82A}">
                    <a16:rowId xmlns:a16="http://schemas.microsoft.com/office/drawing/2014/main" val="3635106915"/>
                  </a:ext>
                </a:extLst>
              </a:tr>
            </a:tbl>
          </a:graphicData>
        </a:graphic>
      </p:graphicFrame>
    </p:spTree>
    <p:extLst>
      <p:ext uri="{BB962C8B-B14F-4D97-AF65-F5344CB8AC3E}">
        <p14:creationId xmlns:p14="http://schemas.microsoft.com/office/powerpoint/2010/main" val="42055547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060938" y="2506662"/>
            <a:ext cx="8771164" cy="4351338"/>
          </a:xfrm>
        </p:spPr>
        <p:txBody>
          <a:bodyPr>
            <a:normAutofit/>
          </a:bodyPr>
          <a:lstStyle/>
          <a:p>
            <a:r>
              <a:rPr lang="en-US" sz="3600" dirty="0" smtClean="0"/>
              <a:t>Broad replication projects in Psychology</a:t>
            </a:r>
          </a:p>
          <a:p>
            <a:pPr lvl="1"/>
            <a:r>
              <a:rPr lang="en-US" sz="3600" dirty="0" smtClean="0"/>
              <a:t>Open Science Collaboration (2015, others)</a:t>
            </a:r>
          </a:p>
          <a:p>
            <a:r>
              <a:rPr lang="en-US" sz="3600" dirty="0" smtClean="0"/>
              <a:t>Replication projects in Behavioral Economics</a:t>
            </a:r>
          </a:p>
          <a:p>
            <a:pPr lvl="1"/>
            <a:r>
              <a:rPr lang="en-US" sz="3600" dirty="0" err="1" smtClean="0"/>
              <a:t>Camerer</a:t>
            </a:r>
            <a:r>
              <a:rPr lang="en-US" sz="3600" dirty="0" smtClean="0"/>
              <a:t> et al (2016)</a:t>
            </a:r>
          </a:p>
        </p:txBody>
      </p:sp>
    </p:spTree>
    <p:extLst>
      <p:ext uri="{BB962C8B-B14F-4D97-AF65-F5344CB8AC3E}">
        <p14:creationId xmlns:p14="http://schemas.microsoft.com/office/powerpoint/2010/main" val="1870911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a:t>
            </a:r>
            <a:r>
              <a:rPr lang="en-US" dirty="0" smtClean="0"/>
              <a:t>2012-</a:t>
            </a:r>
            <a:r>
              <a:rPr lang="en-US" dirty="0" smtClean="0"/>
              <a:t>)</a:t>
            </a:r>
            <a:endParaRPr lang="en-US" dirty="0"/>
          </a:p>
        </p:txBody>
      </p:sp>
      <p:sp>
        <p:nvSpPr>
          <p:cNvPr id="3" name="Content Placeholder 2"/>
          <p:cNvSpPr>
            <a:spLocks noGrp="1"/>
          </p:cNvSpPr>
          <p:nvPr>
            <p:ph idx="1"/>
          </p:nvPr>
        </p:nvSpPr>
        <p:spPr>
          <a:xfrm>
            <a:off x="2358662" y="1960110"/>
            <a:ext cx="8175716" cy="4351338"/>
          </a:xfrm>
        </p:spPr>
        <p:txBody>
          <a:bodyPr>
            <a:noAutofit/>
          </a:bodyPr>
          <a:lstStyle/>
          <a:p>
            <a:r>
              <a:rPr lang="en-US" sz="3600" dirty="0" smtClean="0"/>
              <a:t>New data (and code) availability policies</a:t>
            </a:r>
          </a:p>
          <a:p>
            <a:pPr lvl="1"/>
            <a:r>
              <a:rPr lang="en-US" sz="3600" dirty="0" smtClean="0"/>
              <a:t>2012, AJ Political Science</a:t>
            </a:r>
          </a:p>
          <a:p>
            <a:pPr lvl="1"/>
            <a:r>
              <a:rPr lang="en-US" sz="3600" dirty="0" smtClean="0"/>
              <a:t>2016, QJE (last top journal)</a:t>
            </a:r>
          </a:p>
        </p:txBody>
      </p:sp>
    </p:spTree>
    <p:extLst>
      <p:ext uri="{BB962C8B-B14F-4D97-AF65-F5344CB8AC3E}">
        <p14:creationId xmlns:p14="http://schemas.microsoft.com/office/powerpoint/2010/main" val="603464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a:t>
            </a:r>
            <a:r>
              <a:rPr lang="en-US" dirty="0" smtClean="0"/>
              <a:t>2012-</a:t>
            </a:r>
            <a:r>
              <a:rPr lang="en-US" dirty="0" smtClean="0"/>
              <a:t>)</a:t>
            </a:r>
            <a:endParaRPr lang="en-US" dirty="0"/>
          </a:p>
        </p:txBody>
      </p:sp>
      <p:sp>
        <p:nvSpPr>
          <p:cNvPr id="3" name="Content Placeholder 2"/>
          <p:cNvSpPr>
            <a:spLocks noGrp="1"/>
          </p:cNvSpPr>
          <p:nvPr>
            <p:ph idx="1"/>
          </p:nvPr>
        </p:nvSpPr>
        <p:spPr>
          <a:xfrm>
            <a:off x="2358662" y="1960110"/>
            <a:ext cx="8175716" cy="4351338"/>
          </a:xfrm>
        </p:spPr>
        <p:txBody>
          <a:bodyPr>
            <a:noAutofit/>
          </a:bodyPr>
          <a:lstStyle/>
          <a:p>
            <a:r>
              <a:rPr lang="en-US" sz="3600" dirty="0" smtClean="0"/>
              <a:t>Greater enforcement of data (and code) availability</a:t>
            </a:r>
          </a:p>
          <a:p>
            <a:pPr lvl="1"/>
            <a:r>
              <a:rPr lang="en-US" sz="3600" dirty="0"/>
              <a:t>2015, AJ Political Science</a:t>
            </a:r>
          </a:p>
          <a:p>
            <a:pPr lvl="1"/>
            <a:r>
              <a:rPr lang="en-US" sz="3600" dirty="0" smtClean="0"/>
              <a:t>2016, Data Editor for ASA Software Section</a:t>
            </a:r>
          </a:p>
          <a:p>
            <a:pPr lvl="1"/>
            <a:r>
              <a:rPr lang="en-US" sz="3600" dirty="0" smtClean="0"/>
              <a:t>2016, Statistical review added Science</a:t>
            </a:r>
          </a:p>
          <a:p>
            <a:pPr lvl="1"/>
            <a:r>
              <a:rPr lang="en-US" sz="3600" dirty="0" smtClean="0"/>
              <a:t>2017: AEA appoints Data Editor, with mandate to do similar activities</a:t>
            </a:r>
          </a:p>
        </p:txBody>
      </p:sp>
    </p:spTree>
    <p:extLst>
      <p:ext uri="{BB962C8B-B14F-4D97-AF65-F5344CB8AC3E}">
        <p14:creationId xmlns:p14="http://schemas.microsoft.com/office/powerpoint/2010/main" val="34243074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a:t>
            </a:r>
            <a:r>
              <a:rPr lang="en-US" dirty="0" smtClean="0"/>
              <a:t>2012-</a:t>
            </a:r>
            <a:r>
              <a:rPr lang="en-US" dirty="0" smtClean="0"/>
              <a:t>)</a:t>
            </a:r>
            <a:endParaRPr lang="en-US" dirty="0"/>
          </a:p>
        </p:txBody>
      </p:sp>
      <p:sp>
        <p:nvSpPr>
          <p:cNvPr id="3" name="Content Placeholder 2"/>
          <p:cNvSpPr>
            <a:spLocks noGrp="1"/>
          </p:cNvSpPr>
          <p:nvPr>
            <p:ph idx="1"/>
          </p:nvPr>
        </p:nvSpPr>
        <p:spPr>
          <a:xfrm>
            <a:off x="2358662" y="1960110"/>
            <a:ext cx="8175716" cy="4351338"/>
          </a:xfrm>
        </p:spPr>
        <p:txBody>
          <a:bodyPr>
            <a:normAutofit lnSpcReduction="10000"/>
          </a:bodyPr>
          <a:lstStyle/>
          <a:p>
            <a:pPr marL="0" indent="0">
              <a:buNone/>
            </a:pPr>
            <a:r>
              <a:rPr lang="en-US" sz="4400" u="sng" dirty="0" smtClean="0"/>
              <a:t>Registered Reports </a:t>
            </a:r>
            <a:endParaRPr lang="en-US" sz="4400" u="sng" dirty="0" smtClean="0"/>
          </a:p>
          <a:p>
            <a:pPr lvl="1"/>
            <a:r>
              <a:rPr lang="en-US" sz="3200" dirty="0" smtClean="0">
                <a:hlinkClick r:id="rId2"/>
              </a:rPr>
              <a:t>https</a:t>
            </a:r>
            <a:r>
              <a:rPr lang="en-US" sz="3200" dirty="0" smtClean="0">
                <a:hlinkClick r:id="rId2"/>
              </a:rPr>
              <a:t>://cos.io/rr</a:t>
            </a:r>
            <a:r>
              <a:rPr lang="en-US" sz="3200" dirty="0" smtClean="0"/>
              <a:t> </a:t>
            </a:r>
          </a:p>
          <a:p>
            <a:pPr lvl="1"/>
            <a:r>
              <a:rPr lang="en-US" sz="3600" dirty="0" smtClean="0"/>
              <a:t>Chambers (2014)</a:t>
            </a:r>
          </a:p>
          <a:p>
            <a:pPr lvl="1"/>
            <a:r>
              <a:rPr lang="en-US" sz="3600" dirty="0" err="1" smtClean="0"/>
              <a:t>Nosek</a:t>
            </a:r>
            <a:r>
              <a:rPr lang="en-US" sz="3600" dirty="0" smtClean="0"/>
              <a:t> &amp; </a:t>
            </a:r>
            <a:r>
              <a:rPr lang="en-US" sz="3600" dirty="0" err="1" smtClean="0"/>
              <a:t>Lakens</a:t>
            </a:r>
            <a:r>
              <a:rPr lang="en-US" sz="3600" dirty="0" smtClean="0"/>
              <a:t> (2014)</a:t>
            </a:r>
          </a:p>
          <a:p>
            <a:pPr lvl="1"/>
            <a:endParaRPr lang="en-US" sz="3600" dirty="0" smtClean="0"/>
          </a:p>
          <a:p>
            <a:endParaRPr lang="en-US" sz="3600" dirty="0" smtClean="0"/>
          </a:p>
          <a:p>
            <a:endParaRPr lang="en-US" sz="3600" dirty="0"/>
          </a:p>
          <a:p>
            <a:r>
              <a:rPr lang="en-US" sz="3600" dirty="0" smtClean="0"/>
              <a:t>Close cousin: Results-blind review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662" y="4020910"/>
            <a:ext cx="7620000" cy="1771650"/>
          </a:xfrm>
          <a:prstGeom prst="rect">
            <a:avLst/>
          </a:prstGeom>
        </p:spPr>
      </p:pic>
    </p:spTree>
    <p:extLst>
      <p:ext uri="{BB962C8B-B14F-4D97-AF65-F5344CB8AC3E}">
        <p14:creationId xmlns:p14="http://schemas.microsoft.com/office/powerpoint/2010/main" val="38382391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a:t>
            </a:r>
            <a:r>
              <a:rPr lang="en-US" dirty="0" smtClean="0"/>
              <a:t>2012-</a:t>
            </a:r>
            <a:r>
              <a:rPr lang="en-US" dirty="0" smtClean="0"/>
              <a:t>)</a:t>
            </a:r>
            <a:endParaRPr lang="en-US" dirty="0"/>
          </a:p>
        </p:txBody>
      </p:sp>
      <p:sp>
        <p:nvSpPr>
          <p:cNvPr id="3" name="Content Placeholder 2"/>
          <p:cNvSpPr>
            <a:spLocks noGrp="1"/>
          </p:cNvSpPr>
          <p:nvPr>
            <p:ph idx="1"/>
          </p:nvPr>
        </p:nvSpPr>
        <p:spPr>
          <a:xfrm>
            <a:off x="3147740" y="2229531"/>
            <a:ext cx="6597559" cy="4351338"/>
          </a:xfrm>
        </p:spPr>
        <p:txBody>
          <a:bodyPr>
            <a:normAutofit/>
          </a:bodyPr>
          <a:lstStyle/>
          <a:p>
            <a:pPr marL="0" indent="0">
              <a:buNone/>
            </a:pPr>
            <a:r>
              <a:rPr lang="en-US" sz="4400" b="1" dirty="0" smtClean="0"/>
              <a:t>Preprints</a:t>
            </a:r>
            <a:r>
              <a:rPr lang="en-US" sz="3600" dirty="0" smtClean="0"/>
              <a:t> in other sciences </a:t>
            </a:r>
          </a:p>
          <a:p>
            <a:pPr lvl="1"/>
            <a:r>
              <a:rPr lang="en-US" sz="3600" dirty="0" err="1" smtClean="0"/>
              <a:t>bioRxiv</a:t>
            </a:r>
            <a:r>
              <a:rPr lang="en-US" sz="3600" dirty="0" smtClean="0"/>
              <a:t> </a:t>
            </a:r>
            <a:r>
              <a:rPr lang="en-US" sz="3600" dirty="0" smtClean="0"/>
              <a:t>(2013)</a:t>
            </a:r>
          </a:p>
          <a:p>
            <a:pPr lvl="1"/>
            <a:r>
              <a:rPr lang="en-US" sz="3600" dirty="0" err="1" smtClean="0"/>
              <a:t>PsyArXiv</a:t>
            </a:r>
            <a:r>
              <a:rPr lang="en-US" sz="3600" dirty="0" smtClean="0"/>
              <a:t> (2016)</a:t>
            </a:r>
          </a:p>
        </p:txBody>
      </p:sp>
    </p:spTree>
    <p:extLst>
      <p:ext uri="{BB962C8B-B14F-4D97-AF65-F5344CB8AC3E}">
        <p14:creationId xmlns:p14="http://schemas.microsoft.com/office/powerpoint/2010/main" val="35304063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4508" y="2193810"/>
            <a:ext cx="4848550" cy="3214532"/>
          </a:xfrm>
        </p:spPr>
      </p:pic>
      <p:sp>
        <p:nvSpPr>
          <p:cNvPr id="3" name="TextBox 2"/>
          <p:cNvSpPr txBox="1"/>
          <p:nvPr/>
        </p:nvSpPr>
        <p:spPr>
          <a:xfrm>
            <a:off x="4482193" y="1572917"/>
            <a:ext cx="2686050" cy="369332"/>
          </a:xfrm>
          <a:prstGeom prst="rect">
            <a:avLst/>
          </a:prstGeom>
          <a:noFill/>
        </p:spPr>
        <p:txBody>
          <a:bodyPr wrap="square" rtlCol="0">
            <a:spAutoFit/>
          </a:bodyPr>
          <a:lstStyle/>
          <a:p>
            <a:r>
              <a:rPr lang="en-US" dirty="0" smtClean="0"/>
              <a:t>AEA RCT Registry (2011)</a:t>
            </a:r>
          </a:p>
        </p:txBody>
      </p:sp>
    </p:spTree>
    <p:extLst>
      <p:ext uri="{BB962C8B-B14F-4D97-AF65-F5344CB8AC3E}">
        <p14:creationId xmlns:p14="http://schemas.microsoft.com/office/powerpoint/2010/main" val="26628259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Economics and other social sciences</a:t>
            </a:r>
          </a:p>
        </p:txBody>
      </p:sp>
      <p:sp>
        <p:nvSpPr>
          <p:cNvPr id="5" name="Text Placeholder 4"/>
          <p:cNvSpPr>
            <a:spLocks noGrp="1"/>
          </p:cNvSpPr>
          <p:nvPr>
            <p:ph type="body" idx="1"/>
          </p:nvPr>
        </p:nvSpPr>
        <p:spPr/>
        <p:txBody>
          <a:bodyPr/>
          <a:lstStyle/>
          <a:p>
            <a:r>
              <a:rPr lang="en-US" dirty="0" smtClean="0"/>
              <a:t>A brief retrospective</a:t>
            </a:r>
            <a:endParaRPr lang="en-US" dirty="0"/>
          </a:p>
        </p:txBody>
      </p:sp>
    </p:spTree>
    <p:extLst>
      <p:ext uri="{BB962C8B-B14F-4D97-AF65-F5344CB8AC3E}">
        <p14:creationId xmlns:p14="http://schemas.microsoft.com/office/powerpoint/2010/main" val="30730243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Analysis in Economics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500" y="2096294"/>
            <a:ext cx="5715000" cy="3810000"/>
          </a:xfrm>
        </p:spPr>
      </p:pic>
    </p:spTree>
    <p:extLst>
      <p:ext uri="{BB962C8B-B14F-4D97-AF65-F5344CB8AC3E}">
        <p14:creationId xmlns:p14="http://schemas.microsoft.com/office/powerpoint/2010/main" val="123988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0860-EC66-4254-B04A-36E70A410403}"/>
              </a:ext>
            </a:extLst>
          </p:cNvPr>
          <p:cNvSpPr>
            <a:spLocks noGrp="1"/>
          </p:cNvSpPr>
          <p:nvPr>
            <p:ph type="title"/>
          </p:nvPr>
        </p:nvSpPr>
        <p:spPr/>
        <p:txBody>
          <a:bodyPr/>
          <a:lstStyle/>
          <a:p>
            <a:r>
              <a:rPr lang="en-US" dirty="0"/>
              <a:t>Replicability in Economics</a:t>
            </a:r>
          </a:p>
        </p:txBody>
      </p:sp>
      <p:sp>
        <p:nvSpPr>
          <p:cNvPr id="3" name="Content Placeholder 2">
            <a:extLst>
              <a:ext uri="{FF2B5EF4-FFF2-40B4-BE49-F238E27FC236}">
                <a16:creationId xmlns:a16="http://schemas.microsoft.com/office/drawing/2014/main" id="{DBC44E1F-F074-467A-B662-BF614F6E5E9F}"/>
              </a:ext>
            </a:extLst>
          </p:cNvPr>
          <p:cNvSpPr>
            <a:spLocks noGrp="1"/>
          </p:cNvSpPr>
          <p:nvPr>
            <p:ph idx="1"/>
          </p:nvPr>
        </p:nvSpPr>
        <p:spPr/>
        <p:txBody>
          <a:bodyPr>
            <a:normAutofit lnSpcReduction="10000"/>
          </a:bodyPr>
          <a:lstStyle/>
          <a:p>
            <a:r>
              <a:rPr lang="en-US" dirty="0"/>
              <a:t>Ragnar Frisch, editor of the first issue of </a:t>
            </a:r>
            <a:r>
              <a:rPr lang="en-US" dirty="0" err="1"/>
              <a:t>Econometrica</a:t>
            </a:r>
            <a:r>
              <a:rPr lang="en-US" dirty="0"/>
              <a:t> (1933), noted</a:t>
            </a:r>
          </a:p>
          <a:p>
            <a:pPr marL="0" indent="0" algn="ctr">
              <a:buNone/>
            </a:pPr>
            <a:endParaRPr lang="en-US" dirty="0"/>
          </a:p>
          <a:p>
            <a:pPr marL="0" indent="0" algn="ctr">
              <a:buNone/>
            </a:pPr>
            <a:r>
              <a:rPr lang="en-US" sz="3600" b="1" i="1" dirty="0" smtClean="0"/>
              <a:t>“the original data will, as a rule, be published, unless their volume is excessive… to stimulate criticism, control, and further studies.”</a:t>
            </a:r>
            <a:endParaRPr lang="en-US" sz="3600" b="1" i="1" dirty="0"/>
          </a:p>
          <a:p>
            <a:pPr marL="0" indent="0" algn="ctr">
              <a:buNone/>
            </a:pPr>
            <a:endParaRPr lang="en-US" dirty="0"/>
          </a:p>
          <a:p>
            <a:r>
              <a:rPr lang="en-US" dirty="0"/>
              <a:t>Publication of data, however, was discontinued early in the journal’s history. </a:t>
            </a:r>
          </a:p>
          <a:p>
            <a:pPr marL="0" indent="0" algn="r">
              <a:buNone/>
            </a:pPr>
            <a:r>
              <a:rPr lang="en-US" sz="2000" i="1" dirty="0" smtClean="0"/>
              <a:t>Frisch (1933)</a:t>
            </a:r>
            <a:endParaRPr lang="en-US" sz="2000" i="1" dirty="0"/>
          </a:p>
          <a:p>
            <a:endParaRPr lang="en-US" dirty="0"/>
          </a:p>
        </p:txBody>
      </p:sp>
    </p:spTree>
    <p:extLst>
      <p:ext uri="{BB962C8B-B14F-4D97-AF65-F5344CB8AC3E}">
        <p14:creationId xmlns:p14="http://schemas.microsoft.com/office/powerpoint/2010/main" val="24588401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use of public-use data</a:t>
            </a:r>
            <a:endParaRPr lang="en-US" dirty="0"/>
          </a:p>
        </p:txBody>
      </p:sp>
      <p:sp>
        <p:nvSpPr>
          <p:cNvPr id="3" name="Content Placeholder 2"/>
          <p:cNvSpPr>
            <a:spLocks noGrp="1"/>
          </p:cNvSpPr>
          <p:nvPr>
            <p:ph idx="1"/>
          </p:nvPr>
        </p:nvSpPr>
        <p:spPr/>
        <p:txBody>
          <a:bodyPr/>
          <a:lstStyle/>
          <a:p>
            <a:r>
              <a:rPr lang="en-US" sz="3200" b="1" dirty="0" err="1" smtClean="0"/>
              <a:t>Macrodata</a:t>
            </a:r>
            <a:r>
              <a:rPr lang="en-US" sz="3200" b="1" dirty="0" smtClean="0"/>
              <a:t>:</a:t>
            </a:r>
          </a:p>
          <a:p>
            <a:pPr marL="0" indent="0" algn="ctr">
              <a:buNone/>
            </a:pPr>
            <a:r>
              <a:rPr lang="en-US" dirty="0" smtClean="0">
                <a:latin typeface="Century" panose="02040604050505020304" pitchFamily="18" charset="0"/>
              </a:rPr>
              <a:t>“We use </a:t>
            </a:r>
            <a:r>
              <a:rPr lang="en-US" dirty="0">
                <a:latin typeface="Century" panose="02040604050505020304" pitchFamily="18" charset="0"/>
              </a:rPr>
              <a:t>data </a:t>
            </a:r>
            <a:r>
              <a:rPr lang="en-US" dirty="0" smtClean="0">
                <a:latin typeface="Century" panose="02040604050505020304" pitchFamily="18" charset="0"/>
              </a:rPr>
              <a:t>downloaded from </a:t>
            </a:r>
            <a:r>
              <a:rPr lang="en-US" dirty="0">
                <a:latin typeface="Century" panose="02040604050505020304" pitchFamily="18" charset="0"/>
              </a:rPr>
              <a:t/>
            </a:r>
            <a:br>
              <a:rPr lang="en-US" dirty="0">
                <a:latin typeface="Century" panose="02040604050505020304" pitchFamily="18" charset="0"/>
              </a:rPr>
            </a:br>
            <a:r>
              <a:rPr lang="en-US" dirty="0">
                <a:latin typeface="Century" panose="02040604050505020304" pitchFamily="18" charset="0"/>
              </a:rPr>
              <a:t>the </a:t>
            </a:r>
            <a:r>
              <a:rPr lang="en-US" dirty="0" smtClean="0">
                <a:latin typeface="Century" panose="02040604050505020304" pitchFamily="18" charset="0"/>
              </a:rPr>
              <a:t>Bureau of Economic Analysis…”</a:t>
            </a:r>
            <a:endParaRPr lang="en-US" dirty="0" smtClean="0"/>
          </a:p>
          <a:p>
            <a:r>
              <a:rPr lang="en-US" sz="3200" b="1" dirty="0" smtClean="0"/>
              <a:t>Microdata</a:t>
            </a:r>
            <a:r>
              <a:rPr lang="en-US" dirty="0" smtClean="0"/>
              <a:t>:</a:t>
            </a:r>
          </a:p>
          <a:p>
            <a:endParaRPr lang="en-US" dirty="0"/>
          </a:p>
          <a:p>
            <a:pPr marL="0" indent="0" algn="ctr">
              <a:buNone/>
            </a:pPr>
            <a:r>
              <a:rPr lang="en-US" dirty="0" smtClean="0">
                <a:latin typeface="Century" panose="02040604050505020304" pitchFamily="18" charset="0"/>
              </a:rPr>
              <a:t>“… this paper uses data from </a:t>
            </a:r>
            <a:br>
              <a:rPr lang="en-US" dirty="0" smtClean="0">
                <a:latin typeface="Century" panose="02040604050505020304" pitchFamily="18" charset="0"/>
              </a:rPr>
            </a:br>
            <a:r>
              <a:rPr lang="en-US" dirty="0" smtClean="0">
                <a:latin typeface="Century" panose="02040604050505020304" pitchFamily="18" charset="0"/>
              </a:rPr>
              <a:t>the Current Population Survey…”</a:t>
            </a:r>
          </a:p>
        </p:txBody>
      </p:sp>
    </p:spTree>
    <p:extLst>
      <p:ext uri="{BB962C8B-B14F-4D97-AF65-F5344CB8AC3E}">
        <p14:creationId xmlns:p14="http://schemas.microsoft.com/office/powerpoint/2010/main" val="20054252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attitudes?</a:t>
            </a:r>
            <a:endParaRPr lang="en-US" dirty="0"/>
          </a:p>
        </p:txBody>
      </p:sp>
      <p:sp>
        <p:nvSpPr>
          <p:cNvPr id="3" name="Content Placeholder 2"/>
          <p:cNvSpPr>
            <a:spLocks noGrp="1"/>
          </p:cNvSpPr>
          <p:nvPr>
            <p:ph idx="1"/>
          </p:nvPr>
        </p:nvSpPr>
        <p:spPr/>
        <p:txBody>
          <a:bodyPr>
            <a:normAutofit/>
          </a:bodyPr>
          <a:lstStyle/>
          <a:p>
            <a:r>
              <a:rPr lang="en-US" sz="4800" dirty="0"/>
              <a:t>Often liberal sharing of data and </a:t>
            </a:r>
            <a:r>
              <a:rPr lang="en-US" sz="4800" dirty="0" smtClean="0"/>
              <a:t>code (via email, networks)</a:t>
            </a:r>
          </a:p>
          <a:p>
            <a:r>
              <a:rPr lang="en-US" sz="4800" dirty="0" smtClean="0"/>
              <a:t>Sharing of articles prior to publication (</a:t>
            </a:r>
            <a:r>
              <a:rPr lang="en-US" sz="4800" dirty="0" err="1" smtClean="0"/>
              <a:t>RePEc</a:t>
            </a:r>
            <a:r>
              <a:rPr lang="en-US" sz="4800" dirty="0" smtClean="0"/>
              <a:t>)</a:t>
            </a:r>
            <a:endParaRPr lang="en-US" sz="4800" dirty="0"/>
          </a:p>
        </p:txBody>
      </p:sp>
    </p:spTree>
    <p:extLst>
      <p:ext uri="{BB962C8B-B14F-4D97-AF65-F5344CB8AC3E}">
        <p14:creationId xmlns:p14="http://schemas.microsoft.com/office/powerpoint/2010/main" val="40959573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144643"/>
            <a:ext cx="10515600" cy="3032319"/>
          </a:xfrm>
        </p:spPr>
        <p:txBody>
          <a:bodyPr>
            <a:normAutofit/>
          </a:bodyPr>
          <a:lstStyle/>
          <a:p>
            <a:pPr marL="0" indent="0" algn="ctr">
              <a:buNone/>
            </a:pPr>
            <a:r>
              <a:rPr lang="en-US" sz="4800" dirty="0" smtClean="0"/>
              <a:t>And yet, there are issues</a:t>
            </a:r>
            <a:endParaRPr lang="en-US" sz="4800" dirty="0"/>
          </a:p>
        </p:txBody>
      </p:sp>
    </p:spTree>
    <p:extLst>
      <p:ext uri="{BB962C8B-B14F-4D97-AF65-F5344CB8AC3E}">
        <p14:creationId xmlns:p14="http://schemas.microsoft.com/office/powerpoint/2010/main" val="3242657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0EEE-16D7-423C-9D58-9907E377CE73}"/>
              </a:ext>
            </a:extLst>
          </p:cNvPr>
          <p:cNvSpPr>
            <a:spLocks noGrp="1"/>
          </p:cNvSpPr>
          <p:nvPr>
            <p:ph type="title"/>
          </p:nvPr>
        </p:nvSpPr>
        <p:spPr/>
        <p:txBody>
          <a:bodyPr/>
          <a:lstStyle/>
          <a:p>
            <a:r>
              <a:rPr lang="en-US" dirty="0"/>
              <a:t>Making USEFUL archives	</a:t>
            </a:r>
          </a:p>
        </p:txBody>
      </p:sp>
      <p:sp>
        <p:nvSpPr>
          <p:cNvPr id="3" name="Content Placeholder 2">
            <a:extLst>
              <a:ext uri="{FF2B5EF4-FFF2-40B4-BE49-F238E27FC236}">
                <a16:creationId xmlns:a16="http://schemas.microsoft.com/office/drawing/2014/main" id="{27982C27-7C3C-48D5-BCE6-EED22E0B6B93}"/>
              </a:ext>
            </a:extLst>
          </p:cNvPr>
          <p:cNvSpPr>
            <a:spLocks noGrp="1"/>
          </p:cNvSpPr>
          <p:nvPr>
            <p:ph idx="1"/>
          </p:nvPr>
        </p:nvSpPr>
        <p:spPr/>
        <p:txBody>
          <a:bodyPr>
            <a:normAutofit/>
          </a:bodyPr>
          <a:lstStyle/>
          <a:p>
            <a:r>
              <a:rPr lang="en-US" sz="2000" dirty="0"/>
              <a:t>From analysis of code from 1996 to 2003 (MMH2006): </a:t>
            </a:r>
          </a:p>
          <a:p>
            <a:pPr marL="0" indent="0" algn="ctr">
              <a:buNone/>
            </a:pPr>
            <a:r>
              <a:rPr lang="en-US" dirty="0"/>
              <a:t>“Other authors seem to think that the entire world shares the exact same hard drive layout, with ‘‘C:\MYDATA\MYPROJECT\” </a:t>
            </a:r>
            <a:r>
              <a:rPr lang="en-US" b="1" dirty="0">
                <a:solidFill>
                  <a:schemeClr val="accent2">
                    <a:lumMod val="75000"/>
                  </a:schemeClr>
                </a:solidFill>
              </a:rPr>
              <a:t>sprinkled liberally</a:t>
            </a:r>
            <a:r>
              <a:rPr lang="en-US" dirty="0"/>
              <a:t> throughout their code. Of course, a would-be </a:t>
            </a:r>
            <a:br>
              <a:rPr lang="en-US" dirty="0"/>
            </a:br>
            <a:r>
              <a:rPr lang="en-US" dirty="0"/>
              <a:t>replicator has to </a:t>
            </a:r>
            <a:r>
              <a:rPr lang="en-US" b="1" dirty="0">
                <a:solidFill>
                  <a:srgbClr val="FF0000"/>
                </a:solidFill>
              </a:rPr>
              <a:t>find and change all these</a:t>
            </a:r>
            <a:r>
              <a:rPr lang="en-US" dirty="0"/>
              <a:t>.”</a:t>
            </a:r>
          </a:p>
          <a:p>
            <a:pPr marL="0" indent="0" algn="ctr">
              <a:buNone/>
            </a:pPr>
            <a:endParaRPr lang="en-US" dirty="0"/>
          </a:p>
          <a:p>
            <a:pPr marL="0" indent="0" algn="ctr">
              <a:buNone/>
            </a:pPr>
            <a:r>
              <a:rPr lang="en-US" dirty="0"/>
              <a:t>“The author might not realize all the data/subroutine files </a:t>
            </a:r>
            <a:br>
              <a:rPr lang="en-US" dirty="0"/>
            </a:br>
            <a:r>
              <a:rPr lang="en-US" dirty="0"/>
              <a:t>that his code utilizes, and </a:t>
            </a:r>
            <a:br>
              <a:rPr lang="en-US" dirty="0"/>
            </a:br>
            <a:r>
              <a:rPr lang="en-US" b="1" dirty="0">
                <a:solidFill>
                  <a:schemeClr val="accent2">
                    <a:lumMod val="75000"/>
                  </a:schemeClr>
                </a:solidFill>
              </a:rPr>
              <a:t>forget to include</a:t>
            </a:r>
            <a:r>
              <a:rPr lang="en-US" dirty="0"/>
              <a:t> said data/subroutine in his replication files.”</a:t>
            </a:r>
          </a:p>
        </p:txBody>
      </p:sp>
    </p:spTree>
    <p:extLst>
      <p:ext uri="{BB962C8B-B14F-4D97-AF65-F5344CB8AC3E}">
        <p14:creationId xmlns:p14="http://schemas.microsoft.com/office/powerpoint/2010/main" val="26240477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325" y="1690688"/>
            <a:ext cx="6972300" cy="253365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325" y="4761214"/>
            <a:ext cx="6981825" cy="1066800"/>
          </a:xfrm>
          <a:prstGeom prst="rect">
            <a:avLst/>
          </a:prstGeom>
        </p:spPr>
      </p:pic>
    </p:spTree>
    <p:extLst>
      <p:ext uri="{BB962C8B-B14F-4D97-AF65-F5344CB8AC3E}">
        <p14:creationId xmlns:p14="http://schemas.microsoft.com/office/powerpoint/2010/main" val="77798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not cited…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325" y="1690688"/>
            <a:ext cx="6972300" cy="253365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325" y="4635501"/>
            <a:ext cx="7296150" cy="914400"/>
          </a:xfrm>
          <a:prstGeom prst="rect">
            <a:avLst/>
          </a:prstGeom>
        </p:spPr>
      </p:pic>
    </p:spTree>
    <p:extLst>
      <p:ext uri="{BB962C8B-B14F-4D97-AF65-F5344CB8AC3E}">
        <p14:creationId xmlns:p14="http://schemas.microsoft.com/office/powerpoint/2010/main" val="4982312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not attached to article</a:t>
            </a:r>
            <a:endParaRPr lang="en-US" dirty="0"/>
          </a:p>
        </p:txBody>
      </p:sp>
      <p:sp>
        <p:nvSpPr>
          <p:cNvPr id="3" name="Content Placeholder 2"/>
          <p:cNvSpPr>
            <a:spLocks noGrp="1"/>
          </p:cNvSpPr>
          <p:nvPr>
            <p:ph idx="1"/>
          </p:nvPr>
        </p:nvSpPr>
        <p:spPr/>
        <p:txBody>
          <a:bodyPr/>
          <a:lstStyle/>
          <a:p>
            <a:r>
              <a:rPr lang="en-US" dirty="0" smtClean="0"/>
              <a:t>J of Econometrics Data Policy at the time could not accommodate 50MB file</a:t>
            </a:r>
          </a:p>
          <a:p>
            <a:pPr lvl="1"/>
            <a:r>
              <a:rPr lang="en-US" dirty="0" smtClean="0"/>
              <a:t>Data was not attached to paper.</a:t>
            </a:r>
          </a:p>
          <a:p>
            <a:r>
              <a:rPr lang="en-US" dirty="0" smtClean="0"/>
              <a:t>Today’s J of Econometrics policy suggests using third-party repositories </a:t>
            </a:r>
          </a:p>
          <a:p>
            <a:pPr lvl="1"/>
            <a:r>
              <a:rPr lang="en-US" dirty="0" smtClean="0"/>
              <a:t>We will get to that later</a:t>
            </a:r>
            <a:endParaRPr lang="en-US" dirty="0"/>
          </a:p>
        </p:txBody>
      </p:sp>
    </p:spTree>
    <p:extLst>
      <p:ext uri="{BB962C8B-B14F-4D97-AF65-F5344CB8AC3E}">
        <p14:creationId xmlns:p14="http://schemas.microsoft.com/office/powerpoint/2010/main" val="39410434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036" y="1690688"/>
            <a:ext cx="6828968" cy="4351338"/>
          </a:xfrm>
        </p:spPr>
      </p:pic>
    </p:spTree>
    <p:extLst>
      <p:ext uri="{BB962C8B-B14F-4D97-AF65-F5344CB8AC3E}">
        <p14:creationId xmlns:p14="http://schemas.microsoft.com/office/powerpoint/2010/main" val="37441617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 linked it back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036" y="1690688"/>
            <a:ext cx="6828968"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860551"/>
            <a:ext cx="10058400" cy="4181475"/>
          </a:xfrm>
          <a:prstGeom prst="rect">
            <a:avLst/>
          </a:prstGeom>
        </p:spPr>
      </p:pic>
    </p:spTree>
    <p:extLst>
      <p:ext uri="{BB962C8B-B14F-4D97-AF65-F5344CB8AC3E}">
        <p14:creationId xmlns:p14="http://schemas.microsoft.com/office/powerpoint/2010/main" val="28249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journal and data infrastructure are incomplete</a:t>
            </a:r>
            <a:endParaRPr lang="en-US" dirty="0"/>
          </a:p>
        </p:txBody>
      </p:sp>
      <p:sp>
        <p:nvSpPr>
          <p:cNvPr id="3" name="Content Placeholder 2"/>
          <p:cNvSpPr>
            <a:spLocks noGrp="1"/>
          </p:cNvSpPr>
          <p:nvPr>
            <p:ph idx="1"/>
          </p:nvPr>
        </p:nvSpPr>
        <p:spPr/>
        <p:txBody>
          <a:bodyPr/>
          <a:lstStyle/>
          <a:p>
            <a:r>
              <a:rPr lang="en-US" dirty="0" smtClean="0"/>
              <a:t>While </a:t>
            </a:r>
            <a:r>
              <a:rPr lang="en-US" dirty="0" err="1" smtClean="0"/>
              <a:t>Dataverse</a:t>
            </a:r>
            <a:r>
              <a:rPr lang="en-US" dirty="0" smtClean="0"/>
              <a:t> allows to manually link back…</a:t>
            </a:r>
          </a:p>
          <a:p>
            <a:r>
              <a:rPr lang="en-US" dirty="0" smtClean="0"/>
              <a:t>… the article itself reveals none of that</a:t>
            </a:r>
          </a:p>
          <a:p>
            <a:r>
              <a:rPr lang="en-US" dirty="0" smtClean="0"/>
              <a:t>True for most journals, and most data archives</a:t>
            </a:r>
          </a:p>
          <a:p>
            <a:pPr lvl="1"/>
            <a:r>
              <a:rPr lang="en-US" dirty="0" smtClean="0"/>
              <a:t>ICPSR (manual linking to articles)</a:t>
            </a:r>
          </a:p>
          <a:p>
            <a:pPr lvl="1"/>
            <a:r>
              <a:rPr lang="en-US" dirty="0" err="1" smtClean="0"/>
              <a:t>RePEc</a:t>
            </a:r>
            <a:r>
              <a:rPr lang="en-US" dirty="0" smtClean="0"/>
              <a:t> (no linkage possible)</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6096000" y="4206875"/>
            <a:ext cx="1581150" cy="476250"/>
          </a:xfrm>
          <a:prstGeom prst="rect">
            <a:avLst/>
          </a:prstGeom>
        </p:spPr>
      </p:pic>
      <p:pic>
        <p:nvPicPr>
          <p:cNvPr id="6" name="Picture 5"/>
          <p:cNvPicPr>
            <a:picLocks noChangeAspect="1"/>
          </p:cNvPicPr>
          <p:nvPr/>
        </p:nvPicPr>
        <p:blipFill>
          <a:blip r:embed="rId3"/>
          <a:stretch>
            <a:fillRect/>
          </a:stretch>
        </p:blipFill>
        <p:spPr>
          <a:xfrm>
            <a:off x="7858125" y="4064000"/>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3025" y="3387489"/>
            <a:ext cx="2980055" cy="2877021"/>
          </a:xfrm>
          <a:prstGeom prst="rect">
            <a:avLst/>
          </a:prstGeom>
        </p:spPr>
      </p:pic>
    </p:spTree>
    <p:extLst>
      <p:ext uri="{BB962C8B-B14F-4D97-AF65-F5344CB8AC3E}">
        <p14:creationId xmlns:p14="http://schemas.microsoft.com/office/powerpoint/2010/main" val="2200059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a:t>
            </a:r>
            <a:br>
              <a:rPr lang="en-US" dirty="0" smtClean="0"/>
            </a:br>
            <a:r>
              <a:rPr lang="en-US" dirty="0" smtClean="0"/>
              <a:t>The Reproducibility Crisis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98657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personal websites</a:t>
            </a:r>
            <a:endParaRPr lang="en-US" dirty="0"/>
          </a:p>
        </p:txBody>
      </p:sp>
      <p:sp>
        <p:nvSpPr>
          <p:cNvPr id="4" name="Content Placeholder 3"/>
          <p:cNvSpPr>
            <a:spLocks noGrp="1"/>
          </p:cNvSpPr>
          <p:nvPr>
            <p:ph idx="1"/>
          </p:nvPr>
        </p:nvSpPr>
        <p:spPr>
          <a:xfrm>
            <a:off x="2152226" y="2885440"/>
            <a:ext cx="7887547" cy="3313748"/>
          </a:xfrm>
        </p:spPr>
        <p:txBody>
          <a:bodyPr>
            <a:normAutofit/>
          </a:bodyPr>
          <a:lstStyle/>
          <a:p>
            <a:pPr marL="0" indent="0" algn="ctr">
              <a:buNone/>
            </a:pPr>
            <a:r>
              <a:rPr lang="en-US" sz="5400" dirty="0" smtClean="0"/>
              <a:t>Don’t even think about using personal websites!</a:t>
            </a:r>
            <a:endParaRPr lang="en-US" sz="5400" dirty="0"/>
          </a:p>
        </p:txBody>
      </p:sp>
    </p:spTree>
    <p:extLst>
      <p:ext uri="{BB962C8B-B14F-4D97-AF65-F5344CB8AC3E}">
        <p14:creationId xmlns:p14="http://schemas.microsoft.com/office/powerpoint/2010/main" val="113352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762" y="2742566"/>
            <a:ext cx="6190476" cy="2561905"/>
          </a:xfrm>
        </p:spPr>
      </p:pic>
    </p:spTree>
    <p:extLst>
      <p:ext uri="{BB962C8B-B14F-4D97-AF65-F5344CB8AC3E}">
        <p14:creationId xmlns:p14="http://schemas.microsoft.com/office/powerpoint/2010/main" val="19715280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720" y="2452910"/>
            <a:ext cx="3224784" cy="3224784"/>
          </a:xfrm>
        </p:spPr>
      </p:pic>
      <p:sp>
        <p:nvSpPr>
          <p:cNvPr id="5" name="TextBox 4"/>
          <p:cNvSpPr txBox="1"/>
          <p:nvPr/>
        </p:nvSpPr>
        <p:spPr>
          <a:xfrm>
            <a:off x="5445091" y="5677694"/>
            <a:ext cx="532518" cy="246221"/>
          </a:xfrm>
          <a:prstGeom prst="rect">
            <a:avLst/>
          </a:prstGeom>
          <a:noFill/>
        </p:spPr>
        <p:txBody>
          <a:bodyPr wrap="none" rtlCol="0">
            <a:spAutoFit/>
          </a:bodyPr>
          <a:lstStyle/>
          <a:p>
            <a:r>
              <a:rPr lang="en-US" sz="1000" dirty="0" smtClean="0">
                <a:solidFill>
                  <a:schemeClr val="bg2"/>
                </a:solidFill>
                <a:hlinkClick r:id="rId3"/>
              </a:rPr>
              <a:t>source</a:t>
            </a:r>
            <a:endParaRPr lang="en-US" dirty="0">
              <a:solidFill>
                <a:schemeClr val="bg2"/>
              </a:solidFill>
            </a:endParaRPr>
          </a:p>
        </p:txBody>
      </p:sp>
    </p:spTree>
    <p:extLst>
      <p:ext uri="{BB962C8B-B14F-4D97-AF65-F5344CB8AC3E}">
        <p14:creationId xmlns:p14="http://schemas.microsoft.com/office/powerpoint/2010/main" val="4444429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Yielding to the temptation of “</a:t>
            </a:r>
            <a:r>
              <a:rPr lang="en-US" dirty="0" err="1" smtClean="0"/>
              <a:t>administrative”data</a:t>
            </a:r>
            <a:endParaRPr lang="en-US" dirty="0"/>
          </a:p>
        </p:txBody>
      </p:sp>
      <p:sp>
        <p:nvSpPr>
          <p:cNvPr id="3" name="Content Placeholder 2"/>
          <p:cNvSpPr>
            <a:spLocks noGrp="1"/>
          </p:cNvSpPr>
          <p:nvPr>
            <p:ph idx="1"/>
          </p:nvPr>
        </p:nvSpPr>
        <p:spPr/>
        <p:txBody>
          <a:bodyPr>
            <a:normAutofit/>
          </a:bodyPr>
          <a:lstStyle/>
          <a:p>
            <a:r>
              <a:rPr lang="en-US" sz="3200" b="1" dirty="0" smtClean="0"/>
              <a:t>State-level </a:t>
            </a:r>
            <a:r>
              <a:rPr lang="en-US" sz="3200" b="1" dirty="0"/>
              <a:t>data</a:t>
            </a:r>
          </a:p>
          <a:p>
            <a:pPr marL="0" indent="0" algn="ctr">
              <a:buNone/>
            </a:pPr>
            <a:r>
              <a:rPr lang="en-US" dirty="0">
                <a:latin typeface="Century" panose="02040604050505020304" pitchFamily="18" charset="0"/>
              </a:rPr>
              <a:t>“Our analysis draws on administrative records from </a:t>
            </a:r>
            <a:r>
              <a:rPr lang="en-US" dirty="0" smtClean="0">
                <a:latin typeface="Century" panose="02040604050505020304" pitchFamily="18" charset="0"/>
              </a:rPr>
              <a:t>the Detroit </a:t>
            </a:r>
            <a:r>
              <a:rPr lang="en-US" dirty="0">
                <a:latin typeface="Century" panose="02040604050505020304" pitchFamily="18" charset="0"/>
              </a:rPr>
              <a:t>Work First program linked with </a:t>
            </a:r>
            <a:r>
              <a:rPr lang="en-US" dirty="0" smtClean="0">
                <a:latin typeface="Century" panose="02040604050505020304" pitchFamily="18" charset="0"/>
              </a:rPr>
              <a:t>unemployment insurance </a:t>
            </a:r>
            <a:r>
              <a:rPr lang="en-US" dirty="0">
                <a:latin typeface="Century" panose="02040604050505020304" pitchFamily="18" charset="0"/>
              </a:rPr>
              <a:t>(UI) wage records for the State of Michigan”</a:t>
            </a:r>
          </a:p>
          <a:p>
            <a:pPr marL="457200" lvl="1" indent="0">
              <a:buNone/>
            </a:pPr>
            <a:r>
              <a:rPr lang="en-US" sz="1200" dirty="0" err="1"/>
              <a:t>Autor</a:t>
            </a:r>
            <a:r>
              <a:rPr lang="en-US" sz="1200" dirty="0"/>
              <a:t>/Houseman doi:10.1257/app.2.3.96</a:t>
            </a:r>
          </a:p>
          <a:p>
            <a:r>
              <a:rPr lang="en-US" sz="3200" b="1" dirty="0" smtClean="0"/>
              <a:t>School-district </a:t>
            </a:r>
            <a:r>
              <a:rPr lang="en-US" sz="3200" b="1" dirty="0"/>
              <a:t>data</a:t>
            </a:r>
          </a:p>
          <a:p>
            <a:pPr marL="0" indent="0" algn="ctr">
              <a:buNone/>
            </a:pPr>
            <a:r>
              <a:rPr lang="en-US" dirty="0">
                <a:latin typeface="Century" panose="02040604050505020304" pitchFamily="18" charset="0"/>
              </a:rPr>
              <a:t>“confidential student-level panel dataset provided </a:t>
            </a:r>
            <a:r>
              <a:rPr lang="en-US" dirty="0" smtClean="0">
                <a:latin typeface="Century" panose="02040604050505020304" pitchFamily="18" charset="0"/>
              </a:rPr>
              <a:t>by the </a:t>
            </a:r>
            <a:r>
              <a:rPr lang="en-US" dirty="0">
                <a:latin typeface="Century" panose="02040604050505020304" pitchFamily="18" charset="0"/>
              </a:rPr>
              <a:t>School Board of Alachua County in Florida”</a:t>
            </a:r>
          </a:p>
          <a:p>
            <a:pPr marL="457200" lvl="1" indent="0">
              <a:buNone/>
            </a:pPr>
            <a:r>
              <a:rPr lang="en-US" sz="1200" dirty="0"/>
              <a:t>Carrel and Hoekstra doi:10.1257/app.2.1.211</a:t>
            </a:r>
          </a:p>
        </p:txBody>
      </p:sp>
    </p:spTree>
    <p:extLst>
      <p:ext uri="{BB962C8B-B14F-4D97-AF65-F5344CB8AC3E}">
        <p14:creationId xmlns:p14="http://schemas.microsoft.com/office/powerpoint/2010/main" val="14103534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yielding…</a:t>
            </a:r>
            <a:endParaRPr lang="en-US" dirty="0"/>
          </a:p>
        </p:txBody>
      </p:sp>
      <p:sp>
        <p:nvSpPr>
          <p:cNvPr id="3" name="Content Placeholder 2"/>
          <p:cNvSpPr>
            <a:spLocks noGrp="1"/>
          </p:cNvSpPr>
          <p:nvPr>
            <p:ph idx="1"/>
          </p:nvPr>
        </p:nvSpPr>
        <p:spPr/>
        <p:txBody>
          <a:bodyPr/>
          <a:lstStyle/>
          <a:p>
            <a:r>
              <a:rPr lang="en-US" sz="3200" b="1" dirty="0"/>
              <a:t>Proprietary data</a:t>
            </a:r>
          </a:p>
          <a:p>
            <a:pPr marL="0" indent="0" algn="ctr">
              <a:buNone/>
            </a:pPr>
            <a:r>
              <a:rPr lang="en-US" dirty="0">
                <a:latin typeface="Century" panose="02040604050505020304" pitchFamily="18" charset="0"/>
              </a:rPr>
              <a:t>“This field experiment was made possible by </a:t>
            </a:r>
            <a:r>
              <a:rPr lang="en-US" dirty="0" smtClean="0">
                <a:latin typeface="Century" panose="02040604050505020304" pitchFamily="18" charset="0"/>
              </a:rPr>
              <a:t>the collaboration </a:t>
            </a:r>
            <a:r>
              <a:rPr lang="en-US" dirty="0">
                <a:latin typeface="Century" panose="02040604050505020304" pitchFamily="18" charset="0"/>
              </a:rPr>
              <a:t>of a large-scale, nationwide firm in </a:t>
            </a:r>
            <a:r>
              <a:rPr lang="en-US" dirty="0" smtClean="0">
                <a:latin typeface="Century" panose="02040604050505020304" pitchFamily="18" charset="0"/>
              </a:rPr>
              <a:t>the retail </a:t>
            </a:r>
            <a:r>
              <a:rPr lang="en-US" dirty="0">
                <a:latin typeface="Century" panose="02040604050505020304" pitchFamily="18" charset="0"/>
              </a:rPr>
              <a:t>sector. ”</a:t>
            </a:r>
          </a:p>
          <a:p>
            <a:pPr marL="457200" lvl="1" indent="0">
              <a:buNone/>
            </a:pPr>
            <a:r>
              <a:rPr lang="en-US" sz="1200" dirty="0"/>
              <a:t>Damon doi:10.1257/app.2.2.147</a:t>
            </a:r>
          </a:p>
        </p:txBody>
      </p:sp>
    </p:spTree>
    <p:extLst>
      <p:ext uri="{BB962C8B-B14F-4D97-AF65-F5344CB8AC3E}">
        <p14:creationId xmlns:p14="http://schemas.microsoft.com/office/powerpoint/2010/main" val="22122044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Death Knell for Public-use Data?</a:t>
            </a:r>
            <a:endParaRPr lang="en-US" dirty="0"/>
          </a:p>
        </p:txBody>
      </p:sp>
      <p:sp>
        <p:nvSpPr>
          <p:cNvPr id="3" name="Content Placeholder 2"/>
          <p:cNvSpPr>
            <a:spLocks noGrp="1"/>
          </p:cNvSpPr>
          <p:nvPr>
            <p:ph idx="1"/>
          </p:nvPr>
        </p:nvSpPr>
        <p:spPr/>
        <p:txBody>
          <a:bodyPr>
            <a:normAutofit lnSpcReduction="10000"/>
          </a:bodyPr>
          <a:lstStyle/>
          <a:p>
            <a:r>
              <a:rPr lang="en-US" dirty="0"/>
              <a:t>Sounded by young scholars pursuing research </a:t>
            </a:r>
            <a:r>
              <a:rPr lang="en-US" dirty="0" smtClean="0"/>
              <a:t>programs that </a:t>
            </a:r>
            <a:r>
              <a:rPr lang="en-US" dirty="0"/>
              <a:t>mandate inherently identifiable data:</a:t>
            </a:r>
          </a:p>
          <a:p>
            <a:pPr lvl="1"/>
            <a:r>
              <a:rPr lang="en-US" dirty="0" smtClean="0"/>
              <a:t>Geospatial </a:t>
            </a:r>
            <a:r>
              <a:rPr lang="en-US" dirty="0"/>
              <a:t>relations,</a:t>
            </a:r>
          </a:p>
          <a:p>
            <a:pPr lvl="1"/>
            <a:r>
              <a:rPr lang="en-US" dirty="0" smtClean="0"/>
              <a:t>Exact </a:t>
            </a:r>
            <a:r>
              <a:rPr lang="en-US" dirty="0"/>
              <a:t>genome data,</a:t>
            </a:r>
          </a:p>
          <a:p>
            <a:pPr lvl="1"/>
            <a:r>
              <a:rPr lang="en-US" dirty="0" smtClean="0"/>
              <a:t>Networks </a:t>
            </a:r>
            <a:r>
              <a:rPr lang="en-US" dirty="0"/>
              <a:t>of all sorts,</a:t>
            </a:r>
          </a:p>
          <a:p>
            <a:pPr lvl="1"/>
            <a:r>
              <a:rPr lang="en-US" dirty="0" smtClean="0"/>
              <a:t>Linked </a:t>
            </a:r>
            <a:r>
              <a:rPr lang="en-US" dirty="0"/>
              <a:t>administrative records</a:t>
            </a:r>
          </a:p>
          <a:p>
            <a:r>
              <a:rPr lang="en-US" dirty="0" smtClean="0"/>
              <a:t>These </a:t>
            </a:r>
            <a:r>
              <a:rPr lang="en-US" dirty="0"/>
              <a:t>researchers acquire authorized, </a:t>
            </a:r>
            <a:r>
              <a:rPr lang="en-US" dirty="0" smtClean="0"/>
              <a:t>generally unfettered</a:t>
            </a:r>
            <a:r>
              <a:rPr lang="en-US" dirty="0"/>
              <a:t>, restricted access to the confidential, </a:t>
            </a:r>
            <a:r>
              <a:rPr lang="en-US" dirty="0" smtClean="0"/>
              <a:t>identifiable data </a:t>
            </a:r>
            <a:r>
              <a:rPr lang="en-US" dirty="0"/>
              <a:t>and perform their analyses in secure environments.</a:t>
            </a:r>
          </a:p>
          <a:p>
            <a:r>
              <a:rPr lang="en-US" dirty="0" smtClean="0"/>
              <a:t>But: generally </a:t>
            </a:r>
            <a:r>
              <a:rPr lang="en-US" dirty="0"/>
              <a:t>don’t leave behind the scientific </a:t>
            </a:r>
            <a:r>
              <a:rPr lang="en-US" dirty="0" smtClean="0"/>
              <a:t>trail that </a:t>
            </a:r>
            <a:r>
              <a:rPr lang="en-US" dirty="0"/>
              <a:t>has made public-use files so important.</a:t>
            </a:r>
          </a:p>
          <a:p>
            <a:pPr marL="0" indent="0">
              <a:buNone/>
            </a:pPr>
            <a:endParaRPr lang="en-US" dirty="0"/>
          </a:p>
        </p:txBody>
      </p:sp>
    </p:spTree>
    <p:extLst>
      <p:ext uri="{BB962C8B-B14F-4D97-AF65-F5344CB8AC3E}">
        <p14:creationId xmlns:p14="http://schemas.microsoft.com/office/powerpoint/2010/main" val="4331710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817" y="602869"/>
            <a:ext cx="7327969" cy="5811838"/>
          </a:xfrm>
        </p:spPr>
      </p:pic>
    </p:spTree>
    <p:extLst>
      <p:ext uri="{BB962C8B-B14F-4D97-AF65-F5344CB8AC3E}">
        <p14:creationId xmlns:p14="http://schemas.microsoft.com/office/powerpoint/2010/main" val="33584690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887" y="493141"/>
            <a:ext cx="7749117" cy="5811838"/>
          </a:xfrm>
        </p:spPr>
      </p:pic>
    </p:spTree>
    <p:extLst>
      <p:ext uri="{BB962C8B-B14F-4D97-AF65-F5344CB8AC3E}">
        <p14:creationId xmlns:p14="http://schemas.microsoft.com/office/powerpoint/2010/main" val="10443057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Progress in Economics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201450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Ellipse 28">
            <a:extLst>
              <a:ext uri="{FF2B5EF4-FFF2-40B4-BE49-F238E27FC236}">
                <a16:creationId xmlns:a16="http://schemas.microsoft.com/office/drawing/2014/main" id="{0EDCE4AC-A39A-3D43-88DC-E096FA3DFF94}"/>
              </a:ext>
            </a:extLst>
          </p:cNvPr>
          <p:cNvSpPr/>
          <p:nvPr/>
        </p:nvSpPr>
        <p:spPr>
          <a:xfrm>
            <a:off x="1241219"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6" name="Shape 610">
            <a:extLst>
              <a:ext uri="{FF2B5EF4-FFF2-40B4-BE49-F238E27FC236}">
                <a16:creationId xmlns:a16="http://schemas.microsoft.com/office/drawing/2014/main" id="{64C100EA-9C27-7548-B86D-0684F066F06B}"/>
              </a:ext>
            </a:extLst>
          </p:cNvPr>
          <p:cNvSpPr/>
          <p:nvPr/>
        </p:nvSpPr>
        <p:spPr>
          <a:xfrm>
            <a:off x="334161" y="4566448"/>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1933</a:t>
            </a:r>
          </a:p>
        </p:txBody>
      </p:sp>
      <p:sp>
        <p:nvSpPr>
          <p:cNvPr id="7" name="Textfeld 29">
            <a:extLst>
              <a:ext uri="{FF2B5EF4-FFF2-40B4-BE49-F238E27FC236}">
                <a16:creationId xmlns:a16="http://schemas.microsoft.com/office/drawing/2014/main" id="{3F95F7AB-9018-B74C-889F-F1D58DD793C9}"/>
              </a:ext>
            </a:extLst>
          </p:cNvPr>
          <p:cNvSpPr txBox="1"/>
          <p:nvPr/>
        </p:nvSpPr>
        <p:spPr>
          <a:xfrm>
            <a:off x="2121752" y="2148143"/>
            <a:ext cx="2914825" cy="1708160"/>
          </a:xfrm>
          <a:prstGeom prst="rect">
            <a:avLst/>
          </a:prstGeom>
          <a:noFill/>
        </p:spPr>
        <p:txBody>
          <a:bodyPr wrap="square" rtlCol="0">
            <a:spAutoFit/>
          </a:bodyPr>
          <a:lstStyle/>
          <a:p>
            <a:pPr>
              <a:lnSpc>
                <a:spcPct val="150000"/>
              </a:lnSpc>
            </a:pPr>
            <a:r>
              <a:rPr lang="de-DE" sz="1400" b="1" dirty="0" err="1">
                <a:solidFill>
                  <a:schemeClr val="accent3">
                    <a:lumMod val="75000"/>
                  </a:schemeClr>
                </a:solidFill>
                <a:latin typeface="+mj-lt"/>
              </a:rPr>
              <a:t>Econometrica</a:t>
            </a:r>
            <a:endParaRPr lang="de-DE" sz="1400" b="1" dirty="0">
              <a:solidFill>
                <a:schemeClr val="accent3">
                  <a:lumMod val="75000"/>
                </a:schemeClr>
              </a:solidFill>
              <a:latin typeface="+mj-lt"/>
            </a:endParaRPr>
          </a:p>
          <a:p>
            <a:pPr>
              <a:lnSpc>
                <a:spcPct val="150000"/>
              </a:lnSpc>
            </a:pPr>
            <a:r>
              <a:rPr lang="en-US" sz="1400" dirty="0">
                <a:solidFill>
                  <a:schemeClr val="accent3"/>
                </a:solidFill>
                <a:latin typeface="Calibri Light" panose="020F0302020204030204" pitchFamily="34" charset="0"/>
              </a:rPr>
              <a:t>“ the original raw data will, as a rule, be published, unless their volume is excessive”</a:t>
            </a:r>
          </a:p>
          <a:p>
            <a:pPr>
              <a:lnSpc>
                <a:spcPct val="150000"/>
              </a:lnSpc>
            </a:pPr>
            <a:endParaRPr lang="de-DE" sz="1400" dirty="0">
              <a:solidFill>
                <a:schemeClr val="accent3">
                  <a:lumMod val="75000"/>
                </a:schemeClr>
              </a:solidFill>
              <a:latin typeface="+mj-lt"/>
            </a:endParaRPr>
          </a:p>
        </p:txBody>
      </p:sp>
      <p:cxnSp>
        <p:nvCxnSpPr>
          <p:cNvPr id="3" name="Straight Arrow Connector 2">
            <a:extLst>
              <a:ext uri="{FF2B5EF4-FFF2-40B4-BE49-F238E27FC236}">
                <a16:creationId xmlns:a16="http://schemas.microsoft.com/office/drawing/2014/main" id="{E1AD5571-D673-FC4F-80BB-A3F4930A64EF}"/>
              </a:ext>
            </a:extLst>
          </p:cNvPr>
          <p:cNvCxnSpPr/>
          <p:nvPr/>
        </p:nvCxnSpPr>
        <p:spPr>
          <a:xfrm flipH="1">
            <a:off x="1417270" y="2370667"/>
            <a:ext cx="704483" cy="17949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spTree>
    <p:extLst>
      <p:ext uri="{BB962C8B-B14F-4D97-AF65-F5344CB8AC3E}">
        <p14:creationId xmlns:p14="http://schemas.microsoft.com/office/powerpoint/2010/main" val="1885353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Fanelli</a:t>
            </a:r>
            <a:r>
              <a:rPr lang="en-US" dirty="0" smtClean="0"/>
              <a:t> (2018), Is science really facing a reproducibility crisis, and do we need it to?</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827" y="1901668"/>
            <a:ext cx="8958878" cy="4521434"/>
          </a:xfrm>
        </p:spPr>
      </p:pic>
      <p:sp>
        <p:nvSpPr>
          <p:cNvPr id="5" name="TextBox 4"/>
          <p:cNvSpPr txBox="1"/>
          <p:nvPr/>
        </p:nvSpPr>
        <p:spPr>
          <a:xfrm>
            <a:off x="4972209" y="6372472"/>
            <a:ext cx="2666114" cy="261610"/>
          </a:xfrm>
          <a:prstGeom prst="rect">
            <a:avLst/>
          </a:prstGeom>
          <a:noFill/>
        </p:spPr>
        <p:txBody>
          <a:bodyPr wrap="none" rtlCol="0">
            <a:spAutoFit/>
          </a:bodyPr>
          <a:lstStyle/>
          <a:p>
            <a:r>
              <a:rPr lang="en-US" sz="1100" dirty="0">
                <a:hlinkClick r:id="rId4"/>
              </a:rPr>
              <a:t>https://</a:t>
            </a:r>
            <a:r>
              <a:rPr lang="en-US" sz="1100" dirty="0" smtClean="0">
                <a:hlinkClick r:id="rId4"/>
              </a:rPr>
              <a:t>doi.org/10.1073/pnas.1708272114</a:t>
            </a:r>
            <a:r>
              <a:rPr lang="en-US" sz="1100" dirty="0" smtClean="0"/>
              <a:t> </a:t>
            </a:r>
            <a:endParaRPr lang="en-US" sz="1100" dirty="0"/>
          </a:p>
        </p:txBody>
      </p:sp>
    </p:spTree>
    <p:extLst>
      <p:ext uri="{BB962C8B-B14F-4D97-AF65-F5344CB8AC3E}">
        <p14:creationId xmlns:p14="http://schemas.microsoft.com/office/powerpoint/2010/main" val="30660410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18" name="Straight Arrow Connector 17">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Ellipse 28">
            <a:extLst>
              <a:ext uri="{FF2B5EF4-FFF2-40B4-BE49-F238E27FC236}">
                <a16:creationId xmlns:a16="http://schemas.microsoft.com/office/drawing/2014/main" id="{0EDCE4AC-A39A-3D43-88DC-E096FA3DFF94}"/>
              </a:ext>
            </a:extLst>
          </p:cNvPr>
          <p:cNvSpPr/>
          <p:nvPr/>
        </p:nvSpPr>
        <p:spPr>
          <a:xfrm>
            <a:off x="3899753"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20" name="Shape 610">
            <a:extLst>
              <a:ext uri="{FF2B5EF4-FFF2-40B4-BE49-F238E27FC236}">
                <a16:creationId xmlns:a16="http://schemas.microsoft.com/office/drawing/2014/main" id="{64C100EA-9C27-7548-B86D-0684F066F06B}"/>
              </a:ext>
            </a:extLst>
          </p:cNvPr>
          <p:cNvSpPr/>
          <p:nvPr/>
        </p:nvSpPr>
        <p:spPr>
          <a:xfrm>
            <a:off x="2992695" y="4550960"/>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1976-1999</a:t>
            </a:r>
          </a:p>
        </p:txBody>
      </p:sp>
      <p:sp>
        <p:nvSpPr>
          <p:cNvPr id="21" name="Textfeld 29">
            <a:extLst>
              <a:ext uri="{FF2B5EF4-FFF2-40B4-BE49-F238E27FC236}">
                <a16:creationId xmlns:a16="http://schemas.microsoft.com/office/drawing/2014/main" id="{3F95F7AB-9018-B74C-889F-F1D58DD793C9}"/>
              </a:ext>
            </a:extLst>
          </p:cNvPr>
          <p:cNvSpPr txBox="1"/>
          <p:nvPr/>
        </p:nvSpPr>
        <p:spPr>
          <a:xfrm>
            <a:off x="4780286" y="2148143"/>
            <a:ext cx="2914825" cy="1384995"/>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Journal </a:t>
            </a:r>
            <a:r>
              <a:rPr lang="de-DE" sz="1400" b="1" dirty="0" err="1">
                <a:solidFill>
                  <a:schemeClr val="accent3">
                    <a:lumMod val="75000"/>
                  </a:schemeClr>
                </a:solidFill>
                <a:latin typeface="+mj-lt"/>
              </a:rPr>
              <a:t>of</a:t>
            </a:r>
            <a:r>
              <a:rPr lang="de-DE" sz="1400" b="1" dirty="0">
                <a:solidFill>
                  <a:schemeClr val="accent3">
                    <a:lumMod val="75000"/>
                  </a:schemeClr>
                </a:solidFill>
                <a:latin typeface="+mj-lt"/>
              </a:rPr>
              <a:t> Political Economy</a:t>
            </a:r>
          </a:p>
          <a:p>
            <a:pPr>
              <a:lnSpc>
                <a:spcPct val="150000"/>
              </a:lnSpc>
            </a:pPr>
            <a:r>
              <a:rPr lang="en-US" sz="1400" dirty="0">
                <a:solidFill>
                  <a:schemeClr val="accent3"/>
                </a:solidFill>
                <a:latin typeface="Calibri Light" panose="020F0302020204030204" pitchFamily="34" charset="0"/>
              </a:rPr>
              <a:t>“ Confirmations and Contradictions” Section</a:t>
            </a:r>
          </a:p>
          <a:p>
            <a:pPr>
              <a:lnSpc>
                <a:spcPct val="150000"/>
              </a:lnSpc>
            </a:pPr>
            <a:endParaRPr lang="de-DE" sz="1400" dirty="0">
              <a:solidFill>
                <a:schemeClr val="accent3">
                  <a:lumMod val="75000"/>
                </a:schemeClr>
              </a:solidFill>
              <a:latin typeface="+mj-lt"/>
            </a:endParaRPr>
          </a:p>
        </p:txBody>
      </p:sp>
      <p:cxnSp>
        <p:nvCxnSpPr>
          <p:cNvPr id="22" name="Straight Arrow Connector 21">
            <a:extLst>
              <a:ext uri="{FF2B5EF4-FFF2-40B4-BE49-F238E27FC236}">
                <a16:creationId xmlns:a16="http://schemas.microsoft.com/office/drawing/2014/main" id="{E1AD5571-D673-FC4F-80BB-A3F4930A64EF}"/>
              </a:ext>
            </a:extLst>
          </p:cNvPr>
          <p:cNvCxnSpPr/>
          <p:nvPr/>
        </p:nvCxnSpPr>
        <p:spPr>
          <a:xfrm flipH="1">
            <a:off x="4075804" y="2370667"/>
            <a:ext cx="704483" cy="17949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7568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3" name="Straight Arrow Connector 2">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Ellipse 28">
            <a:extLst>
              <a:ext uri="{FF2B5EF4-FFF2-40B4-BE49-F238E27FC236}">
                <a16:creationId xmlns:a16="http://schemas.microsoft.com/office/drawing/2014/main" id="{0EDCE4AC-A39A-3D43-88DC-E096FA3DFF94}"/>
              </a:ext>
            </a:extLst>
          </p:cNvPr>
          <p:cNvSpPr/>
          <p:nvPr/>
        </p:nvSpPr>
        <p:spPr>
          <a:xfrm>
            <a:off x="6761487"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5" name="Shape 610">
            <a:extLst>
              <a:ext uri="{FF2B5EF4-FFF2-40B4-BE49-F238E27FC236}">
                <a16:creationId xmlns:a16="http://schemas.microsoft.com/office/drawing/2014/main" id="{64C100EA-9C27-7548-B86D-0684F066F06B}"/>
              </a:ext>
            </a:extLst>
          </p:cNvPr>
          <p:cNvSpPr/>
          <p:nvPr/>
        </p:nvSpPr>
        <p:spPr>
          <a:xfrm>
            <a:off x="5854429" y="4550960"/>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1982</a:t>
            </a:r>
          </a:p>
        </p:txBody>
      </p:sp>
      <p:sp>
        <p:nvSpPr>
          <p:cNvPr id="6" name="Textfeld 29">
            <a:extLst>
              <a:ext uri="{FF2B5EF4-FFF2-40B4-BE49-F238E27FC236}">
                <a16:creationId xmlns:a16="http://schemas.microsoft.com/office/drawing/2014/main" id="{3F95F7AB-9018-B74C-889F-F1D58DD793C9}"/>
              </a:ext>
            </a:extLst>
          </p:cNvPr>
          <p:cNvSpPr txBox="1"/>
          <p:nvPr/>
        </p:nvSpPr>
        <p:spPr>
          <a:xfrm>
            <a:off x="7642021" y="2148143"/>
            <a:ext cx="2914825" cy="1384995"/>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Journal </a:t>
            </a:r>
            <a:r>
              <a:rPr lang="de-DE" sz="1400" b="1" dirty="0" err="1">
                <a:solidFill>
                  <a:schemeClr val="accent3">
                    <a:lumMod val="75000"/>
                  </a:schemeClr>
                </a:solidFill>
                <a:latin typeface="+mj-lt"/>
              </a:rPr>
              <a:t>of</a:t>
            </a:r>
            <a:r>
              <a:rPr lang="de-DE" sz="1400" b="1" dirty="0">
                <a:solidFill>
                  <a:schemeClr val="accent3">
                    <a:lumMod val="75000"/>
                  </a:schemeClr>
                </a:solidFill>
                <a:latin typeface="+mj-lt"/>
              </a:rPr>
              <a:t> Money, </a:t>
            </a:r>
            <a:r>
              <a:rPr lang="de-DE" sz="1400" b="1" dirty="0" err="1">
                <a:solidFill>
                  <a:schemeClr val="accent3">
                    <a:lumMod val="75000"/>
                  </a:schemeClr>
                </a:solidFill>
                <a:latin typeface="+mj-lt"/>
              </a:rPr>
              <a:t>Credit</a:t>
            </a:r>
            <a:r>
              <a:rPr lang="de-DE" sz="1400" b="1" dirty="0">
                <a:solidFill>
                  <a:schemeClr val="accent3">
                    <a:lumMod val="75000"/>
                  </a:schemeClr>
                </a:solidFill>
                <a:latin typeface="+mj-lt"/>
              </a:rPr>
              <a:t> &amp; Banking</a:t>
            </a:r>
          </a:p>
          <a:p>
            <a:pPr>
              <a:lnSpc>
                <a:spcPct val="150000"/>
              </a:lnSpc>
            </a:pPr>
            <a:r>
              <a:rPr lang="en-US" sz="1400" dirty="0">
                <a:solidFill>
                  <a:schemeClr val="accent3"/>
                </a:solidFill>
                <a:latin typeface="Calibri Light" panose="020F0302020204030204" pitchFamily="34" charset="0"/>
              </a:rPr>
              <a:t>Data and Code requested upon submission</a:t>
            </a:r>
          </a:p>
          <a:p>
            <a:pPr>
              <a:lnSpc>
                <a:spcPct val="150000"/>
              </a:lnSpc>
            </a:pPr>
            <a:endParaRPr lang="de-DE" sz="1400" dirty="0">
              <a:solidFill>
                <a:schemeClr val="accent3">
                  <a:lumMod val="75000"/>
                </a:schemeClr>
              </a:solidFill>
              <a:latin typeface="+mj-lt"/>
            </a:endParaRPr>
          </a:p>
        </p:txBody>
      </p:sp>
      <p:cxnSp>
        <p:nvCxnSpPr>
          <p:cNvPr id="7" name="Straight Arrow Connector 6">
            <a:extLst>
              <a:ext uri="{FF2B5EF4-FFF2-40B4-BE49-F238E27FC236}">
                <a16:creationId xmlns:a16="http://schemas.microsoft.com/office/drawing/2014/main" id="{E1AD5571-D673-FC4F-80BB-A3F4930A64EF}"/>
              </a:ext>
            </a:extLst>
          </p:cNvPr>
          <p:cNvCxnSpPr/>
          <p:nvPr/>
        </p:nvCxnSpPr>
        <p:spPr>
          <a:xfrm flipH="1">
            <a:off x="6937538" y="2370667"/>
            <a:ext cx="704483" cy="17949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497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3" name="Straight Arrow Connector 2">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Ellipse 28">
            <a:extLst>
              <a:ext uri="{FF2B5EF4-FFF2-40B4-BE49-F238E27FC236}">
                <a16:creationId xmlns:a16="http://schemas.microsoft.com/office/drawing/2014/main" id="{0EDCE4AC-A39A-3D43-88DC-E096FA3DFF94}"/>
              </a:ext>
            </a:extLst>
          </p:cNvPr>
          <p:cNvSpPr/>
          <p:nvPr/>
        </p:nvSpPr>
        <p:spPr>
          <a:xfrm>
            <a:off x="9606288"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5" name="Shape 610">
            <a:extLst>
              <a:ext uri="{FF2B5EF4-FFF2-40B4-BE49-F238E27FC236}">
                <a16:creationId xmlns:a16="http://schemas.microsoft.com/office/drawing/2014/main" id="{64C100EA-9C27-7548-B86D-0684F066F06B}"/>
              </a:ext>
            </a:extLst>
          </p:cNvPr>
          <p:cNvSpPr/>
          <p:nvPr/>
        </p:nvSpPr>
        <p:spPr>
          <a:xfrm>
            <a:off x="8699230" y="4550960"/>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2005</a:t>
            </a:r>
          </a:p>
        </p:txBody>
      </p:sp>
      <p:sp>
        <p:nvSpPr>
          <p:cNvPr id="6" name="Textfeld 29">
            <a:extLst>
              <a:ext uri="{FF2B5EF4-FFF2-40B4-BE49-F238E27FC236}">
                <a16:creationId xmlns:a16="http://schemas.microsoft.com/office/drawing/2014/main" id="{3F95F7AB-9018-B74C-889F-F1D58DD793C9}"/>
              </a:ext>
            </a:extLst>
          </p:cNvPr>
          <p:cNvSpPr txBox="1"/>
          <p:nvPr/>
        </p:nvSpPr>
        <p:spPr>
          <a:xfrm>
            <a:off x="6800483" y="2076296"/>
            <a:ext cx="2914825" cy="738664"/>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American </a:t>
            </a:r>
            <a:r>
              <a:rPr lang="de-DE" sz="1400" b="1" dirty="0" err="1">
                <a:solidFill>
                  <a:schemeClr val="accent3">
                    <a:lumMod val="75000"/>
                  </a:schemeClr>
                </a:solidFill>
                <a:latin typeface="+mj-lt"/>
              </a:rPr>
              <a:t>Economic</a:t>
            </a:r>
            <a:r>
              <a:rPr lang="de-DE" sz="1400" b="1" dirty="0">
                <a:solidFill>
                  <a:schemeClr val="accent3">
                    <a:lumMod val="75000"/>
                  </a:schemeClr>
                </a:solidFill>
                <a:latin typeface="+mj-lt"/>
              </a:rPr>
              <a:t> </a:t>
            </a:r>
            <a:r>
              <a:rPr lang="de-DE" sz="1400" b="1" dirty="0" err="1">
                <a:solidFill>
                  <a:schemeClr val="accent3">
                    <a:lumMod val="75000"/>
                  </a:schemeClr>
                </a:solidFill>
                <a:latin typeface="+mj-lt"/>
              </a:rPr>
              <a:t>Association</a:t>
            </a:r>
            <a:endParaRPr lang="de-DE" sz="1400" b="1" dirty="0">
              <a:solidFill>
                <a:schemeClr val="accent3">
                  <a:lumMod val="75000"/>
                </a:schemeClr>
              </a:solidFill>
              <a:latin typeface="+mj-lt"/>
            </a:endParaRPr>
          </a:p>
          <a:p>
            <a:pPr>
              <a:lnSpc>
                <a:spcPct val="150000"/>
              </a:lnSpc>
            </a:pPr>
            <a:r>
              <a:rPr lang="en-US" sz="1400" dirty="0">
                <a:solidFill>
                  <a:schemeClr val="accent3"/>
                </a:solidFill>
                <a:latin typeface="Calibri Light" panose="020F0302020204030204" pitchFamily="34" charset="0"/>
              </a:rPr>
              <a:t>Data and code availability policies</a:t>
            </a:r>
            <a:endParaRPr lang="de-DE" sz="1400" dirty="0">
              <a:solidFill>
                <a:schemeClr val="accent3">
                  <a:lumMod val="75000"/>
                </a:schemeClr>
              </a:solidFill>
              <a:latin typeface="+mj-lt"/>
            </a:endParaRPr>
          </a:p>
        </p:txBody>
      </p:sp>
      <p:cxnSp>
        <p:nvCxnSpPr>
          <p:cNvPr id="7" name="Straight Arrow Connector 6">
            <a:extLst>
              <a:ext uri="{FF2B5EF4-FFF2-40B4-BE49-F238E27FC236}">
                <a16:creationId xmlns:a16="http://schemas.microsoft.com/office/drawing/2014/main" id="{E1AD5571-D673-FC4F-80BB-A3F4930A64EF}"/>
              </a:ext>
            </a:extLst>
          </p:cNvPr>
          <p:cNvCxnSpPr>
            <a:cxnSpLocks/>
            <a:stCxn id="6" idx="2"/>
          </p:cNvCxnSpPr>
          <p:nvPr/>
        </p:nvCxnSpPr>
        <p:spPr>
          <a:xfrm>
            <a:off x="8257895" y="2735387"/>
            <a:ext cx="1348393" cy="1400472"/>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3"/>
          <p:cNvSpPr>
            <a:spLocks noGrp="1"/>
          </p:cNvSpPr>
          <p:nvPr>
            <p:ph idx="1"/>
          </p:nvPr>
        </p:nvSpPr>
        <p:spPr>
          <a:xfrm>
            <a:off x="838200" y="1825625"/>
            <a:ext cx="10515600" cy="4351338"/>
          </a:xfrm>
        </p:spPr>
        <p:txBody>
          <a:bodyPr/>
          <a:lstStyle/>
          <a:p>
            <a:endParaRPr lang="en-US"/>
          </a:p>
        </p:txBody>
      </p:sp>
    </p:spTree>
    <p:extLst>
      <p:ext uri="{BB962C8B-B14F-4D97-AF65-F5344CB8AC3E}">
        <p14:creationId xmlns:p14="http://schemas.microsoft.com/office/powerpoint/2010/main" val="2966353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Ellipse 28">
            <a:extLst>
              <a:ext uri="{FF2B5EF4-FFF2-40B4-BE49-F238E27FC236}">
                <a16:creationId xmlns:a16="http://schemas.microsoft.com/office/drawing/2014/main" id="{0EDCE4AC-A39A-3D43-88DC-E096FA3DFF94}"/>
              </a:ext>
            </a:extLst>
          </p:cNvPr>
          <p:cNvSpPr/>
          <p:nvPr/>
        </p:nvSpPr>
        <p:spPr>
          <a:xfrm>
            <a:off x="10230756" y="4150735"/>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6" name="Shape 610">
            <a:extLst>
              <a:ext uri="{FF2B5EF4-FFF2-40B4-BE49-F238E27FC236}">
                <a16:creationId xmlns:a16="http://schemas.microsoft.com/office/drawing/2014/main" id="{64C100EA-9C27-7548-B86D-0684F066F06B}"/>
              </a:ext>
            </a:extLst>
          </p:cNvPr>
          <p:cNvSpPr/>
          <p:nvPr/>
        </p:nvSpPr>
        <p:spPr>
          <a:xfrm>
            <a:off x="9397141" y="4580026"/>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en-US" sz="1501" b="1" dirty="0" smtClean="0">
                <a:latin typeface="Montserrat" panose="00000500000000000000" pitchFamily="50" charset="0"/>
                <a:ea typeface="Roboto"/>
                <a:cs typeface="Roboto"/>
                <a:sym typeface="Roboto"/>
              </a:rPr>
              <a:t>2014</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3F95F7AB-9018-B74C-889F-F1D58DD793C9}"/>
              </a:ext>
            </a:extLst>
          </p:cNvPr>
          <p:cNvSpPr txBox="1"/>
          <p:nvPr/>
        </p:nvSpPr>
        <p:spPr>
          <a:xfrm>
            <a:off x="7424951" y="2061418"/>
            <a:ext cx="2914825" cy="1384995"/>
          </a:xfrm>
          <a:prstGeom prst="rect">
            <a:avLst/>
          </a:prstGeom>
          <a:noFill/>
        </p:spPr>
        <p:txBody>
          <a:bodyPr wrap="square" rtlCol="0">
            <a:spAutoFit/>
          </a:bodyPr>
          <a:lstStyle/>
          <a:p>
            <a:pPr>
              <a:lnSpc>
                <a:spcPct val="150000"/>
              </a:lnSpc>
            </a:pPr>
            <a:r>
              <a:rPr lang="en-US" sz="1400" b="1" dirty="0" smtClean="0">
                <a:latin typeface="+mj-lt"/>
              </a:rPr>
              <a:t>Promoting Transparency in Social Sciences</a:t>
            </a:r>
            <a:r>
              <a:rPr lang="en-US" sz="1400" b="1" dirty="0" smtClean="0">
                <a:solidFill>
                  <a:schemeClr val="accent3">
                    <a:lumMod val="75000"/>
                  </a:schemeClr>
                </a:solidFill>
                <a:latin typeface="+mj-lt"/>
              </a:rPr>
              <a:t/>
            </a:r>
            <a:br>
              <a:rPr lang="en-US" sz="1400" b="1" dirty="0" smtClean="0">
                <a:solidFill>
                  <a:schemeClr val="accent3">
                    <a:lumMod val="75000"/>
                  </a:schemeClr>
                </a:solidFill>
                <a:latin typeface="+mj-lt"/>
              </a:rPr>
            </a:br>
            <a:r>
              <a:rPr lang="en-US" sz="1400" b="1" dirty="0" smtClean="0">
                <a:solidFill>
                  <a:schemeClr val="accent3">
                    <a:lumMod val="75000"/>
                  </a:schemeClr>
                </a:solidFill>
                <a:latin typeface="+mj-lt"/>
              </a:rPr>
              <a:t>Miguel et al (Science) 10.1126/science.1245317</a:t>
            </a:r>
            <a:endParaRPr lang="de-DE" sz="1400" dirty="0">
              <a:solidFill>
                <a:schemeClr val="accent3">
                  <a:lumMod val="75000"/>
                </a:schemeClr>
              </a:solidFill>
              <a:latin typeface="+mj-lt"/>
            </a:endParaRPr>
          </a:p>
        </p:txBody>
      </p:sp>
      <p:cxnSp>
        <p:nvCxnSpPr>
          <p:cNvPr id="3" name="Straight Arrow Connector 2">
            <a:extLst>
              <a:ext uri="{FF2B5EF4-FFF2-40B4-BE49-F238E27FC236}">
                <a16:creationId xmlns:a16="http://schemas.microsoft.com/office/drawing/2014/main" id="{E1AD5571-D673-FC4F-80BB-A3F4930A64EF}"/>
              </a:ext>
            </a:extLst>
          </p:cNvPr>
          <p:cNvCxnSpPr>
            <a:cxnSpLocks/>
            <a:stCxn id="7" idx="2"/>
          </p:cNvCxnSpPr>
          <p:nvPr/>
        </p:nvCxnSpPr>
        <p:spPr>
          <a:xfrm>
            <a:off x="8882363" y="2720509"/>
            <a:ext cx="1348393" cy="1400472"/>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sp>
        <p:nvSpPr>
          <p:cNvPr id="8" name="TextBox 7"/>
          <p:cNvSpPr txBox="1"/>
          <p:nvPr/>
        </p:nvSpPr>
        <p:spPr>
          <a:xfrm>
            <a:off x="2274849" y="4980117"/>
            <a:ext cx="6802244" cy="923330"/>
          </a:xfrm>
          <a:prstGeom prst="rect">
            <a:avLst/>
          </a:prstGeom>
          <a:noFill/>
        </p:spPr>
        <p:txBody>
          <a:bodyPr wrap="square" rtlCol="0">
            <a:spAutoFit/>
          </a:bodyPr>
          <a:lstStyle/>
          <a:p>
            <a:pPr marL="285750" indent="-285750">
              <a:buFontTx/>
              <a:buChar char="-"/>
            </a:pPr>
            <a:r>
              <a:rPr lang="en-US" dirty="0" smtClean="0"/>
              <a:t>Greater transparency</a:t>
            </a:r>
          </a:p>
          <a:p>
            <a:pPr marL="285750" indent="-285750">
              <a:buFontTx/>
              <a:buChar char="-"/>
            </a:pPr>
            <a:r>
              <a:rPr lang="en-US" dirty="0" smtClean="0"/>
              <a:t>Registration and pre-analysis plans</a:t>
            </a:r>
          </a:p>
          <a:p>
            <a:pPr marL="285750" indent="-285750">
              <a:buFontTx/>
              <a:buChar char="-"/>
            </a:pPr>
            <a:r>
              <a:rPr lang="en-US" dirty="0" smtClean="0"/>
              <a:t>Open data and materials</a:t>
            </a:r>
            <a:endParaRPr lang="en-US" dirty="0"/>
          </a:p>
        </p:txBody>
      </p:sp>
    </p:spTree>
    <p:extLst>
      <p:ext uri="{BB962C8B-B14F-4D97-AF65-F5344CB8AC3E}">
        <p14:creationId xmlns:p14="http://schemas.microsoft.com/office/powerpoint/2010/main" val="28765219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3" name="Straight Arrow Connector 2">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Ellipse 28">
            <a:extLst>
              <a:ext uri="{FF2B5EF4-FFF2-40B4-BE49-F238E27FC236}">
                <a16:creationId xmlns:a16="http://schemas.microsoft.com/office/drawing/2014/main" id="{0EDCE4AC-A39A-3D43-88DC-E096FA3DFF94}"/>
              </a:ext>
            </a:extLst>
          </p:cNvPr>
          <p:cNvSpPr/>
          <p:nvPr/>
        </p:nvSpPr>
        <p:spPr>
          <a:xfrm>
            <a:off x="10834198"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5" name="Textfeld 29">
            <a:extLst>
              <a:ext uri="{FF2B5EF4-FFF2-40B4-BE49-F238E27FC236}">
                <a16:creationId xmlns:a16="http://schemas.microsoft.com/office/drawing/2014/main" id="{3F95F7AB-9018-B74C-889F-F1D58DD793C9}"/>
              </a:ext>
            </a:extLst>
          </p:cNvPr>
          <p:cNvSpPr txBox="1"/>
          <p:nvPr/>
        </p:nvSpPr>
        <p:spPr>
          <a:xfrm>
            <a:off x="8028393" y="2076296"/>
            <a:ext cx="2914825" cy="738664"/>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Quarterly Journal </a:t>
            </a:r>
            <a:r>
              <a:rPr lang="de-DE" sz="1400" b="1" dirty="0" err="1">
                <a:solidFill>
                  <a:schemeClr val="accent3">
                    <a:lumMod val="75000"/>
                  </a:schemeClr>
                </a:solidFill>
                <a:latin typeface="+mj-lt"/>
              </a:rPr>
              <a:t>of</a:t>
            </a:r>
            <a:r>
              <a:rPr lang="de-DE" sz="1400" b="1" dirty="0">
                <a:solidFill>
                  <a:schemeClr val="accent3">
                    <a:lumMod val="75000"/>
                  </a:schemeClr>
                </a:solidFill>
                <a:latin typeface="+mj-lt"/>
              </a:rPr>
              <a:t> Economics</a:t>
            </a:r>
          </a:p>
          <a:p>
            <a:pPr>
              <a:lnSpc>
                <a:spcPct val="150000"/>
              </a:lnSpc>
            </a:pPr>
            <a:r>
              <a:rPr lang="en-US" sz="1400" dirty="0">
                <a:solidFill>
                  <a:schemeClr val="accent3"/>
                </a:solidFill>
                <a:latin typeface="Calibri Light" panose="020F0302020204030204" pitchFamily="34" charset="0"/>
              </a:rPr>
              <a:t>Data and code availability policies</a:t>
            </a:r>
            <a:endParaRPr lang="de-DE" sz="1400" dirty="0">
              <a:solidFill>
                <a:schemeClr val="accent3">
                  <a:lumMod val="75000"/>
                </a:schemeClr>
              </a:solidFill>
              <a:latin typeface="+mj-lt"/>
            </a:endParaRPr>
          </a:p>
        </p:txBody>
      </p:sp>
      <p:cxnSp>
        <p:nvCxnSpPr>
          <p:cNvPr id="6" name="Straight Arrow Connector 5">
            <a:extLst>
              <a:ext uri="{FF2B5EF4-FFF2-40B4-BE49-F238E27FC236}">
                <a16:creationId xmlns:a16="http://schemas.microsoft.com/office/drawing/2014/main" id="{E1AD5571-D673-FC4F-80BB-A3F4930A64EF}"/>
              </a:ext>
            </a:extLst>
          </p:cNvPr>
          <p:cNvCxnSpPr>
            <a:cxnSpLocks/>
            <a:stCxn id="5" idx="2"/>
          </p:cNvCxnSpPr>
          <p:nvPr/>
        </p:nvCxnSpPr>
        <p:spPr>
          <a:xfrm>
            <a:off x="9485805" y="2735387"/>
            <a:ext cx="1348393" cy="1400472"/>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340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t>
            </a:r>
            <a:r>
              <a:rPr lang="en-US" dirty="0" smtClean="0"/>
              <a:t>xplicit replication remains rare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452058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How common is replication in economics?</a:t>
            </a:r>
            <a:endParaRPr lang="de-DE" b="1" dirty="0">
              <a:latin typeface="Montserrat" panose="00000500000000000000" pitchFamily="50" charset="0"/>
            </a:endParaRPr>
          </a:p>
        </p:txBody>
      </p:sp>
      <p:sp>
        <p:nvSpPr>
          <p:cNvPr id="3" name="Textfeld 32">
            <a:extLst>
              <a:ext uri="{FF2B5EF4-FFF2-40B4-BE49-F238E27FC236}">
                <a16:creationId xmlns:a16="http://schemas.microsoft.com/office/drawing/2014/main" id="{EDD75478-727A-4043-9CC5-8410AB376AAE}"/>
              </a:ext>
            </a:extLst>
          </p:cNvPr>
          <p:cNvSpPr txBox="1"/>
          <p:nvPr/>
        </p:nvSpPr>
        <p:spPr>
          <a:xfrm>
            <a:off x="1244695" y="2974786"/>
            <a:ext cx="9702610" cy="193899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2000" b="1" dirty="0">
                <a:solidFill>
                  <a:schemeClr val="accent2">
                    <a:lumMod val="60000"/>
                    <a:lumOff val="40000"/>
                  </a:schemeClr>
                </a:solidFill>
                <a:latin typeface="Calibri Light" panose="020F0302020204030204" pitchFamily="34" charset="0"/>
              </a:rPr>
              <a:t>0.1% </a:t>
            </a:r>
            <a:r>
              <a:rPr lang="en-US" sz="2000" dirty="0">
                <a:solidFill>
                  <a:schemeClr val="accent3">
                    <a:lumMod val="75000"/>
                  </a:schemeClr>
                </a:solidFill>
                <a:latin typeface="Calibri Light" panose="020F0302020204030204" pitchFamily="34" charset="0"/>
              </a:rPr>
              <a:t>of 126,505 “top 50” published articles 1974-2014 </a:t>
            </a:r>
            <a:r>
              <a:rPr lang="en-US" sz="2000" dirty="0" smtClean="0">
                <a:solidFill>
                  <a:schemeClr val="accent3">
                    <a:lumMod val="75000"/>
                  </a:schemeClr>
                </a:solidFill>
                <a:latin typeface="Calibri Light" panose="020F0302020204030204" pitchFamily="34" charset="0"/>
              </a:rPr>
              <a:t>are replications </a:t>
            </a:r>
            <a:br>
              <a:rPr lang="en-US" sz="2000" dirty="0" smtClean="0">
                <a:solidFill>
                  <a:schemeClr val="accent3">
                    <a:lumMod val="75000"/>
                  </a:schemeClr>
                </a:solidFill>
                <a:latin typeface="Calibri Light" panose="020F0302020204030204" pitchFamily="34" charset="0"/>
              </a:rPr>
            </a:br>
            <a:r>
              <a:rPr lang="en-US" sz="2000" dirty="0" smtClean="0">
                <a:solidFill>
                  <a:schemeClr val="accent3">
                    <a:lumMod val="75000"/>
                  </a:schemeClr>
                </a:solidFill>
                <a:latin typeface="Calibri Light" panose="020F0302020204030204" pitchFamily="34" charset="0"/>
              </a:rPr>
              <a:t>	</a:t>
            </a:r>
            <a:r>
              <a:rPr lang="en-US" sz="2000" dirty="0" smtClean="0">
                <a:solidFill>
                  <a:schemeClr val="accent3"/>
                </a:solidFill>
                <a:latin typeface="Calibri Light" panose="020F0302020204030204" pitchFamily="34" charset="0"/>
              </a:rPr>
              <a:t>– </a:t>
            </a:r>
            <a:r>
              <a:rPr lang="en-US" sz="2000" dirty="0">
                <a:solidFill>
                  <a:schemeClr val="accent3"/>
                </a:solidFill>
                <a:latin typeface="Calibri Light" panose="020F0302020204030204" pitchFamily="34" charset="0"/>
              </a:rPr>
              <a:t>Mueller-Langer et al. (2018)</a:t>
            </a:r>
            <a:endParaRPr lang="de-DE" sz="2000" dirty="0">
              <a:solidFill>
                <a:schemeClr val="accent3"/>
              </a:solidFill>
              <a:latin typeface="Calibri Light" panose="020F0302020204030204" pitchFamily="34" charset="0"/>
            </a:endParaRPr>
          </a:p>
          <a:p>
            <a:pPr marL="171450" indent="-171450">
              <a:lnSpc>
                <a:spcPct val="150000"/>
              </a:lnSpc>
              <a:buFont typeface="Arial" panose="020B0604020202020204" pitchFamily="34" charset="0"/>
              <a:buChar char="•"/>
            </a:pPr>
            <a:r>
              <a:rPr lang="en-US" sz="2000" b="1" dirty="0">
                <a:solidFill>
                  <a:schemeClr val="accent2">
                    <a:lumMod val="60000"/>
                    <a:lumOff val="40000"/>
                  </a:schemeClr>
                </a:solidFill>
                <a:latin typeface="Calibri Light" panose="020F0302020204030204" pitchFamily="34" charset="0"/>
              </a:rPr>
              <a:t>6.2% </a:t>
            </a:r>
            <a:r>
              <a:rPr lang="en-US" sz="2000" dirty="0">
                <a:solidFill>
                  <a:schemeClr val="accent3">
                    <a:lumMod val="75000"/>
                  </a:schemeClr>
                </a:solidFill>
                <a:latin typeface="Calibri Light" panose="020F0302020204030204" pitchFamily="34" charset="0"/>
              </a:rPr>
              <a:t>of 1,138 “top 10” </a:t>
            </a:r>
            <a:r>
              <a:rPr lang="en-US" sz="2000" dirty="0" smtClean="0">
                <a:solidFill>
                  <a:schemeClr val="accent3">
                    <a:lumMod val="75000"/>
                  </a:schemeClr>
                </a:solidFill>
                <a:latin typeface="Calibri Light" panose="020F0302020204030204" pitchFamily="34" charset="0"/>
              </a:rPr>
              <a:t>development </a:t>
            </a:r>
            <a:r>
              <a:rPr lang="en-US" sz="2000" dirty="0">
                <a:solidFill>
                  <a:schemeClr val="accent3">
                    <a:lumMod val="75000"/>
                  </a:schemeClr>
                </a:solidFill>
                <a:latin typeface="Calibri Light" panose="020F0302020204030204" pitchFamily="34" charset="0"/>
              </a:rPr>
              <a:t>articles 2000-2015 </a:t>
            </a:r>
            <a:r>
              <a:rPr lang="en-US" sz="2000" dirty="0" smtClean="0">
                <a:solidFill>
                  <a:schemeClr val="accent3">
                    <a:lumMod val="75000"/>
                  </a:schemeClr>
                </a:solidFill>
                <a:latin typeface="Calibri Light" panose="020F0302020204030204" pitchFamily="34" charset="0"/>
              </a:rPr>
              <a:t>were subjects of replications </a:t>
            </a:r>
            <a:br>
              <a:rPr lang="en-US" sz="2000" dirty="0" smtClean="0">
                <a:solidFill>
                  <a:schemeClr val="accent3">
                    <a:lumMod val="75000"/>
                  </a:schemeClr>
                </a:solidFill>
                <a:latin typeface="Calibri Light" panose="020F0302020204030204" pitchFamily="34" charset="0"/>
              </a:rPr>
            </a:br>
            <a:r>
              <a:rPr lang="en-US" sz="2000" dirty="0" smtClean="0">
                <a:solidFill>
                  <a:schemeClr val="accent3">
                    <a:lumMod val="75000"/>
                  </a:schemeClr>
                </a:solidFill>
                <a:latin typeface="Calibri Light" panose="020F0302020204030204" pitchFamily="34" charset="0"/>
              </a:rPr>
              <a:t>	</a:t>
            </a:r>
            <a:r>
              <a:rPr lang="en-US" sz="2000" dirty="0" smtClean="0">
                <a:solidFill>
                  <a:schemeClr val="accent3"/>
                </a:solidFill>
                <a:latin typeface="Calibri Light" panose="020F0302020204030204" pitchFamily="34" charset="0"/>
              </a:rPr>
              <a:t>- </a:t>
            </a:r>
            <a:r>
              <a:rPr lang="en-US" sz="2000" dirty="0" err="1">
                <a:solidFill>
                  <a:schemeClr val="accent3"/>
                </a:solidFill>
                <a:latin typeface="Calibri Light" panose="020F0302020204030204" pitchFamily="34" charset="0"/>
              </a:rPr>
              <a:t>Sukhtankar</a:t>
            </a:r>
            <a:r>
              <a:rPr lang="en-US" sz="2000" dirty="0">
                <a:solidFill>
                  <a:schemeClr val="accent3"/>
                </a:solidFill>
                <a:latin typeface="Calibri Light" panose="020F0302020204030204" pitchFamily="34" charset="0"/>
              </a:rPr>
              <a:t> (2017</a:t>
            </a:r>
            <a:r>
              <a:rPr lang="en-US" sz="2000" dirty="0" smtClean="0">
                <a:solidFill>
                  <a:schemeClr val="accent3"/>
                </a:solidFill>
                <a:latin typeface="Calibri Light" panose="020F0302020204030204" pitchFamily="34" charset="0"/>
              </a:rPr>
              <a:t>)</a:t>
            </a:r>
          </a:p>
        </p:txBody>
      </p:sp>
    </p:spTree>
    <p:extLst>
      <p:ext uri="{BB962C8B-B14F-4D97-AF65-F5344CB8AC3E}">
        <p14:creationId xmlns:p14="http://schemas.microsoft.com/office/powerpoint/2010/main" val="20895321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6F77-B33B-4667-A163-72B3F390A68B}"/>
              </a:ext>
            </a:extLst>
          </p:cNvPr>
          <p:cNvSpPr>
            <a:spLocks noGrp="1"/>
          </p:cNvSpPr>
          <p:nvPr>
            <p:ph type="title"/>
          </p:nvPr>
        </p:nvSpPr>
        <p:spPr/>
        <p:txBody>
          <a:bodyPr>
            <a:normAutofit/>
          </a:bodyPr>
          <a:lstStyle/>
          <a:p>
            <a:r>
              <a:rPr lang="en-US" sz="3600" b="1" dirty="0">
                <a:latin typeface="Montserrat" panose="00000500000000000000"/>
              </a:rPr>
              <a:t>Replications and Reproducibility Checks Remain Rare</a:t>
            </a:r>
          </a:p>
        </p:txBody>
      </p:sp>
      <p:sp>
        <p:nvSpPr>
          <p:cNvPr id="3" name="Content Placeholder 2">
            <a:extLst>
              <a:ext uri="{FF2B5EF4-FFF2-40B4-BE49-F238E27FC236}">
                <a16:creationId xmlns:a16="http://schemas.microsoft.com/office/drawing/2014/main" id="{18D4A60E-1145-4E69-B810-1F8A726777AA}"/>
              </a:ext>
            </a:extLst>
          </p:cNvPr>
          <p:cNvSpPr>
            <a:spLocks noGrp="1"/>
          </p:cNvSpPr>
          <p:nvPr>
            <p:ph idx="1"/>
          </p:nvPr>
        </p:nvSpPr>
        <p:spPr/>
        <p:txBody>
          <a:bodyPr/>
          <a:lstStyle/>
          <a:p>
            <a:r>
              <a:rPr lang="en-US" dirty="0"/>
              <a:t>No significant replication journal</a:t>
            </a:r>
          </a:p>
          <a:p>
            <a:r>
              <a:rPr lang="en-US" dirty="0" err="1"/>
              <a:t>ReplicationWiki</a:t>
            </a:r>
            <a:r>
              <a:rPr lang="en-US" dirty="0"/>
              <a:t> identifies </a:t>
            </a:r>
            <a:r>
              <a:rPr lang="en-US" sz="3600" b="1" dirty="0">
                <a:solidFill>
                  <a:schemeClr val="accent5">
                    <a:lumMod val="75000"/>
                  </a:schemeClr>
                </a:solidFill>
              </a:rPr>
              <a:t>44</a:t>
            </a:r>
            <a:r>
              <a:rPr lang="en-US" dirty="0"/>
              <a:t> “Comments” in the AER as “replications” of some sort, out of </a:t>
            </a:r>
            <a:r>
              <a:rPr lang="en-US" sz="3600" b="1" dirty="0">
                <a:solidFill>
                  <a:schemeClr val="accent6">
                    <a:lumMod val="75000"/>
                  </a:schemeClr>
                </a:solidFill>
              </a:rPr>
              <a:t>~200*13 = 2600</a:t>
            </a:r>
            <a:r>
              <a:rPr lang="en-US" dirty="0"/>
              <a:t> articles (2004-2016) = </a:t>
            </a:r>
            <a:r>
              <a:rPr lang="en-US" sz="3600" b="1" dirty="0">
                <a:solidFill>
                  <a:srgbClr val="C00000"/>
                </a:solidFill>
              </a:rPr>
              <a:t>1.7%</a:t>
            </a:r>
            <a:endParaRPr lang="en-US" b="1" dirty="0">
              <a:solidFill>
                <a:srgbClr val="C00000"/>
              </a:solidFill>
            </a:endParaRPr>
          </a:p>
        </p:txBody>
      </p:sp>
    </p:spTree>
    <p:extLst>
      <p:ext uri="{BB962C8B-B14F-4D97-AF65-F5344CB8AC3E}">
        <p14:creationId xmlns:p14="http://schemas.microsoft.com/office/powerpoint/2010/main" val="41039438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t>
            </a:r>
            <a:r>
              <a:rPr lang="en-US" dirty="0" smtClean="0"/>
              <a:t>xplicit replication remains rare </a:t>
            </a:r>
            <a:endParaRPr lang="en-US" dirty="0"/>
          </a:p>
        </p:txBody>
      </p:sp>
      <p:sp>
        <p:nvSpPr>
          <p:cNvPr id="5" name="Text Placeholder 4"/>
          <p:cNvSpPr>
            <a:spLocks noGrp="1"/>
          </p:cNvSpPr>
          <p:nvPr>
            <p:ph type="body" idx="1"/>
          </p:nvPr>
        </p:nvSpPr>
        <p:spPr/>
        <p:txBody>
          <a:bodyPr>
            <a:normAutofit/>
          </a:bodyPr>
          <a:lstStyle/>
          <a:p>
            <a:pPr algn="r"/>
            <a:r>
              <a:rPr lang="en-US" sz="7200" dirty="0" smtClean="0">
                <a:solidFill>
                  <a:schemeClr val="accent5">
                    <a:lumMod val="75000"/>
                  </a:schemeClr>
                </a:solidFill>
              </a:rPr>
              <a:t>Or are they?</a:t>
            </a:r>
            <a:endParaRPr lang="en-US" sz="7200" dirty="0">
              <a:solidFill>
                <a:schemeClr val="accent5">
                  <a:lumMod val="75000"/>
                </a:schemeClr>
              </a:solidFill>
            </a:endParaRPr>
          </a:p>
        </p:txBody>
      </p:sp>
    </p:spTree>
    <p:extLst>
      <p:ext uri="{BB962C8B-B14F-4D97-AF65-F5344CB8AC3E}">
        <p14:creationId xmlns:p14="http://schemas.microsoft.com/office/powerpoint/2010/main" val="17279703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D63A-7753-4BC6-9F78-569118AD0015}"/>
              </a:ext>
            </a:extLst>
          </p:cNvPr>
          <p:cNvSpPr>
            <a:spLocks noGrp="1"/>
          </p:cNvSpPr>
          <p:nvPr>
            <p:ph type="title"/>
          </p:nvPr>
        </p:nvSpPr>
        <p:spPr/>
        <p:txBody>
          <a:bodyPr/>
          <a:lstStyle/>
          <a:p>
            <a:r>
              <a:rPr lang="en-US" dirty="0">
                <a:latin typeface="Montserrat" panose="00000500000000000000"/>
              </a:rPr>
              <a:t>“Dark Web” of Replications</a:t>
            </a:r>
          </a:p>
        </p:txBody>
      </p:sp>
      <p:sp>
        <p:nvSpPr>
          <p:cNvPr id="3" name="Content Placeholder 2">
            <a:extLst>
              <a:ext uri="{FF2B5EF4-FFF2-40B4-BE49-F238E27FC236}">
                <a16:creationId xmlns:a16="http://schemas.microsoft.com/office/drawing/2014/main" id="{7AB5CF9E-3779-48C9-89D8-A2F981A0FFBA}"/>
              </a:ext>
            </a:extLst>
          </p:cNvPr>
          <p:cNvSpPr>
            <a:spLocks noGrp="1"/>
          </p:cNvSpPr>
          <p:nvPr>
            <p:ph idx="1"/>
          </p:nvPr>
        </p:nvSpPr>
        <p:spPr/>
        <p:txBody>
          <a:bodyPr/>
          <a:lstStyle/>
          <a:p>
            <a:r>
              <a:rPr lang="en-US" dirty="0"/>
              <a:t>Personal communication: lots of micro, labor, macro Ph.D. classes have students run (successful) replications</a:t>
            </a:r>
          </a:p>
          <a:p>
            <a:r>
              <a:rPr lang="en-US" dirty="0" err="1" smtClean="0"/>
              <a:t>Hamermesh</a:t>
            </a:r>
            <a:r>
              <a:rPr lang="en-US" dirty="0" smtClean="0"/>
              <a:t> (2007): </a:t>
            </a:r>
            <a:r>
              <a:rPr lang="en-US" dirty="0"/>
              <a:t>papers that do not replicate do not get cited (… over time)</a:t>
            </a:r>
          </a:p>
          <a:p>
            <a:r>
              <a:rPr lang="en-US" dirty="0"/>
              <a:t>Projects (…) to provide replications (in the broad sense) by “swapping country” </a:t>
            </a:r>
          </a:p>
          <a:p>
            <a:pPr marL="0" indent="0" algn="ctr">
              <a:buNone/>
            </a:pPr>
            <a:r>
              <a:rPr lang="en-US" i="1" dirty="0"/>
              <a:t>(Do the results of Paper A </a:t>
            </a:r>
            <a:br>
              <a:rPr lang="en-US" i="1" dirty="0"/>
            </a:br>
            <a:r>
              <a:rPr lang="en-US" i="1" dirty="0"/>
              <a:t>– run on data from country B – </a:t>
            </a:r>
            <a:br>
              <a:rPr lang="en-US" i="1" dirty="0"/>
            </a:br>
            <a:r>
              <a:rPr lang="en-US" i="1" dirty="0"/>
              <a:t>work in country C)</a:t>
            </a:r>
          </a:p>
        </p:txBody>
      </p:sp>
    </p:spTree>
    <p:extLst>
      <p:ext uri="{BB962C8B-B14F-4D97-AF65-F5344CB8AC3E}">
        <p14:creationId xmlns:p14="http://schemas.microsoft.com/office/powerpoint/2010/main" val="2066661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457200"/>
            <a:ext cx="8229600" cy="1143000"/>
          </a:xfrm>
        </p:spPr>
        <p:txBody>
          <a:bodyPr>
            <a:noAutofit/>
          </a:bodyPr>
          <a:lstStyle/>
          <a:p>
            <a:r>
              <a:rPr lang="en-US" sz="4000" dirty="0"/>
              <a:t>The </a:t>
            </a:r>
            <a:r>
              <a:rPr lang="en-US" sz="4000" dirty="0" smtClean="0"/>
              <a:t>“</a:t>
            </a:r>
            <a:r>
              <a:rPr lang="en-US" sz="4000" dirty="0"/>
              <a:t>crisis</a:t>
            </a:r>
            <a:r>
              <a:rPr lang="en-US" sz="4000" dirty="0" smtClean="0"/>
              <a:t>” in the 60s and 70s</a:t>
            </a:r>
            <a:r>
              <a:rPr lang="en-US" sz="4000" dirty="0"/>
              <a:t/>
            </a:r>
            <a:br>
              <a:rPr lang="en-US" sz="4000" dirty="0"/>
            </a:br>
            <a:r>
              <a:rPr lang="en-US" sz="2800" dirty="0"/>
              <a:t>Sterling, 1959; Cohen, 1962; </a:t>
            </a:r>
            <a:r>
              <a:rPr lang="en-US" sz="2800" dirty="0" err="1"/>
              <a:t>Lykken</a:t>
            </a:r>
            <a:r>
              <a:rPr lang="en-US" sz="2800" dirty="0"/>
              <a:t>, 1968; Tukey, 1969; Greenwald, 1975; </a:t>
            </a:r>
            <a:r>
              <a:rPr lang="en-US" sz="2800" dirty="0" err="1"/>
              <a:t>Meehl</a:t>
            </a:r>
            <a:r>
              <a:rPr lang="en-US" sz="2800" dirty="0"/>
              <a:t>, 1978; Rosenthal, 1979</a:t>
            </a:r>
          </a:p>
        </p:txBody>
      </p:sp>
      <p:sp>
        <p:nvSpPr>
          <p:cNvPr id="3" name="Content Placeholder 2"/>
          <p:cNvSpPr>
            <a:spLocks noGrp="1"/>
          </p:cNvSpPr>
          <p:nvPr>
            <p:ph sz="half" idx="1"/>
          </p:nvPr>
        </p:nvSpPr>
        <p:spPr>
          <a:xfrm>
            <a:off x="2362200" y="2133600"/>
            <a:ext cx="7543800" cy="4114800"/>
          </a:xfrm>
          <a:solidFill>
            <a:schemeClr val="bg1"/>
          </a:solidFill>
        </p:spPr>
        <p:txBody>
          <a:bodyPr>
            <a:noAutofit/>
          </a:bodyPr>
          <a:lstStyle/>
          <a:p>
            <a:pPr marL="0" indent="0" algn="ctr">
              <a:buNone/>
            </a:pPr>
            <a:r>
              <a:rPr lang="en-US" sz="4400" dirty="0"/>
              <a:t>Low power</a:t>
            </a:r>
          </a:p>
          <a:p>
            <a:pPr marL="0" indent="0" algn="ctr">
              <a:buNone/>
            </a:pPr>
            <a:r>
              <a:rPr lang="en-US" sz="4400" dirty="0"/>
              <a:t>Flexibility in analysis</a:t>
            </a:r>
          </a:p>
          <a:p>
            <a:pPr marL="0" indent="0" algn="ctr">
              <a:buNone/>
            </a:pPr>
            <a:r>
              <a:rPr lang="en-US" sz="4400" dirty="0"/>
              <a:t>Selective reporting </a:t>
            </a:r>
          </a:p>
          <a:p>
            <a:pPr marL="0" indent="0" algn="ctr">
              <a:buNone/>
            </a:pPr>
            <a:r>
              <a:rPr lang="en-US" sz="4400" dirty="0"/>
              <a:t>Ignoring nulls</a:t>
            </a:r>
          </a:p>
          <a:p>
            <a:pPr marL="0" indent="0" algn="ctr">
              <a:buNone/>
            </a:pPr>
            <a:r>
              <a:rPr lang="en-US" sz="4400" dirty="0"/>
              <a:t>Lack of replication</a:t>
            </a:r>
          </a:p>
          <a:p>
            <a:pPr marL="0" indent="0" algn="ctr">
              <a:buNone/>
            </a:pPr>
            <a:r>
              <a:rPr lang="en-US" sz="4400" dirty="0"/>
              <a:t>Misuse of statistics</a:t>
            </a:r>
          </a:p>
        </p:txBody>
      </p:sp>
    </p:spTree>
    <p:extLst>
      <p:ext uri="{BB962C8B-B14F-4D97-AF65-F5344CB8AC3E}">
        <p14:creationId xmlns:p14="http://schemas.microsoft.com/office/powerpoint/2010/main" val="2720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Montserrat" panose="00000500000000000000"/>
              </a:rPr>
              <a:t>Explicit Replications and Reproduction Attempts</a:t>
            </a:r>
            <a:endParaRPr lang="en-US" dirty="0"/>
          </a:p>
        </p:txBody>
      </p:sp>
      <p:sp>
        <p:nvSpPr>
          <p:cNvPr id="5" name="Content Placeholder 4"/>
          <p:cNvSpPr>
            <a:spLocks noGrp="1"/>
          </p:cNvSpPr>
          <p:nvPr>
            <p:ph idx="1"/>
          </p:nvPr>
        </p:nvSpPr>
        <p:spPr>
          <a:xfrm>
            <a:off x="2103120" y="1910291"/>
            <a:ext cx="8686800" cy="4351338"/>
          </a:xfrm>
        </p:spPr>
        <p:txBody>
          <a:bodyPr>
            <a:normAutofit/>
          </a:bodyPr>
          <a:lstStyle/>
          <a:p>
            <a:r>
              <a:rPr lang="en-US" sz="3600" dirty="0" smtClean="0"/>
              <a:t>Vary in how they assess the exercise</a:t>
            </a:r>
          </a:p>
          <a:p>
            <a:pPr lvl="1"/>
            <a:r>
              <a:rPr lang="en-US" sz="3200" dirty="0" smtClean="0"/>
              <a:t>Replication or Reproducibility</a:t>
            </a:r>
          </a:p>
          <a:p>
            <a:pPr lvl="1"/>
            <a:r>
              <a:rPr lang="en-US" sz="3200" dirty="0" smtClean="0"/>
              <a:t>Denominator: Data available, or all articles?</a:t>
            </a:r>
            <a:br>
              <a:rPr lang="en-US" sz="3200" dirty="0" smtClean="0"/>
            </a:br>
            <a:r>
              <a:rPr lang="en-US" sz="3200" i="1" dirty="0" smtClean="0">
                <a:solidFill>
                  <a:schemeClr val="bg2">
                    <a:lumMod val="75000"/>
                  </a:schemeClr>
                </a:solidFill>
              </a:rPr>
              <a:t>	Prevalence of restricted-access data!</a:t>
            </a:r>
            <a:endParaRPr lang="en-US" sz="2800" i="1" dirty="0" smtClean="0">
              <a:solidFill>
                <a:schemeClr val="bg2">
                  <a:lumMod val="75000"/>
                </a:schemeClr>
              </a:solidFill>
            </a:endParaRPr>
          </a:p>
          <a:p>
            <a:pPr lvl="1"/>
            <a:r>
              <a:rPr lang="en-US" sz="3200" dirty="0" smtClean="0"/>
              <a:t>Numerator: Partial or full reproduction/ replication?</a:t>
            </a:r>
            <a:br>
              <a:rPr lang="en-US" sz="3200" dirty="0" smtClean="0"/>
            </a:br>
            <a:r>
              <a:rPr lang="en-US" sz="3200" i="1" dirty="0" smtClean="0">
                <a:solidFill>
                  <a:schemeClr val="bg2">
                    <a:lumMod val="75000"/>
                  </a:schemeClr>
                </a:solidFill>
              </a:rPr>
              <a:t>	Who makes the assessment? How?</a:t>
            </a:r>
          </a:p>
          <a:p>
            <a:pPr lvl="1"/>
            <a:r>
              <a:rPr lang="en-US" sz="3200" dirty="0" smtClean="0"/>
              <a:t>Quantity/ domain</a:t>
            </a:r>
            <a:endParaRPr lang="en-US" sz="3200" dirty="0"/>
          </a:p>
        </p:txBody>
      </p:sp>
    </p:spTree>
    <p:extLst>
      <p:ext uri="{BB962C8B-B14F-4D97-AF65-F5344CB8AC3E}">
        <p14:creationId xmlns:p14="http://schemas.microsoft.com/office/powerpoint/2010/main" val="1322209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7876204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23013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doing in Economics?</a:t>
            </a:r>
          </a:p>
        </p:txBody>
      </p:sp>
      <p:sp>
        <p:nvSpPr>
          <p:cNvPr id="3" name="Content Placeholder 2"/>
          <p:cNvSpPr>
            <a:spLocks noGrp="1"/>
          </p:cNvSpPr>
          <p:nvPr>
            <p:ph idx="1"/>
          </p:nvPr>
        </p:nvSpPr>
        <p:spPr/>
        <p:txBody>
          <a:bodyPr/>
          <a:lstStyle/>
          <a:p>
            <a:r>
              <a:rPr lang="en-US" dirty="0" smtClean="0"/>
              <a:t>Socialscienceregistry.com (J-PAL initiated, taken over by AEA)</a:t>
            </a:r>
          </a:p>
          <a:p>
            <a:r>
              <a:rPr lang="en-US" dirty="0" smtClean="0"/>
              <a:t>Broad spectrum of studies – experimental, RCT, big data, theory, simulations</a:t>
            </a:r>
          </a:p>
          <a:p>
            <a:r>
              <a:rPr lang="en-US" dirty="0" smtClean="0"/>
              <a:t>Broad acceptance of data availability policies at the top journals, less so below (study)</a:t>
            </a:r>
          </a:p>
          <a:p>
            <a:r>
              <a:rPr lang="en-US" dirty="0" smtClean="0"/>
              <a:t>Heterogeneous inclusion in teaching (range of computer literacy is wide), no standard workflow</a:t>
            </a:r>
            <a:endParaRPr lang="en-US" dirty="0"/>
          </a:p>
        </p:txBody>
      </p:sp>
    </p:spTree>
    <p:extLst>
      <p:ext uri="{BB962C8B-B14F-4D97-AF65-F5344CB8AC3E}">
        <p14:creationId xmlns:p14="http://schemas.microsoft.com/office/powerpoint/2010/main" val="72964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53284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doing at the AEA?</a:t>
            </a:r>
            <a:endParaRPr lang="en-US" dirty="0"/>
          </a:p>
        </p:txBody>
      </p:sp>
      <p:sp>
        <p:nvSpPr>
          <p:cNvPr id="3" name="Content Placeholder 2"/>
          <p:cNvSpPr>
            <a:spLocks noGrp="1"/>
          </p:cNvSpPr>
          <p:nvPr>
            <p:ph idx="1"/>
          </p:nvPr>
        </p:nvSpPr>
        <p:spPr/>
        <p:txBody>
          <a:bodyPr/>
          <a:lstStyle/>
          <a:p>
            <a:r>
              <a:rPr lang="en-US" dirty="0" smtClean="0"/>
              <a:t>(cite from annual report)</a:t>
            </a:r>
          </a:p>
          <a:p>
            <a:r>
              <a:rPr lang="en-US" dirty="0" smtClean="0"/>
              <a:t>Tools, training, visibility, transparency, awareness</a:t>
            </a:r>
            <a:endParaRPr lang="en-US" dirty="0"/>
          </a:p>
        </p:txBody>
      </p:sp>
    </p:spTree>
    <p:extLst>
      <p:ext uri="{BB962C8B-B14F-4D97-AF65-F5344CB8AC3E}">
        <p14:creationId xmlns:p14="http://schemas.microsoft.com/office/powerpoint/2010/main" val="49477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Remember this?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8707335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7869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362206" y="319075"/>
            <a:ext cx="11467589" cy="6203830"/>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0" name="Textfeld 9"/>
          <p:cNvSpPr txBox="1"/>
          <p:nvPr/>
        </p:nvSpPr>
        <p:spPr>
          <a:xfrm>
            <a:off x="2453147" y="3271661"/>
            <a:ext cx="7285704" cy="553998"/>
          </a:xfrm>
          <a:prstGeom prst="rect">
            <a:avLst/>
          </a:prstGeom>
          <a:noFill/>
        </p:spPr>
        <p:txBody>
          <a:bodyPr wrap="square" rtlCol="0">
            <a:spAutoFit/>
          </a:bodyPr>
          <a:lstStyle/>
          <a:p>
            <a:pPr algn="ctr"/>
            <a:r>
              <a:rPr lang="en-US" sz="3000" dirty="0">
                <a:latin typeface="Century Gothic" panose="020B0502020202020204" pitchFamily="34" charset="0"/>
              </a:rPr>
              <a:t>Method</a:t>
            </a:r>
          </a:p>
        </p:txBody>
      </p:sp>
      <p:sp>
        <p:nvSpPr>
          <p:cNvPr id="11" name="Rechteck 10"/>
          <p:cNvSpPr/>
          <p:nvPr/>
        </p:nvSpPr>
        <p:spPr>
          <a:xfrm>
            <a:off x="3765754" y="2825029"/>
            <a:ext cx="4660491" cy="1401097"/>
          </a:xfrm>
          <a:prstGeom prst="rect">
            <a:avLst/>
          </a:prstGeom>
          <a:noFill/>
          <a:ln w="1270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Tree>
    <p:extLst>
      <p:ext uri="{BB962C8B-B14F-4D97-AF65-F5344CB8AC3E}">
        <p14:creationId xmlns:p14="http://schemas.microsoft.com/office/powerpoint/2010/main" val="7190680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908AD-3619-9C4D-89F9-2078E77F0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08" y="2238899"/>
            <a:ext cx="7555877" cy="3852185"/>
          </a:xfrm>
          <a:prstGeom prst="rect">
            <a:avLst/>
          </a:prstGeom>
        </p:spPr>
      </p:pic>
      <p:sp>
        <p:nvSpPr>
          <p:cNvPr id="26" name="Shape 616"/>
          <p:cNvSpPr/>
          <p:nvPr/>
        </p:nvSpPr>
        <p:spPr>
          <a:xfrm>
            <a:off x="1664878" y="2876768"/>
            <a:ext cx="2503113" cy="400091"/>
          </a:xfrm>
          <a:prstGeom prst="rect">
            <a:avLst/>
          </a:prstGeom>
          <a:noFill/>
          <a:ln>
            <a:noFill/>
          </a:ln>
        </p:spPr>
        <p:txBody>
          <a:bodyPr lIns="91412" tIns="45700" rIns="91412" bIns="45700" anchor="t" anchorCtr="0">
            <a:noAutofit/>
          </a:bodyPr>
          <a:lstStyle/>
          <a:p>
            <a:pPr algn="r">
              <a:lnSpc>
                <a:spcPct val="130000"/>
              </a:lnSpc>
              <a:buSzPct val="25000"/>
            </a:pPr>
            <a:r>
              <a:rPr lang="id-ID" sz="1600" dirty="0">
                <a:latin typeface="Montserrat" panose="00000500000000000000" pitchFamily="50" charset="0"/>
                <a:ea typeface="Roboto"/>
                <a:cs typeface="Roboto"/>
                <a:sym typeface="Roboto"/>
              </a:rPr>
              <a:t>2014 - 2018</a:t>
            </a:r>
          </a:p>
        </p:txBody>
      </p:sp>
      <p:sp>
        <p:nvSpPr>
          <p:cNvPr id="27" name="Ellipse 26"/>
          <p:cNvSpPr/>
          <p:nvPr/>
        </p:nvSpPr>
        <p:spPr>
          <a:xfrm>
            <a:off x="4144113" y="2876768"/>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30" name="Shape 3858"/>
          <p:cNvSpPr/>
          <p:nvPr/>
        </p:nvSpPr>
        <p:spPr>
          <a:xfrm>
            <a:off x="4265338" y="3002382"/>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23" name="Textfeld 33"/>
          <p:cNvSpPr txBox="1"/>
          <p:nvPr/>
        </p:nvSpPr>
        <p:spPr>
          <a:xfrm>
            <a:off x="2916434" y="1018043"/>
            <a:ext cx="10223459" cy="553998"/>
          </a:xfrm>
          <a:prstGeom prst="rect">
            <a:avLst/>
          </a:prstGeom>
          <a:noFill/>
        </p:spPr>
        <p:txBody>
          <a:bodyPr wrap="square" rtlCol="0">
            <a:spAutoFit/>
          </a:bodyPr>
          <a:lstStyle/>
          <a:p>
            <a:r>
              <a:rPr lang="en-US" sz="3000" b="1" dirty="0">
                <a:latin typeface="Montserrat" panose="00000500000000000000" pitchFamily="50" charset="0"/>
              </a:rPr>
              <a:t>Undergraduate Summer Research Assistants</a:t>
            </a:r>
            <a:endParaRPr lang="de-DE" sz="3000" b="1" dirty="0">
              <a:latin typeface="Montserrat" panose="00000500000000000000" pitchFamily="50" charset="0"/>
            </a:endParaRPr>
          </a:p>
        </p:txBody>
      </p:sp>
      <p:sp>
        <p:nvSpPr>
          <p:cNvPr id="36" name="Rectangle 35"/>
          <p:cNvSpPr/>
          <p:nvPr/>
        </p:nvSpPr>
        <p:spPr>
          <a:xfrm>
            <a:off x="4353372" y="1489637"/>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8765993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908AD-3619-9C4D-89F9-2078E77F0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08" y="2238899"/>
            <a:ext cx="7555877" cy="3852185"/>
          </a:xfrm>
          <a:prstGeom prst="rect">
            <a:avLst/>
          </a:prstGeom>
        </p:spPr>
      </p:pic>
      <p:sp>
        <p:nvSpPr>
          <p:cNvPr id="17" name="Shape 604"/>
          <p:cNvSpPr/>
          <p:nvPr/>
        </p:nvSpPr>
        <p:spPr>
          <a:xfrm>
            <a:off x="695854" y="3665381"/>
            <a:ext cx="3472137" cy="1169762"/>
          </a:xfrm>
          <a:prstGeom prst="rect">
            <a:avLst/>
          </a:prstGeom>
          <a:noFill/>
          <a:ln>
            <a:noFill/>
          </a:ln>
        </p:spPr>
        <p:txBody>
          <a:bodyPr lIns="91412" tIns="45700" rIns="91412" bIns="45700" anchor="t" anchorCtr="0">
            <a:noAutofit/>
          </a:bodyPr>
          <a:lstStyle/>
          <a:p>
            <a:pPr algn="r">
              <a:lnSpc>
                <a:spcPct val="130000"/>
              </a:lnSpc>
              <a:buSzPct val="25000"/>
            </a:pPr>
            <a:r>
              <a:rPr lang="id-ID" sz="1600" dirty="0" err="1">
                <a:latin typeface="Montserrat" panose="00000500000000000000" pitchFamily="50" charset="0"/>
                <a:ea typeface="Roboto"/>
                <a:cs typeface="Roboto"/>
                <a:sym typeface="Roboto"/>
              </a:rPr>
              <a:t>Economics</a:t>
            </a:r>
            <a:endParaRPr lang="id-ID" sz="1600" dirty="0">
              <a:latin typeface="Montserrat" panose="00000500000000000000" pitchFamily="50" charset="0"/>
              <a:ea typeface="Roboto"/>
              <a:cs typeface="Roboto"/>
              <a:sym typeface="Roboto"/>
            </a:endParaRPr>
          </a:p>
          <a:p>
            <a:pPr algn="r">
              <a:lnSpc>
                <a:spcPct val="130000"/>
              </a:lnSpc>
              <a:buSzPct val="25000"/>
            </a:pPr>
            <a:r>
              <a:rPr lang="id-ID" sz="1600" dirty="0" err="1">
                <a:latin typeface="Montserrat" panose="00000500000000000000" pitchFamily="50" charset="0"/>
                <a:ea typeface="Roboto"/>
                <a:cs typeface="Roboto"/>
                <a:sym typeface="Roboto"/>
              </a:rPr>
              <a:t>Comp</a:t>
            </a:r>
            <a:r>
              <a:rPr lang="id-ID" sz="1600" dirty="0">
                <a:latin typeface="Montserrat" panose="00000500000000000000" pitchFamily="50" charset="0"/>
                <a:ea typeface="Roboto"/>
                <a:cs typeface="Roboto"/>
                <a:sym typeface="Roboto"/>
              </a:rPr>
              <a:t> </a:t>
            </a:r>
            <a:r>
              <a:rPr lang="id-ID" sz="1600" dirty="0" err="1">
                <a:latin typeface="Montserrat" panose="00000500000000000000" pitchFamily="50" charset="0"/>
                <a:ea typeface="Roboto"/>
                <a:cs typeface="Roboto"/>
                <a:sym typeface="Roboto"/>
              </a:rPr>
              <a:t>Sci</a:t>
            </a:r>
            <a:r>
              <a:rPr lang="id-ID" sz="1600" dirty="0">
                <a:latin typeface="Montserrat" panose="00000500000000000000" pitchFamily="50" charset="0"/>
                <a:ea typeface="Roboto"/>
                <a:cs typeface="Roboto"/>
                <a:sym typeface="Roboto"/>
              </a:rPr>
              <a:t>.</a:t>
            </a:r>
          </a:p>
          <a:p>
            <a:pPr algn="r">
              <a:lnSpc>
                <a:spcPct val="130000"/>
              </a:lnSpc>
              <a:buSzPct val="25000"/>
            </a:pPr>
            <a:r>
              <a:rPr lang="id-ID" sz="1600" dirty="0" err="1">
                <a:latin typeface="Montserrat" panose="00000500000000000000" pitchFamily="50" charset="0"/>
                <a:ea typeface="Roboto"/>
                <a:cs typeface="Roboto"/>
                <a:sym typeface="Roboto"/>
              </a:rPr>
              <a:t>OpRe</a:t>
            </a:r>
            <a:endParaRPr lang="id-ID" sz="1600" dirty="0">
              <a:latin typeface="Montserrat" panose="00000500000000000000" pitchFamily="50" charset="0"/>
              <a:ea typeface="Roboto"/>
              <a:cs typeface="Roboto"/>
              <a:sym typeface="Roboto"/>
            </a:endParaRPr>
          </a:p>
        </p:txBody>
      </p:sp>
      <p:sp>
        <p:nvSpPr>
          <p:cNvPr id="26" name="Shape 616"/>
          <p:cNvSpPr/>
          <p:nvPr/>
        </p:nvSpPr>
        <p:spPr>
          <a:xfrm>
            <a:off x="1664878" y="2876768"/>
            <a:ext cx="2503113" cy="400091"/>
          </a:xfrm>
          <a:prstGeom prst="rect">
            <a:avLst/>
          </a:prstGeom>
          <a:noFill/>
          <a:ln>
            <a:noFill/>
          </a:ln>
        </p:spPr>
        <p:txBody>
          <a:bodyPr lIns="91412" tIns="45700" rIns="91412" bIns="45700" anchor="t" anchorCtr="0">
            <a:noAutofit/>
          </a:bodyPr>
          <a:lstStyle/>
          <a:p>
            <a:pPr algn="r">
              <a:lnSpc>
                <a:spcPct val="130000"/>
              </a:lnSpc>
              <a:buSzPct val="25000"/>
            </a:pPr>
            <a:r>
              <a:rPr lang="id-ID" sz="1600" dirty="0">
                <a:latin typeface="Montserrat" panose="00000500000000000000" pitchFamily="50" charset="0"/>
                <a:ea typeface="Roboto"/>
                <a:cs typeface="Roboto"/>
                <a:sym typeface="Roboto"/>
              </a:rPr>
              <a:t>2014 - 2018</a:t>
            </a:r>
          </a:p>
        </p:txBody>
      </p:sp>
      <p:sp>
        <p:nvSpPr>
          <p:cNvPr id="27" name="Ellipse 26"/>
          <p:cNvSpPr/>
          <p:nvPr/>
        </p:nvSpPr>
        <p:spPr>
          <a:xfrm>
            <a:off x="4144113" y="2876768"/>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29" name="Ellipse 28"/>
          <p:cNvSpPr/>
          <p:nvPr/>
        </p:nvSpPr>
        <p:spPr>
          <a:xfrm>
            <a:off x="4144113" y="4024857"/>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30" name="Shape 3858"/>
          <p:cNvSpPr/>
          <p:nvPr/>
        </p:nvSpPr>
        <p:spPr>
          <a:xfrm>
            <a:off x="4265338" y="3002382"/>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31" name="Shape 3810"/>
          <p:cNvSpPr/>
          <p:nvPr/>
        </p:nvSpPr>
        <p:spPr>
          <a:xfrm>
            <a:off x="4265338" y="4156774"/>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23" name="Textfeld 33"/>
          <p:cNvSpPr txBox="1"/>
          <p:nvPr/>
        </p:nvSpPr>
        <p:spPr>
          <a:xfrm>
            <a:off x="2916434" y="935639"/>
            <a:ext cx="10223459" cy="553998"/>
          </a:xfrm>
          <a:prstGeom prst="rect">
            <a:avLst/>
          </a:prstGeom>
          <a:noFill/>
        </p:spPr>
        <p:txBody>
          <a:bodyPr wrap="square" rtlCol="0">
            <a:spAutoFit/>
          </a:bodyPr>
          <a:lstStyle/>
          <a:p>
            <a:r>
              <a:rPr lang="en-US" sz="3000" b="1" dirty="0">
                <a:latin typeface="Montserrat" panose="00000500000000000000" pitchFamily="50" charset="0"/>
              </a:rPr>
              <a:t>Undergraduate Summer Research Assistants</a:t>
            </a:r>
            <a:endParaRPr lang="de-DE" sz="3000" b="1" dirty="0">
              <a:latin typeface="Montserrat" panose="00000500000000000000" pitchFamily="50" charset="0"/>
            </a:endParaRPr>
          </a:p>
        </p:txBody>
      </p:sp>
      <p:sp>
        <p:nvSpPr>
          <p:cNvPr id="36" name="Rectangle 35"/>
          <p:cNvSpPr/>
          <p:nvPr/>
        </p:nvSpPr>
        <p:spPr>
          <a:xfrm>
            <a:off x="4353372" y="1489637"/>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9625285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908AD-3619-9C4D-89F9-2078E77F0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08" y="2238899"/>
            <a:ext cx="7555877" cy="3852185"/>
          </a:xfrm>
          <a:prstGeom prst="rect">
            <a:avLst/>
          </a:prstGeom>
        </p:spPr>
      </p:pic>
      <p:sp>
        <p:nvSpPr>
          <p:cNvPr id="17" name="Shape 604"/>
          <p:cNvSpPr/>
          <p:nvPr/>
        </p:nvSpPr>
        <p:spPr>
          <a:xfrm>
            <a:off x="695854" y="3665381"/>
            <a:ext cx="3472137" cy="1169762"/>
          </a:xfrm>
          <a:prstGeom prst="rect">
            <a:avLst/>
          </a:prstGeom>
          <a:noFill/>
          <a:ln>
            <a:noFill/>
          </a:ln>
        </p:spPr>
        <p:txBody>
          <a:bodyPr lIns="91412" tIns="45700" rIns="91412" bIns="45700" anchor="t" anchorCtr="0">
            <a:noAutofit/>
          </a:bodyPr>
          <a:lstStyle/>
          <a:p>
            <a:pPr algn="r">
              <a:lnSpc>
                <a:spcPct val="130000"/>
              </a:lnSpc>
              <a:buSzPct val="25000"/>
            </a:pPr>
            <a:r>
              <a:rPr lang="id-ID" sz="1600" dirty="0" err="1">
                <a:latin typeface="Montserrat" panose="00000500000000000000" pitchFamily="50" charset="0"/>
                <a:ea typeface="Roboto"/>
                <a:cs typeface="Roboto"/>
                <a:sym typeface="Roboto"/>
              </a:rPr>
              <a:t>Economics</a:t>
            </a:r>
            <a:endParaRPr lang="id-ID" sz="1600" dirty="0">
              <a:latin typeface="Montserrat" panose="00000500000000000000" pitchFamily="50" charset="0"/>
              <a:ea typeface="Roboto"/>
              <a:cs typeface="Roboto"/>
              <a:sym typeface="Roboto"/>
            </a:endParaRPr>
          </a:p>
          <a:p>
            <a:pPr algn="r">
              <a:lnSpc>
                <a:spcPct val="130000"/>
              </a:lnSpc>
              <a:buSzPct val="25000"/>
            </a:pPr>
            <a:r>
              <a:rPr lang="id-ID" sz="1600" dirty="0" err="1">
                <a:latin typeface="Montserrat" panose="00000500000000000000" pitchFamily="50" charset="0"/>
                <a:ea typeface="Roboto"/>
                <a:cs typeface="Roboto"/>
                <a:sym typeface="Roboto"/>
              </a:rPr>
              <a:t>Comp</a:t>
            </a:r>
            <a:r>
              <a:rPr lang="id-ID" sz="1600" dirty="0">
                <a:latin typeface="Montserrat" panose="00000500000000000000" pitchFamily="50" charset="0"/>
                <a:ea typeface="Roboto"/>
                <a:cs typeface="Roboto"/>
                <a:sym typeface="Roboto"/>
              </a:rPr>
              <a:t> </a:t>
            </a:r>
            <a:r>
              <a:rPr lang="id-ID" sz="1600" dirty="0" err="1">
                <a:latin typeface="Montserrat" panose="00000500000000000000" pitchFamily="50" charset="0"/>
                <a:ea typeface="Roboto"/>
                <a:cs typeface="Roboto"/>
                <a:sym typeface="Roboto"/>
              </a:rPr>
              <a:t>Sci</a:t>
            </a:r>
            <a:r>
              <a:rPr lang="id-ID" sz="1600" dirty="0">
                <a:latin typeface="Montserrat" panose="00000500000000000000" pitchFamily="50" charset="0"/>
                <a:ea typeface="Roboto"/>
                <a:cs typeface="Roboto"/>
                <a:sym typeface="Roboto"/>
              </a:rPr>
              <a:t>.</a:t>
            </a:r>
          </a:p>
          <a:p>
            <a:pPr algn="r">
              <a:lnSpc>
                <a:spcPct val="130000"/>
              </a:lnSpc>
              <a:buSzPct val="25000"/>
            </a:pPr>
            <a:r>
              <a:rPr lang="id-ID" sz="1600" dirty="0" err="1">
                <a:latin typeface="Montserrat" panose="00000500000000000000" pitchFamily="50" charset="0"/>
                <a:ea typeface="Roboto"/>
                <a:cs typeface="Roboto"/>
                <a:sym typeface="Roboto"/>
              </a:rPr>
              <a:t>OpRe</a:t>
            </a:r>
            <a:endParaRPr lang="id-ID" sz="1600" dirty="0">
              <a:latin typeface="Montserrat" panose="00000500000000000000" pitchFamily="50" charset="0"/>
              <a:ea typeface="Roboto"/>
              <a:cs typeface="Roboto"/>
              <a:sym typeface="Roboto"/>
            </a:endParaRPr>
          </a:p>
        </p:txBody>
      </p:sp>
      <p:sp>
        <p:nvSpPr>
          <p:cNvPr id="19" name="Shape 610"/>
          <p:cNvSpPr/>
          <p:nvPr/>
        </p:nvSpPr>
        <p:spPr>
          <a:xfrm>
            <a:off x="357188" y="4855666"/>
            <a:ext cx="3810802" cy="1169762"/>
          </a:xfrm>
          <a:prstGeom prst="rect">
            <a:avLst/>
          </a:prstGeom>
          <a:noFill/>
          <a:ln>
            <a:noFill/>
          </a:ln>
        </p:spPr>
        <p:txBody>
          <a:bodyPr lIns="91412" tIns="45700" rIns="91412" bIns="45700" anchor="t" anchorCtr="0">
            <a:noAutofit/>
          </a:bodyPr>
          <a:lstStyle/>
          <a:p>
            <a:pPr algn="r">
              <a:lnSpc>
                <a:spcPct val="130000"/>
              </a:lnSpc>
              <a:buSzPct val="25000"/>
            </a:pPr>
            <a:r>
              <a:rPr lang="id-ID" sz="1600" dirty="0" err="1">
                <a:latin typeface="Montserrat" panose="00000500000000000000" pitchFamily="50" charset="0"/>
                <a:ea typeface="Roboto"/>
                <a:cs typeface="Roboto"/>
                <a:sym typeface="Roboto"/>
              </a:rPr>
              <a:t>Reproduction</a:t>
            </a:r>
            <a:endParaRPr lang="id-ID" sz="1600" dirty="0">
              <a:latin typeface="Montserrat" panose="00000500000000000000" pitchFamily="50" charset="0"/>
              <a:ea typeface="Roboto"/>
              <a:cs typeface="Roboto"/>
              <a:sym typeface="Roboto"/>
            </a:endParaRPr>
          </a:p>
          <a:p>
            <a:pPr algn="r">
              <a:lnSpc>
                <a:spcPct val="130000"/>
              </a:lnSpc>
              <a:buSzPct val="25000"/>
            </a:pPr>
            <a:r>
              <a:rPr lang="id-ID" sz="1600" dirty="0">
                <a:latin typeface="Montserrat" panose="00000500000000000000" pitchFamily="50" charset="0"/>
                <a:ea typeface="Roboto"/>
                <a:cs typeface="Roboto"/>
                <a:sym typeface="Roboto"/>
              </a:rPr>
              <a:t>VCS</a:t>
            </a:r>
          </a:p>
          <a:p>
            <a:pPr algn="r">
              <a:lnSpc>
                <a:spcPct val="130000"/>
              </a:lnSpc>
              <a:buSzPct val="25000"/>
            </a:pPr>
            <a:r>
              <a:rPr lang="id-ID" sz="1600" dirty="0" err="1">
                <a:latin typeface="Montserrat" panose="00000500000000000000" pitchFamily="50" charset="0"/>
                <a:ea typeface="Roboto"/>
                <a:cs typeface="Roboto"/>
                <a:sym typeface="Roboto"/>
              </a:rPr>
              <a:t>Cloud</a:t>
            </a:r>
            <a:r>
              <a:rPr lang="id-ID" sz="1600" dirty="0">
                <a:latin typeface="Montserrat" panose="00000500000000000000" pitchFamily="50" charset="0"/>
                <a:ea typeface="Roboto"/>
                <a:cs typeface="Roboto"/>
                <a:sym typeface="Roboto"/>
              </a:rPr>
              <a:t> </a:t>
            </a:r>
            <a:r>
              <a:rPr lang="id-ID" sz="1600" dirty="0" err="1">
                <a:latin typeface="Montserrat" panose="00000500000000000000" pitchFamily="50" charset="0"/>
                <a:ea typeface="Roboto"/>
                <a:cs typeface="Roboto"/>
                <a:sym typeface="Roboto"/>
              </a:rPr>
              <a:t>Computing</a:t>
            </a:r>
            <a:endParaRPr lang="id-ID" sz="1600" dirty="0">
              <a:latin typeface="Montserrat" panose="00000500000000000000" pitchFamily="50" charset="0"/>
              <a:ea typeface="Roboto"/>
              <a:cs typeface="Roboto"/>
              <a:sym typeface="Roboto"/>
            </a:endParaRPr>
          </a:p>
        </p:txBody>
      </p:sp>
      <p:sp>
        <p:nvSpPr>
          <p:cNvPr id="26" name="Shape 616"/>
          <p:cNvSpPr/>
          <p:nvPr/>
        </p:nvSpPr>
        <p:spPr>
          <a:xfrm>
            <a:off x="1664878" y="2876768"/>
            <a:ext cx="2503113" cy="400091"/>
          </a:xfrm>
          <a:prstGeom prst="rect">
            <a:avLst/>
          </a:prstGeom>
          <a:noFill/>
          <a:ln>
            <a:noFill/>
          </a:ln>
        </p:spPr>
        <p:txBody>
          <a:bodyPr lIns="91412" tIns="45700" rIns="91412" bIns="45700" anchor="t" anchorCtr="0">
            <a:noAutofit/>
          </a:bodyPr>
          <a:lstStyle/>
          <a:p>
            <a:pPr algn="r">
              <a:lnSpc>
                <a:spcPct val="130000"/>
              </a:lnSpc>
              <a:buSzPct val="25000"/>
            </a:pPr>
            <a:r>
              <a:rPr lang="id-ID" sz="1600" dirty="0">
                <a:latin typeface="Montserrat" panose="00000500000000000000" pitchFamily="50" charset="0"/>
                <a:ea typeface="Roboto"/>
                <a:cs typeface="Roboto"/>
                <a:sym typeface="Roboto"/>
              </a:rPr>
              <a:t>2014 - 2018</a:t>
            </a:r>
          </a:p>
        </p:txBody>
      </p:sp>
      <p:sp>
        <p:nvSpPr>
          <p:cNvPr id="27" name="Ellipse 26"/>
          <p:cNvSpPr/>
          <p:nvPr/>
        </p:nvSpPr>
        <p:spPr>
          <a:xfrm>
            <a:off x="4144113" y="2876768"/>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28" name="Ellipse 27"/>
          <p:cNvSpPr/>
          <p:nvPr/>
        </p:nvSpPr>
        <p:spPr>
          <a:xfrm>
            <a:off x="4144113" y="5202124"/>
            <a:ext cx="415102" cy="415102"/>
          </a:xfrm>
          <a:prstGeom prst="ellipse">
            <a:avLst/>
          </a:prstGeom>
          <a:solidFill>
            <a:schemeClr val="bg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29" name="Ellipse 28"/>
          <p:cNvSpPr/>
          <p:nvPr/>
        </p:nvSpPr>
        <p:spPr>
          <a:xfrm>
            <a:off x="4144113" y="4024857"/>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30" name="Shape 3858"/>
          <p:cNvSpPr/>
          <p:nvPr/>
        </p:nvSpPr>
        <p:spPr>
          <a:xfrm>
            <a:off x="4265338" y="3002382"/>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31" name="Shape 3810"/>
          <p:cNvSpPr/>
          <p:nvPr/>
        </p:nvSpPr>
        <p:spPr>
          <a:xfrm>
            <a:off x="4265338" y="4156774"/>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23" name="Textfeld 33"/>
          <p:cNvSpPr txBox="1"/>
          <p:nvPr/>
        </p:nvSpPr>
        <p:spPr>
          <a:xfrm>
            <a:off x="2874828" y="1026820"/>
            <a:ext cx="10223459" cy="553998"/>
          </a:xfrm>
          <a:prstGeom prst="rect">
            <a:avLst/>
          </a:prstGeom>
          <a:noFill/>
        </p:spPr>
        <p:txBody>
          <a:bodyPr wrap="square" rtlCol="0">
            <a:spAutoFit/>
          </a:bodyPr>
          <a:lstStyle/>
          <a:p>
            <a:r>
              <a:rPr lang="en-US" sz="3000" b="1" dirty="0">
                <a:latin typeface="Montserrat" panose="00000500000000000000" pitchFamily="50" charset="0"/>
              </a:rPr>
              <a:t>Undergraduate Summer Research Assistants</a:t>
            </a:r>
            <a:endParaRPr lang="de-DE" sz="3000" b="1" dirty="0">
              <a:latin typeface="Montserrat" panose="00000500000000000000" pitchFamily="50" charset="0"/>
            </a:endParaRPr>
          </a:p>
        </p:txBody>
      </p:sp>
      <p:sp>
        <p:nvSpPr>
          <p:cNvPr id="36" name="Rectangle 35"/>
          <p:cNvSpPr/>
          <p:nvPr/>
        </p:nvSpPr>
        <p:spPr>
          <a:xfrm>
            <a:off x="4353372" y="1489637"/>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Freeform 101">
            <a:extLst>
              <a:ext uri="{FF2B5EF4-FFF2-40B4-BE49-F238E27FC236}">
                <a16:creationId xmlns:a16="http://schemas.microsoft.com/office/drawing/2014/main" id="{695D7321-6AAF-634F-AB59-842A83072044}"/>
              </a:ext>
            </a:extLst>
          </p:cNvPr>
          <p:cNvSpPr>
            <a:spLocks noChangeArrowheads="1"/>
          </p:cNvSpPr>
          <p:nvPr/>
        </p:nvSpPr>
        <p:spPr bwMode="auto">
          <a:xfrm>
            <a:off x="4213221" y="5300057"/>
            <a:ext cx="298372" cy="228600"/>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tx1"/>
          </a:solidFill>
          <a:ln>
            <a:noFill/>
          </a:ln>
          <a:effectLst/>
          <a:extLst/>
        </p:spPr>
        <p:txBody>
          <a:bodyPr wrap="none" lIns="45712" tIns="22856" rIns="45712" bIns="22856" anchor="ctr"/>
          <a:lstStyle/>
          <a:p>
            <a:pPr>
              <a:defRPr/>
            </a:pPr>
            <a:endParaRPr lang="en-US" sz="900" dirty="0"/>
          </a:p>
        </p:txBody>
      </p:sp>
    </p:spTree>
    <p:extLst>
      <p:ext uri="{BB962C8B-B14F-4D97-AF65-F5344CB8AC3E}">
        <p14:creationId xmlns:p14="http://schemas.microsoft.com/office/powerpoint/2010/main" val="2430343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crisis in the 1980s in Economics</a:t>
            </a:r>
            <a:endParaRPr lang="en-US" dirty="0"/>
          </a:p>
        </p:txBody>
      </p:sp>
      <p:sp>
        <p:nvSpPr>
          <p:cNvPr id="6" name="Content Placeholder 5"/>
          <p:cNvSpPr>
            <a:spLocks noGrp="1"/>
          </p:cNvSpPr>
          <p:nvPr>
            <p:ph idx="1"/>
          </p:nvPr>
        </p:nvSpPr>
        <p:spPr/>
        <p:txBody>
          <a:bodyPr/>
          <a:lstStyle/>
          <a:p>
            <a:r>
              <a:rPr lang="en-US" dirty="0" err="1" smtClean="0"/>
              <a:t>Dewald</a:t>
            </a:r>
            <a:r>
              <a:rPr lang="en-US" dirty="0" smtClean="0"/>
              <a:t>, </a:t>
            </a:r>
            <a:r>
              <a:rPr lang="en-US" dirty="0" err="1" smtClean="0"/>
              <a:t>Thursby</a:t>
            </a:r>
            <a:r>
              <a:rPr lang="en-US" dirty="0" smtClean="0"/>
              <a:t>, Anderson (AER, 1986)</a:t>
            </a:r>
          </a:p>
          <a:p>
            <a:r>
              <a:rPr lang="en-US" dirty="0" err="1"/>
              <a:t>Leamer’s</a:t>
            </a:r>
            <a:r>
              <a:rPr lang="en-US" dirty="0"/>
              <a:t> (1983) ‘Let’s take the con out of econometrics</a:t>
            </a:r>
            <a:r>
              <a:rPr lang="en-US" dirty="0" smtClean="0"/>
              <a:t>’</a:t>
            </a:r>
            <a:endParaRPr lang="en-US" dirty="0"/>
          </a:p>
        </p:txBody>
      </p:sp>
    </p:spTree>
    <p:extLst>
      <p:ext uri="{BB962C8B-B14F-4D97-AF65-F5344CB8AC3E}">
        <p14:creationId xmlns:p14="http://schemas.microsoft.com/office/powerpoint/2010/main" val="17031561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pieren 16">
            <a:extLst>
              <a:ext uri="{FF2B5EF4-FFF2-40B4-BE49-F238E27FC236}">
                <a16:creationId xmlns:a16="http://schemas.microsoft.com/office/drawing/2014/main" id="{9AC318E2-AEA5-154A-8140-8A43CF831736}"/>
              </a:ext>
            </a:extLst>
          </p:cNvPr>
          <p:cNvGrpSpPr/>
          <p:nvPr/>
        </p:nvGrpSpPr>
        <p:grpSpPr>
          <a:xfrm>
            <a:off x="442544" y="2428378"/>
            <a:ext cx="3017832" cy="3300409"/>
            <a:chOff x="12343508" y="3704825"/>
            <a:chExt cx="8442036" cy="9232511"/>
          </a:xfrm>
        </p:grpSpPr>
        <p:pic>
          <p:nvPicPr>
            <p:cNvPr id="16" name="Shape 1701">
              <a:extLst>
                <a:ext uri="{FF2B5EF4-FFF2-40B4-BE49-F238E27FC236}">
                  <a16:creationId xmlns:a16="http://schemas.microsoft.com/office/drawing/2014/main" id="{7ADC4E04-EBA0-3840-8777-9F3BB36DC386}"/>
                </a:ext>
              </a:extLst>
            </p:cNvPr>
            <p:cNvPicPr preferRelativeResize="0"/>
            <p:nvPr/>
          </p:nvPicPr>
          <p:blipFill rotWithShape="1">
            <a:blip r:embed="rId3">
              <a:alphaModFix/>
            </a:blip>
            <a:srcRect/>
            <a:stretch/>
          </p:blipFill>
          <p:spPr>
            <a:xfrm>
              <a:off x="12343508" y="3704825"/>
              <a:ext cx="8442036" cy="9232511"/>
            </a:xfrm>
            <a:prstGeom prst="rect">
              <a:avLst/>
            </a:prstGeom>
            <a:noFill/>
            <a:ln>
              <a:noFill/>
            </a:ln>
          </p:spPr>
        </p:pic>
        <p:sp>
          <p:nvSpPr>
            <p:cNvPr id="17" name="Shape 690">
              <a:extLst>
                <a:ext uri="{FF2B5EF4-FFF2-40B4-BE49-F238E27FC236}">
                  <a16:creationId xmlns:a16="http://schemas.microsoft.com/office/drawing/2014/main" id="{3781B736-D21B-1C41-817E-8BF029DEB3F9}"/>
                </a:ext>
              </a:extLst>
            </p:cNvPr>
            <p:cNvSpPr/>
            <p:nvPr/>
          </p:nvSpPr>
          <p:spPr>
            <a:xfrm>
              <a:off x="12902955" y="4240910"/>
              <a:ext cx="7242420" cy="4320599"/>
            </a:xfrm>
            <a:prstGeom prst="rect">
              <a:avLst/>
            </a:prstGeom>
            <a:solidFill>
              <a:schemeClr val="bg1"/>
            </a:solidFill>
            <a:ln>
              <a:noFill/>
            </a:ln>
          </p:spPr>
          <p:txBody>
            <a:bodyPr lIns="45713" tIns="22850" rIns="45713" bIns="22850" anchor="ctr" anchorCtr="0">
              <a:noAutofit/>
            </a:bodyPr>
            <a:lstStyle/>
            <a:p>
              <a:pPr algn="ctr"/>
              <a:endParaRPr>
                <a:solidFill>
                  <a:schemeClr val="bg2">
                    <a:lumMod val="50000"/>
                  </a:schemeClr>
                </a:solidFill>
                <a:latin typeface="Lato"/>
                <a:ea typeface="Lato"/>
                <a:cs typeface="Lato"/>
                <a:sym typeface="Lato"/>
              </a:endParaRPr>
            </a:p>
          </p:txBody>
        </p:sp>
      </p:grpSp>
      <p:pic>
        <p:nvPicPr>
          <p:cNvPr id="4" name="Picture 3">
            <a:extLst>
              <a:ext uri="{FF2B5EF4-FFF2-40B4-BE49-F238E27FC236}">
                <a16:creationId xmlns:a16="http://schemas.microsoft.com/office/drawing/2014/main" id="{1DEB0937-05B5-5F4E-ADC3-133D93F7925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2450" y="2610263"/>
            <a:ext cx="1606544" cy="1544515"/>
          </a:xfrm>
          <a:prstGeom prst="rect">
            <a:avLst/>
          </a:prstGeom>
        </p:spPr>
      </p:pic>
      <p:sp>
        <p:nvSpPr>
          <p:cNvPr id="101" name="Textfeld 33"/>
          <p:cNvSpPr txBox="1"/>
          <p:nvPr/>
        </p:nvSpPr>
        <p:spPr>
          <a:xfrm>
            <a:off x="2167467" y="1047401"/>
            <a:ext cx="8265833" cy="553998"/>
          </a:xfrm>
          <a:prstGeom prst="rect">
            <a:avLst/>
          </a:prstGeom>
          <a:noFill/>
        </p:spPr>
        <p:txBody>
          <a:bodyPr wrap="square" rtlCol="0">
            <a:spAutoFit/>
          </a:bodyPr>
          <a:lstStyle/>
          <a:p>
            <a:r>
              <a:rPr lang="en-US" sz="3000" b="1" dirty="0">
                <a:latin typeface="Montserrat" panose="00000500000000000000" pitchFamily="50" charset="0"/>
              </a:rPr>
              <a:t>Method</a:t>
            </a:r>
            <a:endParaRPr lang="de-DE" sz="3000" b="1" dirty="0">
              <a:latin typeface="Montserrat" panose="00000500000000000000" pitchFamily="50" charset="0"/>
            </a:endParaRPr>
          </a:p>
        </p:txBody>
      </p:sp>
      <p:sp>
        <p:nvSpPr>
          <p:cNvPr id="287" name="Shape 604">
            <a:extLst>
              <a:ext uri="{FF2B5EF4-FFF2-40B4-BE49-F238E27FC236}">
                <a16:creationId xmlns:a16="http://schemas.microsoft.com/office/drawing/2014/main" id="{104A80DF-5CAA-A34F-BC57-1FF64FA49920}"/>
              </a:ext>
            </a:extLst>
          </p:cNvPr>
          <p:cNvSpPr/>
          <p:nvPr/>
        </p:nvSpPr>
        <p:spPr>
          <a:xfrm>
            <a:off x="980155" y="5105551"/>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Assessment</a:t>
            </a:r>
            <a:r>
              <a:rPr lang="id-ID" sz="2000" dirty="0">
                <a:latin typeface="+mj-lt"/>
                <a:ea typeface="Roboto"/>
                <a:cs typeface="Roboto"/>
                <a:sym typeface="Roboto"/>
              </a:rPr>
              <a:t> </a:t>
            </a:r>
            <a:r>
              <a:rPr lang="id-ID" sz="2000" dirty="0" err="1">
                <a:latin typeface="+mj-lt"/>
                <a:ea typeface="Roboto"/>
                <a:cs typeface="Roboto"/>
                <a:sym typeface="Roboto"/>
              </a:rPr>
              <a:t>Form</a:t>
            </a:r>
            <a:endParaRPr lang="id-ID" sz="2000" dirty="0">
              <a:latin typeface="+mj-lt"/>
              <a:ea typeface="Roboto"/>
              <a:cs typeface="Roboto"/>
              <a:sym typeface="Roboto"/>
            </a:endParaRPr>
          </a:p>
        </p:txBody>
      </p:sp>
      <p:sp>
        <p:nvSpPr>
          <p:cNvPr id="288" name="Shape 3810">
            <a:extLst>
              <a:ext uri="{FF2B5EF4-FFF2-40B4-BE49-F238E27FC236}">
                <a16:creationId xmlns:a16="http://schemas.microsoft.com/office/drawing/2014/main" id="{3FAB3E6B-EF09-D34B-BD50-54ABE8AFFCFA}"/>
              </a:ext>
            </a:extLst>
          </p:cNvPr>
          <p:cNvSpPr/>
          <p:nvPr/>
        </p:nvSpPr>
        <p:spPr>
          <a:xfrm>
            <a:off x="765688" y="5263770"/>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Tree>
    <p:extLst>
      <p:ext uri="{BB962C8B-B14F-4D97-AF65-F5344CB8AC3E}">
        <p14:creationId xmlns:p14="http://schemas.microsoft.com/office/powerpoint/2010/main" val="407274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pieren 16">
            <a:extLst>
              <a:ext uri="{FF2B5EF4-FFF2-40B4-BE49-F238E27FC236}">
                <a16:creationId xmlns:a16="http://schemas.microsoft.com/office/drawing/2014/main" id="{9AC318E2-AEA5-154A-8140-8A43CF831736}"/>
              </a:ext>
            </a:extLst>
          </p:cNvPr>
          <p:cNvGrpSpPr/>
          <p:nvPr/>
        </p:nvGrpSpPr>
        <p:grpSpPr>
          <a:xfrm>
            <a:off x="442544" y="2428378"/>
            <a:ext cx="3017832" cy="3300409"/>
            <a:chOff x="12343508" y="3704825"/>
            <a:chExt cx="8442036" cy="9232511"/>
          </a:xfrm>
        </p:grpSpPr>
        <p:pic>
          <p:nvPicPr>
            <p:cNvPr id="16" name="Shape 1701">
              <a:extLst>
                <a:ext uri="{FF2B5EF4-FFF2-40B4-BE49-F238E27FC236}">
                  <a16:creationId xmlns:a16="http://schemas.microsoft.com/office/drawing/2014/main" id="{7ADC4E04-EBA0-3840-8777-9F3BB36DC386}"/>
                </a:ext>
              </a:extLst>
            </p:cNvPr>
            <p:cNvPicPr preferRelativeResize="0"/>
            <p:nvPr/>
          </p:nvPicPr>
          <p:blipFill rotWithShape="1">
            <a:blip r:embed="rId3">
              <a:alphaModFix/>
            </a:blip>
            <a:srcRect/>
            <a:stretch/>
          </p:blipFill>
          <p:spPr>
            <a:xfrm>
              <a:off x="12343508" y="3704825"/>
              <a:ext cx="8442036" cy="9232511"/>
            </a:xfrm>
            <a:prstGeom prst="rect">
              <a:avLst/>
            </a:prstGeom>
            <a:noFill/>
            <a:ln>
              <a:noFill/>
            </a:ln>
          </p:spPr>
        </p:pic>
        <p:sp>
          <p:nvSpPr>
            <p:cNvPr id="17" name="Shape 690">
              <a:extLst>
                <a:ext uri="{FF2B5EF4-FFF2-40B4-BE49-F238E27FC236}">
                  <a16:creationId xmlns:a16="http://schemas.microsoft.com/office/drawing/2014/main" id="{3781B736-D21B-1C41-817E-8BF029DEB3F9}"/>
                </a:ext>
              </a:extLst>
            </p:cNvPr>
            <p:cNvSpPr/>
            <p:nvPr/>
          </p:nvSpPr>
          <p:spPr>
            <a:xfrm>
              <a:off x="12902955" y="4240910"/>
              <a:ext cx="7242420" cy="4320599"/>
            </a:xfrm>
            <a:prstGeom prst="rect">
              <a:avLst/>
            </a:prstGeom>
            <a:solidFill>
              <a:schemeClr val="bg1"/>
            </a:solidFill>
            <a:ln>
              <a:noFill/>
            </a:ln>
          </p:spPr>
          <p:txBody>
            <a:bodyPr lIns="45713" tIns="22850" rIns="45713" bIns="22850" anchor="ctr" anchorCtr="0">
              <a:noAutofit/>
            </a:bodyPr>
            <a:lstStyle/>
            <a:p>
              <a:pPr algn="ctr"/>
              <a:endParaRPr>
                <a:solidFill>
                  <a:schemeClr val="bg2">
                    <a:lumMod val="50000"/>
                  </a:schemeClr>
                </a:solidFill>
                <a:latin typeface="Lato"/>
                <a:ea typeface="Lato"/>
                <a:cs typeface="Lato"/>
                <a:sym typeface="Lato"/>
              </a:endParaRPr>
            </a:p>
          </p:txBody>
        </p:sp>
      </p:grpSp>
      <p:pic>
        <p:nvPicPr>
          <p:cNvPr id="4" name="Picture 3">
            <a:extLst>
              <a:ext uri="{FF2B5EF4-FFF2-40B4-BE49-F238E27FC236}">
                <a16:creationId xmlns:a16="http://schemas.microsoft.com/office/drawing/2014/main" id="{1DEB0937-05B5-5F4E-ADC3-133D93F7925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2450" y="2610263"/>
            <a:ext cx="1606544" cy="1544515"/>
          </a:xfrm>
          <a:prstGeom prst="rect">
            <a:avLst/>
          </a:prstGeom>
        </p:spPr>
      </p:pic>
      <p:sp>
        <p:nvSpPr>
          <p:cNvPr id="287" name="Shape 604">
            <a:extLst>
              <a:ext uri="{FF2B5EF4-FFF2-40B4-BE49-F238E27FC236}">
                <a16:creationId xmlns:a16="http://schemas.microsoft.com/office/drawing/2014/main" id="{104A80DF-5CAA-A34F-BC57-1FF64FA49920}"/>
              </a:ext>
            </a:extLst>
          </p:cNvPr>
          <p:cNvSpPr/>
          <p:nvPr/>
        </p:nvSpPr>
        <p:spPr>
          <a:xfrm>
            <a:off x="980155" y="5105551"/>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Assessment</a:t>
            </a:r>
            <a:r>
              <a:rPr lang="id-ID" sz="2000" dirty="0">
                <a:latin typeface="+mj-lt"/>
                <a:ea typeface="Roboto"/>
                <a:cs typeface="Roboto"/>
                <a:sym typeface="Roboto"/>
              </a:rPr>
              <a:t> </a:t>
            </a:r>
            <a:r>
              <a:rPr lang="id-ID" sz="2000" dirty="0" err="1">
                <a:latin typeface="+mj-lt"/>
                <a:ea typeface="Roboto"/>
                <a:cs typeface="Roboto"/>
                <a:sym typeface="Roboto"/>
              </a:rPr>
              <a:t>Form</a:t>
            </a:r>
            <a:endParaRPr lang="id-ID" sz="2000" dirty="0">
              <a:latin typeface="+mj-lt"/>
              <a:ea typeface="Roboto"/>
              <a:cs typeface="Roboto"/>
              <a:sym typeface="Roboto"/>
            </a:endParaRPr>
          </a:p>
        </p:txBody>
      </p:sp>
      <p:sp>
        <p:nvSpPr>
          <p:cNvPr id="288" name="Shape 3810">
            <a:extLst>
              <a:ext uri="{FF2B5EF4-FFF2-40B4-BE49-F238E27FC236}">
                <a16:creationId xmlns:a16="http://schemas.microsoft.com/office/drawing/2014/main" id="{3FAB3E6B-EF09-D34B-BD50-54ABE8AFFCFA}"/>
              </a:ext>
            </a:extLst>
          </p:cNvPr>
          <p:cNvSpPr/>
          <p:nvPr/>
        </p:nvSpPr>
        <p:spPr>
          <a:xfrm>
            <a:off x="765688" y="5263770"/>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
        <p:nvSpPr>
          <p:cNvPr id="294" name="Shape 604">
            <a:extLst>
              <a:ext uri="{FF2B5EF4-FFF2-40B4-BE49-F238E27FC236}">
                <a16:creationId xmlns:a16="http://schemas.microsoft.com/office/drawing/2014/main" id="{5B994360-D20B-254C-AD8E-99EC4F699158}"/>
              </a:ext>
            </a:extLst>
          </p:cNvPr>
          <p:cNvSpPr/>
          <p:nvPr/>
        </p:nvSpPr>
        <p:spPr>
          <a:xfrm>
            <a:off x="4720367" y="5103842"/>
            <a:ext cx="2623448" cy="429383"/>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Reproduction</a:t>
            </a:r>
            <a:r>
              <a:rPr lang="id-ID" sz="2000" dirty="0">
                <a:latin typeface="+mj-lt"/>
                <a:ea typeface="Roboto"/>
                <a:cs typeface="Roboto"/>
                <a:sym typeface="Roboto"/>
              </a:rPr>
              <a:t> </a:t>
            </a:r>
            <a:r>
              <a:rPr lang="id-ID" sz="2000" dirty="0" err="1">
                <a:latin typeface="+mj-lt"/>
                <a:ea typeface="Roboto"/>
                <a:cs typeface="Roboto"/>
                <a:sym typeface="Roboto"/>
              </a:rPr>
              <a:t>Exercise</a:t>
            </a:r>
            <a:endParaRPr lang="id-ID" sz="2000" dirty="0">
              <a:latin typeface="+mj-lt"/>
              <a:ea typeface="Roboto"/>
              <a:cs typeface="Roboto"/>
              <a:sym typeface="Roboto"/>
            </a:endParaRPr>
          </a:p>
        </p:txBody>
      </p:sp>
      <p:sp>
        <p:nvSpPr>
          <p:cNvPr id="295" name="Shape 3810">
            <a:extLst>
              <a:ext uri="{FF2B5EF4-FFF2-40B4-BE49-F238E27FC236}">
                <a16:creationId xmlns:a16="http://schemas.microsoft.com/office/drawing/2014/main" id="{2DAE1FDB-60F9-DE47-8B8C-94B862C028DA}"/>
              </a:ext>
            </a:extLst>
          </p:cNvPr>
          <p:cNvSpPr/>
          <p:nvPr/>
        </p:nvSpPr>
        <p:spPr>
          <a:xfrm>
            <a:off x="4505901" y="5262061"/>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pic>
        <p:nvPicPr>
          <p:cNvPr id="3" name="Picture 2">
            <a:extLst>
              <a:ext uri="{FF2B5EF4-FFF2-40B4-BE49-F238E27FC236}">
                <a16:creationId xmlns:a16="http://schemas.microsoft.com/office/drawing/2014/main" id="{34911E05-6115-9340-AA0C-95B0D93424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3441" y="2527450"/>
            <a:ext cx="3266568" cy="2177712"/>
          </a:xfrm>
          <a:prstGeom prst="rect">
            <a:avLst/>
          </a:prstGeom>
        </p:spPr>
      </p:pic>
      <p:sp>
        <p:nvSpPr>
          <p:cNvPr id="13" name="Textfeld 33"/>
          <p:cNvSpPr txBox="1"/>
          <p:nvPr/>
        </p:nvSpPr>
        <p:spPr>
          <a:xfrm>
            <a:off x="2167467" y="1047401"/>
            <a:ext cx="8265833" cy="553998"/>
          </a:xfrm>
          <a:prstGeom prst="rect">
            <a:avLst/>
          </a:prstGeom>
          <a:noFill/>
        </p:spPr>
        <p:txBody>
          <a:bodyPr wrap="square" rtlCol="0">
            <a:spAutoFit/>
          </a:bodyPr>
          <a:lstStyle/>
          <a:p>
            <a:r>
              <a:rPr lang="en-US" sz="3000" b="1" dirty="0">
                <a:latin typeface="Montserrat" panose="00000500000000000000" pitchFamily="50" charset="0"/>
              </a:rPr>
              <a:t>Method</a:t>
            </a:r>
            <a:endParaRPr lang="de-DE" sz="3000" b="1" dirty="0">
              <a:latin typeface="Montserrat" panose="00000500000000000000" pitchFamily="50" charset="0"/>
            </a:endParaRPr>
          </a:p>
        </p:txBody>
      </p:sp>
    </p:spTree>
    <p:extLst>
      <p:ext uri="{BB962C8B-B14F-4D97-AF65-F5344CB8AC3E}">
        <p14:creationId xmlns:p14="http://schemas.microsoft.com/office/powerpoint/2010/main" val="75273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animBg="1"/>
      <p:bldP spid="294" grpId="0"/>
      <p:bldP spid="29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Grafik 19">
            <a:extLst>
              <a:ext uri="{FF2B5EF4-FFF2-40B4-BE49-F238E27FC236}">
                <a16:creationId xmlns:a16="http://schemas.microsoft.com/office/drawing/2014/main" id="{4152C2D9-3C92-9E47-8ECC-EACDD90C2C1E}"/>
              </a:ext>
            </a:extLst>
          </p:cNvPr>
          <p:cNvPicPr>
            <a:picLocks noChangeAspect="1"/>
          </p:cNvPicPr>
          <p:nvPr/>
        </p:nvPicPr>
        <p:blipFill>
          <a:blip r:embed="rId3"/>
          <a:stretch>
            <a:fillRect/>
          </a:stretch>
        </p:blipFill>
        <p:spPr>
          <a:xfrm>
            <a:off x="8929124" y="2154398"/>
            <a:ext cx="2146171" cy="3656202"/>
          </a:xfrm>
          <a:prstGeom prst="rect">
            <a:avLst/>
          </a:prstGeom>
        </p:spPr>
      </p:pic>
      <p:grpSp>
        <p:nvGrpSpPr>
          <p:cNvPr id="15" name="Gruppieren 16">
            <a:extLst>
              <a:ext uri="{FF2B5EF4-FFF2-40B4-BE49-F238E27FC236}">
                <a16:creationId xmlns:a16="http://schemas.microsoft.com/office/drawing/2014/main" id="{9AC318E2-AEA5-154A-8140-8A43CF831736}"/>
              </a:ext>
            </a:extLst>
          </p:cNvPr>
          <p:cNvGrpSpPr/>
          <p:nvPr/>
        </p:nvGrpSpPr>
        <p:grpSpPr>
          <a:xfrm>
            <a:off x="442544" y="2428378"/>
            <a:ext cx="3017832" cy="3300409"/>
            <a:chOff x="12343508" y="3704825"/>
            <a:chExt cx="8442036" cy="9232511"/>
          </a:xfrm>
        </p:grpSpPr>
        <p:pic>
          <p:nvPicPr>
            <p:cNvPr id="16" name="Shape 1701">
              <a:extLst>
                <a:ext uri="{FF2B5EF4-FFF2-40B4-BE49-F238E27FC236}">
                  <a16:creationId xmlns:a16="http://schemas.microsoft.com/office/drawing/2014/main" id="{7ADC4E04-EBA0-3840-8777-9F3BB36DC386}"/>
                </a:ext>
              </a:extLst>
            </p:cNvPr>
            <p:cNvPicPr preferRelativeResize="0"/>
            <p:nvPr/>
          </p:nvPicPr>
          <p:blipFill rotWithShape="1">
            <a:blip r:embed="rId4">
              <a:alphaModFix/>
            </a:blip>
            <a:srcRect/>
            <a:stretch/>
          </p:blipFill>
          <p:spPr>
            <a:xfrm>
              <a:off x="12343508" y="3704825"/>
              <a:ext cx="8442036" cy="9232511"/>
            </a:xfrm>
            <a:prstGeom prst="rect">
              <a:avLst/>
            </a:prstGeom>
            <a:noFill/>
            <a:ln>
              <a:noFill/>
            </a:ln>
          </p:spPr>
        </p:pic>
        <p:sp>
          <p:nvSpPr>
            <p:cNvPr id="17" name="Shape 690">
              <a:extLst>
                <a:ext uri="{FF2B5EF4-FFF2-40B4-BE49-F238E27FC236}">
                  <a16:creationId xmlns:a16="http://schemas.microsoft.com/office/drawing/2014/main" id="{3781B736-D21B-1C41-817E-8BF029DEB3F9}"/>
                </a:ext>
              </a:extLst>
            </p:cNvPr>
            <p:cNvSpPr/>
            <p:nvPr/>
          </p:nvSpPr>
          <p:spPr>
            <a:xfrm>
              <a:off x="12902955" y="4240910"/>
              <a:ext cx="7242420" cy="4320599"/>
            </a:xfrm>
            <a:prstGeom prst="rect">
              <a:avLst/>
            </a:prstGeom>
            <a:solidFill>
              <a:schemeClr val="bg1"/>
            </a:solidFill>
            <a:ln>
              <a:noFill/>
            </a:ln>
          </p:spPr>
          <p:txBody>
            <a:bodyPr lIns="45713" tIns="22850" rIns="45713" bIns="22850" anchor="ctr" anchorCtr="0">
              <a:noAutofit/>
            </a:bodyPr>
            <a:lstStyle/>
            <a:p>
              <a:pPr algn="ctr"/>
              <a:endParaRPr>
                <a:solidFill>
                  <a:schemeClr val="bg2">
                    <a:lumMod val="50000"/>
                  </a:schemeClr>
                </a:solidFill>
                <a:latin typeface="Lato"/>
                <a:ea typeface="Lato"/>
                <a:cs typeface="Lato"/>
                <a:sym typeface="Lato"/>
              </a:endParaRPr>
            </a:p>
          </p:txBody>
        </p:sp>
      </p:grpSp>
      <p:pic>
        <p:nvPicPr>
          <p:cNvPr id="4" name="Picture 3">
            <a:extLst>
              <a:ext uri="{FF2B5EF4-FFF2-40B4-BE49-F238E27FC236}">
                <a16:creationId xmlns:a16="http://schemas.microsoft.com/office/drawing/2014/main" id="{1DEB0937-05B5-5F4E-ADC3-133D93F7925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2450" y="2610263"/>
            <a:ext cx="1606544" cy="1544515"/>
          </a:xfrm>
          <a:prstGeom prst="rect">
            <a:avLst/>
          </a:prstGeom>
        </p:spPr>
      </p:pic>
      <p:sp>
        <p:nvSpPr>
          <p:cNvPr id="287" name="Shape 604">
            <a:extLst>
              <a:ext uri="{FF2B5EF4-FFF2-40B4-BE49-F238E27FC236}">
                <a16:creationId xmlns:a16="http://schemas.microsoft.com/office/drawing/2014/main" id="{104A80DF-5CAA-A34F-BC57-1FF64FA49920}"/>
              </a:ext>
            </a:extLst>
          </p:cNvPr>
          <p:cNvSpPr/>
          <p:nvPr/>
        </p:nvSpPr>
        <p:spPr>
          <a:xfrm>
            <a:off x="980155" y="5105551"/>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Assessment</a:t>
            </a:r>
            <a:r>
              <a:rPr lang="id-ID" sz="2000" dirty="0">
                <a:latin typeface="+mj-lt"/>
                <a:ea typeface="Roboto"/>
                <a:cs typeface="Roboto"/>
                <a:sym typeface="Roboto"/>
              </a:rPr>
              <a:t> </a:t>
            </a:r>
            <a:r>
              <a:rPr lang="id-ID" sz="2000" dirty="0" err="1">
                <a:latin typeface="+mj-lt"/>
                <a:ea typeface="Roboto"/>
                <a:cs typeface="Roboto"/>
                <a:sym typeface="Roboto"/>
              </a:rPr>
              <a:t>Form</a:t>
            </a:r>
            <a:endParaRPr lang="id-ID" sz="2000" dirty="0">
              <a:latin typeface="+mj-lt"/>
              <a:ea typeface="Roboto"/>
              <a:cs typeface="Roboto"/>
              <a:sym typeface="Roboto"/>
            </a:endParaRPr>
          </a:p>
        </p:txBody>
      </p:sp>
      <p:sp>
        <p:nvSpPr>
          <p:cNvPr id="288" name="Shape 3810">
            <a:extLst>
              <a:ext uri="{FF2B5EF4-FFF2-40B4-BE49-F238E27FC236}">
                <a16:creationId xmlns:a16="http://schemas.microsoft.com/office/drawing/2014/main" id="{3FAB3E6B-EF09-D34B-BD50-54ABE8AFFCFA}"/>
              </a:ext>
            </a:extLst>
          </p:cNvPr>
          <p:cNvSpPr/>
          <p:nvPr/>
        </p:nvSpPr>
        <p:spPr>
          <a:xfrm>
            <a:off x="765688" y="5263770"/>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
        <p:nvSpPr>
          <p:cNvPr id="294" name="Shape 604">
            <a:extLst>
              <a:ext uri="{FF2B5EF4-FFF2-40B4-BE49-F238E27FC236}">
                <a16:creationId xmlns:a16="http://schemas.microsoft.com/office/drawing/2014/main" id="{5B994360-D20B-254C-AD8E-99EC4F699158}"/>
              </a:ext>
            </a:extLst>
          </p:cNvPr>
          <p:cNvSpPr/>
          <p:nvPr/>
        </p:nvSpPr>
        <p:spPr>
          <a:xfrm>
            <a:off x="4720367" y="5103842"/>
            <a:ext cx="2623448" cy="429383"/>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Reproduction</a:t>
            </a:r>
            <a:r>
              <a:rPr lang="id-ID" sz="2000" dirty="0">
                <a:latin typeface="+mj-lt"/>
                <a:ea typeface="Roboto"/>
                <a:cs typeface="Roboto"/>
                <a:sym typeface="Roboto"/>
              </a:rPr>
              <a:t> </a:t>
            </a:r>
            <a:r>
              <a:rPr lang="id-ID" sz="2000" dirty="0" err="1">
                <a:latin typeface="+mj-lt"/>
                <a:ea typeface="Roboto"/>
                <a:cs typeface="Roboto"/>
                <a:sym typeface="Roboto"/>
              </a:rPr>
              <a:t>Exercise</a:t>
            </a:r>
            <a:endParaRPr lang="id-ID" sz="2000" dirty="0">
              <a:latin typeface="+mj-lt"/>
              <a:ea typeface="Roboto"/>
              <a:cs typeface="Roboto"/>
              <a:sym typeface="Roboto"/>
            </a:endParaRPr>
          </a:p>
        </p:txBody>
      </p:sp>
      <p:sp>
        <p:nvSpPr>
          <p:cNvPr id="295" name="Shape 3810">
            <a:extLst>
              <a:ext uri="{FF2B5EF4-FFF2-40B4-BE49-F238E27FC236}">
                <a16:creationId xmlns:a16="http://schemas.microsoft.com/office/drawing/2014/main" id="{2DAE1FDB-60F9-DE47-8B8C-94B862C028DA}"/>
              </a:ext>
            </a:extLst>
          </p:cNvPr>
          <p:cNvSpPr/>
          <p:nvPr/>
        </p:nvSpPr>
        <p:spPr>
          <a:xfrm>
            <a:off x="4505901" y="5262061"/>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pic>
        <p:nvPicPr>
          <p:cNvPr id="3" name="Picture 2">
            <a:extLst>
              <a:ext uri="{FF2B5EF4-FFF2-40B4-BE49-F238E27FC236}">
                <a16:creationId xmlns:a16="http://schemas.microsoft.com/office/drawing/2014/main" id="{34911E05-6115-9340-AA0C-95B0D93424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3441" y="2527450"/>
            <a:ext cx="3266568" cy="2177712"/>
          </a:xfrm>
          <a:prstGeom prst="rect">
            <a:avLst/>
          </a:prstGeom>
        </p:spPr>
      </p:pic>
      <p:sp>
        <p:nvSpPr>
          <p:cNvPr id="18" name="Shape 3810">
            <a:extLst>
              <a:ext uri="{FF2B5EF4-FFF2-40B4-BE49-F238E27FC236}">
                <a16:creationId xmlns:a16="http://schemas.microsoft.com/office/drawing/2014/main" id="{FDCACFFE-DC34-1A47-B149-2B10768539C0}"/>
              </a:ext>
            </a:extLst>
          </p:cNvPr>
          <p:cNvSpPr/>
          <p:nvPr/>
        </p:nvSpPr>
        <p:spPr>
          <a:xfrm>
            <a:off x="8793672" y="5262061"/>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
        <p:nvSpPr>
          <p:cNvPr id="20" name="Shape 604">
            <a:extLst>
              <a:ext uri="{FF2B5EF4-FFF2-40B4-BE49-F238E27FC236}">
                <a16:creationId xmlns:a16="http://schemas.microsoft.com/office/drawing/2014/main" id="{0452A27A-FF07-1B45-A7F8-73A6CC13D5B9}"/>
              </a:ext>
            </a:extLst>
          </p:cNvPr>
          <p:cNvSpPr/>
          <p:nvPr/>
        </p:nvSpPr>
        <p:spPr>
          <a:xfrm>
            <a:off x="8995244" y="5103842"/>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Exit</a:t>
            </a:r>
            <a:r>
              <a:rPr lang="id-ID" sz="2000" dirty="0">
                <a:latin typeface="+mj-lt"/>
                <a:ea typeface="Roboto"/>
                <a:cs typeface="Roboto"/>
                <a:sym typeface="Roboto"/>
              </a:rPr>
              <a:t> </a:t>
            </a:r>
            <a:r>
              <a:rPr lang="id-ID" sz="2000" dirty="0" err="1">
                <a:latin typeface="+mj-lt"/>
                <a:ea typeface="Roboto"/>
                <a:cs typeface="Roboto"/>
                <a:sym typeface="Roboto"/>
              </a:rPr>
              <a:t>Questionnaire</a:t>
            </a:r>
            <a:endParaRPr lang="id-ID" sz="2000" dirty="0">
              <a:latin typeface="+mj-lt"/>
              <a:ea typeface="Roboto"/>
              <a:cs typeface="Roboto"/>
              <a:sym typeface="Roboto"/>
            </a:endParaRPr>
          </a:p>
        </p:txBody>
      </p:sp>
      <p:pic>
        <p:nvPicPr>
          <p:cNvPr id="6" name="Picture 5">
            <a:extLst>
              <a:ext uri="{FF2B5EF4-FFF2-40B4-BE49-F238E27FC236}">
                <a16:creationId xmlns:a16="http://schemas.microsoft.com/office/drawing/2014/main" id="{F2AD5355-A05E-1F48-B626-34B8DF34A1C6}"/>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l="14071" r="12133"/>
          <a:stretch/>
        </p:blipFill>
        <p:spPr>
          <a:xfrm>
            <a:off x="9198384" y="2519603"/>
            <a:ext cx="1674404" cy="2018941"/>
          </a:xfrm>
          <a:prstGeom prst="rect">
            <a:avLst/>
          </a:prstGeom>
        </p:spPr>
      </p:pic>
      <p:sp>
        <p:nvSpPr>
          <p:cNvPr id="19" name="Textfeld 33"/>
          <p:cNvSpPr txBox="1"/>
          <p:nvPr/>
        </p:nvSpPr>
        <p:spPr>
          <a:xfrm>
            <a:off x="2167467" y="1047401"/>
            <a:ext cx="8265833" cy="553998"/>
          </a:xfrm>
          <a:prstGeom prst="rect">
            <a:avLst/>
          </a:prstGeom>
          <a:noFill/>
        </p:spPr>
        <p:txBody>
          <a:bodyPr wrap="square" rtlCol="0">
            <a:spAutoFit/>
          </a:bodyPr>
          <a:lstStyle/>
          <a:p>
            <a:r>
              <a:rPr lang="en-US" sz="3000" b="1" dirty="0">
                <a:latin typeface="Montserrat" panose="00000500000000000000" pitchFamily="50" charset="0"/>
              </a:rPr>
              <a:t>Method</a:t>
            </a:r>
            <a:endParaRPr lang="de-DE" sz="3000" b="1" dirty="0">
              <a:latin typeface="Montserrat" panose="00000500000000000000" pitchFamily="50" charset="0"/>
            </a:endParaRPr>
          </a:p>
        </p:txBody>
      </p:sp>
    </p:spTree>
    <p:extLst>
      <p:ext uri="{BB962C8B-B14F-4D97-AF65-F5344CB8AC3E}">
        <p14:creationId xmlns:p14="http://schemas.microsoft.com/office/powerpoint/2010/main" val="87558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animBg="1"/>
      <p:bldP spid="294" grpId="0"/>
      <p:bldP spid="295" grpId="0" animBg="1"/>
      <p:bldP spid="18" grpId="0" animBg="1"/>
      <p:bldP spid="2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63256"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feld 58">
            <a:extLst>
              <a:ext uri="{FF2B5EF4-FFF2-40B4-BE49-F238E27FC236}">
                <a16:creationId xmlns:a16="http://schemas.microsoft.com/office/drawing/2014/main" id="{2BD177D0-5D11-404F-B742-5D7B71857A88}"/>
              </a:ext>
            </a:extLst>
          </p:cNvPr>
          <p:cNvSpPr txBox="1"/>
          <p:nvPr/>
        </p:nvSpPr>
        <p:spPr>
          <a:xfrm>
            <a:off x="2321454" y="2834036"/>
            <a:ext cx="2607777" cy="646331"/>
          </a:xfrm>
          <a:prstGeom prst="rect">
            <a:avLst/>
          </a:prstGeom>
          <a:noFill/>
        </p:spPr>
        <p:txBody>
          <a:bodyPr wrap="square" rtlCol="0">
            <a:spAutoFit/>
          </a:bodyPr>
          <a:lstStyle/>
          <a:p>
            <a:pPr>
              <a:lnSpc>
                <a:spcPct val="150000"/>
              </a:lnSpc>
            </a:pPr>
            <a:r>
              <a:rPr lang="en-US" sz="2400" b="1" dirty="0">
                <a:solidFill>
                  <a:schemeClr val="accent2">
                    <a:lumMod val="60000"/>
                    <a:lumOff val="40000"/>
                  </a:schemeClr>
                </a:solidFill>
                <a:latin typeface="Calibri Light" panose="020F0302020204030204" pitchFamily="34" charset="0"/>
              </a:rPr>
              <a:t>Our</a:t>
            </a:r>
            <a:r>
              <a:rPr lang="de-DE" sz="2400" b="1" dirty="0">
                <a:solidFill>
                  <a:schemeClr val="accent2">
                    <a:lumMod val="60000"/>
                    <a:lumOff val="40000"/>
                  </a:schemeClr>
                </a:solidFill>
                <a:latin typeface="Calibri Light" panose="020F0302020204030204" pitchFamily="34" charset="0"/>
              </a:rPr>
              <a:t> Focus</a:t>
            </a:r>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accent3">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accent3">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cxnSp>
        <p:nvCxnSpPr>
          <p:cNvPr id="3" name="Straight Arrow Connector 2">
            <a:extLst>
              <a:ext uri="{FF2B5EF4-FFF2-40B4-BE49-F238E27FC236}">
                <a16:creationId xmlns:a16="http://schemas.microsoft.com/office/drawing/2014/main" id="{9853D58C-613D-D243-A9B2-88AE15222990}"/>
              </a:ext>
            </a:extLst>
          </p:cNvPr>
          <p:cNvCxnSpPr>
            <a:cxnSpLocks/>
          </p:cNvCxnSpPr>
          <p:nvPr/>
        </p:nvCxnSpPr>
        <p:spPr>
          <a:xfrm flipH="1">
            <a:off x="1741378" y="3376941"/>
            <a:ext cx="580077" cy="758917"/>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7143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246585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201" y="440002"/>
            <a:ext cx="8872028" cy="5877719"/>
          </a:xfrm>
        </p:spPr>
      </p:pic>
    </p:spTree>
    <p:extLst>
      <p:ext uri="{BB962C8B-B14F-4D97-AF65-F5344CB8AC3E}">
        <p14:creationId xmlns:p14="http://schemas.microsoft.com/office/powerpoint/2010/main" val="3846764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599" y="469635"/>
            <a:ext cx="7967134" cy="5975351"/>
          </a:xfrm>
        </p:spPr>
      </p:pic>
    </p:spTree>
    <p:extLst>
      <p:ext uri="{BB962C8B-B14F-4D97-AF65-F5344CB8AC3E}">
        <p14:creationId xmlns:p14="http://schemas.microsoft.com/office/powerpoint/2010/main" val="5776523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Remember this?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04379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4" name="Content Placeholder 3">
            <a:extLst>
              <a:ext uri="{FF2B5EF4-FFF2-40B4-BE49-F238E27FC236}">
                <a16:creationId xmlns:a16="http://schemas.microsoft.com/office/drawing/2014/main" id="{3451F396-6739-4D9A-829C-7DA5C7C1255F}"/>
              </a:ext>
            </a:extLst>
          </p:cNvPr>
          <p:cNvGraphicFramePr>
            <a:graphicFrameLocks noGrp="1"/>
          </p:cNvGraphicFramePr>
          <p:nvPr>
            <p:ph idx="1"/>
            <p:extLst/>
          </p:nvPr>
        </p:nvGraphicFramePr>
        <p:xfrm>
          <a:off x="939522" y="1865598"/>
          <a:ext cx="10515601" cy="4079240"/>
        </p:xfrm>
        <a:graphic>
          <a:graphicData uri="http://schemas.openxmlformats.org/drawingml/2006/table">
            <a:tbl>
              <a:tblPr firstRow="1" bandRow="1">
                <a:tableStyleId>{5C22544A-7EE6-4342-B048-85BDC9FD1C3A}</a:tableStyleId>
              </a:tblPr>
              <a:tblGrid>
                <a:gridCol w="3928811">
                  <a:extLst>
                    <a:ext uri="{9D8B030D-6E8A-4147-A177-3AD203B41FA5}">
                      <a16:colId xmlns:a16="http://schemas.microsoft.com/office/drawing/2014/main" val="2413352468"/>
                    </a:ext>
                  </a:extLst>
                </a:gridCol>
                <a:gridCol w="465667">
                  <a:extLst>
                    <a:ext uri="{9D8B030D-6E8A-4147-A177-3AD203B41FA5}">
                      <a16:colId xmlns:a16="http://schemas.microsoft.com/office/drawing/2014/main" val="2890217199"/>
                    </a:ext>
                  </a:extLst>
                </a:gridCol>
                <a:gridCol w="372533">
                  <a:extLst>
                    <a:ext uri="{9D8B030D-6E8A-4147-A177-3AD203B41FA5}">
                      <a16:colId xmlns:a16="http://schemas.microsoft.com/office/drawing/2014/main" val="317470476"/>
                    </a:ext>
                  </a:extLst>
                </a:gridCol>
                <a:gridCol w="728134">
                  <a:extLst>
                    <a:ext uri="{9D8B030D-6E8A-4147-A177-3AD203B41FA5}">
                      <a16:colId xmlns:a16="http://schemas.microsoft.com/office/drawing/2014/main" val="1459328702"/>
                    </a:ext>
                  </a:extLst>
                </a:gridCol>
                <a:gridCol w="975265">
                  <a:extLst>
                    <a:ext uri="{9D8B030D-6E8A-4147-A177-3AD203B41FA5}">
                      <a16:colId xmlns:a16="http://schemas.microsoft.com/office/drawing/2014/main" val="1056862685"/>
                    </a:ext>
                  </a:extLst>
                </a:gridCol>
                <a:gridCol w="1294082">
                  <a:extLst>
                    <a:ext uri="{9D8B030D-6E8A-4147-A177-3AD203B41FA5}">
                      <a16:colId xmlns:a16="http://schemas.microsoft.com/office/drawing/2014/main" val="1873812096"/>
                    </a:ext>
                  </a:extLst>
                </a:gridCol>
                <a:gridCol w="424176">
                  <a:extLst>
                    <a:ext uri="{9D8B030D-6E8A-4147-A177-3AD203B41FA5}">
                      <a16:colId xmlns:a16="http://schemas.microsoft.com/office/drawing/2014/main" val="200168760"/>
                    </a:ext>
                  </a:extLst>
                </a:gridCol>
                <a:gridCol w="1440647">
                  <a:extLst>
                    <a:ext uri="{9D8B030D-6E8A-4147-A177-3AD203B41FA5}">
                      <a16:colId xmlns:a16="http://schemas.microsoft.com/office/drawing/2014/main" val="3288696754"/>
                    </a:ext>
                  </a:extLst>
                </a:gridCol>
                <a:gridCol w="886286">
                  <a:extLst>
                    <a:ext uri="{9D8B030D-6E8A-4147-A177-3AD203B41FA5}">
                      <a16:colId xmlns:a16="http://schemas.microsoft.com/office/drawing/2014/main" val="3813918256"/>
                    </a:ext>
                  </a:extLst>
                </a:gridCol>
              </a:tblGrid>
              <a:tr h="370840">
                <a:tc>
                  <a:txBody>
                    <a:bodyPr/>
                    <a:lstStyle/>
                    <a:p>
                      <a:pPr algn="l" fontAlgn="b"/>
                      <a:r>
                        <a:rPr lang="en-US" sz="2000" b="1" i="0" u="none" strike="noStrike" dirty="0">
                          <a:solidFill>
                            <a:srgbClr val="000000"/>
                          </a:solidFill>
                          <a:effectLst/>
                          <a:latin typeface="Calibri" panose="020F0502020204030204" pitchFamily="34" charset="0"/>
                        </a:rPr>
                        <a:t>Study</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Year</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N</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Success</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Type-R</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Type-Data</a:t>
                      </a:r>
                    </a:p>
                  </a:txBody>
                  <a:tcPr marL="6350" marR="6350" marT="6350" marB="0" anchor="b"/>
                </a:tc>
                <a:tc>
                  <a:txBody>
                    <a:bodyPr/>
                    <a:lstStyle/>
                    <a:p>
                      <a:pPr algn="l" fontAlgn="b"/>
                      <a:r>
                        <a:rPr lang="en-US" sz="2000" b="1" i="0" u="none" strike="noStrike" dirty="0">
                          <a:solidFill>
                            <a:srgbClr val="000000"/>
                          </a:solidFill>
                          <a:effectLst/>
                          <a:latin typeface="Calibri" panose="020F0502020204030204" pitchFamily="34" charset="0"/>
                        </a:rPr>
                        <a:t>Percent</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Field</a:t>
                      </a:r>
                    </a:p>
                  </a:txBody>
                  <a:tcPr marL="6350" marR="6350" marT="6350" marB="0" anchor="b"/>
                </a:tc>
                <a:extLst>
                  <a:ext uri="{0D108BD9-81ED-4DB2-BD59-A6C34878D82A}">
                    <a16:rowId xmlns:a16="http://schemas.microsoft.com/office/drawing/2014/main" val="198475438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8083155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13%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3976549581"/>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117373902"/>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7608523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Nosek</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2015</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100</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dirty="0">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Psychology</a:t>
                      </a:r>
                    </a:p>
                  </a:txBody>
                  <a:tcPr marL="6350" marR="6350" marT="6350" marB="0" anchor="b"/>
                </a:tc>
                <a:extLst>
                  <a:ext uri="{0D108BD9-81ED-4DB2-BD59-A6C34878D82A}">
                    <a16:rowId xmlns:a16="http://schemas.microsoft.com/office/drawing/2014/main" val="230235946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Camerer</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Experimental Econ</a:t>
                      </a:r>
                    </a:p>
                  </a:txBody>
                  <a:tcPr marL="6350" marR="6350" marT="6350" marB="0" anchor="b"/>
                </a:tc>
                <a:extLst>
                  <a:ext uri="{0D108BD9-81ED-4DB2-BD59-A6C34878D82A}">
                    <a16:rowId xmlns:a16="http://schemas.microsoft.com/office/drawing/2014/main" val="481993381"/>
                  </a:ext>
                </a:extLst>
              </a:tr>
              <a:tr h="370840">
                <a:tc>
                  <a:txBody>
                    <a:bodyPr/>
                    <a:lstStyle/>
                    <a:p>
                      <a:pPr algn="l" fontAlgn="b"/>
                      <a:r>
                        <a:rPr lang="en-US" sz="2000" b="1" i="0" u="none" strike="noStrike" dirty="0">
                          <a:solidFill>
                            <a:srgbClr val="000000"/>
                          </a:solidFill>
                          <a:effectLst/>
                          <a:latin typeface="Calibri" panose="020F0502020204030204" pitchFamily="34" charset="0"/>
                        </a:rPr>
                        <a:t>Chang Li</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Macroeconomics</a:t>
                      </a:r>
                    </a:p>
                  </a:txBody>
                  <a:tcPr marL="6350" marR="6350" marT="6350" marB="0" anchor="b"/>
                </a:tc>
                <a:extLst>
                  <a:ext uri="{0D108BD9-81ED-4DB2-BD59-A6C34878D82A}">
                    <a16:rowId xmlns:a16="http://schemas.microsoft.com/office/drawing/2014/main" val="322194461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274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1152551520"/>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0582355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137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48453544"/>
                  </a:ext>
                </a:extLst>
              </a:tr>
            </a:tbl>
          </a:graphicData>
        </a:graphic>
      </p:graphicFrame>
      <p:sp>
        <p:nvSpPr>
          <p:cNvPr id="3" name="Rectangle 2"/>
          <p:cNvSpPr/>
          <p:nvPr/>
        </p:nvSpPr>
        <p:spPr>
          <a:xfrm>
            <a:off x="774700" y="4737100"/>
            <a:ext cx="10858500" cy="1333500"/>
          </a:xfrm>
          <a:prstGeom prst="rect">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25283" y="6239934"/>
            <a:ext cx="5757333" cy="369332"/>
          </a:xfrm>
          <a:prstGeom prst="rect">
            <a:avLst/>
          </a:prstGeom>
          <a:noFill/>
        </p:spPr>
        <p:txBody>
          <a:bodyPr wrap="square" rtlCol="0">
            <a:spAutoFit/>
          </a:bodyPr>
          <a:lstStyle/>
          <a:p>
            <a:pPr algn="ctr"/>
            <a:r>
              <a:rPr lang="en-US" dirty="0" err="1" smtClean="0">
                <a:solidFill>
                  <a:schemeClr val="bg1">
                    <a:lumMod val="85000"/>
                  </a:schemeClr>
                </a:solidFill>
              </a:rPr>
              <a:t>Kingi</a:t>
            </a:r>
            <a:r>
              <a:rPr lang="en-US" dirty="0" smtClean="0">
                <a:solidFill>
                  <a:schemeClr val="bg1">
                    <a:lumMod val="85000"/>
                  </a:schemeClr>
                </a:solidFill>
              </a:rPr>
              <a:t> et al numbers are preliminary. Do not cite or quote.</a:t>
            </a:r>
            <a:endParaRPr lang="en-US" dirty="0">
              <a:solidFill>
                <a:schemeClr val="bg1">
                  <a:lumMod val="85000"/>
                </a:schemeClr>
              </a:solidFill>
            </a:endParaRPr>
          </a:p>
        </p:txBody>
      </p:sp>
    </p:spTree>
    <p:extLst>
      <p:ext uri="{BB962C8B-B14F-4D97-AF65-F5344CB8AC3E}">
        <p14:creationId xmlns:p14="http://schemas.microsoft.com/office/powerpoint/2010/main" val="3216052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Post- to Pre-Publication Verification</a:t>
            </a:r>
            <a:endParaRPr lang="en-US" dirty="0"/>
          </a:p>
        </p:txBody>
      </p:sp>
      <p:sp>
        <p:nvSpPr>
          <p:cNvPr id="3" name="Content Placeholder 2"/>
          <p:cNvSpPr>
            <a:spLocks noGrp="1"/>
          </p:cNvSpPr>
          <p:nvPr>
            <p:ph idx="1"/>
          </p:nvPr>
        </p:nvSpPr>
        <p:spPr/>
        <p:txBody>
          <a:bodyPr/>
          <a:lstStyle/>
          <a:p>
            <a:r>
              <a:rPr lang="en-US" dirty="0" smtClean="0"/>
              <a:t>Cornell Replication Lab has been verifying published articles</a:t>
            </a:r>
          </a:p>
          <a:p>
            <a:r>
              <a:rPr lang="en-US" dirty="0" smtClean="0"/>
              <a:t>Now switching to manuscripts in the submission workflow</a:t>
            </a:r>
          </a:p>
          <a:p>
            <a:r>
              <a:rPr lang="en-US" dirty="0" smtClean="0"/>
              <a:t>For now pilot </a:t>
            </a:r>
          </a:p>
          <a:p>
            <a:pPr lvl="1"/>
            <a:r>
              <a:rPr lang="en-US" i="1" dirty="0" smtClean="0">
                <a:solidFill>
                  <a:schemeClr val="bg2">
                    <a:lumMod val="75000"/>
                  </a:schemeClr>
                </a:solidFill>
              </a:rPr>
              <a:t>Authors have submitted prior to announcement of new data policy</a:t>
            </a:r>
            <a:endParaRPr lang="en-US" i="1" dirty="0">
              <a:solidFill>
                <a:schemeClr val="bg2">
                  <a:lumMod val="75000"/>
                </a:schemeClr>
              </a:solidFill>
            </a:endParaRPr>
          </a:p>
        </p:txBody>
      </p:sp>
    </p:spTree>
    <p:extLst>
      <p:ext uri="{BB962C8B-B14F-4D97-AF65-F5344CB8AC3E}">
        <p14:creationId xmlns:p14="http://schemas.microsoft.com/office/powerpoint/2010/main" val="66316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7473</TotalTime>
  <Words>6598</Words>
  <Application>Microsoft Office PowerPoint</Application>
  <PresentationFormat>Widescreen</PresentationFormat>
  <Paragraphs>1045</Paragraphs>
  <Slides>169</Slides>
  <Notes>28</Notes>
  <HiddenSlides>18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169</vt:i4>
      </vt:variant>
    </vt:vector>
  </HeadingPairs>
  <TitlesOfParts>
    <vt:vector size="178" baseType="lpstr">
      <vt:lpstr>Arial</vt:lpstr>
      <vt:lpstr>Calibri</vt:lpstr>
      <vt:lpstr>Calibri Light</vt:lpstr>
      <vt:lpstr>Century</vt:lpstr>
      <vt:lpstr>Century Gothic</vt:lpstr>
      <vt:lpstr>Lato</vt:lpstr>
      <vt:lpstr>Montserrat</vt:lpstr>
      <vt:lpstr>Roboto</vt:lpstr>
      <vt:lpstr>Office Theme</vt:lpstr>
      <vt:lpstr>Before we start</vt:lpstr>
      <vt:lpstr>Replication and Reproducibility in Social Sciences and Statistics: Context, Concerns, and Concrete Measures</vt:lpstr>
      <vt:lpstr>Overview</vt:lpstr>
      <vt:lpstr>Crisis, what crisis?</vt:lpstr>
      <vt:lpstr>Replicability in Economics</vt:lpstr>
      <vt:lpstr>Introducing:  The Reproducibility Crisis</vt:lpstr>
      <vt:lpstr>Fanelli (2018), Is science really facing a reproducibility crisis, and do we need it to?</vt:lpstr>
      <vt:lpstr>The “crisis” in the 60s and 70s Sterling, 1959; Cohen, 1962; Lykken, 1968; Tukey, 1969; Greenwald, 1975; Meehl, 1978; Rosenthal, 1979</vt:lpstr>
      <vt:lpstr>The crisis in the 1980s in Economics</vt:lpstr>
      <vt:lpstr>The crisis in the 1980s … lead to changes</vt:lpstr>
      <vt:lpstr>The crisis in the 1990s</vt:lpstr>
      <vt:lpstr>The crisis in the 1990s… lead to changes</vt:lpstr>
      <vt:lpstr>The crisis in the 2000s</vt:lpstr>
      <vt:lpstr>The crisis in the 2000s… lead to changes</vt:lpstr>
      <vt:lpstr>The newest crisis</vt:lpstr>
      <vt:lpstr>But is it a “crisis”?</vt:lpstr>
      <vt:lpstr>Scholarly Communications are Meant to Communicate</vt:lpstr>
      <vt:lpstr>Fanelli (2018), Is science really facing a reproducibility crisis, and do we need it to?</vt:lpstr>
      <vt:lpstr>Maybe it’s only a tantrum…</vt:lpstr>
      <vt:lpstr>Efficiency of scholary discourse?</vt:lpstr>
      <vt:lpstr>Efficiency of scholary discourse?</vt:lpstr>
      <vt:lpstr>Citing data sources</vt:lpstr>
      <vt:lpstr>Efficiency of scholary discourse!</vt:lpstr>
      <vt:lpstr>Efficiency of scholary discourse!</vt:lpstr>
      <vt:lpstr>What IS reprodubility?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“Data Availability Policy”?</vt:lpstr>
      <vt:lpstr>Today is different</vt:lpstr>
      <vt:lpstr>What is different?</vt:lpstr>
      <vt:lpstr>Nosek: “Why ineffective?”</vt:lpstr>
      <vt:lpstr>Fanelli (2018): Opportunities</vt:lpstr>
      <vt:lpstr>What does progress look like?</vt:lpstr>
      <vt:lpstr>First round (2005-2012)</vt:lpstr>
      <vt:lpstr>Broad adherence to AEA policy</vt:lpstr>
      <vt:lpstr>Second round (2012-)</vt:lpstr>
      <vt:lpstr>Second round (2012-)</vt:lpstr>
      <vt:lpstr>Second round (2012-)</vt:lpstr>
      <vt:lpstr>Second round (2012-)</vt:lpstr>
      <vt:lpstr>Second round (2012-)</vt:lpstr>
      <vt:lpstr>Preregistration</vt:lpstr>
      <vt:lpstr>Economics and other social sciences</vt:lpstr>
      <vt:lpstr>Analysis in Economics</vt:lpstr>
      <vt:lpstr>Wide use of public-use data</vt:lpstr>
      <vt:lpstr>Positive attitudes?</vt:lpstr>
      <vt:lpstr>PowerPoint Presentation</vt:lpstr>
      <vt:lpstr>Making USEFUL archives </vt:lpstr>
      <vt:lpstr>An example</vt:lpstr>
      <vt:lpstr>An example: not cited…</vt:lpstr>
      <vt:lpstr>Data not attached to article</vt:lpstr>
      <vt:lpstr>We went back, archived it</vt:lpstr>
      <vt:lpstr>We went back, archived it, linked it back</vt:lpstr>
      <vt:lpstr>But journal and data infrastructure are incomplete</vt:lpstr>
      <vt:lpstr>Using personal websites</vt:lpstr>
      <vt:lpstr>PowerPoint Presentation</vt:lpstr>
      <vt:lpstr>PowerPoint Presentation</vt:lpstr>
      <vt:lpstr>Yielding to the temptation of “administrative”data</vt:lpstr>
      <vt:lpstr>… yielding…</vt:lpstr>
      <vt:lpstr>Death Knell for Public-use Data?</vt:lpstr>
      <vt:lpstr>PowerPoint Presentation</vt:lpstr>
      <vt:lpstr>PowerPoint Presentation</vt:lpstr>
      <vt:lpstr>Progress in Economics</vt:lpstr>
      <vt:lpstr>Increasing transparency in economics journals</vt:lpstr>
      <vt:lpstr>Increasing transparency in economics journals</vt:lpstr>
      <vt:lpstr>Increasing transparency in economics journals</vt:lpstr>
      <vt:lpstr>Increasing transparency in economics journals</vt:lpstr>
      <vt:lpstr>Increasing transparency in economics journals</vt:lpstr>
      <vt:lpstr>Increasing transparency in economics journals</vt:lpstr>
      <vt:lpstr>Explicit replication remains rare </vt:lpstr>
      <vt:lpstr>How common is replication in economics?</vt:lpstr>
      <vt:lpstr>Replications and Reproducibility Checks Remain Rare</vt:lpstr>
      <vt:lpstr>Explicit replication remains rare </vt:lpstr>
      <vt:lpstr>“Dark Web” of Replications</vt:lpstr>
      <vt:lpstr>Explicit Replications and Reproduction Attempts</vt:lpstr>
      <vt:lpstr>Some key statistics</vt:lpstr>
      <vt:lpstr>What are we doing in Economics?</vt:lpstr>
      <vt:lpstr>Current efforts at the AEA</vt:lpstr>
      <vt:lpstr>What are we doing at the AEA?</vt:lpstr>
      <vt:lpstr>Remember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Remember this?</vt:lpstr>
      <vt:lpstr>Some key statistics</vt:lpstr>
      <vt:lpstr>From Post- to Pre-Publication Verification</vt:lpstr>
      <vt:lpstr>Email during pilot phase</vt:lpstr>
      <vt:lpstr>Future efforts</vt:lpstr>
      <vt:lpstr>Evolving Journal and Data Infrastructure</vt:lpstr>
      <vt:lpstr>More and easier data deposit</vt:lpstr>
      <vt:lpstr>At the AEA…</vt:lpstr>
      <vt:lpstr>PowerPoint Presentation</vt:lpstr>
      <vt:lpstr>PowerPoint Presentation</vt:lpstr>
      <vt:lpstr>What are we going to do at the AEA?</vt:lpstr>
      <vt:lpstr>Remember this figure?</vt:lpstr>
      <vt:lpstr>Assessing accessibility</vt:lpstr>
      <vt:lpstr>From earlier examples</vt:lpstr>
      <vt:lpstr>Current Data Availability Policies are Broken</vt:lpstr>
      <vt:lpstr>Current Data Availability Policies are Broken</vt:lpstr>
      <vt:lpstr>Current Data Availability Policies are Broken</vt:lpstr>
      <vt:lpstr>Current Data Availability Policies are Broken</vt:lpstr>
      <vt:lpstr>Illustration</vt:lpstr>
      <vt:lpstr>Illustration</vt:lpstr>
      <vt:lpstr>Illustration</vt:lpstr>
      <vt:lpstr>Illustration</vt:lpstr>
      <vt:lpstr>Best practices</vt:lpstr>
      <vt:lpstr>Best practices</vt:lpstr>
      <vt:lpstr>The goal at the AEA</vt:lpstr>
      <vt:lpstr>Ensuring scalable reproducibility</vt:lpstr>
      <vt:lpstr>PowerPoint Presentation</vt:lpstr>
      <vt:lpstr>New AEA Data and Code Availability Policy</vt:lpstr>
      <vt:lpstr>New AEA Data and Code Availability Policy</vt:lpstr>
      <vt:lpstr>PowerPoint Presentation</vt:lpstr>
      <vt:lpstr>PowerPoint Presentation</vt:lpstr>
      <vt:lpstr>PowerPoint Presentation</vt:lpstr>
      <vt:lpstr>Goal: earlier provision of data and code</vt:lpstr>
      <vt:lpstr>Scalability and sustainability</vt:lpstr>
      <vt:lpstr>Scalability of Verification</vt:lpstr>
      <vt:lpstr>Scalability of Verification</vt:lpstr>
      <vt:lpstr>Scalability of Verification</vt:lpstr>
      <vt:lpstr>Verifying Data and Code Deposits</vt:lpstr>
      <vt:lpstr>Verifying Data and Code Deposits</vt:lpstr>
      <vt:lpstr>Verifying Data and Code Deposits</vt:lpstr>
      <vt:lpstr>Linking objects (data, programs), articles and researchers</vt:lpstr>
      <vt:lpstr>AEA: improve transparency of all data deposits</vt:lpstr>
      <vt:lpstr>AEA: improve transparency of all data deposits</vt:lpstr>
      <vt:lpstr>Richer metadata, more transparency</vt:lpstr>
      <vt:lpstr>Richer metadata, more transparency</vt:lpstr>
      <vt:lpstr>New problem: Licensing of code and data</vt:lpstr>
      <vt:lpstr>Really brief licensing primer</vt:lpstr>
      <vt:lpstr>Did you know?</vt:lpstr>
      <vt:lpstr>Best practices in licensing</vt:lpstr>
      <vt:lpstr>Other initiatives</vt:lpstr>
      <vt:lpstr>PowerPoint Presentation</vt:lpstr>
      <vt:lpstr>PowerPoint Presentation</vt:lpstr>
      <vt:lpstr>Signals? Badges? Transparency!</vt:lpstr>
      <vt:lpstr>Example: COS disclosures</vt:lpstr>
      <vt:lpstr>Example: COS disclosures</vt:lpstr>
      <vt:lpstr>Example: COS disclosures</vt:lpstr>
      <vt:lpstr>Pre-registration</vt:lpstr>
      <vt:lpstr>Preregistration</vt:lpstr>
      <vt:lpstr>Registrations at the AEA Registry</vt:lpstr>
      <vt:lpstr>Plans at the AEA</vt:lpstr>
      <vt:lpstr>Plans at the AEA</vt:lpstr>
      <vt:lpstr>Registered Reports</vt:lpstr>
      <vt:lpstr>Registered Reports</vt:lpstr>
      <vt:lpstr>Registered Reports</vt:lpstr>
      <vt:lpstr>Your turn!</vt:lpstr>
      <vt:lpstr>What will you be doing going forward?</vt:lpstr>
      <vt:lpstr>Sharing of code and data is coming</vt:lpstr>
      <vt:lpstr>It is good practice</vt:lpstr>
      <vt:lpstr>Students and Faculty: New skills to learn</vt:lpstr>
      <vt:lpstr>Faculty: New skills to teach</vt:lpstr>
      <vt:lpstr>Faculty: New skills to teach</vt:lpstr>
      <vt:lpstr>University: New support infrastructure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259</cp:revision>
  <dcterms:created xsi:type="dcterms:W3CDTF">2016-11-26T21:09:30Z</dcterms:created>
  <dcterms:modified xsi:type="dcterms:W3CDTF">2019-02-13T19:47:22Z</dcterms:modified>
</cp:coreProperties>
</file>