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600" r:id="rId3"/>
    <p:sldId id="461" r:id="rId4"/>
    <p:sldId id="681" r:id="rId5"/>
    <p:sldId id="682" r:id="rId6"/>
    <p:sldId id="683" r:id="rId7"/>
    <p:sldId id="507" r:id="rId8"/>
    <p:sldId id="675" r:id="rId9"/>
    <p:sldId id="676" r:id="rId10"/>
    <p:sldId id="621" r:id="rId11"/>
    <p:sldId id="677" r:id="rId12"/>
    <p:sldId id="690" r:id="rId13"/>
    <p:sldId id="498" r:id="rId14"/>
    <p:sldId id="623" r:id="rId15"/>
    <p:sldId id="499" r:id="rId16"/>
    <p:sldId id="501" r:id="rId17"/>
    <p:sldId id="624" r:id="rId18"/>
    <p:sldId id="685" r:id="rId19"/>
    <p:sldId id="637" r:id="rId20"/>
    <p:sldId id="638" r:id="rId21"/>
    <p:sldId id="639" r:id="rId22"/>
    <p:sldId id="691" r:id="rId23"/>
    <p:sldId id="686" r:id="rId24"/>
    <p:sldId id="692" r:id="rId25"/>
    <p:sldId id="448" r:id="rId26"/>
    <p:sldId id="627" r:id="rId27"/>
    <p:sldId id="618" r:id="rId28"/>
    <p:sldId id="617" r:id="rId29"/>
    <p:sldId id="641" r:id="rId30"/>
    <p:sldId id="696" r:id="rId31"/>
    <p:sldId id="553" r:id="rId32"/>
    <p:sldId id="697" r:id="rId33"/>
    <p:sldId id="555" r:id="rId34"/>
    <p:sldId id="556" r:id="rId35"/>
    <p:sldId id="648" r:id="rId36"/>
    <p:sldId id="649" r:id="rId37"/>
    <p:sldId id="687" r:id="rId38"/>
    <p:sldId id="689" r:id="rId39"/>
    <p:sldId id="688" r:id="rId40"/>
    <p:sldId id="657" r:id="rId41"/>
    <p:sldId id="654" r:id="rId42"/>
    <p:sldId id="655" r:id="rId43"/>
    <p:sldId id="656" r:id="rId44"/>
    <p:sldId id="554" r:id="rId45"/>
    <p:sldId id="645" r:id="rId46"/>
    <p:sldId id="646" r:id="rId47"/>
    <p:sldId id="647" r:id="rId48"/>
    <p:sldId id="574" r:id="rId49"/>
    <p:sldId id="693" r:id="rId50"/>
    <p:sldId id="495" r:id="rId51"/>
    <p:sldId id="694" r:id="rId52"/>
    <p:sldId id="41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B1B"/>
    <a:srgbClr val="FF5050"/>
    <a:srgbClr val="B3B3B3"/>
    <a:srgbClr val="FFFFFF"/>
    <a:srgbClr val="0BEBDE"/>
    <a:srgbClr val="FF754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084" autoAdjust="0"/>
    <p:restoredTop sz="81182" autoAdjust="0"/>
  </p:normalViewPr>
  <p:slideViewPr>
    <p:cSldViewPr snapToGrid="0">
      <p:cViewPr varScale="1">
        <p:scale>
          <a:sx n="50" d="100"/>
          <a:sy n="50" d="100"/>
        </p:scale>
        <p:origin x="1084" y="28"/>
      </p:cViewPr>
      <p:guideLst/>
    </p:cSldViewPr>
  </p:slideViewPr>
  <p:outlineViewPr>
    <p:cViewPr>
      <p:scale>
        <a:sx n="33" d="100"/>
        <a:sy n="33" d="100"/>
      </p:scale>
      <p:origin x="0" y="-1458"/>
    </p:cViewPr>
  </p:outlineViewPr>
  <p:notesTextViewPr>
    <p:cViewPr>
      <p:scale>
        <a:sx n="1" d="1"/>
        <a:sy n="1" d="1"/>
      </p:scale>
      <p:origin x="0" y="0"/>
    </p:cViewPr>
  </p:notesTextViewPr>
  <p:sorterViewPr>
    <p:cViewPr>
      <p:scale>
        <a:sx n="100" d="100"/>
        <a:sy n="100" d="100"/>
      </p:scale>
      <p:origin x="0" y="-225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2019-03-29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a:t>
            </a:fld>
            <a:endParaRPr lang="en-US"/>
          </a:p>
        </p:txBody>
      </p:sp>
    </p:spTree>
    <p:extLst>
      <p:ext uri="{BB962C8B-B14F-4D97-AF65-F5344CB8AC3E}">
        <p14:creationId xmlns:p14="http://schemas.microsoft.com/office/powerpoint/2010/main" val="397258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err="1" smtClean="0"/>
              <a:t>Nosek</a:t>
            </a:r>
            <a:r>
              <a:rPr lang="en-US" dirty="0" smtClean="0"/>
              <a:t>, NAS.Sackler.2017.03.10</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Examples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Button</a:t>
            </a:r>
            <a:r>
              <a:rPr lang="en-US" baseline="0" dirty="0" smtClean="0"/>
              <a:t> et al – Neuroscience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Ioannidis – why most results are false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Biology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possibilities</a:t>
            </a:r>
            <a:r>
              <a:rPr lang="en-US" baseline="0" dirty="0" smtClean="0"/>
              <a:t> are that the percentage of positive results is inflated because negative results are much less likely to be published, and that we are pursuing our analysis freedoms to produce positive results that are not really there.  These would lead to an inflation of false-positive results in the published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evidence from bio-medical research suggests that this is occurring.  Two different industrial laboratories attempted to replicate 40 or 50 basic science studies that showed positive evidence for markers for new cancer treatments or other issues in medicine.  They did not select at random.  Instead, they picked studies considered landmark findings.  The success rates for replication were about 25% in one study and about 10% in the other.  Further, some of the findings they could not replicate had spurred large literatures of hundreds of articles following up on the finding and its implications, but never having tested whether the evidence for the original finding was solid.  This is a massive waste of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Across</a:t>
            </a:r>
            <a:r>
              <a:rPr lang="en-US" baseline="0" dirty="0" smtClean="0"/>
              <a:t> the sciences, evidence like this has spurred lots of discussion and proposed actions to improve research efficiency and avoid the massive waste of resources linked to erroneous results getting in and staying in the literature, and about the culture of scientific practices that is rewarding publishing, perhaps at the expense of knowledge building.  There have been a variety of suggestions for what to do.  For example, the Nature article on the right suggests that publishing standards should be increased for basic science research.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is not in my interest to replicate – myself or others – to evaluate validity and</a:t>
            </a:r>
            <a:r>
              <a:rPr lang="en-US" baseline="0" dirty="0" smtClean="0"/>
              <a:t> improve precision in effect estimates (redundant).  </a:t>
            </a:r>
            <a:r>
              <a:rPr lang="en-US" dirty="0" smtClean="0">
                <a:effectLst/>
              </a:rPr>
              <a:t>Replication is worth</a:t>
            </a:r>
            <a:r>
              <a:rPr lang="en-US" baseline="0" dirty="0" smtClean="0">
                <a:effectLst/>
              </a:rPr>
              <a:t> next to zero (</a:t>
            </a:r>
            <a:r>
              <a:rPr lang="en-US" baseline="0" dirty="0" err="1" smtClean="0">
                <a:effectLst/>
              </a:rPr>
              <a:t>Makel</a:t>
            </a:r>
            <a:r>
              <a:rPr lang="en-US" baseline="0" dirty="0" smtClean="0">
                <a:effectLst/>
              </a:rPr>
              <a:t> data on published replications; motivated to not call it replication; novelty is supreme – zero “error checking”; not in my interest to check my work, and not in your interest to check my work (let’s just each do our own thing and get rewarded for that)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Irreproducible results will get in and stay in the literature (examples from bio-med).  </a:t>
            </a:r>
            <a:r>
              <a:rPr lang="en-US" baseline="0" dirty="0" err="1" smtClean="0"/>
              <a:t>Prinz</a:t>
            </a:r>
            <a:r>
              <a:rPr lang="en-US" baseline="0" dirty="0" smtClean="0"/>
              <a:t> and Begley articles (make sure to summarize accurately)</a:t>
            </a:r>
          </a:p>
          <a:p>
            <a:endParaRPr lang="en-US" dirty="0" smtClean="0"/>
          </a:p>
          <a:p>
            <a:endParaRPr lang="en-US" dirty="0" smtClean="0"/>
          </a:p>
          <a:p>
            <a:endParaRPr lang="en-US" dirty="0" smtClean="0"/>
          </a:p>
          <a:p>
            <a:r>
              <a:rPr lang="en-US" dirty="0" smtClean="0"/>
              <a:t>The Nature article by folks in bio-medicine is great.</a:t>
            </a:r>
            <a:r>
              <a:rPr lang="en-US" baseline="0" dirty="0" smtClean="0"/>
              <a:t>  The solution they offer is a popular one in commentators from the other sciences -- raise publishing standards.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3</a:t>
            </a:fld>
            <a:endParaRPr lang="en-US"/>
          </a:p>
        </p:txBody>
      </p:sp>
    </p:spTree>
    <p:extLst>
      <p:ext uri="{BB962C8B-B14F-4D97-AF65-F5344CB8AC3E}">
        <p14:creationId xmlns:p14="http://schemas.microsoft.com/office/powerpoint/2010/main" val="135423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19</a:t>
            </a:fld>
            <a:endParaRPr lang="de-DE"/>
          </a:p>
        </p:txBody>
      </p:sp>
    </p:spTree>
    <p:extLst>
      <p:ext uri="{BB962C8B-B14F-4D97-AF65-F5344CB8AC3E}">
        <p14:creationId xmlns:p14="http://schemas.microsoft.com/office/powerpoint/2010/main" val="2421025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2019-03-29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2019-03-29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2019-03-29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2019-03-29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os.io/r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2"/>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endParaRPr lang="en-US" dirty="0"/>
          </a:p>
        </p:txBody>
      </p:sp>
      <p:pic>
        <p:nvPicPr>
          <p:cNvPr id="2052" name="Picture 4" descr="RePEc: Research Papers in Econo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804" y="4794907"/>
            <a:ext cx="24098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086140" y="4413908"/>
            <a:ext cx="2105025" cy="1209675"/>
          </a:xfrm>
          <a:prstGeom prst="rect">
            <a:avLst/>
          </a:prstGeom>
        </p:spPr>
      </p:pic>
    </p:spTree>
    <p:extLst>
      <p:ext uri="{BB962C8B-B14F-4D97-AF65-F5344CB8AC3E}">
        <p14:creationId xmlns:p14="http://schemas.microsoft.com/office/powerpoint/2010/main" val="3047353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p>
          <a:p>
            <a:r>
              <a:rPr lang="en-US" dirty="0" smtClean="0"/>
              <a:t>Pre-registration of trials, experiments, and analyses</a:t>
            </a:r>
            <a:endParaRPr lang="en-US" dirty="0"/>
          </a:p>
        </p:txBody>
      </p:sp>
      <p:pic>
        <p:nvPicPr>
          <p:cNvPr id="6" name="Picture 5"/>
          <p:cNvPicPr>
            <a:picLocks noChangeAspect="1"/>
          </p:cNvPicPr>
          <p:nvPr/>
        </p:nvPicPr>
        <p:blipFill>
          <a:blip r:embed="rId2"/>
          <a:stretch>
            <a:fillRect/>
          </a:stretch>
        </p:blipFill>
        <p:spPr>
          <a:xfrm>
            <a:off x="7785100" y="5146675"/>
            <a:ext cx="3390900" cy="847725"/>
          </a:xfrm>
          <a:prstGeom prst="rect">
            <a:avLst/>
          </a:prstGeom>
        </p:spPr>
      </p:pic>
      <p:sp>
        <p:nvSpPr>
          <p:cNvPr id="4" name="Rectangle 3"/>
          <p:cNvSpPr/>
          <p:nvPr/>
        </p:nvSpPr>
        <p:spPr>
          <a:xfrm>
            <a:off x="1346200" y="4800600"/>
            <a:ext cx="3505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registered</a:t>
            </a:r>
            <a:endParaRPr lang="en-US" dirty="0"/>
          </a:p>
        </p:txBody>
      </p:sp>
      <p:sp>
        <p:nvSpPr>
          <p:cNvPr id="5" name="Rectangle 4"/>
          <p:cNvSpPr/>
          <p:nvPr/>
        </p:nvSpPr>
        <p:spPr>
          <a:xfrm>
            <a:off x="5194300" y="4673600"/>
            <a:ext cx="2247900" cy="124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Osf.io</a:t>
            </a:r>
            <a:endParaRPr lang="en-US" dirty="0"/>
          </a:p>
        </p:txBody>
      </p:sp>
    </p:spTree>
    <p:extLst>
      <p:ext uri="{BB962C8B-B14F-4D97-AF65-F5344CB8AC3E}">
        <p14:creationId xmlns:p14="http://schemas.microsoft.com/office/powerpoint/2010/main" val="570852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2800767"/>
          </a:xfrm>
          <a:prstGeom prst="rect">
            <a:avLst/>
          </a:prstGeom>
          <a:noFill/>
        </p:spPr>
        <p:txBody>
          <a:bodyPr wrap="square" rtlCol="0">
            <a:spAutoFit/>
          </a:bodyPr>
          <a:lstStyle/>
          <a:p>
            <a:pPr algn="ctr"/>
            <a:r>
              <a:rPr lang="en-US" sz="8800" dirty="0" smtClean="0">
                <a:solidFill>
                  <a:schemeClr val="bg1"/>
                </a:solidFill>
              </a:rPr>
              <a:t>More recently…</a:t>
            </a:r>
            <a:endParaRPr lang="en-US" dirty="0">
              <a:solidFill>
                <a:schemeClr val="bg1"/>
              </a:solidFill>
            </a:endParaRPr>
          </a:p>
        </p:txBody>
      </p:sp>
    </p:spTree>
    <p:extLst>
      <p:ext uri="{BB962C8B-B14F-4D97-AF65-F5344CB8AC3E}">
        <p14:creationId xmlns:p14="http://schemas.microsoft.com/office/powerpoint/2010/main" val="1678890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960110"/>
            <a:ext cx="8175716" cy="4351338"/>
          </a:xfrm>
        </p:spPr>
        <p:txBody>
          <a:bodyPr>
            <a:noAutofit/>
          </a:bodyPr>
          <a:lstStyle/>
          <a:p>
            <a:r>
              <a:rPr lang="en-US" sz="4400" b="1" dirty="0" smtClean="0"/>
              <a:t>Greater </a:t>
            </a:r>
            <a:r>
              <a:rPr lang="en-US" sz="4400" b="1" u="sng" dirty="0" smtClean="0">
                <a:solidFill>
                  <a:schemeClr val="accent5">
                    <a:lumMod val="75000"/>
                  </a:schemeClr>
                </a:solidFill>
              </a:rPr>
              <a:t>enforcement</a:t>
            </a:r>
            <a:r>
              <a:rPr lang="en-US" sz="4400" b="1" dirty="0" smtClean="0"/>
              <a:t> of data (and code) availability</a:t>
            </a:r>
          </a:p>
          <a:p>
            <a:pPr lvl="1"/>
            <a:r>
              <a:rPr lang="en-US" sz="3600" dirty="0"/>
              <a:t>2015, AJ Political Science</a:t>
            </a:r>
          </a:p>
          <a:p>
            <a:pPr lvl="1"/>
            <a:r>
              <a:rPr lang="en-US" sz="3600" dirty="0" smtClean="0"/>
              <a:t>2016, Data Editor for ASA Software Section</a:t>
            </a:r>
          </a:p>
          <a:p>
            <a:pPr lvl="1"/>
            <a:r>
              <a:rPr lang="en-US" sz="3600" dirty="0" smtClean="0"/>
              <a:t>2016, Statistical review added Science</a:t>
            </a:r>
          </a:p>
          <a:p>
            <a:pPr lvl="1"/>
            <a:r>
              <a:rPr lang="en-US" sz="3600" dirty="0" smtClean="0"/>
              <a:t>2017: AEA appoints Data Editor, with mandate to do similar activities</a:t>
            </a:r>
          </a:p>
        </p:txBody>
      </p:sp>
    </p:spTree>
    <p:extLst>
      <p:ext uri="{BB962C8B-B14F-4D97-AF65-F5344CB8AC3E}">
        <p14:creationId xmlns:p14="http://schemas.microsoft.com/office/powerpoint/2010/main" val="3424307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sp>
        <p:nvSpPr>
          <p:cNvPr id="3" name="Content Placeholder 2"/>
          <p:cNvSpPr>
            <a:spLocks noGrp="1"/>
          </p:cNvSpPr>
          <p:nvPr>
            <p:ph idx="1"/>
          </p:nvPr>
        </p:nvSpPr>
        <p:spPr/>
        <p:txBody>
          <a:bodyPr>
            <a:normAutofit/>
          </a:bodyPr>
          <a:lstStyle/>
          <a:p>
            <a:r>
              <a:rPr lang="en-US" sz="3600" dirty="0" smtClean="0"/>
              <a:t>“That </a:t>
            </a:r>
            <a:r>
              <a:rPr lang="en-US" sz="3600" dirty="0"/>
              <a:t>information is especially helpful in research that emphasizes </a:t>
            </a:r>
            <a:r>
              <a:rPr lang="en-US" sz="4000" b="1" dirty="0">
                <a:solidFill>
                  <a:schemeClr val="accent1">
                    <a:lumMod val="75000"/>
                  </a:schemeClr>
                </a:solidFill>
              </a:rPr>
              <a:t>null hypothesis significance testing</a:t>
            </a:r>
            <a:r>
              <a:rPr lang="en-US" sz="3600" dirty="0"/>
              <a:t>. </a:t>
            </a:r>
            <a:endParaRPr lang="en-US" sz="3600" dirty="0" smtClean="0"/>
          </a:p>
          <a:p>
            <a:r>
              <a:rPr lang="en-US" sz="3600" dirty="0" smtClean="0"/>
              <a:t>A thorough preregistration promotes transparency and openness and </a:t>
            </a:r>
            <a:r>
              <a:rPr lang="en-US" sz="3600" b="1" dirty="0" smtClean="0">
                <a:solidFill>
                  <a:schemeClr val="accent4">
                    <a:lumMod val="75000"/>
                  </a:schemeClr>
                </a:solidFill>
              </a:rPr>
              <a:t>protects researchers from suspicions of p-hacking</a:t>
            </a:r>
            <a:r>
              <a:rPr lang="en-US" sz="3600" dirty="0" smtClean="0"/>
              <a:t>.” </a:t>
            </a:r>
            <a:endParaRPr lang="en-US" sz="3600" dirty="0"/>
          </a:p>
        </p:txBody>
      </p:sp>
      <p:sp>
        <p:nvSpPr>
          <p:cNvPr id="4" name="TextBox 3"/>
          <p:cNvSpPr txBox="1"/>
          <p:nvPr/>
        </p:nvSpPr>
        <p:spPr>
          <a:xfrm>
            <a:off x="6887329" y="6502399"/>
            <a:ext cx="4451231" cy="230832"/>
          </a:xfrm>
          <a:prstGeom prst="rect">
            <a:avLst/>
          </a:prstGeom>
          <a:noFill/>
        </p:spPr>
        <p:txBody>
          <a:bodyPr wrap="square" rtlCol="0">
            <a:spAutoFit/>
          </a:bodyPr>
          <a:lstStyle/>
          <a:p>
            <a:r>
              <a:rPr lang="en-US" sz="900" smtClean="0"/>
              <a:t>https://www.psychologicalscience.org/publications/psychological_science/preregistration</a:t>
            </a:r>
            <a:endParaRPr lang="en-US" sz="900"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509" y="4002357"/>
            <a:ext cx="3770869" cy="2500042"/>
          </a:xfrm>
          <a:prstGeom prst="rect">
            <a:avLst/>
          </a:prstGeom>
        </p:spPr>
      </p:pic>
    </p:spTree>
    <p:extLst>
      <p:ext uri="{BB962C8B-B14F-4D97-AF65-F5344CB8AC3E}">
        <p14:creationId xmlns:p14="http://schemas.microsoft.com/office/powerpoint/2010/main" val="2129275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sp>
        <p:nvSpPr>
          <p:cNvPr id="3" name="Content Placeholder 2"/>
          <p:cNvSpPr>
            <a:spLocks noGrp="1"/>
          </p:cNvSpPr>
          <p:nvPr>
            <p:ph idx="1"/>
          </p:nvPr>
        </p:nvSpPr>
        <p:spPr>
          <a:xfrm>
            <a:off x="2358662" y="1960110"/>
            <a:ext cx="8175716" cy="4351338"/>
          </a:xfrm>
        </p:spPr>
        <p:txBody>
          <a:bodyPr>
            <a:normAutofit/>
          </a:bodyPr>
          <a:lstStyle/>
          <a:p>
            <a:pPr lvl="1"/>
            <a:r>
              <a:rPr lang="en-US" sz="3200" dirty="0" smtClean="0">
                <a:hlinkClick r:id="rId2"/>
              </a:rPr>
              <a:t>https://cos.io/rr</a:t>
            </a:r>
            <a:r>
              <a:rPr lang="en-US" sz="3200" dirty="0" smtClean="0"/>
              <a:t> </a:t>
            </a:r>
          </a:p>
          <a:p>
            <a:pPr lvl="1"/>
            <a:r>
              <a:rPr lang="en-US" sz="3600" dirty="0" smtClean="0"/>
              <a:t>Chambers (2014)</a:t>
            </a:r>
          </a:p>
          <a:p>
            <a:pPr lvl="1"/>
            <a:r>
              <a:rPr lang="en-US" sz="3600" dirty="0" err="1" smtClean="0"/>
              <a:t>Nosek</a:t>
            </a:r>
            <a:r>
              <a:rPr lang="en-US" sz="3600" dirty="0" smtClean="0"/>
              <a:t> &amp; </a:t>
            </a:r>
            <a:r>
              <a:rPr lang="en-US" sz="3600" dirty="0" err="1" smtClean="0"/>
              <a:t>Lakens</a:t>
            </a:r>
            <a:r>
              <a:rPr lang="en-US" sz="3600" dirty="0" smtClean="0"/>
              <a:t> (2014)</a:t>
            </a:r>
          </a:p>
          <a:p>
            <a:pPr lvl="1"/>
            <a:endParaRPr lang="en-US" sz="3600" dirty="0" smtClean="0"/>
          </a:p>
          <a:p>
            <a:endParaRPr lang="en-US" sz="3600" dirty="0" smtClean="0"/>
          </a:p>
          <a:p>
            <a:endParaRPr lang="en-US" sz="3600" dirty="0"/>
          </a:p>
          <a:p>
            <a:r>
              <a:rPr lang="en-US" sz="3600" dirty="0" smtClean="0"/>
              <a:t>Close cousin: Results-blind review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662" y="3665310"/>
            <a:ext cx="7620000" cy="1771650"/>
          </a:xfrm>
          <a:prstGeom prst="rect">
            <a:avLst/>
          </a:prstGeom>
        </p:spPr>
      </p:pic>
    </p:spTree>
    <p:extLst>
      <p:ext uri="{BB962C8B-B14F-4D97-AF65-F5344CB8AC3E}">
        <p14:creationId xmlns:p14="http://schemas.microsoft.com/office/powerpoint/2010/main" val="3838239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Preprints</a:t>
            </a:r>
            <a:r>
              <a:rPr lang="en-US" dirty="0"/>
              <a:t> in other sciences </a:t>
            </a:r>
          </a:p>
        </p:txBody>
      </p:sp>
      <p:sp>
        <p:nvSpPr>
          <p:cNvPr id="3" name="Content Placeholder 2"/>
          <p:cNvSpPr>
            <a:spLocks noGrp="1"/>
          </p:cNvSpPr>
          <p:nvPr>
            <p:ph idx="1"/>
          </p:nvPr>
        </p:nvSpPr>
        <p:spPr>
          <a:xfrm>
            <a:off x="3147740" y="2229531"/>
            <a:ext cx="6597559" cy="4351338"/>
          </a:xfrm>
        </p:spPr>
        <p:txBody>
          <a:bodyPr>
            <a:normAutofit/>
          </a:bodyPr>
          <a:lstStyle/>
          <a:p>
            <a:pPr lvl="1"/>
            <a:r>
              <a:rPr lang="en-US" sz="3600" dirty="0" err="1" smtClean="0"/>
              <a:t>bioRxiv</a:t>
            </a:r>
            <a:r>
              <a:rPr lang="en-US" sz="3600" dirty="0" smtClean="0"/>
              <a:t> (2013)</a:t>
            </a:r>
          </a:p>
          <a:p>
            <a:pPr lvl="1"/>
            <a:r>
              <a:rPr lang="en-US" sz="3600" dirty="0" err="1" smtClean="0"/>
              <a:t>PsyArXiv</a:t>
            </a:r>
            <a:r>
              <a:rPr lang="en-US" sz="3600" dirty="0" smtClean="0"/>
              <a:t> (2016)</a:t>
            </a:r>
          </a:p>
        </p:txBody>
      </p:sp>
      <p:pic>
        <p:nvPicPr>
          <p:cNvPr id="4" name="Picture 3"/>
          <p:cNvPicPr>
            <a:picLocks noChangeAspect="1"/>
          </p:cNvPicPr>
          <p:nvPr/>
        </p:nvPicPr>
        <p:blipFill>
          <a:blip r:embed="rId2"/>
          <a:stretch>
            <a:fillRect/>
          </a:stretch>
        </p:blipFill>
        <p:spPr>
          <a:xfrm>
            <a:off x="1064940" y="3965129"/>
            <a:ext cx="3069030" cy="1612440"/>
          </a:xfrm>
          <a:prstGeom prst="rect">
            <a:avLst/>
          </a:prstGeom>
        </p:spPr>
      </p:pic>
      <p:pic>
        <p:nvPicPr>
          <p:cNvPr id="5" name="Picture 4"/>
          <p:cNvPicPr>
            <a:picLocks noChangeAspect="1"/>
          </p:cNvPicPr>
          <p:nvPr/>
        </p:nvPicPr>
        <p:blipFill>
          <a:blip r:embed="rId3"/>
          <a:stretch>
            <a:fillRect/>
          </a:stretch>
        </p:blipFill>
        <p:spPr>
          <a:xfrm>
            <a:off x="7664090" y="4195086"/>
            <a:ext cx="3200400" cy="1152525"/>
          </a:xfrm>
          <a:prstGeom prst="rect">
            <a:avLst/>
          </a:prstGeom>
        </p:spPr>
      </p:pic>
    </p:spTree>
    <p:extLst>
      <p:ext uri="{BB962C8B-B14F-4D97-AF65-F5344CB8AC3E}">
        <p14:creationId xmlns:p14="http://schemas.microsoft.com/office/powerpoint/2010/main" val="3530406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0766" y="365125"/>
            <a:ext cx="8689944" cy="6208058"/>
          </a:xfrm>
          <a:prstGeom prst="rect">
            <a:avLst/>
          </a:prstGeom>
        </p:spPr>
      </p:pic>
      <p:sp>
        <p:nvSpPr>
          <p:cNvPr id="5" name="TextBox 4"/>
          <p:cNvSpPr txBox="1"/>
          <p:nvPr/>
        </p:nvSpPr>
        <p:spPr>
          <a:xfrm>
            <a:off x="8212347" y="6388517"/>
            <a:ext cx="3692106" cy="369332"/>
          </a:xfrm>
          <a:prstGeom prst="rect">
            <a:avLst/>
          </a:prstGeom>
          <a:noFill/>
        </p:spPr>
        <p:txBody>
          <a:bodyPr wrap="square" rtlCol="0">
            <a:spAutoFit/>
          </a:bodyPr>
          <a:lstStyle/>
          <a:p>
            <a:r>
              <a:rPr lang="en-US" dirty="0" err="1" smtClean="0"/>
              <a:t>Paluck</a:t>
            </a:r>
            <a:r>
              <a:rPr lang="en-US" dirty="0"/>
              <a:t> (2018) https://osf.io/kvbnh/</a:t>
            </a:r>
          </a:p>
        </p:txBody>
      </p:sp>
    </p:spTree>
    <p:extLst>
      <p:ext uri="{BB962C8B-B14F-4D97-AF65-F5344CB8AC3E}">
        <p14:creationId xmlns:p14="http://schemas.microsoft.com/office/powerpoint/2010/main" val="3572225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96616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39602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reproducibility crisis thing….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3066041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22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237643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articles are reproducible</a:t>
            </a:r>
            <a:endParaRPr lang="en-US" dirty="0">
              <a:solidFill>
                <a:schemeClr val="bg1"/>
              </a:solidFill>
            </a:endParaRPr>
          </a:p>
        </p:txBody>
      </p:sp>
    </p:spTree>
    <p:extLst>
      <p:ext uri="{BB962C8B-B14F-4D97-AF65-F5344CB8AC3E}">
        <p14:creationId xmlns:p14="http://schemas.microsoft.com/office/powerpoint/2010/main" val="5260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(“exemption”)</a:t>
            </a:r>
            <a:endParaRPr lang="en-US" sz="4000" b="1" dirty="0"/>
          </a:p>
        </p:txBody>
      </p:sp>
    </p:spTree>
    <p:extLst>
      <p:ext uri="{BB962C8B-B14F-4D97-AF65-F5344CB8AC3E}">
        <p14:creationId xmlns:p14="http://schemas.microsoft.com/office/powerpoint/2010/main" val="522948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data is “accessible”</a:t>
            </a:r>
            <a:endParaRPr lang="en-US" dirty="0">
              <a:solidFill>
                <a:schemeClr val="bg1"/>
              </a:solidFill>
            </a:endParaRPr>
          </a:p>
        </p:txBody>
      </p:sp>
    </p:spTree>
    <p:extLst>
      <p:ext uri="{BB962C8B-B14F-4D97-AF65-F5344CB8AC3E}">
        <p14:creationId xmlns:p14="http://schemas.microsoft.com/office/powerpoint/2010/main" val="992483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5328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Provide more transparency</a:t>
            </a:r>
          </a:p>
          <a:p>
            <a:pPr lvl="1"/>
            <a:r>
              <a:rPr lang="en-US" sz="2800" dirty="0" smtClean="0"/>
              <a:t>To assist replication efforts</a:t>
            </a:r>
          </a:p>
          <a:p>
            <a:pPr lvl="1"/>
            <a:r>
              <a:rPr lang="en-US" sz="2800" dirty="0" smtClean="0"/>
              <a:t>By better linking to paper-related resources (data, code, registration, etc.)</a:t>
            </a:r>
          </a:p>
          <a:p>
            <a:r>
              <a:rPr lang="en-US" sz="3200" dirty="0" smtClean="0"/>
              <a:t>Pre-emptively improve code archives</a:t>
            </a:r>
          </a:p>
          <a:p>
            <a:pPr lvl="1"/>
            <a:r>
              <a:rPr lang="en-US" sz="2800" dirty="0" smtClean="0"/>
              <a:t>By conducting reproducibility checks</a:t>
            </a:r>
          </a:p>
          <a:p>
            <a:pPr lvl="1"/>
            <a:r>
              <a:rPr lang="en-US" sz="2800" dirty="0" smtClean="0"/>
              <a:t>By working with groups that conduct reproducibility checks</a:t>
            </a:r>
          </a:p>
          <a:p>
            <a:r>
              <a:rPr lang="en-US" sz="3200" dirty="0" smtClean="0"/>
              <a:t>Better archives</a:t>
            </a:r>
          </a:p>
          <a:p>
            <a:pPr lvl="1"/>
            <a:r>
              <a:rPr lang="en-US" sz="2800" dirty="0" smtClean="0"/>
              <a:t>Greater transparency of the code and data archives</a:t>
            </a:r>
          </a:p>
          <a:p>
            <a:endParaRPr lang="en-US" dirty="0"/>
          </a:p>
        </p:txBody>
      </p:sp>
    </p:spTree>
    <p:extLst>
      <p:ext uri="{BB962C8B-B14F-4D97-AF65-F5344CB8AC3E}">
        <p14:creationId xmlns:p14="http://schemas.microsoft.com/office/powerpoint/2010/main" val="2632983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758503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2807766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Improve reproducibility</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flipH="1" flipV="1">
            <a:off x="10489720" y="2260122"/>
            <a:ext cx="17254" cy="207033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56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345" y="272374"/>
            <a:ext cx="8439555" cy="6225703"/>
          </a:xfrm>
          <a:prstGeom prst="rect">
            <a:avLst/>
          </a:prstGeom>
          <a:solidFill>
            <a:schemeClr val="bg2"/>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19300" y="457200"/>
            <a:ext cx="8229600" cy="1143000"/>
          </a:xfrm>
        </p:spPr>
        <p:txBody>
          <a:bodyPr>
            <a:noAutofit/>
          </a:bodyPr>
          <a:lstStyle/>
          <a:p>
            <a:r>
              <a:rPr lang="en-US" sz="4000" dirty="0"/>
              <a:t>The </a:t>
            </a:r>
            <a:r>
              <a:rPr lang="en-US" sz="4000" dirty="0" smtClean="0"/>
              <a:t>“</a:t>
            </a:r>
            <a:r>
              <a:rPr lang="en-US" sz="4000" dirty="0"/>
              <a:t>crisis</a:t>
            </a:r>
            <a:r>
              <a:rPr lang="en-US" sz="4000" dirty="0" smtClean="0"/>
              <a:t>” in the 60s and 70s</a:t>
            </a:r>
            <a:r>
              <a:rPr lang="en-US" sz="4000" dirty="0"/>
              <a:t/>
            </a:r>
            <a:br>
              <a:rPr lang="en-US" sz="4000" dirty="0"/>
            </a:br>
            <a:r>
              <a:rPr lang="en-US" sz="2800" dirty="0"/>
              <a:t>Sterling, 1959; Cohen, 1962; </a:t>
            </a:r>
            <a:r>
              <a:rPr lang="en-US" sz="2800" dirty="0" err="1"/>
              <a:t>Lykken</a:t>
            </a:r>
            <a:r>
              <a:rPr lang="en-US" sz="2800" dirty="0"/>
              <a:t>, 1968; Tukey, 1969; Greenwald, 1975; </a:t>
            </a:r>
            <a:r>
              <a:rPr lang="en-US" sz="2800" dirty="0" err="1"/>
              <a:t>Meehl</a:t>
            </a:r>
            <a:r>
              <a:rPr lang="en-US" sz="2800" dirty="0"/>
              <a:t>, 1978; Rosenthal, 1979</a:t>
            </a:r>
          </a:p>
        </p:txBody>
      </p:sp>
      <p:sp>
        <p:nvSpPr>
          <p:cNvPr id="3" name="Content Placeholder 2"/>
          <p:cNvSpPr>
            <a:spLocks noGrp="1"/>
          </p:cNvSpPr>
          <p:nvPr>
            <p:ph sz="half" idx="1"/>
          </p:nvPr>
        </p:nvSpPr>
        <p:spPr>
          <a:xfrm>
            <a:off x="2362200" y="2133600"/>
            <a:ext cx="7543800" cy="4114800"/>
          </a:xfrm>
          <a:noFill/>
        </p:spPr>
        <p:txBody>
          <a:bodyPr>
            <a:noAutofit/>
          </a:bodyPr>
          <a:lstStyle/>
          <a:p>
            <a:pPr marL="0" indent="0" algn="ctr">
              <a:buNone/>
            </a:pPr>
            <a:r>
              <a:rPr lang="en-US" sz="4400" dirty="0"/>
              <a:t>Low power</a:t>
            </a:r>
          </a:p>
          <a:p>
            <a:pPr marL="0" indent="0" algn="ctr">
              <a:buNone/>
            </a:pPr>
            <a:r>
              <a:rPr lang="en-US" sz="4400" dirty="0"/>
              <a:t>Flexibility in analysis</a:t>
            </a:r>
          </a:p>
          <a:p>
            <a:pPr marL="0" indent="0" algn="ctr">
              <a:buNone/>
            </a:pPr>
            <a:r>
              <a:rPr lang="en-US" sz="4400" dirty="0"/>
              <a:t>Selective reporting </a:t>
            </a:r>
          </a:p>
          <a:p>
            <a:pPr marL="0" indent="0" algn="ctr">
              <a:buNone/>
            </a:pPr>
            <a:r>
              <a:rPr lang="en-US" sz="4400" dirty="0"/>
              <a:t>Ignoring nulls</a:t>
            </a:r>
          </a:p>
          <a:p>
            <a:pPr marL="0" indent="0" algn="ctr">
              <a:buNone/>
            </a:pPr>
            <a:r>
              <a:rPr lang="en-US" sz="4400" dirty="0"/>
              <a:t>Lack of replication</a:t>
            </a:r>
          </a:p>
          <a:p>
            <a:pPr marL="0" indent="0" algn="ctr">
              <a:buNone/>
            </a:pPr>
            <a:r>
              <a:rPr lang="en-US" sz="4400" dirty="0"/>
              <a:t>Misuse of statistics</a:t>
            </a:r>
          </a:p>
        </p:txBody>
      </p:sp>
      <p:sp>
        <p:nvSpPr>
          <p:cNvPr id="5" name="TextBox 4"/>
          <p:cNvSpPr txBox="1"/>
          <p:nvPr/>
        </p:nvSpPr>
        <p:spPr>
          <a:xfrm>
            <a:off x="10458855" y="5925234"/>
            <a:ext cx="1943100" cy="646331"/>
          </a:xfrm>
          <a:prstGeom prst="rect">
            <a:avLst/>
          </a:prstGeom>
          <a:noFill/>
        </p:spPr>
        <p:txBody>
          <a:bodyPr wrap="square" rtlCol="0">
            <a:spAutoFit/>
          </a:bodyPr>
          <a:lstStyle/>
          <a:p>
            <a:r>
              <a:rPr lang="en-US" dirty="0" smtClean="0"/>
              <a:t>Source: </a:t>
            </a:r>
            <a:r>
              <a:rPr lang="en-US" dirty="0" err="1" smtClean="0"/>
              <a:t>Nosek</a:t>
            </a:r>
            <a:r>
              <a:rPr lang="en-US" dirty="0" smtClean="0"/>
              <a:t> </a:t>
            </a:r>
            <a:r>
              <a:rPr lang="en-US" dirty="0" err="1" smtClean="0"/>
              <a:t>Sackler</a:t>
            </a:r>
            <a:r>
              <a:rPr lang="en-US" dirty="0" smtClean="0"/>
              <a:t> talk 2017</a:t>
            </a:r>
            <a:endParaRPr lang="en-US" dirty="0"/>
          </a:p>
        </p:txBody>
      </p:sp>
    </p:spTree>
    <p:extLst>
      <p:ext uri="{BB962C8B-B14F-4D97-AF65-F5344CB8AC3E}">
        <p14:creationId xmlns:p14="http://schemas.microsoft.com/office/powerpoint/2010/main" val="2720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It is not the access that is “broken”</a:t>
            </a:r>
            <a:endParaRPr lang="en-US" dirty="0">
              <a:solidFill>
                <a:schemeClr val="bg1"/>
              </a:solidFill>
            </a:endParaRPr>
          </a:p>
        </p:txBody>
      </p:sp>
    </p:spTree>
    <p:extLst>
      <p:ext uri="{BB962C8B-B14F-4D97-AF65-F5344CB8AC3E}">
        <p14:creationId xmlns:p14="http://schemas.microsoft.com/office/powerpoint/2010/main" val="185647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files at</a:t>
            </a:r>
            <a:br>
              <a:rPr lang="en-US" sz="6000" dirty="0" smtClean="0"/>
            </a:br>
            <a:r>
              <a:rPr lang="en-US" sz="6000" dirty="0" smtClean="0"/>
              <a:t>the National Archives,</a:t>
            </a:r>
            <a:br>
              <a:rPr lang="en-US" sz="6000" dirty="0" smtClean="0"/>
            </a:br>
            <a:r>
              <a:rPr lang="en-US" sz="6000" dirty="0" smtClean="0"/>
              <a:t/>
            </a:r>
            <a:br>
              <a:rPr lang="en-US" sz="6000" dirty="0" smtClean="0"/>
            </a:br>
            <a:r>
              <a:rPr lang="en-US" sz="6000" dirty="0" smtClean="0"/>
              <a:t>would we ask you to “deposit”  them?</a:t>
            </a:r>
          </a:p>
        </p:txBody>
      </p:sp>
    </p:spTree>
    <p:extLst>
      <p:ext uri="{BB962C8B-B14F-4D97-AF65-F5344CB8AC3E}">
        <p14:creationId xmlns:p14="http://schemas.microsoft.com/office/powerpoint/2010/main" val="267008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24100" y="762000"/>
            <a:ext cx="7717573" cy="5509200"/>
          </a:xfrm>
          <a:prstGeom prst="rect">
            <a:avLst/>
          </a:prstGeom>
          <a:noFill/>
        </p:spPr>
        <p:txBody>
          <a:bodyPr wrap="square" rtlCol="0">
            <a:spAutoFit/>
          </a:bodyPr>
          <a:lstStyle/>
          <a:p>
            <a:pPr algn="ctr"/>
            <a:r>
              <a:rPr lang="en-US" sz="8800" dirty="0" smtClean="0">
                <a:solidFill>
                  <a:schemeClr val="bg1"/>
                </a:solidFill>
              </a:rPr>
              <a:t>It is the description of access that is “broken”</a:t>
            </a:r>
            <a:endParaRPr lang="en-US" dirty="0">
              <a:solidFill>
                <a:schemeClr val="bg1"/>
              </a:solidFill>
            </a:endParaRPr>
          </a:p>
        </p:txBody>
      </p:sp>
    </p:spTree>
    <p:extLst>
      <p:ext uri="{BB962C8B-B14F-4D97-AF65-F5344CB8AC3E}">
        <p14:creationId xmlns:p14="http://schemas.microsoft.com/office/powerpoint/2010/main" val="1304545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1">
                    <a:lumMod val="75000"/>
                  </a:schemeClr>
                </a:solidFill>
              </a:rPr>
              <a:t>Deposit and archive early</a:t>
            </a:r>
          </a:p>
          <a:p>
            <a:pPr lvl="1"/>
            <a:r>
              <a:rPr lang="en-US" sz="4000" dirty="0" smtClean="0"/>
              <a:t>If you collect data, archive it </a:t>
            </a:r>
            <a:br>
              <a:rPr lang="en-US" sz="4000" dirty="0" smtClean="0"/>
            </a:br>
            <a:r>
              <a:rPr lang="en-US" sz="4000" i="1" dirty="0" smtClean="0">
                <a:solidFill>
                  <a:schemeClr val="bg1">
                    <a:lumMod val="65000"/>
                  </a:schemeClr>
                </a:solidFill>
              </a:rPr>
              <a:t>(possibly privately)</a:t>
            </a:r>
          </a:p>
          <a:p>
            <a:pPr lvl="1"/>
            <a:r>
              <a:rPr lang="en-US" sz="4000" dirty="0" smtClean="0"/>
              <a:t>If you finish the manuscript, deposit the analysis files</a:t>
            </a:r>
            <a:br>
              <a:rPr lang="en-US" sz="4000" dirty="0" smtClean="0"/>
            </a:br>
            <a:r>
              <a:rPr lang="en-US" sz="4000" i="1" dirty="0" smtClean="0">
                <a:solidFill>
                  <a:schemeClr val="bg1">
                    <a:lumMod val="65000"/>
                  </a:schemeClr>
                </a:solidFill>
              </a:rPr>
              <a:t>(possibly privately)</a:t>
            </a:r>
            <a:endParaRPr lang="en-US" sz="4000" i="1" dirty="0">
              <a:solidFill>
                <a:schemeClr val="bg1">
                  <a:lumMod val="65000"/>
                </a:schemeClr>
              </a:solidFill>
            </a:endParaRPr>
          </a:p>
        </p:txBody>
      </p:sp>
    </p:spTree>
    <p:extLst>
      <p:ext uri="{BB962C8B-B14F-4D97-AF65-F5344CB8AC3E}">
        <p14:creationId xmlns:p14="http://schemas.microsoft.com/office/powerpoint/2010/main" val="4007280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6">
                    <a:lumMod val="75000"/>
                  </a:schemeClr>
                </a:solidFill>
              </a:rPr>
              <a:t>Follow robust coding</a:t>
            </a:r>
          </a:p>
          <a:p>
            <a:pPr lvl="1"/>
            <a:r>
              <a:rPr lang="en-US" sz="4000" dirty="0" smtClean="0"/>
              <a:t>Ensure that code reliably produces results</a:t>
            </a:r>
            <a:br>
              <a:rPr lang="en-US" sz="4000" dirty="0" smtClean="0"/>
            </a:br>
            <a:r>
              <a:rPr lang="en-US" sz="4000" i="1" dirty="0" smtClean="0">
                <a:solidFill>
                  <a:schemeClr val="bg1">
                    <a:lumMod val="65000"/>
                  </a:schemeClr>
                </a:solidFill>
              </a:rPr>
              <a:t>(possibly automated)</a:t>
            </a:r>
          </a:p>
          <a:p>
            <a:pPr lvl="1"/>
            <a:r>
              <a:rPr lang="en-US" sz="4000" dirty="0" smtClean="0"/>
              <a:t>Before you finish the manuscript, run all analysis code again</a:t>
            </a:r>
            <a:br>
              <a:rPr lang="en-US" sz="4000" dirty="0" smtClean="0"/>
            </a:br>
            <a:r>
              <a:rPr lang="en-US" sz="4000" i="1" dirty="0" smtClean="0">
                <a:solidFill>
                  <a:schemeClr val="bg1">
                    <a:lumMod val="65000"/>
                  </a:schemeClr>
                </a:solidFill>
              </a:rPr>
              <a:t>(if not too onerous)</a:t>
            </a:r>
            <a:endParaRPr lang="en-US" sz="4000" i="1" dirty="0">
              <a:solidFill>
                <a:schemeClr val="bg1">
                  <a:lumMod val="65000"/>
                </a:schemeClr>
              </a:solidFill>
            </a:endParaRPr>
          </a:p>
        </p:txBody>
      </p:sp>
    </p:spTree>
    <p:extLst>
      <p:ext uri="{BB962C8B-B14F-4D97-AF65-F5344CB8AC3E}">
        <p14:creationId xmlns:p14="http://schemas.microsoft.com/office/powerpoint/2010/main" val="8577867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self-deposit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Tree>
    <p:extLst>
      <p:ext uri="{BB962C8B-B14F-4D97-AF65-F5344CB8AC3E}">
        <p14:creationId xmlns:p14="http://schemas.microsoft.com/office/powerpoint/2010/main" val="3903305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Use them!</a:t>
            </a:r>
          </a:p>
        </p:txBody>
      </p:sp>
    </p:spTree>
    <p:extLst>
      <p:ext uri="{BB962C8B-B14F-4D97-AF65-F5344CB8AC3E}">
        <p14:creationId xmlns:p14="http://schemas.microsoft.com/office/powerpoint/2010/main" val="17868639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Describe them!</a:t>
            </a:r>
          </a:p>
          <a:p>
            <a:pPr marL="0" indent="0" algn="ctr">
              <a:buNone/>
            </a:pPr>
            <a:r>
              <a:rPr lang="en-US" sz="4400" dirty="0" smtClean="0">
                <a:solidFill>
                  <a:schemeClr val="bg1">
                    <a:lumMod val="65000"/>
                  </a:schemeClr>
                </a:solidFill>
              </a:rPr>
              <a:t>(cite them!)</a:t>
            </a:r>
          </a:p>
        </p:txBody>
      </p:sp>
    </p:spTree>
    <p:extLst>
      <p:ext uri="{BB962C8B-B14F-4D97-AF65-F5344CB8AC3E}">
        <p14:creationId xmlns:p14="http://schemas.microsoft.com/office/powerpoint/2010/main" val="1299065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Treat all archives symmetrically!</a:t>
            </a:r>
          </a:p>
        </p:txBody>
      </p:sp>
    </p:spTree>
    <p:extLst>
      <p:ext uri="{BB962C8B-B14F-4D97-AF65-F5344CB8AC3E}">
        <p14:creationId xmlns:p14="http://schemas.microsoft.com/office/powerpoint/2010/main" val="16648015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a:t>
            </a:r>
            <a:r>
              <a:rPr lang="en-US" sz="3600" strike="sngStrike" dirty="0" smtClean="0"/>
              <a:t>self-deposit</a:t>
            </a:r>
            <a:r>
              <a:rPr lang="en-US" sz="3600" dirty="0" smtClean="0"/>
              <a: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
        <p:nvSpPr>
          <p:cNvPr id="4" name="Rectangle 3"/>
          <p:cNvSpPr/>
          <p:nvPr/>
        </p:nvSpPr>
        <p:spPr>
          <a:xfrm>
            <a:off x="5880100" y="2641600"/>
            <a:ext cx="5702300" cy="2273300"/>
          </a:xfrm>
          <a:prstGeom prst="rect">
            <a:avLst/>
          </a:prstGeom>
          <a:solidFill>
            <a:srgbClr val="B31B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r>
              <a:rPr lang="en-US" sz="2800" b="1" dirty="0" smtClean="0"/>
              <a:t>CASD</a:t>
            </a:r>
          </a:p>
          <a:p>
            <a:pPr marL="914400" lvl="1" indent="-457200">
              <a:buFont typeface="Arial" panose="020B0604020202020204" pitchFamily="34" charset="0"/>
              <a:buChar char="•"/>
            </a:pPr>
            <a:r>
              <a:rPr lang="en-US" sz="2800" b="1" dirty="0" smtClean="0"/>
              <a:t>IAB</a:t>
            </a:r>
          </a:p>
          <a:p>
            <a:pPr marL="914400" lvl="1" indent="-457200">
              <a:buFont typeface="Arial" panose="020B0604020202020204" pitchFamily="34" charset="0"/>
              <a:buChar char="•"/>
            </a:pPr>
            <a:r>
              <a:rPr lang="en-US" sz="2800" b="1" dirty="0" smtClean="0"/>
              <a:t>Norway</a:t>
            </a:r>
          </a:p>
          <a:p>
            <a:pPr marL="914400" lvl="1" indent="-457200">
              <a:buFont typeface="Arial" panose="020B0604020202020204" pitchFamily="34" charset="0"/>
              <a:buChar char="•"/>
            </a:pPr>
            <a:r>
              <a:rPr lang="en-US" sz="2800" b="1" dirty="0" smtClean="0"/>
              <a:t>US Federal Statistical RDC</a:t>
            </a:r>
          </a:p>
          <a:p>
            <a:pPr marL="914400" lvl="1" indent="-457200">
              <a:buFont typeface="Arial" panose="020B0604020202020204" pitchFamily="34" charset="0"/>
              <a:buChar char="•"/>
            </a:pPr>
            <a:r>
              <a:rPr lang="en-US" sz="2800" b="1" dirty="0" smtClean="0"/>
              <a:t>….</a:t>
            </a:r>
            <a:endParaRPr lang="en-US" sz="2800" b="1" dirty="0"/>
          </a:p>
        </p:txBody>
      </p:sp>
    </p:spTree>
    <p:extLst>
      <p:ext uri="{BB962C8B-B14F-4D97-AF65-F5344CB8AC3E}">
        <p14:creationId xmlns:p14="http://schemas.microsoft.com/office/powerpoint/2010/main" val="2954222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a:t>
            </a:r>
            <a:r>
              <a:rPr lang="en-US" sz="3600" b="1" dirty="0" smtClean="0">
                <a:solidFill>
                  <a:schemeClr val="accent4">
                    <a:lumMod val="75000"/>
                  </a:schemeClr>
                </a:solidFill>
              </a:rPr>
              <a:t>tables of data</a:t>
            </a:r>
            <a:r>
              <a:rPr lang="en-US" sz="3600" dirty="0" smtClean="0"/>
              <a:t>, and the </a:t>
            </a:r>
            <a:r>
              <a:rPr lang="en-US" sz="3600" b="1" dirty="0" smtClean="0">
                <a:solidFill>
                  <a:schemeClr val="accent5">
                    <a:lumMod val="75000"/>
                  </a:schemeClr>
                </a:solidFill>
              </a:rPr>
              <a:t>math</a:t>
            </a:r>
            <a:r>
              <a:rPr lang="en-US" sz="3600" dirty="0" smtClean="0"/>
              <a:t> was simple (maybe)</a:t>
            </a:r>
          </a:p>
          <a:p>
            <a:pPr lvl="1"/>
            <a:r>
              <a:rPr lang="en-US" sz="4000" b="1" dirty="0" smtClean="0">
                <a:solidFill>
                  <a:schemeClr val="accent4">
                    <a:lumMod val="75000"/>
                  </a:schemeClr>
                </a:solidFill>
              </a:rPr>
              <a:t>Data</a:t>
            </a:r>
            <a:r>
              <a:rPr lang="en-US" sz="4000" dirty="0" smtClean="0"/>
              <a:t> became electronic, was no longer </a:t>
            </a:r>
            <a:r>
              <a:rPr lang="en-US" sz="4400" b="1" dirty="0" smtClean="0">
                <a:solidFill>
                  <a:srgbClr val="C00000"/>
                </a:solidFill>
              </a:rPr>
              <a:t>included</a:t>
            </a:r>
            <a:r>
              <a:rPr lang="en-US" sz="4000" dirty="0" smtClean="0"/>
              <a:t> or </a:t>
            </a:r>
            <a:r>
              <a:rPr lang="en-US" sz="4400" b="1" dirty="0" smtClean="0">
                <a:solidFill>
                  <a:schemeClr val="accent2">
                    <a:lumMod val="75000"/>
                  </a:schemeClr>
                </a:solidFill>
              </a:rPr>
              <a:t>cited</a:t>
            </a:r>
          </a:p>
          <a:p>
            <a:pPr lvl="1"/>
            <a:r>
              <a:rPr lang="en-US" sz="4000" b="1" dirty="0">
                <a:solidFill>
                  <a:schemeClr val="accent5">
                    <a:lumMod val="75000"/>
                  </a:schemeClr>
                </a:solidFill>
              </a:rPr>
              <a:t>Math</a:t>
            </a:r>
            <a:r>
              <a:rPr lang="en-US" sz="4000" dirty="0"/>
              <a:t> was transcribed to </a:t>
            </a:r>
            <a:r>
              <a:rPr lang="en-US" sz="4400" b="1" dirty="0">
                <a:solidFill>
                  <a:schemeClr val="accent6">
                    <a:lumMod val="75000"/>
                  </a:schemeClr>
                </a:solidFill>
              </a:rPr>
              <a:t>code</a:t>
            </a:r>
            <a:r>
              <a:rPr lang="en-US" sz="4000" dirty="0"/>
              <a:t>, and was no longer </a:t>
            </a:r>
            <a:r>
              <a:rPr lang="en-US" sz="4400" b="1" dirty="0">
                <a:solidFill>
                  <a:srgbClr val="C00000"/>
                </a:solidFill>
              </a:rPr>
              <a:t>included</a:t>
            </a:r>
            <a:endParaRPr lang="en-US" sz="4000" b="1" dirty="0">
              <a:solidFill>
                <a:srgbClr val="C00000"/>
              </a:solidFill>
            </a:endParaRPr>
          </a:p>
        </p:txBody>
      </p:sp>
    </p:spTree>
    <p:extLst>
      <p:ext uri="{BB962C8B-B14F-4D97-AF65-F5344CB8AC3E}">
        <p14:creationId xmlns:p14="http://schemas.microsoft.com/office/powerpoint/2010/main" val="2389075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46281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pPr marL="0" indent="0" algn="ctr">
              <a:buNone/>
            </a:pPr>
            <a:r>
              <a:rPr lang="en-US" sz="3600" dirty="0" smtClean="0"/>
              <a:t>Why do journals like </a:t>
            </a:r>
            <a:br>
              <a:rPr lang="en-US" sz="3600" dirty="0" smtClean="0"/>
            </a:br>
            <a:r>
              <a:rPr lang="en-US" sz="3600" dirty="0" smtClean="0"/>
              <a:t>affiliated repositories </a:t>
            </a:r>
            <a:br>
              <a:rPr lang="en-US" sz="3600" dirty="0" smtClean="0"/>
            </a:br>
            <a:r>
              <a:rPr lang="en-US" sz="3600" dirty="0" smtClean="0"/>
              <a:t>(or website </a:t>
            </a:r>
            <a:r>
              <a:rPr lang="en-US" sz="3600" smtClean="0"/>
              <a:t>deposits)?</a:t>
            </a:r>
            <a:br>
              <a:rPr lang="en-US" sz="3600" smtClean="0"/>
            </a:br>
            <a:r>
              <a:rPr lang="en-US" sz="3600" smtClean="0"/>
              <a:t/>
            </a:r>
            <a:br>
              <a:rPr lang="en-US" sz="3600" smtClean="0"/>
            </a:br>
            <a:endParaRPr lang="en-US" sz="3600" dirty="0" smtClean="0"/>
          </a:p>
          <a:p>
            <a:pPr lvl="1"/>
            <a:r>
              <a:rPr lang="en-US" dirty="0" smtClean="0"/>
              <a:t>They can ensure </a:t>
            </a:r>
            <a:r>
              <a:rPr lang="en-US" b="1" dirty="0" smtClean="0">
                <a:solidFill>
                  <a:schemeClr val="accent1">
                    <a:lumMod val="50000"/>
                  </a:schemeClr>
                </a:solidFill>
              </a:rPr>
              <a:t>longevity/ persistence</a:t>
            </a:r>
          </a:p>
          <a:p>
            <a:pPr lvl="1"/>
            <a:r>
              <a:rPr lang="en-US" dirty="0" smtClean="0"/>
              <a:t>They can ensure </a:t>
            </a:r>
            <a:r>
              <a:rPr lang="en-US" b="1" dirty="0" smtClean="0">
                <a:solidFill>
                  <a:schemeClr val="accent1">
                    <a:lumMod val="50000"/>
                  </a:schemeClr>
                </a:solidFill>
              </a:rPr>
              <a:t>access</a:t>
            </a:r>
          </a:p>
          <a:p>
            <a:pPr lvl="1"/>
            <a:r>
              <a:rPr lang="en-US" dirty="0" smtClean="0"/>
              <a:t>They can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2256708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Not every data repository is created equal</a:t>
            </a:r>
          </a:p>
          <a:p>
            <a:pPr lvl="1"/>
            <a:r>
              <a:rPr lang="en-US" sz="3200" dirty="0" err="1" smtClean="0">
                <a:solidFill>
                  <a:srgbClr val="C00000"/>
                </a:solidFill>
              </a:rPr>
              <a:t>Github</a:t>
            </a:r>
            <a:r>
              <a:rPr lang="en-US" sz="3200" dirty="0" smtClean="0">
                <a:solidFill>
                  <a:srgbClr val="C00000"/>
                </a:solidFill>
              </a:rPr>
              <a:t>, Dropbox, etc. are not data or code repositories</a:t>
            </a:r>
          </a:p>
          <a:p>
            <a:pPr lvl="1"/>
            <a:r>
              <a:rPr lang="en-US" sz="3200" dirty="0" smtClean="0">
                <a:solidFill>
                  <a:schemeClr val="accent4">
                    <a:lumMod val="50000"/>
                  </a:schemeClr>
                </a:solidFill>
              </a:rPr>
              <a:t>Is the institutional repository at the University of Southern Venezuela a reliable repository?</a:t>
            </a:r>
          </a:p>
          <a:p>
            <a:pPr lvl="1"/>
            <a:r>
              <a:rPr lang="en-US" sz="3200" dirty="0" smtClean="0">
                <a:solidFill>
                  <a:schemeClr val="accent6">
                    <a:lumMod val="75000"/>
                  </a:schemeClr>
                </a:solidFill>
              </a:rPr>
              <a:t>Is the institutional repository at Cornell University a reliable repository?</a:t>
            </a:r>
          </a:p>
          <a:p>
            <a:pPr lvl="1"/>
            <a:r>
              <a:rPr lang="en-US" sz="3200" dirty="0">
                <a:solidFill>
                  <a:schemeClr val="accent1">
                    <a:lumMod val="50000"/>
                  </a:schemeClr>
                </a:solidFill>
              </a:rPr>
              <a:t>Is the institutional repository at </a:t>
            </a:r>
            <a:r>
              <a:rPr lang="en-US" sz="3200" dirty="0" smtClean="0">
                <a:solidFill>
                  <a:schemeClr val="accent1">
                    <a:lumMod val="50000"/>
                  </a:schemeClr>
                </a:solidFill>
              </a:rPr>
              <a:t>Harvard </a:t>
            </a:r>
            <a:r>
              <a:rPr lang="en-US" sz="3200" dirty="0">
                <a:solidFill>
                  <a:schemeClr val="accent1">
                    <a:lumMod val="50000"/>
                  </a:schemeClr>
                </a:solidFill>
              </a:rPr>
              <a:t>University </a:t>
            </a:r>
            <a:r>
              <a:rPr lang="en-US" sz="3200" dirty="0" smtClean="0">
                <a:solidFill>
                  <a:schemeClr val="accent1">
                    <a:lumMod val="50000"/>
                  </a:schemeClr>
                </a:solidFill>
              </a:rPr>
              <a:t>(</a:t>
            </a:r>
            <a:r>
              <a:rPr lang="en-US" sz="3200" dirty="0" err="1" smtClean="0">
                <a:solidFill>
                  <a:schemeClr val="accent1">
                    <a:lumMod val="50000"/>
                  </a:schemeClr>
                </a:solidFill>
              </a:rPr>
              <a:t>Dataverse</a:t>
            </a:r>
            <a:r>
              <a:rPr lang="en-US" sz="3200" dirty="0" smtClean="0">
                <a:solidFill>
                  <a:schemeClr val="accent1">
                    <a:lumMod val="50000"/>
                  </a:schemeClr>
                </a:solidFill>
              </a:rPr>
              <a:t>!)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the National Archives 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
        <p:nvSpPr>
          <p:cNvPr id="4" name="Rectangle 3"/>
          <p:cNvSpPr/>
          <p:nvPr/>
        </p:nvSpPr>
        <p:spPr>
          <a:xfrm>
            <a:off x="1066800" y="2324100"/>
            <a:ext cx="10375900" cy="3852863"/>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8911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r>
              <a:rPr lang="en-US" sz="3600" dirty="0" smtClean="0"/>
              <a:t>Not every data repository is created equal</a:t>
            </a:r>
          </a:p>
          <a:p>
            <a:pPr lvl="1"/>
            <a:r>
              <a:rPr lang="en-US" sz="3200" dirty="0" smtClean="0">
                <a:solidFill>
                  <a:srgbClr val="C00000"/>
                </a:solidFill>
              </a:rPr>
              <a:t>The Second Bank of Third City credit card data is not a data/code repository</a:t>
            </a:r>
          </a:p>
          <a:p>
            <a:pPr lvl="1"/>
            <a:r>
              <a:rPr lang="en-US" sz="3200" dirty="0" smtClean="0">
                <a:solidFill>
                  <a:schemeClr val="accent4">
                    <a:lumMod val="50000"/>
                  </a:schemeClr>
                </a:solidFill>
              </a:rPr>
              <a:t>Is the School Board of Third City a reliable repository?</a:t>
            </a:r>
          </a:p>
          <a:p>
            <a:pPr lvl="1"/>
            <a:r>
              <a:rPr lang="en-US" sz="3200" dirty="0" smtClean="0">
                <a:solidFill>
                  <a:schemeClr val="accent6">
                    <a:lumMod val="75000"/>
                  </a:schemeClr>
                </a:solidFill>
              </a:rPr>
              <a:t>Is the JPMC Institute a reliable repository?</a:t>
            </a:r>
          </a:p>
          <a:p>
            <a:pPr lvl="1"/>
            <a:r>
              <a:rPr lang="en-US" sz="3200" dirty="0">
                <a:solidFill>
                  <a:schemeClr val="accent1">
                    <a:lumMod val="50000"/>
                  </a:schemeClr>
                </a:solidFill>
              </a:rPr>
              <a:t>Is the </a:t>
            </a:r>
            <a:r>
              <a:rPr lang="en-US" sz="3200" dirty="0" smtClean="0">
                <a:solidFill>
                  <a:schemeClr val="accent1">
                    <a:lumMod val="50000"/>
                  </a:schemeClr>
                </a:solidFill>
              </a:rPr>
              <a:t>US Census Bureau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a:t>
            </a:r>
            <a:r>
              <a:rPr lang="en-US" sz="3200" b="1" dirty="0" smtClean="0"/>
              <a:t>any </a:t>
            </a:r>
            <a:r>
              <a:rPr lang="en-US" sz="3200" b="1" dirty="0" err="1" smtClean="0"/>
              <a:t>restriced</a:t>
            </a:r>
            <a:r>
              <a:rPr lang="en-US" sz="3200" b="1" dirty="0" smtClean="0"/>
              <a:t>-access repositories reliable archives?</a:t>
            </a:r>
            <a:endParaRPr lang="en-US" sz="3200" b="1" dirty="0"/>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
        <p:nvSpPr>
          <p:cNvPr id="4" name="Rectangle 3"/>
          <p:cNvSpPr/>
          <p:nvPr/>
        </p:nvSpPr>
        <p:spPr>
          <a:xfrm>
            <a:off x="1066800" y="2324101"/>
            <a:ext cx="10375900" cy="2540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4631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Within Economics (AEA, </a:t>
            </a:r>
            <a:r>
              <a:rPr lang="en-US" dirty="0" err="1" smtClean="0"/>
              <a:t>Restud</a:t>
            </a:r>
            <a:r>
              <a:rPr lang="en-US" dirty="0" smtClean="0"/>
              <a:t>)</a:t>
            </a:r>
            <a:endParaRPr lang="en-US" dirty="0"/>
          </a:p>
        </p:txBody>
      </p:sp>
      <p:sp>
        <p:nvSpPr>
          <p:cNvPr id="3" name="Content Placeholder 2"/>
          <p:cNvSpPr>
            <a:spLocks noGrp="1"/>
          </p:cNvSpPr>
          <p:nvPr>
            <p:ph idx="1"/>
          </p:nvPr>
        </p:nvSpPr>
        <p:spPr/>
        <p:txBody>
          <a:bodyPr/>
          <a:lstStyle/>
          <a:p>
            <a:r>
              <a:rPr lang="en-US" dirty="0" smtClean="0"/>
              <a:t>Ensure </a:t>
            </a:r>
            <a:r>
              <a:rPr lang="en-US" b="1" dirty="0" smtClean="0">
                <a:solidFill>
                  <a:schemeClr val="accent5">
                    <a:lumMod val="75000"/>
                  </a:schemeClr>
                </a:solidFill>
              </a:rPr>
              <a:t>reproducibility</a:t>
            </a:r>
            <a:r>
              <a:rPr lang="en-US" dirty="0" smtClean="0"/>
              <a:t> of computational code</a:t>
            </a:r>
          </a:p>
          <a:p>
            <a:r>
              <a:rPr lang="en-US" dirty="0" smtClean="0"/>
              <a:t>Challenge: </a:t>
            </a:r>
            <a:r>
              <a:rPr lang="en-US" b="1" dirty="0" smtClean="0">
                <a:solidFill>
                  <a:srgbClr val="C00000"/>
                </a:solidFill>
              </a:rPr>
              <a:t>Restricted-access data</a:t>
            </a:r>
          </a:p>
        </p:txBody>
      </p:sp>
    </p:spTree>
    <p:extLst>
      <p:ext uri="{BB962C8B-B14F-4D97-AF65-F5344CB8AC3E}">
        <p14:creationId xmlns:p14="http://schemas.microsoft.com/office/powerpoint/2010/main" val="9417651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efforts</a:t>
            </a:r>
            <a:endParaRPr lang="en-US" dirty="0"/>
          </a:p>
        </p:txBody>
      </p:sp>
      <p:sp>
        <p:nvSpPr>
          <p:cNvPr id="5" name="Text Placeholder 4"/>
          <p:cNvSpPr>
            <a:spLocks noGrp="1"/>
          </p:cNvSpPr>
          <p:nvPr>
            <p:ph type="body" idx="1"/>
          </p:nvPr>
        </p:nvSpPr>
        <p:spPr/>
        <p:txBody>
          <a:bodyPr/>
          <a:lstStyle/>
          <a:p>
            <a:r>
              <a:rPr lang="en-US" dirty="0"/>
              <a:t>AEA, Social </a:t>
            </a:r>
            <a:r>
              <a:rPr lang="en-US" dirty="0" smtClean="0"/>
              <a:t>Sciences, elsewhere</a:t>
            </a:r>
            <a:endParaRPr lang="en-US" dirty="0"/>
          </a:p>
        </p:txBody>
      </p:sp>
    </p:spTree>
    <p:extLst>
      <p:ext uri="{BB962C8B-B14F-4D97-AF65-F5344CB8AC3E}">
        <p14:creationId xmlns:p14="http://schemas.microsoft.com/office/powerpoint/2010/main" val="926781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support for researchers</a:t>
            </a:r>
            <a:endParaRPr lang="en-US" dirty="0"/>
          </a:p>
        </p:txBody>
      </p:sp>
      <p:sp>
        <p:nvSpPr>
          <p:cNvPr id="3" name="Content Placeholder 2"/>
          <p:cNvSpPr>
            <a:spLocks noGrp="1"/>
          </p:cNvSpPr>
          <p:nvPr>
            <p:ph idx="1"/>
          </p:nvPr>
        </p:nvSpPr>
        <p:spPr/>
        <p:txBody>
          <a:bodyPr/>
          <a:lstStyle/>
          <a:p>
            <a:r>
              <a:rPr lang="en-US" dirty="0" smtClean="0"/>
              <a:t>Training in methods (with various centers, institutions, etc.)</a:t>
            </a:r>
          </a:p>
          <a:p>
            <a:pPr lvl="1"/>
            <a:r>
              <a:rPr lang="en-US" dirty="0" smtClean="0"/>
              <a:t>For current researchers</a:t>
            </a:r>
          </a:p>
          <a:p>
            <a:pPr lvl="1"/>
            <a:r>
              <a:rPr lang="en-US" dirty="0" smtClean="0"/>
              <a:t>For integration into curriculums</a:t>
            </a:r>
          </a:p>
          <a:p>
            <a:r>
              <a:rPr lang="en-US" dirty="0" smtClean="0"/>
              <a:t>Tools to streamline the process </a:t>
            </a:r>
          </a:p>
          <a:p>
            <a:pPr lvl="1"/>
            <a:r>
              <a:rPr lang="en-US" dirty="0" smtClean="0"/>
              <a:t>A few technical things (not described here)</a:t>
            </a:r>
          </a:p>
          <a:p>
            <a:pPr lvl="1"/>
            <a:r>
              <a:rPr lang="en-US" dirty="0" smtClean="0"/>
              <a:t>Coordinate among journals (no duplicate effort)</a:t>
            </a:r>
          </a:p>
          <a:p>
            <a:r>
              <a:rPr lang="en-US" dirty="0" smtClean="0"/>
              <a:t>Awareness</a:t>
            </a:r>
          </a:p>
          <a:p>
            <a:pPr lvl="1"/>
            <a:r>
              <a:rPr lang="en-US" dirty="0" smtClean="0"/>
              <a:t>Consider badges/ certification</a:t>
            </a:r>
          </a:p>
          <a:p>
            <a:pPr lvl="1"/>
            <a:r>
              <a:rPr lang="en-US" dirty="0" smtClean="0"/>
              <a:t>Address issues with confidential data</a:t>
            </a:r>
            <a:endParaRPr lang="en-US" dirty="0"/>
          </a:p>
        </p:txBody>
      </p:sp>
    </p:spTree>
    <p:extLst>
      <p:ext uri="{BB962C8B-B14F-4D97-AF65-F5344CB8AC3E}">
        <p14:creationId xmlns:p14="http://schemas.microsoft.com/office/powerpoint/2010/main" val="26216664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 data</a:t>
            </a:r>
            <a:endParaRPr lang="en-US" dirty="0"/>
          </a:p>
        </p:txBody>
      </p:sp>
      <p:sp>
        <p:nvSpPr>
          <p:cNvPr id="3" name="Content Placeholder 2"/>
          <p:cNvSpPr>
            <a:spLocks noGrp="1"/>
          </p:cNvSpPr>
          <p:nvPr>
            <p:ph idx="1"/>
          </p:nvPr>
        </p:nvSpPr>
        <p:spPr/>
        <p:txBody>
          <a:bodyPr/>
          <a:lstStyle/>
          <a:p>
            <a:r>
              <a:rPr lang="en-US" dirty="0" smtClean="0"/>
              <a:t>Highlight where confidential data already require replicability</a:t>
            </a:r>
          </a:p>
          <a:p>
            <a:pPr lvl="1"/>
            <a:r>
              <a:rPr lang="en-US" dirty="0" smtClean="0"/>
              <a:t>IAB</a:t>
            </a:r>
          </a:p>
          <a:p>
            <a:pPr lvl="1"/>
            <a:r>
              <a:rPr lang="en-US" dirty="0" smtClean="0"/>
              <a:t>Remote processing servers (Canada, NCHS, Australia, etc.)</a:t>
            </a:r>
          </a:p>
          <a:p>
            <a:r>
              <a:rPr lang="en-US" dirty="0" smtClean="0"/>
              <a:t>Work with Research Data Centers to facilitate transparency and reproducibility</a:t>
            </a:r>
          </a:p>
          <a:p>
            <a:pPr lvl="1"/>
            <a:r>
              <a:rPr lang="en-US" dirty="0" smtClean="0"/>
              <a:t>Training (secure programming guidelines)</a:t>
            </a:r>
          </a:p>
          <a:p>
            <a:pPr lvl="1"/>
            <a:r>
              <a:rPr lang="en-US" dirty="0" smtClean="0"/>
              <a:t>Standardize archives within RDCs + transparency</a:t>
            </a:r>
          </a:p>
        </p:txBody>
      </p:sp>
    </p:spTree>
    <p:extLst>
      <p:ext uri="{BB962C8B-B14F-4D97-AF65-F5344CB8AC3E}">
        <p14:creationId xmlns:p14="http://schemas.microsoft.com/office/powerpoint/2010/main" val="6047989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6" y="-2196566"/>
            <a:ext cx="12271586" cy="8720780"/>
          </a:xfrm>
          <a:prstGeom prst="rect">
            <a:avLst/>
          </a:prstGeom>
          <a:ln w="38100">
            <a:solidFill>
              <a:schemeClr val="accent6">
                <a:lumMod val="75000"/>
              </a:schemeClr>
            </a:solidFill>
          </a:ln>
          <a:effectLst>
            <a:outerShdw blurRad="50800" dist="127000" dir="2700000" algn="tl" rotWithShape="0">
              <a:prstClr val="black">
                <a:alpha val="40000"/>
              </a:prstClr>
            </a:outerShdw>
          </a:effectLst>
        </p:spPr>
      </p:pic>
      <p:sp>
        <p:nvSpPr>
          <p:cNvPr id="7" name="Rectangle 6"/>
          <p:cNvSpPr/>
          <p:nvPr/>
        </p:nvSpPr>
        <p:spPr>
          <a:xfrm>
            <a:off x="1651000" y="1955800"/>
            <a:ext cx="8559800" cy="16848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1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75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0 0 L 0 0.25 E" pathEditMode="relative" ptsTypes="">
                                      <p:cBhvr>
                                        <p:cTn id="13"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1446550"/>
          </a:xfrm>
          <a:prstGeom prst="rect">
            <a:avLst/>
          </a:prstGeom>
          <a:noFill/>
        </p:spPr>
        <p:txBody>
          <a:bodyPr wrap="square" rtlCol="0">
            <a:spAutoFit/>
          </a:bodyPr>
          <a:lstStyle/>
          <a:p>
            <a:pPr algn="ctr"/>
            <a:r>
              <a:rPr lang="en-US" sz="8800" dirty="0" smtClean="0">
                <a:solidFill>
                  <a:schemeClr val="bg1"/>
                </a:solidFill>
              </a:rPr>
              <a:t>And you?</a:t>
            </a:r>
            <a:endParaRPr lang="en-US" dirty="0">
              <a:solidFill>
                <a:schemeClr val="bg1"/>
              </a:solidFill>
            </a:endParaRPr>
          </a:p>
        </p:txBody>
      </p:sp>
    </p:spTree>
    <p:extLst>
      <p:ext uri="{BB962C8B-B14F-4D97-AF65-F5344CB8AC3E}">
        <p14:creationId xmlns:p14="http://schemas.microsoft.com/office/powerpoint/2010/main" val="242578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Modern publications thus need </a:t>
            </a:r>
            <a:br>
              <a:rPr lang="en-US" sz="3600" b="1" dirty="0" smtClean="0"/>
            </a:br>
            <a:r>
              <a:rPr lang="en-US" sz="3600" b="1" dirty="0" smtClean="0"/>
              <a:t>the same transparency and completeness</a:t>
            </a:r>
            <a:br>
              <a:rPr lang="en-US" sz="3600" b="1" dirty="0" smtClean="0"/>
            </a:br>
            <a:r>
              <a:rPr lang="en-US" sz="3600" b="1" dirty="0" smtClean="0"/>
              <a:t>as in the old days</a:t>
            </a:r>
          </a:p>
          <a:p>
            <a:pPr marL="0" indent="0" algn="ctr">
              <a:buNone/>
            </a:pPr>
            <a:r>
              <a:rPr lang="en-US" sz="3600" b="1" dirty="0"/>
              <a:t>t</a:t>
            </a:r>
            <a:r>
              <a:rPr lang="en-US" sz="3600" b="1" dirty="0" smtClean="0"/>
              <a:t>o facilitate replicability</a:t>
            </a:r>
          </a:p>
        </p:txBody>
      </p:sp>
    </p:spTree>
    <p:extLst>
      <p:ext uri="{BB962C8B-B14F-4D97-AF65-F5344CB8AC3E}">
        <p14:creationId xmlns:p14="http://schemas.microsoft.com/office/powerpoint/2010/main" val="830873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Researchers: New skills to learn/teach</a:t>
            </a:r>
            <a:endParaRPr lang="en-US" dirty="0"/>
          </a:p>
        </p:txBody>
      </p:sp>
      <p:sp>
        <p:nvSpPr>
          <p:cNvPr id="5" name="Content Placeholder 4"/>
          <p:cNvSpPr>
            <a:spLocks noGrp="1"/>
          </p:cNvSpPr>
          <p:nvPr>
            <p:ph idx="1"/>
          </p:nvPr>
        </p:nvSpPr>
        <p:spPr/>
        <p:txBody>
          <a:bodyPr>
            <a:normAutofit/>
          </a:bodyPr>
          <a:lstStyle/>
          <a:p>
            <a:r>
              <a:rPr lang="en-US" sz="3600" dirty="0" smtClean="0"/>
              <a:t>How to </a:t>
            </a:r>
            <a:r>
              <a:rPr lang="en-US" sz="4000" b="1" dirty="0" smtClean="0">
                <a:solidFill>
                  <a:schemeClr val="accent2">
                    <a:lumMod val="75000"/>
                  </a:schemeClr>
                </a:solidFill>
              </a:rPr>
              <a:t>incorporate reproducible practices </a:t>
            </a:r>
            <a:r>
              <a:rPr lang="en-US" sz="3600" dirty="0" smtClean="0"/>
              <a:t>into your workflow</a:t>
            </a:r>
          </a:p>
          <a:p>
            <a:r>
              <a:rPr lang="en-US" sz="3600" dirty="0"/>
              <a:t>When to </a:t>
            </a:r>
            <a:r>
              <a:rPr lang="en-US" sz="4000" b="1" dirty="0">
                <a:solidFill>
                  <a:schemeClr val="accent6">
                    <a:lumMod val="75000"/>
                  </a:schemeClr>
                </a:solidFill>
              </a:rPr>
              <a:t>pre-register</a:t>
            </a:r>
            <a:r>
              <a:rPr lang="en-US" sz="3600" dirty="0"/>
              <a:t>, and when not to</a:t>
            </a:r>
          </a:p>
          <a:p>
            <a:r>
              <a:rPr lang="en-US" sz="4000" b="1" dirty="0">
                <a:solidFill>
                  <a:schemeClr val="accent5">
                    <a:lumMod val="75000"/>
                  </a:schemeClr>
                </a:solidFill>
              </a:rPr>
              <a:t>Document</a:t>
            </a:r>
            <a:r>
              <a:rPr lang="en-US" sz="3600" dirty="0"/>
              <a:t> early, and </a:t>
            </a:r>
            <a:r>
              <a:rPr lang="en-US" sz="3600" dirty="0" smtClean="0"/>
              <a:t>often (better READMEs!)</a:t>
            </a:r>
            <a:endParaRPr lang="en-US" sz="3600" dirty="0"/>
          </a:p>
          <a:p>
            <a:r>
              <a:rPr lang="en-US" sz="3600" dirty="0" smtClean="0"/>
              <a:t>How, where, and when to </a:t>
            </a:r>
            <a:r>
              <a:rPr lang="en-US" sz="4400" b="1" dirty="0" smtClean="0">
                <a:solidFill>
                  <a:schemeClr val="accent2">
                    <a:lumMod val="75000"/>
                  </a:schemeClr>
                </a:solidFill>
              </a:rPr>
              <a:t>archive data and code</a:t>
            </a:r>
            <a:endParaRPr lang="en-US" sz="3600" b="1" dirty="0" smtClean="0">
              <a:solidFill>
                <a:schemeClr val="accent2">
                  <a:lumMod val="75000"/>
                </a:schemeClr>
              </a:solidFill>
            </a:endParaRPr>
          </a:p>
          <a:p>
            <a:r>
              <a:rPr lang="en-US" sz="3600" dirty="0" smtClean="0"/>
              <a:t>How to </a:t>
            </a:r>
            <a:r>
              <a:rPr lang="en-US" sz="4000" b="1" dirty="0" smtClean="0">
                <a:solidFill>
                  <a:schemeClr val="accent6">
                    <a:lumMod val="75000"/>
                  </a:schemeClr>
                </a:solidFill>
              </a:rPr>
              <a:t>license</a:t>
            </a:r>
            <a:r>
              <a:rPr lang="en-US" sz="3600" dirty="0" smtClean="0"/>
              <a:t> your contributions!</a:t>
            </a:r>
          </a:p>
        </p:txBody>
      </p:sp>
    </p:spTree>
    <p:extLst>
      <p:ext uri="{BB962C8B-B14F-4D97-AF65-F5344CB8AC3E}">
        <p14:creationId xmlns:p14="http://schemas.microsoft.com/office/powerpoint/2010/main" val="249024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Greater transparency</a:t>
            </a:r>
          </a:p>
          <a:p>
            <a:pPr lvl="1"/>
            <a:r>
              <a:rPr lang="en-US" sz="3600" dirty="0" smtClean="0"/>
              <a:t>Equal treatment of public-use and confidential data</a:t>
            </a:r>
          </a:p>
          <a:p>
            <a:r>
              <a:rPr lang="en-US" sz="4000" b="1" dirty="0" smtClean="0">
                <a:solidFill>
                  <a:schemeClr val="accent6">
                    <a:lumMod val="75000"/>
                  </a:schemeClr>
                </a:solidFill>
              </a:rPr>
              <a:t>Better computational reproducibility</a:t>
            </a:r>
          </a:p>
          <a:p>
            <a:pPr lvl="1"/>
            <a:r>
              <a:rPr lang="en-US" sz="3600" dirty="0" smtClean="0"/>
              <a:t>For public data as well as confidential data</a:t>
            </a:r>
          </a:p>
          <a:p>
            <a:r>
              <a:rPr lang="en-US" sz="4000" b="1" dirty="0" smtClean="0">
                <a:solidFill>
                  <a:schemeClr val="accent4">
                    <a:lumMod val="75000"/>
                  </a:schemeClr>
                </a:solidFill>
              </a:rPr>
              <a:t>Greater reliance on shared resources</a:t>
            </a:r>
          </a:p>
          <a:p>
            <a:pPr lvl="1"/>
            <a:r>
              <a:rPr lang="en-US" sz="3600" dirty="0" smtClean="0"/>
              <a:t>Encourage best practices</a:t>
            </a:r>
          </a:p>
        </p:txBody>
      </p:sp>
    </p:spTree>
    <p:extLst>
      <p:ext uri="{BB962C8B-B14F-4D97-AF65-F5344CB8AC3E}">
        <p14:creationId xmlns:p14="http://schemas.microsoft.com/office/powerpoint/2010/main" val="3911607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832100" y="1981200"/>
            <a:ext cx="72390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smtClean="0"/>
              <a:t>Merci!</a:t>
            </a:r>
            <a:endParaRPr lang="en-US" sz="6600" b="1" dirty="0"/>
          </a:p>
        </p:txBody>
      </p:sp>
    </p:spTree>
    <p:extLst>
      <p:ext uri="{BB962C8B-B14F-4D97-AF65-F5344CB8AC3E}">
        <p14:creationId xmlns:p14="http://schemas.microsoft.com/office/powerpoint/2010/main" val="676275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Progress</a:t>
            </a:r>
            <a:endParaRPr lang="en-US" dirty="0">
              <a:solidFill>
                <a:schemeClr val="bg1"/>
              </a:solidFill>
            </a:endParaRPr>
          </a:p>
        </p:txBody>
      </p:sp>
    </p:spTree>
    <p:extLst>
      <p:ext uri="{BB962C8B-B14F-4D97-AF65-F5344CB8AC3E}">
        <p14:creationId xmlns:p14="http://schemas.microsoft.com/office/powerpoint/2010/main" val="175982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p:txBody>
      </p:sp>
      <p:pic>
        <p:nvPicPr>
          <p:cNvPr id="4" name="Picture 4" descr="Publication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3625056"/>
            <a:ext cx="12382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ew Table of Contents for Journal of Applied Econometrics volume 34 issu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670" y="3625056"/>
            <a:ext cx="10858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iew Table of Contents for Journal of Money, Credit and Banking volume 51 issu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667" y="4190782"/>
            <a:ext cx="962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174570" y="4649569"/>
            <a:ext cx="2609850" cy="1104900"/>
          </a:xfrm>
          <a:prstGeom prst="rect">
            <a:avLst/>
          </a:prstGeom>
        </p:spPr>
      </p:pic>
    </p:spTree>
    <p:extLst>
      <p:ext uri="{BB962C8B-B14F-4D97-AF65-F5344CB8AC3E}">
        <p14:creationId xmlns:p14="http://schemas.microsoft.com/office/powerpoint/2010/main" val="79463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a:p>
            <a:r>
              <a:rPr lang="en-US" dirty="0" smtClean="0"/>
              <a:t>Shared open source software</a:t>
            </a:r>
          </a:p>
        </p:txBody>
      </p:sp>
      <p:pic>
        <p:nvPicPr>
          <p:cNvPr id="9" name="Picture 8"/>
          <p:cNvPicPr>
            <a:picLocks noChangeAspect="1"/>
          </p:cNvPicPr>
          <p:nvPr/>
        </p:nvPicPr>
        <p:blipFill>
          <a:blip r:embed="rId2"/>
          <a:stretch>
            <a:fillRect/>
          </a:stretch>
        </p:blipFill>
        <p:spPr>
          <a:xfrm>
            <a:off x="4151790" y="3227337"/>
            <a:ext cx="3180811" cy="2699991"/>
          </a:xfrm>
          <a:prstGeom prst="rect">
            <a:avLst/>
          </a:prstGeom>
        </p:spPr>
      </p:pic>
      <p:pic>
        <p:nvPicPr>
          <p:cNvPr id="11" name="Picture 10"/>
          <p:cNvPicPr>
            <a:picLocks noChangeAspect="1"/>
          </p:cNvPicPr>
          <p:nvPr/>
        </p:nvPicPr>
        <p:blipFill>
          <a:blip r:embed="rId3"/>
          <a:stretch>
            <a:fillRect/>
          </a:stretch>
        </p:blipFill>
        <p:spPr>
          <a:xfrm>
            <a:off x="1892179" y="3731283"/>
            <a:ext cx="1419225" cy="1104900"/>
          </a:xfrm>
          <a:prstGeom prst="rect">
            <a:avLst/>
          </a:prstGeom>
        </p:spPr>
      </p:pic>
    </p:spTree>
    <p:extLst>
      <p:ext uri="{BB962C8B-B14F-4D97-AF65-F5344CB8AC3E}">
        <p14:creationId xmlns:p14="http://schemas.microsoft.com/office/powerpoint/2010/main" val="514046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pPr lvl="0"/>
            <a:r>
              <a:rPr lang="en-US" dirty="0">
                <a:solidFill>
                  <a:prstClr val="black"/>
                </a:solidFill>
              </a:rPr>
              <a:t>Replication archives and Data (Code) Availability policies</a:t>
            </a:r>
          </a:p>
          <a:p>
            <a:pPr lvl="0"/>
            <a:r>
              <a:rPr lang="en-US" dirty="0">
                <a:solidFill>
                  <a:prstClr val="black"/>
                </a:solidFill>
              </a:rPr>
              <a:t>Shared open source software</a:t>
            </a:r>
          </a:p>
          <a:p>
            <a:r>
              <a:rPr lang="en-US" dirty="0" smtClean="0"/>
              <a:t>Better public-use and shared data</a:t>
            </a:r>
            <a:endParaRPr lang="en-US" dirty="0"/>
          </a:p>
        </p:txBody>
      </p:sp>
      <p:pic>
        <p:nvPicPr>
          <p:cNvPr id="4" name="Picture 3"/>
          <p:cNvPicPr>
            <a:picLocks noChangeAspect="1"/>
          </p:cNvPicPr>
          <p:nvPr/>
        </p:nvPicPr>
        <p:blipFill>
          <a:blip r:embed="rId2"/>
          <a:stretch>
            <a:fillRect/>
          </a:stretch>
        </p:blipFill>
        <p:spPr>
          <a:xfrm>
            <a:off x="1213778" y="3542371"/>
            <a:ext cx="2162175" cy="2524125"/>
          </a:xfrm>
          <a:prstGeom prst="rect">
            <a:avLst/>
          </a:prstGeom>
        </p:spPr>
      </p:pic>
      <p:sp>
        <p:nvSpPr>
          <p:cNvPr id="5" name="Rectangle 4"/>
          <p:cNvSpPr/>
          <p:nvPr/>
        </p:nvSpPr>
        <p:spPr>
          <a:xfrm>
            <a:off x="3758076" y="3466965"/>
            <a:ext cx="36068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CASD</a:t>
            </a:r>
            <a:endParaRPr lang="en-US" dirty="0"/>
          </a:p>
        </p:txBody>
      </p:sp>
      <p:sp>
        <p:nvSpPr>
          <p:cNvPr id="8" name="Rectangle 7"/>
          <p:cNvSpPr/>
          <p:nvPr/>
        </p:nvSpPr>
        <p:spPr>
          <a:xfrm>
            <a:off x="6319374" y="4470400"/>
            <a:ext cx="36068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IAB</a:t>
            </a:r>
            <a:endParaRPr lang="en-US" dirty="0"/>
          </a:p>
        </p:txBody>
      </p:sp>
      <p:sp>
        <p:nvSpPr>
          <p:cNvPr id="9" name="Rectangle 8"/>
          <p:cNvSpPr/>
          <p:nvPr/>
        </p:nvSpPr>
        <p:spPr>
          <a:xfrm>
            <a:off x="7938062" y="2917032"/>
            <a:ext cx="36068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FSRDC</a:t>
            </a:r>
            <a:endParaRPr lang="en-US" dirty="0"/>
          </a:p>
        </p:txBody>
      </p:sp>
    </p:spTree>
    <p:extLst>
      <p:ext uri="{BB962C8B-B14F-4D97-AF65-F5344CB8AC3E}">
        <p14:creationId xmlns:p14="http://schemas.microsoft.com/office/powerpoint/2010/main" val="2855203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8431</TotalTime>
  <Words>1963</Words>
  <Application>Microsoft Office PowerPoint</Application>
  <PresentationFormat>Widescreen</PresentationFormat>
  <Paragraphs>352</Paragraphs>
  <Slides>52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Montserrat</vt:lpstr>
      <vt:lpstr>Roboto</vt:lpstr>
      <vt:lpstr>Office Theme</vt:lpstr>
      <vt:lpstr>Replication and Reproducibility in Social Sciences and Statistics: Context, Concerns, and Concrete Measures</vt:lpstr>
      <vt:lpstr>This reproducibility crisis thing….</vt:lpstr>
      <vt:lpstr>The “crisis” in the 60s and 70s Sterling, 1959; Cohen, 1962; Lykken, 1968; Tukey, 1969; Greenwald, 1975; Meehl, 1978; Rosenthal, 1979</vt:lpstr>
      <vt:lpstr>Efficiency of scholary discourse?</vt:lpstr>
      <vt:lpstr>Efficiency of scholary discourse!</vt:lpstr>
      <vt:lpstr>PowerPoint Presentation</vt:lpstr>
      <vt:lpstr>Progress</vt:lpstr>
      <vt:lpstr>Progress</vt:lpstr>
      <vt:lpstr>Progress</vt:lpstr>
      <vt:lpstr>Progress</vt:lpstr>
      <vt:lpstr>Progress</vt:lpstr>
      <vt:lpstr>PowerPoint Presentation</vt:lpstr>
      <vt:lpstr>Second round (2012-)</vt:lpstr>
      <vt:lpstr>Pre-registration</vt:lpstr>
      <vt:lpstr>Registered Reports</vt:lpstr>
      <vt:lpstr>Preprints in other sciences </vt:lpstr>
      <vt:lpstr>PowerPoint Presentation</vt:lpstr>
      <vt:lpstr>PowerPoint Presentation</vt:lpstr>
      <vt:lpstr>PowerPoint Presentation</vt:lpstr>
      <vt:lpstr>Results?</vt:lpstr>
      <vt:lpstr>Some key statistics</vt:lpstr>
      <vt:lpstr>PowerPoint Presentation</vt:lpstr>
      <vt:lpstr>Current Data Availability Policies are Broken</vt:lpstr>
      <vt:lpstr>PowerPoint Presentation</vt:lpstr>
      <vt:lpstr>Current efforts at the AEA</vt:lpstr>
      <vt:lpstr>Current efforts at the AEA</vt:lpstr>
      <vt:lpstr>AEA “Data Availability Policy” (2018)</vt:lpstr>
      <vt:lpstr>AEA “Data Availability Policy” (2019)</vt:lpstr>
      <vt:lpstr>Improve reproducibility</vt:lpstr>
      <vt:lpstr>PowerPoint Presentation</vt:lpstr>
      <vt:lpstr>Illustration</vt:lpstr>
      <vt:lpstr>PowerPoint Presentation</vt:lpstr>
      <vt:lpstr>Encourage Best Practices</vt:lpstr>
      <vt:lpstr>Encourage Best Practices</vt:lpstr>
      <vt:lpstr>Evolving Journal and Data Infrastructure</vt:lpstr>
      <vt:lpstr>Evolving Journal and Data Infrastructure</vt:lpstr>
      <vt:lpstr>Evolving Journal and Data Infrastructure</vt:lpstr>
      <vt:lpstr>Evolving Journal and Data Infrastructure</vt:lpstr>
      <vt:lpstr>Evolving Journal and Data Infrastructure</vt:lpstr>
      <vt:lpstr>Challenges?</vt:lpstr>
      <vt:lpstr>Verifying Data and Code Deposits</vt:lpstr>
      <vt:lpstr>Verifying Data and Code Deposits</vt:lpstr>
      <vt:lpstr>Verifying Data and Code Deposits</vt:lpstr>
      <vt:lpstr>Within Economics (AEA, Restud)</vt:lpstr>
      <vt:lpstr>Future efforts</vt:lpstr>
      <vt:lpstr>Better support for researchers</vt:lpstr>
      <vt:lpstr>Confidential data</vt:lpstr>
      <vt:lpstr>Richer metadata, more transparency</vt:lpstr>
      <vt:lpstr>PowerPoint Presentation</vt:lpstr>
      <vt:lpstr>Researchers: New skills to learn/teach</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286</cp:revision>
  <dcterms:created xsi:type="dcterms:W3CDTF">2016-11-26T21:09:30Z</dcterms:created>
  <dcterms:modified xsi:type="dcterms:W3CDTF">2019-03-29T13:55:02Z</dcterms:modified>
</cp:coreProperties>
</file>