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4"/>
  </p:notesMasterIdLst>
  <p:sldIdLst>
    <p:sldId id="256" r:id="rId2"/>
    <p:sldId id="600" r:id="rId3"/>
    <p:sldId id="461" r:id="rId4"/>
    <p:sldId id="681" r:id="rId5"/>
    <p:sldId id="682" r:id="rId6"/>
    <p:sldId id="705" r:id="rId7"/>
    <p:sldId id="698" r:id="rId8"/>
    <p:sldId id="699" r:id="rId9"/>
    <p:sldId id="700" r:id="rId10"/>
    <p:sldId id="701" r:id="rId11"/>
    <p:sldId id="702" r:id="rId12"/>
    <p:sldId id="703" r:id="rId13"/>
    <p:sldId id="704" r:id="rId14"/>
    <p:sldId id="683" r:id="rId15"/>
    <p:sldId id="507" r:id="rId16"/>
    <p:sldId id="675" r:id="rId17"/>
    <p:sldId id="676" r:id="rId18"/>
    <p:sldId id="621" r:id="rId19"/>
    <p:sldId id="677" r:id="rId20"/>
    <p:sldId id="690" r:id="rId21"/>
    <p:sldId id="498" r:id="rId22"/>
    <p:sldId id="623" r:id="rId23"/>
    <p:sldId id="499" r:id="rId24"/>
    <p:sldId id="501" r:id="rId25"/>
    <p:sldId id="624" r:id="rId26"/>
    <p:sldId id="685" r:id="rId27"/>
    <p:sldId id="706" r:id="rId28"/>
    <p:sldId id="716" r:id="rId29"/>
    <p:sldId id="708" r:id="rId30"/>
    <p:sldId id="707" r:id="rId31"/>
    <p:sldId id="717" r:id="rId32"/>
    <p:sldId id="718" r:id="rId33"/>
    <p:sldId id="709" r:id="rId34"/>
    <p:sldId id="710" r:id="rId35"/>
    <p:sldId id="711" r:id="rId36"/>
    <p:sldId id="712" r:id="rId37"/>
    <p:sldId id="713" r:id="rId38"/>
    <p:sldId id="714" r:id="rId39"/>
    <p:sldId id="715" r:id="rId40"/>
    <p:sldId id="719" r:id="rId41"/>
    <p:sldId id="637" r:id="rId42"/>
    <p:sldId id="638" r:id="rId43"/>
    <p:sldId id="639" r:id="rId44"/>
    <p:sldId id="691" r:id="rId45"/>
    <p:sldId id="720" r:id="rId46"/>
    <p:sldId id="686" r:id="rId47"/>
    <p:sldId id="692" r:id="rId48"/>
    <p:sldId id="448" r:id="rId49"/>
    <p:sldId id="627" r:id="rId50"/>
    <p:sldId id="721" r:id="rId51"/>
    <p:sldId id="722" r:id="rId52"/>
    <p:sldId id="618" r:id="rId53"/>
    <p:sldId id="617" r:id="rId54"/>
    <p:sldId id="724" r:id="rId55"/>
    <p:sldId id="725" r:id="rId56"/>
    <p:sldId id="726" r:id="rId57"/>
    <p:sldId id="727" r:id="rId58"/>
    <p:sldId id="728" r:id="rId59"/>
    <p:sldId id="729" r:id="rId60"/>
    <p:sldId id="723" r:id="rId61"/>
    <p:sldId id="641" r:id="rId62"/>
    <p:sldId id="696" r:id="rId63"/>
    <p:sldId id="553" r:id="rId64"/>
    <p:sldId id="697" r:id="rId65"/>
    <p:sldId id="654" r:id="rId66"/>
    <p:sldId id="555" r:id="rId67"/>
    <p:sldId id="648" r:id="rId68"/>
    <p:sldId id="649" r:id="rId69"/>
    <p:sldId id="687" r:id="rId70"/>
    <p:sldId id="689" r:id="rId71"/>
    <p:sldId id="688" r:id="rId72"/>
    <p:sldId id="657" r:id="rId73"/>
    <p:sldId id="655" r:id="rId74"/>
    <p:sldId id="656" r:id="rId75"/>
    <p:sldId id="730" r:id="rId76"/>
    <p:sldId id="731" r:id="rId77"/>
    <p:sldId id="732" r:id="rId78"/>
    <p:sldId id="733" r:id="rId79"/>
    <p:sldId id="734" r:id="rId80"/>
    <p:sldId id="647" r:id="rId81"/>
    <p:sldId id="645" r:id="rId82"/>
    <p:sldId id="646" r:id="rId83"/>
    <p:sldId id="735" r:id="rId84"/>
    <p:sldId id="574" r:id="rId85"/>
    <p:sldId id="693" r:id="rId86"/>
    <p:sldId id="736" r:id="rId87"/>
    <p:sldId id="737" r:id="rId88"/>
    <p:sldId id="744" r:id="rId89"/>
    <p:sldId id="743" r:id="rId90"/>
    <p:sldId id="745" r:id="rId91"/>
    <p:sldId id="746" r:id="rId92"/>
    <p:sldId id="747" r:id="rId93"/>
    <p:sldId id="748" r:id="rId94"/>
    <p:sldId id="738" r:id="rId95"/>
    <p:sldId id="749" r:id="rId96"/>
    <p:sldId id="495" r:id="rId97"/>
    <p:sldId id="741" r:id="rId98"/>
    <p:sldId id="742" r:id="rId99"/>
    <p:sldId id="739" r:id="rId100"/>
    <p:sldId id="694" r:id="rId101"/>
    <p:sldId id="740" r:id="rId102"/>
    <p:sldId id="416" r:id="rId103"/>
  </p:sldIdLst>
  <p:sldSz cx="12192000" cy="6858000"/>
  <p:notesSz cx="6858000" cy="9144000"/>
  <p:embeddedFontLst>
    <p:embeddedFont>
      <p:font typeface="Calibri" panose="020F0502020204030204" pitchFamily="34" charset="0"/>
      <p:regular r:id="rId105"/>
      <p:bold r:id="rId106"/>
      <p:italic r:id="rId107"/>
      <p:boldItalic r:id="rId108"/>
    </p:embeddedFont>
    <p:embeddedFont>
      <p:font typeface="Roboto" panose="020B0604020202020204" charset="0"/>
      <p:regular r:id="rId109"/>
    </p:embeddedFont>
    <p:embeddedFont>
      <p:font typeface="Century" panose="02040604050505020304" pitchFamily="18" charset="0"/>
      <p:regular r:id="rId110"/>
    </p:embeddedFont>
    <p:embeddedFont>
      <p:font typeface="Calibri Light" panose="020F0302020204030204" pitchFamily="34" charset="0"/>
      <p:regular r:id="rId111"/>
      <p:italic r:id="rId1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81182" autoAdjust="0"/>
  </p:normalViewPr>
  <p:slideViewPr>
    <p:cSldViewPr snapToGrid="0">
      <p:cViewPr varScale="1">
        <p:scale>
          <a:sx n="78" d="100"/>
          <a:sy n="78" d="100"/>
        </p:scale>
        <p:origin x="516" y="52"/>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353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2019-04-05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41</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74505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342505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2019-04-05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2019-04-05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2019-04-05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2019-04-05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Challenges for Restricted-Access Data</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Verifiability</a:t>
            </a:r>
          </a:p>
          <a:p>
            <a:pPr lvl="1"/>
            <a:r>
              <a:rPr lang="en-US" sz="3600" dirty="0" smtClean="0"/>
              <a:t>How can others obtain access?</a:t>
            </a:r>
          </a:p>
          <a:p>
            <a:r>
              <a:rPr lang="en-US" sz="4000" b="1" dirty="0" smtClean="0">
                <a:solidFill>
                  <a:schemeClr val="accent6">
                    <a:lumMod val="75000"/>
                  </a:schemeClr>
                </a:solidFill>
              </a:rPr>
              <a:t>Documentation</a:t>
            </a:r>
          </a:p>
          <a:p>
            <a:pPr lvl="1"/>
            <a:r>
              <a:rPr lang="en-US" sz="3600" dirty="0" smtClean="0"/>
              <a:t>How can others learn about the data?</a:t>
            </a:r>
          </a:p>
          <a:p>
            <a:r>
              <a:rPr lang="en-US" sz="4000" b="1" dirty="0" smtClean="0">
                <a:solidFill>
                  <a:schemeClr val="accent4">
                    <a:lumMod val="75000"/>
                  </a:schemeClr>
                </a:solidFill>
              </a:rPr>
              <a:t>Persistence</a:t>
            </a:r>
          </a:p>
          <a:p>
            <a:pPr lvl="1"/>
            <a:r>
              <a:rPr lang="en-US" sz="3600" dirty="0" smtClean="0"/>
              <a:t>How are data and programs preserved?</a:t>
            </a:r>
          </a:p>
        </p:txBody>
      </p:sp>
    </p:spTree>
    <p:extLst>
      <p:ext uri="{BB962C8B-B14F-4D97-AF65-F5344CB8AC3E}">
        <p14:creationId xmlns:p14="http://schemas.microsoft.com/office/powerpoint/2010/main" val="4015676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32100" y="1981200"/>
            <a:ext cx="7239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smtClean="0"/>
              <a:t>Merci!</a:t>
            </a:r>
            <a:endParaRPr lang="en-US" sz="6600" b="1" dirty="0"/>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pic>
        <p:nvPicPr>
          <p:cNvPr id="6" name="Picture 5"/>
          <p:cNvPicPr>
            <a:picLocks noChangeAspect="1"/>
          </p:cNvPicPr>
          <p:nvPr/>
        </p:nvPicPr>
        <p:blipFill>
          <a:blip r:embed="rId3"/>
          <a:stretch>
            <a:fillRect/>
          </a:stretch>
        </p:blipFill>
        <p:spPr>
          <a:xfrm>
            <a:off x="4741545" y="3916362"/>
            <a:ext cx="1704975" cy="666750"/>
          </a:xfrm>
          <a:prstGeom prst="rect">
            <a:avLst/>
          </a:prstGeom>
        </p:spPr>
      </p:pic>
      <p:pic>
        <p:nvPicPr>
          <p:cNvPr id="7" name="Picture 6"/>
          <p:cNvPicPr>
            <a:picLocks noChangeAspect="1"/>
          </p:cNvPicPr>
          <p:nvPr/>
        </p:nvPicPr>
        <p:blipFill>
          <a:blip r:embed="rId4"/>
          <a:stretch>
            <a:fillRect/>
          </a:stretch>
        </p:blipFill>
        <p:spPr>
          <a:xfrm>
            <a:off x="5594032" y="4752420"/>
            <a:ext cx="3228975" cy="981075"/>
          </a:xfrm>
          <a:prstGeom prst="rect">
            <a:avLst/>
          </a:prstGeom>
        </p:spPr>
      </p:pic>
      <p:pic>
        <p:nvPicPr>
          <p:cNvPr id="10" name="Picture 9"/>
          <p:cNvPicPr>
            <a:picLocks noChangeAspect="1"/>
          </p:cNvPicPr>
          <p:nvPr/>
        </p:nvPicPr>
        <p:blipFill>
          <a:blip r:embed="rId5"/>
          <a:stretch>
            <a:fillRect/>
          </a:stretch>
        </p:blipFill>
        <p:spPr>
          <a:xfrm>
            <a:off x="6566462" y="3113327"/>
            <a:ext cx="2743200" cy="1047750"/>
          </a:xfrm>
          <a:prstGeom prst="rect">
            <a:avLst/>
          </a:prstGeom>
        </p:spPr>
      </p:pic>
      <p:pic>
        <p:nvPicPr>
          <p:cNvPr id="11" name="Picture 10"/>
          <p:cNvPicPr>
            <a:picLocks noChangeAspect="1"/>
          </p:cNvPicPr>
          <p:nvPr/>
        </p:nvPicPr>
        <p:blipFill>
          <a:blip r:embed="rId6"/>
          <a:stretch>
            <a:fillRect/>
          </a:stretch>
        </p:blipFill>
        <p:spPr>
          <a:xfrm>
            <a:off x="8823007" y="4402932"/>
            <a:ext cx="2705100" cy="1371600"/>
          </a:xfrm>
          <a:prstGeom prst="rect">
            <a:avLst/>
          </a:prstGeom>
        </p:spPr>
      </p:pic>
      <p:pic>
        <p:nvPicPr>
          <p:cNvPr id="12" name="Picture 11"/>
          <p:cNvPicPr>
            <a:picLocks noChangeAspect="1"/>
          </p:cNvPicPr>
          <p:nvPr/>
        </p:nvPicPr>
        <p:blipFill>
          <a:blip r:embed="rId7"/>
          <a:stretch>
            <a:fillRect/>
          </a:stretch>
        </p:blipFill>
        <p:spPr>
          <a:xfrm>
            <a:off x="9072370" y="3503852"/>
            <a:ext cx="1695450" cy="657225"/>
          </a:xfrm>
          <a:prstGeom prst="rect">
            <a:avLst/>
          </a:prstGeom>
        </p:spPr>
      </p:pic>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pic>
        <p:nvPicPr>
          <p:cNvPr id="7" name="Picture 6"/>
          <p:cNvPicPr>
            <a:picLocks noChangeAspect="1"/>
          </p:cNvPicPr>
          <p:nvPr/>
        </p:nvPicPr>
        <p:blipFill>
          <a:blip r:embed="rId3"/>
          <a:stretch>
            <a:fillRect/>
          </a:stretch>
        </p:blipFill>
        <p:spPr>
          <a:xfrm>
            <a:off x="5935662" y="5424487"/>
            <a:ext cx="1743075" cy="428625"/>
          </a:xfrm>
          <a:prstGeom prst="rect">
            <a:avLst/>
          </a:prstGeom>
        </p:spPr>
      </p:pic>
      <p:pic>
        <p:nvPicPr>
          <p:cNvPr id="8" name="Picture 7"/>
          <p:cNvPicPr>
            <a:picLocks noChangeAspect="1"/>
          </p:cNvPicPr>
          <p:nvPr/>
        </p:nvPicPr>
        <p:blipFill>
          <a:blip r:embed="rId4"/>
          <a:stretch>
            <a:fillRect/>
          </a:stretch>
        </p:blipFill>
        <p:spPr>
          <a:xfrm>
            <a:off x="1554480" y="4749397"/>
            <a:ext cx="3533775" cy="838200"/>
          </a:xfrm>
          <a:prstGeom prst="rect">
            <a:avLst/>
          </a:prstGeom>
        </p:spPr>
      </p:pic>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583140"/>
            <a:ext cx="8175716" cy="472830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 </a:t>
            </a:r>
            <a:br>
              <a:rPr lang="en-US" sz="3600" dirty="0" smtClean="0"/>
            </a:br>
            <a:r>
              <a:rPr lang="en-US" sz="2800" dirty="0" smtClean="0"/>
              <a:t>(also EJ, </a:t>
            </a:r>
            <a:r>
              <a:rPr lang="en-US" sz="2800" dirty="0" err="1" smtClean="0"/>
              <a:t>Restud</a:t>
            </a:r>
            <a:r>
              <a:rPr lang="en-US" sz="2800" dirty="0" smtClean="0"/>
              <a:t>)</a:t>
            </a:r>
            <a:endParaRPr lang="en-US" sz="3600" dirty="0" smtClean="0"/>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spTree>
    <p:extLst>
      <p:ext uri="{BB962C8B-B14F-4D97-AF65-F5344CB8AC3E}">
        <p14:creationId xmlns:p14="http://schemas.microsoft.com/office/powerpoint/2010/main" val="235805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1"/>
            <a:r>
              <a:rPr lang="en-US" sz="3200" dirty="0" smtClean="0"/>
              <a:t>Are badly documented</a:t>
            </a:r>
          </a:p>
          <a:p>
            <a:pPr lvl="1"/>
            <a:r>
              <a:rPr lang="en-US" sz="3200" dirty="0" smtClean="0"/>
              <a:t>Have no (permanent) location defined </a:t>
            </a:r>
          </a:p>
          <a:p>
            <a:pPr lvl="1"/>
            <a:r>
              <a:rPr lang="en-US" sz="3200" dirty="0" smtClean="0"/>
              <a:t>All of the above</a:t>
            </a:r>
          </a:p>
          <a:p>
            <a:pPr lvl="1"/>
            <a:endParaRPr lang="en-US" dirty="0"/>
          </a:p>
        </p:txBody>
      </p:sp>
    </p:spTree>
    <p:extLst>
      <p:ext uri="{BB962C8B-B14F-4D97-AF65-F5344CB8AC3E}">
        <p14:creationId xmlns:p14="http://schemas.microsoft.com/office/powerpoint/2010/main" val="38918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139121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Let’s try and do better…</a:t>
            </a:r>
            <a:endParaRPr lang="en-US" dirty="0"/>
          </a:p>
        </p:txBody>
      </p:sp>
    </p:spTree>
    <p:extLst>
      <p:ext uri="{BB962C8B-B14F-4D97-AF65-F5344CB8AC3E}">
        <p14:creationId xmlns:p14="http://schemas.microsoft.com/office/powerpoint/2010/main" val="4046781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9942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1035957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578923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spTree>
    <p:extLst>
      <p:ext uri="{BB962C8B-B14F-4D97-AF65-F5344CB8AC3E}">
        <p14:creationId xmlns:p14="http://schemas.microsoft.com/office/powerpoint/2010/main" val="1936690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3428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(journal website) reveals </a:t>
            </a:r>
            <a:r>
              <a:rPr lang="en-US" b="1" u="sng" dirty="0" smtClean="0"/>
              <a:t>none</a:t>
            </a:r>
            <a:r>
              <a:rPr lang="en-US" dirty="0" smtClean="0"/>
              <a:t>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166146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218626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522948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99248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a:t>
            </a:r>
          </a:p>
          <a:p>
            <a:pPr lvl="2"/>
            <a:r>
              <a:rPr lang="en-US" sz="2400" dirty="0" smtClean="0"/>
              <a:t>Public-use data</a:t>
            </a:r>
          </a:p>
          <a:p>
            <a:pPr lvl="2"/>
            <a:r>
              <a:rPr lang="en-US" sz="2400" dirty="0" smtClean="0"/>
              <a:t>Restricted-access data</a:t>
            </a:r>
          </a:p>
          <a:p>
            <a:pPr lvl="2"/>
            <a:r>
              <a:rPr lang="en-US" sz="2400" dirty="0" smtClean="0"/>
              <a:t>Code</a:t>
            </a:r>
          </a:p>
          <a:p>
            <a:pPr lvl="2"/>
            <a:r>
              <a:rPr lang="en-US" sz="2400" dirty="0" smtClean="0"/>
              <a:t>Pre-Registration </a:t>
            </a:r>
            <a:r>
              <a:rPr lang="en-US" sz="1600" dirty="0" smtClean="0"/>
              <a:t>when available</a:t>
            </a:r>
            <a:endParaRPr lang="en-US" sz="2400" dirty="0" smtClean="0"/>
          </a:p>
          <a:p>
            <a:pPr marL="0" indent="0">
              <a:buNone/>
            </a:pPr>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improve code archives</a:t>
            </a:r>
          </a:p>
          <a:p>
            <a:pPr lvl="1"/>
            <a:r>
              <a:rPr lang="en-US" sz="2800" dirty="0" smtClean="0"/>
              <a:t>By conducting reproducibility checks </a:t>
            </a:r>
            <a:r>
              <a:rPr lang="en-US" sz="2000" dirty="0" smtClean="0"/>
              <a:t>when we can</a:t>
            </a:r>
            <a:endParaRPr lang="en-US" sz="2800" dirty="0" smtClean="0"/>
          </a:p>
          <a:p>
            <a:pPr lvl="1"/>
            <a:r>
              <a:rPr lang="en-US" sz="2800" dirty="0" smtClean="0"/>
              <a:t>By working with groups that conduct reproducibility 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archives</a:t>
            </a:r>
          </a:p>
          <a:p>
            <a:pPr lvl="1"/>
            <a:r>
              <a:rPr lang="en-US" sz="2800" dirty="0" smtClean="0"/>
              <a:t>Greater transparency of the code and data 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6129338" y="3257550"/>
            <a:ext cx="4857750" cy="830997"/>
          </a:xfrm>
          <a:prstGeom prst="rect">
            <a:avLst/>
          </a:prstGeom>
          <a:solidFill>
            <a:schemeClr val="accent1"/>
          </a:solidFill>
          <a:effectLst>
            <a:softEdge rad="63500"/>
          </a:effectLst>
        </p:spPr>
        <p:txBody>
          <a:bodyPr wrap="square" rtlCol="0">
            <a:spAutoFit/>
          </a:bodyPr>
          <a:lstStyle/>
          <a:p>
            <a:pPr algn="ctr"/>
            <a:r>
              <a:rPr lang="en-US" sz="2400" b="1" dirty="0" smtClean="0"/>
              <a:t>We will assess, by reviewing README and data appendices.</a:t>
            </a:r>
            <a:endParaRPr lang="en-US" sz="2400" b="1" dirty="0"/>
          </a:p>
        </p:txBody>
      </p:sp>
      <p:cxnSp>
        <p:nvCxnSpPr>
          <p:cNvPr id="13" name="Straight Arrow Connector 12"/>
          <p:cNvCxnSpPr/>
          <p:nvPr/>
        </p:nvCxnSpPr>
        <p:spPr>
          <a:xfrm flipV="1">
            <a:off x="8458200" y="2724151"/>
            <a:ext cx="0" cy="7000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15113" y="2786063"/>
            <a:ext cx="638175" cy="63817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469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009171"/>
            <a:ext cx="4572000" cy="1569660"/>
          </a:xfrm>
          <a:prstGeom prst="rect">
            <a:avLst/>
          </a:prstGeom>
          <a:solidFill>
            <a:schemeClr val="accent1"/>
          </a:solidFill>
          <a:effectLst>
            <a:softEdge rad="63500"/>
          </a:effectLst>
        </p:spPr>
        <p:txBody>
          <a:bodyPr wrap="square" rtlCol="0">
            <a:spAutoFit/>
          </a:bodyPr>
          <a:lstStyle/>
          <a:p>
            <a:pPr algn="ctr"/>
            <a:endParaRPr lang="en-US" sz="2400" b="1" dirty="0" smtClean="0"/>
          </a:p>
          <a:p>
            <a:pPr algn="ctr"/>
            <a:r>
              <a:rPr lang="en-US" sz="2400" b="1" dirty="0" smtClean="0"/>
              <a:t>We will assess early,</a:t>
            </a:r>
          </a:p>
          <a:p>
            <a:pPr algn="ctr"/>
            <a:r>
              <a:rPr lang="en-US" sz="2400" b="1" dirty="0"/>
              <a:t>b</a:t>
            </a:r>
            <a:r>
              <a:rPr lang="en-US" sz="2400" b="1" dirty="0" smtClean="0"/>
              <a:t>ut more flexible.</a:t>
            </a:r>
          </a:p>
          <a:p>
            <a:pPr algn="ctr"/>
            <a:endParaRPr lang="en-US" sz="2400" b="1" dirty="0"/>
          </a:p>
        </p:txBody>
      </p:sp>
      <p:cxnSp>
        <p:nvCxnSpPr>
          <p:cNvPr id="13" name="Straight Arrow Connector 12"/>
          <p:cNvCxnSpPr/>
          <p:nvPr/>
        </p:nvCxnSpPr>
        <p:spPr>
          <a:xfrm>
            <a:off x="7972425" y="2928938"/>
            <a:ext cx="785813" cy="90011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0375" y="3424238"/>
            <a:ext cx="1100138" cy="57705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77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756605"/>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“Sufficient”  = “it actually works”.</a:t>
            </a:r>
          </a:p>
          <a:p>
            <a:pPr algn="ctr"/>
            <a:endParaRPr lang="en-US" sz="2400" b="1" dirty="0"/>
          </a:p>
        </p:txBody>
      </p:sp>
      <p:cxnSp>
        <p:nvCxnSpPr>
          <p:cNvPr id="14" name="Straight Arrow Connector 13"/>
          <p:cNvCxnSpPr/>
          <p:nvPr/>
        </p:nvCxnSpPr>
        <p:spPr>
          <a:xfrm>
            <a:off x="5586413" y="3729038"/>
            <a:ext cx="14287" cy="74295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96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821782" y="3043853"/>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Better repository</a:t>
            </a:r>
          </a:p>
          <a:p>
            <a:pPr algn="ctr"/>
            <a:endParaRPr lang="en-US" sz="2400" b="1" dirty="0"/>
          </a:p>
        </p:txBody>
      </p:sp>
      <p:cxnSp>
        <p:nvCxnSpPr>
          <p:cNvPr id="14" name="Straight Arrow Connector 13"/>
          <p:cNvCxnSpPr/>
          <p:nvPr/>
        </p:nvCxnSpPr>
        <p:spPr>
          <a:xfrm>
            <a:off x="7143750" y="3886200"/>
            <a:ext cx="1143000" cy="35798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14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 or another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571750" y="2685871"/>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 or other repository </a:t>
            </a:r>
          </a:p>
          <a:p>
            <a:pPr algn="ctr"/>
            <a:endParaRPr lang="en-US" sz="2400" b="1" dirty="0"/>
          </a:p>
        </p:txBody>
      </p:sp>
      <p:cxnSp>
        <p:nvCxnSpPr>
          <p:cNvPr id="14" name="Straight Arrow Connector 13"/>
          <p:cNvCxnSpPr/>
          <p:nvPr/>
        </p:nvCxnSpPr>
        <p:spPr>
          <a:xfrm>
            <a:off x="5414963" y="3743325"/>
            <a:ext cx="14287" cy="728663"/>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24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2659447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Replication?</a:t>
            </a:r>
            <a:endParaRPr lang="en-US" dirty="0">
              <a:solidFill>
                <a:schemeClr val="bg1"/>
              </a:solidFill>
            </a:endParaRPr>
          </a:p>
        </p:txBody>
      </p:sp>
    </p:spTree>
    <p:extLst>
      <p:ext uri="{BB962C8B-B14F-4D97-AF65-F5344CB8AC3E}">
        <p14:creationId xmlns:p14="http://schemas.microsoft.com/office/powerpoint/2010/main" val="64489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2027423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18564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30454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129906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16661853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6648015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2954222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 and RDCs: step up!</a:t>
            </a:r>
            <a:endParaRPr lang="en-US" dirty="0"/>
          </a:p>
        </p:txBody>
      </p:sp>
      <p:sp>
        <p:nvSpPr>
          <p:cNvPr id="3" name="Content Placeholder 2"/>
          <p:cNvSpPr>
            <a:spLocks noGrp="1"/>
          </p:cNvSpPr>
          <p:nvPr>
            <p:ph sz="half" idx="1"/>
          </p:nvPr>
        </p:nvSpPr>
        <p:spPr/>
        <p:txBody>
          <a:bodyPr/>
          <a:lstStyle/>
          <a:p>
            <a:r>
              <a:rPr lang="en-US" dirty="0" smtClean="0"/>
              <a:t>Provide good data documentation</a:t>
            </a:r>
          </a:p>
          <a:p>
            <a:pPr lvl="1"/>
            <a:r>
              <a:rPr lang="en-US" dirty="0">
                <a:solidFill>
                  <a:schemeClr val="bg1"/>
                </a:solidFill>
              </a:rPr>
              <a:t/>
            </a:r>
            <a:br>
              <a:rPr lang="en-US" dirty="0">
                <a:solidFill>
                  <a:schemeClr val="bg1"/>
                </a:solidFill>
              </a:rPr>
            </a:br>
            <a:endParaRPr lang="en-US" dirty="0" smtClean="0">
              <a:solidFill>
                <a:schemeClr val="bg1"/>
              </a:solidFill>
            </a:endParaRPr>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641546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Provide good data documentation</a:t>
            </a:r>
            <a:endParaRPr lang="en-US" dirty="0"/>
          </a:p>
          <a:p>
            <a:pPr lvl="1"/>
            <a:r>
              <a:rPr lang="en-US" dirty="0">
                <a:solidFill>
                  <a:schemeClr val="bg1"/>
                </a:solidFill>
              </a:rPr>
              <a:t/>
            </a:r>
            <a:br>
              <a:rPr lang="en-US" dirty="0">
                <a:solidFill>
                  <a:schemeClr val="bg1"/>
                </a:solidFill>
              </a:rPr>
            </a:br>
            <a:endParaRPr lang="en-US" dirty="0" smtClean="0"/>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5" name="Rectangle 4"/>
          <p:cNvSpPr/>
          <p:nvPr/>
        </p:nvSpPr>
        <p:spPr>
          <a:xfrm>
            <a:off x="857250" y="1825625"/>
            <a:ext cx="4986338" cy="4132263"/>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Users of RDCs: step up!</a:t>
            </a:r>
            <a:endParaRPr lang="en-US" dirty="0"/>
          </a:p>
        </p:txBody>
      </p:sp>
      <p:sp>
        <p:nvSpPr>
          <p:cNvPr id="4" name="Content Placeholder 3"/>
          <p:cNvSpPr>
            <a:spLocks noGrp="1"/>
          </p:cNvSpPr>
          <p:nvPr>
            <p:ph sz="half" idx="2"/>
          </p:nvPr>
        </p:nvSpPr>
        <p:spPr/>
        <p:txBody>
          <a:bodyPr/>
          <a:lstStyle/>
          <a:p>
            <a:r>
              <a:rPr lang="en-US" dirty="0" smtClean="0"/>
              <a:t>Provide good data documentation</a:t>
            </a:r>
          </a:p>
          <a:p>
            <a:pPr lvl="1"/>
            <a:r>
              <a:rPr lang="en-US" dirty="0" smtClean="0"/>
              <a:t>Variable descriptions</a:t>
            </a:r>
          </a:p>
          <a:p>
            <a:pPr lvl="1"/>
            <a:r>
              <a:rPr lang="en-US" dirty="0" smtClean="0"/>
              <a:t>Summary stats</a:t>
            </a:r>
          </a:p>
          <a:p>
            <a:r>
              <a:rPr lang="en-US" dirty="0" smtClean="0"/>
              <a:t>How did you get access? Describe it!</a:t>
            </a:r>
          </a:p>
          <a:p>
            <a:r>
              <a:rPr lang="en-US" dirty="0" smtClean="0"/>
              <a:t>Act as if others could access your analysis data and programs!</a:t>
            </a:r>
          </a:p>
          <a:p>
            <a:endParaRPr lang="en-US" dirty="0"/>
          </a:p>
        </p:txBody>
      </p:sp>
    </p:spTree>
    <p:extLst>
      <p:ext uri="{BB962C8B-B14F-4D97-AF65-F5344CB8AC3E}">
        <p14:creationId xmlns:p14="http://schemas.microsoft.com/office/powerpoint/2010/main" val="21008897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Impossible?</a:t>
            </a:r>
            <a:endParaRPr lang="en-US" dirty="0">
              <a:solidFill>
                <a:schemeClr val="bg1"/>
              </a:solidFill>
            </a:endParaRPr>
          </a:p>
        </p:txBody>
      </p:sp>
    </p:spTree>
    <p:extLst>
      <p:ext uri="{BB962C8B-B14F-4D97-AF65-F5344CB8AC3E}">
        <p14:creationId xmlns:p14="http://schemas.microsoft.com/office/powerpoint/2010/main" val="78372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a:t>
            </a:r>
            <a:endParaRPr lang="en-US" dirty="0"/>
          </a:p>
        </p:txBody>
      </p:sp>
      <p:sp>
        <p:nvSpPr>
          <p:cNvPr id="3" name="Content Placeholder 2"/>
          <p:cNvSpPr>
            <a:spLocks noGrp="1"/>
          </p:cNvSpPr>
          <p:nvPr>
            <p:ph idx="1"/>
          </p:nvPr>
        </p:nvSpPr>
        <p:spPr/>
        <p:txBody>
          <a:bodyPr/>
          <a:lstStyle/>
          <a:p>
            <a:r>
              <a:rPr lang="en-US" dirty="0" smtClean="0"/>
              <a:t>IAB FDZ enforces reproducibility through its access procedures</a:t>
            </a:r>
          </a:p>
          <a:p>
            <a:pPr lvl="1"/>
            <a:r>
              <a:rPr lang="en-US" dirty="0" smtClean="0"/>
              <a:t>So does the CDER/Statistics Canada</a:t>
            </a:r>
          </a:p>
          <a:p>
            <a:r>
              <a:rPr lang="en-US" dirty="0" smtClean="0"/>
              <a:t>Some European agencies have excellent data documentation</a:t>
            </a:r>
          </a:p>
          <a:p>
            <a:pPr lvl="1"/>
            <a:r>
              <a:rPr lang="en-US" dirty="0" smtClean="0"/>
              <a:t>So does (sometimes) Statistics Canada</a:t>
            </a:r>
          </a:p>
          <a:p>
            <a:r>
              <a:rPr lang="en-US" dirty="0" smtClean="0"/>
              <a:t>Access procedures are often quite formal but impartial</a:t>
            </a:r>
          </a:p>
          <a:p>
            <a:pPr lvl="1"/>
            <a:r>
              <a:rPr lang="en-US" dirty="0" smtClean="0"/>
              <a:t>US, Canada, France, Germany, etc.</a:t>
            </a:r>
            <a:endParaRPr lang="en-US" dirty="0"/>
          </a:p>
        </p:txBody>
      </p:sp>
    </p:spTree>
    <p:extLst>
      <p:ext uri="{BB962C8B-B14F-4D97-AF65-F5344CB8AC3E}">
        <p14:creationId xmlns:p14="http://schemas.microsoft.com/office/powerpoint/2010/main" val="24591598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of bad examples too….</a:t>
            </a:r>
            <a:endParaRPr lang="en-US" dirty="0"/>
          </a:p>
        </p:txBody>
      </p:sp>
    </p:spTree>
    <p:extLst>
      <p:ext uri="{BB962C8B-B14F-4D97-AF65-F5344CB8AC3E}">
        <p14:creationId xmlns:p14="http://schemas.microsoft.com/office/powerpoint/2010/main" val="369935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a:p>
            <a:pPr lvl="1"/>
            <a:r>
              <a:rPr lang="en-US" dirty="0" smtClean="0"/>
              <a:t>Develop guidelines and internal processes for preservation, reproducibility</a:t>
            </a:r>
          </a:p>
        </p:txBody>
      </p:sp>
    </p:spTree>
    <p:extLst>
      <p:ext uri="{BB962C8B-B14F-4D97-AF65-F5344CB8AC3E}">
        <p14:creationId xmlns:p14="http://schemas.microsoft.com/office/powerpoint/2010/main" val="604798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Full-featured repository</a:t>
            </a:r>
            <a:endParaRPr lang="en-US" dirty="0"/>
          </a:p>
        </p:txBody>
      </p:sp>
      <p:pic>
        <p:nvPicPr>
          <p:cNvPr id="4" name="Content Placeholder 3"/>
          <p:cNvPicPr>
            <a:picLocks noGrp="1" noChangeAspect="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4104059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3" name="Picture 2"/>
          <p:cNvPicPr>
            <a:picLocks noChangeAspect="1"/>
          </p:cNvPicPr>
          <p:nvPr/>
        </p:nvPicPr>
        <p:blipFill>
          <a:blip r:embed="rId2"/>
          <a:stretch>
            <a:fillRect/>
          </a:stretch>
        </p:blipFill>
        <p:spPr>
          <a:xfrm>
            <a:off x="1554480" y="-203205"/>
            <a:ext cx="9314688" cy="6805681"/>
          </a:xfrm>
          <a:prstGeom prst="rect">
            <a:avLst/>
          </a:prstGeom>
        </p:spPr>
      </p:pic>
      <p:sp>
        <p:nvSpPr>
          <p:cNvPr id="7" name="Rectangle 6"/>
          <p:cNvSpPr/>
          <p:nvPr/>
        </p:nvSpPr>
        <p:spPr>
          <a:xfrm>
            <a:off x="1724152" y="3328416"/>
            <a:ext cx="8559800" cy="13729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08333E-6 3.33333E-6 L 2.08333E-6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Challenges?</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Tree>
    <p:extLst>
      <p:ext uri="{BB962C8B-B14F-4D97-AF65-F5344CB8AC3E}">
        <p14:creationId xmlns:p14="http://schemas.microsoft.com/office/powerpoint/2010/main" val="13224611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Tree>
    <p:extLst>
      <p:ext uri="{BB962C8B-B14F-4D97-AF65-F5344CB8AC3E}">
        <p14:creationId xmlns:p14="http://schemas.microsoft.com/office/powerpoint/2010/main" val="88533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ingrained habits…</a:t>
            </a:r>
            <a:endParaRPr lang="en-US" dirty="0"/>
          </a:p>
        </p:txBody>
      </p:sp>
    </p:spTree>
    <p:extLst>
      <p:ext uri="{BB962C8B-B14F-4D97-AF65-F5344CB8AC3E}">
        <p14:creationId xmlns:p14="http://schemas.microsoft.com/office/powerpoint/2010/main" val="38649832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241800" y="532715"/>
            <a:ext cx="6313593" cy="6037948"/>
          </a:xfrm>
          <a:prstGeom prst="rect">
            <a:avLst/>
          </a:prstGeom>
        </p:spPr>
      </p:pic>
    </p:spTree>
    <p:extLst>
      <p:ext uri="{BB962C8B-B14F-4D97-AF65-F5344CB8AC3E}">
        <p14:creationId xmlns:p14="http://schemas.microsoft.com/office/powerpoint/2010/main" val="91012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skills to learn…</a:t>
            </a:r>
            <a:endParaRPr lang="en-US" dirty="0"/>
          </a:p>
        </p:txBody>
      </p:sp>
    </p:spTree>
    <p:extLst>
      <p:ext uri="{BB962C8B-B14F-4D97-AF65-F5344CB8AC3E}">
        <p14:creationId xmlns:p14="http://schemas.microsoft.com/office/powerpoint/2010/main" val="41442763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394040" y="3249613"/>
            <a:ext cx="3959760" cy="3062287"/>
          </a:xfrm>
          <a:prstGeom prst="rect">
            <a:avLst/>
          </a:prstGeom>
          <a:ln w="38100">
            <a:solidFill>
              <a:schemeClr val="accent1"/>
            </a:solidFill>
          </a:ln>
          <a:effectLst>
            <a:outerShdw blurRad="50800" dist="1270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2010301" y="4361260"/>
            <a:ext cx="4567238" cy="1950640"/>
          </a:xfrm>
          <a:prstGeom prst="rect">
            <a:avLst/>
          </a:prstGeom>
          <a:ln w="28575">
            <a:solidFill>
              <a:schemeClr val="accent1"/>
            </a:solidFill>
          </a:ln>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639763" y="1937147"/>
            <a:ext cx="3974154" cy="2624931"/>
          </a:xfrm>
          <a:prstGeom prst="rect">
            <a:avLst/>
          </a:prstGeom>
          <a:effectLst>
            <a:outerShdw blurRad="50800" dist="1270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4119563" y="1028699"/>
            <a:ext cx="4496487" cy="2768601"/>
          </a:xfrm>
          <a:prstGeom prst="rect">
            <a:avLst/>
          </a:prstGeom>
          <a:ln w="38100">
            <a:solidFill>
              <a:schemeClr val="accent1"/>
            </a:solidFill>
          </a:ln>
          <a:effectLst>
            <a:outerShdw blurRad="50800" dist="1270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6204049" y="1674813"/>
            <a:ext cx="5095350" cy="2879725"/>
          </a:xfrm>
          <a:prstGeom prst="rect">
            <a:avLst/>
          </a:prstGeom>
          <a:effectLst>
            <a:outerShdw blurRad="50800" dist="254000" dir="2700000" algn="tl" rotWithShape="0">
              <a:prstClr val="black">
                <a:alpha val="40000"/>
              </a:prstClr>
            </a:outerShdw>
          </a:effectLst>
        </p:spPr>
      </p:pic>
      <p:pic>
        <p:nvPicPr>
          <p:cNvPr id="10" name="Picture 9"/>
          <p:cNvPicPr>
            <a:picLocks noChangeAspect="1"/>
          </p:cNvPicPr>
          <p:nvPr/>
        </p:nvPicPr>
        <p:blipFill>
          <a:blip r:embed="rId7"/>
          <a:stretch>
            <a:fillRect/>
          </a:stretch>
        </p:blipFill>
        <p:spPr>
          <a:xfrm>
            <a:off x="3267191" y="2459336"/>
            <a:ext cx="4628089" cy="2523397"/>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1494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25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methods to use …</a:t>
            </a:r>
            <a:endParaRPr lang="en-US" dirty="0"/>
          </a:p>
        </p:txBody>
      </p:sp>
    </p:spTree>
    <p:extLst>
      <p:ext uri="{BB962C8B-B14F-4D97-AF65-F5344CB8AC3E}">
        <p14:creationId xmlns:p14="http://schemas.microsoft.com/office/powerpoint/2010/main" val="2228036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044006" y="1177635"/>
            <a:ext cx="4584695" cy="3489181"/>
          </a:xfrm>
          <a:prstGeom prst="rect">
            <a:avLst/>
          </a:prstGeom>
        </p:spPr>
      </p:pic>
      <p:pic>
        <p:nvPicPr>
          <p:cNvPr id="6" name="Picture 5"/>
          <p:cNvPicPr>
            <a:picLocks noChangeAspect="1"/>
          </p:cNvPicPr>
          <p:nvPr/>
        </p:nvPicPr>
        <p:blipFill>
          <a:blip r:embed="rId3"/>
          <a:stretch>
            <a:fillRect/>
          </a:stretch>
        </p:blipFill>
        <p:spPr>
          <a:xfrm>
            <a:off x="4901478" y="2922745"/>
            <a:ext cx="4824413" cy="3047698"/>
          </a:xfrm>
          <a:prstGeom prst="rect">
            <a:avLst/>
          </a:prstGeom>
        </p:spPr>
      </p:pic>
      <p:pic>
        <p:nvPicPr>
          <p:cNvPr id="7" name="Picture 6"/>
          <p:cNvPicPr>
            <a:picLocks noChangeAspect="1"/>
          </p:cNvPicPr>
          <p:nvPr/>
        </p:nvPicPr>
        <p:blipFill>
          <a:blip r:embed="rId4"/>
          <a:stretch>
            <a:fillRect/>
          </a:stretch>
        </p:blipFill>
        <p:spPr>
          <a:xfrm>
            <a:off x="564573" y="1906299"/>
            <a:ext cx="6324600" cy="3876675"/>
          </a:xfrm>
          <a:prstGeom prst="rect">
            <a:avLst/>
          </a:prstGeom>
        </p:spPr>
      </p:pic>
      <p:pic>
        <p:nvPicPr>
          <p:cNvPr id="8" name="Picture 7"/>
          <p:cNvPicPr>
            <a:picLocks noChangeAspect="1"/>
          </p:cNvPicPr>
          <p:nvPr/>
        </p:nvPicPr>
        <p:blipFill>
          <a:blip r:embed="rId5"/>
          <a:stretch>
            <a:fillRect/>
          </a:stretch>
        </p:blipFill>
        <p:spPr>
          <a:xfrm>
            <a:off x="2338387" y="2100262"/>
            <a:ext cx="7515225" cy="2657475"/>
          </a:xfrm>
          <a:prstGeom prst="rect">
            <a:avLst/>
          </a:prstGeom>
        </p:spPr>
      </p:pic>
      <p:pic>
        <p:nvPicPr>
          <p:cNvPr id="9" name="Picture 8"/>
          <p:cNvPicPr>
            <a:picLocks noChangeAspect="1"/>
          </p:cNvPicPr>
          <p:nvPr/>
        </p:nvPicPr>
        <p:blipFill>
          <a:blip r:embed="rId6"/>
          <a:stretch>
            <a:fillRect/>
          </a:stretch>
        </p:blipFill>
        <p:spPr>
          <a:xfrm>
            <a:off x="375754" y="856686"/>
            <a:ext cx="6825121" cy="3983614"/>
          </a:xfrm>
          <a:prstGeom prst="rect">
            <a:avLst/>
          </a:prstGeom>
        </p:spPr>
      </p:pic>
      <p:pic>
        <p:nvPicPr>
          <p:cNvPr id="10" name="Picture 9"/>
          <p:cNvPicPr>
            <a:picLocks noChangeAspect="1"/>
          </p:cNvPicPr>
          <p:nvPr/>
        </p:nvPicPr>
        <p:blipFill>
          <a:blip r:embed="rId7"/>
          <a:stretch>
            <a:fillRect/>
          </a:stretch>
        </p:blipFill>
        <p:spPr>
          <a:xfrm>
            <a:off x="1743075" y="1385887"/>
            <a:ext cx="8705850" cy="4086225"/>
          </a:xfrm>
          <a:prstGeom prst="rect">
            <a:avLst/>
          </a:prstGeom>
        </p:spPr>
      </p:pic>
    </p:spTree>
    <p:extLst>
      <p:ext uri="{BB962C8B-B14F-4D97-AF65-F5344CB8AC3E}">
        <p14:creationId xmlns:p14="http://schemas.microsoft.com/office/powerpoint/2010/main" val="3475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
            </a:r>
            <a:endParaRPr lang="en-US" dirty="0"/>
          </a:p>
        </p:txBody>
      </p:sp>
      <p:sp>
        <p:nvSpPr>
          <p:cNvPr id="3" name="Content Placeholder 2"/>
          <p:cNvSpPr>
            <a:spLocks noGrp="1"/>
          </p:cNvSpPr>
          <p:nvPr>
            <p:ph idx="1"/>
          </p:nvPr>
        </p:nvSpPr>
        <p:spPr/>
        <p:txBody>
          <a:bodyPr>
            <a:normAutofit/>
          </a:bodyPr>
          <a:lstStyle/>
          <a:p>
            <a:r>
              <a:rPr lang="en-US" sz="5400" dirty="0" smtClean="0"/>
              <a:t>Ingrained habits</a:t>
            </a:r>
          </a:p>
          <a:p>
            <a:r>
              <a:rPr lang="en-US" sz="5400" dirty="0" smtClean="0"/>
              <a:t>New skills to learn</a:t>
            </a:r>
          </a:p>
          <a:p>
            <a:r>
              <a:rPr lang="en-US" sz="5400" dirty="0" smtClean="0"/>
              <a:t>New methods to use</a:t>
            </a:r>
          </a:p>
        </p:txBody>
      </p:sp>
    </p:spTree>
    <p:extLst>
      <p:ext uri="{BB962C8B-B14F-4D97-AF65-F5344CB8AC3E}">
        <p14:creationId xmlns:p14="http://schemas.microsoft.com/office/powerpoint/2010/main" val="41679166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Push for better support…</a:t>
            </a:r>
          </a:p>
        </p:txBody>
      </p:sp>
    </p:spTree>
    <p:extLst>
      <p:ext uri="{BB962C8B-B14F-4D97-AF65-F5344CB8AC3E}">
        <p14:creationId xmlns:p14="http://schemas.microsoft.com/office/powerpoint/2010/main" val="34284823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Glimpses</a:t>
            </a:r>
            <a:endParaRPr lang="en-US" dirty="0">
              <a:solidFill>
                <a:schemeClr val="bg1"/>
              </a:solidFill>
            </a:endParaRPr>
          </a:p>
        </p:txBody>
      </p:sp>
    </p:spTree>
    <p:extLst>
      <p:ext uri="{BB962C8B-B14F-4D97-AF65-F5344CB8AC3E}">
        <p14:creationId xmlns:p14="http://schemas.microsoft.com/office/powerpoint/2010/main" val="33677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random notes</a:t>
            </a:r>
            <a:endParaRPr lang="en-US" dirty="0"/>
          </a:p>
        </p:txBody>
      </p:sp>
      <p:sp>
        <p:nvSpPr>
          <p:cNvPr id="3" name="Content Placeholder 2"/>
          <p:cNvSpPr>
            <a:spLocks noGrp="1"/>
          </p:cNvSpPr>
          <p:nvPr>
            <p:ph idx="1"/>
          </p:nvPr>
        </p:nvSpPr>
        <p:spPr/>
        <p:txBody>
          <a:bodyPr/>
          <a:lstStyle/>
          <a:p>
            <a:r>
              <a:rPr lang="en-US" dirty="0" smtClean="0"/>
              <a:t>Analogy between </a:t>
            </a:r>
            <a:r>
              <a:rPr lang="en-US" sz="3200" b="1" dirty="0" smtClean="0">
                <a:solidFill>
                  <a:schemeClr val="tx2"/>
                </a:solidFill>
              </a:rPr>
              <a:t>grant</a:t>
            </a:r>
            <a:r>
              <a:rPr lang="en-US" dirty="0" smtClean="0"/>
              <a:t> or </a:t>
            </a:r>
            <a:r>
              <a:rPr lang="en-US" sz="3200" b="1" dirty="0" smtClean="0">
                <a:solidFill>
                  <a:schemeClr val="accent1">
                    <a:lumMod val="75000"/>
                  </a:schemeClr>
                </a:solidFill>
              </a:rPr>
              <a:t>RDC proposal </a:t>
            </a:r>
            <a:r>
              <a:rPr lang="en-US" dirty="0" smtClean="0"/>
              <a:t>and </a:t>
            </a:r>
            <a:r>
              <a:rPr lang="en-US" sz="3600" b="1" dirty="0" smtClean="0">
                <a:solidFill>
                  <a:schemeClr val="accent6">
                    <a:lumMod val="75000"/>
                  </a:schemeClr>
                </a:solidFill>
              </a:rPr>
              <a:t>pre-registration</a:t>
            </a:r>
          </a:p>
          <a:p>
            <a:r>
              <a:rPr lang="en-US" dirty="0"/>
              <a:t>Incentives of stats </a:t>
            </a:r>
            <a:r>
              <a:rPr lang="en-US" dirty="0" smtClean="0"/>
              <a:t>agencies: </a:t>
            </a:r>
            <a:r>
              <a:rPr lang="en-US" b="1" dirty="0" smtClean="0">
                <a:solidFill>
                  <a:schemeClr val="accent2">
                    <a:lumMod val="75000"/>
                  </a:schemeClr>
                </a:solidFill>
              </a:rPr>
              <a:t>transparency</a:t>
            </a:r>
            <a:r>
              <a:rPr lang="en-US" dirty="0" smtClean="0"/>
              <a:t> = </a:t>
            </a:r>
            <a:r>
              <a:rPr lang="en-US" sz="3200" b="1" dirty="0" smtClean="0">
                <a:solidFill>
                  <a:schemeClr val="accent2">
                    <a:lumMod val="75000"/>
                  </a:schemeClr>
                </a:solidFill>
              </a:rPr>
              <a:t>credibility</a:t>
            </a:r>
          </a:p>
          <a:p>
            <a:r>
              <a:rPr lang="en-US" dirty="0"/>
              <a:t>Challenges with </a:t>
            </a:r>
            <a:r>
              <a:rPr lang="en-US" sz="3200" b="1" dirty="0">
                <a:solidFill>
                  <a:schemeClr val="accent4">
                    <a:lumMod val="75000"/>
                  </a:schemeClr>
                </a:solidFill>
              </a:rPr>
              <a:t>ad-hoc </a:t>
            </a:r>
            <a:r>
              <a:rPr lang="en-US" sz="3200" b="1" dirty="0" smtClean="0">
                <a:solidFill>
                  <a:schemeClr val="accent4">
                    <a:lumMod val="75000"/>
                  </a:schemeClr>
                </a:solidFill>
              </a:rPr>
              <a:t>access </a:t>
            </a:r>
            <a:r>
              <a:rPr lang="en-US" dirty="0" smtClean="0"/>
              <a:t>(individuals accessing ministry data, CD in the back pocket/file drawer, unnamable private company)</a:t>
            </a:r>
            <a:endParaRPr lang="en-US" dirty="0"/>
          </a:p>
          <a:p>
            <a:r>
              <a:rPr lang="en-US" dirty="0" smtClean="0"/>
              <a:t>From </a:t>
            </a:r>
            <a:r>
              <a:rPr lang="en-US" sz="3200" b="1" dirty="0" smtClean="0">
                <a:solidFill>
                  <a:schemeClr val="accent1">
                    <a:lumMod val="75000"/>
                  </a:schemeClr>
                </a:solidFill>
              </a:rPr>
              <a:t>pre-acceptance verification </a:t>
            </a:r>
            <a:r>
              <a:rPr lang="en-US" dirty="0" smtClean="0"/>
              <a:t>to</a:t>
            </a:r>
            <a:br>
              <a:rPr lang="en-US" dirty="0" smtClean="0"/>
            </a:br>
            <a:r>
              <a:rPr lang="en-US" dirty="0" smtClean="0"/>
              <a:t> </a:t>
            </a:r>
            <a:r>
              <a:rPr lang="en-US" sz="3200" b="1" dirty="0" smtClean="0">
                <a:solidFill>
                  <a:srgbClr val="C00000"/>
                </a:solidFill>
              </a:rPr>
              <a:t>pre-submission verification </a:t>
            </a:r>
            <a:r>
              <a:rPr lang="en-US" dirty="0" smtClean="0"/>
              <a:t>(university or institute services) and the role of </a:t>
            </a:r>
            <a:r>
              <a:rPr lang="en-US" sz="3200" b="1" dirty="0" smtClean="0">
                <a:solidFill>
                  <a:schemeClr val="bg2">
                    <a:lumMod val="50000"/>
                  </a:schemeClr>
                </a:solidFill>
              </a:rPr>
              <a:t>contract programming</a:t>
            </a:r>
          </a:p>
        </p:txBody>
      </p:sp>
    </p:spTree>
    <p:extLst>
      <p:ext uri="{BB962C8B-B14F-4D97-AF65-F5344CB8AC3E}">
        <p14:creationId xmlns:p14="http://schemas.microsoft.com/office/powerpoint/2010/main" val="10705002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Summary</a:t>
            </a:r>
            <a:endParaRPr lang="en-US" dirty="0">
              <a:solidFill>
                <a:schemeClr val="bg1"/>
              </a:solidFill>
            </a:endParaRPr>
          </a:p>
        </p:txBody>
      </p:sp>
    </p:spTree>
    <p:extLst>
      <p:ext uri="{BB962C8B-B14F-4D97-AF65-F5344CB8AC3E}">
        <p14:creationId xmlns:p14="http://schemas.microsoft.com/office/powerpoint/2010/main" val="39018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8585</TotalTime>
  <Words>3505</Words>
  <Application>Microsoft Office PowerPoint</Application>
  <PresentationFormat>Widescreen</PresentationFormat>
  <Paragraphs>585</Paragraphs>
  <Slides>102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Calibri</vt:lpstr>
      <vt:lpstr>Montserrat</vt:lpstr>
      <vt:lpstr>Roboto</vt:lpstr>
      <vt:lpstr>Arial</vt:lpstr>
      <vt:lpstr>Century</vt:lpstr>
      <vt:lpstr>Calibri Light</vt:lpstr>
      <vt:lpstr>Office Theme</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Wide use of public-use data</vt:lpstr>
      <vt:lpstr>This should be easy!</vt:lpstr>
      <vt:lpstr>Making RELIABLE archives</vt:lpstr>
      <vt:lpstr>Making USEFUL archives </vt:lpstr>
      <vt:lpstr>Still true today…</vt:lpstr>
      <vt:lpstr>Let’s try and do better…</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Still true today…</vt:lpstr>
      <vt:lpstr>PowerPoint Presentation</vt:lpstr>
      <vt:lpstr>Results?</vt:lpstr>
      <vt:lpstr>Some key statistics</vt:lpstr>
      <vt:lpstr>PowerPoint Presentation</vt:lpstr>
      <vt:lpstr>In a nutshell</vt:lpstr>
      <vt:lpstr>Current Data Availability Policies are Broken</vt:lpstr>
      <vt:lpstr>PowerPoint Presentation</vt:lpstr>
      <vt:lpstr>Current efforts at the AEA</vt:lpstr>
      <vt:lpstr>Current efforts at the AEA</vt:lpstr>
      <vt:lpstr>Current efforts at the AEA</vt:lpstr>
      <vt:lpstr>Current efforts at the AEA</vt:lpstr>
      <vt:lpstr>AEA “Data Availability Policy” (2018)</vt:lpstr>
      <vt:lpstr>AEA “Data Availability Policy” (2018)</vt:lpstr>
      <vt:lpstr>AEA “Data Availability Policy” (2019)</vt:lpstr>
      <vt:lpstr>AEA “Data Availability Policy” (2019)</vt:lpstr>
      <vt:lpstr>AEA “Data Availability Policy” (2019)</vt:lpstr>
      <vt:lpstr>AEA “Data Availability Policy” (2019)</vt:lpstr>
      <vt:lpstr>AEA “Data Availability Policy” (2019)</vt:lpstr>
      <vt:lpstr>Encourage Best Practices</vt:lpstr>
      <vt:lpstr>From Post- to Pre-Publication Verification</vt:lpstr>
      <vt:lpstr>Improve reproducibility</vt:lpstr>
      <vt:lpstr>PowerPoint Presentation</vt:lpstr>
      <vt:lpstr>Illustration</vt:lpstr>
      <vt:lpstr>PowerPoint Presentation</vt:lpstr>
      <vt:lpstr>Verifying Data and Code Deposits</vt:lpstr>
      <vt:lpstr>Encourage Best Practices</vt:lpstr>
      <vt:lpstr>Evolving Journal and Data Infrastructure</vt:lpstr>
      <vt:lpstr>Evolving Journal and Data Infrastructure</vt:lpstr>
      <vt:lpstr>Evolving Journal and Data Infrastructure</vt:lpstr>
      <vt:lpstr>Evolving Journal and Data Infrastructure</vt:lpstr>
      <vt:lpstr>Evolving Journal and Data Infrastructure</vt:lpstr>
      <vt:lpstr>Challenges?</vt:lpstr>
      <vt:lpstr>Verifying Data and Code Deposits</vt:lpstr>
      <vt:lpstr>Verifying Data and Code Deposits</vt:lpstr>
      <vt:lpstr>Repositories and RDCs: step up!</vt:lpstr>
      <vt:lpstr>Users of RDCs: step up!</vt:lpstr>
      <vt:lpstr>PowerPoint Presentation</vt:lpstr>
      <vt:lpstr>Lots of good examples</vt:lpstr>
      <vt:lpstr>Lots of bad examples too….</vt:lpstr>
      <vt:lpstr>Confidential data</vt:lpstr>
      <vt:lpstr>Future efforts</vt:lpstr>
      <vt:lpstr>Better support for researchers</vt:lpstr>
      <vt:lpstr>Full-featured repository</vt:lpstr>
      <vt:lpstr>Richer metadata, more transparency</vt:lpstr>
      <vt:lpstr>PowerPoint Presentation</vt:lpstr>
      <vt:lpstr>You…</vt:lpstr>
      <vt:lpstr>Me…</vt:lpstr>
      <vt:lpstr>Change ingrained habits…</vt:lpstr>
      <vt:lpstr>PowerPoint Presentation</vt:lpstr>
      <vt:lpstr>New skills to learn…</vt:lpstr>
      <vt:lpstr>PowerPoint Presentation</vt:lpstr>
      <vt:lpstr>New methods to use …</vt:lpstr>
      <vt:lpstr>PowerPoint Presentation</vt:lpstr>
      <vt:lpstr>We!</vt:lpstr>
      <vt:lpstr>Push for better support…</vt:lpstr>
      <vt:lpstr>Researchers: New skills to learn/teach</vt:lpstr>
      <vt:lpstr>PowerPoint Presentation</vt:lpstr>
      <vt:lpstr>Some random notes</vt:lpstr>
      <vt:lpstr>PowerPoint Presentation</vt:lpstr>
      <vt:lpstr>Goals</vt:lpstr>
      <vt:lpstr>Challenges for Restricted-Access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304</cp:revision>
  <dcterms:created xsi:type="dcterms:W3CDTF">2016-11-26T21:09:30Z</dcterms:created>
  <dcterms:modified xsi:type="dcterms:W3CDTF">2019-04-05T14:40:11Z</dcterms:modified>
</cp:coreProperties>
</file>