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600" r:id="rId3"/>
    <p:sldId id="461" r:id="rId4"/>
    <p:sldId id="681" r:id="rId5"/>
    <p:sldId id="682" r:id="rId6"/>
    <p:sldId id="683" r:id="rId7"/>
    <p:sldId id="507" r:id="rId8"/>
    <p:sldId id="675" r:id="rId9"/>
    <p:sldId id="676" r:id="rId10"/>
    <p:sldId id="621" r:id="rId11"/>
    <p:sldId id="677" r:id="rId12"/>
    <p:sldId id="684" r:id="rId13"/>
    <p:sldId id="535" r:id="rId14"/>
    <p:sldId id="536" r:id="rId15"/>
    <p:sldId id="538" r:id="rId16"/>
    <p:sldId id="537" r:id="rId17"/>
    <p:sldId id="690" r:id="rId18"/>
    <p:sldId id="498" r:id="rId19"/>
    <p:sldId id="602" r:id="rId20"/>
    <p:sldId id="611" r:id="rId21"/>
    <p:sldId id="623" r:id="rId22"/>
    <p:sldId id="499" r:id="rId23"/>
    <p:sldId id="501" r:id="rId24"/>
    <p:sldId id="624" r:id="rId25"/>
    <p:sldId id="513" r:id="rId26"/>
    <p:sldId id="685" r:id="rId27"/>
    <p:sldId id="637" r:id="rId28"/>
    <p:sldId id="638" r:id="rId29"/>
    <p:sldId id="639" r:id="rId30"/>
    <p:sldId id="691" r:id="rId31"/>
    <p:sldId id="686" r:id="rId32"/>
    <p:sldId id="692" r:id="rId33"/>
    <p:sldId id="448" r:id="rId34"/>
    <p:sldId id="627" r:id="rId35"/>
    <p:sldId id="618" r:id="rId36"/>
    <p:sldId id="617" r:id="rId37"/>
    <p:sldId id="641" r:id="rId38"/>
    <p:sldId id="696" r:id="rId39"/>
    <p:sldId id="553" r:id="rId40"/>
    <p:sldId id="697" r:id="rId41"/>
    <p:sldId id="555" r:id="rId42"/>
    <p:sldId id="556" r:id="rId43"/>
    <p:sldId id="648" r:id="rId44"/>
    <p:sldId id="649" r:id="rId45"/>
    <p:sldId id="687" r:id="rId46"/>
    <p:sldId id="689" r:id="rId47"/>
    <p:sldId id="688" r:id="rId48"/>
    <p:sldId id="657" r:id="rId49"/>
    <p:sldId id="654" r:id="rId50"/>
    <p:sldId id="655" r:id="rId51"/>
    <p:sldId id="656" r:id="rId52"/>
    <p:sldId id="554" r:id="rId53"/>
    <p:sldId id="645" r:id="rId54"/>
    <p:sldId id="646" r:id="rId55"/>
    <p:sldId id="647" r:id="rId56"/>
    <p:sldId id="658" r:id="rId57"/>
    <p:sldId id="659" r:id="rId58"/>
    <p:sldId id="660" r:id="rId59"/>
    <p:sldId id="661" r:id="rId60"/>
    <p:sldId id="662" r:id="rId61"/>
    <p:sldId id="559" r:id="rId62"/>
    <p:sldId id="590" r:id="rId63"/>
    <p:sldId id="560" r:id="rId64"/>
    <p:sldId id="561" r:id="rId65"/>
    <p:sldId id="562" r:id="rId66"/>
    <p:sldId id="446" r:id="rId67"/>
    <p:sldId id="566" r:id="rId68"/>
    <p:sldId id="567" r:id="rId69"/>
    <p:sldId id="568" r:id="rId70"/>
    <p:sldId id="574" r:id="rId71"/>
    <p:sldId id="570" r:id="rId72"/>
    <p:sldId id="572" r:id="rId73"/>
    <p:sldId id="573" r:id="rId74"/>
    <p:sldId id="571" r:id="rId75"/>
    <p:sldId id="569" r:id="rId76"/>
    <p:sldId id="478" r:id="rId77"/>
    <p:sldId id="479" r:id="rId78"/>
    <p:sldId id="477" r:id="rId79"/>
    <p:sldId id="480" r:id="rId80"/>
    <p:sldId id="482" r:id="rId81"/>
    <p:sldId id="481" r:id="rId82"/>
    <p:sldId id="576" r:id="rId83"/>
    <p:sldId id="484" r:id="rId84"/>
    <p:sldId id="485" r:id="rId85"/>
    <p:sldId id="450" r:id="rId86"/>
    <p:sldId id="425" r:id="rId87"/>
    <p:sldId id="426" r:id="rId88"/>
    <p:sldId id="584" r:id="rId89"/>
    <p:sldId id="603" r:id="rId90"/>
    <p:sldId id="670" r:id="rId91"/>
    <p:sldId id="671" r:id="rId92"/>
    <p:sldId id="693" r:id="rId93"/>
    <p:sldId id="495" r:id="rId94"/>
    <p:sldId id="604" r:id="rId95"/>
    <p:sldId id="606" r:id="rId96"/>
    <p:sldId id="694" r:id="rId97"/>
    <p:sldId id="416" r:id="rId98"/>
    <p:sldId id="663" r:id="rId99"/>
    <p:sldId id="642" r:id="rId100"/>
    <p:sldId id="643" r:id="rId101"/>
    <p:sldId id="644" r:id="rId102"/>
    <p:sldId id="678" r:id="rId103"/>
    <p:sldId id="679" r:id="rId104"/>
    <p:sldId id="664" r:id="rId105"/>
    <p:sldId id="665" r:id="rId106"/>
    <p:sldId id="667" r:id="rId107"/>
    <p:sldId id="668" r:id="rId108"/>
    <p:sldId id="669"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B1B"/>
    <a:srgbClr val="FF5050"/>
    <a:srgbClr val="B3B3B3"/>
    <a:srgbClr val="FFFFFF"/>
    <a:srgbClr val="0BEBDE"/>
    <a:srgbClr val="FF754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4" autoAdjust="0"/>
    <p:restoredTop sz="81182" autoAdjust="0"/>
  </p:normalViewPr>
  <p:slideViewPr>
    <p:cSldViewPr snapToGrid="0">
      <p:cViewPr varScale="1">
        <p:scale>
          <a:sx n="50" d="100"/>
          <a:sy n="50" d="100"/>
        </p:scale>
        <p:origin x="404" y="28"/>
      </p:cViewPr>
      <p:guideLst/>
    </p:cSldViewPr>
  </p:slideViewPr>
  <p:outlineViewPr>
    <p:cViewPr>
      <p:scale>
        <a:sx n="33" d="100"/>
        <a:sy n="33" d="100"/>
      </p:scale>
      <p:origin x="0" y="-1458"/>
    </p:cViewPr>
  </p:outlineViewPr>
  <p:notesTextViewPr>
    <p:cViewPr>
      <p:scale>
        <a:sx n="1" d="1"/>
        <a:sy n="1" d="1"/>
      </p:scale>
      <p:origin x="0" y="0"/>
    </p:cViewPr>
  </p:notesTextViewPr>
  <p:sorterViewPr>
    <p:cViewPr>
      <p:scale>
        <a:sx n="100" d="100"/>
        <a:sy n="100" d="100"/>
      </p:scale>
      <p:origin x="0" y="-67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2019-03-27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3</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13</a:t>
            </a:fld>
            <a:endParaRPr lang="de-DE"/>
          </a:p>
        </p:txBody>
      </p:sp>
    </p:spTree>
    <p:extLst>
      <p:ext uri="{BB962C8B-B14F-4D97-AF65-F5344CB8AC3E}">
        <p14:creationId xmlns:p14="http://schemas.microsoft.com/office/powerpoint/2010/main" val="3840855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14</a:t>
            </a:fld>
            <a:endParaRPr lang="de-DE"/>
          </a:p>
        </p:txBody>
      </p:sp>
    </p:spTree>
    <p:extLst>
      <p:ext uri="{BB962C8B-B14F-4D97-AF65-F5344CB8AC3E}">
        <p14:creationId xmlns:p14="http://schemas.microsoft.com/office/powerpoint/2010/main" val="373726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15</a:t>
            </a:fld>
            <a:endParaRPr lang="de-DE"/>
          </a:p>
        </p:txBody>
      </p:sp>
    </p:spTree>
    <p:extLst>
      <p:ext uri="{BB962C8B-B14F-4D97-AF65-F5344CB8AC3E}">
        <p14:creationId xmlns:p14="http://schemas.microsoft.com/office/powerpoint/2010/main" val="197135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16</a:t>
            </a:fld>
            <a:endParaRPr lang="de-DE"/>
          </a:p>
        </p:txBody>
      </p:sp>
    </p:spTree>
    <p:extLst>
      <p:ext uri="{BB962C8B-B14F-4D97-AF65-F5344CB8AC3E}">
        <p14:creationId xmlns:p14="http://schemas.microsoft.com/office/powerpoint/2010/main" val="2116239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27</a:t>
            </a:fld>
            <a:endParaRPr lang="de-DE"/>
          </a:p>
        </p:txBody>
      </p:sp>
    </p:spTree>
    <p:extLst>
      <p:ext uri="{BB962C8B-B14F-4D97-AF65-F5344CB8AC3E}">
        <p14:creationId xmlns:p14="http://schemas.microsoft.com/office/powerpoint/2010/main" val="242102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Badges</a:t>
            </a:r>
          </a:p>
          <a:p>
            <a:endParaRPr lang="en-US" dirty="0" smtClean="0"/>
          </a:p>
          <a:p>
            <a:r>
              <a:rPr lang="en-US" dirty="0" smtClean="0"/>
              <a:t>Open Data</a:t>
            </a:r>
          </a:p>
          <a:p>
            <a:r>
              <a:rPr lang="en-US" dirty="0" smtClean="0"/>
              <a:t>Open Materials</a:t>
            </a:r>
          </a:p>
          <a:p>
            <a:r>
              <a:rPr lang="en-US" dirty="0" smtClean="0"/>
              <a:t>Preregistration</a:t>
            </a:r>
          </a:p>
          <a:p>
            <a:endParaRPr lang="en-US" dirty="0" smtClean="0"/>
          </a:p>
          <a:p>
            <a:r>
              <a:rPr lang="en-US" i="1" dirty="0" smtClean="0"/>
              <a:t>Psychological Science </a:t>
            </a:r>
            <a:r>
              <a:rPr lang="en-US" dirty="0" smtClean="0"/>
              <a:t>(Jan 2014)</a:t>
            </a:r>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76</a:t>
            </a:fld>
            <a:endParaRPr lang="en-US"/>
          </a:p>
        </p:txBody>
      </p:sp>
    </p:spTree>
    <p:extLst>
      <p:ext uri="{BB962C8B-B14F-4D97-AF65-F5344CB8AC3E}">
        <p14:creationId xmlns:p14="http://schemas.microsoft.com/office/powerpoint/2010/main" val="1155068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2019-03-27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2019-03-27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2019-03-27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2019-03-27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2019-03-27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2019-03-27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2019-03-27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2019-03-27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upport.crossref.org/hc/en-us/articles/214360746" TargetMode="External"/><Relationship Id="rId2" Type="http://schemas.openxmlformats.org/officeDocument/2006/relationships/hyperlink" Target="https://www.aeaweb.org/articles?id=10.1257/aer.104.11.3701" TargetMode="External"/><Relationship Id="rId1" Type="http://schemas.openxmlformats.org/officeDocument/2006/relationships/slideLayout" Target="../slideLayouts/slideLayout2.xml"/><Relationship Id="rId4" Type="http://schemas.openxmlformats.org/officeDocument/2006/relationships/hyperlink" Target="http://support.crossref.org/hc/en-us/articles/214572423"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hyperlink" Target="http://ridie.3ieimpact.org/" TargetMode="External"/><Relationship Id="rId7" Type="http://schemas.openxmlformats.org/officeDocument/2006/relationships/image" Target="../media/image20.png"/><Relationship Id="rId2" Type="http://schemas.openxmlformats.org/officeDocument/2006/relationships/hyperlink" Target="https://cos.io/prereg/"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aspredicted.org/" TargetMode="External"/><Relationship Id="rId4" Type="http://schemas.openxmlformats.org/officeDocument/2006/relationships/hyperlink" Target="http://egap.org/content/registration"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s://cos.io/our-services/open-science-badges/" TargetMode="External"/><Relationship Id="rId5" Type="http://schemas.openxmlformats.org/officeDocument/2006/relationships/image" Target="../media/image28.png"/><Relationship Id="rId4" Type="http://schemas.openxmlformats.org/officeDocument/2006/relationships/image" Target="../media/image27.png"/></Relationships>
</file>

<file path=ppt/slides/_rels/slide77.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github.com/labordynamicsinstitute/replicability-presentation2019" TargetMode="External"/><Relationship Id="rId2" Type="http://schemas.openxmlformats.org/officeDocument/2006/relationships/hyperlink" Target="https://doi.org/10.5281/zenodo.2573123"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larsvilhuber/jobcreationblog" TargetMode="External"/><Relationship Id="rId2" Type="http://schemas.openxmlformats.org/officeDocument/2006/relationships/hyperlink" Target="https://doi.org/10.5281/zenodo.400356"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2"/>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a:t>
            </a:r>
            <a:r>
              <a:rPr lang="en-US" dirty="0" smtClean="0"/>
              <a:t>public-use </a:t>
            </a:r>
            <a:r>
              <a:rPr lang="en-US" dirty="0" smtClean="0"/>
              <a:t>and shared data</a:t>
            </a:r>
          </a:p>
          <a:p>
            <a:r>
              <a:rPr lang="en-US" dirty="0" smtClean="0"/>
              <a:t>Better ways of accessing preprints/ grey literature</a:t>
            </a:r>
            <a:endParaRPr lang="en-US" dirty="0"/>
          </a:p>
        </p:txBody>
      </p:sp>
      <p:pic>
        <p:nvPicPr>
          <p:cNvPr id="2052" name="Picture 4" descr="RePEc: Research Papers in Econom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804" y="4794907"/>
            <a:ext cx="24098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086140" y="4413908"/>
            <a:ext cx="2105025" cy="1209675"/>
          </a:xfrm>
          <a:prstGeom prst="rect">
            <a:avLst/>
          </a:prstGeom>
        </p:spPr>
      </p:pic>
    </p:spTree>
    <p:extLst>
      <p:ext uri="{BB962C8B-B14F-4D97-AF65-F5344CB8AC3E}">
        <p14:creationId xmlns:p14="http://schemas.microsoft.com/office/powerpoint/2010/main" val="30473532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463040" y="-4846322"/>
          <a:ext cx="10129520" cy="1279760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28851422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503680" y="-7914642"/>
          <a:ext cx="10129520" cy="1450448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3200" b="1" dirty="0">
                          <a:solidFill>
                            <a:srgbClr val="C00000"/>
                          </a:solidFill>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118134719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smtClean="0"/>
              <a:t/>
            </a:r>
            <a:br>
              <a:rPr lang="en-US" dirty="0" smtClean="0"/>
            </a:br>
            <a:r>
              <a:rPr lang="en-US" dirty="0" smtClean="0"/>
              <a:t>“</a:t>
            </a:r>
            <a:r>
              <a:rPr lang="en-US" dirty="0"/>
              <a:t>Data Availability Policy”?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466663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2941883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DOI and metadata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44759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333750" y="1690688"/>
            <a:ext cx="5524500" cy="4295775"/>
          </a:xfrm>
          <a:prstGeom prst="rect">
            <a:avLst/>
          </a:prstGeom>
          <a:ln>
            <a:solidFill>
              <a:schemeClr val="tx1"/>
            </a:solidFill>
          </a:ln>
        </p:spPr>
      </p:pic>
    </p:spTree>
    <p:extLst>
      <p:ext uri="{BB962C8B-B14F-4D97-AF65-F5344CB8AC3E}">
        <p14:creationId xmlns:p14="http://schemas.microsoft.com/office/powerpoint/2010/main" val="3856429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333750" y="1690688"/>
            <a:ext cx="5524500" cy="4295775"/>
          </a:xfrm>
          <a:prstGeom prst="rect">
            <a:avLst/>
          </a:prstGeom>
          <a:ln>
            <a:solidFill>
              <a:schemeClr val="tx1"/>
            </a:solidFill>
          </a:ln>
        </p:spPr>
      </p:pic>
      <p:pic>
        <p:nvPicPr>
          <p:cNvPr id="2" name="Picture 1"/>
          <p:cNvPicPr>
            <a:picLocks noChangeAspect="1"/>
          </p:cNvPicPr>
          <p:nvPr/>
        </p:nvPicPr>
        <p:blipFill>
          <a:blip r:embed="rId3"/>
          <a:stretch>
            <a:fillRect/>
          </a:stretch>
        </p:blipFill>
        <p:spPr>
          <a:xfrm>
            <a:off x="3011805" y="2971800"/>
            <a:ext cx="5977410" cy="2193324"/>
          </a:xfrm>
          <a:prstGeom prst="rect">
            <a:avLst/>
          </a:prstGeom>
          <a:ln>
            <a:solidFill>
              <a:schemeClr val="tx1"/>
            </a:solidFill>
          </a:ln>
          <a:effectLst>
            <a:outerShdw blurRad="50800" dist="241300" dir="2700000" algn="tl" rotWithShape="0">
              <a:prstClr val="black">
                <a:alpha val="40000"/>
              </a:prstClr>
            </a:outerShdw>
          </a:effectLst>
        </p:spPr>
      </p:pic>
    </p:spTree>
    <p:extLst>
      <p:ext uri="{BB962C8B-B14F-4D97-AF65-F5344CB8AC3E}">
        <p14:creationId xmlns:p14="http://schemas.microsoft.com/office/powerpoint/2010/main" val="516158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762" y="1546853"/>
            <a:ext cx="4832377" cy="5311147"/>
          </a:xfrm>
        </p:spPr>
      </p:pic>
    </p:spTree>
    <p:extLst>
      <p:ext uri="{BB962C8B-B14F-4D97-AF65-F5344CB8AC3E}">
        <p14:creationId xmlns:p14="http://schemas.microsoft.com/office/powerpoint/2010/main" val="1484389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sp>
        <p:nvSpPr>
          <p:cNvPr id="2" name="Content Placeholder 1"/>
          <p:cNvSpPr>
            <a:spLocks noGrp="1"/>
          </p:cNvSpPr>
          <p:nvPr>
            <p:ph idx="1"/>
          </p:nvPr>
        </p:nvSpPr>
        <p:spPr/>
        <p:txBody>
          <a:bodyPr>
            <a:normAutofit lnSpcReduction="10000"/>
          </a:bodyPr>
          <a:lstStyle/>
          <a:p>
            <a:r>
              <a:rPr lang="en-US" dirty="0" smtClean="0"/>
              <a:t>Registries handle DOI (e.g. 10.1257/aer.104.11.3701)</a:t>
            </a:r>
          </a:p>
          <a:p>
            <a:r>
              <a:rPr lang="en-US" dirty="0" smtClean="0"/>
              <a:t>Key information</a:t>
            </a:r>
            <a:r>
              <a:rPr lang="en-US" dirty="0"/>
              <a:t>: the link </a:t>
            </a:r>
            <a:r>
              <a:rPr lang="en-US" dirty="0" smtClean="0"/>
              <a:t>(</a:t>
            </a:r>
            <a:r>
              <a:rPr lang="en-US" dirty="0" smtClean="0">
                <a:hlinkClick r:id="rId2"/>
              </a:rPr>
              <a:t>https</a:t>
            </a:r>
            <a:r>
              <a:rPr lang="en-US" dirty="0">
                <a:hlinkClick r:id="rId2"/>
              </a:rPr>
              <a:t>://</a:t>
            </a:r>
            <a:r>
              <a:rPr lang="en-US" dirty="0" smtClean="0">
                <a:hlinkClick r:id="rId2"/>
              </a:rPr>
              <a:t>www.aeaweb.org/articles?id=10.1257/aer.104.11.3701</a:t>
            </a:r>
            <a:r>
              <a:rPr lang="en-US" dirty="0" smtClean="0"/>
              <a:t> )</a:t>
            </a:r>
          </a:p>
          <a:p>
            <a:r>
              <a:rPr lang="en-US" dirty="0" smtClean="0"/>
              <a:t>Additional information:</a:t>
            </a:r>
          </a:p>
          <a:p>
            <a:r>
              <a:rPr lang="en-US" i="1" dirty="0"/>
              <a:t>Required Elements</a:t>
            </a:r>
            <a:endParaRPr lang="en-US" dirty="0"/>
          </a:p>
          <a:p>
            <a:pPr lvl="1"/>
            <a:r>
              <a:rPr lang="en-US" b="1" dirty="0" smtClean="0"/>
              <a:t>Article</a:t>
            </a:r>
            <a:r>
              <a:rPr lang="en-US" b="1" dirty="0"/>
              <a:t>:</a:t>
            </a:r>
            <a:r>
              <a:rPr lang="en-US" dirty="0"/>
              <a:t> titles, </a:t>
            </a:r>
            <a:r>
              <a:rPr lang="en-US" dirty="0" err="1"/>
              <a:t>publication_date</a:t>
            </a:r>
            <a:r>
              <a:rPr lang="en-US" dirty="0"/>
              <a:t> (year), </a:t>
            </a:r>
            <a:r>
              <a:rPr lang="en-US" dirty="0" err="1"/>
              <a:t>doi_data</a:t>
            </a:r>
            <a:endParaRPr lang="en-US" dirty="0"/>
          </a:p>
          <a:p>
            <a:r>
              <a:rPr lang="en-US" i="1" dirty="0" smtClean="0"/>
              <a:t>Recommended </a:t>
            </a:r>
            <a:r>
              <a:rPr lang="en-US" i="1" dirty="0"/>
              <a:t>Elements</a:t>
            </a:r>
            <a:endParaRPr lang="en-US" dirty="0"/>
          </a:p>
          <a:p>
            <a:pPr lvl="1"/>
            <a:r>
              <a:rPr lang="en-US" b="1" dirty="0" smtClean="0"/>
              <a:t>Article</a:t>
            </a:r>
            <a:r>
              <a:rPr lang="en-US" b="1" dirty="0"/>
              <a:t>:</a:t>
            </a:r>
            <a:r>
              <a:rPr lang="en-US" dirty="0"/>
              <a:t> </a:t>
            </a:r>
            <a:r>
              <a:rPr lang="en-US" b="1" dirty="0">
                <a:solidFill>
                  <a:srgbClr val="FF0000"/>
                </a:solidFill>
              </a:rPr>
              <a:t>contributors</a:t>
            </a:r>
            <a:r>
              <a:rPr lang="en-US" dirty="0"/>
              <a:t>, ORCIDs, </a:t>
            </a:r>
            <a:r>
              <a:rPr lang="en-US" dirty="0" err="1"/>
              <a:t>publication_date</a:t>
            </a:r>
            <a:r>
              <a:rPr lang="en-US" dirty="0"/>
              <a:t> (day, month), pages (</a:t>
            </a:r>
            <a:r>
              <a:rPr lang="en-US" dirty="0" err="1"/>
              <a:t>first_page</a:t>
            </a:r>
            <a:r>
              <a:rPr lang="en-US" dirty="0"/>
              <a:t>, </a:t>
            </a:r>
            <a:r>
              <a:rPr lang="en-US" dirty="0" err="1"/>
              <a:t>last_page</a:t>
            </a:r>
            <a:r>
              <a:rPr lang="en-US" dirty="0"/>
              <a:t>), </a:t>
            </a:r>
            <a:r>
              <a:rPr lang="en-US" b="1" dirty="0" err="1" smtClean="0">
                <a:solidFill>
                  <a:srgbClr val="FF0000"/>
                </a:solidFill>
              </a:rPr>
              <a:t>citation_list</a:t>
            </a:r>
            <a:endParaRPr lang="en-US" b="1" dirty="0">
              <a:solidFill>
                <a:srgbClr val="FF0000"/>
              </a:solidFill>
            </a:endParaRPr>
          </a:p>
          <a:p>
            <a:pPr lvl="1"/>
            <a:r>
              <a:rPr lang="en-US" i="1" dirty="0" smtClean="0"/>
              <a:t>also </a:t>
            </a:r>
            <a:r>
              <a:rPr lang="en-US" i="1" dirty="0"/>
              <a:t>strongly recommended: </a:t>
            </a:r>
            <a:r>
              <a:rPr lang="en-US" dirty="0"/>
              <a:t> </a:t>
            </a:r>
            <a:r>
              <a:rPr lang="en-US" dirty="0">
                <a:hlinkClick r:id="rId3"/>
              </a:rPr>
              <a:t>funding</a:t>
            </a:r>
            <a:r>
              <a:rPr lang="en-US" dirty="0"/>
              <a:t>, </a:t>
            </a:r>
            <a:r>
              <a:rPr lang="en-US" dirty="0">
                <a:hlinkClick r:id="rId4"/>
              </a:rPr>
              <a:t>license</a:t>
            </a:r>
            <a:r>
              <a:rPr lang="en-US" dirty="0"/>
              <a:t>, </a:t>
            </a:r>
          </a:p>
          <a:p>
            <a:endParaRPr lang="en-US" dirty="0"/>
          </a:p>
        </p:txBody>
      </p:sp>
    </p:spTree>
    <p:extLst>
      <p:ext uri="{BB962C8B-B14F-4D97-AF65-F5344CB8AC3E}">
        <p14:creationId xmlns:p14="http://schemas.microsoft.com/office/powerpoint/2010/main" val="215248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a:t>
            </a:r>
            <a:r>
              <a:rPr lang="en-US" dirty="0" smtClean="0"/>
              <a:t>public-use </a:t>
            </a:r>
            <a:r>
              <a:rPr lang="en-US" dirty="0" smtClean="0"/>
              <a:t>and shared data</a:t>
            </a:r>
          </a:p>
          <a:p>
            <a:r>
              <a:rPr lang="en-US" dirty="0" smtClean="0"/>
              <a:t>Better ways of accessing preprints/ grey literature</a:t>
            </a:r>
          </a:p>
          <a:p>
            <a:r>
              <a:rPr lang="en-US" dirty="0" smtClean="0"/>
              <a:t>Pre-registration of trials, experiments, and analyses</a:t>
            </a:r>
            <a:endParaRPr lang="en-US" dirty="0"/>
          </a:p>
        </p:txBody>
      </p:sp>
      <p:pic>
        <p:nvPicPr>
          <p:cNvPr id="6" name="Picture 5"/>
          <p:cNvPicPr>
            <a:picLocks noChangeAspect="1"/>
          </p:cNvPicPr>
          <p:nvPr/>
        </p:nvPicPr>
        <p:blipFill>
          <a:blip r:embed="rId2"/>
          <a:stretch>
            <a:fillRect/>
          </a:stretch>
        </p:blipFill>
        <p:spPr>
          <a:xfrm>
            <a:off x="7785100" y="5146675"/>
            <a:ext cx="3390900" cy="847725"/>
          </a:xfrm>
          <a:prstGeom prst="rect">
            <a:avLst/>
          </a:prstGeom>
        </p:spPr>
      </p:pic>
      <p:sp>
        <p:nvSpPr>
          <p:cNvPr id="4" name="Rectangle 3"/>
          <p:cNvSpPr/>
          <p:nvPr/>
        </p:nvSpPr>
        <p:spPr>
          <a:xfrm>
            <a:off x="1346200" y="4800600"/>
            <a:ext cx="3505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registered</a:t>
            </a:r>
            <a:endParaRPr lang="en-US" dirty="0"/>
          </a:p>
        </p:txBody>
      </p:sp>
      <p:sp>
        <p:nvSpPr>
          <p:cNvPr id="5" name="Rectangle 4"/>
          <p:cNvSpPr/>
          <p:nvPr/>
        </p:nvSpPr>
        <p:spPr>
          <a:xfrm>
            <a:off x="5194300" y="4673600"/>
            <a:ext cx="2247900" cy="124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Osf.io</a:t>
            </a:r>
            <a:endParaRPr lang="en-US" dirty="0"/>
          </a:p>
        </p:txBody>
      </p:sp>
    </p:spTree>
    <p:extLst>
      <p:ext uri="{BB962C8B-B14F-4D97-AF65-F5344CB8AC3E}">
        <p14:creationId xmlns:p14="http://schemas.microsoft.com/office/powerpoint/2010/main" val="570852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Definition</a:t>
            </a:r>
            <a:endParaRPr lang="en-US" dirty="0">
              <a:solidFill>
                <a:schemeClr val="bg1"/>
              </a:solidFill>
            </a:endParaRPr>
          </a:p>
        </p:txBody>
      </p:sp>
    </p:spTree>
    <p:extLst>
      <p:ext uri="{BB962C8B-B14F-4D97-AF65-F5344CB8AC3E}">
        <p14:creationId xmlns:p14="http://schemas.microsoft.com/office/powerpoint/2010/main" val="840346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512564579"/>
              </p:ext>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58300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478864426"/>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804243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167634549"/>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2678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543737564"/>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87996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2800767"/>
          </a:xfrm>
          <a:prstGeom prst="rect">
            <a:avLst/>
          </a:prstGeom>
          <a:noFill/>
        </p:spPr>
        <p:txBody>
          <a:bodyPr wrap="square" rtlCol="0">
            <a:spAutoFit/>
          </a:bodyPr>
          <a:lstStyle/>
          <a:p>
            <a:pPr algn="ctr"/>
            <a:r>
              <a:rPr lang="en-US" sz="8800" dirty="0" smtClean="0">
                <a:solidFill>
                  <a:schemeClr val="bg1"/>
                </a:solidFill>
              </a:rPr>
              <a:t>More recently…</a:t>
            </a:r>
            <a:endParaRPr lang="en-US" dirty="0">
              <a:solidFill>
                <a:schemeClr val="bg1"/>
              </a:solidFill>
            </a:endParaRPr>
          </a:p>
        </p:txBody>
      </p:sp>
    </p:spTree>
    <p:extLst>
      <p:ext uri="{BB962C8B-B14F-4D97-AF65-F5344CB8AC3E}">
        <p14:creationId xmlns:p14="http://schemas.microsoft.com/office/powerpoint/2010/main" val="1678890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4400" b="1" dirty="0" smtClean="0"/>
              <a:t>Greater </a:t>
            </a:r>
            <a:r>
              <a:rPr lang="en-US" sz="4400" b="1" u="sng" dirty="0" smtClean="0">
                <a:solidFill>
                  <a:schemeClr val="accent5">
                    <a:lumMod val="75000"/>
                  </a:schemeClr>
                </a:solidFill>
              </a:rPr>
              <a:t>enforcement</a:t>
            </a:r>
            <a:r>
              <a:rPr lang="en-US" sz="4400" b="1" dirty="0" smtClean="0"/>
              <a: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a:t>
            </a:r>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4508" y="2193810"/>
            <a:ext cx="4848550" cy="3214532"/>
          </a:xfrm>
        </p:spPr>
      </p:pic>
      <p:sp>
        <p:nvSpPr>
          <p:cNvPr id="3" name="TextBox 2"/>
          <p:cNvSpPr txBox="1"/>
          <p:nvPr/>
        </p:nvSpPr>
        <p:spPr>
          <a:xfrm>
            <a:off x="4482193" y="1572917"/>
            <a:ext cx="2686050" cy="369332"/>
          </a:xfrm>
          <a:prstGeom prst="rect">
            <a:avLst/>
          </a:prstGeom>
          <a:noFill/>
        </p:spPr>
        <p:txBody>
          <a:bodyPr wrap="square" rtlCol="0">
            <a:spAutoFit/>
          </a:bodyPr>
          <a:lstStyle/>
          <a:p>
            <a:r>
              <a:rPr lang="en-US" dirty="0" smtClean="0"/>
              <a:t>AEA RCT Registry (2011)</a:t>
            </a:r>
          </a:p>
        </p:txBody>
      </p:sp>
    </p:spTree>
    <p:extLst>
      <p:ext uri="{BB962C8B-B14F-4D97-AF65-F5344CB8AC3E}">
        <p14:creationId xmlns:p14="http://schemas.microsoft.com/office/powerpoint/2010/main" val="2662825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reproducibility crisis thing….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re-registration</a:t>
            </a:r>
            <a:endParaRPr lang="en-US" dirty="0"/>
          </a:p>
        </p:txBody>
      </p:sp>
      <p:sp>
        <p:nvSpPr>
          <p:cNvPr id="3" name="Content Placeholder 2"/>
          <p:cNvSpPr>
            <a:spLocks noGrp="1"/>
          </p:cNvSpPr>
          <p:nvPr>
            <p:ph idx="1"/>
          </p:nvPr>
        </p:nvSpPr>
        <p:spPr/>
        <p:txBody>
          <a:bodyPr/>
          <a:lstStyle/>
          <a:p>
            <a:r>
              <a:rPr lang="en-US" b="1" dirty="0"/>
              <a:t>The American Economic Association operates a registry for Randomized Controlled Trials (RCTs). </a:t>
            </a:r>
            <a:endParaRPr lang="en-US" b="1" dirty="0" smtClean="0"/>
          </a:p>
          <a:p>
            <a:r>
              <a:rPr lang="en-US" b="1" dirty="0" smtClean="0"/>
              <a:t>Registration </a:t>
            </a:r>
            <a:r>
              <a:rPr lang="en-US" b="1" dirty="0"/>
              <a:t>of RCTs is required for all applicable submissions. </a:t>
            </a:r>
            <a:endParaRPr lang="en-US" b="1" dirty="0" smtClean="0"/>
          </a:p>
          <a:p>
            <a:r>
              <a:rPr lang="en-US" b="1" dirty="0" smtClean="0"/>
              <a:t>If </a:t>
            </a:r>
            <a:r>
              <a:rPr lang="en-US" b="1" dirty="0"/>
              <a:t>the research in your paper involves an RCT, please </a:t>
            </a:r>
            <a:r>
              <a:rPr lang="en-US" b="1" dirty="0" smtClean="0"/>
              <a:t>register …</a:t>
            </a:r>
          </a:p>
          <a:p>
            <a:r>
              <a:rPr lang="en-US" dirty="0"/>
              <a:t>following information: PI name, project title, study location, project status, keyword(s), abstract, </a:t>
            </a:r>
            <a:r>
              <a:rPr lang="en-US" b="1" u="sng" dirty="0">
                <a:solidFill>
                  <a:schemeClr val="accent5">
                    <a:lumMod val="75000"/>
                  </a:schemeClr>
                </a:solidFill>
              </a:rPr>
              <a:t>trial start and end dates</a:t>
            </a:r>
            <a:r>
              <a:rPr lang="en-US" dirty="0"/>
              <a:t>, intervention start and end dates, </a:t>
            </a:r>
            <a:r>
              <a:rPr lang="en-US" b="1" u="sng" dirty="0">
                <a:solidFill>
                  <a:schemeClr val="accent6">
                    <a:lumMod val="75000"/>
                  </a:schemeClr>
                </a:solidFill>
              </a:rPr>
              <a:t>proposed outcome(s</a:t>
            </a:r>
            <a:r>
              <a:rPr lang="en-US" dirty="0"/>
              <a:t>), </a:t>
            </a:r>
            <a:r>
              <a:rPr lang="en-US" b="1" u="sng" dirty="0">
                <a:solidFill>
                  <a:schemeClr val="accent4">
                    <a:lumMod val="75000"/>
                  </a:schemeClr>
                </a:solidFill>
              </a:rPr>
              <a:t>experimental design</a:t>
            </a:r>
            <a:r>
              <a:rPr lang="en-US" dirty="0"/>
              <a:t>, whether the treatment is clustered, planned number of clusters, planned number of observations, and IRB information. </a:t>
            </a:r>
            <a:endParaRPr lang="en-US" b="1" dirty="0"/>
          </a:p>
          <a:p>
            <a:endParaRPr lang="en-US" dirty="0"/>
          </a:p>
        </p:txBody>
      </p:sp>
    </p:spTree>
    <p:extLst>
      <p:ext uri="{BB962C8B-B14F-4D97-AF65-F5344CB8AC3E}">
        <p14:creationId xmlns:p14="http://schemas.microsoft.com/office/powerpoint/2010/main" val="352234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p:txBody>
          <a:bodyPr>
            <a:normAutofit/>
          </a:bodyPr>
          <a:lstStyle/>
          <a:p>
            <a:r>
              <a:rPr lang="en-US" sz="3600" dirty="0" smtClean="0"/>
              <a:t>“That </a:t>
            </a:r>
            <a:r>
              <a:rPr lang="en-US" sz="3600" dirty="0"/>
              <a:t>information is especially helpful in research that emphasizes </a:t>
            </a:r>
            <a:r>
              <a:rPr lang="en-US" sz="4000" b="1" dirty="0">
                <a:solidFill>
                  <a:schemeClr val="accent1">
                    <a:lumMod val="75000"/>
                  </a:schemeClr>
                </a:solidFill>
              </a:rPr>
              <a:t>null hypothesis significance testing</a:t>
            </a:r>
            <a:r>
              <a:rPr lang="en-US" sz="3600" dirty="0"/>
              <a:t>. </a:t>
            </a:r>
            <a:endParaRPr lang="en-US" sz="3600" dirty="0" smtClean="0"/>
          </a:p>
          <a:p>
            <a:r>
              <a:rPr lang="en-US" sz="3600" dirty="0" smtClean="0"/>
              <a:t>A thorough preregistration promotes transparency and openness and </a:t>
            </a:r>
            <a:r>
              <a:rPr lang="en-US" sz="3600" b="1" dirty="0" smtClean="0">
                <a:solidFill>
                  <a:schemeClr val="accent4">
                    <a:lumMod val="75000"/>
                  </a:schemeClr>
                </a:solidFill>
              </a:rPr>
              <a:t>protects researchers from suspicions of p-hacking</a:t>
            </a:r>
            <a:r>
              <a:rPr lang="en-US" sz="3600" dirty="0" smtClean="0"/>
              <a:t>.” </a:t>
            </a:r>
            <a:endParaRPr lang="en-US" sz="3600" dirty="0"/>
          </a:p>
        </p:txBody>
      </p:sp>
      <p:sp>
        <p:nvSpPr>
          <p:cNvPr id="4" name="TextBox 3"/>
          <p:cNvSpPr txBox="1"/>
          <p:nvPr/>
        </p:nvSpPr>
        <p:spPr>
          <a:xfrm>
            <a:off x="6887329" y="6502399"/>
            <a:ext cx="4451231" cy="230832"/>
          </a:xfrm>
          <a:prstGeom prst="rect">
            <a:avLst/>
          </a:prstGeom>
          <a:noFill/>
        </p:spPr>
        <p:txBody>
          <a:bodyPr wrap="square" rtlCol="0">
            <a:spAutoFit/>
          </a:bodyPr>
          <a:lstStyle/>
          <a:p>
            <a:r>
              <a:rPr lang="en-US" sz="900" smtClean="0"/>
              <a:t>https://www.psychologicalscience.org/publications/psychological_science/preregistration</a:t>
            </a:r>
            <a:endParaRPr lang="en-US" sz="900"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509" y="4002357"/>
            <a:ext cx="3770869" cy="2500042"/>
          </a:xfrm>
          <a:prstGeom prst="rect">
            <a:avLst/>
          </a:prstGeom>
        </p:spPr>
      </p:pic>
    </p:spTree>
    <p:extLst>
      <p:ext uri="{BB962C8B-B14F-4D97-AF65-F5344CB8AC3E}">
        <p14:creationId xmlns:p14="http://schemas.microsoft.com/office/powerpoint/2010/main" val="2129275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sp>
        <p:nvSpPr>
          <p:cNvPr id="3" name="Content Placeholder 2"/>
          <p:cNvSpPr>
            <a:spLocks noGrp="1"/>
          </p:cNvSpPr>
          <p:nvPr>
            <p:ph idx="1"/>
          </p:nvPr>
        </p:nvSpPr>
        <p:spPr>
          <a:xfrm>
            <a:off x="2358662" y="1960110"/>
            <a:ext cx="8175716" cy="4351338"/>
          </a:xfrm>
        </p:spPr>
        <p:txBody>
          <a:bodyPr>
            <a:normAutofit/>
          </a:bodyPr>
          <a:lstStyle/>
          <a:p>
            <a:pPr lvl="1"/>
            <a:r>
              <a:rPr lang="en-US" sz="3200" dirty="0" smtClean="0">
                <a:hlinkClick r:id="rId2"/>
              </a:rPr>
              <a:t>https</a:t>
            </a:r>
            <a:r>
              <a:rPr lang="en-US" sz="3200" dirty="0" smtClean="0">
                <a:hlinkClick r:id="rId2"/>
              </a:rPr>
              <a:t>://cos.io/rr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662" y="36653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Preprints</a:t>
            </a:r>
            <a:r>
              <a:rPr lang="en-US" dirty="0"/>
              <a:t> in other sciences </a:t>
            </a:r>
          </a:p>
        </p:txBody>
      </p:sp>
      <p:sp>
        <p:nvSpPr>
          <p:cNvPr id="3" name="Content Placeholder 2"/>
          <p:cNvSpPr>
            <a:spLocks noGrp="1"/>
          </p:cNvSpPr>
          <p:nvPr>
            <p:ph idx="1"/>
          </p:nvPr>
        </p:nvSpPr>
        <p:spPr>
          <a:xfrm>
            <a:off x="3147740" y="2229531"/>
            <a:ext cx="6597559" cy="4351338"/>
          </a:xfrm>
        </p:spPr>
        <p:txBody>
          <a:bodyPr>
            <a:normAutofit/>
          </a:bodyPr>
          <a:lstStyle/>
          <a:p>
            <a:pPr lvl="1"/>
            <a:r>
              <a:rPr lang="en-US" sz="3600" dirty="0" err="1" smtClean="0"/>
              <a:t>bioRxiv</a:t>
            </a:r>
            <a:r>
              <a:rPr lang="en-US" sz="3600" dirty="0" smtClean="0"/>
              <a:t> </a:t>
            </a:r>
            <a:r>
              <a:rPr lang="en-US" sz="3600" dirty="0" smtClean="0"/>
              <a:t>(2013)</a:t>
            </a:r>
          </a:p>
          <a:p>
            <a:pPr lvl="1"/>
            <a:r>
              <a:rPr lang="en-US" sz="3600" dirty="0" err="1" smtClean="0"/>
              <a:t>PsyArXiv</a:t>
            </a:r>
            <a:r>
              <a:rPr lang="en-US" sz="3600" dirty="0" smtClean="0"/>
              <a:t> (2016)</a:t>
            </a:r>
          </a:p>
        </p:txBody>
      </p:sp>
      <p:pic>
        <p:nvPicPr>
          <p:cNvPr id="4" name="Picture 3"/>
          <p:cNvPicPr>
            <a:picLocks noChangeAspect="1"/>
          </p:cNvPicPr>
          <p:nvPr/>
        </p:nvPicPr>
        <p:blipFill>
          <a:blip r:embed="rId2"/>
          <a:stretch>
            <a:fillRect/>
          </a:stretch>
        </p:blipFill>
        <p:spPr>
          <a:xfrm>
            <a:off x="1064940" y="3965129"/>
            <a:ext cx="3069030" cy="1612440"/>
          </a:xfrm>
          <a:prstGeom prst="rect">
            <a:avLst/>
          </a:prstGeom>
        </p:spPr>
      </p:pic>
      <p:pic>
        <p:nvPicPr>
          <p:cNvPr id="5" name="Picture 4"/>
          <p:cNvPicPr>
            <a:picLocks noChangeAspect="1"/>
          </p:cNvPicPr>
          <p:nvPr/>
        </p:nvPicPr>
        <p:blipFill>
          <a:blip r:embed="rId3"/>
          <a:stretch>
            <a:fillRect/>
          </a:stretch>
        </p:blipFill>
        <p:spPr>
          <a:xfrm>
            <a:off x="7664090" y="4195086"/>
            <a:ext cx="3200400" cy="1152525"/>
          </a:xfrm>
          <a:prstGeom prst="rect">
            <a:avLst/>
          </a:prstGeom>
        </p:spPr>
      </p:pic>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0766" y="365125"/>
            <a:ext cx="8689944" cy="6208058"/>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572225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Replicability of articles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787620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2301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966165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22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345" y="272374"/>
            <a:ext cx="8439555" cy="6225703"/>
          </a:xfrm>
          <a:prstGeom prst="rect">
            <a:avLst/>
          </a:prstGeom>
          <a:solidFill>
            <a:schemeClr val="bg2"/>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no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
        <p:nvSpPr>
          <p:cNvPr id="5" name="TextBox 4"/>
          <p:cNvSpPr txBox="1"/>
          <p:nvPr/>
        </p:nvSpPr>
        <p:spPr>
          <a:xfrm>
            <a:off x="10458855" y="5925234"/>
            <a:ext cx="1943100" cy="646331"/>
          </a:xfrm>
          <a:prstGeom prst="rect">
            <a:avLst/>
          </a:prstGeom>
          <a:noFill/>
        </p:spPr>
        <p:txBody>
          <a:bodyPr wrap="square" rtlCol="0">
            <a:spAutoFit/>
          </a:bodyPr>
          <a:lstStyle/>
          <a:p>
            <a:r>
              <a:rPr lang="en-US" dirty="0" smtClean="0"/>
              <a:t>Source: </a:t>
            </a:r>
            <a:r>
              <a:rPr lang="en-US" dirty="0" err="1" smtClean="0"/>
              <a:t>Nosek</a:t>
            </a:r>
            <a:r>
              <a:rPr lang="en-US" dirty="0" smtClean="0"/>
              <a:t> </a:t>
            </a:r>
            <a:r>
              <a:rPr lang="en-US" dirty="0" err="1" smtClean="0"/>
              <a:t>Sackler</a:t>
            </a:r>
            <a:r>
              <a:rPr lang="en-US" dirty="0" smtClean="0"/>
              <a:t> talk 2017</a:t>
            </a:r>
            <a:endParaRPr lang="en-US" dirty="0"/>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articles are reproducible</a:t>
            </a:r>
            <a:endParaRPr lang="en-US" dirty="0">
              <a:solidFill>
                <a:schemeClr val="bg1"/>
              </a:solidFill>
            </a:endParaRPr>
          </a:p>
        </p:txBody>
      </p:sp>
    </p:spTree>
    <p:extLst>
      <p:ext uri="{BB962C8B-B14F-4D97-AF65-F5344CB8AC3E}">
        <p14:creationId xmlns:p14="http://schemas.microsoft.com/office/powerpoint/2010/main" val="526064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522948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data is “accessible”</a:t>
            </a:r>
            <a:endParaRPr lang="en-US" dirty="0">
              <a:solidFill>
                <a:schemeClr val="bg1"/>
              </a:solidFill>
            </a:endParaRPr>
          </a:p>
        </p:txBody>
      </p:sp>
    </p:spTree>
    <p:extLst>
      <p:ext uri="{BB962C8B-B14F-4D97-AF65-F5344CB8AC3E}">
        <p14:creationId xmlns:p14="http://schemas.microsoft.com/office/powerpoint/2010/main" val="992483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53284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Provide more transparency</a:t>
            </a:r>
          </a:p>
          <a:p>
            <a:pPr lvl="1"/>
            <a:r>
              <a:rPr lang="en-US" sz="2800" dirty="0" smtClean="0"/>
              <a:t>To assist replication efforts</a:t>
            </a:r>
          </a:p>
          <a:p>
            <a:pPr lvl="1"/>
            <a:r>
              <a:rPr lang="en-US" sz="2800" dirty="0" smtClean="0"/>
              <a:t>By better linking to paper-related resources (data, code, registration, etc.)</a:t>
            </a:r>
          </a:p>
          <a:p>
            <a:r>
              <a:rPr lang="en-US" sz="3200" dirty="0" smtClean="0"/>
              <a:t>Pre-emptively improve code archives</a:t>
            </a:r>
          </a:p>
          <a:p>
            <a:pPr lvl="1"/>
            <a:r>
              <a:rPr lang="en-US" sz="2800" dirty="0" smtClean="0"/>
              <a:t>By conducting reproducibility checks</a:t>
            </a:r>
          </a:p>
          <a:p>
            <a:pPr lvl="1"/>
            <a:r>
              <a:rPr lang="en-US" sz="2800" dirty="0" smtClean="0"/>
              <a:t>By working with groups that conduct reproducibility checks</a:t>
            </a:r>
          </a:p>
          <a:p>
            <a:r>
              <a:rPr lang="en-US" sz="3200" dirty="0" smtClean="0"/>
              <a:t>Better archives</a:t>
            </a:r>
          </a:p>
          <a:p>
            <a:pPr lvl="1"/>
            <a:r>
              <a:rPr lang="en-US" sz="2800" dirty="0" smtClean="0"/>
              <a:t>Greater transparency of the code and data archives</a:t>
            </a:r>
          </a:p>
          <a:p>
            <a:endParaRPr lang="en-US" dirty="0"/>
          </a:p>
        </p:txBody>
      </p:sp>
    </p:spTree>
    <p:extLst>
      <p:ext uri="{BB962C8B-B14F-4D97-AF65-F5344CB8AC3E}">
        <p14:creationId xmlns:p14="http://schemas.microsoft.com/office/powerpoint/2010/main" val="2632983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758503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28077665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Improve reproducibility</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It is not the access that is “broken”</a:t>
            </a:r>
            <a:endParaRPr lang="en-US" dirty="0">
              <a:solidFill>
                <a:schemeClr val="bg1"/>
              </a:solidFill>
            </a:endParaRPr>
          </a:p>
        </p:txBody>
      </p:sp>
    </p:spTree>
    <p:extLst>
      <p:ext uri="{BB962C8B-B14F-4D97-AF65-F5344CB8AC3E}">
        <p14:creationId xmlns:p14="http://schemas.microsoft.com/office/powerpoint/2010/main" val="185647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would we ask you to “deposit”  them?</a:t>
            </a:r>
          </a:p>
        </p:txBody>
      </p:sp>
    </p:spTree>
    <p:extLst>
      <p:ext uri="{BB962C8B-B14F-4D97-AF65-F5344CB8AC3E}">
        <p14:creationId xmlns:p14="http://schemas.microsoft.com/office/powerpoint/2010/main" val="26700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pPr lvl="1"/>
            <a:r>
              <a:rPr lang="en-US" sz="4000" b="1" dirty="0" smtClean="0">
                <a:solidFill>
                  <a:schemeClr val="accent4">
                    <a:lumMod val="75000"/>
                  </a:schemeClr>
                </a:solidFill>
              </a:rPr>
              <a:t>Data</a:t>
            </a:r>
            <a:r>
              <a:rPr lang="en-US" sz="4000" dirty="0" smtClean="0"/>
              <a:t> became electronic, was no longer </a:t>
            </a:r>
            <a:r>
              <a:rPr lang="en-US" sz="4400" b="1" dirty="0" smtClean="0">
                <a:solidFill>
                  <a:srgbClr val="C00000"/>
                </a:solidFill>
              </a:rPr>
              <a:t>included</a:t>
            </a:r>
            <a:r>
              <a:rPr lang="en-US" sz="4000" dirty="0" smtClean="0"/>
              <a:t> or </a:t>
            </a:r>
            <a:r>
              <a:rPr lang="en-US" sz="4400" b="1" dirty="0" smtClean="0">
                <a:solidFill>
                  <a:schemeClr val="accent2">
                    <a:lumMod val="75000"/>
                  </a:schemeClr>
                </a:solidFill>
              </a:rPr>
              <a:t>cited</a:t>
            </a:r>
          </a:p>
          <a:p>
            <a:pPr lvl="1"/>
            <a:r>
              <a:rPr lang="en-US" sz="4000" b="1" dirty="0">
                <a:solidFill>
                  <a:schemeClr val="accent5">
                    <a:lumMod val="75000"/>
                  </a:schemeClr>
                </a:solidFill>
              </a:rPr>
              <a:t>Math</a:t>
            </a:r>
            <a:r>
              <a:rPr lang="en-US" sz="4000" dirty="0"/>
              <a:t> was transcribed to </a:t>
            </a:r>
            <a:r>
              <a:rPr lang="en-US" sz="4400" b="1" dirty="0">
                <a:solidFill>
                  <a:schemeClr val="accent6">
                    <a:lumMod val="75000"/>
                  </a:schemeClr>
                </a:solidFill>
              </a:rPr>
              <a:t>code</a:t>
            </a:r>
            <a:r>
              <a:rPr lang="en-US" sz="4000" dirty="0"/>
              <a:t>, and was no longer </a:t>
            </a:r>
            <a:r>
              <a:rPr lang="en-US" sz="4400" b="1" dirty="0">
                <a:solidFill>
                  <a:srgbClr val="C00000"/>
                </a:solidFill>
              </a:rPr>
              <a:t>included</a:t>
            </a:r>
            <a:endParaRPr lang="en-US" sz="4000" b="1" dirty="0">
              <a:solidFill>
                <a:srgbClr val="C00000"/>
              </a:solidFill>
            </a:endParaRPr>
          </a:p>
        </p:txBody>
      </p:sp>
    </p:spTree>
    <p:extLst>
      <p:ext uri="{BB962C8B-B14F-4D97-AF65-F5344CB8AC3E}">
        <p14:creationId xmlns:p14="http://schemas.microsoft.com/office/powerpoint/2010/main" val="2389075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24100" y="762000"/>
            <a:ext cx="7717573" cy="5509200"/>
          </a:xfrm>
          <a:prstGeom prst="rect">
            <a:avLst/>
          </a:prstGeom>
          <a:noFill/>
        </p:spPr>
        <p:txBody>
          <a:bodyPr wrap="square" rtlCol="0">
            <a:spAutoFit/>
          </a:bodyPr>
          <a:lstStyle/>
          <a:p>
            <a:pPr algn="ctr"/>
            <a:r>
              <a:rPr lang="en-US" sz="8800" dirty="0" smtClean="0">
                <a:solidFill>
                  <a:schemeClr val="bg1"/>
                </a:solidFill>
              </a:rPr>
              <a:t>It is the description of access that is “broken”</a:t>
            </a:r>
            <a:endParaRPr lang="en-US" dirty="0">
              <a:solidFill>
                <a:schemeClr val="bg1"/>
              </a:solidFill>
            </a:endParaRPr>
          </a:p>
        </p:txBody>
      </p:sp>
    </p:spTree>
    <p:extLst>
      <p:ext uri="{BB962C8B-B14F-4D97-AF65-F5344CB8AC3E}">
        <p14:creationId xmlns:p14="http://schemas.microsoft.com/office/powerpoint/2010/main" val="1304545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1">
                    <a:lumMod val="75000"/>
                  </a:schemeClr>
                </a:solidFill>
              </a:rPr>
              <a:t>Deposit and archive early</a:t>
            </a:r>
          </a:p>
          <a:p>
            <a:pPr lvl="1"/>
            <a:r>
              <a:rPr lang="en-US" sz="4000" dirty="0" smtClean="0"/>
              <a:t>If you collect data, archive it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deposit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40072805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6">
                    <a:lumMod val="75000"/>
                  </a:schemeClr>
                </a:solidFill>
              </a:rPr>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857786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3903305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Use them!</a:t>
            </a:r>
          </a:p>
        </p:txBody>
      </p:sp>
    </p:spTree>
    <p:extLst>
      <p:ext uri="{BB962C8B-B14F-4D97-AF65-F5344CB8AC3E}">
        <p14:creationId xmlns:p14="http://schemas.microsoft.com/office/powerpoint/2010/main" val="17868639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Describe </a:t>
            </a:r>
            <a:r>
              <a:rPr lang="en-US" sz="6000" dirty="0" smtClean="0"/>
              <a:t>them</a:t>
            </a:r>
            <a:r>
              <a:rPr lang="en-US" sz="6000" dirty="0" smtClean="0"/>
              <a:t>!</a:t>
            </a:r>
          </a:p>
          <a:p>
            <a:pPr marL="0" indent="0" algn="ctr">
              <a:buNone/>
            </a:pPr>
            <a:r>
              <a:rPr lang="en-US" sz="4400" dirty="0" smtClean="0">
                <a:solidFill>
                  <a:schemeClr val="bg1">
                    <a:lumMod val="65000"/>
                  </a:schemeClr>
                </a:solidFill>
              </a:rPr>
              <a:t>(cite them!)</a:t>
            </a:r>
            <a:endParaRPr lang="en-US" sz="4400" dirty="0" smtClean="0">
              <a:solidFill>
                <a:schemeClr val="bg1">
                  <a:lumMod val="65000"/>
                </a:schemeClr>
              </a:solidFill>
            </a:endParaRPr>
          </a:p>
        </p:txBody>
      </p:sp>
    </p:spTree>
    <p:extLst>
      <p:ext uri="{BB962C8B-B14F-4D97-AF65-F5344CB8AC3E}">
        <p14:creationId xmlns:p14="http://schemas.microsoft.com/office/powerpoint/2010/main" val="12990653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Treat all archives symmetrically!</a:t>
            </a:r>
            <a:endParaRPr lang="en-US" sz="6000" dirty="0" smtClean="0"/>
          </a:p>
        </p:txBody>
      </p:sp>
    </p:spTree>
    <p:extLst>
      <p:ext uri="{BB962C8B-B14F-4D97-AF65-F5344CB8AC3E}">
        <p14:creationId xmlns:p14="http://schemas.microsoft.com/office/powerpoint/2010/main" val="16648015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a:t>
            </a:r>
            <a:r>
              <a:rPr lang="en-US" sz="3600" strike="sngStrike" dirty="0" smtClean="0"/>
              <a:t>self-deposit</a:t>
            </a:r>
            <a:r>
              <a:rPr lang="en-US" sz="3600" dirty="0" smtClean="0"/>
              <a: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
        <p:nvSpPr>
          <p:cNvPr id="4" name="Rectangle 3"/>
          <p:cNvSpPr/>
          <p:nvPr/>
        </p:nvSpPr>
        <p:spPr>
          <a:xfrm>
            <a:off x="5880100" y="2641600"/>
            <a:ext cx="5702300" cy="2273300"/>
          </a:xfrm>
          <a:prstGeom prst="rect">
            <a:avLst/>
          </a:prstGeom>
          <a:solidFill>
            <a:srgbClr val="B31B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r>
              <a:rPr lang="en-US" sz="2800" b="1" dirty="0" smtClean="0"/>
              <a:t>CASD</a:t>
            </a:r>
          </a:p>
          <a:p>
            <a:pPr marL="914400" lvl="1" indent="-457200">
              <a:buFont typeface="Arial" panose="020B0604020202020204" pitchFamily="34" charset="0"/>
              <a:buChar char="•"/>
            </a:pPr>
            <a:r>
              <a:rPr lang="en-US" sz="2800" b="1" dirty="0" smtClean="0"/>
              <a:t>IAB</a:t>
            </a:r>
          </a:p>
          <a:p>
            <a:pPr marL="914400" lvl="1" indent="-457200">
              <a:buFont typeface="Arial" panose="020B0604020202020204" pitchFamily="34" charset="0"/>
              <a:buChar char="•"/>
            </a:pPr>
            <a:r>
              <a:rPr lang="en-US" sz="2800" b="1" dirty="0" smtClean="0"/>
              <a:t>Norway</a:t>
            </a:r>
          </a:p>
          <a:p>
            <a:pPr marL="914400" lvl="1" indent="-457200">
              <a:buFont typeface="Arial" panose="020B0604020202020204" pitchFamily="34" charset="0"/>
              <a:buChar char="•"/>
            </a:pPr>
            <a:r>
              <a:rPr lang="en-US" sz="2800" b="1" dirty="0" smtClean="0"/>
              <a:t>US Federal Statistical RDC</a:t>
            </a:r>
          </a:p>
          <a:p>
            <a:pPr marL="914400" lvl="1" indent="-457200">
              <a:buFont typeface="Arial" panose="020B0604020202020204" pitchFamily="34" charset="0"/>
              <a:buChar char="•"/>
            </a:pPr>
            <a:r>
              <a:rPr lang="en-US" sz="2800" b="1" dirty="0" smtClean="0"/>
              <a:t>….</a:t>
            </a:r>
            <a:endParaRPr lang="en-US" sz="2800" b="1" dirty="0"/>
          </a:p>
        </p:txBody>
      </p:sp>
    </p:spTree>
    <p:extLst>
      <p:ext uri="{BB962C8B-B14F-4D97-AF65-F5344CB8AC3E}">
        <p14:creationId xmlns:p14="http://schemas.microsoft.com/office/powerpoint/2010/main" val="2954222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6281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pPr marL="0" indent="0" algn="ctr">
              <a:buNone/>
            </a:pPr>
            <a:r>
              <a:rPr lang="en-US" sz="3600" dirty="0" smtClean="0"/>
              <a:t>Why do journals like </a:t>
            </a:r>
            <a:br>
              <a:rPr lang="en-US" sz="3600" dirty="0" smtClean="0"/>
            </a:br>
            <a:r>
              <a:rPr lang="en-US" sz="3600" dirty="0" smtClean="0"/>
              <a:t>affiliated repositories </a:t>
            </a:r>
            <a:br>
              <a:rPr lang="en-US" sz="3600" dirty="0" smtClean="0"/>
            </a:br>
            <a:r>
              <a:rPr lang="en-US" sz="3600" dirty="0" smtClean="0"/>
              <a:t>(or website </a:t>
            </a:r>
            <a:r>
              <a:rPr lang="en-US" sz="3600" smtClean="0"/>
              <a:t>deposits)?</a:t>
            </a:r>
            <a:br>
              <a:rPr lang="en-US" sz="3600" smtClean="0"/>
            </a:br>
            <a:r>
              <a:rPr lang="en-US" sz="3600" smtClean="0"/>
              <a:t/>
            </a:r>
            <a:br>
              <a:rPr lang="en-US" sz="360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2256708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days</a:t>
            </a:r>
          </a:p>
          <a:p>
            <a:pPr marL="0" indent="0" algn="ctr">
              <a:buNone/>
            </a:pPr>
            <a:r>
              <a:rPr lang="en-US" sz="3600" b="1" dirty="0"/>
              <a:t>t</a:t>
            </a:r>
            <a:r>
              <a:rPr lang="en-US" sz="3600" b="1" dirty="0" smtClean="0"/>
              <a:t>o facilitate replicability</a:t>
            </a:r>
          </a:p>
        </p:txBody>
      </p:sp>
    </p:spTree>
    <p:extLst>
      <p:ext uri="{BB962C8B-B14F-4D97-AF65-F5344CB8AC3E}">
        <p14:creationId xmlns:p14="http://schemas.microsoft.com/office/powerpoint/2010/main" val="830873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
        <p:nvSpPr>
          <p:cNvPr id="4" name="Rectangle 3"/>
          <p:cNvSpPr/>
          <p:nvPr/>
        </p:nvSpPr>
        <p:spPr>
          <a:xfrm>
            <a:off x="1066800" y="2324100"/>
            <a:ext cx="10375900" cy="3852863"/>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891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data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a:t>
            </a:r>
            <a:r>
              <a:rPr lang="en-US" sz="3200" b="1" dirty="0" smtClean="0"/>
              <a:t>reliable archives?</a:t>
            </a:r>
            <a:endParaRPr lang="en-US" sz="3200" b="1" dirty="0"/>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
        <p:nvSpPr>
          <p:cNvPr id="4" name="Rectangle 3"/>
          <p:cNvSpPr/>
          <p:nvPr/>
        </p:nvSpPr>
        <p:spPr>
          <a:xfrm>
            <a:off x="1066800" y="2324101"/>
            <a:ext cx="10375900" cy="2540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4631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Within Economics (AEA, </a:t>
            </a:r>
            <a:r>
              <a:rPr lang="en-US" dirty="0" err="1" smtClean="0"/>
              <a:t>Restud</a:t>
            </a:r>
            <a:r>
              <a:rPr lang="en-US" dirty="0" smtClean="0"/>
              <a:t>)</a:t>
            </a:r>
            <a:endParaRPr lang="en-US" dirty="0"/>
          </a:p>
        </p:txBody>
      </p:sp>
      <p:sp>
        <p:nvSpPr>
          <p:cNvPr id="3" name="Content Placeholder 2"/>
          <p:cNvSpPr>
            <a:spLocks noGrp="1"/>
          </p:cNvSpPr>
          <p:nvPr>
            <p:ph idx="1"/>
          </p:nvPr>
        </p:nvSpPr>
        <p:spPr/>
        <p:txBody>
          <a:bodyPr/>
          <a:lstStyle/>
          <a:p>
            <a:r>
              <a:rPr lang="en-US" dirty="0" smtClean="0"/>
              <a:t>Ensure </a:t>
            </a:r>
            <a:r>
              <a:rPr lang="en-US" b="1" dirty="0" smtClean="0">
                <a:solidFill>
                  <a:schemeClr val="accent5">
                    <a:lumMod val="75000"/>
                  </a:schemeClr>
                </a:solidFill>
              </a:rPr>
              <a:t>reproducibility</a:t>
            </a:r>
            <a:r>
              <a:rPr lang="en-US" dirty="0" smtClean="0"/>
              <a:t> of computational </a:t>
            </a:r>
            <a:r>
              <a:rPr lang="en-US" dirty="0" smtClean="0"/>
              <a:t>code</a:t>
            </a:r>
          </a:p>
          <a:p>
            <a:r>
              <a:rPr lang="en-US" dirty="0" smtClean="0"/>
              <a:t>Challenge: </a:t>
            </a:r>
            <a:r>
              <a:rPr lang="en-US" b="1" dirty="0" smtClean="0">
                <a:solidFill>
                  <a:srgbClr val="C00000"/>
                </a:solidFill>
              </a:rPr>
              <a:t>Restricted-access data</a:t>
            </a:r>
            <a:endParaRPr lang="en-US" b="1" dirty="0" smtClean="0">
              <a:solidFill>
                <a:srgbClr val="C00000"/>
              </a:solidFill>
            </a:endParaRPr>
          </a:p>
        </p:txBody>
      </p:sp>
    </p:spTree>
    <p:extLst>
      <p:ext uri="{BB962C8B-B14F-4D97-AF65-F5344CB8AC3E}">
        <p14:creationId xmlns:p14="http://schemas.microsoft.com/office/powerpoint/2010/main" val="941765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9267812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support for researchers</a:t>
            </a:r>
            <a:endParaRPr lang="en-US" dirty="0"/>
          </a:p>
        </p:txBody>
      </p:sp>
      <p:sp>
        <p:nvSpPr>
          <p:cNvPr id="3" name="Content Placeholder 2"/>
          <p:cNvSpPr>
            <a:spLocks noGrp="1"/>
          </p:cNvSpPr>
          <p:nvPr>
            <p:ph idx="1"/>
          </p:nvPr>
        </p:nvSpPr>
        <p:spPr/>
        <p:txBody>
          <a:bodyPr/>
          <a:lstStyle/>
          <a:p>
            <a:r>
              <a:rPr lang="en-US" dirty="0" smtClean="0"/>
              <a:t>Training in methods (with various centers, institutions, etc.)</a:t>
            </a:r>
          </a:p>
          <a:p>
            <a:pPr lvl="1"/>
            <a:r>
              <a:rPr lang="en-US" dirty="0" smtClean="0"/>
              <a:t>For current researchers</a:t>
            </a:r>
          </a:p>
          <a:p>
            <a:pPr lvl="1"/>
            <a:r>
              <a:rPr lang="en-US" dirty="0" smtClean="0"/>
              <a:t>For integration into curriculums</a:t>
            </a:r>
          </a:p>
          <a:p>
            <a:r>
              <a:rPr lang="en-US" dirty="0" smtClean="0"/>
              <a:t>Tools to streamline the process </a:t>
            </a:r>
          </a:p>
          <a:p>
            <a:pPr lvl="1"/>
            <a:r>
              <a:rPr lang="en-US" dirty="0" smtClean="0"/>
              <a:t>A few technical things (not described here)</a:t>
            </a:r>
          </a:p>
          <a:p>
            <a:pPr lvl="1"/>
            <a:r>
              <a:rPr lang="en-US" dirty="0" smtClean="0"/>
              <a:t>Coordinate among journals (no duplicate effort)</a:t>
            </a:r>
          </a:p>
          <a:p>
            <a:r>
              <a:rPr lang="en-US" dirty="0" smtClean="0"/>
              <a:t>Awareness</a:t>
            </a:r>
          </a:p>
          <a:p>
            <a:pPr lvl="1"/>
            <a:r>
              <a:rPr lang="en-US" dirty="0" smtClean="0"/>
              <a:t>Consider badges/ certification</a:t>
            </a:r>
          </a:p>
          <a:p>
            <a:pPr lvl="1"/>
            <a:r>
              <a:rPr lang="en-US" dirty="0" smtClean="0"/>
              <a:t>Address issues with confidential data</a:t>
            </a:r>
            <a:endParaRPr lang="en-US" dirty="0"/>
          </a:p>
        </p:txBody>
      </p:sp>
    </p:spTree>
    <p:extLst>
      <p:ext uri="{BB962C8B-B14F-4D97-AF65-F5344CB8AC3E}">
        <p14:creationId xmlns:p14="http://schemas.microsoft.com/office/powerpoint/2010/main" val="26216664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 data</a:t>
            </a:r>
            <a:endParaRPr lang="en-US" dirty="0"/>
          </a:p>
        </p:txBody>
      </p:sp>
      <p:sp>
        <p:nvSpPr>
          <p:cNvPr id="3" name="Content Placeholder 2"/>
          <p:cNvSpPr>
            <a:spLocks noGrp="1"/>
          </p:cNvSpPr>
          <p:nvPr>
            <p:ph idx="1"/>
          </p:nvPr>
        </p:nvSpPr>
        <p:spPr/>
        <p:txBody>
          <a:bodyPr/>
          <a:lstStyle/>
          <a:p>
            <a:r>
              <a:rPr lang="en-US" dirty="0" smtClean="0"/>
              <a:t>Highlight where confidential data already require replicability</a:t>
            </a:r>
          </a:p>
          <a:p>
            <a:pPr lvl="1"/>
            <a:r>
              <a:rPr lang="en-US" dirty="0" smtClean="0"/>
              <a:t>IAB</a:t>
            </a:r>
          </a:p>
          <a:p>
            <a:pPr lvl="1"/>
            <a:r>
              <a:rPr lang="en-US" dirty="0" smtClean="0"/>
              <a:t>Remote processing servers (Canada, NCHS, Australia, etc.)</a:t>
            </a:r>
          </a:p>
          <a:p>
            <a:r>
              <a:rPr lang="en-US" dirty="0" smtClean="0"/>
              <a:t>Work with Research Data Centers to facilitate transparency and reproducibility</a:t>
            </a:r>
          </a:p>
          <a:p>
            <a:pPr lvl="1"/>
            <a:r>
              <a:rPr lang="en-US" dirty="0" smtClean="0"/>
              <a:t>Training (secure programming guidelines)</a:t>
            </a:r>
          </a:p>
          <a:p>
            <a:pPr lvl="1"/>
            <a:r>
              <a:rPr lang="en-US" dirty="0" smtClean="0"/>
              <a:t>Standardize archives within RDCs + transparency</a:t>
            </a:r>
          </a:p>
        </p:txBody>
      </p:sp>
    </p:spTree>
    <p:extLst>
      <p:ext uri="{BB962C8B-B14F-4D97-AF65-F5344CB8AC3E}">
        <p14:creationId xmlns:p14="http://schemas.microsoft.com/office/powerpoint/2010/main" val="6047989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Pre-registration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1689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70" y="152809"/>
            <a:ext cx="10113590" cy="6705191"/>
          </a:xfrm>
        </p:spPr>
      </p:pic>
    </p:spTree>
    <p:extLst>
      <p:ext uri="{BB962C8B-B14F-4D97-AF65-F5344CB8AC3E}">
        <p14:creationId xmlns:p14="http://schemas.microsoft.com/office/powerpoint/2010/main" val="2192292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Registrations at the AEA Registry</a:t>
            </a:r>
            <a:endParaRPr lang="en-US" dirty="0"/>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481562" y="1825625"/>
            <a:ext cx="7228875" cy="4351338"/>
          </a:xfrm>
        </p:spPr>
      </p:pic>
    </p:spTree>
    <p:extLst>
      <p:ext uri="{BB962C8B-B14F-4D97-AF65-F5344CB8AC3E}">
        <p14:creationId xmlns:p14="http://schemas.microsoft.com/office/powerpoint/2010/main" val="3897630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p:txBody>
          <a:bodyPr>
            <a:normAutofit/>
          </a:bodyPr>
          <a:lstStyle/>
          <a:p>
            <a:r>
              <a:rPr lang="en-US" sz="4800" dirty="0" smtClean="0"/>
              <a:t>Integrate registrations more robustly</a:t>
            </a:r>
          </a:p>
          <a:p>
            <a:pPr lvl="1"/>
            <a:r>
              <a:rPr lang="en-US" sz="4400" dirty="0" smtClean="0"/>
              <a:t>Cite through DOI</a:t>
            </a:r>
          </a:p>
          <a:p>
            <a:pPr lvl="1"/>
            <a:r>
              <a:rPr lang="en-US" sz="4400" dirty="0" smtClean="0"/>
              <a:t>Link more robustly (not just citation!)</a:t>
            </a:r>
          </a:p>
          <a:p>
            <a:pPr lvl="1"/>
            <a:r>
              <a:rPr lang="en-US" sz="4400" dirty="0" smtClean="0"/>
              <a:t>Highlight through badges?</a:t>
            </a:r>
          </a:p>
        </p:txBody>
      </p:sp>
    </p:spTree>
    <p:extLst>
      <p:ext uri="{BB962C8B-B14F-4D97-AF65-F5344CB8AC3E}">
        <p14:creationId xmlns:p14="http://schemas.microsoft.com/office/powerpoint/2010/main" val="518435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Progress</a:t>
            </a:r>
            <a:endParaRPr lang="en-US" dirty="0">
              <a:solidFill>
                <a:schemeClr val="bg1"/>
              </a:solidFill>
            </a:endParaRPr>
          </a:p>
        </p:txBody>
      </p:sp>
    </p:spTree>
    <p:extLst>
      <p:ext uri="{BB962C8B-B14F-4D97-AF65-F5344CB8AC3E}">
        <p14:creationId xmlns:p14="http://schemas.microsoft.com/office/powerpoint/2010/main" val="1759826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a:xfrm>
            <a:off x="838200" y="1825625"/>
            <a:ext cx="4848922" cy="4351338"/>
          </a:xfrm>
        </p:spPr>
        <p:txBody>
          <a:bodyPr/>
          <a:lstStyle/>
          <a:p>
            <a:pPr marL="0" indent="0">
              <a:buNone/>
            </a:pPr>
            <a:r>
              <a:rPr lang="en-US" dirty="0" smtClean="0"/>
              <a:t>Not just the AEA Registry</a:t>
            </a:r>
          </a:p>
          <a:p>
            <a:r>
              <a:rPr lang="en-US" dirty="0" smtClean="0"/>
              <a:t>OSF </a:t>
            </a:r>
            <a:r>
              <a:rPr lang="en-US" dirty="0" smtClean="0">
                <a:hlinkClick r:id="rId2"/>
              </a:rPr>
              <a:t>registrations</a:t>
            </a:r>
            <a:endParaRPr lang="en-US" dirty="0" smtClean="0"/>
          </a:p>
          <a:p>
            <a:r>
              <a:rPr lang="en-US" dirty="0" smtClean="0"/>
              <a:t>Int’l Initiative for Impact Evaluation (3ie)’s </a:t>
            </a:r>
            <a:r>
              <a:rPr lang="en-US" dirty="0">
                <a:hlinkClick r:id="rId3"/>
              </a:rPr>
              <a:t>RIDIE </a:t>
            </a:r>
            <a:r>
              <a:rPr lang="en-US" dirty="0" smtClean="0">
                <a:hlinkClick r:id="rId3"/>
              </a:rPr>
              <a:t>registry</a:t>
            </a:r>
            <a:endParaRPr lang="en-US" dirty="0" smtClean="0"/>
          </a:p>
          <a:p>
            <a:r>
              <a:rPr lang="en-US" dirty="0" smtClean="0"/>
              <a:t>Evidence in Governance And Politics (EGAP)’s </a:t>
            </a:r>
            <a:r>
              <a:rPr lang="en-US" dirty="0" smtClean="0">
                <a:hlinkClick r:id="rId4"/>
              </a:rPr>
              <a:t>registry</a:t>
            </a:r>
            <a:endParaRPr lang="en-US" dirty="0"/>
          </a:p>
          <a:p>
            <a:r>
              <a:rPr lang="en-US" dirty="0" smtClean="0">
                <a:hlinkClick r:id="rId5"/>
              </a:rPr>
              <a:t>As-Predicted</a:t>
            </a:r>
            <a:endParaRPr lang="en-US"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5109" y="967658"/>
            <a:ext cx="4909385" cy="330668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6409" y="3289796"/>
            <a:ext cx="3217399" cy="4304184"/>
          </a:xfrm>
          <a:prstGeom prst="rect">
            <a:avLst/>
          </a:prstGeom>
        </p:spPr>
      </p:pic>
    </p:spTree>
    <p:extLst>
      <p:ext uri="{BB962C8B-B14F-4D97-AF65-F5344CB8AC3E}">
        <p14:creationId xmlns:p14="http://schemas.microsoft.com/office/powerpoint/2010/main" val="37765216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25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3250"/>
                            </p:stCondLst>
                            <p:childTnLst>
                              <p:par>
                                <p:cTn id="17" presetID="1"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4250"/>
                            </p:stCondLst>
                            <p:childTnLst>
                              <p:par>
                                <p:cTn id="20" presetID="1" presetClass="entr" presetSubtype="0" fill="hold" grpId="0" nodeType="afterEffect">
                                  <p:stCondLst>
                                    <p:cond delay="100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par>
                          <p:cTn id="22" fill="hold">
                            <p:stCondLst>
                              <p:cond delay="5250"/>
                            </p:stCondLst>
                            <p:childTnLst>
                              <p:par>
                                <p:cTn id="23" presetID="1" presetClass="entr" presetSubtype="0" fill="hold" nodeType="afterEffect">
                                  <p:stCondLst>
                                    <p:cond delay="25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dvAuto="100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Ensuring </a:t>
            </a:r>
            <a:r>
              <a:rPr lang="en-US" b="1" u="sng" dirty="0" smtClean="0">
                <a:solidFill>
                  <a:schemeClr val="accent5">
                    <a:lumMod val="75000"/>
                  </a:schemeClr>
                </a:solidFill>
              </a:rPr>
              <a:t>scalable</a:t>
            </a:r>
            <a:r>
              <a:rPr lang="en-US" dirty="0" smtClean="0"/>
              <a:t> reproducibility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68298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Scalability and sustainability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9971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a:t>5</a:t>
            </a:r>
            <a:r>
              <a:rPr lang="en-US" sz="3200" dirty="0" smtClean="0"/>
              <a:t>00+ articles per year at AEA </a:t>
            </a:r>
            <a:r>
              <a:rPr lang="en-US" sz="3200" i="1" dirty="0" smtClean="0">
                <a:solidFill>
                  <a:schemeClr val="bg1">
                    <a:lumMod val="65000"/>
                  </a:schemeClr>
                </a:solidFill>
              </a:rPr>
              <a:t>(not all have code or data)</a:t>
            </a:r>
          </a:p>
          <a:p>
            <a:r>
              <a:rPr lang="en-US" sz="3200" dirty="0" smtClean="0"/>
              <a:t>Financing:</a:t>
            </a:r>
          </a:p>
          <a:p>
            <a:pPr lvl="1"/>
            <a:r>
              <a:rPr lang="en-US" sz="2800" dirty="0" smtClean="0"/>
              <a:t>$100 submission fee minus $100 per referee report (x2)</a:t>
            </a:r>
          </a:p>
          <a:p>
            <a:pPr lvl="1"/>
            <a:r>
              <a:rPr lang="en-US" sz="2800" dirty="0" smtClean="0"/>
              <a:t>Undergraduate student (~$15/h) spends 10-20 hours on most verifications </a:t>
            </a:r>
            <a:r>
              <a:rPr lang="en-US" sz="2800" i="1" dirty="0" smtClean="0">
                <a:solidFill>
                  <a:schemeClr val="bg1">
                    <a:lumMod val="65000"/>
                  </a:schemeClr>
                </a:solidFill>
              </a:rPr>
              <a:t>(would be far less if automated)</a:t>
            </a:r>
            <a:br>
              <a:rPr lang="en-US" sz="2800" i="1" dirty="0" smtClean="0">
                <a:solidFill>
                  <a:schemeClr val="bg1">
                    <a:lumMod val="65000"/>
                  </a:schemeClr>
                </a:solidFill>
              </a:rPr>
            </a:br>
            <a:r>
              <a:rPr lang="en-US" sz="2800" dirty="0" smtClean="0"/>
              <a:t>= $200 extra</a:t>
            </a:r>
            <a:endParaRPr lang="en-US" sz="2800" dirty="0"/>
          </a:p>
          <a:p>
            <a:pPr lvl="1"/>
            <a:r>
              <a:rPr lang="en-US" sz="2800" dirty="0" smtClean="0"/>
              <a:t>Most journals are run at a loss </a:t>
            </a:r>
            <a:r>
              <a:rPr lang="en-US" sz="2800" i="1" dirty="0" smtClean="0">
                <a:solidFill>
                  <a:schemeClr val="bg1">
                    <a:lumMod val="65000"/>
                  </a:schemeClr>
                </a:solidFill>
              </a:rPr>
              <a:t>(but maybe Elsevier has the funds…)</a:t>
            </a:r>
          </a:p>
        </p:txBody>
      </p:sp>
    </p:spTree>
    <p:extLst>
      <p:ext uri="{BB962C8B-B14F-4D97-AF65-F5344CB8AC3E}">
        <p14:creationId xmlns:p14="http://schemas.microsoft.com/office/powerpoint/2010/main" val="3355761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smtClean="0"/>
              <a:t>Third party verification services already exist!</a:t>
            </a:r>
            <a:endParaRPr lang="en-US" dirty="0"/>
          </a:p>
          <a:p>
            <a:pPr lvl="1"/>
            <a:r>
              <a:rPr lang="en-US" sz="2800" dirty="0" smtClean="0"/>
              <a:t>For research institutes and groupings (J-PAL, NBER, etc.)</a:t>
            </a:r>
          </a:p>
          <a:p>
            <a:pPr lvl="1"/>
            <a:r>
              <a:rPr lang="en-US" sz="2800" dirty="0" smtClean="0"/>
              <a:t>At universities (Cornell, etc.)</a:t>
            </a:r>
          </a:p>
          <a:p>
            <a:pPr lvl="1"/>
            <a:r>
              <a:rPr lang="en-US" sz="2800" dirty="0" smtClean="0"/>
              <a:t>Because authors already do it</a:t>
            </a:r>
          </a:p>
          <a:p>
            <a:r>
              <a:rPr lang="en-US" sz="3200" dirty="0" smtClean="0"/>
              <a:t>Even at restricted-access centers</a:t>
            </a:r>
          </a:p>
          <a:p>
            <a:pPr lvl="1"/>
            <a:r>
              <a:rPr lang="en-US" sz="2800" dirty="0" smtClean="0"/>
              <a:t>Explicitly: France</a:t>
            </a:r>
          </a:p>
          <a:p>
            <a:pPr lvl="1"/>
            <a:r>
              <a:rPr lang="en-US" sz="2800" dirty="0" smtClean="0"/>
              <a:t>Implicitly: German IAB data, other restricted-access data (remote processing at NCHS, Statistics Canada)</a:t>
            </a:r>
          </a:p>
          <a:p>
            <a:pPr lvl="1"/>
            <a:r>
              <a:rPr lang="en-US" sz="2800" dirty="0" smtClean="0"/>
              <a:t>Interest in other institutions (including Census Bureau)</a:t>
            </a:r>
          </a:p>
        </p:txBody>
      </p:sp>
    </p:spTree>
    <p:extLst>
      <p:ext uri="{BB962C8B-B14F-4D97-AF65-F5344CB8AC3E}">
        <p14:creationId xmlns:p14="http://schemas.microsoft.com/office/powerpoint/2010/main" val="448978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pPr marL="0" indent="0">
              <a:buNone/>
            </a:pPr>
            <a:r>
              <a:rPr lang="en-US" sz="3200" dirty="0" smtClean="0"/>
              <a:t>Third party verification</a:t>
            </a:r>
          </a:p>
          <a:p>
            <a:r>
              <a:rPr lang="en-US" dirty="0" smtClean="0"/>
              <a:t>How to fund </a:t>
            </a:r>
          </a:p>
          <a:p>
            <a:pPr lvl="1"/>
            <a:r>
              <a:rPr lang="en-US" dirty="0" smtClean="0"/>
              <a:t>similar to open-access submission fees?</a:t>
            </a:r>
          </a:p>
          <a:p>
            <a:pPr lvl="1"/>
            <a:r>
              <a:rPr lang="en-US" dirty="0" smtClean="0"/>
              <a:t>Requirement by funders?</a:t>
            </a:r>
          </a:p>
          <a:p>
            <a:r>
              <a:rPr lang="en-US" dirty="0" smtClean="0"/>
              <a:t>How to certify third-party certifiers?</a:t>
            </a:r>
          </a:p>
          <a:p>
            <a:pPr lvl="1"/>
            <a:r>
              <a:rPr lang="en-US" dirty="0" smtClean="0"/>
              <a:t>How reliable is their service? What do they check?</a:t>
            </a:r>
          </a:p>
          <a:p>
            <a:pPr lvl="1"/>
            <a:r>
              <a:rPr lang="en-US" dirty="0" smtClean="0"/>
              <a:t>Who certifies? </a:t>
            </a:r>
            <a:r>
              <a:rPr lang="en-US" i="1" dirty="0" smtClean="0">
                <a:solidFill>
                  <a:schemeClr val="bg1">
                    <a:lumMod val="65000"/>
                  </a:schemeClr>
                </a:solidFill>
              </a:rPr>
              <a:t>(Association of Data Editors?)</a:t>
            </a:r>
          </a:p>
          <a:p>
            <a:r>
              <a:rPr lang="en-US" dirty="0" smtClean="0"/>
              <a:t>These are </a:t>
            </a:r>
            <a:r>
              <a:rPr lang="en-US" sz="3600" b="1" dirty="0" smtClean="0">
                <a:solidFill>
                  <a:srgbClr val="C00000"/>
                </a:solidFill>
              </a:rPr>
              <a:t>open questions</a:t>
            </a:r>
          </a:p>
          <a:p>
            <a:r>
              <a:rPr lang="en-US" dirty="0"/>
              <a:t>They need to be solved for </a:t>
            </a:r>
            <a:r>
              <a:rPr lang="en-US" dirty="0" smtClean="0"/>
              <a:t>persistence of the effort</a:t>
            </a:r>
            <a:endParaRPr lang="en-US" dirty="0"/>
          </a:p>
        </p:txBody>
      </p:sp>
    </p:spTree>
    <p:extLst>
      <p:ext uri="{BB962C8B-B14F-4D97-AF65-F5344CB8AC3E}">
        <p14:creationId xmlns:p14="http://schemas.microsoft.com/office/powerpoint/2010/main" val="320472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objects (data, programs), articles and researchers</a:t>
            </a:r>
            <a:endParaRPr lang="en-US" dirty="0"/>
          </a:p>
        </p:txBody>
      </p:sp>
      <p:sp>
        <p:nvSpPr>
          <p:cNvPr id="3" name="Content Placeholder 2"/>
          <p:cNvSpPr>
            <a:spLocks noGrp="1"/>
          </p:cNvSpPr>
          <p:nvPr>
            <p:ph idx="1"/>
          </p:nvPr>
        </p:nvSpPr>
        <p:spPr/>
        <p:txBody>
          <a:bodyPr/>
          <a:lstStyle/>
          <a:p>
            <a:r>
              <a:rPr lang="en-US" dirty="0" smtClean="0"/>
              <a:t>Reminder: currently a very manual process</a:t>
            </a:r>
          </a:p>
          <a:p>
            <a:pPr lvl="1"/>
            <a:r>
              <a:rPr lang="en-US" dirty="0" smtClean="0"/>
              <a:t>Only really works if the article cites the data</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1423988" y="4064000"/>
            <a:ext cx="1581150" cy="476250"/>
          </a:xfrm>
          <a:prstGeom prst="rect">
            <a:avLst/>
          </a:prstGeom>
        </p:spPr>
      </p:pic>
      <p:pic>
        <p:nvPicPr>
          <p:cNvPr id="6" name="Picture 5"/>
          <p:cNvPicPr>
            <a:picLocks noChangeAspect="1"/>
          </p:cNvPicPr>
          <p:nvPr/>
        </p:nvPicPr>
        <p:blipFill>
          <a:blip r:embed="rId3"/>
          <a:stretch>
            <a:fillRect/>
          </a:stretch>
        </p:blipFill>
        <p:spPr>
          <a:xfrm>
            <a:off x="3038476" y="3934619"/>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704" y="3934619"/>
            <a:ext cx="2980055" cy="2877021"/>
          </a:xfrm>
          <a:prstGeom prst="rect">
            <a:avLst/>
          </a:prstGeom>
        </p:spPr>
      </p:pic>
    </p:spTree>
    <p:extLst>
      <p:ext uri="{BB962C8B-B14F-4D97-AF65-F5344CB8AC3E}">
        <p14:creationId xmlns:p14="http://schemas.microsoft.com/office/powerpoint/2010/main" val="4269544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Relies</a:t>
            </a:r>
            <a:r>
              <a:rPr lang="en-US" dirty="0" smtClean="0"/>
              <a:t> as much as possible on lookups of </a:t>
            </a:r>
            <a:r>
              <a:rPr lang="en-US" b="1" dirty="0" smtClean="0">
                <a:solidFill>
                  <a:schemeClr val="accent1">
                    <a:lumMod val="50000"/>
                  </a:schemeClr>
                </a:solidFill>
              </a:rPr>
              <a:t>existing data</a:t>
            </a:r>
          </a:p>
          <a:p>
            <a:pPr lvl="1"/>
            <a:r>
              <a:rPr lang="en-US" b="1" dirty="0" smtClean="0">
                <a:solidFill>
                  <a:schemeClr val="accent6">
                    <a:lumMod val="75000"/>
                  </a:schemeClr>
                </a:solidFill>
              </a:rPr>
              <a:t>Collects only </a:t>
            </a:r>
            <a:r>
              <a:rPr lang="en-US" dirty="0" smtClean="0"/>
              <a:t>as much information </a:t>
            </a:r>
            <a:br>
              <a:rPr lang="en-US" dirty="0" smtClean="0"/>
            </a:br>
            <a:r>
              <a:rPr lang="en-US" b="1" dirty="0" smtClean="0">
                <a:solidFill>
                  <a:schemeClr val="accent6">
                    <a:lumMod val="75000"/>
                  </a:schemeClr>
                </a:solidFill>
              </a:rPr>
              <a:t>as necessary</a:t>
            </a:r>
          </a:p>
          <a:p>
            <a:pPr lvl="1"/>
            <a:r>
              <a:rPr lang="en-US" b="1" dirty="0" smtClean="0">
                <a:solidFill>
                  <a:schemeClr val="accent2">
                    <a:lumMod val="75000"/>
                  </a:schemeClr>
                </a:solidFill>
              </a:rPr>
              <a:t>Replaces existing </a:t>
            </a:r>
            <a:r>
              <a:rPr lang="en-US" dirty="0" smtClean="0"/>
              <a:t>documentation efforts</a:t>
            </a:r>
          </a:p>
          <a:p>
            <a:pPr lvl="1"/>
            <a:r>
              <a:rPr lang="en-US" dirty="0" smtClean="0"/>
              <a:t>Can be done </a:t>
            </a:r>
            <a:r>
              <a:rPr lang="en-US" b="1" dirty="0" smtClean="0"/>
              <a:t>early</a:t>
            </a:r>
            <a:r>
              <a:rPr lang="en-US" dirty="0" smtClean="0"/>
              <a:t> in research workflow</a:t>
            </a:r>
            <a:endParaRPr lang="en-US" dirty="0"/>
          </a:p>
        </p:txBody>
      </p:sp>
    </p:spTree>
    <p:extLst>
      <p:ext uri="{BB962C8B-B14F-4D97-AF65-F5344CB8AC3E}">
        <p14:creationId xmlns:p14="http://schemas.microsoft.com/office/powerpoint/2010/main" val="1956335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Uniformly applied</a:t>
            </a:r>
            <a:r>
              <a:rPr lang="en-US" dirty="0"/>
              <a:t> to </a:t>
            </a:r>
            <a:r>
              <a:rPr lang="en-US" dirty="0" smtClean="0"/>
              <a:t>public-use and restricted-access data</a:t>
            </a:r>
          </a:p>
          <a:p>
            <a:pPr lvl="1"/>
            <a:r>
              <a:rPr lang="en-US" dirty="0" smtClean="0"/>
              <a:t>Can be added at low-cost to existing journal websites</a:t>
            </a:r>
          </a:p>
          <a:p>
            <a:pPr lvl="1"/>
            <a:r>
              <a:rPr lang="en-US" dirty="0" smtClean="0"/>
              <a:t>Can be data-mined</a:t>
            </a:r>
            <a:endParaRPr lang="en-US" dirty="0"/>
          </a:p>
        </p:txBody>
      </p:sp>
    </p:spTree>
    <p:extLst>
      <p:ext uri="{BB962C8B-B14F-4D97-AF65-F5344CB8AC3E}">
        <p14:creationId xmlns:p14="http://schemas.microsoft.com/office/powerpoint/2010/main" val="4020229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4480" y="1631421"/>
            <a:ext cx="3858923" cy="4351338"/>
          </a:xfrm>
          <a:solidFill>
            <a:schemeClr val="bg1"/>
          </a:solidFill>
          <a:ln w="31750">
            <a:solidFill>
              <a:srgbClr val="C00000"/>
            </a:solidFill>
          </a:ln>
          <a:effectLst>
            <a:outerShdw blurRad="50800" dist="127000" dir="2700000" algn="tl" rotWithShape="0">
              <a:prstClr val="black">
                <a:alpha val="40000"/>
              </a:prst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37" y="1609990"/>
            <a:ext cx="6183369" cy="439420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6" name="Right Arrow 5"/>
          <p:cNvSpPr/>
          <p:nvPr/>
        </p:nvSpPr>
        <p:spPr>
          <a:xfrm>
            <a:off x="5413403" y="3288639"/>
            <a:ext cx="875453" cy="1117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453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p:txBody>
      </p:sp>
      <p:pic>
        <p:nvPicPr>
          <p:cNvPr id="4" name="Picture 4" descr="Publication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670" y="3625056"/>
            <a:ext cx="1085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iew Table of Contents for Journal of Money, Credit and Banking volume 51 issu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667" y="4190782"/>
            <a:ext cx="962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174570" y="4649569"/>
            <a:ext cx="2609850" cy="1104900"/>
          </a:xfrm>
          <a:prstGeom prst="rect">
            <a:avLst/>
          </a:prstGeom>
        </p:spPr>
      </p:pic>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6" y="-2196566"/>
            <a:ext cx="12271586" cy="872078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7" name="Rectangle 6"/>
          <p:cNvSpPr/>
          <p:nvPr/>
        </p:nvSpPr>
        <p:spPr>
          <a:xfrm>
            <a:off x="1651000" y="1955800"/>
            <a:ext cx="8559800" cy="16848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75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0 0 L 0 0.25 E" pathEditMode="relative" ptsTypes="">
                                      <p:cBhvr>
                                        <p:cTn id="13"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problem: Licensing of code and data</a:t>
            </a:r>
            <a:endParaRPr lang="en-US" dirty="0"/>
          </a:p>
        </p:txBody>
      </p:sp>
      <p:sp>
        <p:nvSpPr>
          <p:cNvPr id="3" name="Content Placeholder 2"/>
          <p:cNvSpPr>
            <a:spLocks noGrp="1"/>
          </p:cNvSpPr>
          <p:nvPr>
            <p:ph idx="1"/>
          </p:nvPr>
        </p:nvSpPr>
        <p:spPr>
          <a:xfrm>
            <a:off x="2169159" y="2514599"/>
            <a:ext cx="7887547" cy="3117321"/>
          </a:xfrm>
        </p:spPr>
        <p:txBody>
          <a:bodyPr>
            <a:normAutofit/>
          </a:bodyPr>
          <a:lstStyle/>
          <a:p>
            <a:pPr marL="0" indent="0" algn="ctr">
              <a:buNone/>
            </a:pPr>
            <a:r>
              <a:rPr lang="en-US" sz="5400" dirty="0" smtClean="0"/>
              <a:t>Do you know what license your journal supplements are under?</a:t>
            </a:r>
            <a:endParaRPr lang="en-US" sz="5400" dirty="0"/>
          </a:p>
        </p:txBody>
      </p:sp>
    </p:spTree>
    <p:extLst>
      <p:ext uri="{BB962C8B-B14F-4D97-AF65-F5344CB8AC3E}">
        <p14:creationId xmlns:p14="http://schemas.microsoft.com/office/powerpoint/2010/main" val="3674193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brief licensing primer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Software </a:t>
            </a:r>
            <a:r>
              <a:rPr lang="en-US" dirty="0" smtClean="0"/>
              <a:t>licenses: </a:t>
            </a:r>
          </a:p>
          <a:p>
            <a:pPr lvl="1"/>
            <a:r>
              <a:rPr lang="en-US" i="1" dirty="0" smtClean="0"/>
              <a:t>Copyright</a:t>
            </a:r>
          </a:p>
          <a:p>
            <a:pPr lvl="1"/>
            <a:r>
              <a:rPr lang="en-US" i="1" dirty="0" smtClean="0"/>
              <a:t>protecting </a:t>
            </a:r>
            <a:r>
              <a:rPr lang="en-US" i="1" dirty="0"/>
              <a:t>yourself </a:t>
            </a:r>
            <a:r>
              <a:rPr lang="en-US" dirty="0"/>
              <a:t>from being held </a:t>
            </a:r>
            <a:r>
              <a:rPr lang="en-US" dirty="0" smtClean="0"/>
              <a:t>liable</a:t>
            </a:r>
          </a:p>
          <a:p>
            <a:r>
              <a:rPr lang="en-US" dirty="0" smtClean="0"/>
              <a:t>US: copyright is automatic</a:t>
            </a:r>
          </a:p>
          <a:p>
            <a:pPr lvl="1"/>
            <a:r>
              <a:rPr lang="en-US" dirty="0" smtClean="0"/>
              <a:t>if </a:t>
            </a:r>
            <a:r>
              <a:rPr lang="en-US" dirty="0"/>
              <a:t>you don’t choose a license for your software, </a:t>
            </a:r>
            <a:r>
              <a:rPr lang="en-US" i="1" dirty="0"/>
              <a:t>no one else can use it</a:t>
            </a:r>
            <a:r>
              <a:rPr lang="en-US" i="1" dirty="0" smtClean="0"/>
              <a:t>!</a:t>
            </a:r>
          </a:p>
          <a:p>
            <a:r>
              <a:rPr lang="en-US" dirty="0" smtClean="0"/>
              <a:t>Journals: Usually acquire copyright</a:t>
            </a:r>
          </a:p>
          <a:p>
            <a:pPr lvl="1"/>
            <a:r>
              <a:rPr lang="en-US" dirty="0" smtClean="0"/>
              <a:t>Most likely, you also assigned the copyright to the supplement to the journal!</a:t>
            </a:r>
          </a:p>
          <a:p>
            <a:endParaRPr lang="en-US" dirty="0"/>
          </a:p>
        </p:txBody>
      </p:sp>
      <p:sp>
        <p:nvSpPr>
          <p:cNvPr id="4" name="TextBox 3"/>
          <p:cNvSpPr txBox="1"/>
          <p:nvPr/>
        </p:nvSpPr>
        <p:spPr>
          <a:xfrm>
            <a:off x="3111499" y="6199188"/>
            <a:ext cx="5969000" cy="307777"/>
          </a:xfrm>
          <a:prstGeom prst="rect">
            <a:avLst/>
          </a:prstGeom>
          <a:noFill/>
        </p:spPr>
        <p:txBody>
          <a:bodyPr wrap="square" rtlCol="0">
            <a:spAutoFit/>
          </a:bodyPr>
          <a:lstStyle/>
          <a:p>
            <a:pPr algn="ctr"/>
            <a:r>
              <a:rPr lang="en-US" sz="1400" dirty="0" smtClean="0">
                <a:solidFill>
                  <a:schemeClr val="bg1">
                    <a:lumMod val="65000"/>
                  </a:schemeClr>
                </a:solidFill>
              </a:rPr>
              <a:t>Source: http</a:t>
            </a:r>
            <a:r>
              <a:rPr lang="en-US" sz="1400" dirty="0">
                <a:solidFill>
                  <a:schemeClr val="bg1">
                    <a:lumMod val="65000"/>
                  </a:schemeClr>
                </a:solidFill>
              </a:rPr>
              <a:t>://kbroman.org/steps2rr/pages/licenses.html</a:t>
            </a:r>
          </a:p>
        </p:txBody>
      </p:sp>
    </p:spTree>
    <p:extLst>
      <p:ext uri="{BB962C8B-B14F-4D97-AF65-F5344CB8AC3E}">
        <p14:creationId xmlns:p14="http://schemas.microsoft.com/office/powerpoint/2010/main" val="482990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normAutofit lnSpcReduction="10000"/>
          </a:bodyPr>
          <a:lstStyle/>
          <a:p>
            <a:r>
              <a:rPr lang="en-US" dirty="0" smtClean="0"/>
              <a:t>The AEA acquired the copyright to the supplements when you assigned the article copyright</a:t>
            </a:r>
          </a:p>
          <a:p>
            <a:r>
              <a:rPr lang="en-US" dirty="0" smtClean="0"/>
              <a:t>The AEA did </a:t>
            </a:r>
            <a:r>
              <a:rPr lang="en-US" b="1" i="1" dirty="0" smtClean="0">
                <a:solidFill>
                  <a:schemeClr val="accent5">
                    <a:lumMod val="50000"/>
                  </a:schemeClr>
                </a:solidFill>
              </a:rPr>
              <a:t>not grant a default license</a:t>
            </a:r>
          </a:p>
          <a:p>
            <a:r>
              <a:rPr lang="en-US" dirty="0" smtClean="0"/>
              <a:t>Thus, all replication and reproduction attempts are infringing on the AEA’s copyright!</a:t>
            </a:r>
          </a:p>
          <a:p>
            <a:pPr marL="0" indent="0" algn="r">
              <a:buNone/>
            </a:pPr>
            <a:r>
              <a:rPr lang="en-US" b="1" dirty="0" smtClean="0">
                <a:solidFill>
                  <a:srgbClr val="C00000"/>
                </a:solidFill>
              </a:rPr>
              <a:t>We’re fixing that…</a:t>
            </a:r>
            <a:endParaRPr lang="en-US" b="1" dirty="0">
              <a:solidFill>
                <a:srgbClr val="C00000"/>
              </a:solidFill>
            </a:endParaRPr>
          </a:p>
        </p:txBody>
      </p:sp>
    </p:spTree>
    <p:extLst>
      <p:ext uri="{BB962C8B-B14F-4D97-AF65-F5344CB8AC3E}">
        <p14:creationId xmlns:p14="http://schemas.microsoft.com/office/powerpoint/2010/main" val="1650663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in licensing</a:t>
            </a:r>
            <a:endParaRPr lang="en-US" dirty="0"/>
          </a:p>
        </p:txBody>
      </p:sp>
      <p:sp>
        <p:nvSpPr>
          <p:cNvPr id="3" name="Content Placeholder 2"/>
          <p:cNvSpPr>
            <a:spLocks noGrp="1"/>
          </p:cNvSpPr>
          <p:nvPr>
            <p:ph idx="1"/>
          </p:nvPr>
        </p:nvSpPr>
        <p:spPr/>
        <p:txBody>
          <a:bodyPr/>
          <a:lstStyle/>
          <a:p>
            <a:r>
              <a:rPr lang="en-US" u="sng" dirty="0" smtClean="0"/>
              <a:t>Data</a:t>
            </a:r>
            <a:r>
              <a:rPr lang="en-US" dirty="0" smtClean="0"/>
              <a:t>: Creative Commons Attribution (</a:t>
            </a:r>
            <a:r>
              <a:rPr lang="en-US" b="1" dirty="0" smtClean="0">
                <a:solidFill>
                  <a:schemeClr val="accent6">
                    <a:lumMod val="50000"/>
                  </a:schemeClr>
                </a:solidFill>
              </a:rPr>
              <a:t>CC-BY</a:t>
            </a:r>
            <a:r>
              <a:rPr lang="en-US" dirty="0" smtClean="0"/>
              <a:t>) and variants</a:t>
            </a:r>
          </a:p>
          <a:p>
            <a:pPr lvl="1"/>
            <a:r>
              <a:rPr lang="en-US" dirty="0" smtClean="0"/>
              <a:t>Non-commercial (NC)</a:t>
            </a:r>
          </a:p>
          <a:p>
            <a:pPr lvl="1"/>
            <a:r>
              <a:rPr lang="en-US" dirty="0" smtClean="0"/>
              <a:t>Share-alike (SA)</a:t>
            </a:r>
          </a:p>
          <a:p>
            <a:r>
              <a:rPr lang="en-US" u="sng" dirty="0" smtClean="0"/>
              <a:t>Code</a:t>
            </a:r>
            <a:r>
              <a:rPr lang="en-US" dirty="0" smtClean="0"/>
              <a:t>: various Open Source licenses</a:t>
            </a:r>
          </a:p>
          <a:p>
            <a:pPr lvl="1"/>
            <a:r>
              <a:rPr lang="en-US" dirty="0" smtClean="0"/>
              <a:t>GPL: GNU Public License </a:t>
            </a:r>
            <a:r>
              <a:rPr lang="en-US" i="1" dirty="0" smtClean="0">
                <a:solidFill>
                  <a:schemeClr val="bg1">
                    <a:lumMod val="65000"/>
                  </a:schemeClr>
                </a:solidFill>
              </a:rPr>
              <a:t>(restrictive)</a:t>
            </a:r>
          </a:p>
          <a:p>
            <a:pPr lvl="1"/>
            <a:r>
              <a:rPr lang="en-US" dirty="0" smtClean="0"/>
              <a:t>MIT or </a:t>
            </a:r>
            <a:r>
              <a:rPr lang="en-US" b="1" dirty="0" smtClean="0">
                <a:solidFill>
                  <a:schemeClr val="accent6">
                    <a:lumMod val="50000"/>
                  </a:schemeClr>
                </a:solidFill>
              </a:rPr>
              <a:t>(modified) BSD</a:t>
            </a:r>
            <a:r>
              <a:rPr lang="en-US" dirty="0" smtClean="0"/>
              <a:t> license </a:t>
            </a:r>
            <a:r>
              <a:rPr lang="en-US" i="1" dirty="0" smtClean="0">
                <a:solidFill>
                  <a:schemeClr val="bg1">
                    <a:lumMod val="65000"/>
                  </a:schemeClr>
                </a:solidFill>
              </a:rPr>
              <a:t>(less restrictive) </a:t>
            </a:r>
          </a:p>
          <a:p>
            <a:pPr lvl="1"/>
            <a:endParaRPr lang="en-US" dirty="0" smtClean="0"/>
          </a:p>
          <a:p>
            <a:pPr lvl="1"/>
            <a:endParaRPr lang="en-US" dirty="0"/>
          </a:p>
        </p:txBody>
      </p:sp>
    </p:spTree>
    <p:extLst>
      <p:ext uri="{BB962C8B-B14F-4D97-AF65-F5344CB8AC3E}">
        <p14:creationId xmlns:p14="http://schemas.microsoft.com/office/powerpoint/2010/main" val="7825970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initiatives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2688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https://lh6.googleusercontent.com/L8K5MOmWFn4N4x38-wMkh-_uXoqBosbW0Ph46Xt5ksshklXX0MP5Rg_WvH_k5NRJGCfPp9rLW5kwMcDyPFMuioYgcS74zf4lyTVycjMKLIU9xKLWtJKwLg6SIw"/>
          <p:cNvPicPr/>
          <p:nvPr/>
        </p:nvPicPr>
        <p:blipFill>
          <a:blip r:embed="rId3">
            <a:extLst>
              <a:ext uri="{28A0092B-C50C-407E-A947-70E740481C1C}">
                <a14:useLocalDpi xmlns:a14="http://schemas.microsoft.com/office/drawing/2010/main" val="0"/>
              </a:ext>
            </a:extLst>
          </a:blip>
          <a:srcRect/>
          <a:stretch>
            <a:fillRect/>
          </a:stretch>
        </p:blipFill>
        <p:spPr bwMode="auto">
          <a:xfrm>
            <a:off x="1642533" y="2133600"/>
            <a:ext cx="2971800" cy="2819400"/>
          </a:xfrm>
          <a:prstGeom prst="rect">
            <a:avLst/>
          </a:prstGeom>
          <a:noFill/>
          <a:ln>
            <a:noFill/>
          </a:ln>
        </p:spPr>
      </p:pic>
      <p:pic>
        <p:nvPicPr>
          <p:cNvPr id="4" name="Picture 3" descr="https://lh3.googleusercontent.com/Y1Eq3v24rRyGCROIEJhm3E5PXNlP4wOjN4efvQunniLPiFgeUXyJsTPq0hk7BR3nlSfwzAMTmY_-CoB9JLZRk2ggFmzMvB7B6sSGVd6E3wAMNedivTYYCVreUQ"/>
          <p:cNvPicPr/>
          <p:nvPr/>
        </p:nvPicPr>
        <p:blipFill>
          <a:blip r:embed="rId4">
            <a:extLst>
              <a:ext uri="{28A0092B-C50C-407E-A947-70E740481C1C}">
                <a14:useLocalDpi xmlns:a14="http://schemas.microsoft.com/office/drawing/2010/main" val="0"/>
              </a:ext>
            </a:extLst>
          </a:blip>
          <a:srcRect/>
          <a:stretch>
            <a:fillRect/>
          </a:stretch>
        </p:blipFill>
        <p:spPr bwMode="auto">
          <a:xfrm>
            <a:off x="4690534" y="2133600"/>
            <a:ext cx="2916521" cy="2817658"/>
          </a:xfrm>
          <a:prstGeom prst="rect">
            <a:avLst/>
          </a:prstGeom>
          <a:noFill/>
          <a:ln>
            <a:noFill/>
          </a:ln>
        </p:spPr>
      </p:pic>
      <p:pic>
        <p:nvPicPr>
          <p:cNvPr id="5" name="Picture 4" descr="https://lh6.googleusercontent.com/GuJGiJ3XNVkQn6FqHH7RkYM12dClc-6VnNznJa0DvSLqRwoK8us3A3ehsWQ-4rh4rNVZhkjvSj0BnILZuTZLQDN-3rcHrTiR7zX62-qlZn1V0scSSuAr9uLI1A"/>
          <p:cNvPicPr/>
          <p:nvPr/>
        </p:nvPicPr>
        <p:blipFill>
          <a:blip r:embed="rId5">
            <a:extLst>
              <a:ext uri="{28A0092B-C50C-407E-A947-70E740481C1C}">
                <a14:useLocalDpi xmlns:a14="http://schemas.microsoft.com/office/drawing/2010/main" val="0"/>
              </a:ext>
            </a:extLst>
          </a:blip>
          <a:srcRect/>
          <a:stretch>
            <a:fillRect/>
          </a:stretch>
        </p:blipFill>
        <p:spPr bwMode="auto">
          <a:xfrm>
            <a:off x="7738533" y="2133600"/>
            <a:ext cx="2895600" cy="2802280"/>
          </a:xfrm>
          <a:prstGeom prst="rect">
            <a:avLst/>
          </a:prstGeom>
          <a:noFill/>
          <a:ln>
            <a:noFill/>
          </a:ln>
        </p:spPr>
      </p:pic>
      <p:sp>
        <p:nvSpPr>
          <p:cNvPr id="7" name="Title 1"/>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Center for Open Science Badges</a:t>
            </a:r>
            <a:endParaRPr lang="en-US" sz="4000" dirty="0"/>
          </a:p>
        </p:txBody>
      </p:sp>
      <p:sp>
        <p:nvSpPr>
          <p:cNvPr id="6" name="TextBox 5"/>
          <p:cNvSpPr txBox="1"/>
          <p:nvPr/>
        </p:nvSpPr>
        <p:spPr>
          <a:xfrm>
            <a:off x="8707232" y="6477000"/>
            <a:ext cx="1960768" cy="369332"/>
          </a:xfrm>
          <a:prstGeom prst="rect">
            <a:avLst/>
          </a:prstGeom>
          <a:noFill/>
        </p:spPr>
        <p:txBody>
          <a:bodyPr wrap="none" rtlCol="0">
            <a:spAutoFit/>
          </a:bodyPr>
          <a:lstStyle/>
          <a:p>
            <a:r>
              <a:rPr lang="en-US" dirty="0"/>
              <a:t>Kidwell et al., 2016</a:t>
            </a:r>
          </a:p>
        </p:txBody>
      </p:sp>
      <p:sp>
        <p:nvSpPr>
          <p:cNvPr id="2" name="TextBox 1"/>
          <p:cNvSpPr txBox="1"/>
          <p:nvPr/>
        </p:nvSpPr>
        <p:spPr>
          <a:xfrm>
            <a:off x="1617147" y="6256567"/>
            <a:ext cx="8317726" cy="369332"/>
          </a:xfrm>
          <a:prstGeom prst="rect">
            <a:avLst/>
          </a:prstGeom>
          <a:noFill/>
        </p:spPr>
        <p:txBody>
          <a:bodyPr wrap="none" rtlCol="0">
            <a:spAutoFit/>
          </a:bodyPr>
          <a:lstStyle/>
          <a:p>
            <a:r>
              <a:rPr lang="en-US" dirty="0">
                <a:hlinkClick r:id="rId6"/>
              </a:rPr>
              <a:t>https://cos.io/our-services/open-science-badges/</a:t>
            </a:r>
            <a:r>
              <a:rPr lang="en-US" dirty="0"/>
              <a:t>; </a:t>
            </a:r>
            <a:r>
              <a:rPr lang="en-US" dirty="0" smtClean="0"/>
              <a:t>53 </a:t>
            </a:r>
            <a:r>
              <a:rPr lang="en-US" dirty="0"/>
              <a:t>adopting </a:t>
            </a:r>
            <a:r>
              <a:rPr lang="en-US" dirty="0" smtClean="0"/>
              <a:t>journals (18 as of 2017)</a:t>
            </a:r>
            <a:endParaRPr lang="en-US" dirty="0"/>
          </a:p>
        </p:txBody>
      </p:sp>
    </p:spTree>
    <p:extLst>
      <p:ext uri="{BB962C8B-B14F-4D97-AF65-F5344CB8AC3E}">
        <p14:creationId xmlns:p14="http://schemas.microsoft.com/office/powerpoint/2010/main" val="1292678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Figure1.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1" y="0"/>
            <a:ext cx="7688341" cy="6858000"/>
          </a:xfrm>
          <a:prstGeom prst="rect">
            <a:avLst/>
          </a:prstGeom>
        </p:spPr>
      </p:pic>
      <p:sp>
        <p:nvSpPr>
          <p:cNvPr id="3" name="TextBox 2"/>
          <p:cNvSpPr txBox="1"/>
          <p:nvPr/>
        </p:nvSpPr>
        <p:spPr>
          <a:xfrm rot="16200000">
            <a:off x="-767047" y="3038485"/>
            <a:ext cx="6110567" cy="461665"/>
          </a:xfrm>
          <a:prstGeom prst="rect">
            <a:avLst/>
          </a:prstGeom>
          <a:solidFill>
            <a:schemeClr val="bg1"/>
          </a:solidFill>
        </p:spPr>
        <p:txBody>
          <a:bodyPr wrap="none" rtlCol="0">
            <a:spAutoFit/>
          </a:bodyPr>
          <a:lstStyle/>
          <a:p>
            <a:r>
              <a:rPr lang="en-US" sz="2400" dirty="0"/>
              <a:t>% Articles reporting data available in repository</a:t>
            </a:r>
          </a:p>
        </p:txBody>
      </p:sp>
      <p:sp>
        <p:nvSpPr>
          <p:cNvPr id="4" name="TextBox 3"/>
          <p:cNvSpPr txBox="1"/>
          <p:nvPr/>
        </p:nvSpPr>
        <p:spPr>
          <a:xfrm>
            <a:off x="2499170" y="685801"/>
            <a:ext cx="716663" cy="461665"/>
          </a:xfrm>
          <a:prstGeom prst="rect">
            <a:avLst/>
          </a:prstGeom>
          <a:solidFill>
            <a:schemeClr val="bg1"/>
          </a:solidFill>
        </p:spPr>
        <p:txBody>
          <a:bodyPr wrap="none" rtlCol="0">
            <a:spAutoFit/>
          </a:bodyPr>
          <a:lstStyle/>
          <a:p>
            <a:r>
              <a:rPr lang="en-US" sz="2400" dirty="0"/>
              <a:t>40%</a:t>
            </a:r>
          </a:p>
        </p:txBody>
      </p:sp>
      <p:sp>
        <p:nvSpPr>
          <p:cNvPr id="5" name="TextBox 4"/>
          <p:cNvSpPr txBox="1"/>
          <p:nvPr/>
        </p:nvSpPr>
        <p:spPr>
          <a:xfrm>
            <a:off x="2499170" y="2057401"/>
            <a:ext cx="716663" cy="461665"/>
          </a:xfrm>
          <a:prstGeom prst="rect">
            <a:avLst/>
          </a:prstGeom>
          <a:solidFill>
            <a:schemeClr val="bg1"/>
          </a:solidFill>
        </p:spPr>
        <p:txBody>
          <a:bodyPr wrap="none" rtlCol="0">
            <a:spAutoFit/>
          </a:bodyPr>
          <a:lstStyle/>
          <a:p>
            <a:r>
              <a:rPr lang="en-US" sz="2400" dirty="0"/>
              <a:t>30%</a:t>
            </a:r>
          </a:p>
        </p:txBody>
      </p:sp>
      <p:sp>
        <p:nvSpPr>
          <p:cNvPr id="6" name="TextBox 5"/>
          <p:cNvSpPr txBox="1"/>
          <p:nvPr/>
        </p:nvSpPr>
        <p:spPr>
          <a:xfrm>
            <a:off x="2499170" y="3500736"/>
            <a:ext cx="716663" cy="461665"/>
          </a:xfrm>
          <a:prstGeom prst="rect">
            <a:avLst/>
          </a:prstGeom>
          <a:solidFill>
            <a:schemeClr val="bg1"/>
          </a:solidFill>
        </p:spPr>
        <p:txBody>
          <a:bodyPr wrap="none" rtlCol="0">
            <a:spAutoFit/>
          </a:bodyPr>
          <a:lstStyle/>
          <a:p>
            <a:r>
              <a:rPr lang="en-US" sz="2400" dirty="0"/>
              <a:t>20%</a:t>
            </a:r>
          </a:p>
        </p:txBody>
      </p:sp>
      <p:sp>
        <p:nvSpPr>
          <p:cNvPr id="7" name="TextBox 6"/>
          <p:cNvSpPr txBox="1"/>
          <p:nvPr/>
        </p:nvSpPr>
        <p:spPr>
          <a:xfrm>
            <a:off x="2499170" y="4872336"/>
            <a:ext cx="716663" cy="461665"/>
          </a:xfrm>
          <a:prstGeom prst="rect">
            <a:avLst/>
          </a:prstGeom>
          <a:solidFill>
            <a:schemeClr val="bg1"/>
          </a:solidFill>
        </p:spPr>
        <p:txBody>
          <a:bodyPr wrap="none" rtlCol="0">
            <a:spAutoFit/>
          </a:bodyPr>
          <a:lstStyle/>
          <a:p>
            <a:r>
              <a:rPr lang="en-US" sz="2400" dirty="0"/>
              <a:t>10%</a:t>
            </a:r>
          </a:p>
        </p:txBody>
      </p:sp>
      <p:sp>
        <p:nvSpPr>
          <p:cNvPr id="8" name="TextBox 7"/>
          <p:cNvSpPr txBox="1"/>
          <p:nvPr/>
        </p:nvSpPr>
        <p:spPr>
          <a:xfrm>
            <a:off x="2499169" y="6243936"/>
            <a:ext cx="560670" cy="461665"/>
          </a:xfrm>
          <a:prstGeom prst="rect">
            <a:avLst/>
          </a:prstGeom>
          <a:solidFill>
            <a:schemeClr val="bg1"/>
          </a:solidFill>
        </p:spPr>
        <p:txBody>
          <a:bodyPr wrap="none" rtlCol="0">
            <a:spAutoFit/>
          </a:bodyPr>
          <a:lstStyle/>
          <a:p>
            <a:r>
              <a:rPr lang="en-US" sz="2400" dirty="0"/>
              <a:t>0%</a:t>
            </a:r>
          </a:p>
        </p:txBody>
      </p:sp>
    </p:spTree>
    <p:extLst>
      <p:ext uri="{BB962C8B-B14F-4D97-AF65-F5344CB8AC3E}">
        <p14:creationId xmlns:p14="http://schemas.microsoft.com/office/powerpoint/2010/main" val="1571711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Badges? Transparency!</a:t>
            </a:r>
            <a:endParaRPr lang="en-US" dirty="0"/>
          </a:p>
        </p:txBody>
      </p:sp>
      <p:sp>
        <p:nvSpPr>
          <p:cNvPr id="3" name="Content Placeholder 2"/>
          <p:cNvSpPr>
            <a:spLocks noGrp="1"/>
          </p:cNvSpPr>
          <p:nvPr>
            <p:ph idx="1"/>
          </p:nvPr>
        </p:nvSpPr>
        <p:spPr/>
        <p:txBody>
          <a:bodyPr/>
          <a:lstStyle/>
          <a:p>
            <a:r>
              <a:rPr lang="en-US" dirty="0" smtClean="0"/>
              <a:t>Positives: </a:t>
            </a:r>
          </a:p>
          <a:p>
            <a:pPr lvl="1"/>
            <a:r>
              <a:rPr lang="en-US" dirty="0" smtClean="0"/>
              <a:t>Give credit for previously invisible activities</a:t>
            </a:r>
          </a:p>
          <a:p>
            <a:pPr lvl="1"/>
            <a:r>
              <a:rPr lang="en-US" dirty="0" smtClean="0"/>
              <a:t>Can be assessed quickly</a:t>
            </a:r>
          </a:p>
          <a:p>
            <a:r>
              <a:rPr lang="en-US" dirty="0" smtClean="0"/>
              <a:t>Negatives:</a:t>
            </a:r>
          </a:p>
          <a:p>
            <a:pPr lvl="1"/>
            <a:r>
              <a:rPr lang="en-US" dirty="0" smtClean="0"/>
              <a:t>Need to be known in order to be effective</a:t>
            </a:r>
          </a:p>
          <a:p>
            <a:pPr lvl="1"/>
            <a:r>
              <a:rPr lang="en-US" dirty="0" smtClean="0"/>
              <a:t>May bias outcomes!</a:t>
            </a:r>
          </a:p>
          <a:p>
            <a:pPr lvl="1"/>
            <a:r>
              <a:rPr lang="en-US" dirty="0" smtClean="0"/>
              <a:t>Require effort for verification? </a:t>
            </a:r>
            <a:endParaRPr lang="en-US" dirty="0"/>
          </a:p>
        </p:txBody>
      </p:sp>
    </p:spTree>
    <p:extLst>
      <p:ext uri="{BB962C8B-B14F-4D97-AF65-F5344CB8AC3E}">
        <p14:creationId xmlns:p14="http://schemas.microsoft.com/office/powerpoint/2010/main" val="1518815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33170"/>
            <a:ext cx="9784080" cy="35702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smtClean="0">
                <a:ln>
                  <a:noFill/>
                </a:ln>
                <a:solidFill>
                  <a:schemeClr val="tx1"/>
                </a:solidFill>
                <a:effectLst/>
                <a:latin typeface="+mn-lt"/>
              </a:rPr>
              <a:t>Provide the URL, DOI, or other </a:t>
            </a:r>
            <a:r>
              <a:rPr kumimoji="0" lang="en-US" altLang="en-US" sz="3200" b="1" i="0" u="none" strike="noStrike" cap="none" normalizeH="0" baseline="0" dirty="0" smtClean="0">
                <a:ln>
                  <a:noFill/>
                </a:ln>
                <a:solidFill>
                  <a:schemeClr val="accent4">
                    <a:lumMod val="75000"/>
                  </a:schemeClr>
                </a:solidFill>
                <a:effectLst/>
                <a:latin typeface="+mn-lt"/>
              </a:rPr>
              <a:t>permanent</a:t>
            </a:r>
            <a:r>
              <a:rPr kumimoji="0" lang="en-US" altLang="en-US" b="0" i="0" u="none" strike="noStrike" cap="none" normalizeH="0" baseline="0" dirty="0" smtClean="0">
                <a:ln>
                  <a:noFill/>
                </a:ln>
                <a:solidFill>
                  <a:schemeClr val="tx1"/>
                </a:solidFill>
                <a:effectLst/>
                <a:latin typeface="+mn-lt"/>
              </a:rPr>
              <a:t> path for accessing the data in a public, </a:t>
            </a:r>
            <a:r>
              <a:rPr kumimoji="0" lang="en-US" altLang="en-US" sz="3200" b="1" i="0" u="none" strike="noStrike" cap="none" normalizeH="0" baseline="0" dirty="0" smtClean="0">
                <a:ln>
                  <a:noFill/>
                </a:ln>
                <a:solidFill>
                  <a:schemeClr val="accent6">
                    <a:lumMod val="75000"/>
                  </a:schemeClr>
                </a:solidFill>
                <a:effectLst/>
                <a:latin typeface="+mn-lt"/>
              </a:rPr>
              <a:t>open access </a:t>
            </a:r>
            <a:r>
              <a:rPr kumimoji="0" lang="en-US" altLang="en-US" b="0" i="0" u="none" strike="noStrike" cap="none" normalizeH="0" baseline="0" dirty="0" smtClean="0">
                <a:ln>
                  <a:noFill/>
                </a:ln>
                <a:solidFill>
                  <a:schemeClr val="tx1"/>
                </a:solidFill>
                <a:effectLst/>
                <a:latin typeface="+mn-lt"/>
              </a:rPr>
              <a:t>repository.</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i="1" dirty="0" smtClean="0">
                <a:latin typeface="+mn-lt"/>
              </a:rPr>
              <a:t>How do I know it is open access? </a:t>
            </a:r>
            <a:r>
              <a:rPr lang="en-US" altLang="en-US" b="1" i="1" dirty="0" smtClean="0">
                <a:solidFill>
                  <a:srgbClr val="C00000"/>
                </a:solidFill>
                <a:latin typeface="+mn-lt"/>
              </a:rPr>
              <a:t>Verify</a:t>
            </a:r>
            <a:r>
              <a:rPr lang="en-US" altLang="en-US" i="1" dirty="0" smtClean="0">
                <a:latin typeface="+mn-lt"/>
              </a:rPr>
              <a:t>!</a:t>
            </a:r>
          </a:p>
          <a:p>
            <a:pPr lvl="1">
              <a:lnSpc>
                <a:spcPct val="100000"/>
              </a:lnSpc>
            </a:pPr>
            <a:r>
              <a:rPr kumimoji="0" lang="en-US" altLang="en-US" b="0" i="1" u="none" strike="noStrike" cap="none" normalizeH="0" baseline="0" dirty="0" smtClean="0">
                <a:ln>
                  <a:noFill/>
                </a:ln>
                <a:solidFill>
                  <a:schemeClr val="tx1"/>
                </a:solidFill>
                <a:effectLst/>
                <a:latin typeface="+mn-lt"/>
              </a:rPr>
              <a:t>How</a:t>
            </a:r>
            <a:r>
              <a:rPr kumimoji="0" lang="en-US" altLang="en-US" b="0" i="1" u="none" strike="noStrike" cap="none" normalizeH="0" dirty="0" smtClean="0">
                <a:ln>
                  <a:noFill/>
                </a:ln>
                <a:solidFill>
                  <a:schemeClr val="tx1"/>
                </a:solidFill>
                <a:effectLst/>
                <a:latin typeface="+mn-lt"/>
              </a:rPr>
              <a:t> do I know </a:t>
            </a:r>
            <a:r>
              <a:rPr lang="en-US" altLang="en-US" i="1" dirty="0" smtClean="0">
                <a:latin typeface="+mn-lt"/>
              </a:rPr>
              <a:t>the data</a:t>
            </a:r>
            <a:r>
              <a:rPr kumimoji="0" lang="en-US" altLang="en-US" b="0" i="1" u="none" strike="noStrike" cap="none" normalizeH="0" dirty="0" smtClean="0">
                <a:ln>
                  <a:noFill/>
                </a:ln>
                <a:solidFill>
                  <a:schemeClr val="tx1"/>
                </a:solidFill>
                <a:effectLst/>
                <a:latin typeface="+mn-lt"/>
              </a:rPr>
              <a:t> is permanent? </a:t>
            </a:r>
            <a:r>
              <a:rPr lang="en-US" altLang="en-US" sz="2000" b="1" i="1" dirty="0">
                <a:solidFill>
                  <a:srgbClr val="C00000"/>
                </a:solidFill>
              </a:rPr>
              <a:t>Verify</a:t>
            </a:r>
            <a:r>
              <a:rPr kumimoji="0" lang="en-US" altLang="en-US" b="0" i="1" u="none" strike="noStrike" cap="none" normalizeH="0" dirty="0" smtClean="0">
                <a:ln>
                  <a:noFill/>
                </a:ln>
                <a:solidFill>
                  <a:schemeClr val="tx1"/>
                </a:solidFill>
                <a:effectLst/>
                <a:latin typeface="+mn-lt"/>
              </a:rPr>
              <a:t>?</a:t>
            </a:r>
          </a:p>
          <a:p>
            <a:pPr lvl="1">
              <a:lnSpc>
                <a:spcPct val="100000"/>
              </a:lnSpc>
            </a:pPr>
            <a:r>
              <a:rPr lang="en-US" altLang="en-US" i="1" baseline="0" dirty="0" smtClean="0">
                <a:latin typeface="+mn-lt"/>
              </a:rPr>
              <a:t>What do I do when</a:t>
            </a:r>
            <a:r>
              <a:rPr lang="en-US" altLang="en-US" i="1" dirty="0" smtClean="0">
                <a:latin typeface="+mn-lt"/>
              </a:rPr>
              <a:t> </a:t>
            </a:r>
            <a:r>
              <a:rPr lang="en-US" altLang="en-US" sz="2800" b="1" i="1" dirty="0" smtClean="0">
                <a:solidFill>
                  <a:schemeClr val="accent5">
                    <a:lumMod val="75000"/>
                  </a:schemeClr>
                </a:solidFill>
                <a:latin typeface="+mn-lt"/>
              </a:rPr>
              <a:t>access is possible</a:t>
            </a:r>
            <a:r>
              <a:rPr lang="en-US" altLang="en-US" i="1" dirty="0" smtClean="0">
                <a:latin typeface="+mn-lt"/>
              </a:rPr>
              <a:t>, but </a:t>
            </a:r>
            <a:r>
              <a:rPr lang="en-US" altLang="en-US" b="1" i="1" dirty="0" smtClean="0">
                <a:solidFill>
                  <a:srgbClr val="C00000"/>
                </a:solidFill>
                <a:latin typeface="+mn-lt"/>
              </a:rPr>
              <a:t>not</a:t>
            </a:r>
            <a:r>
              <a:rPr lang="en-US" altLang="en-US" i="1" dirty="0" smtClean="0">
                <a:latin typeface="+mn-lt"/>
              </a:rPr>
              <a:t> </a:t>
            </a:r>
            <a:r>
              <a:rPr lang="en-US" altLang="en-US" b="1" i="1" dirty="0" smtClean="0">
                <a:solidFill>
                  <a:schemeClr val="accent6">
                    <a:lumMod val="75000"/>
                  </a:schemeClr>
                </a:solidFill>
                <a:latin typeface="+mn-lt"/>
              </a:rPr>
              <a:t>open access</a:t>
            </a:r>
            <a:r>
              <a:rPr lang="en-US" altLang="en-US" dirty="0" smtClean="0">
                <a:latin typeface="+mn-lt"/>
              </a:rPr>
              <a:t>?</a:t>
            </a:r>
            <a:endParaRPr kumimoji="0" lang="en-US" altLang="en-US"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3530815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a:p>
            <a:r>
              <a:rPr lang="en-US" dirty="0" smtClean="0"/>
              <a:t>Shared open source software</a:t>
            </a:r>
          </a:p>
        </p:txBody>
      </p:sp>
      <p:pic>
        <p:nvPicPr>
          <p:cNvPr id="9" name="Picture 8"/>
          <p:cNvPicPr>
            <a:picLocks noChangeAspect="1"/>
          </p:cNvPicPr>
          <p:nvPr/>
        </p:nvPicPr>
        <p:blipFill>
          <a:blip r:embed="rId2"/>
          <a:stretch>
            <a:fillRect/>
          </a:stretch>
        </p:blipFill>
        <p:spPr>
          <a:xfrm>
            <a:off x="4151790" y="3227337"/>
            <a:ext cx="3180811" cy="2699991"/>
          </a:xfrm>
          <a:prstGeom prst="rect">
            <a:avLst/>
          </a:prstGeom>
        </p:spPr>
      </p:pic>
      <p:pic>
        <p:nvPicPr>
          <p:cNvPr id="11" name="Picture 10"/>
          <p:cNvPicPr>
            <a:picLocks noChangeAspect="1"/>
          </p:cNvPicPr>
          <p:nvPr/>
        </p:nvPicPr>
        <p:blipFill>
          <a:blip r:embed="rId3"/>
          <a:stretch>
            <a:fillRect/>
          </a:stretch>
        </p:blipFill>
        <p:spPr>
          <a:xfrm>
            <a:off x="1892179" y="3731283"/>
            <a:ext cx="1419225" cy="1104900"/>
          </a:xfrm>
          <a:prstGeom prst="rect">
            <a:avLst/>
          </a:prstGeom>
        </p:spPr>
      </p:pic>
    </p:spTree>
    <p:extLst>
      <p:ext uri="{BB962C8B-B14F-4D97-AF65-F5344CB8AC3E}">
        <p14:creationId xmlns:p14="http://schemas.microsoft.com/office/powerpoint/2010/main" val="51404633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02393"/>
            <a:ext cx="9784080"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solidFill>
                <a:schemeClr val="tx1"/>
              </a:solidFill>
              <a:effectLst/>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b="0" i="0" u="none" strike="noStrike" cap="none" normalizeH="0" baseline="0" dirty="0" smtClean="0">
                <a:ln>
                  <a:noFill/>
                </a:ln>
                <a:solidFill>
                  <a:schemeClr val="tx1"/>
                </a:solidFill>
                <a:effectLst/>
                <a:latin typeface="+mn-lt"/>
              </a:rPr>
              <a:t>Is there </a:t>
            </a:r>
            <a:r>
              <a:rPr kumimoji="0" lang="en-US" altLang="en-US" b="1" i="0" u="none" strike="noStrike" cap="none" normalizeH="0" baseline="0" dirty="0" smtClean="0">
                <a:ln>
                  <a:noFill/>
                </a:ln>
                <a:solidFill>
                  <a:schemeClr val="accent4">
                    <a:lumMod val="75000"/>
                  </a:schemeClr>
                </a:solidFill>
                <a:effectLst/>
                <a:latin typeface="+mn-lt"/>
              </a:rPr>
              <a:t>sufficient</a:t>
            </a:r>
            <a:r>
              <a:rPr kumimoji="0" lang="en-US" altLang="en-US" b="0" i="0" u="none" strike="noStrike" cap="none" normalizeH="0" baseline="0" dirty="0" smtClean="0">
                <a:ln>
                  <a:noFill/>
                </a:ln>
                <a:solidFill>
                  <a:schemeClr val="tx1"/>
                </a:solidFill>
                <a:effectLst/>
                <a:latin typeface="+mn-lt"/>
              </a:rPr>
              <a:t> information for an independent researcher to reproduce the reported results? If no, explain.</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dirty="0" smtClean="0">
                <a:latin typeface="+mn-lt"/>
              </a:rPr>
              <a:t>All researchers </a:t>
            </a:r>
            <a:r>
              <a:rPr lang="en-US" altLang="en-US" sz="2800" b="1" dirty="0" smtClean="0">
                <a:solidFill>
                  <a:srgbClr val="C00000"/>
                </a:solidFill>
                <a:latin typeface="+mn-lt"/>
              </a:rPr>
              <a:t>claim</a:t>
            </a:r>
            <a:r>
              <a:rPr lang="en-US" altLang="en-US" dirty="0" smtClean="0">
                <a:latin typeface="+mn-lt"/>
              </a:rPr>
              <a:t> the information is sufficient -&gt; our results</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2393675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1122218" y="2104691"/>
            <a:ext cx="9784080"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Materials</a:t>
            </a:r>
            <a:r>
              <a:rPr kumimoji="0" lang="en-US" altLang="en-US" sz="3200" b="0" i="0" u="none" strike="noStrike" cap="none" normalizeH="0" baseline="0" dirty="0" smtClean="0">
                <a:ln>
                  <a:noFill/>
                </a:ln>
                <a:solidFill>
                  <a:srgbClr val="333333"/>
                </a:solidFill>
                <a:effectLst/>
                <a:latin typeface="+mn-lt"/>
              </a:rPr>
              <a:t>: Authors complete two disclosure items for each Open Materials badge application:</a:t>
            </a:r>
            <a:endParaRPr kumimoji="0" lang="en-US"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smtClean="0">
                <a:ln>
                  <a:noFill/>
                </a:ln>
                <a:solidFill>
                  <a:schemeClr val="tx1"/>
                </a:solidFill>
                <a:effectLst/>
                <a:latin typeface="+mn-lt"/>
              </a:rPr>
              <a:t>Provide the URL, DOI, or other permanent path for accessing the materials in a public, open access repository.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smtClean="0">
                <a:ln>
                  <a:noFill/>
                </a:ln>
                <a:solidFill>
                  <a:schemeClr val="tx1"/>
                </a:solidFill>
                <a:effectLst/>
                <a:latin typeface="+mn-lt"/>
              </a:rPr>
              <a:t>Is there sufficient information for an independent researcher to reproduce the reported methodology? If no, explain.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3.googleusercontent.com/Y1Eq3v24rRyGCROIEJhm3E5PXNlP4wOjN4efvQunniLPiFgeUXyJsTPq0hk7BR3nlSfwzAMTmY_-CoB9JLZRk2ggFmzMvB7B6sSGVd6E3wAMNedivTYYCVreUQ"/>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165254" y="365125"/>
            <a:ext cx="1579637" cy="1526091"/>
          </a:xfrm>
          <a:prstGeom prst="rect">
            <a:avLst/>
          </a:prstGeom>
          <a:noFill/>
          <a:ln>
            <a:noFill/>
          </a:ln>
        </p:spPr>
      </p:pic>
      <p:sp>
        <p:nvSpPr>
          <p:cNvPr id="3" name="TextBox 2"/>
          <p:cNvSpPr txBox="1"/>
          <p:nvPr/>
        </p:nvSpPr>
        <p:spPr>
          <a:xfrm>
            <a:off x="2778607" y="5305567"/>
            <a:ext cx="5386647" cy="646331"/>
          </a:xfrm>
          <a:prstGeom prst="rect">
            <a:avLst/>
          </a:prstGeom>
          <a:solidFill>
            <a:schemeClr val="bg1"/>
          </a:solidFill>
          <a:ln w="50800">
            <a:solidFill>
              <a:schemeClr val="accent3">
                <a:lumMod val="75000"/>
              </a:schemeClr>
            </a:solidFill>
          </a:ln>
          <a:effectLst>
            <a:outerShdw blurRad="50800" dist="127000" dir="2700000" algn="tl" rotWithShape="0">
              <a:prstClr val="black">
                <a:alpha val="40000"/>
              </a:prstClr>
            </a:outerShdw>
          </a:effectLst>
        </p:spPr>
        <p:txBody>
          <a:bodyPr wrap="square" rtlCol="0">
            <a:spAutoFit/>
          </a:bodyPr>
          <a:lstStyle/>
          <a:p>
            <a:pPr algn="ctr"/>
            <a:r>
              <a:rPr lang="en-US" sz="3600" b="1" dirty="0" smtClean="0">
                <a:solidFill>
                  <a:srgbClr val="C00000"/>
                </a:solidFill>
              </a:rPr>
              <a:t>Similar concerns as before</a:t>
            </a:r>
            <a:endParaRPr lang="en-US" sz="3600" b="1" dirty="0">
              <a:solidFill>
                <a:srgbClr val="C00000"/>
              </a:solidFill>
            </a:endParaRPr>
          </a:p>
        </p:txBody>
      </p:sp>
    </p:spTree>
    <p:extLst>
      <p:ext uri="{BB962C8B-B14F-4D97-AF65-F5344CB8AC3E}">
        <p14:creationId xmlns:p14="http://schemas.microsoft.com/office/powerpoint/2010/main" val="2487207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Registered Reports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7188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659" y="1690688"/>
            <a:ext cx="10248411" cy="10884376"/>
          </a:xfrm>
        </p:spPr>
      </p:pic>
    </p:spTree>
    <p:extLst>
      <p:ext uri="{BB962C8B-B14F-4D97-AF65-F5344CB8AC3E}">
        <p14:creationId xmlns:p14="http://schemas.microsoft.com/office/powerpoint/2010/main" val="1928016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149" y="-4241761"/>
            <a:ext cx="10248411" cy="10884376"/>
          </a:xfrm>
        </p:spPr>
      </p:pic>
    </p:spTree>
    <p:extLst>
      <p:ext uri="{BB962C8B-B14F-4D97-AF65-F5344CB8AC3E}">
        <p14:creationId xmlns:p14="http://schemas.microsoft.com/office/powerpoint/2010/main" val="118084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turn!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72393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you be doing going forward</a:t>
            </a:r>
            <a:r>
              <a:rPr lang="en-US" dirty="0" smtClean="0"/>
              <a:t>?</a:t>
            </a:r>
            <a:endParaRPr lang="en-US" dirty="0"/>
          </a:p>
        </p:txBody>
      </p:sp>
      <p:sp>
        <p:nvSpPr>
          <p:cNvPr id="3" name="Content Placeholder 2"/>
          <p:cNvSpPr>
            <a:spLocks noGrp="1"/>
          </p:cNvSpPr>
          <p:nvPr>
            <p:ph idx="1"/>
          </p:nvPr>
        </p:nvSpPr>
        <p:spPr/>
        <p:txBody>
          <a:bodyPr/>
          <a:lstStyle/>
          <a:p>
            <a:r>
              <a:rPr lang="en-US" dirty="0" smtClean="0"/>
              <a:t>Who has shared code and data?</a:t>
            </a:r>
          </a:p>
          <a:p>
            <a:r>
              <a:rPr lang="en-US" dirty="0" smtClean="0"/>
              <a:t>Who has done so when not required?</a:t>
            </a:r>
          </a:p>
          <a:p>
            <a:r>
              <a:rPr lang="en-US" dirty="0" smtClean="0"/>
              <a:t>Pre-registration</a:t>
            </a:r>
          </a:p>
          <a:p>
            <a:endParaRPr lang="en-US" dirty="0"/>
          </a:p>
        </p:txBody>
      </p:sp>
    </p:spTree>
    <p:extLst>
      <p:ext uri="{BB962C8B-B14F-4D97-AF65-F5344CB8AC3E}">
        <p14:creationId xmlns:p14="http://schemas.microsoft.com/office/powerpoint/2010/main" val="1330082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Sharing of code and data is coming</a:t>
            </a:r>
            <a:endParaRPr lang="en-US" dirty="0"/>
          </a:p>
        </p:txBody>
      </p:sp>
      <p:sp>
        <p:nvSpPr>
          <p:cNvPr id="5" name="Text Placeholder 4"/>
          <p:cNvSpPr>
            <a:spLocks noGrp="1"/>
          </p:cNvSpPr>
          <p:nvPr>
            <p:ph type="body" idx="1"/>
          </p:nvPr>
        </p:nvSpPr>
        <p:spPr/>
        <p:txBody>
          <a:bodyPr/>
          <a:lstStyle/>
          <a:p>
            <a:r>
              <a:rPr lang="en-US" dirty="0" smtClean="0"/>
              <a:t>Are you ready?</a:t>
            </a:r>
            <a:endParaRPr lang="en-US" dirty="0"/>
          </a:p>
        </p:txBody>
      </p:sp>
    </p:spTree>
    <p:extLst>
      <p:ext uri="{BB962C8B-B14F-4D97-AF65-F5344CB8AC3E}">
        <p14:creationId xmlns:p14="http://schemas.microsoft.com/office/powerpoint/2010/main" val="1294131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good practice</a:t>
            </a:r>
            <a:endParaRPr lang="en-US" dirty="0"/>
          </a:p>
        </p:txBody>
      </p:sp>
      <p:sp>
        <p:nvSpPr>
          <p:cNvPr id="3" name="Content Placeholder 2"/>
          <p:cNvSpPr>
            <a:spLocks noGrp="1"/>
          </p:cNvSpPr>
          <p:nvPr>
            <p:ph idx="1"/>
          </p:nvPr>
        </p:nvSpPr>
        <p:spPr/>
        <p:txBody>
          <a:bodyPr/>
          <a:lstStyle/>
          <a:p>
            <a:r>
              <a:rPr lang="en-US" dirty="0" err="1" smtClean="0"/>
              <a:t>Hamermesh</a:t>
            </a:r>
            <a:r>
              <a:rPr lang="en-US" dirty="0" smtClean="0"/>
              <a:t> (2007) already said:</a:t>
            </a:r>
          </a:p>
          <a:p>
            <a:endParaRPr lang="en-US" dirty="0" smtClean="0"/>
          </a:p>
          <a:p>
            <a:pPr marL="0" indent="0">
              <a:buNone/>
            </a:pPr>
            <a:r>
              <a:rPr lang="en-US" sz="3200" b="1" dirty="0" smtClean="0">
                <a:latin typeface="Montserrat"/>
              </a:rPr>
              <a:t>“the </a:t>
            </a:r>
            <a:r>
              <a:rPr lang="en-US" sz="3200" b="1" dirty="0">
                <a:latin typeface="Montserrat"/>
              </a:rPr>
              <a:t>payoff is in the </a:t>
            </a:r>
            <a:r>
              <a:rPr lang="en-US" sz="3200" b="1" dirty="0">
                <a:solidFill>
                  <a:schemeClr val="accent5">
                    <a:lumMod val="75000"/>
                  </a:schemeClr>
                </a:solidFill>
                <a:latin typeface="Montserrat"/>
              </a:rPr>
              <a:t>influence of one’s </a:t>
            </a:r>
            <a:r>
              <a:rPr lang="en-US" sz="3200" b="1" dirty="0" smtClean="0">
                <a:solidFill>
                  <a:schemeClr val="accent5">
                    <a:lumMod val="75000"/>
                  </a:schemeClr>
                </a:solidFill>
                <a:latin typeface="Montserrat"/>
              </a:rPr>
              <a:t>ideas:</a:t>
            </a:r>
            <a:r>
              <a:rPr lang="en-US" sz="3200" b="1" dirty="0" smtClean="0">
                <a:latin typeface="Montserrat"/>
              </a:rPr>
              <a:t> having other scholars </a:t>
            </a:r>
            <a:r>
              <a:rPr lang="en-US" sz="3200" b="1" dirty="0">
                <a:latin typeface="Montserrat"/>
              </a:rPr>
              <a:t>base their work on those ideas, </a:t>
            </a:r>
            <a:r>
              <a:rPr lang="en-US" sz="3200" b="1" dirty="0">
                <a:solidFill>
                  <a:schemeClr val="accent6">
                    <a:lumMod val="75000"/>
                  </a:schemeClr>
                </a:solidFill>
                <a:latin typeface="Montserrat"/>
              </a:rPr>
              <a:t>having students learn from them</a:t>
            </a:r>
            <a:r>
              <a:rPr lang="en-US" sz="3200" b="1" dirty="0">
                <a:latin typeface="Montserrat"/>
              </a:rPr>
              <a:t>, and </a:t>
            </a:r>
            <a:r>
              <a:rPr lang="en-US" sz="3200" b="1" dirty="0" smtClean="0">
                <a:latin typeface="Montserrat"/>
              </a:rPr>
              <a:t>[…] </a:t>
            </a:r>
            <a:r>
              <a:rPr lang="en-US" sz="3200" b="1" dirty="0" smtClean="0">
                <a:solidFill>
                  <a:schemeClr val="accent2">
                    <a:lumMod val="75000"/>
                  </a:schemeClr>
                </a:solidFill>
                <a:latin typeface="Montserrat"/>
              </a:rPr>
              <a:t>having </a:t>
            </a:r>
            <a:r>
              <a:rPr lang="en-US" sz="3200" b="1" dirty="0">
                <a:solidFill>
                  <a:schemeClr val="accent2">
                    <a:lumMod val="75000"/>
                  </a:schemeClr>
                </a:solidFill>
                <a:latin typeface="Montserrat"/>
              </a:rPr>
              <a:t>public policy influenced by them</a:t>
            </a:r>
            <a:r>
              <a:rPr lang="en-US" sz="3200" b="1" dirty="0">
                <a:latin typeface="Montserrat"/>
              </a:rPr>
              <a:t> </a:t>
            </a:r>
            <a:r>
              <a:rPr lang="en-US" sz="3200" b="1" dirty="0" smtClean="0">
                <a:latin typeface="Montserrat"/>
              </a:rPr>
              <a:t>[…] </a:t>
            </a:r>
            <a:r>
              <a:rPr lang="en-US" sz="3200" b="1" dirty="0">
                <a:latin typeface="Montserrat"/>
              </a:rPr>
              <a:t>our ideas are unlikely to be taken seriously if our empirical research is </a:t>
            </a:r>
            <a:r>
              <a:rPr lang="en-US" sz="3200" b="1" dirty="0" smtClean="0">
                <a:solidFill>
                  <a:srgbClr val="C00000"/>
                </a:solidFill>
                <a:latin typeface="Montserrat"/>
              </a:rPr>
              <a:t>not credible</a:t>
            </a:r>
            <a:r>
              <a:rPr lang="en-US" sz="3200" b="1" dirty="0" smtClean="0">
                <a:latin typeface="Montserrat"/>
              </a:rPr>
              <a:t>”</a:t>
            </a:r>
            <a:endParaRPr lang="en-US" sz="3200" b="1" dirty="0">
              <a:latin typeface="Montserrat"/>
            </a:endParaRPr>
          </a:p>
          <a:p>
            <a:pPr marL="0" indent="0">
              <a:buNone/>
            </a:pPr>
            <a:endParaRPr lang="en-US" dirty="0"/>
          </a:p>
          <a:p>
            <a:endParaRPr lang="en-US" dirty="0"/>
          </a:p>
        </p:txBody>
      </p:sp>
    </p:spTree>
    <p:extLst>
      <p:ext uri="{BB962C8B-B14F-4D97-AF65-F5344CB8AC3E}">
        <p14:creationId xmlns:p14="http://schemas.microsoft.com/office/powerpoint/2010/main" val="3881571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Students and Faculty: New skills to learn</a:t>
            </a:r>
            <a:endParaRPr lang="en-US" dirty="0"/>
          </a:p>
        </p:txBody>
      </p:sp>
      <p:sp>
        <p:nvSpPr>
          <p:cNvPr id="5" name="Content Placeholder 4"/>
          <p:cNvSpPr>
            <a:spLocks noGrp="1"/>
          </p:cNvSpPr>
          <p:nvPr>
            <p:ph idx="1"/>
          </p:nvPr>
        </p:nvSpPr>
        <p:spPr/>
        <p:txBody>
          <a:bodyPr/>
          <a:lstStyle/>
          <a:p>
            <a:r>
              <a:rPr lang="en-US" dirty="0" smtClean="0"/>
              <a:t>How to incorporate reproducible practices into your workflow</a:t>
            </a:r>
          </a:p>
          <a:p>
            <a:r>
              <a:rPr lang="en-US" dirty="0" smtClean="0"/>
              <a:t>How to structure your code and your data with an eye on reproducibility</a:t>
            </a:r>
          </a:p>
          <a:p>
            <a:r>
              <a:rPr lang="en-US" dirty="0" smtClean="0"/>
              <a:t>How and when to deposit your code and data</a:t>
            </a:r>
          </a:p>
          <a:p>
            <a:r>
              <a:rPr lang="en-US" dirty="0" smtClean="0"/>
              <a:t>How to license your contributions!</a:t>
            </a:r>
          </a:p>
          <a:p>
            <a:r>
              <a:rPr lang="en-US" dirty="0" smtClean="0"/>
              <a:t>When to pre-register, and when not to</a:t>
            </a:r>
          </a:p>
          <a:p>
            <a:r>
              <a:rPr lang="en-US" dirty="0" smtClean="0"/>
              <a:t>Document early, and often</a:t>
            </a:r>
            <a:endParaRPr lang="en-US" dirty="0"/>
          </a:p>
        </p:txBody>
      </p:sp>
    </p:spTree>
    <p:extLst>
      <p:ext uri="{BB962C8B-B14F-4D97-AF65-F5344CB8AC3E}">
        <p14:creationId xmlns:p14="http://schemas.microsoft.com/office/powerpoint/2010/main" val="683083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pPr lvl="0"/>
            <a:r>
              <a:rPr lang="en-US" dirty="0">
                <a:solidFill>
                  <a:prstClr val="black"/>
                </a:solidFill>
              </a:rPr>
              <a:t>Replication archives and Data (Code) Availability policies</a:t>
            </a:r>
          </a:p>
          <a:p>
            <a:pPr lvl="0"/>
            <a:r>
              <a:rPr lang="en-US" dirty="0">
                <a:solidFill>
                  <a:prstClr val="black"/>
                </a:solidFill>
              </a:rPr>
              <a:t>Shared open source software</a:t>
            </a:r>
          </a:p>
          <a:p>
            <a:r>
              <a:rPr lang="en-US" dirty="0" smtClean="0"/>
              <a:t>Better public-use and shared data</a:t>
            </a:r>
            <a:endParaRPr lang="en-US" dirty="0"/>
          </a:p>
        </p:txBody>
      </p:sp>
      <p:pic>
        <p:nvPicPr>
          <p:cNvPr id="4" name="Picture 3"/>
          <p:cNvPicPr>
            <a:picLocks noChangeAspect="1"/>
          </p:cNvPicPr>
          <p:nvPr/>
        </p:nvPicPr>
        <p:blipFill>
          <a:blip r:embed="rId2"/>
          <a:stretch>
            <a:fillRect/>
          </a:stretch>
        </p:blipFill>
        <p:spPr>
          <a:xfrm>
            <a:off x="1213778" y="3542371"/>
            <a:ext cx="2162175" cy="2524125"/>
          </a:xfrm>
          <a:prstGeom prst="rect">
            <a:avLst/>
          </a:prstGeom>
        </p:spPr>
      </p:pic>
      <p:sp>
        <p:nvSpPr>
          <p:cNvPr id="5" name="Rectangle 4"/>
          <p:cNvSpPr/>
          <p:nvPr/>
        </p:nvSpPr>
        <p:spPr>
          <a:xfrm>
            <a:off x="3758076" y="3466965"/>
            <a:ext cx="36068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CASD</a:t>
            </a:r>
            <a:endParaRPr lang="en-US" dirty="0"/>
          </a:p>
        </p:txBody>
      </p:sp>
      <p:sp>
        <p:nvSpPr>
          <p:cNvPr id="8" name="Rectangle 7"/>
          <p:cNvSpPr/>
          <p:nvPr/>
        </p:nvSpPr>
        <p:spPr>
          <a:xfrm>
            <a:off x="6319374" y="4470400"/>
            <a:ext cx="36068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IAB</a:t>
            </a:r>
            <a:endParaRPr lang="en-US" dirty="0"/>
          </a:p>
        </p:txBody>
      </p:sp>
      <p:sp>
        <p:nvSpPr>
          <p:cNvPr id="9" name="Rectangle 8"/>
          <p:cNvSpPr/>
          <p:nvPr/>
        </p:nvSpPr>
        <p:spPr>
          <a:xfrm>
            <a:off x="7938062" y="2917032"/>
            <a:ext cx="3606800"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FSRDC</a:t>
            </a:r>
            <a:endParaRPr lang="en-US" dirty="0"/>
          </a:p>
        </p:txBody>
      </p:sp>
    </p:spTree>
    <p:extLst>
      <p:ext uri="{BB962C8B-B14F-4D97-AF65-F5344CB8AC3E}">
        <p14:creationId xmlns:p14="http://schemas.microsoft.com/office/powerpoint/2010/main" val="28552031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These presentations</a:t>
            </a:r>
            <a:endParaRPr lang="en-US" dirty="0"/>
          </a:p>
        </p:txBody>
      </p:sp>
      <p:sp>
        <p:nvSpPr>
          <p:cNvPr id="3" name="Content Placeholder 2"/>
          <p:cNvSpPr>
            <a:spLocks noGrp="1"/>
          </p:cNvSpPr>
          <p:nvPr>
            <p:ph idx="1"/>
          </p:nvPr>
        </p:nvSpPr>
        <p:spPr/>
        <p:txBody>
          <a:bodyPr/>
          <a:lstStyle/>
          <a:p>
            <a:r>
              <a:rPr lang="en-US" dirty="0" smtClean="0"/>
              <a:t>Archive: </a:t>
            </a:r>
            <a:r>
              <a:rPr lang="en-US" dirty="0" smtClean="0">
                <a:hlinkClick r:id="rId2"/>
              </a:rPr>
              <a:t>10.5281/zenodo.2573123</a:t>
            </a:r>
            <a:endParaRPr lang="en-US" dirty="0" smtClean="0"/>
          </a:p>
          <a:p>
            <a:r>
              <a:rPr lang="en-US" dirty="0"/>
              <a:t>Live: </a:t>
            </a:r>
            <a:r>
              <a:rPr lang="en-US" dirty="0">
                <a:hlinkClick r:id="rId3"/>
              </a:rPr>
              <a:t>https://</a:t>
            </a:r>
            <a:r>
              <a:rPr lang="en-US" dirty="0" smtClean="0">
                <a:hlinkClick r:id="rId3"/>
              </a:rPr>
              <a:t>github.com/labordynamicsinstitute/replicability-presentation2019</a:t>
            </a:r>
            <a:r>
              <a:rPr lang="en-US" dirty="0" smtClean="0"/>
              <a:t> </a:t>
            </a:r>
            <a:endParaRPr lang="en-US" dirty="0"/>
          </a:p>
        </p:txBody>
      </p:sp>
    </p:spTree>
    <p:extLst>
      <p:ext uri="{BB962C8B-B14F-4D97-AF65-F5344CB8AC3E}">
        <p14:creationId xmlns:p14="http://schemas.microsoft.com/office/powerpoint/2010/main" val="3689419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example</a:t>
            </a:r>
            <a:endParaRPr lang="en-US" dirty="0"/>
          </a:p>
        </p:txBody>
      </p:sp>
      <p:sp>
        <p:nvSpPr>
          <p:cNvPr id="3" name="Content Placeholder 2"/>
          <p:cNvSpPr>
            <a:spLocks noGrp="1"/>
          </p:cNvSpPr>
          <p:nvPr>
            <p:ph idx="1"/>
          </p:nvPr>
        </p:nvSpPr>
        <p:spPr/>
        <p:txBody>
          <a:bodyPr/>
          <a:lstStyle/>
          <a:p>
            <a:r>
              <a:rPr lang="en-US" dirty="0"/>
              <a:t>Archive: </a:t>
            </a:r>
            <a:r>
              <a:rPr lang="en-US" dirty="0">
                <a:hlinkClick r:id="rId2"/>
              </a:rPr>
              <a:t>https://</a:t>
            </a:r>
            <a:r>
              <a:rPr lang="en-US" dirty="0" smtClean="0">
                <a:hlinkClick r:id="rId2"/>
              </a:rPr>
              <a:t>doi.org/10.5281/zenodo.400356</a:t>
            </a:r>
            <a:r>
              <a:rPr lang="en-US" dirty="0" smtClean="0"/>
              <a:t> </a:t>
            </a:r>
          </a:p>
          <a:p>
            <a:r>
              <a:rPr lang="en-US" dirty="0"/>
              <a:t>Live: </a:t>
            </a:r>
            <a:r>
              <a:rPr lang="en-US" dirty="0">
                <a:hlinkClick r:id="rId3"/>
              </a:rPr>
              <a:t>https://</a:t>
            </a:r>
            <a:r>
              <a:rPr lang="en-US" dirty="0" smtClean="0">
                <a:hlinkClick r:id="rId3"/>
              </a:rPr>
              <a:t>github.com/larsvilhuber/jobcreationblog</a:t>
            </a:r>
            <a:r>
              <a:rPr lang="en-US" dirty="0" smtClean="0"/>
              <a:t> </a:t>
            </a:r>
          </a:p>
          <a:p>
            <a:endParaRPr lang="en-US" dirty="0" smtClean="0"/>
          </a:p>
          <a:p>
            <a:endParaRPr lang="en-US" dirty="0"/>
          </a:p>
          <a:p>
            <a:endParaRPr lang="en-US" dirty="0" smtClean="0"/>
          </a:p>
          <a:p>
            <a:endParaRPr lang="en-US" dirty="0"/>
          </a:p>
          <a:p>
            <a:pPr marL="0" indent="0" algn="ctr">
              <a:buNone/>
            </a:pPr>
            <a:r>
              <a:rPr lang="en-US" dirty="0" smtClean="0">
                <a:solidFill>
                  <a:schemeClr val="accent2">
                    <a:lumMod val="75000"/>
                  </a:schemeClr>
                </a:solidFill>
              </a:rPr>
              <a:t>Note: If you tried this now, it would fail…. because the Census Bureau doesn’t maintain complete archives of its data products… </a:t>
            </a:r>
            <a:endParaRPr lang="en-US" dirty="0">
              <a:solidFill>
                <a:schemeClr val="accent2">
                  <a:lumMod val="75000"/>
                </a:schemeClr>
              </a:solidFill>
            </a:endParaRPr>
          </a:p>
        </p:txBody>
      </p:sp>
    </p:spTree>
    <p:extLst>
      <p:ext uri="{BB962C8B-B14F-4D97-AF65-F5344CB8AC3E}">
        <p14:creationId xmlns:p14="http://schemas.microsoft.com/office/powerpoint/2010/main" val="4023210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1446550"/>
          </a:xfrm>
          <a:prstGeom prst="rect">
            <a:avLst/>
          </a:prstGeom>
          <a:noFill/>
        </p:spPr>
        <p:txBody>
          <a:bodyPr wrap="square" rtlCol="0">
            <a:spAutoFit/>
          </a:bodyPr>
          <a:lstStyle/>
          <a:p>
            <a:pPr algn="ctr"/>
            <a:r>
              <a:rPr lang="en-US" sz="8800" dirty="0" smtClean="0">
                <a:solidFill>
                  <a:schemeClr val="bg1"/>
                </a:solidFill>
              </a:rPr>
              <a:t>And you?</a:t>
            </a:r>
            <a:endParaRPr lang="en-US" dirty="0">
              <a:solidFill>
                <a:schemeClr val="bg1"/>
              </a:solidFill>
            </a:endParaRPr>
          </a:p>
        </p:txBody>
      </p:sp>
    </p:spTree>
    <p:extLst>
      <p:ext uri="{BB962C8B-B14F-4D97-AF65-F5344CB8AC3E}">
        <p14:creationId xmlns:p14="http://schemas.microsoft.com/office/powerpoint/2010/main" val="2425782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Researchers: </a:t>
            </a:r>
            <a:r>
              <a:rPr lang="en-US" dirty="0" smtClean="0"/>
              <a:t>New skills to </a:t>
            </a:r>
            <a:r>
              <a:rPr lang="en-US" dirty="0" smtClean="0"/>
              <a:t>learn/teach</a:t>
            </a:r>
            <a:endParaRPr lang="en-US" dirty="0"/>
          </a:p>
        </p:txBody>
      </p:sp>
      <p:sp>
        <p:nvSpPr>
          <p:cNvPr id="5" name="Content Placeholder 4"/>
          <p:cNvSpPr>
            <a:spLocks noGrp="1"/>
          </p:cNvSpPr>
          <p:nvPr>
            <p:ph idx="1"/>
          </p:nvPr>
        </p:nvSpPr>
        <p:spPr/>
        <p:txBody>
          <a:bodyPr>
            <a:normAutofit/>
          </a:bodyPr>
          <a:lstStyle/>
          <a:p>
            <a:r>
              <a:rPr lang="en-US" sz="3600" dirty="0" smtClean="0"/>
              <a:t>How to </a:t>
            </a:r>
            <a:r>
              <a:rPr lang="en-US" sz="4000" b="1" dirty="0" smtClean="0">
                <a:solidFill>
                  <a:schemeClr val="accent2">
                    <a:lumMod val="75000"/>
                  </a:schemeClr>
                </a:solidFill>
              </a:rPr>
              <a:t>incorporate reproducible practices </a:t>
            </a:r>
            <a:r>
              <a:rPr lang="en-US" sz="3600" dirty="0" smtClean="0"/>
              <a:t>into your workflow</a:t>
            </a:r>
          </a:p>
          <a:p>
            <a:r>
              <a:rPr lang="en-US" sz="3600" dirty="0"/>
              <a:t>When to </a:t>
            </a:r>
            <a:r>
              <a:rPr lang="en-US" sz="4000" b="1" dirty="0">
                <a:solidFill>
                  <a:schemeClr val="accent6">
                    <a:lumMod val="75000"/>
                  </a:schemeClr>
                </a:solidFill>
              </a:rPr>
              <a:t>pre-register</a:t>
            </a:r>
            <a:r>
              <a:rPr lang="en-US" sz="3600" dirty="0"/>
              <a:t>, and when not to</a:t>
            </a:r>
          </a:p>
          <a:p>
            <a:r>
              <a:rPr lang="en-US" sz="4000" b="1" dirty="0">
                <a:solidFill>
                  <a:schemeClr val="accent5">
                    <a:lumMod val="75000"/>
                  </a:schemeClr>
                </a:solidFill>
              </a:rPr>
              <a:t>Document</a:t>
            </a:r>
            <a:r>
              <a:rPr lang="en-US" sz="3600" dirty="0"/>
              <a:t> early, and </a:t>
            </a:r>
            <a:r>
              <a:rPr lang="en-US" sz="3600" dirty="0" smtClean="0"/>
              <a:t>often (better READMEs!)</a:t>
            </a:r>
            <a:endParaRPr lang="en-US" sz="3600" dirty="0"/>
          </a:p>
          <a:p>
            <a:r>
              <a:rPr lang="en-US" sz="3600" dirty="0" smtClean="0"/>
              <a:t>How, where, and when to </a:t>
            </a:r>
            <a:r>
              <a:rPr lang="en-US" sz="4400" b="1" dirty="0" smtClean="0">
                <a:solidFill>
                  <a:schemeClr val="accent2">
                    <a:lumMod val="75000"/>
                  </a:schemeClr>
                </a:solidFill>
              </a:rPr>
              <a:t>archive data and code</a:t>
            </a:r>
            <a:endParaRPr lang="en-US" sz="3600" b="1" dirty="0" smtClean="0">
              <a:solidFill>
                <a:schemeClr val="accent2">
                  <a:lumMod val="75000"/>
                </a:schemeClr>
              </a:solidFill>
            </a:endParaRPr>
          </a:p>
          <a:p>
            <a:r>
              <a:rPr lang="en-US" sz="3600" dirty="0" smtClean="0"/>
              <a:t>How </a:t>
            </a:r>
            <a:r>
              <a:rPr lang="en-US" sz="3600" dirty="0" smtClean="0"/>
              <a:t>to </a:t>
            </a:r>
            <a:r>
              <a:rPr lang="en-US" sz="4000" b="1" dirty="0" smtClean="0">
                <a:solidFill>
                  <a:schemeClr val="accent6">
                    <a:lumMod val="75000"/>
                  </a:schemeClr>
                </a:solidFill>
              </a:rPr>
              <a:t>license</a:t>
            </a:r>
            <a:r>
              <a:rPr lang="en-US" sz="3600" dirty="0" smtClean="0"/>
              <a:t> your contributions</a:t>
            </a:r>
            <a:r>
              <a:rPr lang="en-US" sz="3600" dirty="0" smtClean="0"/>
              <a:t>!</a:t>
            </a:r>
            <a:endParaRPr lang="en-US" sz="3600" dirty="0" smtClean="0"/>
          </a:p>
        </p:txBody>
      </p:sp>
    </p:spTree>
    <p:extLst>
      <p:ext uri="{BB962C8B-B14F-4D97-AF65-F5344CB8AC3E}">
        <p14:creationId xmlns:p14="http://schemas.microsoft.com/office/powerpoint/2010/main" val="2490240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Faculty: New skills to teach</a:t>
            </a:r>
            <a:endParaRPr lang="en-US" dirty="0"/>
          </a:p>
        </p:txBody>
      </p:sp>
      <p:sp>
        <p:nvSpPr>
          <p:cNvPr id="2" name="TextBox 1"/>
          <p:cNvSpPr txBox="1"/>
          <p:nvPr/>
        </p:nvSpPr>
        <p:spPr>
          <a:xfrm>
            <a:off x="2602653" y="4224866"/>
            <a:ext cx="7687733" cy="1077218"/>
          </a:xfrm>
          <a:prstGeom prst="rect">
            <a:avLst/>
          </a:prstGeom>
          <a:noFill/>
        </p:spPr>
        <p:txBody>
          <a:bodyPr wrap="square" rtlCol="0">
            <a:spAutoFit/>
          </a:bodyPr>
          <a:lstStyle/>
          <a:p>
            <a:pPr marL="285750" indent="-285750">
              <a:buFont typeface="Arial" panose="020B0604020202020204" pitchFamily="34" charset="0"/>
              <a:buChar char="•"/>
            </a:pPr>
            <a:r>
              <a:rPr lang="en-US" sz="3200" b="1" dirty="0" smtClean="0">
                <a:solidFill>
                  <a:srgbClr val="C00000"/>
                </a:solidFill>
              </a:rPr>
              <a:t>Need to be taught at undergraduate level</a:t>
            </a:r>
          </a:p>
          <a:p>
            <a:pPr marL="285750" indent="-285750">
              <a:buFont typeface="Arial" panose="020B0604020202020204" pitchFamily="34" charset="0"/>
              <a:buChar char="•"/>
            </a:pPr>
            <a:r>
              <a:rPr lang="en-US" sz="3200" b="1" dirty="0" smtClean="0">
                <a:solidFill>
                  <a:srgbClr val="C00000"/>
                </a:solidFill>
              </a:rPr>
              <a:t>Need to be taught at the graduate level</a:t>
            </a:r>
            <a:endParaRPr lang="en-US" b="1" dirty="0" smtClean="0">
              <a:solidFill>
                <a:srgbClr val="C00000"/>
              </a:solidFill>
            </a:endParaRPr>
          </a:p>
        </p:txBody>
      </p:sp>
      <p:pic>
        <p:nvPicPr>
          <p:cNvPr id="6" name="Picture 5"/>
          <p:cNvPicPr>
            <a:picLocks noChangeAspect="1"/>
          </p:cNvPicPr>
          <p:nvPr/>
        </p:nvPicPr>
        <p:blipFill>
          <a:blip r:embed="rId2"/>
          <a:stretch>
            <a:fillRect/>
          </a:stretch>
        </p:blipFill>
        <p:spPr>
          <a:xfrm>
            <a:off x="733426" y="1524000"/>
            <a:ext cx="5285137" cy="2286000"/>
          </a:xfrm>
          <a:prstGeom prst="rect">
            <a:avLst/>
          </a:prstGeom>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358876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New support infrastructure</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a:xfrm>
            <a:off x="6375836" y="1825625"/>
            <a:ext cx="4977963" cy="4351338"/>
          </a:xfrm>
        </p:spPr>
        <p:txBody>
          <a:bodyPr/>
          <a:lstStyle/>
          <a:p>
            <a:r>
              <a:rPr lang="en-US" dirty="0" smtClean="0"/>
              <a:t>New </a:t>
            </a:r>
            <a:r>
              <a:rPr lang="en-US" b="1" dirty="0" smtClean="0">
                <a:solidFill>
                  <a:schemeClr val="accent5"/>
                </a:solidFill>
              </a:rPr>
              <a:t>courses</a:t>
            </a:r>
            <a:r>
              <a:rPr lang="en-US" dirty="0" smtClean="0"/>
              <a:t>? </a:t>
            </a:r>
          </a:p>
          <a:p>
            <a:r>
              <a:rPr lang="en-US" dirty="0" smtClean="0"/>
              <a:t>New </a:t>
            </a:r>
            <a:r>
              <a:rPr lang="en-US" b="1" dirty="0" smtClean="0">
                <a:solidFill>
                  <a:schemeClr val="accent6">
                    <a:lumMod val="50000"/>
                  </a:schemeClr>
                </a:solidFill>
              </a:rPr>
              <a:t>curricula</a:t>
            </a:r>
            <a:r>
              <a:rPr lang="en-US" dirty="0" smtClean="0"/>
              <a:t>?</a:t>
            </a:r>
          </a:p>
          <a:p>
            <a:r>
              <a:rPr lang="en-US" dirty="0" smtClean="0"/>
              <a:t>New/expanded </a:t>
            </a:r>
            <a:r>
              <a:rPr lang="en-US" b="1" dirty="0" smtClean="0">
                <a:solidFill>
                  <a:schemeClr val="accent2">
                    <a:lumMod val="75000"/>
                  </a:schemeClr>
                </a:solidFill>
              </a:rPr>
              <a:t>support services </a:t>
            </a:r>
            <a:r>
              <a:rPr lang="en-US" dirty="0" smtClean="0"/>
              <a:t>on campus:</a:t>
            </a:r>
          </a:p>
          <a:p>
            <a:pPr lvl="1"/>
            <a:r>
              <a:rPr lang="en-US" b="1" dirty="0" smtClean="0">
                <a:solidFill>
                  <a:srgbClr val="C00000"/>
                </a:solidFill>
              </a:rPr>
              <a:t>Pre-submission</a:t>
            </a:r>
            <a:r>
              <a:rPr lang="en-US" dirty="0" smtClean="0"/>
              <a:t> verification</a:t>
            </a:r>
          </a:p>
          <a:p>
            <a:pPr lvl="1"/>
            <a:r>
              <a:rPr lang="en-US" dirty="0" smtClean="0"/>
              <a:t>Institutional </a:t>
            </a:r>
            <a:r>
              <a:rPr lang="en-US" b="1" dirty="0" smtClean="0">
                <a:solidFill>
                  <a:schemeClr val="accent1">
                    <a:lumMod val="75000"/>
                  </a:schemeClr>
                </a:solidFill>
              </a:rPr>
              <a:t>repositories</a:t>
            </a:r>
            <a:r>
              <a:rPr lang="en-US" dirty="0" smtClean="0"/>
              <a:t> (expanded or outsourced)</a:t>
            </a:r>
          </a:p>
          <a:p>
            <a:pPr lvl="1"/>
            <a:r>
              <a:rPr lang="en-US" dirty="0" smtClean="0"/>
              <a:t>Professional </a:t>
            </a:r>
            <a:r>
              <a:rPr lang="en-US" b="1" dirty="0" smtClean="0">
                <a:solidFill>
                  <a:schemeClr val="accent6">
                    <a:lumMod val="50000"/>
                  </a:schemeClr>
                </a:solidFill>
              </a:rPr>
              <a:t>data curation</a:t>
            </a:r>
            <a:endParaRPr lang="en-US" b="1" dirty="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482163" y="1690688"/>
            <a:ext cx="5690037" cy="3200400"/>
          </a:xfrm>
          <a:prstGeom prst="rect">
            <a:avLst/>
          </a:prstGeom>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731619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Greater transparency</a:t>
            </a:r>
          </a:p>
          <a:p>
            <a:pPr lvl="1"/>
            <a:r>
              <a:rPr lang="en-US" sz="3600" dirty="0" smtClean="0"/>
              <a:t>Equal treatment of public-use and confidential data</a:t>
            </a:r>
          </a:p>
          <a:p>
            <a:r>
              <a:rPr lang="en-US" sz="4000" b="1" dirty="0" smtClean="0">
                <a:solidFill>
                  <a:schemeClr val="accent6">
                    <a:lumMod val="75000"/>
                  </a:schemeClr>
                </a:solidFill>
              </a:rPr>
              <a:t>Better computational reproducibility</a:t>
            </a:r>
          </a:p>
          <a:p>
            <a:pPr lvl="1"/>
            <a:r>
              <a:rPr lang="en-US" sz="3600" dirty="0" smtClean="0"/>
              <a:t>For public data as well as confidential data</a:t>
            </a:r>
          </a:p>
          <a:p>
            <a:r>
              <a:rPr lang="en-US" sz="4000" b="1" dirty="0" smtClean="0">
                <a:solidFill>
                  <a:schemeClr val="accent4">
                    <a:lumMod val="75000"/>
                  </a:schemeClr>
                </a:solidFill>
              </a:rPr>
              <a:t>Greater reliance on shared resources</a:t>
            </a:r>
          </a:p>
          <a:p>
            <a:pPr lvl="1"/>
            <a:r>
              <a:rPr lang="en-US" sz="3600" dirty="0" smtClean="0"/>
              <a:t>Encourage best practices</a:t>
            </a:r>
          </a:p>
        </p:txBody>
      </p:sp>
    </p:spTree>
    <p:extLst>
      <p:ext uri="{BB962C8B-B14F-4D97-AF65-F5344CB8AC3E}">
        <p14:creationId xmlns:p14="http://schemas.microsoft.com/office/powerpoint/2010/main" val="39116072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832100" y="1981200"/>
            <a:ext cx="72390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smtClean="0"/>
              <a:t>Merci!</a:t>
            </a:r>
            <a:endParaRPr lang="en-US" sz="6600" b="1" dirty="0"/>
          </a:p>
        </p:txBody>
      </p:sp>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new data and code availability policy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65467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554480" y="253998"/>
          <a:ext cx="10129520" cy="1200512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i="0">
                          <a:effectLst/>
                          <a:latin typeface="Arial" panose="020B0604020202020204" pitchFamily="34" charset="0"/>
                        </a:rPr>
                        <a:t>Data and programs should be archived in community-recognized or general repositories, including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909179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8426</TotalTime>
  <Words>4565</Words>
  <Application>Microsoft Office PowerPoint</Application>
  <PresentationFormat>Widescreen</PresentationFormat>
  <Paragraphs>691</Paragraphs>
  <Slides>108</Slides>
  <Notes>8</Notes>
  <HiddenSlides>45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Arial</vt:lpstr>
      <vt:lpstr>Calibri</vt:lpstr>
      <vt:lpstr>Calibri Light</vt:lpstr>
      <vt:lpstr>Montserrat</vt:lpstr>
      <vt:lpstr>Roboto</vt:lpstr>
      <vt:lpstr>Office Theme</vt:lpstr>
      <vt:lpstr>Replication and Reproducibility in Social Sciences and Statistics: Context, Concerns, and Concrete Measures</vt:lpstr>
      <vt:lpstr>This reproducibility crisis thing….</vt:lpstr>
      <vt:lpstr>The “crisis” in the 60s and 70s Sterling, 1959; Cohen, 1962; Lykken, 1968; Tukey, 1969; Greenwald, 1975; Meehl, 1978; Rosenthal, 1979</vt:lpstr>
      <vt:lpstr>Efficiency of scholary discourse?</vt:lpstr>
      <vt:lpstr>Efficiency of scholary discourse!</vt:lpstr>
      <vt:lpstr>PowerPoint Presentation</vt:lpstr>
      <vt:lpstr>Progress</vt:lpstr>
      <vt:lpstr>Progress</vt:lpstr>
      <vt:lpstr>Progress</vt:lpstr>
      <vt:lpstr>Progress</vt:lpstr>
      <vt:lpstr>Progress</vt:lpstr>
      <vt:lpstr>PowerPoint Presentation</vt:lpstr>
      <vt:lpstr>PowerPoint Presentation</vt:lpstr>
      <vt:lpstr>PowerPoint Presentation</vt:lpstr>
      <vt:lpstr>PowerPoint Presentation</vt:lpstr>
      <vt:lpstr>PowerPoint Presentation</vt:lpstr>
      <vt:lpstr>PowerPoint Presentation</vt:lpstr>
      <vt:lpstr>Second round (2012-)</vt:lpstr>
      <vt:lpstr>Preregistration</vt:lpstr>
      <vt:lpstr>Pre-registration</vt:lpstr>
      <vt:lpstr>Pre-registration</vt:lpstr>
      <vt:lpstr>Registered Reports</vt:lpstr>
      <vt:lpstr>Preprints in other sciences </vt:lpstr>
      <vt:lpstr>PowerPoint Presentation</vt:lpstr>
      <vt:lpstr>Replicability of articles</vt:lpstr>
      <vt:lpstr>PowerPoint Presentation</vt:lpstr>
      <vt:lpstr>PowerPoint Presentation</vt:lpstr>
      <vt:lpstr>Results?</vt:lpstr>
      <vt:lpstr>Some key statistics</vt:lpstr>
      <vt:lpstr>PowerPoint Presentation</vt:lpstr>
      <vt:lpstr>Current Data Availability Policies are Broken</vt:lpstr>
      <vt:lpstr>PowerPoint Presentation</vt:lpstr>
      <vt:lpstr>Current efforts at the AEA</vt:lpstr>
      <vt:lpstr>Current efforts at the AEA</vt:lpstr>
      <vt:lpstr>AEA “Data Availability Policy” (2018)</vt:lpstr>
      <vt:lpstr>AEA “Data Availability Policy” (2019)</vt:lpstr>
      <vt:lpstr>Improve reproducibility</vt:lpstr>
      <vt:lpstr>PowerPoint Presentation</vt:lpstr>
      <vt:lpstr>Illustration</vt:lpstr>
      <vt:lpstr>PowerPoint Presentation</vt:lpstr>
      <vt:lpstr>Encourage Best Practices</vt:lpstr>
      <vt:lpstr>Encourage Best Practices</vt:lpstr>
      <vt:lpstr>Evolving Journal and Data Infrastructure</vt:lpstr>
      <vt:lpstr>Evolving Journal and Data Infrastructure</vt:lpstr>
      <vt:lpstr>Evolving Journal and Data Infrastructure</vt:lpstr>
      <vt:lpstr>Evolving Journal and Data Infrastructure</vt:lpstr>
      <vt:lpstr>Evolving Journal and Data Infrastructure</vt:lpstr>
      <vt:lpstr>Challenges?</vt:lpstr>
      <vt:lpstr>Verifying Data and Code Deposits</vt:lpstr>
      <vt:lpstr>Verifying Data and Code Deposits</vt:lpstr>
      <vt:lpstr>Verifying Data and Code Deposits</vt:lpstr>
      <vt:lpstr>Within Economics (AEA, Restud)</vt:lpstr>
      <vt:lpstr>Future efforts</vt:lpstr>
      <vt:lpstr>Better support for researchers</vt:lpstr>
      <vt:lpstr>Confidential data</vt:lpstr>
      <vt:lpstr>Pre-registration</vt:lpstr>
      <vt:lpstr>Preregistration</vt:lpstr>
      <vt:lpstr>Registrations at the AEA Registry</vt:lpstr>
      <vt:lpstr>Plans at the AEA</vt:lpstr>
      <vt:lpstr>Plans at the AEA</vt:lpstr>
      <vt:lpstr>Ensuring scalable reproducibility</vt:lpstr>
      <vt:lpstr>Scalability and sustainability</vt:lpstr>
      <vt:lpstr>Scalability of Verification</vt:lpstr>
      <vt:lpstr>Scalability of Verification</vt:lpstr>
      <vt:lpstr>Scalability of Verification</vt:lpstr>
      <vt:lpstr>Linking objects (data, programs), articles and researchers</vt:lpstr>
      <vt:lpstr>AEA: improve transparency of all data deposits</vt:lpstr>
      <vt:lpstr>AEA: improve transparency of all data deposits</vt:lpstr>
      <vt:lpstr>Richer metadata, more transparency</vt:lpstr>
      <vt:lpstr>Richer metadata, more transparency</vt:lpstr>
      <vt:lpstr>New problem: Licensing of code and data</vt:lpstr>
      <vt:lpstr>Really brief licensing primer</vt:lpstr>
      <vt:lpstr>Did you know?</vt:lpstr>
      <vt:lpstr>Best practices in licensing</vt:lpstr>
      <vt:lpstr>Other initiatives</vt:lpstr>
      <vt:lpstr>PowerPoint Presentation</vt:lpstr>
      <vt:lpstr>PowerPoint Presentation</vt:lpstr>
      <vt:lpstr>Signals? Badges? Transparency!</vt:lpstr>
      <vt:lpstr>Example: COS disclosures</vt:lpstr>
      <vt:lpstr>Example: COS disclosures</vt:lpstr>
      <vt:lpstr>Example: COS disclosures</vt:lpstr>
      <vt:lpstr>Registered Reports</vt:lpstr>
      <vt:lpstr>Registered Reports</vt:lpstr>
      <vt:lpstr>Registered Reports</vt:lpstr>
      <vt:lpstr>Your turn!</vt:lpstr>
      <vt:lpstr>What will you be doing going forward?</vt:lpstr>
      <vt:lpstr>Sharing of code and data is coming</vt:lpstr>
      <vt:lpstr>It is good practice</vt:lpstr>
      <vt:lpstr>Students and Faculty: New skills to learn</vt:lpstr>
      <vt:lpstr>An example: These presentations</vt:lpstr>
      <vt:lpstr>Another (simple) example</vt:lpstr>
      <vt:lpstr>PowerPoint Presentation</vt:lpstr>
      <vt:lpstr>Researchers: New skills to learn/teach</vt:lpstr>
      <vt:lpstr>Faculty: New skills to teach</vt:lpstr>
      <vt:lpstr>University: New support infrastructure</vt:lpstr>
      <vt:lpstr>Summary</vt:lpstr>
      <vt:lpstr>PowerPoint Presentation</vt:lpstr>
      <vt:lpstr>Details of new data and code availability policy</vt:lpstr>
      <vt:lpstr>PowerPoint Presentation</vt:lpstr>
      <vt:lpstr>PowerPoint Presentation</vt:lpstr>
      <vt:lpstr>PowerPoint Presentation</vt:lpstr>
      <vt:lpstr>What is a  “Data Availability Policy”?</vt:lpstr>
      <vt:lpstr>AEA “Data Availability Policy” (2018)</vt:lpstr>
      <vt:lpstr>DOI and metadata</vt:lpstr>
      <vt:lpstr>Digital Object Identifier (DOI)</vt:lpstr>
      <vt:lpstr>Digital Object Identifier (DOI)</vt:lpstr>
      <vt:lpstr>Digital Object Identifier (DOI)</vt:lpstr>
      <vt:lpstr>Digital Object Identifier (DOI)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284</cp:revision>
  <dcterms:created xsi:type="dcterms:W3CDTF">2016-11-26T21:09:30Z</dcterms:created>
  <dcterms:modified xsi:type="dcterms:W3CDTF">2019-03-28T09:05:06Z</dcterms:modified>
</cp:coreProperties>
</file>