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0"/>
  </p:notesMasterIdLst>
  <p:sldIdLst>
    <p:sldId id="787" r:id="rId2"/>
    <p:sldId id="256" r:id="rId3"/>
    <p:sldId id="600" r:id="rId4"/>
    <p:sldId id="461" r:id="rId5"/>
    <p:sldId id="681" r:id="rId6"/>
    <p:sldId id="682" r:id="rId7"/>
    <p:sldId id="705" r:id="rId8"/>
    <p:sldId id="698" r:id="rId9"/>
    <p:sldId id="699" r:id="rId10"/>
    <p:sldId id="700" r:id="rId11"/>
    <p:sldId id="701" r:id="rId12"/>
    <p:sldId id="702" r:id="rId13"/>
    <p:sldId id="703" r:id="rId14"/>
    <p:sldId id="704" r:id="rId15"/>
    <p:sldId id="683" r:id="rId16"/>
    <p:sldId id="507" r:id="rId17"/>
    <p:sldId id="675" r:id="rId18"/>
    <p:sldId id="676" r:id="rId19"/>
    <p:sldId id="621" r:id="rId20"/>
    <p:sldId id="677" r:id="rId21"/>
    <p:sldId id="690" r:id="rId22"/>
    <p:sldId id="498" r:id="rId23"/>
    <p:sldId id="623" r:id="rId24"/>
    <p:sldId id="499" r:id="rId25"/>
    <p:sldId id="501" r:id="rId26"/>
    <p:sldId id="624" r:id="rId27"/>
    <p:sldId id="685" r:id="rId28"/>
    <p:sldId id="706" r:id="rId29"/>
    <p:sldId id="716" r:id="rId30"/>
    <p:sldId id="750" r:id="rId31"/>
    <p:sldId id="707" r:id="rId32"/>
    <p:sldId id="717" r:id="rId33"/>
    <p:sldId id="718" r:id="rId34"/>
    <p:sldId id="709" r:id="rId35"/>
    <p:sldId id="710" r:id="rId36"/>
    <p:sldId id="711" r:id="rId37"/>
    <p:sldId id="712" r:id="rId38"/>
    <p:sldId id="713" r:id="rId39"/>
    <p:sldId id="714" r:id="rId40"/>
    <p:sldId id="715" r:id="rId41"/>
    <p:sldId id="719" r:id="rId42"/>
    <p:sldId id="785" r:id="rId43"/>
    <p:sldId id="691" r:id="rId44"/>
    <p:sldId id="637" r:id="rId45"/>
    <p:sldId id="638" r:id="rId46"/>
    <p:sldId id="639" r:id="rId47"/>
    <p:sldId id="720" r:id="rId48"/>
    <p:sldId id="786" r:id="rId49"/>
    <p:sldId id="751" r:id="rId50"/>
    <p:sldId id="752" r:id="rId51"/>
    <p:sldId id="754" r:id="rId52"/>
    <p:sldId id="755" r:id="rId53"/>
    <p:sldId id="756" r:id="rId54"/>
    <p:sldId id="784" r:id="rId55"/>
    <p:sldId id="757" r:id="rId56"/>
    <p:sldId id="780" r:id="rId57"/>
    <p:sldId id="770" r:id="rId58"/>
    <p:sldId id="781" r:id="rId59"/>
    <p:sldId id="772" r:id="rId60"/>
    <p:sldId id="775" r:id="rId61"/>
    <p:sldId id="777" r:id="rId62"/>
    <p:sldId id="773" r:id="rId63"/>
    <p:sldId id="771" r:id="rId64"/>
    <p:sldId id="776" r:id="rId65"/>
    <p:sldId id="778" r:id="rId66"/>
    <p:sldId id="779" r:id="rId67"/>
    <p:sldId id="774" r:id="rId68"/>
    <p:sldId id="782" r:id="rId69"/>
    <p:sldId id="783" r:id="rId70"/>
    <p:sldId id="753" r:id="rId71"/>
    <p:sldId id="627" r:id="rId72"/>
    <p:sldId id="721" r:id="rId73"/>
    <p:sldId id="722" r:id="rId74"/>
    <p:sldId id="618" r:id="rId75"/>
    <p:sldId id="617" r:id="rId76"/>
    <p:sldId id="724" r:id="rId77"/>
    <p:sldId id="725" r:id="rId78"/>
    <p:sldId id="726" r:id="rId79"/>
    <p:sldId id="727" r:id="rId80"/>
    <p:sldId id="728" r:id="rId81"/>
    <p:sldId id="729" r:id="rId82"/>
    <p:sldId id="723" r:id="rId83"/>
    <p:sldId id="641" r:id="rId84"/>
    <p:sldId id="654" r:id="rId85"/>
    <p:sldId id="762" r:id="rId86"/>
    <p:sldId id="763" r:id="rId87"/>
    <p:sldId id="732" r:id="rId88"/>
    <p:sldId id="764" r:id="rId89"/>
    <p:sldId id="733" r:id="rId90"/>
    <p:sldId id="734" r:id="rId91"/>
    <p:sldId id="647" r:id="rId92"/>
    <p:sldId id="645" r:id="rId93"/>
    <p:sldId id="646" r:id="rId94"/>
    <p:sldId id="769" r:id="rId95"/>
    <p:sldId id="735" r:id="rId96"/>
    <p:sldId id="765" r:id="rId97"/>
    <p:sldId id="574" r:id="rId98"/>
    <p:sldId id="766" r:id="rId99"/>
    <p:sldId id="767" r:id="rId100"/>
    <p:sldId id="768" r:id="rId101"/>
    <p:sldId id="693" r:id="rId102"/>
    <p:sldId id="736" r:id="rId103"/>
    <p:sldId id="737" r:id="rId104"/>
    <p:sldId id="744" r:id="rId105"/>
    <p:sldId id="743" r:id="rId106"/>
    <p:sldId id="745" r:id="rId107"/>
    <p:sldId id="746" r:id="rId108"/>
    <p:sldId id="747" r:id="rId109"/>
    <p:sldId id="748" r:id="rId110"/>
    <p:sldId id="738" r:id="rId111"/>
    <p:sldId id="749" r:id="rId112"/>
    <p:sldId id="495" r:id="rId113"/>
    <p:sldId id="741" r:id="rId114"/>
    <p:sldId id="742" r:id="rId115"/>
    <p:sldId id="739" r:id="rId116"/>
    <p:sldId id="694" r:id="rId117"/>
    <p:sldId id="740" r:id="rId118"/>
    <p:sldId id="416" r:id="rId119"/>
  </p:sldIdLst>
  <p:sldSz cx="12192000" cy="6858000"/>
  <p:notesSz cx="6858000" cy="9144000"/>
  <p:embeddedFontLst>
    <p:embeddedFont>
      <p:font typeface="Roboto" panose="020B0604020202020204" charset="0"/>
      <p:regular r:id="rId121"/>
    </p:embeddedFont>
    <p:embeddedFont>
      <p:font typeface="Century" panose="02040604050505020304" pitchFamily="18" charset="0"/>
      <p:regular r:id="rId122"/>
    </p:embeddedFont>
    <p:embeddedFont>
      <p:font typeface="Calibri Light" panose="020F0302020204030204" pitchFamily="34" charset="0"/>
      <p:regular r:id="rId123"/>
      <p:italic r:id="rId124"/>
    </p:embeddedFont>
    <p:embeddedFont>
      <p:font typeface="Calibri" panose="020F0502020204030204" pitchFamily="34" charset="0"/>
      <p:regular r:id="rId125"/>
      <p:bold r:id="rId126"/>
      <p:italic r:id="rId127"/>
      <p:boldItalic r:id="rId1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B1B"/>
    <a:srgbClr val="FF5050"/>
    <a:srgbClr val="B3B3B3"/>
    <a:srgbClr val="FFFFFF"/>
    <a:srgbClr val="0BEBDE"/>
    <a:srgbClr val="FF754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84" autoAdjust="0"/>
    <p:restoredTop sz="81182" autoAdjust="0"/>
  </p:normalViewPr>
  <p:slideViewPr>
    <p:cSldViewPr snapToGrid="0">
      <p:cViewPr varScale="1">
        <p:scale>
          <a:sx n="78" d="100"/>
          <a:sy n="78" d="100"/>
        </p:scale>
        <p:origin x="1044" y="52"/>
      </p:cViewPr>
      <p:guideLst/>
    </p:cSldViewPr>
  </p:slideViewPr>
  <p:outlineViewPr>
    <p:cViewPr>
      <p:scale>
        <a:sx n="33" d="100"/>
        <a:sy n="33" d="100"/>
      </p:scale>
      <p:origin x="0" y="-1458"/>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3.fntdata"/><Relationship Id="rId128" Type="http://schemas.openxmlformats.org/officeDocument/2006/relationships/font" Target="fonts/font8.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4.fntdata"/><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2019-06-29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a:t>
            </a:r>
            <a:r>
              <a:rPr lang="en-US" baseline="0" dirty="0" smtClean="0"/>
              <a:t> going to </a:t>
            </a:r>
          </a:p>
          <a:p>
            <a:pPr marL="171450" indent="-171450">
              <a:buFontTx/>
              <a:buChar char="-"/>
            </a:pPr>
            <a:r>
              <a:rPr lang="en-US" baseline="0" dirty="0" smtClean="0"/>
              <a:t>Very briefly describe the background we are coming from</a:t>
            </a:r>
          </a:p>
          <a:p>
            <a:pPr marL="171450" indent="-171450">
              <a:buFontTx/>
              <a:buChar char="-"/>
            </a:pPr>
            <a:r>
              <a:rPr lang="en-US" baseline="0" dirty="0" smtClean="0"/>
              <a:t> Make note of the various elements of progress (and the broader picture) of open science</a:t>
            </a:r>
          </a:p>
          <a:p>
            <a:pPr marL="171450" indent="-171450">
              <a:buFontTx/>
              <a:buChar char="-"/>
            </a:pPr>
            <a:r>
              <a:rPr lang="en-US" baseline="0" dirty="0" smtClean="0"/>
              <a:t>Describe some of the ongoing challenges</a:t>
            </a:r>
          </a:p>
          <a:p>
            <a:pPr marL="171450" indent="-171450">
              <a:buFontTx/>
              <a:buChar char="-"/>
            </a:pPr>
            <a:r>
              <a:rPr lang="en-US" baseline="0" dirty="0" smtClean="0"/>
              <a:t>Provide a glimpse of what is going to happen in economics, and maybe more broadly in the social sciences.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a:t>
            </a:fld>
            <a:endParaRPr lang="en-US"/>
          </a:p>
        </p:txBody>
      </p:sp>
    </p:spTree>
    <p:extLst>
      <p:ext uri="{BB962C8B-B14F-4D97-AF65-F5344CB8AC3E}">
        <p14:creationId xmlns:p14="http://schemas.microsoft.com/office/powerpoint/2010/main" val="3786079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14</a:t>
            </a:fld>
            <a:endParaRPr lang="de-DE"/>
          </a:p>
        </p:txBody>
      </p:sp>
    </p:spTree>
    <p:extLst>
      <p:ext uri="{BB962C8B-B14F-4D97-AF65-F5344CB8AC3E}">
        <p14:creationId xmlns:p14="http://schemas.microsoft.com/office/powerpoint/2010/main" val="3425054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44</a:t>
            </a:fld>
            <a:endParaRPr lang="de-DE"/>
          </a:p>
        </p:txBody>
      </p:sp>
    </p:spTree>
    <p:extLst>
      <p:ext uri="{BB962C8B-B14F-4D97-AF65-F5344CB8AC3E}">
        <p14:creationId xmlns:p14="http://schemas.microsoft.com/office/powerpoint/2010/main" val="242102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Web of Science records that in the title, abstract, or keywords contain one of the following phrases: “reproducibility crisis,” “scientific crisis,” “science in crisis,” “crisis in science,” “replication crisis,” “replicability crisis.” Records were classified by the author according to whether, based on title and abstracts, they implicitly or explicitly endorsed the crisis narrative described in the text (red), or alternatively questioned the existence of such a crisis (blue), or discussed “scientific crises” of other kinds or could not be classified due to insufficient information (gray).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3</a:t>
            </a:fld>
            <a:endParaRPr lang="en-US"/>
          </a:p>
        </p:txBody>
      </p:sp>
    </p:spTree>
    <p:extLst>
      <p:ext uri="{BB962C8B-B14F-4D97-AF65-F5344CB8AC3E}">
        <p14:creationId xmlns:p14="http://schemas.microsoft.com/office/powerpoint/2010/main" val="397258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Source: </a:t>
            </a:r>
            <a:r>
              <a:rPr lang="en-US" dirty="0" err="1" smtClean="0"/>
              <a:t>Nosek</a:t>
            </a:r>
            <a:r>
              <a:rPr lang="en-US" dirty="0" smtClean="0"/>
              <a:t>, NAS.Sackler.2017.03.10</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Examples from: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Button</a:t>
            </a:r>
            <a:r>
              <a:rPr lang="en-US" baseline="0" dirty="0" smtClean="0"/>
              <a:t> et al – Neuroscience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Ioannidis – why most results are false (Medicine)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GWAS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Biology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Two possibilities</a:t>
            </a:r>
            <a:r>
              <a:rPr lang="en-US" baseline="0" dirty="0" smtClean="0"/>
              <a:t> are that the percentage of positive results is inflated because negative results are much less likely to be published, and that we are pursuing our analysis freedoms to produce positive results that are not really there.  These would lead to an inflation of false-positive results in the published literature.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evidence from bio-medical research suggests that this is occurring.  Two different industrial laboratories attempted to replicate 40 or 50 basic science studies that showed positive evidence for markers for new cancer treatments or other issues in medicine.  They did not select at random.  Instead, they picked studies considered landmark findings.  The success rates for replication were about 25% in one study and about 10% in the other.  Further, some of the findings they could not replicate had spurred large literatures of hundreds of articles following up on the finding and its implications, but never having tested whether the evidence for the original finding was solid.  This is a massive waste of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Across</a:t>
            </a:r>
            <a:r>
              <a:rPr lang="en-US" baseline="0" dirty="0" smtClean="0"/>
              <a:t> the sciences, evidence like this has spurred lots of discussion and proposed actions to improve research efficiency and avoid the massive waste of resources linked to erroneous results getting in and staying in the literature, and about the culture of scientific practices that is rewarding publishing, perhaps at the expense of knowledge building.  There have been a variety of suggestions for what to do.  For example, the Nature article on the right suggests that publishing standards should be increased for basic science research.</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is not in my interest to replicate – myself or others – to evaluate validity and</a:t>
            </a:r>
            <a:r>
              <a:rPr lang="en-US" baseline="0" dirty="0" smtClean="0"/>
              <a:t> improve precision in effect estimates (redundant).  </a:t>
            </a:r>
            <a:r>
              <a:rPr lang="en-US" dirty="0" smtClean="0">
                <a:effectLst/>
              </a:rPr>
              <a:t>Replication is worth</a:t>
            </a:r>
            <a:r>
              <a:rPr lang="en-US" baseline="0" dirty="0" smtClean="0">
                <a:effectLst/>
              </a:rPr>
              <a:t> next to zero (</a:t>
            </a:r>
            <a:r>
              <a:rPr lang="en-US" baseline="0" dirty="0" err="1" smtClean="0">
                <a:effectLst/>
              </a:rPr>
              <a:t>Makel</a:t>
            </a:r>
            <a:r>
              <a:rPr lang="en-US" baseline="0" dirty="0" smtClean="0">
                <a:effectLst/>
              </a:rPr>
              <a:t> data on published replications; motivated to not call it replication; novelty is supreme – zero “error checking”; not in my interest to check my work, and not in your interest to check my work (let’s just each do our own thing and get rewarded for that)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Irreproducible results will get in and stay in the literature (examples from bio-med).  </a:t>
            </a:r>
            <a:r>
              <a:rPr lang="en-US" baseline="0" dirty="0" err="1" smtClean="0"/>
              <a:t>Prinz</a:t>
            </a:r>
            <a:r>
              <a:rPr lang="en-US" baseline="0" dirty="0" smtClean="0"/>
              <a:t> and Begley articles (make sure to summarize accurately)</a:t>
            </a:r>
          </a:p>
          <a:p>
            <a:endParaRPr lang="en-US" dirty="0" smtClean="0"/>
          </a:p>
          <a:p>
            <a:endParaRPr lang="en-US" dirty="0" smtClean="0"/>
          </a:p>
          <a:p>
            <a:endParaRPr lang="en-US" dirty="0" smtClean="0"/>
          </a:p>
          <a:p>
            <a:r>
              <a:rPr lang="en-US" dirty="0" smtClean="0"/>
              <a:t>The Nature article by folks in bio-medicine is great.</a:t>
            </a:r>
            <a:r>
              <a:rPr lang="en-US" baseline="0" dirty="0" smtClean="0"/>
              <a:t>  The solution they offer is a popular one in commentators from the other sciences -- raise publishing standards.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4</a:t>
            </a:fld>
            <a:endParaRPr lang="en-US"/>
          </a:p>
        </p:txBody>
      </p:sp>
    </p:spTree>
    <p:extLst>
      <p:ext uri="{BB962C8B-B14F-4D97-AF65-F5344CB8AC3E}">
        <p14:creationId xmlns:p14="http://schemas.microsoft.com/office/powerpoint/2010/main" val="135423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a:t>
            </a:fld>
            <a:endParaRPr lang="de-DE"/>
          </a:p>
        </p:txBody>
      </p:sp>
    </p:spTree>
    <p:extLst>
      <p:ext uri="{BB962C8B-B14F-4D97-AF65-F5344CB8AC3E}">
        <p14:creationId xmlns:p14="http://schemas.microsoft.com/office/powerpoint/2010/main" val="85646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a:t>
            </a:fld>
            <a:endParaRPr lang="de-DE"/>
          </a:p>
        </p:txBody>
      </p:sp>
    </p:spTree>
    <p:extLst>
      <p:ext uri="{BB962C8B-B14F-4D97-AF65-F5344CB8AC3E}">
        <p14:creationId xmlns:p14="http://schemas.microsoft.com/office/powerpoint/2010/main" val="2473877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a:t>
            </a:fld>
            <a:endParaRPr lang="de-DE"/>
          </a:p>
        </p:txBody>
      </p:sp>
    </p:spTree>
    <p:extLst>
      <p:ext uri="{BB962C8B-B14F-4D97-AF65-F5344CB8AC3E}">
        <p14:creationId xmlns:p14="http://schemas.microsoft.com/office/powerpoint/2010/main" val="3449577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11</a:t>
            </a:fld>
            <a:endParaRPr lang="de-DE"/>
          </a:p>
        </p:txBody>
      </p:sp>
    </p:spTree>
    <p:extLst>
      <p:ext uri="{BB962C8B-B14F-4D97-AF65-F5344CB8AC3E}">
        <p14:creationId xmlns:p14="http://schemas.microsoft.com/office/powerpoint/2010/main" val="1520038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12</a:t>
            </a:fld>
            <a:endParaRPr lang="de-DE"/>
          </a:p>
        </p:txBody>
      </p:sp>
    </p:spTree>
    <p:extLst>
      <p:ext uri="{BB962C8B-B14F-4D97-AF65-F5344CB8AC3E}">
        <p14:creationId xmlns:p14="http://schemas.microsoft.com/office/powerpoint/2010/main" val="299557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13</a:t>
            </a:fld>
            <a:endParaRPr lang="de-DE"/>
          </a:p>
        </p:txBody>
      </p:sp>
    </p:spTree>
    <p:extLst>
      <p:ext uri="{BB962C8B-B14F-4D97-AF65-F5344CB8AC3E}">
        <p14:creationId xmlns:p14="http://schemas.microsoft.com/office/powerpoint/2010/main" val="745054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2019-06-29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2019-06-29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tandard">
    <p:spTree>
      <p:nvGrpSpPr>
        <p:cNvPr id="1" name=""/>
        <p:cNvGrpSpPr/>
        <p:nvPr/>
      </p:nvGrpSpPr>
      <p:grpSpPr>
        <a:xfrm>
          <a:off x="0" y="0"/>
          <a:ext cx="0" cy="0"/>
          <a:chOff x="0" y="0"/>
          <a:chExt cx="0" cy="0"/>
        </a:xfrm>
      </p:grpSpPr>
      <p:pic>
        <p:nvPicPr>
          <p:cNvPr id="4" name="Picture 3"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2768016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entered_Title">
    <p:spTree>
      <p:nvGrpSpPr>
        <p:cNvPr id="1" name=""/>
        <p:cNvGrpSpPr/>
        <p:nvPr/>
      </p:nvGrpSpPr>
      <p:grpSpPr>
        <a:xfrm>
          <a:off x="0" y="0"/>
          <a:ext cx="0" cy="0"/>
          <a:chOff x="0" y="0"/>
          <a:chExt cx="0" cy="0"/>
        </a:xfrm>
      </p:grpSpPr>
      <p:sp>
        <p:nvSpPr>
          <p:cNvPr id="2" name="Title 1"/>
          <p:cNvSpPr>
            <a:spLocks noGrp="1"/>
          </p:cNvSpPr>
          <p:nvPr>
            <p:ph type="title"/>
          </p:nvPr>
        </p:nvSpPr>
        <p:spPr>
          <a:xfrm>
            <a:off x="1203960" y="2464858"/>
            <a:ext cx="978408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9560925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2019-06-29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2019-06-29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2019-06-29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2019-06-29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2019-06-29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2019-06-29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rs.vilhuber.com/s" TargetMode="External"/><Relationship Id="rId2" Type="http://schemas.openxmlformats.org/officeDocument/2006/relationships/hyperlink" Target="https://forms.gle/zrY8dB8puTtud2Rt7"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hyperlink" Target="https://social-science-data-editors.github.io/guidance/" TargetMode="External"/><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gif"/></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nsf.gov/awardsearch/showAward.do?AwardNumber=113184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cos.io/r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i.org/10.1073/pnas.170827211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hlinkClick r:id="rId2"/>
              </a:rPr>
              <a:t>https://</a:t>
            </a:r>
            <a:r>
              <a:rPr lang="en-US" dirty="0" smtClean="0">
                <a:hlinkClick r:id="rId2"/>
              </a:rPr>
              <a:t>forms.gle/zrY8dB8puTtud2Rt7</a:t>
            </a:r>
            <a:r>
              <a:rPr lang="en-US" dirty="0" smtClean="0"/>
              <a:t/>
            </a:r>
            <a:br>
              <a:rPr lang="en-US" dirty="0" smtClean="0"/>
            </a:br>
            <a:r>
              <a:rPr lang="en-US" dirty="0"/>
              <a:t/>
            </a:r>
            <a:br>
              <a:rPr lang="en-US" dirty="0"/>
            </a:br>
            <a:r>
              <a:rPr lang="en-US" sz="7300" b="1" dirty="0" smtClean="0">
                <a:hlinkClick r:id="rId3"/>
              </a:rPr>
              <a:t>https://lars.vilhuber.com/s</a:t>
            </a:r>
            <a:r>
              <a:rPr lang="en-US" sz="7300" b="1" dirty="0" smtClean="0"/>
              <a:t/>
            </a:r>
            <a:br>
              <a:rPr lang="en-US" sz="7300" b="1" dirty="0" smtClean="0"/>
            </a:br>
            <a:r>
              <a:rPr lang="en-US" dirty="0" smtClean="0"/>
              <a:t>(and choose WEAI 2019)</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5914" y="3790421"/>
            <a:ext cx="2857500" cy="2857500"/>
          </a:xfrm>
          <a:prstGeom prst="rect">
            <a:avLst/>
          </a:prstGeom>
        </p:spPr>
      </p:pic>
    </p:spTree>
    <p:extLst>
      <p:ext uri="{BB962C8B-B14F-4D97-AF65-F5344CB8AC3E}">
        <p14:creationId xmlns:p14="http://schemas.microsoft.com/office/powerpoint/2010/main" val="1463906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7655587"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119710419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science “guild”</a:t>
            </a:r>
            <a:endParaRPr lang="en-US" dirty="0"/>
          </a:p>
        </p:txBody>
      </p:sp>
      <p:pic>
        <p:nvPicPr>
          <p:cNvPr id="4" name="Content Placeholder 3"/>
          <p:cNvPicPr>
            <a:picLocks noGrp="1" noChangeAspect="1"/>
          </p:cNvPicPr>
          <p:nvPr>
            <p:ph sz="half" idx="1"/>
          </p:nvPr>
        </p:nvPicPr>
        <p:blipFill>
          <a:blip r:embed="rId2"/>
          <a:stretch>
            <a:fillRect/>
          </a:stretch>
        </p:blipFill>
        <p:spPr>
          <a:xfrm>
            <a:off x="838200" y="2061134"/>
            <a:ext cx="5181600" cy="3880320"/>
          </a:xfrm>
          <a:prstGeom prst="rect">
            <a:avLst/>
          </a:prstGeom>
        </p:spPr>
      </p:pic>
      <p:sp>
        <p:nvSpPr>
          <p:cNvPr id="5" name="Content Placeholder 4"/>
          <p:cNvSpPr>
            <a:spLocks noGrp="1"/>
          </p:cNvSpPr>
          <p:nvPr>
            <p:ph sz="half" idx="2"/>
          </p:nvPr>
        </p:nvSpPr>
        <p:spPr>
          <a:xfrm>
            <a:off x="6172200" y="2273299"/>
            <a:ext cx="5181600" cy="3903663"/>
          </a:xfrm>
        </p:spPr>
        <p:txBody>
          <a:bodyPr>
            <a:normAutofit/>
          </a:bodyPr>
          <a:lstStyle/>
          <a:p>
            <a:pPr marL="0" indent="0" algn="ctr">
              <a:buNone/>
            </a:pPr>
            <a:r>
              <a:rPr lang="en-US" sz="4400" smtClean="0">
                <a:hlinkClick r:id="rId3"/>
              </a:rPr>
              <a:t>https://</a:t>
            </a:r>
            <a:br>
              <a:rPr lang="en-US" sz="4400" smtClean="0">
                <a:hlinkClick r:id="rId3"/>
              </a:rPr>
            </a:br>
            <a:r>
              <a:rPr lang="en-US" sz="4400" smtClean="0">
                <a:hlinkClick r:id="rId3"/>
              </a:rPr>
              <a:t>social-science</a:t>
            </a:r>
            <a:r>
              <a:rPr lang="en-US" sz="4400" dirty="0" smtClean="0">
                <a:hlinkClick r:id="rId3"/>
              </a:rPr>
              <a:t/>
            </a:r>
            <a:br>
              <a:rPr lang="en-US" sz="4400" dirty="0" smtClean="0">
                <a:hlinkClick r:id="rId3"/>
              </a:rPr>
            </a:br>
            <a:r>
              <a:rPr lang="en-US" sz="4400" dirty="0" smtClean="0">
                <a:hlinkClick r:id="rId3"/>
              </a:rPr>
              <a:t>-data-editors.</a:t>
            </a:r>
            <a:br>
              <a:rPr lang="en-US" sz="4400" dirty="0" smtClean="0">
                <a:hlinkClick r:id="rId3"/>
              </a:rPr>
            </a:br>
            <a:r>
              <a:rPr lang="en-US" sz="4400" dirty="0" smtClean="0">
                <a:hlinkClick r:id="rId3"/>
              </a:rPr>
              <a:t>github.io/</a:t>
            </a:r>
            <a:br>
              <a:rPr lang="en-US" sz="4400" dirty="0" smtClean="0">
                <a:hlinkClick r:id="rId3"/>
              </a:rPr>
            </a:br>
            <a:r>
              <a:rPr lang="en-US" sz="4400" dirty="0" smtClean="0">
                <a:hlinkClick r:id="rId3"/>
              </a:rPr>
              <a:t>guidance</a:t>
            </a:r>
            <a:r>
              <a:rPr lang="en-US" sz="4400" dirty="0">
                <a:hlinkClick r:id="rId3"/>
              </a:rPr>
              <a:t>/</a:t>
            </a:r>
            <a:endParaRPr lang="en-US" sz="4400" dirty="0"/>
          </a:p>
        </p:txBody>
      </p:sp>
    </p:spTree>
    <p:extLst>
      <p:ext uri="{BB962C8B-B14F-4D97-AF65-F5344CB8AC3E}">
        <p14:creationId xmlns:p14="http://schemas.microsoft.com/office/powerpoint/2010/main" val="32378231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1446550"/>
          </a:xfrm>
          <a:prstGeom prst="rect">
            <a:avLst/>
          </a:prstGeom>
          <a:noFill/>
        </p:spPr>
        <p:txBody>
          <a:bodyPr wrap="square" rtlCol="0">
            <a:spAutoFit/>
          </a:bodyPr>
          <a:lstStyle/>
          <a:p>
            <a:pPr algn="ctr"/>
            <a:r>
              <a:rPr lang="en-US" sz="8800" dirty="0" smtClean="0">
                <a:solidFill>
                  <a:schemeClr val="bg1"/>
                </a:solidFill>
              </a:rPr>
              <a:t>Challenges?</a:t>
            </a:r>
            <a:endParaRPr lang="en-US" dirty="0">
              <a:solidFill>
                <a:schemeClr val="bg1"/>
              </a:solidFill>
            </a:endParaRPr>
          </a:p>
        </p:txBody>
      </p:sp>
    </p:spTree>
    <p:extLst>
      <p:ext uri="{BB962C8B-B14F-4D97-AF65-F5344CB8AC3E}">
        <p14:creationId xmlns:p14="http://schemas.microsoft.com/office/powerpoint/2010/main" val="2425782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a:t>
            </a:r>
            <a:endParaRPr lang="en-US" dirty="0"/>
          </a:p>
        </p:txBody>
      </p:sp>
    </p:spTree>
    <p:extLst>
      <p:ext uri="{BB962C8B-B14F-4D97-AF65-F5344CB8AC3E}">
        <p14:creationId xmlns:p14="http://schemas.microsoft.com/office/powerpoint/2010/main" val="13224611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Tree>
    <p:extLst>
      <p:ext uri="{BB962C8B-B14F-4D97-AF65-F5344CB8AC3E}">
        <p14:creationId xmlns:p14="http://schemas.microsoft.com/office/powerpoint/2010/main" val="8853399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ingrained habits…</a:t>
            </a:r>
            <a:endParaRPr lang="en-US" dirty="0"/>
          </a:p>
        </p:txBody>
      </p:sp>
    </p:spTree>
    <p:extLst>
      <p:ext uri="{BB962C8B-B14F-4D97-AF65-F5344CB8AC3E}">
        <p14:creationId xmlns:p14="http://schemas.microsoft.com/office/powerpoint/2010/main" val="386498323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241800" y="532715"/>
            <a:ext cx="6313593" cy="6037948"/>
          </a:xfrm>
          <a:prstGeom prst="rect">
            <a:avLst/>
          </a:prstGeom>
        </p:spPr>
      </p:pic>
    </p:spTree>
    <p:extLst>
      <p:ext uri="{BB962C8B-B14F-4D97-AF65-F5344CB8AC3E}">
        <p14:creationId xmlns:p14="http://schemas.microsoft.com/office/powerpoint/2010/main" val="91012478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skills to learn…</a:t>
            </a:r>
            <a:endParaRPr lang="en-US" dirty="0"/>
          </a:p>
        </p:txBody>
      </p:sp>
    </p:spTree>
    <p:extLst>
      <p:ext uri="{BB962C8B-B14F-4D97-AF65-F5344CB8AC3E}">
        <p14:creationId xmlns:p14="http://schemas.microsoft.com/office/powerpoint/2010/main" val="414427630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7394040" y="3249613"/>
            <a:ext cx="3959760" cy="3062287"/>
          </a:xfrm>
          <a:prstGeom prst="rect">
            <a:avLst/>
          </a:prstGeom>
          <a:ln w="38100">
            <a:solidFill>
              <a:schemeClr val="accent1"/>
            </a:solidFill>
          </a:ln>
          <a:effectLst>
            <a:outerShdw blurRad="50800" dist="127000" dir="2700000" algn="tl" rotWithShape="0">
              <a:prstClr val="black">
                <a:alpha val="40000"/>
              </a:prstClr>
            </a:outerShdw>
          </a:effectLst>
        </p:spPr>
      </p:pic>
      <p:pic>
        <p:nvPicPr>
          <p:cNvPr id="6" name="Picture 5"/>
          <p:cNvPicPr>
            <a:picLocks noChangeAspect="1"/>
          </p:cNvPicPr>
          <p:nvPr/>
        </p:nvPicPr>
        <p:blipFill>
          <a:blip r:embed="rId3"/>
          <a:stretch>
            <a:fillRect/>
          </a:stretch>
        </p:blipFill>
        <p:spPr>
          <a:xfrm>
            <a:off x="2010301" y="4361260"/>
            <a:ext cx="4567238" cy="1950640"/>
          </a:xfrm>
          <a:prstGeom prst="rect">
            <a:avLst/>
          </a:prstGeom>
          <a:ln w="28575">
            <a:solidFill>
              <a:schemeClr val="accent1"/>
            </a:solidFill>
          </a:ln>
          <a:effectLst>
            <a:outerShdw blurRad="50800" dist="127000" dir="2700000" algn="tl" rotWithShape="0">
              <a:prstClr val="black">
                <a:alpha val="40000"/>
              </a:prstClr>
            </a:outerShdw>
          </a:effectLst>
        </p:spPr>
      </p:pic>
      <p:pic>
        <p:nvPicPr>
          <p:cNvPr id="7" name="Picture 6"/>
          <p:cNvPicPr>
            <a:picLocks noChangeAspect="1"/>
          </p:cNvPicPr>
          <p:nvPr/>
        </p:nvPicPr>
        <p:blipFill>
          <a:blip r:embed="rId4"/>
          <a:stretch>
            <a:fillRect/>
          </a:stretch>
        </p:blipFill>
        <p:spPr>
          <a:xfrm>
            <a:off x="639763" y="1937147"/>
            <a:ext cx="3974154" cy="2624931"/>
          </a:xfrm>
          <a:prstGeom prst="rect">
            <a:avLst/>
          </a:prstGeom>
          <a:effectLst>
            <a:outerShdw blurRad="50800" dist="127000" dir="2700000" algn="tl" rotWithShape="0">
              <a:prstClr val="black">
                <a:alpha val="40000"/>
              </a:prstClr>
            </a:outerShdw>
          </a:effectLst>
        </p:spPr>
      </p:pic>
      <p:pic>
        <p:nvPicPr>
          <p:cNvPr id="8" name="Picture 7"/>
          <p:cNvPicPr>
            <a:picLocks noChangeAspect="1"/>
          </p:cNvPicPr>
          <p:nvPr/>
        </p:nvPicPr>
        <p:blipFill>
          <a:blip r:embed="rId5"/>
          <a:stretch>
            <a:fillRect/>
          </a:stretch>
        </p:blipFill>
        <p:spPr>
          <a:xfrm>
            <a:off x="4119563" y="1028699"/>
            <a:ext cx="4496487" cy="2768601"/>
          </a:xfrm>
          <a:prstGeom prst="rect">
            <a:avLst/>
          </a:prstGeom>
          <a:ln w="38100">
            <a:solidFill>
              <a:schemeClr val="accent1"/>
            </a:solidFill>
          </a:ln>
          <a:effectLst>
            <a:outerShdw blurRad="50800" dist="127000" dir="2700000" algn="tl" rotWithShape="0">
              <a:prstClr val="black">
                <a:alpha val="40000"/>
              </a:prstClr>
            </a:outerShdw>
          </a:effectLst>
        </p:spPr>
      </p:pic>
      <p:pic>
        <p:nvPicPr>
          <p:cNvPr id="9" name="Picture 8"/>
          <p:cNvPicPr>
            <a:picLocks noChangeAspect="1"/>
          </p:cNvPicPr>
          <p:nvPr/>
        </p:nvPicPr>
        <p:blipFill>
          <a:blip r:embed="rId6"/>
          <a:stretch>
            <a:fillRect/>
          </a:stretch>
        </p:blipFill>
        <p:spPr>
          <a:xfrm>
            <a:off x="6204049" y="1674813"/>
            <a:ext cx="5095350" cy="2879725"/>
          </a:xfrm>
          <a:prstGeom prst="rect">
            <a:avLst/>
          </a:prstGeom>
          <a:effectLst>
            <a:outerShdw blurRad="50800" dist="254000" dir="2700000" algn="tl" rotWithShape="0">
              <a:prstClr val="black">
                <a:alpha val="40000"/>
              </a:prstClr>
            </a:outerShdw>
          </a:effectLst>
        </p:spPr>
      </p:pic>
      <p:pic>
        <p:nvPicPr>
          <p:cNvPr id="10" name="Picture 9"/>
          <p:cNvPicPr>
            <a:picLocks noChangeAspect="1"/>
          </p:cNvPicPr>
          <p:nvPr/>
        </p:nvPicPr>
        <p:blipFill>
          <a:blip r:embed="rId7"/>
          <a:stretch>
            <a:fillRect/>
          </a:stretch>
        </p:blipFill>
        <p:spPr>
          <a:xfrm>
            <a:off x="3267191" y="2459336"/>
            <a:ext cx="4628089" cy="2523397"/>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81494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nodePh="1">
                                  <p:stCondLst>
                                    <p:cond delay="25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nodeType="afterEffect">
                                  <p:stCondLst>
                                    <p:cond delay="25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25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methods to use …</a:t>
            </a:r>
            <a:endParaRPr lang="en-US" dirty="0"/>
          </a:p>
        </p:txBody>
      </p:sp>
    </p:spTree>
    <p:extLst>
      <p:ext uri="{BB962C8B-B14F-4D97-AF65-F5344CB8AC3E}">
        <p14:creationId xmlns:p14="http://schemas.microsoft.com/office/powerpoint/2010/main" val="22280361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564573" y="1906299"/>
            <a:ext cx="6324600" cy="3876675"/>
          </a:xfrm>
          <a:prstGeom prst="rect">
            <a:avLst/>
          </a:prstGeom>
        </p:spPr>
      </p:pic>
      <p:pic>
        <p:nvPicPr>
          <p:cNvPr id="8" name="Picture 7"/>
          <p:cNvPicPr>
            <a:picLocks noChangeAspect="1"/>
          </p:cNvPicPr>
          <p:nvPr/>
        </p:nvPicPr>
        <p:blipFill>
          <a:blip r:embed="rId3"/>
          <a:stretch>
            <a:fillRect/>
          </a:stretch>
        </p:blipFill>
        <p:spPr>
          <a:xfrm>
            <a:off x="2338387" y="2100262"/>
            <a:ext cx="7515225" cy="2657475"/>
          </a:xfrm>
          <a:prstGeom prst="rect">
            <a:avLst/>
          </a:prstGeom>
        </p:spPr>
      </p:pic>
      <p:pic>
        <p:nvPicPr>
          <p:cNvPr id="9" name="Picture 8"/>
          <p:cNvPicPr>
            <a:picLocks noChangeAspect="1"/>
          </p:cNvPicPr>
          <p:nvPr/>
        </p:nvPicPr>
        <p:blipFill>
          <a:blip r:embed="rId4"/>
          <a:stretch>
            <a:fillRect/>
          </a:stretch>
        </p:blipFill>
        <p:spPr>
          <a:xfrm>
            <a:off x="375754" y="856686"/>
            <a:ext cx="6825121" cy="3983614"/>
          </a:xfrm>
          <a:prstGeom prst="rect">
            <a:avLst/>
          </a:prstGeom>
        </p:spPr>
      </p:pic>
      <p:pic>
        <p:nvPicPr>
          <p:cNvPr id="10" name="Picture 9"/>
          <p:cNvPicPr>
            <a:picLocks noChangeAspect="1"/>
          </p:cNvPicPr>
          <p:nvPr/>
        </p:nvPicPr>
        <p:blipFill>
          <a:blip r:embed="rId5"/>
          <a:stretch>
            <a:fillRect/>
          </a:stretch>
        </p:blipFill>
        <p:spPr>
          <a:xfrm>
            <a:off x="1743074" y="2182249"/>
            <a:ext cx="8705850" cy="4086225"/>
          </a:xfrm>
          <a:prstGeom prst="rect">
            <a:avLst/>
          </a:prstGeom>
        </p:spPr>
      </p:pic>
      <p:pic>
        <p:nvPicPr>
          <p:cNvPr id="5" name="Content Placeholder 4"/>
          <p:cNvPicPr>
            <a:picLocks noGrp="1" noChangeAspect="1"/>
          </p:cNvPicPr>
          <p:nvPr>
            <p:ph idx="1"/>
          </p:nvPr>
        </p:nvPicPr>
        <p:blipFill>
          <a:blip r:embed="rId6"/>
          <a:stretch>
            <a:fillRect/>
          </a:stretch>
        </p:blipFill>
        <p:spPr>
          <a:xfrm>
            <a:off x="3182588" y="1268556"/>
            <a:ext cx="4584695" cy="3489181"/>
          </a:xfrm>
          <a:prstGeom prst="rect">
            <a:avLst/>
          </a:prstGeom>
        </p:spPr>
      </p:pic>
      <p:pic>
        <p:nvPicPr>
          <p:cNvPr id="6" name="Picture 5"/>
          <p:cNvPicPr>
            <a:picLocks noChangeAspect="1"/>
          </p:cNvPicPr>
          <p:nvPr/>
        </p:nvPicPr>
        <p:blipFill>
          <a:blip r:embed="rId7"/>
          <a:stretch>
            <a:fillRect/>
          </a:stretch>
        </p:blipFill>
        <p:spPr>
          <a:xfrm>
            <a:off x="5749704" y="3144850"/>
            <a:ext cx="4824413" cy="3047698"/>
          </a:xfrm>
          <a:prstGeom prst="rect">
            <a:avLst/>
          </a:prstGeom>
        </p:spPr>
      </p:pic>
    </p:spTree>
    <p:extLst>
      <p:ext uri="{BB962C8B-B14F-4D97-AF65-F5344CB8AC3E}">
        <p14:creationId xmlns:p14="http://schemas.microsoft.com/office/powerpoint/2010/main" val="347594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b="1" dirty="0" smtClean="0">
                          <a:solidFill>
                            <a:srgbClr val="FF0000"/>
                          </a:solidFill>
                        </a:rPr>
                        <a:t>Different code</a:t>
                      </a:r>
                      <a:endParaRPr lang="en-US" b="1" dirty="0">
                        <a:solidFill>
                          <a:srgbClr val="FF0000"/>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1" dirty="0" smtClean="0">
                          <a:solidFill>
                            <a:srgbClr val="FF0000"/>
                          </a:solidFill>
                        </a:rPr>
                        <a:t>or software</a:t>
                      </a:r>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23863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
            </a:r>
            <a:endParaRPr lang="en-US" dirty="0"/>
          </a:p>
        </p:txBody>
      </p:sp>
      <p:sp>
        <p:nvSpPr>
          <p:cNvPr id="3" name="Content Placeholder 2"/>
          <p:cNvSpPr>
            <a:spLocks noGrp="1"/>
          </p:cNvSpPr>
          <p:nvPr>
            <p:ph idx="1"/>
          </p:nvPr>
        </p:nvSpPr>
        <p:spPr/>
        <p:txBody>
          <a:bodyPr>
            <a:normAutofit/>
          </a:bodyPr>
          <a:lstStyle/>
          <a:p>
            <a:r>
              <a:rPr lang="en-US" sz="5400" dirty="0" smtClean="0"/>
              <a:t>Ingrained habits</a:t>
            </a:r>
          </a:p>
          <a:p>
            <a:r>
              <a:rPr lang="en-US" sz="5400" dirty="0" smtClean="0"/>
              <a:t>New skills to learn</a:t>
            </a:r>
          </a:p>
          <a:p>
            <a:r>
              <a:rPr lang="en-US" sz="5400" dirty="0" smtClean="0"/>
              <a:t>New methods to use</a:t>
            </a:r>
          </a:p>
        </p:txBody>
      </p:sp>
    </p:spTree>
    <p:extLst>
      <p:ext uri="{BB962C8B-B14F-4D97-AF65-F5344CB8AC3E}">
        <p14:creationId xmlns:p14="http://schemas.microsoft.com/office/powerpoint/2010/main" val="416791663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Push for better support…</a:t>
            </a:r>
          </a:p>
        </p:txBody>
      </p:sp>
    </p:spTree>
    <p:extLst>
      <p:ext uri="{BB962C8B-B14F-4D97-AF65-F5344CB8AC3E}">
        <p14:creationId xmlns:p14="http://schemas.microsoft.com/office/powerpoint/2010/main" val="342848236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Researchers: New skills to learn/teach</a:t>
            </a:r>
            <a:endParaRPr lang="en-US" dirty="0"/>
          </a:p>
        </p:txBody>
      </p:sp>
      <p:sp>
        <p:nvSpPr>
          <p:cNvPr id="5" name="Content Placeholder 4"/>
          <p:cNvSpPr>
            <a:spLocks noGrp="1"/>
          </p:cNvSpPr>
          <p:nvPr>
            <p:ph idx="1"/>
          </p:nvPr>
        </p:nvSpPr>
        <p:spPr/>
        <p:txBody>
          <a:bodyPr>
            <a:normAutofit/>
          </a:bodyPr>
          <a:lstStyle/>
          <a:p>
            <a:r>
              <a:rPr lang="en-US" sz="3600" dirty="0" smtClean="0"/>
              <a:t>How to </a:t>
            </a:r>
            <a:r>
              <a:rPr lang="en-US" sz="4000" b="1" dirty="0" smtClean="0">
                <a:solidFill>
                  <a:schemeClr val="accent2">
                    <a:lumMod val="75000"/>
                  </a:schemeClr>
                </a:solidFill>
              </a:rPr>
              <a:t>incorporate reproducible practices </a:t>
            </a:r>
            <a:r>
              <a:rPr lang="en-US" sz="3600" dirty="0" smtClean="0"/>
              <a:t>into your workflow</a:t>
            </a:r>
          </a:p>
          <a:p>
            <a:r>
              <a:rPr lang="en-US" sz="3600" dirty="0"/>
              <a:t>When to </a:t>
            </a:r>
            <a:r>
              <a:rPr lang="en-US" sz="4000" b="1" dirty="0">
                <a:solidFill>
                  <a:schemeClr val="accent6">
                    <a:lumMod val="75000"/>
                  </a:schemeClr>
                </a:solidFill>
              </a:rPr>
              <a:t>pre-register</a:t>
            </a:r>
            <a:r>
              <a:rPr lang="en-US" sz="3600" dirty="0"/>
              <a:t>, and when not to</a:t>
            </a:r>
          </a:p>
          <a:p>
            <a:r>
              <a:rPr lang="en-US" sz="4000" b="1" dirty="0">
                <a:solidFill>
                  <a:schemeClr val="accent5">
                    <a:lumMod val="75000"/>
                  </a:schemeClr>
                </a:solidFill>
              </a:rPr>
              <a:t>Document</a:t>
            </a:r>
            <a:r>
              <a:rPr lang="en-US" sz="3600" dirty="0"/>
              <a:t> early, and </a:t>
            </a:r>
            <a:r>
              <a:rPr lang="en-US" sz="3600" dirty="0" smtClean="0"/>
              <a:t>often (better READMEs!)</a:t>
            </a:r>
            <a:endParaRPr lang="en-US" sz="3600" dirty="0"/>
          </a:p>
          <a:p>
            <a:r>
              <a:rPr lang="en-US" sz="3600" dirty="0" smtClean="0"/>
              <a:t>How, where, and when to </a:t>
            </a:r>
            <a:r>
              <a:rPr lang="en-US" sz="4400" b="1" dirty="0" smtClean="0">
                <a:solidFill>
                  <a:schemeClr val="accent2">
                    <a:lumMod val="75000"/>
                  </a:schemeClr>
                </a:solidFill>
              </a:rPr>
              <a:t>archive data and code</a:t>
            </a:r>
            <a:endParaRPr lang="en-US" sz="3600" b="1" dirty="0" smtClean="0">
              <a:solidFill>
                <a:schemeClr val="accent2">
                  <a:lumMod val="75000"/>
                </a:schemeClr>
              </a:solidFill>
            </a:endParaRPr>
          </a:p>
          <a:p>
            <a:r>
              <a:rPr lang="en-US" sz="3600" dirty="0" smtClean="0"/>
              <a:t>How to </a:t>
            </a:r>
            <a:r>
              <a:rPr lang="en-US" sz="4000" b="1" dirty="0" smtClean="0">
                <a:solidFill>
                  <a:schemeClr val="accent6">
                    <a:lumMod val="75000"/>
                  </a:schemeClr>
                </a:solidFill>
              </a:rPr>
              <a:t>license</a:t>
            </a:r>
            <a:r>
              <a:rPr lang="en-US" sz="3600" dirty="0" smtClean="0"/>
              <a:t> your contributions!</a:t>
            </a:r>
          </a:p>
        </p:txBody>
      </p:sp>
    </p:spTree>
    <p:extLst>
      <p:ext uri="{BB962C8B-B14F-4D97-AF65-F5344CB8AC3E}">
        <p14:creationId xmlns:p14="http://schemas.microsoft.com/office/powerpoint/2010/main" val="2490240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Glimpses</a:t>
            </a:r>
            <a:endParaRPr lang="en-US" dirty="0">
              <a:solidFill>
                <a:schemeClr val="bg1"/>
              </a:solidFill>
            </a:endParaRPr>
          </a:p>
        </p:txBody>
      </p:sp>
    </p:spTree>
    <p:extLst>
      <p:ext uri="{BB962C8B-B14F-4D97-AF65-F5344CB8AC3E}">
        <p14:creationId xmlns:p14="http://schemas.microsoft.com/office/powerpoint/2010/main" val="3367705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random notes</a:t>
            </a:r>
            <a:endParaRPr lang="en-US" dirty="0"/>
          </a:p>
        </p:txBody>
      </p:sp>
      <p:sp>
        <p:nvSpPr>
          <p:cNvPr id="3" name="Content Placeholder 2"/>
          <p:cNvSpPr>
            <a:spLocks noGrp="1"/>
          </p:cNvSpPr>
          <p:nvPr>
            <p:ph idx="1"/>
          </p:nvPr>
        </p:nvSpPr>
        <p:spPr/>
        <p:txBody>
          <a:bodyPr/>
          <a:lstStyle/>
          <a:p>
            <a:r>
              <a:rPr lang="en-US" dirty="0" smtClean="0"/>
              <a:t>Analogy between </a:t>
            </a:r>
            <a:r>
              <a:rPr lang="en-US" sz="3200" b="1" dirty="0" smtClean="0">
                <a:solidFill>
                  <a:schemeClr val="tx2"/>
                </a:solidFill>
              </a:rPr>
              <a:t>grant</a:t>
            </a:r>
            <a:r>
              <a:rPr lang="en-US" dirty="0" smtClean="0"/>
              <a:t> or </a:t>
            </a:r>
            <a:r>
              <a:rPr lang="en-US" sz="3200" b="1" dirty="0" smtClean="0">
                <a:solidFill>
                  <a:schemeClr val="accent1">
                    <a:lumMod val="75000"/>
                  </a:schemeClr>
                </a:solidFill>
              </a:rPr>
              <a:t>RDC proposal </a:t>
            </a:r>
            <a:r>
              <a:rPr lang="en-US" dirty="0" smtClean="0"/>
              <a:t>and </a:t>
            </a:r>
            <a:r>
              <a:rPr lang="en-US" sz="3600" b="1" dirty="0" smtClean="0">
                <a:solidFill>
                  <a:schemeClr val="accent6">
                    <a:lumMod val="75000"/>
                  </a:schemeClr>
                </a:solidFill>
              </a:rPr>
              <a:t>pre-registration</a:t>
            </a:r>
          </a:p>
          <a:p>
            <a:r>
              <a:rPr lang="en-US" dirty="0"/>
              <a:t>Incentives of stats </a:t>
            </a:r>
            <a:r>
              <a:rPr lang="en-US" dirty="0" smtClean="0"/>
              <a:t>agencies: </a:t>
            </a:r>
            <a:r>
              <a:rPr lang="en-US" b="1" dirty="0" smtClean="0">
                <a:solidFill>
                  <a:schemeClr val="accent2">
                    <a:lumMod val="75000"/>
                  </a:schemeClr>
                </a:solidFill>
              </a:rPr>
              <a:t>transparency</a:t>
            </a:r>
            <a:r>
              <a:rPr lang="en-US" dirty="0" smtClean="0"/>
              <a:t> = </a:t>
            </a:r>
            <a:r>
              <a:rPr lang="en-US" sz="3200" b="1" dirty="0" smtClean="0">
                <a:solidFill>
                  <a:schemeClr val="accent2">
                    <a:lumMod val="75000"/>
                  </a:schemeClr>
                </a:solidFill>
              </a:rPr>
              <a:t>credibility</a:t>
            </a:r>
          </a:p>
          <a:p>
            <a:r>
              <a:rPr lang="en-US" dirty="0"/>
              <a:t>Challenges with </a:t>
            </a:r>
            <a:r>
              <a:rPr lang="en-US" sz="3200" b="1" dirty="0">
                <a:solidFill>
                  <a:schemeClr val="accent4">
                    <a:lumMod val="75000"/>
                  </a:schemeClr>
                </a:solidFill>
              </a:rPr>
              <a:t>ad-hoc </a:t>
            </a:r>
            <a:r>
              <a:rPr lang="en-US" sz="3200" b="1" dirty="0" smtClean="0">
                <a:solidFill>
                  <a:schemeClr val="accent4">
                    <a:lumMod val="75000"/>
                  </a:schemeClr>
                </a:solidFill>
              </a:rPr>
              <a:t>access </a:t>
            </a:r>
            <a:r>
              <a:rPr lang="en-US" dirty="0" smtClean="0"/>
              <a:t>(individuals accessing ministry data, CD in the back pocket/file drawer, unnamable private company)</a:t>
            </a:r>
            <a:endParaRPr lang="en-US" dirty="0"/>
          </a:p>
          <a:p>
            <a:r>
              <a:rPr lang="en-US" dirty="0" smtClean="0"/>
              <a:t>From </a:t>
            </a:r>
            <a:r>
              <a:rPr lang="en-US" sz="3200" b="1" dirty="0" smtClean="0">
                <a:solidFill>
                  <a:schemeClr val="accent1">
                    <a:lumMod val="75000"/>
                  </a:schemeClr>
                </a:solidFill>
              </a:rPr>
              <a:t>pre-acceptance verification </a:t>
            </a:r>
            <a:r>
              <a:rPr lang="en-US" dirty="0" smtClean="0"/>
              <a:t>to</a:t>
            </a:r>
            <a:br>
              <a:rPr lang="en-US" dirty="0" smtClean="0"/>
            </a:br>
            <a:r>
              <a:rPr lang="en-US" dirty="0" smtClean="0"/>
              <a:t> </a:t>
            </a:r>
            <a:r>
              <a:rPr lang="en-US" sz="3200" b="1" dirty="0" smtClean="0">
                <a:solidFill>
                  <a:srgbClr val="C00000"/>
                </a:solidFill>
              </a:rPr>
              <a:t>pre-submission verification </a:t>
            </a:r>
            <a:r>
              <a:rPr lang="en-US" dirty="0" smtClean="0"/>
              <a:t>(university or institute services) and the role of </a:t>
            </a:r>
            <a:r>
              <a:rPr lang="en-US" sz="3200" b="1" dirty="0" smtClean="0">
                <a:solidFill>
                  <a:schemeClr val="bg2">
                    <a:lumMod val="50000"/>
                  </a:schemeClr>
                </a:solidFill>
              </a:rPr>
              <a:t>contract programming</a:t>
            </a:r>
          </a:p>
        </p:txBody>
      </p:sp>
    </p:spTree>
    <p:extLst>
      <p:ext uri="{BB962C8B-B14F-4D97-AF65-F5344CB8AC3E}">
        <p14:creationId xmlns:p14="http://schemas.microsoft.com/office/powerpoint/2010/main" val="10705002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Summary</a:t>
            </a:r>
            <a:endParaRPr lang="en-US" dirty="0">
              <a:solidFill>
                <a:schemeClr val="bg1"/>
              </a:solidFill>
            </a:endParaRPr>
          </a:p>
        </p:txBody>
      </p:sp>
    </p:spTree>
    <p:extLst>
      <p:ext uri="{BB962C8B-B14F-4D97-AF65-F5344CB8AC3E}">
        <p14:creationId xmlns:p14="http://schemas.microsoft.com/office/powerpoint/2010/main" val="390182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Goals</a:t>
            </a:r>
            <a:endParaRPr lang="en-US" dirty="0"/>
          </a:p>
        </p:txBody>
      </p:sp>
      <p:sp>
        <p:nvSpPr>
          <p:cNvPr id="6" name="Content Placeholder 5"/>
          <p:cNvSpPr>
            <a:spLocks noGrp="1"/>
          </p:cNvSpPr>
          <p:nvPr>
            <p:ph idx="1"/>
          </p:nvPr>
        </p:nvSpPr>
        <p:spPr/>
        <p:txBody>
          <a:bodyPr>
            <a:normAutofit/>
          </a:bodyPr>
          <a:lstStyle/>
          <a:p>
            <a:r>
              <a:rPr lang="en-US" sz="4000" b="1" dirty="0" smtClean="0">
                <a:solidFill>
                  <a:schemeClr val="accent1">
                    <a:lumMod val="50000"/>
                  </a:schemeClr>
                </a:solidFill>
              </a:rPr>
              <a:t>Greater transparency</a:t>
            </a:r>
          </a:p>
          <a:p>
            <a:pPr lvl="1"/>
            <a:r>
              <a:rPr lang="en-US" sz="3600" dirty="0" smtClean="0"/>
              <a:t>Equal treatment of public-use and confidential data</a:t>
            </a:r>
          </a:p>
          <a:p>
            <a:r>
              <a:rPr lang="en-US" sz="4000" b="1" dirty="0" smtClean="0">
                <a:solidFill>
                  <a:schemeClr val="accent6">
                    <a:lumMod val="75000"/>
                  </a:schemeClr>
                </a:solidFill>
              </a:rPr>
              <a:t>Better computational reproducibility</a:t>
            </a:r>
          </a:p>
          <a:p>
            <a:pPr lvl="1"/>
            <a:r>
              <a:rPr lang="en-US" sz="3600" dirty="0" smtClean="0"/>
              <a:t>For public data as well as confidential data</a:t>
            </a:r>
          </a:p>
          <a:p>
            <a:r>
              <a:rPr lang="en-US" sz="4000" b="1" dirty="0" smtClean="0">
                <a:solidFill>
                  <a:schemeClr val="accent4">
                    <a:lumMod val="75000"/>
                  </a:schemeClr>
                </a:solidFill>
              </a:rPr>
              <a:t>Greater reliance on shared resources</a:t>
            </a:r>
          </a:p>
          <a:p>
            <a:pPr lvl="1"/>
            <a:r>
              <a:rPr lang="en-US" sz="3600" dirty="0" smtClean="0"/>
              <a:t>Encourage best practices</a:t>
            </a:r>
          </a:p>
        </p:txBody>
      </p:sp>
    </p:spTree>
    <p:extLst>
      <p:ext uri="{BB962C8B-B14F-4D97-AF65-F5344CB8AC3E}">
        <p14:creationId xmlns:p14="http://schemas.microsoft.com/office/powerpoint/2010/main" val="391160723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Challenges for Restricted-Access Data</a:t>
            </a:r>
            <a:endParaRPr lang="en-US" dirty="0"/>
          </a:p>
        </p:txBody>
      </p:sp>
      <p:sp>
        <p:nvSpPr>
          <p:cNvPr id="6" name="Content Placeholder 5"/>
          <p:cNvSpPr>
            <a:spLocks noGrp="1"/>
          </p:cNvSpPr>
          <p:nvPr>
            <p:ph idx="1"/>
          </p:nvPr>
        </p:nvSpPr>
        <p:spPr/>
        <p:txBody>
          <a:bodyPr>
            <a:normAutofit/>
          </a:bodyPr>
          <a:lstStyle/>
          <a:p>
            <a:r>
              <a:rPr lang="en-US" sz="4000" b="1" dirty="0" smtClean="0">
                <a:solidFill>
                  <a:schemeClr val="accent1">
                    <a:lumMod val="50000"/>
                  </a:schemeClr>
                </a:solidFill>
              </a:rPr>
              <a:t>Verifiability</a:t>
            </a:r>
          </a:p>
          <a:p>
            <a:pPr lvl="1"/>
            <a:r>
              <a:rPr lang="en-US" sz="3600" dirty="0" smtClean="0"/>
              <a:t>How can others obtain access?</a:t>
            </a:r>
          </a:p>
          <a:p>
            <a:r>
              <a:rPr lang="en-US" sz="4000" b="1" dirty="0" smtClean="0">
                <a:solidFill>
                  <a:schemeClr val="accent6">
                    <a:lumMod val="75000"/>
                  </a:schemeClr>
                </a:solidFill>
              </a:rPr>
              <a:t>Documentation</a:t>
            </a:r>
          </a:p>
          <a:p>
            <a:pPr lvl="1"/>
            <a:r>
              <a:rPr lang="en-US" sz="3600" dirty="0" smtClean="0"/>
              <a:t>How can others learn about the data?</a:t>
            </a:r>
          </a:p>
          <a:p>
            <a:r>
              <a:rPr lang="en-US" sz="4000" b="1" dirty="0" smtClean="0">
                <a:solidFill>
                  <a:schemeClr val="accent4">
                    <a:lumMod val="75000"/>
                  </a:schemeClr>
                </a:solidFill>
              </a:rPr>
              <a:t>Persistence</a:t>
            </a:r>
          </a:p>
          <a:p>
            <a:pPr lvl="1"/>
            <a:r>
              <a:rPr lang="en-US" sz="3600" dirty="0" smtClean="0"/>
              <a:t>How are data and programs preserved?</a:t>
            </a:r>
          </a:p>
        </p:txBody>
      </p:sp>
    </p:spTree>
    <p:extLst>
      <p:ext uri="{BB962C8B-B14F-4D97-AF65-F5344CB8AC3E}">
        <p14:creationId xmlns:p14="http://schemas.microsoft.com/office/powerpoint/2010/main" val="40156762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397000" y="1981200"/>
            <a:ext cx="100711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t>Thank you!</a:t>
            </a:r>
          </a:p>
          <a:p>
            <a:pPr algn="ctr"/>
            <a:endParaRPr lang="en-US" sz="6600" b="1" dirty="0"/>
          </a:p>
          <a:p>
            <a:pPr algn="ctr"/>
            <a:r>
              <a:rPr lang="en-US" sz="5400" b="1" dirty="0" smtClean="0">
                <a:solidFill>
                  <a:schemeClr val="bg1"/>
                </a:solidFill>
              </a:rPr>
              <a:t>DOI: 10.5281/zenodo.2573123 </a:t>
            </a:r>
            <a:endParaRPr lang="en-US" sz="5400" b="1" dirty="0">
              <a:solidFill>
                <a:schemeClr val="bg1"/>
              </a:solidFill>
            </a:endParaRPr>
          </a:p>
        </p:txBody>
      </p:sp>
    </p:spTree>
    <p:extLst>
      <p:ext uri="{BB962C8B-B14F-4D97-AF65-F5344CB8AC3E}">
        <p14:creationId xmlns:p14="http://schemas.microsoft.com/office/powerpoint/2010/main" val="676275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New data</a:t>
                      </a:r>
                      <a:endParaRPr lang="en-US" b="1" dirty="0">
                        <a:solidFill>
                          <a:srgbClr val="FF0000"/>
                        </a:solidFill>
                      </a:endParaRPr>
                    </a:p>
                  </a:txBody>
                  <a:tcPr/>
                </a:tc>
                <a:tc>
                  <a:txBody>
                    <a:bodyPr/>
                    <a:lstStyle/>
                    <a:p>
                      <a:r>
                        <a:rPr lang="en-US" b="0" dirty="0" smtClean="0">
                          <a:solidFill>
                            <a:schemeClr val="tx1"/>
                          </a:solidFill>
                        </a:rPr>
                        <a:t>Same code</a:t>
                      </a:r>
                      <a:endParaRPr lang="en-US" b="0" dirty="0">
                        <a:solidFill>
                          <a:schemeClr val="tx1"/>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r>
                        <a:rPr lang="en-US" b="1" dirty="0" smtClean="0">
                          <a:solidFill>
                            <a:srgbClr val="FF0000"/>
                          </a:solidFill>
                        </a:rPr>
                        <a:t>collection</a:t>
                      </a:r>
                      <a:endParaRPr lang="en-US" b="1" dirty="0">
                        <a:solidFill>
                          <a:srgbClr val="FF0000"/>
                        </a:solidFill>
                      </a:endParaRPr>
                    </a:p>
                  </a:txBody>
                  <a:tcPr/>
                </a:tc>
                <a:tc>
                  <a:txBody>
                    <a:bodyPr/>
                    <a:lstStyle/>
                    <a:p>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6278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Wider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Scientific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a:t>
            </a:r>
            <a:r>
              <a:rPr lang="de-DE" sz="1400" dirty="0" err="1">
                <a:solidFill>
                  <a:schemeClr val="accent3">
                    <a:lumMod val="75000"/>
                  </a:schemeClr>
                </a:solidFill>
                <a:latin typeface="+mj-lt"/>
              </a:rPr>
              <a:t>Robustness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2914867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9033933" y="3437467"/>
            <a:ext cx="1218629" cy="626533"/>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Different data</a:t>
                      </a:r>
                      <a:endParaRPr lang="en-US" b="1" dirty="0">
                        <a:solidFill>
                          <a:srgbClr val="FF0000"/>
                        </a:solidFill>
                      </a:endParaRPr>
                    </a:p>
                  </a:txBody>
                  <a:tcPr/>
                </a:tc>
                <a:tc>
                  <a:txBody>
                    <a:bodyPr/>
                    <a:lstStyle/>
                    <a:p>
                      <a:r>
                        <a:rPr lang="en-US" b="0" dirty="0" smtClean="0">
                          <a:solidFill>
                            <a:schemeClr val="tx1"/>
                          </a:solidFill>
                        </a:rPr>
                        <a:t>Different code</a:t>
                      </a:r>
                      <a:endParaRPr lang="en-US" b="0" dirty="0">
                        <a:solidFill>
                          <a:schemeClr val="tx1"/>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0" dirty="0" smtClean="0">
                          <a:solidFill>
                            <a:schemeClr val="tx1"/>
                          </a:solidFill>
                        </a:rPr>
                        <a:t>or software</a:t>
                      </a:r>
                      <a:endParaRPr lang="en-US" b="0" dirty="0">
                        <a:solidFill>
                          <a:schemeClr val="tx1"/>
                        </a:solidFill>
                      </a:endParaRPr>
                    </a:p>
                  </a:txBody>
                  <a:tcPr/>
                </a:tc>
                <a:tc>
                  <a:txBody>
                    <a:bodyPr/>
                    <a:lstStyle/>
                    <a:p>
                      <a:r>
                        <a:rPr lang="en-US" b="1" dirty="0" smtClean="0">
                          <a:solidFill>
                            <a:srgbClr val="FF0000"/>
                          </a:solidFill>
                        </a:rPr>
                        <a:t>methods </a:t>
                      </a:r>
                      <a:endParaRPr lang="en-US" b="1" dirty="0">
                        <a:solidFill>
                          <a:srgbClr val="FF0000"/>
                        </a:solidFill>
                      </a:endParaRPr>
                    </a:p>
                  </a:txBody>
                  <a:tcPr/>
                </a:tc>
                <a:tc>
                  <a:txBody>
                    <a:bodyPr/>
                    <a:lstStyle/>
                    <a:p>
                      <a:r>
                        <a:rPr lang="en-US" b="1" dirty="0" smtClean="0">
                          <a:solidFill>
                            <a:srgbClr val="FF0000"/>
                          </a:solidFill>
                        </a:rPr>
                        <a:t>context or</a:t>
                      </a:r>
                      <a:endParaRPr lang="en-US" b="1" dirty="0">
                        <a:solidFill>
                          <a:srgbClr val="FF0000"/>
                        </a:solidFill>
                      </a:endParaRPr>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b="1" dirty="0" smtClean="0">
                          <a:solidFill>
                            <a:srgbClr val="FF0000"/>
                          </a:solidFill>
                        </a:rPr>
                        <a:t>country</a:t>
                      </a:r>
                      <a:endParaRPr lang="en-US" b="1" dirty="0">
                        <a:solidFill>
                          <a:srgbClr val="FF0000"/>
                        </a:solidFill>
                      </a:endParaRPr>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10382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Progress</a:t>
            </a:r>
            <a:endParaRPr lang="en-US" dirty="0">
              <a:solidFill>
                <a:schemeClr val="bg1"/>
              </a:solidFill>
            </a:endParaRPr>
          </a:p>
        </p:txBody>
      </p:sp>
    </p:spTree>
    <p:extLst>
      <p:ext uri="{BB962C8B-B14F-4D97-AF65-F5344CB8AC3E}">
        <p14:creationId xmlns:p14="http://schemas.microsoft.com/office/powerpoint/2010/main" val="175982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Progress</a:t>
            </a:r>
            <a:endParaRPr lang="en-US" dirty="0"/>
          </a:p>
        </p:txBody>
      </p:sp>
      <p:sp>
        <p:nvSpPr>
          <p:cNvPr id="6" name="Content Placeholder 5"/>
          <p:cNvSpPr>
            <a:spLocks noGrp="1"/>
          </p:cNvSpPr>
          <p:nvPr>
            <p:ph idx="1"/>
          </p:nvPr>
        </p:nvSpPr>
        <p:spPr/>
        <p:txBody>
          <a:bodyPr/>
          <a:lstStyle/>
          <a:p>
            <a:r>
              <a:rPr lang="en-US" dirty="0" smtClean="0"/>
              <a:t>Replication archives and Data (Code) Availability policies</a:t>
            </a:r>
          </a:p>
        </p:txBody>
      </p:sp>
      <p:pic>
        <p:nvPicPr>
          <p:cNvPr id="4" name="Picture 4" descr="Publication Cove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448050" y="3625056"/>
            <a:ext cx="12382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View Table of Contents for Journal of Applied Econometrics volume 34 issu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60670" y="3625056"/>
            <a:ext cx="10858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iew Table of Contents for Journal of Money, Credit and Banking volume 51 issue 1"/>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578667" y="4190782"/>
            <a:ext cx="9620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1174570" y="4649569"/>
            <a:ext cx="2609850" cy="1104900"/>
          </a:xfrm>
          <a:prstGeom prst="rect">
            <a:avLst/>
          </a:prstGeom>
        </p:spPr>
      </p:pic>
    </p:spTree>
    <p:extLst>
      <p:ext uri="{BB962C8B-B14F-4D97-AF65-F5344CB8AC3E}">
        <p14:creationId xmlns:p14="http://schemas.microsoft.com/office/powerpoint/2010/main" val="79463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Progress</a:t>
            </a:r>
            <a:endParaRPr lang="en-US" dirty="0"/>
          </a:p>
        </p:txBody>
      </p:sp>
      <p:sp>
        <p:nvSpPr>
          <p:cNvPr id="6" name="Content Placeholder 5"/>
          <p:cNvSpPr>
            <a:spLocks noGrp="1"/>
          </p:cNvSpPr>
          <p:nvPr>
            <p:ph idx="1"/>
          </p:nvPr>
        </p:nvSpPr>
        <p:spPr/>
        <p:txBody>
          <a:bodyPr/>
          <a:lstStyle/>
          <a:p>
            <a:r>
              <a:rPr lang="en-US" dirty="0" smtClean="0"/>
              <a:t>Replication archives and Data (Code) Availability policies</a:t>
            </a:r>
          </a:p>
          <a:p>
            <a:r>
              <a:rPr lang="en-US" dirty="0" smtClean="0"/>
              <a:t>Shared open source software</a:t>
            </a:r>
          </a:p>
        </p:txBody>
      </p:sp>
      <p:pic>
        <p:nvPicPr>
          <p:cNvPr id="9" name="Picture 8"/>
          <p:cNvPicPr>
            <a:picLocks noChangeAspect="1"/>
          </p:cNvPicPr>
          <p:nvPr/>
        </p:nvPicPr>
        <p:blipFill>
          <a:blip r:embed="rId2"/>
          <a:stretch>
            <a:fillRect/>
          </a:stretch>
        </p:blipFill>
        <p:spPr>
          <a:xfrm>
            <a:off x="4151790" y="3227337"/>
            <a:ext cx="3180811" cy="2699991"/>
          </a:xfrm>
          <a:prstGeom prst="rect">
            <a:avLst/>
          </a:prstGeom>
        </p:spPr>
      </p:pic>
      <p:pic>
        <p:nvPicPr>
          <p:cNvPr id="11" name="Picture 10"/>
          <p:cNvPicPr>
            <a:picLocks noChangeAspect="1"/>
          </p:cNvPicPr>
          <p:nvPr/>
        </p:nvPicPr>
        <p:blipFill>
          <a:blip r:embed="rId3"/>
          <a:stretch>
            <a:fillRect/>
          </a:stretch>
        </p:blipFill>
        <p:spPr>
          <a:xfrm>
            <a:off x="1892179" y="3731283"/>
            <a:ext cx="1419225" cy="1104900"/>
          </a:xfrm>
          <a:prstGeom prst="rect">
            <a:avLst/>
          </a:prstGeom>
        </p:spPr>
      </p:pic>
    </p:spTree>
    <p:extLst>
      <p:ext uri="{BB962C8B-B14F-4D97-AF65-F5344CB8AC3E}">
        <p14:creationId xmlns:p14="http://schemas.microsoft.com/office/powerpoint/2010/main" val="514046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pPr lvl="0"/>
            <a:r>
              <a:rPr lang="en-US" dirty="0">
                <a:solidFill>
                  <a:prstClr val="black"/>
                </a:solidFill>
              </a:rPr>
              <a:t>Replication archives and Data (Code) Availability policies</a:t>
            </a:r>
          </a:p>
          <a:p>
            <a:pPr lvl="0"/>
            <a:r>
              <a:rPr lang="en-US" dirty="0">
                <a:solidFill>
                  <a:prstClr val="black"/>
                </a:solidFill>
              </a:rPr>
              <a:t>Shared open source software</a:t>
            </a:r>
          </a:p>
          <a:p>
            <a:r>
              <a:rPr lang="en-US" dirty="0" smtClean="0"/>
              <a:t>Better public-use and shared data</a:t>
            </a:r>
            <a:endParaRPr lang="en-US" dirty="0"/>
          </a:p>
        </p:txBody>
      </p:sp>
      <p:pic>
        <p:nvPicPr>
          <p:cNvPr id="4" name="Picture 3"/>
          <p:cNvPicPr>
            <a:picLocks noChangeAspect="1"/>
          </p:cNvPicPr>
          <p:nvPr/>
        </p:nvPicPr>
        <p:blipFill>
          <a:blip r:embed="rId2"/>
          <a:stretch>
            <a:fillRect/>
          </a:stretch>
        </p:blipFill>
        <p:spPr>
          <a:xfrm>
            <a:off x="1213778" y="3542371"/>
            <a:ext cx="2162175" cy="2524125"/>
          </a:xfrm>
          <a:prstGeom prst="rect">
            <a:avLst/>
          </a:prstGeom>
        </p:spPr>
      </p:pic>
      <p:pic>
        <p:nvPicPr>
          <p:cNvPr id="6" name="Picture 5"/>
          <p:cNvPicPr>
            <a:picLocks noChangeAspect="1"/>
          </p:cNvPicPr>
          <p:nvPr/>
        </p:nvPicPr>
        <p:blipFill>
          <a:blip r:embed="rId3"/>
          <a:stretch>
            <a:fillRect/>
          </a:stretch>
        </p:blipFill>
        <p:spPr>
          <a:xfrm>
            <a:off x="4741545" y="3916362"/>
            <a:ext cx="1704975" cy="666750"/>
          </a:xfrm>
          <a:prstGeom prst="rect">
            <a:avLst/>
          </a:prstGeom>
        </p:spPr>
      </p:pic>
      <p:pic>
        <p:nvPicPr>
          <p:cNvPr id="7" name="Picture 6"/>
          <p:cNvPicPr>
            <a:picLocks noChangeAspect="1"/>
          </p:cNvPicPr>
          <p:nvPr/>
        </p:nvPicPr>
        <p:blipFill>
          <a:blip r:embed="rId4"/>
          <a:stretch>
            <a:fillRect/>
          </a:stretch>
        </p:blipFill>
        <p:spPr>
          <a:xfrm>
            <a:off x="5594032" y="4752420"/>
            <a:ext cx="3228975" cy="981075"/>
          </a:xfrm>
          <a:prstGeom prst="rect">
            <a:avLst/>
          </a:prstGeom>
        </p:spPr>
      </p:pic>
      <p:pic>
        <p:nvPicPr>
          <p:cNvPr id="10" name="Picture 9"/>
          <p:cNvPicPr>
            <a:picLocks noChangeAspect="1"/>
          </p:cNvPicPr>
          <p:nvPr/>
        </p:nvPicPr>
        <p:blipFill>
          <a:blip r:embed="rId5"/>
          <a:stretch>
            <a:fillRect/>
          </a:stretch>
        </p:blipFill>
        <p:spPr>
          <a:xfrm>
            <a:off x="6566462" y="3113327"/>
            <a:ext cx="2743200" cy="1047750"/>
          </a:xfrm>
          <a:prstGeom prst="rect">
            <a:avLst/>
          </a:prstGeom>
        </p:spPr>
      </p:pic>
      <p:pic>
        <p:nvPicPr>
          <p:cNvPr id="11" name="Picture 10"/>
          <p:cNvPicPr>
            <a:picLocks noChangeAspect="1"/>
          </p:cNvPicPr>
          <p:nvPr/>
        </p:nvPicPr>
        <p:blipFill>
          <a:blip r:embed="rId6"/>
          <a:stretch>
            <a:fillRect/>
          </a:stretch>
        </p:blipFill>
        <p:spPr>
          <a:xfrm>
            <a:off x="8823007" y="4402932"/>
            <a:ext cx="2705100" cy="1371600"/>
          </a:xfrm>
          <a:prstGeom prst="rect">
            <a:avLst/>
          </a:prstGeom>
        </p:spPr>
      </p:pic>
      <p:pic>
        <p:nvPicPr>
          <p:cNvPr id="12" name="Picture 11"/>
          <p:cNvPicPr>
            <a:picLocks noChangeAspect="1"/>
          </p:cNvPicPr>
          <p:nvPr/>
        </p:nvPicPr>
        <p:blipFill>
          <a:blip r:embed="rId7"/>
          <a:stretch>
            <a:fillRect/>
          </a:stretch>
        </p:blipFill>
        <p:spPr>
          <a:xfrm>
            <a:off x="9072370" y="3503852"/>
            <a:ext cx="1695450" cy="657225"/>
          </a:xfrm>
          <a:prstGeom prst="rect">
            <a:avLst/>
          </a:prstGeom>
        </p:spPr>
      </p:pic>
    </p:spTree>
    <p:extLst>
      <p:ext uri="{BB962C8B-B14F-4D97-AF65-F5344CB8AC3E}">
        <p14:creationId xmlns:p14="http://schemas.microsoft.com/office/powerpoint/2010/main" val="2855203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a:t>Replication archives and Data (Code) Availability policies</a:t>
            </a:r>
          </a:p>
          <a:p>
            <a:r>
              <a:rPr lang="en-US" dirty="0"/>
              <a:t>Shared open source software</a:t>
            </a:r>
          </a:p>
          <a:p>
            <a:r>
              <a:rPr lang="en-US" dirty="0" smtClean="0"/>
              <a:t>Better public-use and shared data</a:t>
            </a:r>
          </a:p>
          <a:p>
            <a:r>
              <a:rPr lang="en-US" dirty="0" smtClean="0"/>
              <a:t>Better ways of accessing preprints/ grey literature</a:t>
            </a:r>
            <a:endParaRPr lang="en-US" dirty="0"/>
          </a:p>
        </p:txBody>
      </p:sp>
      <p:pic>
        <p:nvPicPr>
          <p:cNvPr id="2052" name="Picture 4" descr="RePEc: Research Papers in Economic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47804" y="4794907"/>
            <a:ext cx="24098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5086140" y="4413908"/>
            <a:ext cx="2105025" cy="1209675"/>
          </a:xfrm>
          <a:prstGeom prst="rect">
            <a:avLst/>
          </a:prstGeom>
        </p:spPr>
      </p:pic>
    </p:spTree>
    <p:extLst>
      <p:ext uri="{BB962C8B-B14F-4D97-AF65-F5344CB8AC3E}">
        <p14:creationId xmlns:p14="http://schemas.microsoft.com/office/powerpoint/2010/main" val="3047353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Replication and Reproducibility in Social Sciences and Statistics: Context, Concerns, and Concrete Measures</a:t>
            </a:r>
          </a:p>
        </p:txBody>
      </p:sp>
      <p:sp>
        <p:nvSpPr>
          <p:cNvPr id="3" name="Subtitle 2"/>
          <p:cNvSpPr>
            <a:spLocks noGrp="1"/>
          </p:cNvSpPr>
          <p:nvPr>
            <p:ph type="subTitle" idx="1"/>
          </p:nvPr>
        </p:nvSpPr>
        <p:spPr>
          <a:xfrm>
            <a:off x="1524000" y="4531658"/>
            <a:ext cx="9144000" cy="2141857"/>
          </a:xfrm>
        </p:spPr>
        <p:txBody>
          <a:bodyPr>
            <a:normAutofit/>
          </a:bodyPr>
          <a:lstStyle/>
          <a:p>
            <a:r>
              <a:rPr lang="en-US" dirty="0"/>
              <a:t>Lars Vilhuber</a:t>
            </a:r>
          </a:p>
          <a:p>
            <a:r>
              <a:rPr lang="en-US" dirty="0"/>
              <a:t>Cornell University</a:t>
            </a:r>
          </a:p>
          <a:p>
            <a:endParaRPr lang="en-US" dirty="0"/>
          </a:p>
          <a:p>
            <a:r>
              <a:rPr lang="en-US" sz="1600" dirty="0" smtClean="0"/>
              <a:t>Partial funding </a:t>
            </a:r>
            <a:r>
              <a:rPr lang="en-US" sz="1600" dirty="0"/>
              <a:t>acknowledged under NSF-</a:t>
            </a:r>
            <a:r>
              <a:rPr lang="en-US" sz="1600" dirty="0">
                <a:hlinkClick r:id="rId3"/>
              </a:rPr>
              <a:t>#1131848 (NCRN)</a:t>
            </a:r>
            <a:r>
              <a:rPr lang="en-US" sz="1600" dirty="0"/>
              <a:t> and a grant from the Alfred P. Sloan Foundation.</a:t>
            </a:r>
            <a:br>
              <a:rPr lang="en-US" sz="1600" dirty="0"/>
            </a:br>
            <a:r>
              <a:rPr lang="en-US" sz="1600" dirty="0"/>
              <a:t>The opinions expressed in this talk are solely the authors, and do not represent the views of the U.S. Census Bureau, the American Economic Association, or any of the funding agencies. </a:t>
            </a:r>
          </a:p>
        </p:txBody>
      </p:sp>
    </p:spTree>
    <p:extLst>
      <p:ext uri="{BB962C8B-B14F-4D97-AF65-F5344CB8AC3E}">
        <p14:creationId xmlns:p14="http://schemas.microsoft.com/office/powerpoint/2010/main" val="1443857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a:t>Replication archives and Data (Code) Availability policies</a:t>
            </a:r>
          </a:p>
          <a:p>
            <a:r>
              <a:rPr lang="en-US" dirty="0"/>
              <a:t>Shared open source software</a:t>
            </a:r>
          </a:p>
          <a:p>
            <a:r>
              <a:rPr lang="en-US" dirty="0" smtClean="0"/>
              <a:t>Better public-use and shared data</a:t>
            </a:r>
          </a:p>
          <a:p>
            <a:r>
              <a:rPr lang="en-US" dirty="0" smtClean="0"/>
              <a:t>Better ways of accessing preprints/ grey literature</a:t>
            </a:r>
          </a:p>
          <a:p>
            <a:r>
              <a:rPr lang="en-US" dirty="0" smtClean="0"/>
              <a:t>Pre-registration of trials, experiments, and analyses</a:t>
            </a:r>
            <a:endParaRPr lang="en-US" dirty="0"/>
          </a:p>
        </p:txBody>
      </p:sp>
      <p:pic>
        <p:nvPicPr>
          <p:cNvPr id="6" name="Picture 5"/>
          <p:cNvPicPr>
            <a:picLocks noChangeAspect="1"/>
          </p:cNvPicPr>
          <p:nvPr/>
        </p:nvPicPr>
        <p:blipFill>
          <a:blip r:embed="rId2"/>
          <a:stretch>
            <a:fillRect/>
          </a:stretch>
        </p:blipFill>
        <p:spPr>
          <a:xfrm>
            <a:off x="7785100" y="5146675"/>
            <a:ext cx="3390900" cy="847725"/>
          </a:xfrm>
          <a:prstGeom prst="rect">
            <a:avLst/>
          </a:prstGeom>
        </p:spPr>
      </p:pic>
      <p:pic>
        <p:nvPicPr>
          <p:cNvPr id="7" name="Picture 6"/>
          <p:cNvPicPr>
            <a:picLocks noChangeAspect="1"/>
          </p:cNvPicPr>
          <p:nvPr/>
        </p:nvPicPr>
        <p:blipFill>
          <a:blip r:embed="rId3"/>
          <a:stretch>
            <a:fillRect/>
          </a:stretch>
        </p:blipFill>
        <p:spPr>
          <a:xfrm>
            <a:off x="5935662" y="5424487"/>
            <a:ext cx="1743075" cy="428625"/>
          </a:xfrm>
          <a:prstGeom prst="rect">
            <a:avLst/>
          </a:prstGeom>
        </p:spPr>
      </p:pic>
      <p:pic>
        <p:nvPicPr>
          <p:cNvPr id="8" name="Picture 7"/>
          <p:cNvPicPr>
            <a:picLocks noChangeAspect="1"/>
          </p:cNvPicPr>
          <p:nvPr/>
        </p:nvPicPr>
        <p:blipFill>
          <a:blip r:embed="rId4"/>
          <a:stretch>
            <a:fillRect/>
          </a:stretch>
        </p:blipFill>
        <p:spPr>
          <a:xfrm>
            <a:off x="1554480" y="4749397"/>
            <a:ext cx="3533775" cy="838200"/>
          </a:xfrm>
          <a:prstGeom prst="rect">
            <a:avLst/>
          </a:prstGeom>
        </p:spPr>
      </p:pic>
    </p:spTree>
    <p:extLst>
      <p:ext uri="{BB962C8B-B14F-4D97-AF65-F5344CB8AC3E}">
        <p14:creationId xmlns:p14="http://schemas.microsoft.com/office/powerpoint/2010/main" val="570852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2800767"/>
          </a:xfrm>
          <a:prstGeom prst="rect">
            <a:avLst/>
          </a:prstGeom>
          <a:noFill/>
        </p:spPr>
        <p:txBody>
          <a:bodyPr wrap="square" rtlCol="0">
            <a:spAutoFit/>
          </a:bodyPr>
          <a:lstStyle/>
          <a:p>
            <a:pPr algn="ctr"/>
            <a:r>
              <a:rPr lang="en-US" sz="8800" dirty="0" smtClean="0">
                <a:solidFill>
                  <a:schemeClr val="bg1"/>
                </a:solidFill>
              </a:rPr>
              <a:t>More recently…</a:t>
            </a:r>
            <a:endParaRPr lang="en-US" dirty="0">
              <a:solidFill>
                <a:schemeClr val="bg1"/>
              </a:solidFill>
            </a:endParaRPr>
          </a:p>
        </p:txBody>
      </p:sp>
    </p:spTree>
    <p:extLst>
      <p:ext uri="{BB962C8B-B14F-4D97-AF65-F5344CB8AC3E}">
        <p14:creationId xmlns:p14="http://schemas.microsoft.com/office/powerpoint/2010/main" val="1678890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358662" y="1583140"/>
            <a:ext cx="8175716" cy="4728308"/>
          </a:xfrm>
        </p:spPr>
        <p:txBody>
          <a:bodyPr>
            <a:noAutofit/>
          </a:bodyPr>
          <a:lstStyle/>
          <a:p>
            <a:r>
              <a:rPr lang="en-US" sz="4400" b="1" dirty="0" smtClean="0"/>
              <a:t>Greater </a:t>
            </a:r>
            <a:r>
              <a:rPr lang="en-US" sz="4400" b="1" u="sng" dirty="0" smtClean="0">
                <a:solidFill>
                  <a:schemeClr val="accent5">
                    <a:lumMod val="75000"/>
                  </a:schemeClr>
                </a:solidFill>
              </a:rPr>
              <a:t>enforcement</a:t>
            </a:r>
            <a:r>
              <a:rPr lang="en-US" sz="4400" b="1" dirty="0" smtClean="0"/>
              <a:t> of data (and code) availability</a:t>
            </a:r>
          </a:p>
          <a:p>
            <a:pPr lvl="1"/>
            <a:r>
              <a:rPr lang="en-US" sz="3600" dirty="0"/>
              <a:t>2015, AJ Political Science</a:t>
            </a:r>
          </a:p>
          <a:p>
            <a:pPr lvl="1"/>
            <a:r>
              <a:rPr lang="en-US" sz="3600" dirty="0" smtClean="0"/>
              <a:t>2016, Data Editor for ASA Software Section</a:t>
            </a:r>
          </a:p>
          <a:p>
            <a:pPr lvl="1"/>
            <a:r>
              <a:rPr lang="en-US" sz="3600" dirty="0" smtClean="0"/>
              <a:t>2016, Statistical review added Science</a:t>
            </a:r>
          </a:p>
          <a:p>
            <a:pPr lvl="1"/>
            <a:r>
              <a:rPr lang="en-US" sz="3600" dirty="0" smtClean="0"/>
              <a:t>2017: AEA appoints Data Editor, with mandate to do similar activities </a:t>
            </a:r>
            <a:br>
              <a:rPr lang="en-US" sz="3600" dirty="0" smtClean="0"/>
            </a:br>
            <a:r>
              <a:rPr lang="en-US" sz="2800" dirty="0" smtClean="0"/>
              <a:t>(also EJ, </a:t>
            </a:r>
            <a:r>
              <a:rPr lang="en-US" sz="2800" dirty="0" err="1" smtClean="0"/>
              <a:t>Restud</a:t>
            </a:r>
            <a:r>
              <a:rPr lang="en-US" sz="2800" dirty="0" smtClean="0"/>
              <a:t>)</a:t>
            </a:r>
            <a:endParaRPr lang="en-US" sz="3600" dirty="0" smtClean="0"/>
          </a:p>
        </p:txBody>
      </p:sp>
    </p:spTree>
    <p:extLst>
      <p:ext uri="{BB962C8B-B14F-4D97-AF65-F5344CB8AC3E}">
        <p14:creationId xmlns:p14="http://schemas.microsoft.com/office/powerpoint/2010/main" val="3424307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sp>
        <p:nvSpPr>
          <p:cNvPr id="3" name="Content Placeholder 2"/>
          <p:cNvSpPr>
            <a:spLocks noGrp="1"/>
          </p:cNvSpPr>
          <p:nvPr>
            <p:ph idx="1"/>
          </p:nvPr>
        </p:nvSpPr>
        <p:spPr/>
        <p:txBody>
          <a:bodyPr>
            <a:normAutofit/>
          </a:bodyPr>
          <a:lstStyle/>
          <a:p>
            <a:r>
              <a:rPr lang="en-US" sz="3600" dirty="0" smtClean="0"/>
              <a:t>“That </a:t>
            </a:r>
            <a:r>
              <a:rPr lang="en-US" sz="3600" dirty="0"/>
              <a:t>information is especially helpful in research that emphasizes </a:t>
            </a:r>
            <a:r>
              <a:rPr lang="en-US" sz="4000" b="1" dirty="0">
                <a:solidFill>
                  <a:schemeClr val="accent1">
                    <a:lumMod val="75000"/>
                  </a:schemeClr>
                </a:solidFill>
              </a:rPr>
              <a:t>null hypothesis significance testing</a:t>
            </a:r>
            <a:r>
              <a:rPr lang="en-US" sz="3600" dirty="0"/>
              <a:t>. </a:t>
            </a:r>
            <a:endParaRPr lang="en-US" sz="3600" dirty="0" smtClean="0"/>
          </a:p>
          <a:p>
            <a:r>
              <a:rPr lang="en-US" sz="3600" dirty="0" smtClean="0"/>
              <a:t>A thorough preregistration promotes transparency and openness and </a:t>
            </a:r>
            <a:r>
              <a:rPr lang="en-US" sz="3600" b="1" dirty="0" smtClean="0">
                <a:solidFill>
                  <a:schemeClr val="accent4">
                    <a:lumMod val="75000"/>
                  </a:schemeClr>
                </a:solidFill>
              </a:rPr>
              <a:t>protects researchers from suspicions of p-hacking</a:t>
            </a:r>
            <a:r>
              <a:rPr lang="en-US" sz="3600" dirty="0" smtClean="0"/>
              <a:t>.” </a:t>
            </a:r>
            <a:endParaRPr lang="en-US" sz="3600" dirty="0"/>
          </a:p>
        </p:txBody>
      </p:sp>
      <p:sp>
        <p:nvSpPr>
          <p:cNvPr id="4" name="TextBox 3"/>
          <p:cNvSpPr txBox="1"/>
          <p:nvPr/>
        </p:nvSpPr>
        <p:spPr>
          <a:xfrm>
            <a:off x="6887329" y="6502399"/>
            <a:ext cx="4451231" cy="230832"/>
          </a:xfrm>
          <a:prstGeom prst="rect">
            <a:avLst/>
          </a:prstGeom>
          <a:noFill/>
        </p:spPr>
        <p:txBody>
          <a:bodyPr wrap="square" rtlCol="0">
            <a:spAutoFit/>
          </a:bodyPr>
          <a:lstStyle/>
          <a:p>
            <a:r>
              <a:rPr lang="en-US" sz="900" smtClean="0"/>
              <a:t>https://www.psychologicalscience.org/publications/psychological_science/preregistration</a:t>
            </a:r>
            <a:endParaRPr lang="en-US" sz="900"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227509" y="4002357"/>
            <a:ext cx="3770869" cy="2500042"/>
          </a:xfrm>
          <a:prstGeom prst="rect">
            <a:avLst/>
          </a:prstGeom>
        </p:spPr>
      </p:pic>
    </p:spTree>
    <p:extLst>
      <p:ext uri="{BB962C8B-B14F-4D97-AF65-F5344CB8AC3E}">
        <p14:creationId xmlns:p14="http://schemas.microsoft.com/office/powerpoint/2010/main" val="2129275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sp>
        <p:nvSpPr>
          <p:cNvPr id="3" name="Content Placeholder 2"/>
          <p:cNvSpPr>
            <a:spLocks noGrp="1"/>
          </p:cNvSpPr>
          <p:nvPr>
            <p:ph idx="1"/>
          </p:nvPr>
        </p:nvSpPr>
        <p:spPr>
          <a:xfrm>
            <a:off x="2358662" y="1960110"/>
            <a:ext cx="8175716" cy="4351338"/>
          </a:xfrm>
        </p:spPr>
        <p:txBody>
          <a:bodyPr>
            <a:normAutofit/>
          </a:bodyPr>
          <a:lstStyle/>
          <a:p>
            <a:pPr lvl="1"/>
            <a:r>
              <a:rPr lang="en-US" sz="3200" dirty="0" smtClean="0">
                <a:hlinkClick r:id="rId2"/>
              </a:rPr>
              <a:t>https://cos.io/rr</a:t>
            </a:r>
            <a:r>
              <a:rPr lang="en-US" sz="3200" dirty="0" smtClean="0"/>
              <a:t> </a:t>
            </a:r>
          </a:p>
          <a:p>
            <a:pPr lvl="1"/>
            <a:r>
              <a:rPr lang="en-US" sz="3600" dirty="0" smtClean="0"/>
              <a:t>Chambers (2014)</a:t>
            </a:r>
          </a:p>
          <a:p>
            <a:pPr lvl="1"/>
            <a:r>
              <a:rPr lang="en-US" sz="3600" dirty="0" err="1" smtClean="0"/>
              <a:t>Nosek</a:t>
            </a:r>
            <a:r>
              <a:rPr lang="en-US" sz="3600" dirty="0" smtClean="0"/>
              <a:t> &amp; </a:t>
            </a:r>
            <a:r>
              <a:rPr lang="en-US" sz="3600" dirty="0" err="1" smtClean="0"/>
              <a:t>Lakens</a:t>
            </a:r>
            <a:r>
              <a:rPr lang="en-US" sz="3600" dirty="0" smtClean="0"/>
              <a:t> (2014)</a:t>
            </a:r>
          </a:p>
          <a:p>
            <a:pPr lvl="1"/>
            <a:endParaRPr lang="en-US" sz="3600" dirty="0" smtClean="0"/>
          </a:p>
          <a:p>
            <a:endParaRPr lang="en-US" sz="3600" dirty="0" smtClean="0"/>
          </a:p>
          <a:p>
            <a:endParaRPr lang="en-US" sz="3600" dirty="0"/>
          </a:p>
          <a:p>
            <a:r>
              <a:rPr lang="en-US" sz="3600" dirty="0" smtClean="0"/>
              <a:t>Close cousin: Results-blind review</a:t>
            </a: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58662" y="3665310"/>
            <a:ext cx="7620000" cy="1771650"/>
          </a:xfrm>
          <a:prstGeom prst="rect">
            <a:avLst/>
          </a:prstGeom>
        </p:spPr>
      </p:pic>
    </p:spTree>
    <p:extLst>
      <p:ext uri="{BB962C8B-B14F-4D97-AF65-F5344CB8AC3E}">
        <p14:creationId xmlns:p14="http://schemas.microsoft.com/office/powerpoint/2010/main" val="3838239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Preprints</a:t>
            </a:r>
            <a:r>
              <a:rPr lang="en-US" dirty="0"/>
              <a:t> in other sciences </a:t>
            </a:r>
          </a:p>
        </p:txBody>
      </p:sp>
      <p:sp>
        <p:nvSpPr>
          <p:cNvPr id="3" name="Content Placeholder 2"/>
          <p:cNvSpPr>
            <a:spLocks noGrp="1"/>
          </p:cNvSpPr>
          <p:nvPr>
            <p:ph idx="1"/>
          </p:nvPr>
        </p:nvSpPr>
        <p:spPr>
          <a:xfrm>
            <a:off x="3147740" y="2229531"/>
            <a:ext cx="6597559" cy="4351338"/>
          </a:xfrm>
        </p:spPr>
        <p:txBody>
          <a:bodyPr>
            <a:normAutofit/>
          </a:bodyPr>
          <a:lstStyle/>
          <a:p>
            <a:pPr lvl="1"/>
            <a:r>
              <a:rPr lang="en-US" sz="3600" dirty="0" err="1" smtClean="0"/>
              <a:t>bioRxiv</a:t>
            </a:r>
            <a:r>
              <a:rPr lang="en-US" sz="3600" dirty="0" smtClean="0"/>
              <a:t> (2013)</a:t>
            </a:r>
          </a:p>
          <a:p>
            <a:pPr lvl="1"/>
            <a:r>
              <a:rPr lang="en-US" sz="3600" dirty="0" err="1" smtClean="0"/>
              <a:t>PsyArXiv</a:t>
            </a:r>
            <a:r>
              <a:rPr lang="en-US" sz="3600" dirty="0" smtClean="0"/>
              <a:t> (2016)</a:t>
            </a:r>
          </a:p>
        </p:txBody>
      </p:sp>
      <p:pic>
        <p:nvPicPr>
          <p:cNvPr id="4" name="Picture 3"/>
          <p:cNvPicPr>
            <a:picLocks noChangeAspect="1"/>
          </p:cNvPicPr>
          <p:nvPr/>
        </p:nvPicPr>
        <p:blipFill>
          <a:blip r:embed="rId2"/>
          <a:stretch>
            <a:fillRect/>
          </a:stretch>
        </p:blipFill>
        <p:spPr>
          <a:xfrm>
            <a:off x="1064940" y="3965129"/>
            <a:ext cx="3069030" cy="1612440"/>
          </a:xfrm>
          <a:prstGeom prst="rect">
            <a:avLst/>
          </a:prstGeom>
        </p:spPr>
      </p:pic>
      <p:pic>
        <p:nvPicPr>
          <p:cNvPr id="5" name="Picture 4"/>
          <p:cNvPicPr>
            <a:picLocks noChangeAspect="1"/>
          </p:cNvPicPr>
          <p:nvPr/>
        </p:nvPicPr>
        <p:blipFill>
          <a:blip r:embed="rId3"/>
          <a:stretch>
            <a:fillRect/>
          </a:stretch>
        </p:blipFill>
        <p:spPr>
          <a:xfrm>
            <a:off x="7664090" y="4195086"/>
            <a:ext cx="3200400" cy="1152525"/>
          </a:xfrm>
          <a:prstGeom prst="rect">
            <a:avLst/>
          </a:prstGeom>
        </p:spPr>
      </p:pic>
    </p:spTree>
    <p:extLst>
      <p:ext uri="{BB962C8B-B14F-4D97-AF65-F5344CB8AC3E}">
        <p14:creationId xmlns:p14="http://schemas.microsoft.com/office/powerpoint/2010/main" val="35304063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30766" y="365125"/>
            <a:ext cx="8689944" cy="6208058"/>
          </a:xfrm>
          <a:prstGeom prst="rect">
            <a:avLst/>
          </a:prstGeom>
        </p:spPr>
      </p:pic>
      <p:sp>
        <p:nvSpPr>
          <p:cNvPr id="5" name="TextBox 4"/>
          <p:cNvSpPr txBox="1"/>
          <p:nvPr/>
        </p:nvSpPr>
        <p:spPr>
          <a:xfrm>
            <a:off x="8212347" y="6388517"/>
            <a:ext cx="3692106" cy="369332"/>
          </a:xfrm>
          <a:prstGeom prst="rect">
            <a:avLst/>
          </a:prstGeom>
          <a:noFill/>
        </p:spPr>
        <p:txBody>
          <a:bodyPr wrap="square" rtlCol="0">
            <a:spAutoFit/>
          </a:bodyPr>
          <a:lstStyle/>
          <a:p>
            <a:r>
              <a:rPr lang="en-US" dirty="0" err="1" smtClean="0"/>
              <a:t>Paluck</a:t>
            </a:r>
            <a:r>
              <a:rPr lang="en-US" dirty="0"/>
              <a:t> (2018) https://osf.io/kvbnh/</a:t>
            </a:r>
          </a:p>
        </p:txBody>
      </p:sp>
    </p:spTree>
    <p:extLst>
      <p:ext uri="{BB962C8B-B14F-4D97-AF65-F5344CB8AC3E}">
        <p14:creationId xmlns:p14="http://schemas.microsoft.com/office/powerpoint/2010/main" val="3572225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Issues</a:t>
            </a:r>
            <a:endParaRPr lang="en-US" dirty="0">
              <a:solidFill>
                <a:schemeClr val="bg1"/>
              </a:solidFill>
            </a:endParaRPr>
          </a:p>
        </p:txBody>
      </p:sp>
    </p:spTree>
    <p:extLst>
      <p:ext uri="{BB962C8B-B14F-4D97-AF65-F5344CB8AC3E}">
        <p14:creationId xmlns:p14="http://schemas.microsoft.com/office/powerpoint/2010/main" val="966165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Economics makes wide use of public-use data</a:t>
            </a:r>
          </a:p>
        </p:txBody>
      </p:sp>
      <p:sp>
        <p:nvSpPr>
          <p:cNvPr id="3" name="Content Placeholder 2"/>
          <p:cNvSpPr>
            <a:spLocks noGrp="1"/>
          </p:cNvSpPr>
          <p:nvPr>
            <p:ph idx="1"/>
          </p:nvPr>
        </p:nvSpPr>
        <p:spPr/>
        <p:txBody>
          <a:bodyPr/>
          <a:lstStyle/>
          <a:p>
            <a:r>
              <a:rPr lang="en-US" sz="3200" b="1" dirty="0" err="1" smtClean="0"/>
              <a:t>Macrodata</a:t>
            </a:r>
            <a:r>
              <a:rPr lang="en-US" sz="3200" b="1" dirty="0" smtClean="0"/>
              <a:t>:</a:t>
            </a:r>
          </a:p>
          <a:p>
            <a:pPr marL="0" indent="0" algn="ctr">
              <a:buNone/>
            </a:pPr>
            <a:r>
              <a:rPr lang="en-US" dirty="0" smtClean="0">
                <a:latin typeface="Century" panose="02040604050505020304" pitchFamily="18" charset="0"/>
              </a:rPr>
              <a:t>“We use </a:t>
            </a:r>
            <a:r>
              <a:rPr lang="en-US" dirty="0">
                <a:latin typeface="Century" panose="02040604050505020304" pitchFamily="18" charset="0"/>
              </a:rPr>
              <a:t>data </a:t>
            </a:r>
            <a:r>
              <a:rPr lang="en-US" dirty="0" smtClean="0">
                <a:latin typeface="Century" panose="02040604050505020304" pitchFamily="18" charset="0"/>
              </a:rPr>
              <a:t>downloaded from </a:t>
            </a:r>
            <a:r>
              <a:rPr lang="en-US" dirty="0">
                <a:latin typeface="Century" panose="02040604050505020304" pitchFamily="18" charset="0"/>
              </a:rPr>
              <a:t/>
            </a:r>
            <a:br>
              <a:rPr lang="en-US" dirty="0">
                <a:latin typeface="Century" panose="02040604050505020304" pitchFamily="18" charset="0"/>
              </a:rPr>
            </a:br>
            <a:r>
              <a:rPr lang="en-US" dirty="0">
                <a:latin typeface="Century" panose="02040604050505020304" pitchFamily="18" charset="0"/>
              </a:rPr>
              <a:t>the </a:t>
            </a:r>
            <a:r>
              <a:rPr lang="en-US" dirty="0" smtClean="0">
                <a:latin typeface="Century" panose="02040604050505020304" pitchFamily="18" charset="0"/>
              </a:rPr>
              <a:t>Bureau of Economic Analysis…”</a:t>
            </a:r>
            <a:endParaRPr lang="en-US" dirty="0" smtClean="0"/>
          </a:p>
          <a:p>
            <a:r>
              <a:rPr lang="en-US" sz="3200" b="1" dirty="0" smtClean="0"/>
              <a:t>Microdata</a:t>
            </a:r>
            <a:r>
              <a:rPr lang="en-US" dirty="0" smtClean="0"/>
              <a:t>:</a:t>
            </a:r>
          </a:p>
          <a:p>
            <a:endParaRPr lang="en-US" dirty="0"/>
          </a:p>
          <a:p>
            <a:pPr marL="0" indent="0" algn="ctr">
              <a:buNone/>
            </a:pPr>
            <a:r>
              <a:rPr lang="en-US" dirty="0" smtClean="0">
                <a:latin typeface="Century" panose="02040604050505020304" pitchFamily="18" charset="0"/>
              </a:rPr>
              <a:t>“… this paper uses data from </a:t>
            </a:r>
            <a:br>
              <a:rPr lang="en-US" dirty="0" smtClean="0">
                <a:latin typeface="Century" panose="02040604050505020304" pitchFamily="18" charset="0"/>
              </a:rPr>
            </a:br>
            <a:r>
              <a:rPr lang="en-US" dirty="0" smtClean="0">
                <a:latin typeface="Century" panose="02040604050505020304" pitchFamily="18" charset="0"/>
              </a:rPr>
              <a:t>the Current Population Survey…”</a:t>
            </a:r>
          </a:p>
        </p:txBody>
      </p:sp>
    </p:spTree>
    <p:extLst>
      <p:ext uri="{BB962C8B-B14F-4D97-AF65-F5344CB8AC3E}">
        <p14:creationId xmlns:p14="http://schemas.microsoft.com/office/powerpoint/2010/main" val="2600378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This should be easy!</a:t>
            </a:r>
            <a:endParaRPr lang="en-US" dirty="0"/>
          </a:p>
        </p:txBody>
      </p:sp>
    </p:spTree>
    <p:extLst>
      <p:ext uri="{BB962C8B-B14F-4D97-AF65-F5344CB8AC3E}">
        <p14:creationId xmlns:p14="http://schemas.microsoft.com/office/powerpoint/2010/main" val="235805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This reproducibility crisis thing….</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a:ext>
            </a:extLst>
          </a:blip>
          <a:stretch>
            <a:fillRect/>
          </a:stretch>
        </p:blipFill>
        <p:spPr>
          <a:xfrm>
            <a:off x="1825827" y="1901668"/>
            <a:ext cx="8958878" cy="4521434"/>
          </a:xfrm>
        </p:spPr>
      </p:pic>
      <p:sp>
        <p:nvSpPr>
          <p:cNvPr id="5" name="TextBox 4"/>
          <p:cNvSpPr txBox="1"/>
          <p:nvPr/>
        </p:nvSpPr>
        <p:spPr>
          <a:xfrm>
            <a:off x="4972209" y="6372472"/>
            <a:ext cx="2666114" cy="261610"/>
          </a:xfrm>
          <a:prstGeom prst="rect">
            <a:avLst/>
          </a:prstGeom>
          <a:noFill/>
        </p:spPr>
        <p:txBody>
          <a:bodyPr wrap="none" rtlCol="0">
            <a:spAutoFit/>
          </a:bodyPr>
          <a:lstStyle/>
          <a:p>
            <a:r>
              <a:rPr lang="en-US" sz="1100" dirty="0">
                <a:hlinkClick r:id="rId4"/>
              </a:rPr>
              <a:t>https://</a:t>
            </a:r>
            <a:r>
              <a:rPr lang="en-US" sz="1100" dirty="0" smtClean="0">
                <a:hlinkClick r:id="rId4"/>
              </a:rPr>
              <a:t>doi.org/10.1073/pnas.1708272114</a:t>
            </a:r>
            <a:r>
              <a:rPr lang="en-US" sz="1100" dirty="0" smtClean="0"/>
              <a:t> </a:t>
            </a:r>
            <a:endParaRPr lang="en-US" sz="1100" dirty="0"/>
          </a:p>
        </p:txBody>
      </p:sp>
    </p:spTree>
    <p:extLst>
      <p:ext uri="{BB962C8B-B14F-4D97-AF65-F5344CB8AC3E}">
        <p14:creationId xmlns:p14="http://schemas.microsoft.com/office/powerpoint/2010/main" val="30660410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Making RELIABLE archives</a:t>
            </a:r>
            <a:endParaRPr lang="en-US" dirty="0"/>
          </a:p>
        </p:txBody>
      </p:sp>
      <p:sp>
        <p:nvSpPr>
          <p:cNvPr id="3" name="Content Placeholder 2"/>
          <p:cNvSpPr>
            <a:spLocks noGrp="1"/>
          </p:cNvSpPr>
          <p:nvPr>
            <p:ph idx="1"/>
          </p:nvPr>
        </p:nvSpPr>
        <p:spPr/>
        <p:txBody>
          <a:bodyPr/>
          <a:lstStyle/>
          <a:p>
            <a:pPr marL="0" indent="0">
              <a:buNone/>
            </a:pPr>
            <a:r>
              <a:rPr lang="en-US" sz="3600" dirty="0" smtClean="0"/>
              <a:t>Many datasets </a:t>
            </a:r>
          </a:p>
          <a:p>
            <a:pPr lvl="1"/>
            <a:r>
              <a:rPr lang="en-US" sz="3200" dirty="0" smtClean="0"/>
              <a:t>Are imperfectly described</a:t>
            </a:r>
          </a:p>
          <a:p>
            <a:pPr lvl="2"/>
            <a:r>
              <a:rPr lang="en-US" sz="2800" dirty="0" smtClean="0"/>
              <a:t>Very few data citations</a:t>
            </a:r>
          </a:p>
          <a:p>
            <a:pPr lvl="1"/>
            <a:r>
              <a:rPr lang="en-US" sz="3200" dirty="0" smtClean="0"/>
              <a:t>Are badly documented</a:t>
            </a:r>
          </a:p>
          <a:p>
            <a:pPr lvl="1"/>
            <a:r>
              <a:rPr lang="en-US" sz="3200" dirty="0" smtClean="0"/>
              <a:t>Have no (permanent) location defined </a:t>
            </a:r>
          </a:p>
          <a:p>
            <a:pPr lvl="2"/>
            <a:r>
              <a:rPr lang="en-US" sz="2800" dirty="0" smtClean="0"/>
              <a:t>Even for data from high-profile organizations!</a:t>
            </a:r>
          </a:p>
          <a:p>
            <a:pPr lvl="1"/>
            <a:r>
              <a:rPr lang="en-US" sz="3200" dirty="0" smtClean="0"/>
              <a:t>All of the above</a:t>
            </a:r>
          </a:p>
          <a:p>
            <a:pPr lvl="1"/>
            <a:endParaRPr lang="en-US" dirty="0"/>
          </a:p>
        </p:txBody>
      </p:sp>
    </p:spTree>
    <p:extLst>
      <p:ext uri="{BB962C8B-B14F-4D97-AF65-F5344CB8AC3E}">
        <p14:creationId xmlns:p14="http://schemas.microsoft.com/office/powerpoint/2010/main" val="4789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0EEE-16D7-423C-9D58-9907E377CE73}"/>
              </a:ext>
            </a:extLst>
          </p:cNvPr>
          <p:cNvSpPr>
            <a:spLocks noGrp="1"/>
          </p:cNvSpPr>
          <p:nvPr>
            <p:ph type="title"/>
          </p:nvPr>
        </p:nvSpPr>
        <p:spPr/>
        <p:txBody>
          <a:bodyPr/>
          <a:lstStyle/>
          <a:p>
            <a:r>
              <a:rPr lang="en-US" dirty="0"/>
              <a:t>Making USEFUL archives	</a:t>
            </a:r>
          </a:p>
        </p:txBody>
      </p:sp>
      <p:sp>
        <p:nvSpPr>
          <p:cNvPr id="3" name="Content Placeholder 2">
            <a:extLst>
              <a:ext uri="{FF2B5EF4-FFF2-40B4-BE49-F238E27FC236}">
                <a16:creationId xmlns:a16="http://schemas.microsoft.com/office/drawing/2014/main" id="{27982C27-7C3C-48D5-BCE6-EED22E0B6B93}"/>
              </a:ext>
            </a:extLst>
          </p:cNvPr>
          <p:cNvSpPr>
            <a:spLocks noGrp="1"/>
          </p:cNvSpPr>
          <p:nvPr>
            <p:ph idx="1"/>
          </p:nvPr>
        </p:nvSpPr>
        <p:spPr/>
        <p:txBody>
          <a:bodyPr>
            <a:normAutofit/>
          </a:bodyPr>
          <a:lstStyle/>
          <a:p>
            <a:r>
              <a:rPr lang="en-US" sz="2000" dirty="0"/>
              <a:t>From analysis of code from 1996 to 2003 (MMH2006): </a:t>
            </a:r>
          </a:p>
          <a:p>
            <a:pPr marL="0" indent="0" algn="ctr">
              <a:buNone/>
            </a:pPr>
            <a:r>
              <a:rPr lang="en-US" dirty="0"/>
              <a:t>“Other authors seem to think that the entire world shares the exact same hard drive layout, with ‘‘C:\MYDATA\MYPROJECT\” </a:t>
            </a:r>
            <a:r>
              <a:rPr lang="en-US" b="1" dirty="0">
                <a:solidFill>
                  <a:schemeClr val="accent2">
                    <a:lumMod val="75000"/>
                  </a:schemeClr>
                </a:solidFill>
              </a:rPr>
              <a:t>sprinkled liberally</a:t>
            </a:r>
            <a:r>
              <a:rPr lang="en-US" dirty="0"/>
              <a:t> throughout their code. Of course, a would-be </a:t>
            </a:r>
            <a:br>
              <a:rPr lang="en-US" dirty="0"/>
            </a:br>
            <a:r>
              <a:rPr lang="en-US" dirty="0"/>
              <a:t>replicator has to </a:t>
            </a:r>
            <a:r>
              <a:rPr lang="en-US" b="1" dirty="0">
                <a:solidFill>
                  <a:srgbClr val="FF0000"/>
                </a:solidFill>
              </a:rPr>
              <a:t>find and change all these</a:t>
            </a:r>
            <a:r>
              <a:rPr lang="en-US" dirty="0"/>
              <a:t>.”</a:t>
            </a:r>
          </a:p>
          <a:p>
            <a:pPr marL="0" indent="0" algn="ctr">
              <a:buNone/>
            </a:pPr>
            <a:endParaRPr lang="en-US" dirty="0"/>
          </a:p>
          <a:p>
            <a:pPr marL="0" indent="0" algn="ctr">
              <a:buNone/>
            </a:pPr>
            <a:r>
              <a:rPr lang="en-US" dirty="0"/>
              <a:t>“The author might not realize all the data/subroutine files </a:t>
            </a:r>
            <a:br>
              <a:rPr lang="en-US" dirty="0"/>
            </a:br>
            <a:r>
              <a:rPr lang="en-US" dirty="0"/>
              <a:t>that his code utilizes, and </a:t>
            </a:r>
            <a:br>
              <a:rPr lang="en-US" dirty="0"/>
            </a:br>
            <a:r>
              <a:rPr lang="en-US" b="1" dirty="0">
                <a:solidFill>
                  <a:schemeClr val="accent2">
                    <a:lumMod val="75000"/>
                  </a:schemeClr>
                </a:solidFill>
              </a:rPr>
              <a:t>forget to include</a:t>
            </a:r>
            <a:r>
              <a:rPr lang="en-US" dirty="0"/>
              <a:t> said data/subroutine in his replication files.”</a:t>
            </a:r>
          </a:p>
        </p:txBody>
      </p:sp>
    </p:spTree>
    <p:extLst>
      <p:ext uri="{BB962C8B-B14F-4D97-AF65-F5344CB8AC3E}">
        <p14:creationId xmlns:p14="http://schemas.microsoft.com/office/powerpoint/2010/main" val="3568119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Still true today…</a:t>
            </a:r>
            <a:endParaRPr lang="en-US" dirty="0"/>
          </a:p>
        </p:txBody>
      </p:sp>
    </p:spTree>
    <p:extLst>
      <p:ext uri="{BB962C8B-B14F-4D97-AF65-F5344CB8AC3E}">
        <p14:creationId xmlns:p14="http://schemas.microsoft.com/office/powerpoint/2010/main" val="1391215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Let’s try and do better…</a:t>
            </a:r>
            <a:endParaRPr lang="en-US" dirty="0"/>
          </a:p>
        </p:txBody>
      </p:sp>
    </p:spTree>
    <p:extLst>
      <p:ext uri="{BB962C8B-B14F-4D97-AF65-F5344CB8AC3E}">
        <p14:creationId xmlns:p14="http://schemas.microsoft.com/office/powerpoint/2010/main" val="4046781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600325" y="1690688"/>
            <a:ext cx="6972300" cy="2533650"/>
          </a:xfrm>
        </p:spPr>
      </p:pic>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00325" y="4761214"/>
            <a:ext cx="6981825" cy="1066800"/>
          </a:xfrm>
          <a:prstGeom prst="rect">
            <a:avLst/>
          </a:prstGeom>
        </p:spPr>
      </p:pic>
    </p:spTree>
    <p:extLst>
      <p:ext uri="{BB962C8B-B14F-4D97-AF65-F5344CB8AC3E}">
        <p14:creationId xmlns:p14="http://schemas.microsoft.com/office/powerpoint/2010/main" val="99424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00762" y="2742566"/>
            <a:ext cx="6190476" cy="2561905"/>
          </a:xfrm>
        </p:spPr>
      </p:pic>
    </p:spTree>
    <p:extLst>
      <p:ext uri="{BB962C8B-B14F-4D97-AF65-F5344CB8AC3E}">
        <p14:creationId xmlns:p14="http://schemas.microsoft.com/office/powerpoint/2010/main" val="42655028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not cited…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600325" y="1690688"/>
            <a:ext cx="6972300" cy="2533650"/>
          </a:xfrm>
        </p:spPr>
      </p:pic>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00325" y="4635501"/>
            <a:ext cx="7296150" cy="914400"/>
          </a:xfrm>
          <a:prstGeom prst="rect">
            <a:avLst/>
          </a:prstGeom>
        </p:spPr>
      </p:pic>
    </p:spTree>
    <p:extLst>
      <p:ext uri="{BB962C8B-B14F-4D97-AF65-F5344CB8AC3E}">
        <p14:creationId xmlns:p14="http://schemas.microsoft.com/office/powerpoint/2010/main" val="10359578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not attached to article</a:t>
            </a:r>
            <a:endParaRPr lang="en-US" dirty="0"/>
          </a:p>
        </p:txBody>
      </p:sp>
      <p:sp>
        <p:nvSpPr>
          <p:cNvPr id="3" name="Content Placeholder 2"/>
          <p:cNvSpPr>
            <a:spLocks noGrp="1"/>
          </p:cNvSpPr>
          <p:nvPr>
            <p:ph idx="1"/>
          </p:nvPr>
        </p:nvSpPr>
        <p:spPr/>
        <p:txBody>
          <a:bodyPr/>
          <a:lstStyle/>
          <a:p>
            <a:r>
              <a:rPr lang="en-US" dirty="0" smtClean="0"/>
              <a:t>J of Econometrics Data Policy at the time could not accommodate 50MB file</a:t>
            </a:r>
          </a:p>
          <a:p>
            <a:pPr lvl="1"/>
            <a:r>
              <a:rPr lang="en-US" dirty="0" smtClean="0"/>
              <a:t>Data was not attached to paper.</a:t>
            </a:r>
          </a:p>
          <a:p>
            <a:r>
              <a:rPr lang="en-US" dirty="0" smtClean="0"/>
              <a:t>Today’s J of Econometrics policy suggests using third-party repositories </a:t>
            </a:r>
          </a:p>
          <a:p>
            <a:pPr lvl="1"/>
            <a:r>
              <a:rPr lang="en-US" dirty="0" smtClean="0"/>
              <a:t>We will get to that later</a:t>
            </a:r>
            <a:endParaRPr lang="en-US" dirty="0"/>
          </a:p>
        </p:txBody>
      </p:sp>
    </p:spTree>
    <p:extLst>
      <p:ext uri="{BB962C8B-B14F-4D97-AF65-F5344CB8AC3E}">
        <p14:creationId xmlns:p14="http://schemas.microsoft.com/office/powerpoint/2010/main" val="5789236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32036" y="1690688"/>
            <a:ext cx="6828968" cy="4351338"/>
          </a:xfrm>
        </p:spPr>
      </p:pic>
    </p:spTree>
    <p:extLst>
      <p:ext uri="{BB962C8B-B14F-4D97-AF65-F5344CB8AC3E}">
        <p14:creationId xmlns:p14="http://schemas.microsoft.com/office/powerpoint/2010/main" val="19366900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 linked it back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32036" y="1690688"/>
            <a:ext cx="6828968" cy="4351338"/>
          </a:xfr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90600" y="1860551"/>
            <a:ext cx="10058400" cy="4181475"/>
          </a:xfrm>
          <a:prstGeom prst="rect">
            <a:avLst/>
          </a:prstGeom>
        </p:spPr>
      </p:pic>
    </p:spTree>
    <p:extLst>
      <p:ext uri="{BB962C8B-B14F-4D97-AF65-F5344CB8AC3E}">
        <p14:creationId xmlns:p14="http://schemas.microsoft.com/office/powerpoint/2010/main" val="34286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345" y="272374"/>
            <a:ext cx="8439555" cy="6225703"/>
          </a:xfrm>
          <a:prstGeom prst="rect">
            <a:avLst/>
          </a:prstGeom>
          <a:solidFill>
            <a:schemeClr val="bg2"/>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19300" y="457200"/>
            <a:ext cx="8229600" cy="1143000"/>
          </a:xfrm>
        </p:spPr>
        <p:txBody>
          <a:bodyPr>
            <a:noAutofit/>
          </a:bodyPr>
          <a:lstStyle/>
          <a:p>
            <a:r>
              <a:rPr lang="en-US" sz="4000" dirty="0"/>
              <a:t>The </a:t>
            </a:r>
            <a:r>
              <a:rPr lang="en-US" sz="4000" dirty="0" smtClean="0"/>
              <a:t>“</a:t>
            </a:r>
            <a:r>
              <a:rPr lang="en-US" sz="4000" dirty="0"/>
              <a:t>crisis</a:t>
            </a:r>
            <a:r>
              <a:rPr lang="en-US" sz="4000" dirty="0" smtClean="0"/>
              <a:t>” in the 60s and 70s</a:t>
            </a:r>
            <a:r>
              <a:rPr lang="en-US" sz="4000" dirty="0"/>
              <a:t/>
            </a:r>
            <a:br>
              <a:rPr lang="en-US" sz="4000" dirty="0"/>
            </a:br>
            <a:r>
              <a:rPr lang="en-US" sz="2800" dirty="0"/>
              <a:t>Sterling, 1959; Cohen, 1962; </a:t>
            </a:r>
            <a:r>
              <a:rPr lang="en-US" sz="2800" dirty="0" err="1"/>
              <a:t>Lykken</a:t>
            </a:r>
            <a:r>
              <a:rPr lang="en-US" sz="2800" dirty="0"/>
              <a:t>, 1968; Tukey, 1969; Greenwald, 1975; </a:t>
            </a:r>
            <a:r>
              <a:rPr lang="en-US" sz="2800" dirty="0" err="1"/>
              <a:t>Meehl</a:t>
            </a:r>
            <a:r>
              <a:rPr lang="en-US" sz="2800" dirty="0"/>
              <a:t>, 1978; Rosenthal, 1979</a:t>
            </a:r>
          </a:p>
        </p:txBody>
      </p:sp>
      <p:sp>
        <p:nvSpPr>
          <p:cNvPr id="3" name="Content Placeholder 2"/>
          <p:cNvSpPr>
            <a:spLocks noGrp="1"/>
          </p:cNvSpPr>
          <p:nvPr>
            <p:ph sz="half" idx="1"/>
          </p:nvPr>
        </p:nvSpPr>
        <p:spPr>
          <a:xfrm>
            <a:off x="2362200" y="2133600"/>
            <a:ext cx="7543800" cy="4114800"/>
          </a:xfrm>
          <a:noFill/>
        </p:spPr>
        <p:txBody>
          <a:bodyPr>
            <a:noAutofit/>
          </a:bodyPr>
          <a:lstStyle/>
          <a:p>
            <a:pPr marL="0" indent="0" algn="ctr">
              <a:buNone/>
            </a:pPr>
            <a:r>
              <a:rPr lang="en-US" sz="4400" dirty="0"/>
              <a:t>Low power</a:t>
            </a:r>
          </a:p>
          <a:p>
            <a:pPr marL="0" indent="0" algn="ctr">
              <a:buNone/>
            </a:pPr>
            <a:r>
              <a:rPr lang="en-US" sz="4400" dirty="0"/>
              <a:t>Flexibility in analysis</a:t>
            </a:r>
          </a:p>
          <a:p>
            <a:pPr marL="0" indent="0" algn="ctr">
              <a:buNone/>
            </a:pPr>
            <a:r>
              <a:rPr lang="en-US" sz="4400" dirty="0"/>
              <a:t>Selective reporting </a:t>
            </a:r>
          </a:p>
          <a:p>
            <a:pPr marL="0" indent="0" algn="ctr">
              <a:buNone/>
            </a:pPr>
            <a:r>
              <a:rPr lang="en-US" sz="4400" dirty="0"/>
              <a:t>Ignoring nulls</a:t>
            </a:r>
          </a:p>
          <a:p>
            <a:pPr marL="0" indent="0" algn="ctr">
              <a:buNone/>
            </a:pPr>
            <a:r>
              <a:rPr lang="en-US" sz="4400" dirty="0"/>
              <a:t>Lack of replication</a:t>
            </a:r>
          </a:p>
          <a:p>
            <a:pPr marL="0" indent="0" algn="ctr">
              <a:buNone/>
            </a:pPr>
            <a:r>
              <a:rPr lang="en-US" sz="4400" dirty="0"/>
              <a:t>Misuse of statistics</a:t>
            </a:r>
          </a:p>
        </p:txBody>
      </p:sp>
      <p:sp>
        <p:nvSpPr>
          <p:cNvPr id="5" name="TextBox 4"/>
          <p:cNvSpPr txBox="1"/>
          <p:nvPr/>
        </p:nvSpPr>
        <p:spPr>
          <a:xfrm>
            <a:off x="10458855" y="5925234"/>
            <a:ext cx="1943100" cy="646331"/>
          </a:xfrm>
          <a:prstGeom prst="rect">
            <a:avLst/>
          </a:prstGeom>
          <a:noFill/>
        </p:spPr>
        <p:txBody>
          <a:bodyPr wrap="square" rtlCol="0">
            <a:spAutoFit/>
          </a:bodyPr>
          <a:lstStyle/>
          <a:p>
            <a:r>
              <a:rPr lang="en-US" dirty="0" smtClean="0"/>
              <a:t>Source: </a:t>
            </a:r>
            <a:r>
              <a:rPr lang="en-US" dirty="0" err="1" smtClean="0"/>
              <a:t>Nosek</a:t>
            </a:r>
            <a:r>
              <a:rPr lang="en-US" dirty="0" smtClean="0"/>
              <a:t> </a:t>
            </a:r>
            <a:r>
              <a:rPr lang="en-US" dirty="0" err="1" smtClean="0"/>
              <a:t>Sackler</a:t>
            </a:r>
            <a:r>
              <a:rPr lang="en-US" dirty="0" smtClean="0"/>
              <a:t> talk 2017</a:t>
            </a:r>
            <a:endParaRPr lang="en-US" dirty="0"/>
          </a:p>
        </p:txBody>
      </p:sp>
    </p:spTree>
    <p:extLst>
      <p:ext uri="{BB962C8B-B14F-4D97-AF65-F5344CB8AC3E}">
        <p14:creationId xmlns:p14="http://schemas.microsoft.com/office/powerpoint/2010/main" val="27209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journal and data infrastructure are incomplete</a:t>
            </a:r>
            <a:endParaRPr lang="en-US" dirty="0"/>
          </a:p>
        </p:txBody>
      </p:sp>
      <p:sp>
        <p:nvSpPr>
          <p:cNvPr id="3" name="Content Placeholder 2"/>
          <p:cNvSpPr>
            <a:spLocks noGrp="1"/>
          </p:cNvSpPr>
          <p:nvPr>
            <p:ph idx="1"/>
          </p:nvPr>
        </p:nvSpPr>
        <p:spPr/>
        <p:txBody>
          <a:bodyPr/>
          <a:lstStyle/>
          <a:p>
            <a:r>
              <a:rPr lang="en-US" dirty="0" smtClean="0"/>
              <a:t>While </a:t>
            </a:r>
            <a:r>
              <a:rPr lang="en-US" dirty="0" err="1" smtClean="0"/>
              <a:t>Dataverse</a:t>
            </a:r>
            <a:r>
              <a:rPr lang="en-US" dirty="0" smtClean="0"/>
              <a:t> allows to manually link back…</a:t>
            </a:r>
          </a:p>
          <a:p>
            <a:r>
              <a:rPr lang="en-US" dirty="0" smtClean="0"/>
              <a:t>… the article itself (journal website) reveals </a:t>
            </a:r>
            <a:r>
              <a:rPr lang="en-US" b="1" u="sng" dirty="0" smtClean="0"/>
              <a:t>none</a:t>
            </a:r>
            <a:r>
              <a:rPr lang="en-US" dirty="0" smtClean="0"/>
              <a:t> of that</a:t>
            </a:r>
          </a:p>
          <a:p>
            <a:r>
              <a:rPr lang="en-US" dirty="0" smtClean="0"/>
              <a:t>True for most journals, and most data archives</a:t>
            </a:r>
          </a:p>
          <a:p>
            <a:pPr lvl="1"/>
            <a:r>
              <a:rPr lang="en-US" dirty="0" smtClean="0"/>
              <a:t>ICPSR (manual linking to articles)</a:t>
            </a:r>
          </a:p>
          <a:p>
            <a:pPr lvl="1"/>
            <a:r>
              <a:rPr lang="en-US" dirty="0" err="1" smtClean="0"/>
              <a:t>RePEc</a:t>
            </a:r>
            <a:r>
              <a:rPr lang="en-US" dirty="0" smtClean="0"/>
              <a:t> (no linkage possible)</a:t>
            </a:r>
          </a:p>
          <a:p>
            <a:r>
              <a:rPr lang="en-US" dirty="0" smtClean="0"/>
              <a:t>Infrastructure starting to emerge</a:t>
            </a:r>
          </a:p>
          <a:p>
            <a:pPr lvl="1"/>
            <a:r>
              <a:rPr lang="en-US" dirty="0" smtClean="0"/>
              <a:t>If article cites data (DOI!)</a:t>
            </a:r>
          </a:p>
          <a:p>
            <a:pPr lvl="1"/>
            <a:r>
              <a:rPr lang="en-US" dirty="0" smtClean="0"/>
              <a:t>If archive and/or journal leverages infrastructure</a:t>
            </a:r>
            <a:endParaRPr lang="en-US" dirty="0"/>
          </a:p>
        </p:txBody>
      </p:sp>
      <p:pic>
        <p:nvPicPr>
          <p:cNvPr id="4" name="Picture 3"/>
          <p:cNvPicPr>
            <a:picLocks noChangeAspect="1"/>
          </p:cNvPicPr>
          <p:nvPr/>
        </p:nvPicPr>
        <p:blipFill>
          <a:blip r:embed="rId2"/>
          <a:stretch>
            <a:fillRect/>
          </a:stretch>
        </p:blipFill>
        <p:spPr>
          <a:xfrm>
            <a:off x="6096000" y="4206875"/>
            <a:ext cx="1581150" cy="476250"/>
          </a:xfrm>
          <a:prstGeom prst="rect">
            <a:avLst/>
          </a:prstGeom>
        </p:spPr>
      </p:pic>
      <p:pic>
        <p:nvPicPr>
          <p:cNvPr id="6" name="Picture 5"/>
          <p:cNvPicPr>
            <a:picLocks noChangeAspect="1"/>
          </p:cNvPicPr>
          <p:nvPr/>
        </p:nvPicPr>
        <p:blipFill>
          <a:blip r:embed="rId3"/>
          <a:stretch>
            <a:fillRect/>
          </a:stretch>
        </p:blipFill>
        <p:spPr>
          <a:xfrm>
            <a:off x="7858125" y="4064000"/>
            <a:ext cx="1104900" cy="762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63025" y="3387489"/>
            <a:ext cx="2980055" cy="2877021"/>
          </a:xfrm>
          <a:prstGeom prst="rect">
            <a:avLst/>
          </a:prstGeom>
        </p:spPr>
      </p:pic>
    </p:spTree>
    <p:extLst>
      <p:ext uri="{BB962C8B-B14F-4D97-AF65-F5344CB8AC3E}">
        <p14:creationId xmlns:p14="http://schemas.microsoft.com/office/powerpoint/2010/main" val="1661469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Still true today…</a:t>
            </a:r>
            <a:endParaRPr lang="en-US" dirty="0"/>
          </a:p>
        </p:txBody>
      </p:sp>
    </p:spTree>
    <p:extLst>
      <p:ext uri="{BB962C8B-B14F-4D97-AF65-F5344CB8AC3E}">
        <p14:creationId xmlns:p14="http://schemas.microsoft.com/office/powerpoint/2010/main" val="2186260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Issues</a:t>
            </a:r>
            <a:endParaRPr lang="en-US" dirty="0">
              <a:solidFill>
                <a:schemeClr val="bg1"/>
              </a:solidFill>
            </a:endParaRPr>
          </a:p>
        </p:txBody>
      </p:sp>
    </p:spTree>
    <p:extLst>
      <p:ext uri="{BB962C8B-B14F-4D97-AF65-F5344CB8AC3E}">
        <p14:creationId xmlns:p14="http://schemas.microsoft.com/office/powerpoint/2010/main" val="277526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articles are reproducible</a:t>
            </a:r>
            <a:endParaRPr lang="en-US" dirty="0">
              <a:solidFill>
                <a:schemeClr val="bg1"/>
              </a:solidFill>
            </a:endParaRPr>
          </a:p>
        </p:txBody>
      </p:sp>
    </p:spTree>
    <p:extLst>
      <p:ext uri="{BB962C8B-B14F-4D97-AF65-F5344CB8AC3E}">
        <p14:creationId xmlns:p14="http://schemas.microsoft.com/office/powerpoint/2010/main" val="52606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39602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221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4" name="Content Placeholder 3">
            <a:extLst>
              <a:ext uri="{FF2B5EF4-FFF2-40B4-BE49-F238E27FC236}">
                <a16:creationId xmlns:a16="http://schemas.microsoft.com/office/drawing/2014/main" id="{3451F396-6739-4D9A-829C-7DA5C7C1255F}"/>
              </a:ext>
            </a:extLst>
          </p:cNvPr>
          <p:cNvGraphicFramePr>
            <a:graphicFrameLocks noGrp="1"/>
          </p:cNvGraphicFramePr>
          <p:nvPr>
            <p:ph idx="1"/>
            <p:extLst/>
          </p:nvPr>
        </p:nvGraphicFramePr>
        <p:xfrm>
          <a:off x="939522" y="1865598"/>
          <a:ext cx="10515601" cy="4079240"/>
        </p:xfrm>
        <a:graphic>
          <a:graphicData uri="http://schemas.openxmlformats.org/drawingml/2006/table">
            <a:tbl>
              <a:tblPr firstRow="1" bandRow="1">
                <a:tableStyleId>{5C22544A-7EE6-4342-B048-85BDC9FD1C3A}</a:tableStyleId>
              </a:tblPr>
              <a:tblGrid>
                <a:gridCol w="3928811">
                  <a:extLst>
                    <a:ext uri="{9D8B030D-6E8A-4147-A177-3AD203B41FA5}">
                      <a16:colId xmlns:a16="http://schemas.microsoft.com/office/drawing/2014/main" val="2413352468"/>
                    </a:ext>
                  </a:extLst>
                </a:gridCol>
                <a:gridCol w="465667">
                  <a:extLst>
                    <a:ext uri="{9D8B030D-6E8A-4147-A177-3AD203B41FA5}">
                      <a16:colId xmlns:a16="http://schemas.microsoft.com/office/drawing/2014/main" val="2890217199"/>
                    </a:ext>
                  </a:extLst>
                </a:gridCol>
                <a:gridCol w="372533">
                  <a:extLst>
                    <a:ext uri="{9D8B030D-6E8A-4147-A177-3AD203B41FA5}">
                      <a16:colId xmlns:a16="http://schemas.microsoft.com/office/drawing/2014/main" val="317470476"/>
                    </a:ext>
                  </a:extLst>
                </a:gridCol>
                <a:gridCol w="728134">
                  <a:extLst>
                    <a:ext uri="{9D8B030D-6E8A-4147-A177-3AD203B41FA5}">
                      <a16:colId xmlns:a16="http://schemas.microsoft.com/office/drawing/2014/main" val="1459328702"/>
                    </a:ext>
                  </a:extLst>
                </a:gridCol>
                <a:gridCol w="975265">
                  <a:extLst>
                    <a:ext uri="{9D8B030D-6E8A-4147-A177-3AD203B41FA5}">
                      <a16:colId xmlns:a16="http://schemas.microsoft.com/office/drawing/2014/main" val="1056862685"/>
                    </a:ext>
                  </a:extLst>
                </a:gridCol>
                <a:gridCol w="1294082">
                  <a:extLst>
                    <a:ext uri="{9D8B030D-6E8A-4147-A177-3AD203B41FA5}">
                      <a16:colId xmlns:a16="http://schemas.microsoft.com/office/drawing/2014/main" val="1873812096"/>
                    </a:ext>
                  </a:extLst>
                </a:gridCol>
                <a:gridCol w="424176">
                  <a:extLst>
                    <a:ext uri="{9D8B030D-6E8A-4147-A177-3AD203B41FA5}">
                      <a16:colId xmlns:a16="http://schemas.microsoft.com/office/drawing/2014/main" val="200168760"/>
                    </a:ext>
                  </a:extLst>
                </a:gridCol>
                <a:gridCol w="1440647">
                  <a:extLst>
                    <a:ext uri="{9D8B030D-6E8A-4147-A177-3AD203B41FA5}">
                      <a16:colId xmlns:a16="http://schemas.microsoft.com/office/drawing/2014/main" val="3288696754"/>
                    </a:ext>
                  </a:extLst>
                </a:gridCol>
                <a:gridCol w="886286">
                  <a:extLst>
                    <a:ext uri="{9D8B030D-6E8A-4147-A177-3AD203B41FA5}">
                      <a16:colId xmlns:a16="http://schemas.microsoft.com/office/drawing/2014/main" val="3813918256"/>
                    </a:ext>
                  </a:extLst>
                </a:gridCol>
              </a:tblGrid>
              <a:tr h="370840">
                <a:tc>
                  <a:txBody>
                    <a:bodyPr/>
                    <a:lstStyle/>
                    <a:p>
                      <a:pPr algn="l" fontAlgn="b"/>
                      <a:r>
                        <a:rPr lang="en-US" sz="2000" b="1" i="0" u="none" strike="noStrike" dirty="0">
                          <a:solidFill>
                            <a:srgbClr val="000000"/>
                          </a:solidFill>
                          <a:effectLst/>
                          <a:latin typeface="Calibri" panose="020F0502020204030204" pitchFamily="34" charset="0"/>
                        </a:rPr>
                        <a:t>Study</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Year</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N</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Success</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Type-R</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Type-Data</a:t>
                      </a:r>
                    </a:p>
                  </a:txBody>
                  <a:tcPr marL="6350" marR="6350" marT="6350" marB="0" anchor="b"/>
                </a:tc>
                <a:tc>
                  <a:txBody>
                    <a:bodyPr/>
                    <a:lstStyle/>
                    <a:p>
                      <a:pPr algn="l" fontAlgn="b"/>
                      <a:r>
                        <a:rPr lang="en-US" sz="2000" b="1" i="0" u="none" strike="noStrike" dirty="0">
                          <a:solidFill>
                            <a:srgbClr val="000000"/>
                          </a:solidFill>
                          <a:effectLst/>
                          <a:latin typeface="Calibri" panose="020F0502020204030204" pitchFamily="34" charset="0"/>
                        </a:rPr>
                        <a:t>Percent</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Field</a:t>
                      </a:r>
                    </a:p>
                  </a:txBody>
                  <a:tcPr marL="6350" marR="6350" marT="6350" marB="0" anchor="b"/>
                </a:tc>
                <a:extLst>
                  <a:ext uri="{0D108BD9-81ED-4DB2-BD59-A6C34878D82A}">
                    <a16:rowId xmlns:a16="http://schemas.microsoft.com/office/drawing/2014/main" val="198475438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8083155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13%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3976549581"/>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117373902"/>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7608523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Nosek</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2015</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100</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dirty="0">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Psychology</a:t>
                      </a:r>
                    </a:p>
                  </a:txBody>
                  <a:tcPr marL="6350" marR="6350" marT="6350" marB="0" anchor="b"/>
                </a:tc>
                <a:extLst>
                  <a:ext uri="{0D108BD9-81ED-4DB2-BD59-A6C34878D82A}">
                    <a16:rowId xmlns:a16="http://schemas.microsoft.com/office/drawing/2014/main" val="230235946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Camerer</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61%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Experimental Econ</a:t>
                      </a:r>
                    </a:p>
                  </a:txBody>
                  <a:tcPr marL="6350" marR="6350" marT="6350" marB="0" anchor="b"/>
                </a:tc>
                <a:extLst>
                  <a:ext uri="{0D108BD9-81ED-4DB2-BD59-A6C34878D82A}">
                    <a16:rowId xmlns:a16="http://schemas.microsoft.com/office/drawing/2014/main" val="481993381"/>
                  </a:ext>
                </a:extLst>
              </a:tr>
              <a:tr h="370840">
                <a:tc>
                  <a:txBody>
                    <a:bodyPr/>
                    <a:lstStyle/>
                    <a:p>
                      <a:pPr algn="l" fontAlgn="b"/>
                      <a:r>
                        <a:rPr lang="en-US" sz="2000" b="1" i="0" u="none" strike="noStrike" dirty="0">
                          <a:solidFill>
                            <a:srgbClr val="000000"/>
                          </a:solidFill>
                          <a:effectLst/>
                          <a:latin typeface="Calibri" panose="020F0502020204030204" pitchFamily="34" charset="0"/>
                        </a:rPr>
                        <a:t>Chang Li</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Macroeconomics</a:t>
                      </a:r>
                    </a:p>
                  </a:txBody>
                  <a:tcPr marL="6350" marR="6350" marT="6350" marB="0" anchor="b"/>
                </a:tc>
                <a:extLst>
                  <a:ext uri="{0D108BD9-81ED-4DB2-BD59-A6C34878D82A}">
                    <a16:rowId xmlns:a16="http://schemas.microsoft.com/office/drawing/2014/main" val="322194461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274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1152551520"/>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0582355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137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48453544"/>
                  </a:ext>
                </a:extLst>
              </a:tr>
            </a:tbl>
          </a:graphicData>
        </a:graphic>
      </p:graphicFrame>
      <p:sp>
        <p:nvSpPr>
          <p:cNvPr id="3" name="Rectangle 2"/>
          <p:cNvSpPr/>
          <p:nvPr/>
        </p:nvSpPr>
        <p:spPr>
          <a:xfrm>
            <a:off x="774700" y="4737100"/>
            <a:ext cx="10858500" cy="1333500"/>
          </a:xfrm>
          <a:prstGeom prst="rect">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25283" y="6239934"/>
            <a:ext cx="5757333" cy="369332"/>
          </a:xfrm>
          <a:prstGeom prst="rect">
            <a:avLst/>
          </a:prstGeom>
          <a:noFill/>
        </p:spPr>
        <p:txBody>
          <a:bodyPr wrap="square" rtlCol="0">
            <a:spAutoFit/>
          </a:bodyPr>
          <a:lstStyle/>
          <a:p>
            <a:pPr algn="ctr"/>
            <a:r>
              <a:rPr lang="en-US" dirty="0" err="1" smtClean="0">
                <a:solidFill>
                  <a:schemeClr val="bg1">
                    <a:lumMod val="85000"/>
                  </a:schemeClr>
                </a:solidFill>
              </a:rPr>
              <a:t>Kingi</a:t>
            </a:r>
            <a:r>
              <a:rPr lang="en-US" dirty="0" smtClean="0">
                <a:solidFill>
                  <a:schemeClr val="bg1">
                    <a:lumMod val="85000"/>
                  </a:schemeClr>
                </a:solidFill>
              </a:rPr>
              <a:t> et al numbers are preliminary. Do not cite or quote.</a:t>
            </a:r>
            <a:endParaRPr lang="en-US" dirty="0">
              <a:solidFill>
                <a:schemeClr val="bg1">
                  <a:lumMod val="85000"/>
                </a:schemeClr>
              </a:solidFill>
            </a:endParaRPr>
          </a:p>
        </p:txBody>
      </p:sp>
    </p:spTree>
    <p:extLst>
      <p:ext uri="{BB962C8B-B14F-4D97-AF65-F5344CB8AC3E}">
        <p14:creationId xmlns:p14="http://schemas.microsoft.com/office/powerpoint/2010/main" val="237643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nutshell</a:t>
            </a:r>
            <a:endParaRPr lang="en-US" dirty="0"/>
          </a:p>
        </p:txBody>
      </p:sp>
      <p:sp>
        <p:nvSpPr>
          <p:cNvPr id="4" name="Content Placeholder 3"/>
          <p:cNvSpPr>
            <a:spLocks noGrp="1"/>
          </p:cNvSpPr>
          <p:nvPr>
            <p:ph sz="half" idx="1"/>
          </p:nvPr>
        </p:nvSpPr>
        <p:spPr/>
        <p:txBody>
          <a:bodyPr/>
          <a:lstStyle/>
          <a:p>
            <a:r>
              <a:rPr lang="en-US" sz="3600" b="1" dirty="0" smtClean="0"/>
              <a:t>40% </a:t>
            </a:r>
            <a:r>
              <a:rPr lang="en-US" dirty="0" smtClean="0"/>
              <a:t>use restricted-access data</a:t>
            </a:r>
          </a:p>
          <a:p>
            <a:r>
              <a:rPr lang="en-US" sz="3600" b="1" dirty="0" smtClean="0"/>
              <a:t>25% </a:t>
            </a:r>
            <a:r>
              <a:rPr lang="en-US" dirty="0" smtClean="0"/>
              <a:t>use public-use data and are mostly or completely reproducible</a:t>
            </a:r>
          </a:p>
          <a:p>
            <a:r>
              <a:rPr lang="en-US" sz="3600" b="1" dirty="0" smtClean="0"/>
              <a:t>25% </a:t>
            </a:r>
            <a:r>
              <a:rPr lang="en-US" dirty="0" smtClean="0"/>
              <a:t>use public-use data and are only partially reproducible</a:t>
            </a:r>
          </a:p>
          <a:p>
            <a:r>
              <a:rPr lang="en-US" sz="3600" b="1" dirty="0" smtClean="0"/>
              <a:t>10% </a:t>
            </a:r>
            <a:r>
              <a:rPr lang="en-US" dirty="0" smtClean="0"/>
              <a:t>fail to yield useful results</a:t>
            </a:r>
            <a:endParaRPr lang="en-US" dirty="0"/>
          </a:p>
        </p:txBody>
      </p:sp>
      <p:pic>
        <p:nvPicPr>
          <p:cNvPr id="6" name="Content Placeholder 5"/>
          <p:cNvPicPr>
            <a:picLocks noGrp="1" noChangeAspect="1"/>
          </p:cNvPicPr>
          <p:nvPr>
            <p:ph sz="half" idx="2"/>
          </p:nvPr>
        </p:nvPicPr>
        <p:blipFill>
          <a:blip r:embed="rId2"/>
          <a:stretch>
            <a:fillRect/>
          </a:stretch>
        </p:blipFill>
        <p:spPr>
          <a:xfrm>
            <a:off x="6481716" y="1825625"/>
            <a:ext cx="4562568" cy="4351338"/>
          </a:xfrm>
          <a:prstGeom prst="rect">
            <a:avLst/>
          </a:prstGeom>
        </p:spPr>
      </p:pic>
      <p:grpSp>
        <p:nvGrpSpPr>
          <p:cNvPr id="14" name="Group 13"/>
          <p:cNvGrpSpPr/>
          <p:nvPr/>
        </p:nvGrpSpPr>
        <p:grpSpPr>
          <a:xfrm>
            <a:off x="6019800" y="1690688"/>
            <a:ext cx="3338513" cy="1766887"/>
            <a:chOff x="6019800" y="1690688"/>
            <a:chExt cx="3338513" cy="1766887"/>
          </a:xfrm>
        </p:grpSpPr>
        <p:sp>
          <p:nvSpPr>
            <p:cNvPr id="7" name="Rectangle 6"/>
            <p:cNvSpPr/>
            <p:nvPr/>
          </p:nvSpPr>
          <p:spPr>
            <a:xfrm>
              <a:off x="6019800" y="1690688"/>
              <a:ext cx="2018731" cy="91603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It’s only ½ full!</a:t>
              </a:r>
              <a:endParaRPr lang="en-US" dirty="0"/>
            </a:p>
          </p:txBody>
        </p:sp>
        <p:cxnSp>
          <p:nvCxnSpPr>
            <p:cNvPr id="9" name="Straight Arrow Connector 8"/>
            <p:cNvCxnSpPr/>
            <p:nvPr/>
          </p:nvCxnSpPr>
          <p:spPr>
            <a:xfrm>
              <a:off x="7847463" y="2374710"/>
              <a:ext cx="1510850" cy="1082865"/>
            </a:xfrm>
            <a:prstGeom prst="straightConnector1">
              <a:avLst/>
            </a:prstGeom>
            <a:ln w="1174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886165" y="4148954"/>
            <a:ext cx="3472148" cy="1157288"/>
            <a:chOff x="5886165" y="4148954"/>
            <a:chExt cx="3472148" cy="1157288"/>
          </a:xfrm>
        </p:grpSpPr>
        <p:sp>
          <p:nvSpPr>
            <p:cNvPr id="10" name="Rectangle 9"/>
            <p:cNvSpPr/>
            <p:nvPr/>
          </p:nvSpPr>
          <p:spPr>
            <a:xfrm>
              <a:off x="5886165" y="4148954"/>
              <a:ext cx="2286000" cy="1157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Hey, it’s not empty!</a:t>
              </a:r>
              <a:endParaRPr lang="en-US" dirty="0"/>
            </a:p>
          </p:txBody>
        </p:sp>
        <p:cxnSp>
          <p:nvCxnSpPr>
            <p:cNvPr id="13" name="Straight Arrow Connector 12"/>
            <p:cNvCxnSpPr/>
            <p:nvPr/>
          </p:nvCxnSpPr>
          <p:spPr>
            <a:xfrm>
              <a:off x="8038531" y="4514850"/>
              <a:ext cx="1319782" cy="414338"/>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728663" y="1690688"/>
            <a:ext cx="5157502" cy="916034"/>
          </a:xfrm>
          <a:prstGeom prst="rect">
            <a:avLst/>
          </a:prstGeom>
          <a:noFill/>
          <a:ln w="666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04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Issues</a:t>
            </a:r>
            <a:endParaRPr lang="en-US" dirty="0">
              <a:solidFill>
                <a:schemeClr val="bg1"/>
              </a:solidFill>
            </a:endParaRPr>
          </a:p>
        </p:txBody>
      </p:sp>
    </p:spTree>
    <p:extLst>
      <p:ext uri="{BB962C8B-B14F-4D97-AF65-F5344CB8AC3E}">
        <p14:creationId xmlns:p14="http://schemas.microsoft.com/office/powerpoint/2010/main" val="474718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data is “accessible”</a:t>
            </a:r>
            <a:endParaRPr lang="en-US" dirty="0">
              <a:solidFill>
                <a:schemeClr val="bg1"/>
              </a:solidFill>
            </a:endParaRPr>
          </a:p>
        </p:txBody>
      </p:sp>
    </p:spTree>
    <p:extLst>
      <p:ext uri="{BB962C8B-B14F-4D97-AF65-F5344CB8AC3E}">
        <p14:creationId xmlns:p14="http://schemas.microsoft.com/office/powerpoint/2010/main" val="1445680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discourse?</a:t>
            </a:r>
          </a:p>
        </p:txBody>
      </p:sp>
      <p:sp>
        <p:nvSpPr>
          <p:cNvPr id="3" name="Content Placeholder 2"/>
          <p:cNvSpPr>
            <a:spLocks noGrp="1"/>
          </p:cNvSpPr>
          <p:nvPr>
            <p:ph idx="1"/>
          </p:nvPr>
        </p:nvSpPr>
        <p:spPr/>
        <p:txBody>
          <a:bodyPr>
            <a:normAutofit/>
          </a:bodyPr>
          <a:lstStyle/>
          <a:p>
            <a:r>
              <a:rPr lang="en-US" sz="3600" dirty="0" smtClean="0"/>
              <a:t>Early publications (20</a:t>
            </a:r>
            <a:r>
              <a:rPr lang="en-US" sz="3600" baseline="30000" dirty="0" smtClean="0"/>
              <a:t>th</a:t>
            </a:r>
            <a:r>
              <a:rPr lang="en-US" sz="3600" dirty="0" smtClean="0"/>
              <a:t> century) contained </a:t>
            </a:r>
            <a:r>
              <a:rPr lang="en-US" sz="3600" b="1" dirty="0" smtClean="0">
                <a:solidFill>
                  <a:schemeClr val="accent4">
                    <a:lumMod val="75000"/>
                  </a:schemeClr>
                </a:solidFill>
              </a:rPr>
              <a:t>tables of data</a:t>
            </a:r>
            <a:r>
              <a:rPr lang="en-US" sz="3600" dirty="0" smtClean="0"/>
              <a:t>, and the </a:t>
            </a:r>
            <a:r>
              <a:rPr lang="en-US" sz="3600" b="1" dirty="0" smtClean="0">
                <a:solidFill>
                  <a:schemeClr val="accent5">
                    <a:lumMod val="75000"/>
                  </a:schemeClr>
                </a:solidFill>
              </a:rPr>
              <a:t>math</a:t>
            </a:r>
            <a:r>
              <a:rPr lang="en-US" sz="3600" dirty="0" smtClean="0"/>
              <a:t> was simple (maybe)</a:t>
            </a:r>
          </a:p>
          <a:p>
            <a:pPr lvl="1"/>
            <a:r>
              <a:rPr lang="en-US" sz="4000" b="1" dirty="0" smtClean="0">
                <a:solidFill>
                  <a:schemeClr val="accent4">
                    <a:lumMod val="75000"/>
                  </a:schemeClr>
                </a:solidFill>
              </a:rPr>
              <a:t>Data</a:t>
            </a:r>
            <a:r>
              <a:rPr lang="en-US" sz="4000" dirty="0" smtClean="0"/>
              <a:t> became electronic, was no longer </a:t>
            </a:r>
            <a:r>
              <a:rPr lang="en-US" sz="4400" b="1" dirty="0" smtClean="0">
                <a:solidFill>
                  <a:srgbClr val="C00000"/>
                </a:solidFill>
              </a:rPr>
              <a:t>included</a:t>
            </a:r>
            <a:r>
              <a:rPr lang="en-US" sz="4000" dirty="0" smtClean="0"/>
              <a:t> or </a:t>
            </a:r>
            <a:r>
              <a:rPr lang="en-US" sz="4400" b="1" dirty="0" smtClean="0">
                <a:solidFill>
                  <a:schemeClr val="accent2">
                    <a:lumMod val="75000"/>
                  </a:schemeClr>
                </a:solidFill>
              </a:rPr>
              <a:t>cited</a:t>
            </a:r>
          </a:p>
          <a:p>
            <a:pPr lvl="1"/>
            <a:r>
              <a:rPr lang="en-US" sz="4000" b="1" dirty="0">
                <a:solidFill>
                  <a:schemeClr val="accent5">
                    <a:lumMod val="75000"/>
                  </a:schemeClr>
                </a:solidFill>
              </a:rPr>
              <a:t>Math</a:t>
            </a:r>
            <a:r>
              <a:rPr lang="en-US" sz="4000" dirty="0"/>
              <a:t> was transcribed to </a:t>
            </a:r>
            <a:r>
              <a:rPr lang="en-US" sz="4400" b="1" dirty="0">
                <a:solidFill>
                  <a:schemeClr val="accent6">
                    <a:lumMod val="75000"/>
                  </a:schemeClr>
                </a:solidFill>
              </a:rPr>
              <a:t>code</a:t>
            </a:r>
            <a:r>
              <a:rPr lang="en-US" sz="4000" dirty="0"/>
              <a:t>, and was no longer </a:t>
            </a:r>
            <a:r>
              <a:rPr lang="en-US" sz="4400" b="1" dirty="0">
                <a:solidFill>
                  <a:srgbClr val="C00000"/>
                </a:solidFill>
              </a:rPr>
              <a:t>included</a:t>
            </a:r>
            <a:endParaRPr lang="en-US" sz="4000" b="1" dirty="0">
              <a:solidFill>
                <a:srgbClr val="C00000"/>
              </a:solidFill>
            </a:endParaRPr>
          </a:p>
        </p:txBody>
      </p:sp>
    </p:spTree>
    <p:extLst>
      <p:ext uri="{BB962C8B-B14F-4D97-AF65-F5344CB8AC3E}">
        <p14:creationId xmlns:p14="http://schemas.microsoft.com/office/powerpoint/2010/main" val="23890751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800" b="1" dirty="0" smtClean="0">
                <a:solidFill>
                  <a:srgbClr val="C00000"/>
                </a:solidFill>
              </a:rPr>
              <a:t>no systematic information is collected </a:t>
            </a:r>
            <a:br>
              <a:rPr lang="en-US" sz="4800" b="1" dirty="0" smtClean="0">
                <a:solidFill>
                  <a:srgbClr val="C00000"/>
                </a:solidFill>
              </a:rPr>
            </a:br>
            <a:r>
              <a:rPr lang="en-US" sz="4000" dirty="0" smtClean="0"/>
              <a:t>(“exemption”)</a:t>
            </a:r>
            <a:endParaRPr lang="en-US" sz="4000" b="1" dirty="0"/>
          </a:p>
        </p:txBody>
      </p:sp>
    </p:spTree>
    <p:extLst>
      <p:ext uri="{BB962C8B-B14F-4D97-AF65-F5344CB8AC3E}">
        <p14:creationId xmlns:p14="http://schemas.microsoft.com/office/powerpoint/2010/main" val="25198718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It is not the access that is “broken”</a:t>
            </a:r>
            <a:endParaRPr lang="en-US" dirty="0">
              <a:solidFill>
                <a:schemeClr val="bg1"/>
              </a:solidFill>
            </a:endParaRPr>
          </a:p>
        </p:txBody>
      </p:sp>
    </p:spTree>
    <p:extLst>
      <p:ext uri="{BB962C8B-B14F-4D97-AF65-F5344CB8AC3E}">
        <p14:creationId xmlns:p14="http://schemas.microsoft.com/office/powerpoint/2010/main" val="764577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files at</a:t>
            </a:r>
            <a:br>
              <a:rPr lang="en-US" sz="6000" dirty="0" smtClean="0"/>
            </a:br>
            <a:r>
              <a:rPr lang="en-US" sz="6000" dirty="0" smtClean="0"/>
              <a:t>the National Archives,</a:t>
            </a:r>
            <a:br>
              <a:rPr lang="en-US" sz="6000" dirty="0" smtClean="0"/>
            </a:br>
            <a:r>
              <a:rPr lang="en-US" sz="6000" dirty="0" smtClean="0"/>
              <a:t/>
            </a:r>
            <a:br>
              <a:rPr lang="en-US" sz="6000" dirty="0" smtClean="0"/>
            </a:br>
            <a:r>
              <a:rPr lang="en-US" sz="6000" dirty="0" smtClean="0"/>
              <a:t>would we ask you to “deposit”  them?</a:t>
            </a:r>
          </a:p>
        </p:txBody>
      </p:sp>
    </p:spTree>
    <p:extLst>
      <p:ext uri="{BB962C8B-B14F-4D97-AF65-F5344CB8AC3E}">
        <p14:creationId xmlns:p14="http://schemas.microsoft.com/office/powerpoint/2010/main" val="387864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324100" y="762000"/>
            <a:ext cx="7717573" cy="5509200"/>
          </a:xfrm>
          <a:prstGeom prst="rect">
            <a:avLst/>
          </a:prstGeom>
          <a:noFill/>
        </p:spPr>
        <p:txBody>
          <a:bodyPr wrap="square" rtlCol="0">
            <a:spAutoFit/>
          </a:bodyPr>
          <a:lstStyle/>
          <a:p>
            <a:pPr algn="ctr"/>
            <a:r>
              <a:rPr lang="en-US" sz="8800" dirty="0" smtClean="0">
                <a:solidFill>
                  <a:schemeClr val="bg1"/>
                </a:solidFill>
              </a:rPr>
              <a:t>It is the description of access that is “broken”</a:t>
            </a:r>
            <a:endParaRPr lang="en-US" dirty="0">
              <a:solidFill>
                <a:schemeClr val="bg1"/>
              </a:solidFill>
            </a:endParaRPr>
          </a:p>
        </p:txBody>
      </p:sp>
    </p:spTree>
    <p:extLst>
      <p:ext uri="{BB962C8B-B14F-4D97-AF65-F5344CB8AC3E}">
        <p14:creationId xmlns:p14="http://schemas.microsoft.com/office/powerpoint/2010/main" val="1669729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open-access</a:t>
            </a:r>
            <a:r>
              <a:rPr lang="en-US" sz="4800" dirty="0" smtClean="0"/>
              <a:t>,</a:t>
            </a:r>
            <a:br>
              <a:rPr lang="en-US" sz="4800" dirty="0" smtClean="0"/>
            </a:br>
            <a:r>
              <a:rPr lang="en-US" sz="4800" dirty="0" smtClean="0"/>
              <a:t> </a:t>
            </a:r>
            <a:br>
              <a:rPr lang="en-US" sz="4800" dirty="0" smtClean="0"/>
            </a:br>
            <a:r>
              <a:rPr lang="en-US" sz="4800" b="1" dirty="0" smtClean="0">
                <a:solidFill>
                  <a:srgbClr val="C00000"/>
                </a:solidFill>
              </a:rPr>
              <a:t>no systematic information is collected </a:t>
            </a:r>
            <a:br>
              <a:rPr lang="en-US" sz="4800" b="1" dirty="0" smtClean="0">
                <a:solidFill>
                  <a:srgbClr val="C00000"/>
                </a:solidFill>
              </a:rPr>
            </a:br>
            <a:r>
              <a:rPr lang="en-US" sz="4000" dirty="0" smtClean="0"/>
              <a:t>(not cited, lack of information)</a:t>
            </a:r>
            <a:endParaRPr lang="en-US" sz="4000" b="1" dirty="0"/>
          </a:p>
        </p:txBody>
      </p:sp>
    </p:spTree>
    <p:extLst>
      <p:ext uri="{BB962C8B-B14F-4D97-AF65-F5344CB8AC3E}">
        <p14:creationId xmlns:p14="http://schemas.microsoft.com/office/powerpoint/2010/main" val="6474005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to do about it?</a:t>
            </a:r>
            <a:endParaRPr lang="en-US" dirty="0"/>
          </a:p>
        </p:txBody>
      </p:sp>
    </p:spTree>
    <p:extLst>
      <p:ext uri="{BB962C8B-B14F-4D97-AF65-F5344CB8AC3E}">
        <p14:creationId xmlns:p14="http://schemas.microsoft.com/office/powerpoint/2010/main" val="40577851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324100" y="762000"/>
            <a:ext cx="7717573" cy="4154984"/>
          </a:xfrm>
          <a:prstGeom prst="rect">
            <a:avLst/>
          </a:prstGeom>
          <a:noFill/>
        </p:spPr>
        <p:txBody>
          <a:bodyPr wrap="square" rtlCol="0">
            <a:spAutoFit/>
          </a:bodyPr>
          <a:lstStyle/>
          <a:p>
            <a:pPr algn="ctr"/>
            <a:r>
              <a:rPr lang="en-US" sz="8800" dirty="0" smtClean="0">
                <a:solidFill>
                  <a:schemeClr val="bg1"/>
                </a:solidFill>
              </a:rPr>
              <a:t>Evolving Journal and Data Infrastructure</a:t>
            </a:r>
            <a:endParaRPr lang="en-US" dirty="0">
              <a:solidFill>
                <a:schemeClr val="bg1"/>
              </a:solidFill>
            </a:endParaRPr>
          </a:p>
        </p:txBody>
      </p:sp>
    </p:spTree>
    <p:extLst>
      <p:ext uri="{BB962C8B-B14F-4D97-AF65-F5344CB8AC3E}">
        <p14:creationId xmlns:p14="http://schemas.microsoft.com/office/powerpoint/2010/main" val="346445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2247446"/>
          </a:xfrm>
        </p:spPr>
        <p:txBody>
          <a:bodyPr>
            <a:normAutofit/>
          </a:bodyPr>
          <a:lstStyle/>
          <a:p>
            <a:r>
              <a:rPr lang="en-US" dirty="0"/>
              <a:t>Why do journals like </a:t>
            </a:r>
            <a:r>
              <a:rPr lang="en-US" dirty="0" smtClean="0"/>
              <a:t>“supplemental ZIP files” and affiliated repositories? </a:t>
            </a:r>
            <a:endParaRPr lang="en-US" dirty="0"/>
          </a:p>
        </p:txBody>
      </p:sp>
      <p:sp>
        <p:nvSpPr>
          <p:cNvPr id="3" name="Content Placeholder 2"/>
          <p:cNvSpPr>
            <a:spLocks noGrp="1"/>
          </p:cNvSpPr>
          <p:nvPr>
            <p:ph idx="1"/>
          </p:nvPr>
        </p:nvSpPr>
        <p:spPr/>
        <p:txBody>
          <a:bodyPr/>
          <a:lstStyle/>
          <a:p>
            <a:pPr marL="0" indent="0" algn="ctr">
              <a:buNone/>
            </a:pPr>
            <a:r>
              <a:rPr lang="en-US" sz="3600" dirty="0" smtClean="0"/>
              <a:t/>
            </a:r>
            <a:br>
              <a:rPr lang="en-US" sz="3600" dirty="0" smtClean="0"/>
            </a:br>
            <a:endParaRPr lang="en-US" sz="3600" dirty="0" smtClean="0"/>
          </a:p>
          <a:p>
            <a:pPr lvl="1"/>
            <a:r>
              <a:rPr lang="en-US" dirty="0" smtClean="0"/>
              <a:t>They can ensure </a:t>
            </a:r>
            <a:r>
              <a:rPr lang="en-US" b="1" dirty="0" smtClean="0">
                <a:solidFill>
                  <a:schemeClr val="accent1">
                    <a:lumMod val="50000"/>
                  </a:schemeClr>
                </a:solidFill>
              </a:rPr>
              <a:t>longevity/ persistence</a:t>
            </a:r>
          </a:p>
          <a:p>
            <a:pPr lvl="1"/>
            <a:r>
              <a:rPr lang="en-US" dirty="0" smtClean="0"/>
              <a:t>They can ensure </a:t>
            </a:r>
            <a:r>
              <a:rPr lang="en-US" b="1" dirty="0" smtClean="0">
                <a:solidFill>
                  <a:schemeClr val="accent1">
                    <a:lumMod val="50000"/>
                  </a:schemeClr>
                </a:solidFill>
              </a:rPr>
              <a:t>access</a:t>
            </a:r>
          </a:p>
          <a:p>
            <a:pPr lvl="1"/>
            <a:r>
              <a:rPr lang="en-US" dirty="0" smtClean="0"/>
              <a:t>They can ensure </a:t>
            </a:r>
            <a:r>
              <a:rPr lang="en-US" b="1" dirty="0" smtClean="0">
                <a:solidFill>
                  <a:schemeClr val="accent1">
                    <a:lumMod val="50000"/>
                  </a:schemeClr>
                </a:solidFill>
              </a:rPr>
              <a:t>availability</a:t>
            </a:r>
          </a:p>
          <a:p>
            <a:pPr lvl="1"/>
            <a:endParaRPr lang="en-US" dirty="0"/>
          </a:p>
        </p:txBody>
      </p:sp>
    </p:spTree>
    <p:extLst>
      <p:ext uri="{BB962C8B-B14F-4D97-AF65-F5344CB8AC3E}">
        <p14:creationId xmlns:p14="http://schemas.microsoft.com/office/powerpoint/2010/main" val="35420893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2247446"/>
          </a:xfrm>
        </p:spPr>
        <p:txBody>
          <a:bodyPr>
            <a:normAutofit/>
          </a:bodyPr>
          <a:lstStyle/>
          <a:p>
            <a:r>
              <a:rPr lang="en-US" dirty="0" smtClean="0"/>
              <a:t>What are the characteristics of prominent data archives? </a:t>
            </a:r>
            <a:endParaRPr lang="en-US" dirty="0"/>
          </a:p>
        </p:txBody>
      </p:sp>
      <p:sp>
        <p:nvSpPr>
          <p:cNvPr id="3" name="Content Placeholder 2"/>
          <p:cNvSpPr>
            <a:spLocks noGrp="1"/>
          </p:cNvSpPr>
          <p:nvPr>
            <p:ph idx="1"/>
          </p:nvPr>
        </p:nvSpPr>
        <p:spPr/>
        <p:txBody>
          <a:bodyPr/>
          <a:lstStyle/>
          <a:p>
            <a:pPr marL="0" indent="0" algn="ctr">
              <a:buNone/>
            </a:pPr>
            <a:r>
              <a:rPr lang="en-US" sz="3600" dirty="0" smtClean="0"/>
              <a:t/>
            </a:r>
            <a:br>
              <a:rPr lang="en-US" sz="3600" dirty="0" smtClean="0"/>
            </a:br>
            <a:endParaRPr lang="en-US" sz="3600" dirty="0" smtClean="0"/>
          </a:p>
          <a:p>
            <a:pPr lvl="1"/>
            <a:r>
              <a:rPr lang="en-US" dirty="0" smtClean="0"/>
              <a:t>They DO ensure </a:t>
            </a:r>
            <a:r>
              <a:rPr lang="en-US" b="1" dirty="0" smtClean="0">
                <a:solidFill>
                  <a:schemeClr val="accent1">
                    <a:lumMod val="50000"/>
                  </a:schemeClr>
                </a:solidFill>
              </a:rPr>
              <a:t>longevity/ persistence</a:t>
            </a:r>
          </a:p>
          <a:p>
            <a:pPr lvl="1"/>
            <a:r>
              <a:rPr lang="en-US" dirty="0" smtClean="0"/>
              <a:t>They DO ensure </a:t>
            </a:r>
            <a:r>
              <a:rPr lang="en-US" b="1" dirty="0" smtClean="0">
                <a:solidFill>
                  <a:schemeClr val="accent1">
                    <a:lumMod val="50000"/>
                  </a:schemeClr>
                </a:solidFill>
              </a:rPr>
              <a:t>access</a:t>
            </a:r>
          </a:p>
          <a:p>
            <a:pPr lvl="1"/>
            <a:r>
              <a:rPr lang="en-US" dirty="0" smtClean="0"/>
              <a:t>They DO ensure </a:t>
            </a:r>
            <a:r>
              <a:rPr lang="en-US" b="1" dirty="0" smtClean="0">
                <a:solidFill>
                  <a:schemeClr val="accent1">
                    <a:lumMod val="50000"/>
                  </a:schemeClr>
                </a:solidFill>
              </a:rPr>
              <a:t>availability</a:t>
            </a:r>
          </a:p>
          <a:p>
            <a:pPr lvl="1"/>
            <a:endParaRPr lang="en-US" dirty="0"/>
          </a:p>
        </p:txBody>
      </p:sp>
    </p:spTree>
    <p:extLst>
      <p:ext uri="{BB962C8B-B14F-4D97-AF65-F5344CB8AC3E}">
        <p14:creationId xmlns:p14="http://schemas.microsoft.com/office/powerpoint/2010/main" val="24469462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self-deposit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Tree>
    <p:extLst>
      <p:ext uri="{BB962C8B-B14F-4D97-AF65-F5344CB8AC3E}">
        <p14:creationId xmlns:p14="http://schemas.microsoft.com/office/powerpoint/2010/main" val="3354558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a:t>
            </a:r>
            <a:r>
              <a:rPr lang="en-US" dirty="0" smtClean="0"/>
              <a:t>discourse!</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Modern publications thus need </a:t>
            </a:r>
            <a:br>
              <a:rPr lang="en-US" sz="3600" b="1" dirty="0" smtClean="0"/>
            </a:br>
            <a:r>
              <a:rPr lang="en-US" sz="3600" b="1" dirty="0" smtClean="0"/>
              <a:t>the same transparency and completeness</a:t>
            </a:r>
            <a:br>
              <a:rPr lang="en-US" sz="3600" b="1" dirty="0" smtClean="0"/>
            </a:br>
            <a:r>
              <a:rPr lang="en-US" sz="3600" b="1" dirty="0" smtClean="0"/>
              <a:t>as in the old days</a:t>
            </a:r>
          </a:p>
          <a:p>
            <a:pPr marL="0" indent="0" algn="ctr">
              <a:buNone/>
            </a:pPr>
            <a:r>
              <a:rPr lang="en-US" sz="3600" b="1" dirty="0"/>
              <a:t>t</a:t>
            </a:r>
            <a:r>
              <a:rPr lang="en-US" sz="3600" b="1" dirty="0" smtClean="0"/>
              <a:t>o facilitate replicability</a:t>
            </a:r>
          </a:p>
        </p:txBody>
      </p:sp>
    </p:spTree>
    <p:extLst>
      <p:ext uri="{BB962C8B-B14F-4D97-AF65-F5344CB8AC3E}">
        <p14:creationId xmlns:p14="http://schemas.microsoft.com/office/powerpoint/2010/main" val="8308734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nutshell</a:t>
            </a:r>
            <a:endParaRPr lang="en-US" dirty="0"/>
          </a:p>
        </p:txBody>
      </p:sp>
      <p:sp>
        <p:nvSpPr>
          <p:cNvPr id="4" name="Content Placeholder 3"/>
          <p:cNvSpPr>
            <a:spLocks noGrp="1"/>
          </p:cNvSpPr>
          <p:nvPr>
            <p:ph sz="half" idx="1"/>
          </p:nvPr>
        </p:nvSpPr>
        <p:spPr/>
        <p:txBody>
          <a:bodyPr/>
          <a:lstStyle/>
          <a:p>
            <a:r>
              <a:rPr lang="en-US" sz="3600" b="1" dirty="0" smtClean="0"/>
              <a:t>40% </a:t>
            </a:r>
            <a:r>
              <a:rPr lang="en-US" dirty="0" smtClean="0"/>
              <a:t>use restricted-access data</a:t>
            </a:r>
          </a:p>
          <a:p>
            <a:r>
              <a:rPr lang="en-US" sz="3600" b="1" dirty="0" smtClean="0"/>
              <a:t>25% </a:t>
            </a:r>
            <a:r>
              <a:rPr lang="en-US" dirty="0" smtClean="0"/>
              <a:t>use public-use data and are mostly or completely reproducible</a:t>
            </a:r>
          </a:p>
          <a:p>
            <a:r>
              <a:rPr lang="en-US" sz="3600" b="1" dirty="0" smtClean="0"/>
              <a:t>25% </a:t>
            </a:r>
            <a:r>
              <a:rPr lang="en-US" dirty="0" smtClean="0"/>
              <a:t>use public-use data and are only partially reproducible</a:t>
            </a:r>
          </a:p>
          <a:p>
            <a:r>
              <a:rPr lang="en-US" sz="3600" b="1" dirty="0" smtClean="0"/>
              <a:t>10% </a:t>
            </a:r>
            <a:r>
              <a:rPr lang="en-US" dirty="0" smtClean="0"/>
              <a:t>fail to yield useful results</a:t>
            </a:r>
            <a:endParaRPr lang="en-US" dirty="0"/>
          </a:p>
        </p:txBody>
      </p:sp>
      <p:pic>
        <p:nvPicPr>
          <p:cNvPr id="6" name="Content Placeholder 5"/>
          <p:cNvPicPr>
            <a:picLocks noGrp="1" noChangeAspect="1"/>
          </p:cNvPicPr>
          <p:nvPr>
            <p:ph sz="half" idx="2"/>
          </p:nvPr>
        </p:nvPicPr>
        <p:blipFill>
          <a:blip r:embed="rId2"/>
          <a:stretch>
            <a:fillRect/>
          </a:stretch>
        </p:blipFill>
        <p:spPr>
          <a:xfrm>
            <a:off x="6481716" y="1825625"/>
            <a:ext cx="4562568" cy="4351338"/>
          </a:xfrm>
          <a:prstGeom prst="rect">
            <a:avLst/>
          </a:prstGeom>
        </p:spPr>
      </p:pic>
      <p:grpSp>
        <p:nvGrpSpPr>
          <p:cNvPr id="14" name="Group 13"/>
          <p:cNvGrpSpPr/>
          <p:nvPr/>
        </p:nvGrpSpPr>
        <p:grpSpPr>
          <a:xfrm>
            <a:off x="6019800" y="1690688"/>
            <a:ext cx="3338513" cy="1766887"/>
            <a:chOff x="6019800" y="1690688"/>
            <a:chExt cx="3338513" cy="1766887"/>
          </a:xfrm>
        </p:grpSpPr>
        <p:sp>
          <p:nvSpPr>
            <p:cNvPr id="7" name="Rectangle 6"/>
            <p:cNvSpPr/>
            <p:nvPr/>
          </p:nvSpPr>
          <p:spPr>
            <a:xfrm>
              <a:off x="6019800" y="1690688"/>
              <a:ext cx="2018731" cy="91603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It’s only ½ full!</a:t>
              </a:r>
              <a:endParaRPr lang="en-US" dirty="0"/>
            </a:p>
          </p:txBody>
        </p:sp>
        <p:cxnSp>
          <p:nvCxnSpPr>
            <p:cNvPr id="9" name="Straight Arrow Connector 8"/>
            <p:cNvCxnSpPr/>
            <p:nvPr/>
          </p:nvCxnSpPr>
          <p:spPr>
            <a:xfrm>
              <a:off x="7847463" y="2374710"/>
              <a:ext cx="1510850" cy="1082865"/>
            </a:xfrm>
            <a:prstGeom prst="straightConnector1">
              <a:avLst/>
            </a:prstGeom>
            <a:ln w="1174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886165" y="4148954"/>
            <a:ext cx="3472148" cy="1157288"/>
            <a:chOff x="5886165" y="4148954"/>
            <a:chExt cx="3472148" cy="1157288"/>
          </a:xfrm>
        </p:grpSpPr>
        <p:sp>
          <p:nvSpPr>
            <p:cNvPr id="10" name="Rectangle 9"/>
            <p:cNvSpPr/>
            <p:nvPr/>
          </p:nvSpPr>
          <p:spPr>
            <a:xfrm>
              <a:off x="5886165" y="4148954"/>
              <a:ext cx="2286000" cy="1157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Hey, it’s not empty!</a:t>
              </a:r>
              <a:endParaRPr lang="en-US" dirty="0"/>
            </a:p>
          </p:txBody>
        </p:sp>
        <p:cxnSp>
          <p:nvCxnSpPr>
            <p:cNvPr id="13" name="Straight Arrow Connector 12"/>
            <p:cNvCxnSpPr/>
            <p:nvPr/>
          </p:nvCxnSpPr>
          <p:spPr>
            <a:xfrm>
              <a:off x="8038531" y="4514850"/>
              <a:ext cx="1319782" cy="414338"/>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728663" y="1690688"/>
            <a:ext cx="5157502" cy="916034"/>
          </a:xfrm>
          <a:prstGeom prst="rect">
            <a:avLst/>
          </a:prstGeom>
          <a:noFill/>
          <a:ln w="666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5282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a:t>
            </a:r>
            <a:r>
              <a:rPr lang="en-US" sz="3600" strike="sngStrike" dirty="0" smtClean="0"/>
              <a:t>self-deposit</a:t>
            </a:r>
            <a:r>
              <a:rPr lang="en-US" sz="3600" dirty="0" smtClean="0"/>
              <a: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
        <p:nvSpPr>
          <p:cNvPr id="4" name="Rectangle 3"/>
          <p:cNvSpPr/>
          <p:nvPr/>
        </p:nvSpPr>
        <p:spPr>
          <a:xfrm>
            <a:off x="5880100" y="2641600"/>
            <a:ext cx="5702300" cy="2273300"/>
          </a:xfrm>
          <a:prstGeom prst="rect">
            <a:avLst/>
          </a:prstGeom>
          <a:solidFill>
            <a:srgbClr val="B31B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r>
              <a:rPr lang="en-US" sz="2800" b="1" dirty="0" smtClean="0"/>
              <a:t>CASD</a:t>
            </a:r>
          </a:p>
          <a:p>
            <a:pPr marL="914400" lvl="1" indent="-457200">
              <a:buFont typeface="Arial" panose="020B0604020202020204" pitchFamily="34" charset="0"/>
              <a:buChar char="•"/>
            </a:pPr>
            <a:r>
              <a:rPr lang="en-US" sz="2800" b="1" dirty="0" smtClean="0"/>
              <a:t>IAB</a:t>
            </a:r>
          </a:p>
          <a:p>
            <a:pPr marL="914400" lvl="1" indent="-457200">
              <a:buFont typeface="Arial" panose="020B0604020202020204" pitchFamily="34" charset="0"/>
              <a:buChar char="•"/>
            </a:pPr>
            <a:r>
              <a:rPr lang="en-US" sz="2800" b="1" dirty="0" smtClean="0"/>
              <a:t>Norway</a:t>
            </a:r>
          </a:p>
          <a:p>
            <a:pPr marL="914400" lvl="1" indent="-457200">
              <a:buFont typeface="Arial" panose="020B0604020202020204" pitchFamily="34" charset="0"/>
              <a:buChar char="•"/>
            </a:pPr>
            <a:r>
              <a:rPr lang="en-US" sz="2800" b="1" dirty="0" smtClean="0"/>
              <a:t>US Federal Statistical RDC</a:t>
            </a:r>
          </a:p>
          <a:p>
            <a:pPr marL="914400" lvl="1" indent="-457200">
              <a:buFont typeface="Arial" panose="020B0604020202020204" pitchFamily="34" charset="0"/>
              <a:buChar char="•"/>
            </a:pPr>
            <a:r>
              <a:rPr lang="en-US" sz="2800" b="1" dirty="0" smtClean="0"/>
              <a:t>….</a:t>
            </a:r>
            <a:endParaRPr lang="en-US" sz="2800" b="1" dirty="0"/>
          </a:p>
        </p:txBody>
      </p:sp>
    </p:spTree>
    <p:extLst>
      <p:ext uri="{BB962C8B-B14F-4D97-AF65-F5344CB8AC3E}">
        <p14:creationId xmlns:p14="http://schemas.microsoft.com/office/powerpoint/2010/main" val="39138256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Goal: Use any repository!</a:t>
            </a:r>
          </a:p>
          <a:p>
            <a:pPr marL="0" indent="0" algn="ctr">
              <a:buNone/>
            </a:pPr>
            <a:r>
              <a:rPr lang="en-US" sz="4400" dirty="0" smtClean="0"/>
              <a:t>(subject to conditions)</a:t>
            </a:r>
          </a:p>
        </p:txBody>
      </p:sp>
    </p:spTree>
    <p:extLst>
      <p:ext uri="{BB962C8B-B14F-4D97-AF65-F5344CB8AC3E}">
        <p14:creationId xmlns:p14="http://schemas.microsoft.com/office/powerpoint/2010/main" val="35842136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Encourage Best Practices</a:t>
            </a:r>
            <a:endParaRPr lang="en-US" dirty="0"/>
          </a:p>
        </p:txBody>
      </p:sp>
      <p:sp>
        <p:nvSpPr>
          <p:cNvPr id="3" name="Content Placeholder 2"/>
          <p:cNvSpPr>
            <a:spLocks noGrp="1"/>
          </p:cNvSpPr>
          <p:nvPr>
            <p:ph idx="1"/>
          </p:nvPr>
        </p:nvSpPr>
        <p:spPr/>
        <p:txBody>
          <a:bodyPr>
            <a:normAutofit/>
          </a:bodyPr>
          <a:lstStyle/>
          <a:p>
            <a:r>
              <a:rPr lang="en-US" sz="4400" b="1" dirty="0" smtClean="0">
                <a:solidFill>
                  <a:schemeClr val="accent1">
                    <a:lumMod val="75000"/>
                  </a:schemeClr>
                </a:solidFill>
              </a:rPr>
              <a:t>Deposit and archive early</a:t>
            </a:r>
          </a:p>
          <a:p>
            <a:pPr lvl="1"/>
            <a:r>
              <a:rPr lang="en-US" sz="4000" dirty="0" smtClean="0"/>
              <a:t>If you collect data, archive it immediately </a:t>
            </a:r>
            <a:br>
              <a:rPr lang="en-US" sz="4000" dirty="0" smtClean="0"/>
            </a:br>
            <a:r>
              <a:rPr lang="en-US" sz="4000" i="1" dirty="0" smtClean="0">
                <a:solidFill>
                  <a:schemeClr val="bg1">
                    <a:lumMod val="65000"/>
                  </a:schemeClr>
                </a:solidFill>
              </a:rPr>
              <a:t>(possibly privately)</a:t>
            </a:r>
          </a:p>
          <a:p>
            <a:pPr lvl="1"/>
            <a:r>
              <a:rPr lang="en-US" sz="4000" dirty="0" smtClean="0"/>
              <a:t>If you finish the manuscript, archive the analysis files</a:t>
            </a:r>
            <a:br>
              <a:rPr lang="en-US" sz="4000" dirty="0" smtClean="0"/>
            </a:br>
            <a:r>
              <a:rPr lang="en-US" sz="4000" i="1" dirty="0" smtClean="0">
                <a:solidFill>
                  <a:schemeClr val="bg1">
                    <a:lumMod val="65000"/>
                  </a:schemeClr>
                </a:solidFill>
              </a:rPr>
              <a:t>(possibly privately)</a:t>
            </a:r>
            <a:endParaRPr lang="en-US" sz="4000" i="1" dirty="0">
              <a:solidFill>
                <a:schemeClr val="bg1">
                  <a:lumMod val="65000"/>
                </a:schemeClr>
              </a:solidFill>
            </a:endParaRPr>
          </a:p>
        </p:txBody>
      </p:sp>
    </p:spTree>
    <p:extLst>
      <p:ext uri="{BB962C8B-B14F-4D97-AF65-F5344CB8AC3E}">
        <p14:creationId xmlns:p14="http://schemas.microsoft.com/office/powerpoint/2010/main" val="23012348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Treat all archives symmetrically!</a:t>
            </a:r>
          </a:p>
        </p:txBody>
      </p:sp>
    </p:spTree>
    <p:extLst>
      <p:ext uri="{BB962C8B-B14F-4D97-AF65-F5344CB8AC3E}">
        <p14:creationId xmlns:p14="http://schemas.microsoft.com/office/powerpoint/2010/main" val="1293473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Not every data repository is created equal</a:t>
            </a:r>
          </a:p>
          <a:p>
            <a:pPr lvl="1"/>
            <a:r>
              <a:rPr lang="en-US" sz="3200" dirty="0" err="1" smtClean="0">
                <a:solidFill>
                  <a:srgbClr val="C00000"/>
                </a:solidFill>
              </a:rPr>
              <a:t>Github</a:t>
            </a:r>
            <a:r>
              <a:rPr lang="en-US" sz="3200" dirty="0" smtClean="0">
                <a:solidFill>
                  <a:srgbClr val="C00000"/>
                </a:solidFill>
              </a:rPr>
              <a:t>, Dropbox, etc. are not data or code repositories</a:t>
            </a:r>
          </a:p>
          <a:p>
            <a:pPr lvl="1"/>
            <a:r>
              <a:rPr lang="en-US" sz="3200" dirty="0" smtClean="0">
                <a:solidFill>
                  <a:schemeClr val="accent4">
                    <a:lumMod val="50000"/>
                  </a:schemeClr>
                </a:solidFill>
              </a:rPr>
              <a:t>Is the institutional repository at the University of Southern Venezuela a reliable repository?</a:t>
            </a:r>
          </a:p>
          <a:p>
            <a:pPr lvl="1"/>
            <a:r>
              <a:rPr lang="en-US" sz="3200" dirty="0" smtClean="0">
                <a:solidFill>
                  <a:schemeClr val="accent6">
                    <a:lumMod val="75000"/>
                  </a:schemeClr>
                </a:solidFill>
              </a:rPr>
              <a:t>Is the institutional repository at Cornell University a reliable repository?</a:t>
            </a:r>
          </a:p>
          <a:p>
            <a:pPr lvl="1"/>
            <a:r>
              <a:rPr lang="en-US" sz="3200" dirty="0">
                <a:solidFill>
                  <a:schemeClr val="accent1">
                    <a:lumMod val="50000"/>
                  </a:schemeClr>
                </a:solidFill>
              </a:rPr>
              <a:t>Is the institutional repository at </a:t>
            </a:r>
            <a:r>
              <a:rPr lang="en-US" sz="3200" dirty="0" smtClean="0">
                <a:solidFill>
                  <a:schemeClr val="accent1">
                    <a:lumMod val="50000"/>
                  </a:schemeClr>
                </a:solidFill>
              </a:rPr>
              <a:t>Harvard </a:t>
            </a:r>
            <a:r>
              <a:rPr lang="en-US" sz="3200" dirty="0">
                <a:solidFill>
                  <a:schemeClr val="accent1">
                    <a:lumMod val="50000"/>
                  </a:schemeClr>
                </a:solidFill>
              </a:rPr>
              <a:t>University </a:t>
            </a:r>
            <a:r>
              <a:rPr lang="en-US" sz="3200" dirty="0" smtClean="0">
                <a:solidFill>
                  <a:schemeClr val="accent1">
                    <a:lumMod val="50000"/>
                  </a:schemeClr>
                </a:solidFill>
              </a:rPr>
              <a:t>(</a:t>
            </a:r>
            <a:r>
              <a:rPr lang="en-US" sz="3200" dirty="0" err="1" smtClean="0">
                <a:solidFill>
                  <a:schemeClr val="accent1">
                    <a:lumMod val="50000"/>
                  </a:schemeClr>
                </a:solidFill>
              </a:rPr>
              <a:t>Dataverse</a:t>
            </a:r>
            <a:r>
              <a:rPr lang="en-US" sz="3200" dirty="0" smtClean="0">
                <a:solidFill>
                  <a:schemeClr val="accent1">
                    <a:lumMod val="50000"/>
                  </a:schemeClr>
                </a:solidFill>
              </a:rPr>
              <a:t>!)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the National Archives 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23049966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r>
              <a:rPr lang="en-US" sz="3600" dirty="0" smtClean="0"/>
              <a:t>Not every restricted-access repository is created equal</a:t>
            </a:r>
          </a:p>
          <a:p>
            <a:pPr lvl="1"/>
            <a:r>
              <a:rPr lang="en-US" sz="3200" dirty="0" smtClean="0">
                <a:solidFill>
                  <a:srgbClr val="C00000"/>
                </a:solidFill>
              </a:rPr>
              <a:t>The Second Bank of Third City credit card data is not a data/code repository</a:t>
            </a:r>
          </a:p>
          <a:p>
            <a:pPr lvl="1"/>
            <a:r>
              <a:rPr lang="en-US" sz="3200" dirty="0" smtClean="0">
                <a:solidFill>
                  <a:schemeClr val="accent4">
                    <a:lumMod val="50000"/>
                  </a:schemeClr>
                </a:solidFill>
              </a:rPr>
              <a:t>Is the School Board of Third City a reliable repository?</a:t>
            </a:r>
          </a:p>
          <a:p>
            <a:pPr lvl="1"/>
            <a:r>
              <a:rPr lang="en-US" sz="3200" dirty="0" smtClean="0">
                <a:solidFill>
                  <a:schemeClr val="accent6">
                    <a:lumMod val="75000"/>
                  </a:schemeClr>
                </a:solidFill>
              </a:rPr>
              <a:t>Is the JPMC Institute a reliable repository?</a:t>
            </a:r>
          </a:p>
          <a:p>
            <a:pPr lvl="1"/>
            <a:r>
              <a:rPr lang="en-US" sz="3200" dirty="0">
                <a:solidFill>
                  <a:schemeClr val="accent1">
                    <a:lumMod val="50000"/>
                  </a:schemeClr>
                </a:solidFill>
              </a:rPr>
              <a:t>Is the </a:t>
            </a:r>
            <a:r>
              <a:rPr lang="en-US" sz="3200" dirty="0" smtClean="0">
                <a:solidFill>
                  <a:schemeClr val="accent1">
                    <a:lumMod val="50000"/>
                  </a:schemeClr>
                </a:solidFill>
              </a:rPr>
              <a:t>US Census Bureau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a:t>
            </a:r>
            <a:r>
              <a:rPr lang="en-US" sz="3200" b="1" dirty="0" smtClean="0"/>
              <a:t>any </a:t>
            </a:r>
            <a:r>
              <a:rPr lang="en-US" sz="3200" b="1" dirty="0" err="1" smtClean="0"/>
              <a:t>restriced</a:t>
            </a:r>
            <a:r>
              <a:rPr lang="en-US" sz="3200" b="1" dirty="0" smtClean="0"/>
              <a:t>-access repositories reliable archives?</a:t>
            </a:r>
            <a:endParaRPr lang="en-US" sz="3200" b="1" dirty="0"/>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36455491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So: Describe them!</a:t>
            </a:r>
          </a:p>
          <a:p>
            <a:pPr marL="0" indent="0" algn="ctr">
              <a:buNone/>
            </a:pPr>
            <a:r>
              <a:rPr lang="en-US" sz="4400" dirty="0" smtClean="0">
                <a:solidFill>
                  <a:schemeClr val="bg1">
                    <a:lumMod val="65000"/>
                  </a:schemeClr>
                </a:solidFill>
              </a:rPr>
              <a:t>(cite them!)</a:t>
            </a:r>
          </a:p>
        </p:txBody>
      </p:sp>
    </p:spTree>
    <p:extLst>
      <p:ext uri="{BB962C8B-B14F-4D97-AF65-F5344CB8AC3E}">
        <p14:creationId xmlns:p14="http://schemas.microsoft.com/office/powerpoint/2010/main" val="21278447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Code) Availability Statements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A</a:t>
            </a:r>
            <a:r>
              <a:rPr lang="en-US" dirty="0" smtClean="0"/>
              <a:t> statement </a:t>
            </a:r>
            <a:r>
              <a:rPr lang="en-US" dirty="0"/>
              <a:t>about where data supporting the results reported in a published article can be </a:t>
            </a:r>
            <a:r>
              <a:rPr lang="en-US" dirty="0" smtClean="0"/>
              <a:t>found</a:t>
            </a:r>
          </a:p>
          <a:p>
            <a:pPr lvl="1"/>
            <a:r>
              <a:rPr lang="en-US" dirty="0" smtClean="0"/>
              <a:t>including </a:t>
            </a:r>
            <a:r>
              <a:rPr lang="en-US" dirty="0"/>
              <a:t>unique identifiers linking to publicly archived datasets analyzed or generated during </a:t>
            </a:r>
            <a:r>
              <a:rPr lang="en-US" dirty="0" smtClean="0"/>
              <a:t>the study</a:t>
            </a:r>
            <a:r>
              <a:rPr lang="en-US" dirty="0"/>
              <a:t>. </a:t>
            </a:r>
            <a:endParaRPr lang="en-US" dirty="0" smtClean="0"/>
          </a:p>
          <a:p>
            <a:r>
              <a:rPr lang="en-US" dirty="0" smtClean="0"/>
              <a:t>DASs </a:t>
            </a:r>
            <a:r>
              <a:rPr lang="en-US" dirty="0"/>
              <a:t>can increase transparency by providing a reason why data cannot be </a:t>
            </a:r>
            <a:r>
              <a:rPr lang="en-US" dirty="0" smtClean="0"/>
              <a:t>made (immediately) </a:t>
            </a:r>
            <a:r>
              <a:rPr lang="en-US" dirty="0"/>
              <a:t>available </a:t>
            </a:r>
            <a:endParaRPr lang="en-US" dirty="0" smtClean="0"/>
          </a:p>
          <a:p>
            <a:pPr lvl="1"/>
            <a:r>
              <a:rPr lang="en-US" dirty="0" smtClean="0"/>
              <a:t>need </a:t>
            </a:r>
            <a:r>
              <a:rPr lang="en-US" dirty="0"/>
              <a:t>for registration, </a:t>
            </a:r>
            <a:r>
              <a:rPr lang="en-US" dirty="0" smtClean="0"/>
              <a:t>ethical </a:t>
            </a:r>
            <a:r>
              <a:rPr lang="en-US" dirty="0"/>
              <a:t>or legal restrictions, or because </a:t>
            </a:r>
            <a:r>
              <a:rPr lang="en-US" dirty="0" smtClean="0"/>
              <a:t>of an </a:t>
            </a:r>
            <a:r>
              <a:rPr lang="en-US" dirty="0"/>
              <a:t>embargo </a:t>
            </a:r>
            <a:r>
              <a:rPr lang="en-US" dirty="0" smtClean="0"/>
              <a:t>period</a:t>
            </a:r>
            <a:endParaRPr lang="en-US" dirty="0"/>
          </a:p>
        </p:txBody>
      </p:sp>
    </p:spTree>
    <p:extLst>
      <p:ext uri="{BB962C8B-B14F-4D97-AF65-F5344CB8AC3E}">
        <p14:creationId xmlns:p14="http://schemas.microsoft.com/office/powerpoint/2010/main" val="29048487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“Unscripted Segway”</a:t>
            </a:r>
            <a:endParaRPr lang="en-US" dirty="0"/>
          </a:p>
        </p:txBody>
      </p:sp>
      <p:sp>
        <p:nvSpPr>
          <p:cNvPr id="3" name="Content Placeholder 2"/>
          <p:cNvSpPr>
            <a:spLocks noGrp="1"/>
          </p:cNvSpPr>
          <p:nvPr>
            <p:ph idx="1"/>
          </p:nvPr>
        </p:nvSpPr>
        <p:spPr/>
        <p:txBody>
          <a:bodyPr/>
          <a:lstStyle/>
          <a:p>
            <a:r>
              <a:rPr lang="en-US" dirty="0" smtClean="0"/>
              <a:t>Does that mean I cannot use data from Firm ABC?</a:t>
            </a:r>
          </a:p>
          <a:p>
            <a:r>
              <a:rPr lang="en-US" dirty="0" smtClean="0"/>
              <a:t>Does that mean I have to give my data away?</a:t>
            </a:r>
            <a:endParaRPr lang="en-US" dirty="0"/>
          </a:p>
        </p:txBody>
      </p:sp>
    </p:spTree>
    <p:extLst>
      <p:ext uri="{BB962C8B-B14F-4D97-AF65-F5344CB8AC3E}">
        <p14:creationId xmlns:p14="http://schemas.microsoft.com/office/powerpoint/2010/main" val="308442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Replication?</a:t>
            </a:r>
            <a:endParaRPr lang="en-US" dirty="0">
              <a:solidFill>
                <a:schemeClr val="bg1"/>
              </a:solidFill>
            </a:endParaRPr>
          </a:p>
        </p:txBody>
      </p:sp>
    </p:spTree>
    <p:extLst>
      <p:ext uri="{BB962C8B-B14F-4D97-AF65-F5344CB8AC3E}">
        <p14:creationId xmlns:p14="http://schemas.microsoft.com/office/powerpoint/2010/main" val="644899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2800767"/>
          </a:xfrm>
          <a:prstGeom prst="rect">
            <a:avLst/>
          </a:prstGeom>
          <a:noFill/>
        </p:spPr>
        <p:txBody>
          <a:bodyPr wrap="square" rtlCol="0">
            <a:spAutoFit/>
          </a:bodyPr>
          <a:lstStyle/>
          <a:p>
            <a:pPr algn="ctr"/>
            <a:r>
              <a:rPr lang="en-US" sz="8800" dirty="0" smtClean="0">
                <a:solidFill>
                  <a:schemeClr val="bg1"/>
                </a:solidFill>
              </a:rPr>
              <a:t>Current efforts at the AEA</a:t>
            </a:r>
            <a:endParaRPr lang="en-US" dirty="0">
              <a:solidFill>
                <a:schemeClr val="bg1"/>
              </a:solidFill>
            </a:endParaRPr>
          </a:p>
        </p:txBody>
      </p:sp>
    </p:spTree>
    <p:extLst>
      <p:ext uri="{BB962C8B-B14F-4D97-AF65-F5344CB8AC3E}">
        <p14:creationId xmlns:p14="http://schemas.microsoft.com/office/powerpoint/2010/main" val="860980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Provide more transparency</a:t>
            </a:r>
          </a:p>
          <a:p>
            <a:pPr lvl="1"/>
            <a:r>
              <a:rPr lang="en-US" sz="2800" dirty="0" smtClean="0"/>
              <a:t>To assist replication efforts</a:t>
            </a:r>
          </a:p>
          <a:p>
            <a:pPr lvl="1"/>
            <a:r>
              <a:rPr lang="en-US" sz="2800" dirty="0" smtClean="0"/>
              <a:t>By better linking to paper-related resources </a:t>
            </a:r>
          </a:p>
          <a:p>
            <a:pPr lvl="2"/>
            <a:r>
              <a:rPr lang="en-US" sz="2400" dirty="0" smtClean="0"/>
              <a:t>Public-use data</a:t>
            </a:r>
          </a:p>
          <a:p>
            <a:pPr lvl="2"/>
            <a:r>
              <a:rPr lang="en-US" sz="2400" dirty="0" smtClean="0"/>
              <a:t>Restricted-access data</a:t>
            </a:r>
          </a:p>
          <a:p>
            <a:pPr lvl="2"/>
            <a:r>
              <a:rPr lang="en-US" sz="2400" dirty="0" smtClean="0"/>
              <a:t>Code</a:t>
            </a:r>
          </a:p>
          <a:p>
            <a:pPr lvl="2"/>
            <a:r>
              <a:rPr lang="en-US" sz="2400" dirty="0" smtClean="0"/>
              <a:t>Pre-Registration </a:t>
            </a:r>
            <a:r>
              <a:rPr lang="en-US" sz="1600" dirty="0" smtClean="0"/>
              <a:t>when available</a:t>
            </a:r>
            <a:endParaRPr lang="en-US" sz="2400" dirty="0" smtClean="0"/>
          </a:p>
          <a:p>
            <a:pPr marL="0" indent="0">
              <a:buNone/>
            </a:pPr>
            <a:endParaRPr lang="en-US" dirty="0"/>
          </a:p>
        </p:txBody>
      </p:sp>
    </p:spTree>
    <p:extLst>
      <p:ext uri="{BB962C8B-B14F-4D97-AF65-F5344CB8AC3E}">
        <p14:creationId xmlns:p14="http://schemas.microsoft.com/office/powerpoint/2010/main" val="26329837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Pre-emptively improve code archives</a:t>
            </a:r>
          </a:p>
          <a:p>
            <a:pPr lvl="1"/>
            <a:r>
              <a:rPr lang="en-US" sz="2800" dirty="0" smtClean="0"/>
              <a:t>By conducting reproducibility checks </a:t>
            </a:r>
            <a:r>
              <a:rPr lang="en-US" sz="2000" dirty="0" smtClean="0"/>
              <a:t>when we can</a:t>
            </a:r>
            <a:endParaRPr lang="en-US" sz="2800" dirty="0" smtClean="0"/>
          </a:p>
          <a:p>
            <a:pPr lvl="1"/>
            <a:r>
              <a:rPr lang="en-US" sz="2800" dirty="0" smtClean="0"/>
              <a:t>By working with groups that conduct reproducibility checks </a:t>
            </a:r>
            <a:br>
              <a:rPr lang="en-US" sz="2800" dirty="0" smtClean="0"/>
            </a:br>
            <a:r>
              <a:rPr lang="en-US" sz="2000" dirty="0" smtClean="0"/>
              <a:t>when we cannot</a:t>
            </a:r>
            <a:endParaRPr lang="en-US" sz="2800" dirty="0" smtClean="0"/>
          </a:p>
        </p:txBody>
      </p:sp>
    </p:spTree>
    <p:extLst>
      <p:ext uri="{BB962C8B-B14F-4D97-AF65-F5344CB8AC3E}">
        <p14:creationId xmlns:p14="http://schemas.microsoft.com/office/powerpoint/2010/main" val="4259266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Better archives</a:t>
            </a:r>
          </a:p>
          <a:p>
            <a:pPr lvl="1"/>
            <a:r>
              <a:rPr lang="en-US" sz="2800" dirty="0" smtClean="0"/>
              <a:t>Greater transparency of the code and data archives</a:t>
            </a:r>
          </a:p>
          <a:p>
            <a:pPr lvl="1"/>
            <a:r>
              <a:rPr lang="en-US" sz="2800" dirty="0" smtClean="0"/>
              <a:t>Better provenance tracking</a:t>
            </a:r>
          </a:p>
          <a:p>
            <a:pPr lvl="2"/>
            <a:r>
              <a:rPr lang="en-US" sz="2400" dirty="0" smtClean="0"/>
              <a:t>Leave code where it is when appropriate</a:t>
            </a:r>
          </a:p>
          <a:p>
            <a:pPr lvl="2"/>
            <a:r>
              <a:rPr lang="en-US" sz="2400" dirty="0" smtClean="0"/>
              <a:t>Leave data where it is almost always</a:t>
            </a:r>
          </a:p>
          <a:p>
            <a:pPr lvl="2"/>
            <a:r>
              <a:rPr lang="en-US" sz="2400" dirty="0" smtClean="0"/>
              <a:t>Display that information</a:t>
            </a:r>
          </a:p>
          <a:p>
            <a:endParaRPr lang="en-US" dirty="0"/>
          </a:p>
        </p:txBody>
      </p:sp>
    </p:spTree>
    <p:extLst>
      <p:ext uri="{BB962C8B-B14F-4D97-AF65-F5344CB8AC3E}">
        <p14:creationId xmlns:p14="http://schemas.microsoft.com/office/powerpoint/2010/main" val="25532450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(2018)</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It is the policy of the American Economic Association to publish papers only if the data used in the analysis are </a:t>
            </a:r>
            <a:r>
              <a:rPr lang="en-US" b="1" u="sng" dirty="0"/>
              <a:t>clearly and precisely </a:t>
            </a:r>
            <a:r>
              <a:rPr lang="en-US" b="1" dirty="0"/>
              <a:t>documented and are readily available to any researcher for purposes of replication.</a:t>
            </a:r>
          </a:p>
          <a:p>
            <a:pPr fontAlgn="base"/>
            <a:r>
              <a:rPr lang="en-US" dirty="0"/>
              <a:t>Authors of accepted papers that contain empirical work, simulations, or experimental work must </a:t>
            </a:r>
            <a:r>
              <a:rPr lang="en-US" b="1" dirty="0">
                <a:solidFill>
                  <a:schemeClr val="accent5">
                    <a:lumMod val="75000"/>
                  </a:schemeClr>
                </a:solidFill>
              </a:rPr>
              <a:t>provide</a:t>
            </a:r>
            <a:r>
              <a:rPr lang="en-US" dirty="0"/>
              <a:t>, prior to publication, the </a:t>
            </a:r>
            <a:r>
              <a:rPr lang="en-US" b="1" dirty="0">
                <a:solidFill>
                  <a:schemeClr val="accent5">
                    <a:lumMod val="75000"/>
                  </a:schemeClr>
                </a:solidFill>
              </a:rPr>
              <a:t>data, programs, and other details of the computations sufficient to permit replication. </a:t>
            </a:r>
            <a:r>
              <a:rPr lang="en-US" dirty="0"/>
              <a:t>These will be posted on the AEA website.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17585034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(2018)</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publication</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28077665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publication</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6129338" y="3257550"/>
            <a:ext cx="4857750" cy="830997"/>
          </a:xfrm>
          <a:prstGeom prst="rect">
            <a:avLst/>
          </a:prstGeom>
          <a:solidFill>
            <a:schemeClr val="accent1"/>
          </a:solidFill>
          <a:effectLst>
            <a:softEdge rad="63500"/>
          </a:effectLst>
        </p:spPr>
        <p:txBody>
          <a:bodyPr wrap="square" rtlCol="0">
            <a:spAutoFit/>
          </a:bodyPr>
          <a:lstStyle/>
          <a:p>
            <a:pPr algn="ctr"/>
            <a:r>
              <a:rPr lang="en-US" sz="2400" b="1" dirty="0" smtClean="0"/>
              <a:t>We will assess, by reviewing README and data appendices.</a:t>
            </a:r>
            <a:endParaRPr lang="en-US" sz="2400" b="1" dirty="0"/>
          </a:p>
        </p:txBody>
      </p:sp>
      <p:cxnSp>
        <p:nvCxnSpPr>
          <p:cNvPr id="13" name="Straight Arrow Connector 12"/>
          <p:cNvCxnSpPr/>
          <p:nvPr/>
        </p:nvCxnSpPr>
        <p:spPr>
          <a:xfrm flipV="1">
            <a:off x="8458200" y="2724151"/>
            <a:ext cx="0" cy="700087"/>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615113" y="2786063"/>
            <a:ext cx="638175" cy="638175"/>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1469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3550444" y="2009171"/>
            <a:ext cx="4572000" cy="1569660"/>
          </a:xfrm>
          <a:prstGeom prst="rect">
            <a:avLst/>
          </a:prstGeom>
          <a:solidFill>
            <a:schemeClr val="accent1"/>
          </a:solidFill>
          <a:effectLst>
            <a:softEdge rad="63500"/>
          </a:effectLst>
        </p:spPr>
        <p:txBody>
          <a:bodyPr wrap="square" rtlCol="0">
            <a:spAutoFit/>
          </a:bodyPr>
          <a:lstStyle/>
          <a:p>
            <a:pPr algn="ctr"/>
            <a:endParaRPr lang="en-US" sz="2400" b="1" dirty="0" smtClean="0"/>
          </a:p>
          <a:p>
            <a:pPr algn="ctr"/>
            <a:r>
              <a:rPr lang="en-US" sz="2400" b="1" dirty="0" smtClean="0"/>
              <a:t>We will assess early,</a:t>
            </a:r>
          </a:p>
          <a:p>
            <a:pPr algn="ctr"/>
            <a:r>
              <a:rPr lang="en-US" sz="2400" b="1" dirty="0"/>
              <a:t>b</a:t>
            </a:r>
            <a:r>
              <a:rPr lang="en-US" sz="2400" b="1" dirty="0" smtClean="0"/>
              <a:t>ut more flexible.</a:t>
            </a:r>
          </a:p>
          <a:p>
            <a:pPr algn="ctr"/>
            <a:endParaRPr lang="en-US" sz="2400" b="1" dirty="0"/>
          </a:p>
        </p:txBody>
      </p:sp>
      <p:cxnSp>
        <p:nvCxnSpPr>
          <p:cNvPr id="13" name="Straight Arrow Connector 12"/>
          <p:cNvCxnSpPr/>
          <p:nvPr/>
        </p:nvCxnSpPr>
        <p:spPr>
          <a:xfrm>
            <a:off x="7972425" y="2928938"/>
            <a:ext cx="785813" cy="900112"/>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000375" y="3424238"/>
            <a:ext cx="1100138" cy="577056"/>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3776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3550444" y="2756605"/>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“Sufficient”  = “it actually works”.</a:t>
            </a:r>
          </a:p>
          <a:p>
            <a:pPr algn="ctr"/>
            <a:endParaRPr lang="en-US" sz="2400" b="1" dirty="0"/>
          </a:p>
        </p:txBody>
      </p:sp>
      <p:cxnSp>
        <p:nvCxnSpPr>
          <p:cNvPr id="14" name="Straight Arrow Connector 13"/>
          <p:cNvCxnSpPr/>
          <p:nvPr/>
        </p:nvCxnSpPr>
        <p:spPr>
          <a:xfrm>
            <a:off x="5586413" y="3729038"/>
            <a:ext cx="14287" cy="742950"/>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4966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fontScale="925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a:t>
            </a:r>
            <a:r>
              <a:rPr lang="en-US" dirty="0" smtClean="0">
                <a:solidFill>
                  <a:schemeClr val="bg1">
                    <a:lumMod val="75000"/>
                  </a:schemeClr>
                </a:solidFill>
              </a:rPr>
              <a:t>should be </a:t>
            </a:r>
            <a:r>
              <a:rPr lang="en-US" sz="3200" b="1" dirty="0" smtClean="0">
                <a:solidFill>
                  <a:schemeClr val="accent5">
                    <a:lumMod val="75000"/>
                  </a:schemeClr>
                </a:solidFill>
              </a:rPr>
              <a:t>available </a:t>
            </a:r>
            <a:r>
              <a:rPr lang="en-US" sz="3200" b="1" dirty="0">
                <a:solidFill>
                  <a:schemeClr val="accent5">
                    <a:lumMod val="75000"/>
                  </a:schemeClr>
                </a:solidFill>
              </a:rPr>
              <a:t>on the AEA </a:t>
            </a:r>
            <a:r>
              <a:rPr lang="en-US" sz="3200" b="1" dirty="0" smtClean="0">
                <a:solidFill>
                  <a:schemeClr val="accent5">
                    <a:lumMod val="75000"/>
                  </a:schemeClr>
                </a:solidFill>
              </a:rPr>
              <a:t>Data and Code Repository</a:t>
            </a:r>
            <a:r>
              <a:rPr lang="en-US" dirty="0" smtClean="0">
                <a:solidFill>
                  <a:schemeClr val="bg1">
                    <a:lumMod val="75000"/>
                  </a:schemeClr>
                </a:solidFill>
              </a:rPr>
              <a:t>. </a:t>
            </a:r>
            <a:r>
              <a:rPr lang="en-US" dirty="0">
                <a:solidFill>
                  <a:schemeClr val="bg1">
                    <a:lumMod val="75000"/>
                  </a:schemeClr>
                </a:solidFill>
              </a:rPr>
              <a:t>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2821782" y="3043853"/>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Better repository</a:t>
            </a:r>
          </a:p>
          <a:p>
            <a:pPr algn="ctr"/>
            <a:endParaRPr lang="en-US" sz="2400" b="1" dirty="0"/>
          </a:p>
        </p:txBody>
      </p:sp>
      <p:cxnSp>
        <p:nvCxnSpPr>
          <p:cNvPr id="14" name="Straight Arrow Connector 13"/>
          <p:cNvCxnSpPr/>
          <p:nvPr/>
        </p:nvCxnSpPr>
        <p:spPr>
          <a:xfrm>
            <a:off x="7143750" y="3886200"/>
            <a:ext cx="1143000" cy="357982"/>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014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0" y="1542732"/>
            <a:ext cx="6976319"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Tree>
    <p:extLst>
      <p:ext uri="{BB962C8B-B14F-4D97-AF65-F5344CB8AC3E}">
        <p14:creationId xmlns:p14="http://schemas.microsoft.com/office/powerpoint/2010/main" val="16661853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a:t>
            </a:r>
            <a:r>
              <a:rPr lang="en-US" dirty="0" smtClean="0">
                <a:solidFill>
                  <a:schemeClr val="bg1">
                    <a:lumMod val="75000"/>
                  </a:schemeClr>
                </a:solidFill>
              </a:rPr>
              <a:t>should be </a:t>
            </a:r>
            <a:r>
              <a:rPr lang="en-US" sz="3200" b="1" dirty="0" smtClean="0">
                <a:solidFill>
                  <a:schemeClr val="accent5">
                    <a:lumMod val="75000"/>
                  </a:schemeClr>
                </a:solidFill>
              </a:rPr>
              <a:t>available </a:t>
            </a:r>
            <a:r>
              <a:rPr lang="en-US" sz="3200" b="1" dirty="0">
                <a:solidFill>
                  <a:schemeClr val="accent5">
                    <a:lumMod val="75000"/>
                  </a:schemeClr>
                </a:solidFill>
              </a:rPr>
              <a:t>on the AEA </a:t>
            </a:r>
            <a:r>
              <a:rPr lang="en-US" sz="3200" b="1" dirty="0" smtClean="0">
                <a:solidFill>
                  <a:schemeClr val="accent5">
                    <a:lumMod val="75000"/>
                  </a:schemeClr>
                </a:solidFill>
              </a:rPr>
              <a:t>Data and Code Repository or another repository</a:t>
            </a:r>
            <a:r>
              <a:rPr lang="en-US" dirty="0" smtClean="0">
                <a:solidFill>
                  <a:schemeClr val="bg1">
                    <a:lumMod val="75000"/>
                  </a:schemeClr>
                </a:solidFill>
              </a:rPr>
              <a:t>. </a:t>
            </a:r>
            <a:r>
              <a:rPr lang="en-US" dirty="0">
                <a:solidFill>
                  <a:schemeClr val="bg1">
                    <a:lumMod val="75000"/>
                  </a:schemeClr>
                </a:solidFill>
              </a:rPr>
              <a:t>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2571750" y="2685871"/>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 or other repository </a:t>
            </a:r>
          </a:p>
          <a:p>
            <a:pPr algn="ctr"/>
            <a:endParaRPr lang="en-US" sz="2400" b="1" dirty="0"/>
          </a:p>
        </p:txBody>
      </p:sp>
      <p:cxnSp>
        <p:nvCxnSpPr>
          <p:cNvPr id="14" name="Straight Arrow Connector 13"/>
          <p:cNvCxnSpPr/>
          <p:nvPr/>
        </p:nvCxnSpPr>
        <p:spPr>
          <a:xfrm>
            <a:off x="5414963" y="3743325"/>
            <a:ext cx="14287" cy="728663"/>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4924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Encourage Best Practices</a:t>
            </a:r>
            <a:endParaRPr lang="en-US" dirty="0"/>
          </a:p>
        </p:txBody>
      </p:sp>
      <p:sp>
        <p:nvSpPr>
          <p:cNvPr id="3" name="Content Placeholder 2"/>
          <p:cNvSpPr>
            <a:spLocks noGrp="1"/>
          </p:cNvSpPr>
          <p:nvPr>
            <p:ph idx="1"/>
          </p:nvPr>
        </p:nvSpPr>
        <p:spPr/>
        <p:txBody>
          <a:bodyPr>
            <a:normAutofit/>
          </a:bodyPr>
          <a:lstStyle/>
          <a:p>
            <a:r>
              <a:rPr lang="en-US" sz="4400" b="1" dirty="0" smtClean="0">
                <a:solidFill>
                  <a:schemeClr val="accent6">
                    <a:lumMod val="75000"/>
                  </a:schemeClr>
                </a:solidFill>
              </a:rPr>
              <a:t>Follow robust coding</a:t>
            </a:r>
          </a:p>
          <a:p>
            <a:pPr lvl="1"/>
            <a:r>
              <a:rPr lang="en-US" sz="4000" dirty="0" smtClean="0"/>
              <a:t>Ensure that code reliably produces results</a:t>
            </a:r>
            <a:br>
              <a:rPr lang="en-US" sz="4000" dirty="0" smtClean="0"/>
            </a:br>
            <a:r>
              <a:rPr lang="en-US" sz="4000" i="1" dirty="0" smtClean="0">
                <a:solidFill>
                  <a:schemeClr val="bg1">
                    <a:lumMod val="65000"/>
                  </a:schemeClr>
                </a:solidFill>
              </a:rPr>
              <a:t>(possibly automated)</a:t>
            </a:r>
          </a:p>
          <a:p>
            <a:pPr lvl="1"/>
            <a:r>
              <a:rPr lang="en-US" sz="4000" dirty="0" smtClean="0"/>
              <a:t>Before you finish the manuscript, run all analysis code again</a:t>
            </a:r>
            <a:br>
              <a:rPr lang="en-US" sz="4000" dirty="0" smtClean="0"/>
            </a:br>
            <a:r>
              <a:rPr lang="en-US" sz="4000" i="1" dirty="0" smtClean="0">
                <a:solidFill>
                  <a:schemeClr val="bg1">
                    <a:lumMod val="65000"/>
                  </a:schemeClr>
                </a:solidFill>
              </a:rPr>
              <a:t>(if not too onerous)</a:t>
            </a:r>
            <a:endParaRPr lang="en-US" sz="4000" i="1" dirty="0">
              <a:solidFill>
                <a:schemeClr val="bg1">
                  <a:lumMod val="65000"/>
                </a:schemeClr>
              </a:solidFill>
            </a:endParaRPr>
          </a:p>
        </p:txBody>
      </p:sp>
    </p:spTree>
    <p:extLst>
      <p:ext uri="{BB962C8B-B14F-4D97-AF65-F5344CB8AC3E}">
        <p14:creationId xmlns:p14="http://schemas.microsoft.com/office/powerpoint/2010/main" val="26594475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Pre-Publication Verification</a:t>
            </a:r>
            <a:endParaRPr lang="en-US" dirty="0"/>
          </a:p>
        </p:txBody>
      </p:sp>
      <p:sp>
        <p:nvSpPr>
          <p:cNvPr id="3" name="Content Placeholder 2"/>
          <p:cNvSpPr>
            <a:spLocks noGrp="1"/>
          </p:cNvSpPr>
          <p:nvPr>
            <p:ph idx="1"/>
          </p:nvPr>
        </p:nvSpPr>
        <p:spPr/>
        <p:txBody>
          <a:bodyPr/>
          <a:lstStyle/>
          <a:p>
            <a:r>
              <a:rPr lang="en-US" dirty="0" smtClean="0"/>
              <a:t>Cornell Replication Lab has been verifying published articles</a:t>
            </a:r>
          </a:p>
          <a:p>
            <a:r>
              <a:rPr lang="en-US" dirty="0" smtClean="0"/>
              <a:t>Now switching to manuscripts in the submission workflow</a:t>
            </a:r>
          </a:p>
          <a:p>
            <a:r>
              <a:rPr lang="en-US" dirty="0" smtClean="0"/>
              <a:t>For now pilot </a:t>
            </a:r>
          </a:p>
          <a:p>
            <a:pPr lvl="1"/>
            <a:r>
              <a:rPr lang="en-US" i="1" dirty="0" smtClean="0">
                <a:solidFill>
                  <a:schemeClr val="bg2">
                    <a:lumMod val="75000"/>
                  </a:schemeClr>
                </a:solidFill>
              </a:rPr>
              <a:t>Authors have submitted prior to announcement of new data policy</a:t>
            </a:r>
            <a:endParaRPr lang="en-US" i="1" dirty="0">
              <a:solidFill>
                <a:schemeClr val="bg2">
                  <a:lumMod val="75000"/>
                </a:schemeClr>
              </a:solidFill>
            </a:endParaRPr>
          </a:p>
        </p:txBody>
      </p:sp>
    </p:spTree>
    <p:extLst>
      <p:ext uri="{BB962C8B-B14F-4D97-AF65-F5344CB8AC3E}">
        <p14:creationId xmlns:p14="http://schemas.microsoft.com/office/powerpoint/2010/main" val="20274234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Goal: Improve reproducibility</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flipH="1" flipV="1">
            <a:off x="10489720" y="2260122"/>
            <a:ext cx="17254" cy="207033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5682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Verifying Data and Code Deposits</a:t>
            </a:r>
            <a:endParaRPr lang="en-US" dirty="0"/>
          </a:p>
        </p:txBody>
      </p:sp>
      <p:sp>
        <p:nvSpPr>
          <p:cNvPr id="3" name="Content Placeholder 2"/>
          <p:cNvSpPr>
            <a:spLocks noGrp="1"/>
          </p:cNvSpPr>
          <p:nvPr>
            <p:ph idx="1"/>
          </p:nvPr>
        </p:nvSpPr>
        <p:spPr/>
        <p:txBody>
          <a:bodyPr/>
          <a:lstStyle/>
          <a:p>
            <a:pPr lvl="1"/>
            <a:r>
              <a:rPr lang="en-US" dirty="0" smtClean="0"/>
              <a:t>Check README </a:t>
            </a:r>
          </a:p>
          <a:p>
            <a:pPr lvl="2"/>
            <a:r>
              <a:rPr lang="en-US" dirty="0"/>
              <a:t>L</a:t>
            </a:r>
            <a:r>
              <a:rPr lang="en-US" dirty="0" smtClean="0"/>
              <a:t>egible? Intelligible? Complete?</a:t>
            </a:r>
          </a:p>
          <a:p>
            <a:pPr lvl="1"/>
            <a:r>
              <a:rPr lang="en-US" dirty="0" smtClean="0"/>
              <a:t>Check Code</a:t>
            </a:r>
          </a:p>
          <a:p>
            <a:pPr lvl="2"/>
            <a:r>
              <a:rPr lang="en-US" dirty="0" smtClean="0"/>
              <a:t>Where is Table 1? Figure 1? Could this work?</a:t>
            </a:r>
          </a:p>
          <a:p>
            <a:pPr lvl="1"/>
            <a:r>
              <a:rPr lang="en-US" dirty="0" smtClean="0"/>
              <a:t>Check Access Rights</a:t>
            </a:r>
          </a:p>
          <a:p>
            <a:pPr lvl="2"/>
            <a:r>
              <a:rPr lang="en-US" dirty="0" smtClean="0"/>
              <a:t>Can the author provides us with data?</a:t>
            </a:r>
          </a:p>
          <a:p>
            <a:pPr lvl="2"/>
            <a:r>
              <a:rPr lang="en-US" dirty="0" smtClean="0"/>
              <a:t>Does the data access as described work?</a:t>
            </a:r>
            <a:endParaRPr lang="en-US" dirty="0"/>
          </a:p>
        </p:txBody>
      </p:sp>
    </p:spTree>
    <p:extLst>
      <p:ext uri="{BB962C8B-B14F-4D97-AF65-F5344CB8AC3E}">
        <p14:creationId xmlns:p14="http://schemas.microsoft.com/office/powerpoint/2010/main" val="225670892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281238" y="2333625"/>
            <a:ext cx="7717573" cy="1446550"/>
          </a:xfrm>
          <a:prstGeom prst="rect">
            <a:avLst/>
          </a:prstGeom>
          <a:noFill/>
        </p:spPr>
        <p:txBody>
          <a:bodyPr wrap="square" rtlCol="0">
            <a:spAutoFit/>
          </a:bodyPr>
          <a:lstStyle/>
          <a:p>
            <a:pPr algn="ctr"/>
            <a:r>
              <a:rPr lang="en-US" sz="8800" dirty="0">
                <a:solidFill>
                  <a:schemeClr val="bg1"/>
                </a:solidFill>
              </a:rPr>
              <a:t>Challenges?</a:t>
            </a:r>
          </a:p>
        </p:txBody>
      </p:sp>
    </p:spTree>
    <p:extLst>
      <p:ext uri="{BB962C8B-B14F-4D97-AF65-F5344CB8AC3E}">
        <p14:creationId xmlns:p14="http://schemas.microsoft.com/office/powerpoint/2010/main" val="395456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Reproducibility is harder than it should be</a:t>
            </a:r>
            <a:endParaRPr lang="en-US" dirty="0"/>
          </a:p>
        </p:txBody>
      </p:sp>
      <p:sp>
        <p:nvSpPr>
          <p:cNvPr id="3" name="Content Placeholder 2"/>
          <p:cNvSpPr>
            <a:spLocks noGrp="1"/>
          </p:cNvSpPr>
          <p:nvPr>
            <p:ph idx="1"/>
          </p:nvPr>
        </p:nvSpPr>
        <p:spPr/>
        <p:txBody>
          <a:bodyPr/>
          <a:lstStyle/>
          <a:p>
            <a:r>
              <a:rPr lang="en-US" dirty="0" smtClean="0"/>
              <a:t>Often done piecemeal</a:t>
            </a:r>
          </a:p>
          <a:p>
            <a:pPr lvl="1"/>
            <a:r>
              <a:rPr lang="en-US" dirty="0" smtClean="0"/>
              <a:t>At different times</a:t>
            </a:r>
          </a:p>
          <a:p>
            <a:pPr lvl="2"/>
            <a:r>
              <a:rPr lang="en-US" dirty="0" smtClean="0"/>
              <a:t>By different people</a:t>
            </a:r>
          </a:p>
          <a:p>
            <a:r>
              <a:rPr lang="en-US" dirty="0" smtClean="0"/>
              <a:t>Software versions</a:t>
            </a:r>
          </a:p>
          <a:p>
            <a:pPr lvl="1"/>
            <a:r>
              <a:rPr lang="en-US" dirty="0" smtClean="0"/>
              <a:t>Stata 9? 15? 42?</a:t>
            </a:r>
          </a:p>
          <a:p>
            <a:pPr lvl="2"/>
            <a:r>
              <a:rPr lang="en-US" dirty="0" err="1" smtClean="0"/>
              <a:t>rdrobust</a:t>
            </a:r>
            <a:r>
              <a:rPr lang="en-US" dirty="0" smtClean="0"/>
              <a:t> 2014? 2016? 2018 bug fix?</a:t>
            </a:r>
          </a:p>
          <a:p>
            <a:r>
              <a:rPr lang="en-US" dirty="0" smtClean="0"/>
              <a:t>Compilers and exotic software </a:t>
            </a:r>
            <a:endParaRPr lang="en-US" dirty="0"/>
          </a:p>
        </p:txBody>
      </p:sp>
    </p:spTree>
    <p:extLst>
      <p:ext uri="{BB962C8B-B14F-4D97-AF65-F5344CB8AC3E}">
        <p14:creationId xmlns:p14="http://schemas.microsoft.com/office/powerpoint/2010/main" val="22402262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Impossible?</a:t>
            </a:r>
            <a:endParaRPr lang="en-US" dirty="0">
              <a:solidFill>
                <a:schemeClr val="bg1"/>
              </a:solidFill>
            </a:endParaRPr>
          </a:p>
        </p:txBody>
      </p:sp>
    </p:spTree>
    <p:extLst>
      <p:ext uri="{BB962C8B-B14F-4D97-AF65-F5344CB8AC3E}">
        <p14:creationId xmlns:p14="http://schemas.microsoft.com/office/powerpoint/2010/main" val="783723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good examples</a:t>
            </a:r>
            <a:endParaRPr lang="en-US" dirty="0"/>
          </a:p>
        </p:txBody>
      </p:sp>
      <p:sp>
        <p:nvSpPr>
          <p:cNvPr id="3" name="Content Placeholder 2"/>
          <p:cNvSpPr>
            <a:spLocks noGrp="1"/>
          </p:cNvSpPr>
          <p:nvPr>
            <p:ph idx="1"/>
          </p:nvPr>
        </p:nvSpPr>
        <p:spPr/>
        <p:txBody>
          <a:bodyPr/>
          <a:lstStyle/>
          <a:p>
            <a:r>
              <a:rPr lang="en-US" dirty="0" smtClean="0"/>
              <a:t>Open source software has practices that ensure reproducibility, but also describe it</a:t>
            </a:r>
          </a:p>
          <a:p>
            <a:r>
              <a:rPr lang="en-US" dirty="0" smtClean="0"/>
              <a:t>Many papers do an admirable job, and teach the replicator how to proceed</a:t>
            </a:r>
          </a:p>
          <a:p>
            <a:r>
              <a:rPr lang="en-US" dirty="0" smtClean="0"/>
              <a:t>Tools:</a:t>
            </a:r>
          </a:p>
          <a:p>
            <a:pPr lvl="1"/>
            <a:r>
              <a:rPr lang="en-US" dirty="0" smtClean="0"/>
              <a:t>Make files and modern replacement</a:t>
            </a:r>
          </a:p>
          <a:p>
            <a:pPr lvl="1"/>
            <a:r>
              <a:rPr lang="en-US" dirty="0" smtClean="0"/>
              <a:t>Docker</a:t>
            </a:r>
          </a:p>
          <a:p>
            <a:pPr lvl="1"/>
            <a:r>
              <a:rPr lang="en-US" dirty="0" err="1" smtClean="0"/>
              <a:t>Rmd</a:t>
            </a:r>
            <a:r>
              <a:rPr lang="en-US" dirty="0" smtClean="0"/>
              <a:t> files</a:t>
            </a:r>
          </a:p>
          <a:p>
            <a:pPr lvl="1"/>
            <a:r>
              <a:rPr lang="en-US" dirty="0" smtClean="0"/>
              <a:t>Maybe </a:t>
            </a:r>
            <a:r>
              <a:rPr lang="en-US" dirty="0" err="1" smtClean="0"/>
              <a:t>Jupyter</a:t>
            </a:r>
            <a:r>
              <a:rPr lang="en-US" dirty="0" smtClean="0"/>
              <a:t> notebooks (they have some issues)</a:t>
            </a:r>
            <a:endParaRPr lang="en-US" dirty="0"/>
          </a:p>
        </p:txBody>
      </p:sp>
    </p:spTree>
    <p:extLst>
      <p:ext uri="{BB962C8B-B14F-4D97-AF65-F5344CB8AC3E}">
        <p14:creationId xmlns:p14="http://schemas.microsoft.com/office/powerpoint/2010/main" val="25196683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good examples </a:t>
            </a:r>
            <a:r>
              <a:rPr lang="en-US" sz="3600" dirty="0" smtClean="0"/>
              <a:t>(restricted-access data)</a:t>
            </a:r>
            <a:endParaRPr lang="en-US" dirty="0"/>
          </a:p>
        </p:txBody>
      </p:sp>
      <p:sp>
        <p:nvSpPr>
          <p:cNvPr id="3" name="Content Placeholder 2"/>
          <p:cNvSpPr>
            <a:spLocks noGrp="1"/>
          </p:cNvSpPr>
          <p:nvPr>
            <p:ph idx="1"/>
          </p:nvPr>
        </p:nvSpPr>
        <p:spPr/>
        <p:txBody>
          <a:bodyPr/>
          <a:lstStyle/>
          <a:p>
            <a:r>
              <a:rPr lang="en-US" dirty="0" smtClean="0"/>
              <a:t>IAB FDZ enforces reproducibility through its access procedures</a:t>
            </a:r>
          </a:p>
          <a:p>
            <a:pPr lvl="1"/>
            <a:r>
              <a:rPr lang="en-US" dirty="0" smtClean="0"/>
              <a:t>So does the CDER/Statistics Canada</a:t>
            </a:r>
          </a:p>
          <a:p>
            <a:r>
              <a:rPr lang="en-US" dirty="0" smtClean="0"/>
              <a:t>Some European agencies have excellent data documentation</a:t>
            </a:r>
          </a:p>
          <a:p>
            <a:pPr lvl="1"/>
            <a:r>
              <a:rPr lang="en-US" dirty="0" smtClean="0"/>
              <a:t>So does (sometimes) Statistics Canada</a:t>
            </a:r>
          </a:p>
          <a:p>
            <a:r>
              <a:rPr lang="en-US" dirty="0" smtClean="0"/>
              <a:t>Access procedures are often quite formal but impartial</a:t>
            </a:r>
          </a:p>
          <a:p>
            <a:pPr lvl="1"/>
            <a:r>
              <a:rPr lang="en-US" dirty="0" smtClean="0"/>
              <a:t>US, Canada, France, Germany, etc.</a:t>
            </a:r>
            <a:endParaRPr lang="en-US" dirty="0"/>
          </a:p>
        </p:txBody>
      </p:sp>
    </p:spTree>
    <p:extLst>
      <p:ext uri="{BB962C8B-B14F-4D97-AF65-F5344CB8AC3E}">
        <p14:creationId xmlns:p14="http://schemas.microsoft.com/office/powerpoint/2010/main" val="2459159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66517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Lots of bad examples too….</a:t>
            </a:r>
            <a:endParaRPr lang="en-US" dirty="0"/>
          </a:p>
        </p:txBody>
      </p:sp>
    </p:spTree>
    <p:extLst>
      <p:ext uri="{BB962C8B-B14F-4D97-AF65-F5344CB8AC3E}">
        <p14:creationId xmlns:p14="http://schemas.microsoft.com/office/powerpoint/2010/main" val="369935781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Confidential data</a:t>
            </a:r>
            <a:endParaRPr lang="en-US" dirty="0"/>
          </a:p>
        </p:txBody>
      </p:sp>
      <p:sp>
        <p:nvSpPr>
          <p:cNvPr id="3" name="Content Placeholder 2"/>
          <p:cNvSpPr>
            <a:spLocks noGrp="1"/>
          </p:cNvSpPr>
          <p:nvPr>
            <p:ph idx="1"/>
          </p:nvPr>
        </p:nvSpPr>
        <p:spPr/>
        <p:txBody>
          <a:bodyPr/>
          <a:lstStyle/>
          <a:p>
            <a:r>
              <a:rPr lang="en-US" dirty="0" smtClean="0"/>
              <a:t>Work with Research Data Centers to facilitate transparency and reproducibility</a:t>
            </a:r>
          </a:p>
          <a:p>
            <a:pPr lvl="1"/>
            <a:r>
              <a:rPr lang="en-US" dirty="0" smtClean="0"/>
              <a:t>Training (secure programming guidelines)</a:t>
            </a:r>
          </a:p>
          <a:p>
            <a:pPr lvl="1"/>
            <a:r>
              <a:rPr lang="en-US" dirty="0" smtClean="0"/>
              <a:t>Standardize archives within RDCs + transparency</a:t>
            </a:r>
          </a:p>
          <a:p>
            <a:pPr lvl="1"/>
            <a:r>
              <a:rPr lang="en-US" dirty="0" smtClean="0"/>
              <a:t>Develop guidelines and internal processes for preservation, reproducibility</a:t>
            </a:r>
          </a:p>
          <a:p>
            <a:r>
              <a:rPr lang="en-US" dirty="0" smtClean="0"/>
              <a:t>Work with researchers to interact with data providers</a:t>
            </a:r>
          </a:p>
          <a:p>
            <a:r>
              <a:rPr lang="en-US" dirty="0" smtClean="0"/>
              <a:t>Work with private sector data providers to clarify procedures, improve openness</a:t>
            </a:r>
          </a:p>
        </p:txBody>
      </p:sp>
    </p:spTree>
    <p:extLst>
      <p:ext uri="{BB962C8B-B14F-4D97-AF65-F5344CB8AC3E}">
        <p14:creationId xmlns:p14="http://schemas.microsoft.com/office/powerpoint/2010/main" val="604798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efforts</a:t>
            </a:r>
            <a:endParaRPr lang="en-US" dirty="0"/>
          </a:p>
        </p:txBody>
      </p:sp>
      <p:sp>
        <p:nvSpPr>
          <p:cNvPr id="5" name="Text Placeholder 4"/>
          <p:cNvSpPr>
            <a:spLocks noGrp="1"/>
          </p:cNvSpPr>
          <p:nvPr>
            <p:ph type="body" idx="1"/>
          </p:nvPr>
        </p:nvSpPr>
        <p:spPr/>
        <p:txBody>
          <a:bodyPr/>
          <a:lstStyle/>
          <a:p>
            <a:r>
              <a:rPr lang="en-US" dirty="0"/>
              <a:t>AEA, Social </a:t>
            </a:r>
            <a:r>
              <a:rPr lang="en-US" dirty="0" smtClean="0"/>
              <a:t>Sciences, elsewhere</a:t>
            </a:r>
            <a:endParaRPr lang="en-US" dirty="0"/>
          </a:p>
        </p:txBody>
      </p:sp>
    </p:spTree>
    <p:extLst>
      <p:ext uri="{BB962C8B-B14F-4D97-AF65-F5344CB8AC3E}">
        <p14:creationId xmlns:p14="http://schemas.microsoft.com/office/powerpoint/2010/main" val="9267812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support for researchers</a:t>
            </a:r>
            <a:endParaRPr lang="en-US" dirty="0"/>
          </a:p>
        </p:txBody>
      </p:sp>
      <p:sp>
        <p:nvSpPr>
          <p:cNvPr id="3" name="Content Placeholder 2"/>
          <p:cNvSpPr>
            <a:spLocks noGrp="1"/>
          </p:cNvSpPr>
          <p:nvPr>
            <p:ph idx="1"/>
          </p:nvPr>
        </p:nvSpPr>
        <p:spPr/>
        <p:txBody>
          <a:bodyPr/>
          <a:lstStyle/>
          <a:p>
            <a:r>
              <a:rPr lang="en-US" dirty="0" smtClean="0"/>
              <a:t>Training in methods (with various centers, institutions, etc.)</a:t>
            </a:r>
          </a:p>
          <a:p>
            <a:pPr lvl="1"/>
            <a:r>
              <a:rPr lang="en-US" dirty="0" smtClean="0"/>
              <a:t>For current researchers</a:t>
            </a:r>
          </a:p>
          <a:p>
            <a:pPr lvl="1"/>
            <a:r>
              <a:rPr lang="en-US" dirty="0" smtClean="0"/>
              <a:t>For integration into curriculums</a:t>
            </a:r>
          </a:p>
          <a:p>
            <a:r>
              <a:rPr lang="en-US" dirty="0" smtClean="0"/>
              <a:t>Tools to streamline the process </a:t>
            </a:r>
          </a:p>
          <a:p>
            <a:pPr lvl="1"/>
            <a:r>
              <a:rPr lang="en-US" dirty="0" smtClean="0"/>
              <a:t>A few technical things (not described here)</a:t>
            </a:r>
          </a:p>
          <a:p>
            <a:pPr lvl="1"/>
            <a:r>
              <a:rPr lang="en-US" dirty="0" smtClean="0"/>
              <a:t>Coordinate among journals (no duplicate effort)</a:t>
            </a:r>
          </a:p>
          <a:p>
            <a:r>
              <a:rPr lang="en-US" dirty="0" smtClean="0"/>
              <a:t>Awareness</a:t>
            </a:r>
          </a:p>
          <a:p>
            <a:pPr lvl="1"/>
            <a:r>
              <a:rPr lang="en-US" dirty="0" smtClean="0"/>
              <a:t>Consider badges/ certification</a:t>
            </a:r>
          </a:p>
          <a:p>
            <a:pPr lvl="1"/>
            <a:r>
              <a:rPr lang="en-US" dirty="0" smtClean="0"/>
              <a:t>Address issues with confidential data</a:t>
            </a:r>
            <a:endParaRPr lang="en-US" dirty="0"/>
          </a:p>
        </p:txBody>
      </p:sp>
    </p:spTree>
    <p:extLst>
      <p:ext uri="{BB962C8B-B14F-4D97-AF65-F5344CB8AC3E}">
        <p14:creationId xmlns:p14="http://schemas.microsoft.com/office/powerpoint/2010/main" val="26216664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away from “supplemental data”</a:t>
            </a:r>
            <a:endParaRPr lang="en-US" dirty="0"/>
          </a:p>
        </p:txBody>
      </p:sp>
      <p:sp>
        <p:nvSpPr>
          <p:cNvPr id="3" name="Content Placeholder 2"/>
          <p:cNvSpPr>
            <a:spLocks noGrp="1"/>
          </p:cNvSpPr>
          <p:nvPr>
            <p:ph idx="1"/>
          </p:nvPr>
        </p:nvSpPr>
        <p:spPr/>
        <p:txBody>
          <a:bodyPr/>
          <a:lstStyle/>
          <a:p>
            <a:r>
              <a:rPr lang="en-US" dirty="0" smtClean="0"/>
              <a:t>Data as a primary object</a:t>
            </a:r>
          </a:p>
          <a:p>
            <a:pPr lvl="1"/>
            <a:r>
              <a:rPr lang="en-US" dirty="0" smtClean="0"/>
              <a:t>Title</a:t>
            </a:r>
          </a:p>
          <a:p>
            <a:pPr lvl="1"/>
            <a:r>
              <a:rPr lang="en-US" dirty="0" smtClean="0"/>
              <a:t>Permanent location</a:t>
            </a:r>
          </a:p>
          <a:p>
            <a:pPr lvl="1"/>
            <a:r>
              <a:rPr lang="en-US" dirty="0" smtClean="0"/>
              <a:t>Citable!</a:t>
            </a:r>
          </a:p>
          <a:p>
            <a:r>
              <a:rPr lang="en-US" dirty="0" smtClean="0"/>
              <a:t>Better data repositories</a:t>
            </a:r>
          </a:p>
          <a:p>
            <a:pPr lvl="1"/>
            <a:r>
              <a:rPr lang="en-US" dirty="0" smtClean="0"/>
              <a:t>Move away from ZIP files attached to web pages</a:t>
            </a:r>
          </a:p>
          <a:p>
            <a:r>
              <a:rPr lang="en-US" dirty="0" smtClean="0"/>
              <a:t>Greater clarity about locations</a:t>
            </a:r>
            <a:endParaRPr lang="en-US" dirty="0"/>
          </a:p>
        </p:txBody>
      </p:sp>
    </p:spTree>
    <p:extLst>
      <p:ext uri="{BB962C8B-B14F-4D97-AF65-F5344CB8AC3E}">
        <p14:creationId xmlns:p14="http://schemas.microsoft.com/office/powerpoint/2010/main" val="29176483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Full-featured repository</a:t>
            </a:r>
            <a:endParaRPr lang="en-US" dirty="0"/>
          </a:p>
        </p:txBody>
      </p:sp>
      <p:pic>
        <p:nvPicPr>
          <p:cNvPr id="4" name="Content Placeholder 3"/>
          <p:cNvPicPr>
            <a:picLocks noGrp="1" noChangeAspect="1"/>
          </p:cNvPicPr>
          <p:nvPr>
            <p:ph idx="1"/>
          </p:nvPr>
        </p:nvPicPr>
        <p:blipFill>
          <a:blip r:embed="rId2"/>
          <a:stretch>
            <a:fillRect/>
          </a:stretch>
        </p:blipFill>
        <p:spPr>
          <a:prstGeom prst="rect">
            <a:avLst/>
          </a:prstGeom>
        </p:spPr>
      </p:pic>
    </p:spTree>
    <p:extLst>
      <p:ext uri="{BB962C8B-B14F-4D97-AF65-F5344CB8AC3E}">
        <p14:creationId xmlns:p14="http://schemas.microsoft.com/office/powerpoint/2010/main" val="4104059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Full-featured repository</a:t>
            </a:r>
          </a:p>
        </p:txBody>
      </p:sp>
      <p:pic>
        <p:nvPicPr>
          <p:cNvPr id="4" name="Content Placeholder 3"/>
          <p:cNvPicPr>
            <a:picLocks noGrp="1" noChangeAspect="1"/>
          </p:cNvPicPr>
          <p:nvPr>
            <p:ph idx="1"/>
          </p:nvPr>
        </p:nvPicPr>
        <p:blipFill>
          <a:blip r:embed="rId2"/>
          <a:stretch>
            <a:fillRect/>
          </a:stretch>
        </p:blipFill>
        <p:spPr>
          <a:xfrm>
            <a:off x="2152650" y="2366816"/>
            <a:ext cx="7886700" cy="3313406"/>
          </a:xfrm>
          <a:prstGeom prst="rect">
            <a:avLst/>
          </a:prstGeom>
        </p:spPr>
      </p:pic>
    </p:spTree>
    <p:extLst>
      <p:ext uri="{BB962C8B-B14F-4D97-AF65-F5344CB8AC3E}">
        <p14:creationId xmlns:p14="http://schemas.microsoft.com/office/powerpoint/2010/main" val="312531468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3" name="Picture 2"/>
          <p:cNvPicPr>
            <a:picLocks noChangeAspect="1"/>
          </p:cNvPicPr>
          <p:nvPr/>
        </p:nvPicPr>
        <p:blipFill>
          <a:blip r:embed="rId2"/>
          <a:stretch>
            <a:fillRect/>
          </a:stretch>
        </p:blipFill>
        <p:spPr>
          <a:xfrm>
            <a:off x="1554480" y="-203205"/>
            <a:ext cx="9314688" cy="6805681"/>
          </a:xfrm>
          <a:prstGeom prst="rect">
            <a:avLst/>
          </a:prstGeom>
        </p:spPr>
      </p:pic>
      <p:sp>
        <p:nvSpPr>
          <p:cNvPr id="7" name="Rectangle 6"/>
          <p:cNvSpPr/>
          <p:nvPr/>
        </p:nvSpPr>
        <p:spPr>
          <a:xfrm>
            <a:off x="1724152" y="3328416"/>
            <a:ext cx="8559800" cy="137295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113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2.08333E-6 3.33333E-6 L 2.08333E-6 0.25 " pathEditMode="relative" rAng="0" ptsTypes="AA">
                                      <p:cBhvr>
                                        <p:cTn id="10"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1446550"/>
          </a:xfrm>
          <a:prstGeom prst="rect">
            <a:avLst/>
          </a:prstGeom>
          <a:noFill/>
        </p:spPr>
        <p:txBody>
          <a:bodyPr wrap="square" rtlCol="0">
            <a:spAutoFit/>
          </a:bodyPr>
          <a:lstStyle/>
          <a:p>
            <a:pPr algn="ctr"/>
            <a:r>
              <a:rPr lang="en-US" sz="8800" dirty="0" smtClean="0">
                <a:solidFill>
                  <a:schemeClr val="bg1"/>
                </a:solidFill>
              </a:rPr>
              <a:t>Collaboration</a:t>
            </a:r>
            <a:endParaRPr lang="en-US" dirty="0">
              <a:solidFill>
                <a:schemeClr val="bg1"/>
              </a:solidFill>
            </a:endParaRPr>
          </a:p>
        </p:txBody>
      </p:sp>
    </p:spTree>
    <p:extLst>
      <p:ext uri="{BB962C8B-B14F-4D97-AF65-F5344CB8AC3E}">
        <p14:creationId xmlns:p14="http://schemas.microsoft.com/office/powerpoint/2010/main" val="829324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Transportability</a:t>
            </a:r>
            <a:endParaRPr lang="en-US" dirty="0"/>
          </a:p>
        </p:txBody>
      </p:sp>
      <p:sp>
        <p:nvSpPr>
          <p:cNvPr id="3" name="Content Placeholder 2"/>
          <p:cNvSpPr>
            <a:spLocks noGrp="1"/>
          </p:cNvSpPr>
          <p:nvPr>
            <p:ph idx="1"/>
          </p:nvPr>
        </p:nvSpPr>
        <p:spPr>
          <a:xfrm>
            <a:off x="838200" y="2578099"/>
            <a:ext cx="10515600" cy="3598863"/>
          </a:xfrm>
        </p:spPr>
        <p:txBody>
          <a:bodyPr>
            <a:normAutofit/>
          </a:bodyPr>
          <a:lstStyle/>
          <a:p>
            <a:pPr marL="0" indent="0" algn="ctr">
              <a:buNone/>
            </a:pPr>
            <a:r>
              <a:rPr lang="en-US" sz="4800" dirty="0" smtClean="0"/>
              <a:t>Any standards, tools, methods: must be transportable across journals (no custom solutions)</a:t>
            </a:r>
            <a:endParaRPr lang="en-US" sz="4800" dirty="0"/>
          </a:p>
        </p:txBody>
      </p:sp>
    </p:spTree>
    <p:extLst>
      <p:ext uri="{BB962C8B-B14F-4D97-AF65-F5344CB8AC3E}">
        <p14:creationId xmlns:p14="http://schemas.microsoft.com/office/powerpoint/2010/main" val="428925135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8834</TotalTime>
  <Words>3954</Words>
  <Application>Microsoft Office PowerPoint</Application>
  <PresentationFormat>Widescreen</PresentationFormat>
  <Paragraphs>648</Paragraphs>
  <Slides>118</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118</vt:i4>
      </vt:variant>
    </vt:vector>
  </HeadingPairs>
  <TitlesOfParts>
    <vt:vector size="125" baseType="lpstr">
      <vt:lpstr>Roboto</vt:lpstr>
      <vt:lpstr>Montserrat</vt:lpstr>
      <vt:lpstr>Arial</vt:lpstr>
      <vt:lpstr>Century</vt:lpstr>
      <vt:lpstr>Calibri Light</vt:lpstr>
      <vt:lpstr>Calibri</vt:lpstr>
      <vt:lpstr>Office Theme</vt:lpstr>
      <vt:lpstr>https://forms.gle/zrY8dB8puTtud2Rt7  https://lars.vilhuber.com/s (and choose WEAI 2019)</vt:lpstr>
      <vt:lpstr>Replication and Reproducibility in Social Sciences and Statistics: Context, Concerns, and Concrete Measures</vt:lpstr>
      <vt:lpstr>This reproducibility crisis thing….</vt:lpstr>
      <vt:lpstr>The “crisis” in the 60s and 70s Sterling, 1959; Cohen, 1962; Lykken, 1968; Tukey, 1969; Greenwald, 1975; Meehl, 1978; Rosenthal, 1979</vt:lpstr>
      <vt:lpstr>Efficiency of scholary discourse?</vt:lpstr>
      <vt:lpstr>Efficiency of scholary discourse!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vt:lpstr>
      <vt:lpstr>Progress</vt:lpstr>
      <vt:lpstr>Progress</vt:lpstr>
      <vt:lpstr>Progress</vt:lpstr>
      <vt:lpstr>Progress</vt:lpstr>
      <vt:lpstr>PowerPoint Presentation</vt:lpstr>
      <vt:lpstr>Second round (2012-)</vt:lpstr>
      <vt:lpstr>Pre-registration</vt:lpstr>
      <vt:lpstr>Registered Reports</vt:lpstr>
      <vt:lpstr>Preprints in other sciences </vt:lpstr>
      <vt:lpstr>PowerPoint Presentation</vt:lpstr>
      <vt:lpstr>PowerPoint Presentation</vt:lpstr>
      <vt:lpstr>Economics makes wide use of public-use data</vt:lpstr>
      <vt:lpstr>This should be easy!</vt:lpstr>
      <vt:lpstr>Problems Making RELIABLE archives</vt:lpstr>
      <vt:lpstr>Making USEFUL archives </vt:lpstr>
      <vt:lpstr>Still true today…</vt:lpstr>
      <vt:lpstr>Let’s try and do better…</vt:lpstr>
      <vt:lpstr>An example</vt:lpstr>
      <vt:lpstr>Risk</vt:lpstr>
      <vt:lpstr>An example: not cited…</vt:lpstr>
      <vt:lpstr>Data not attached to article</vt:lpstr>
      <vt:lpstr>We went back, archived it</vt:lpstr>
      <vt:lpstr>We went back, archived it, linked it back</vt:lpstr>
      <vt:lpstr>But journal and data infrastructure are incomplete</vt:lpstr>
      <vt:lpstr>Still true today…</vt:lpstr>
      <vt:lpstr>PowerPoint Presentation</vt:lpstr>
      <vt:lpstr>PowerPoint Presentation</vt:lpstr>
      <vt:lpstr>PowerPoint Presentation</vt:lpstr>
      <vt:lpstr>Results?</vt:lpstr>
      <vt:lpstr>Some key statistics</vt:lpstr>
      <vt:lpstr>In a nutshell</vt:lpstr>
      <vt:lpstr>PowerPoint Presentation</vt:lpstr>
      <vt:lpstr>PowerPoint Presentation</vt:lpstr>
      <vt:lpstr>Current Data Availability Policies are Broken</vt:lpstr>
      <vt:lpstr>PowerPoint Presentation</vt:lpstr>
      <vt:lpstr>Illustration</vt:lpstr>
      <vt:lpstr>PowerPoint Presentation</vt:lpstr>
      <vt:lpstr>Current Data Availability Policies are Broken</vt:lpstr>
      <vt:lpstr>What to do about it?</vt:lpstr>
      <vt:lpstr>PowerPoint Presentation</vt:lpstr>
      <vt:lpstr>Why do journals like “supplemental ZIP files” and affiliated repositories? </vt:lpstr>
      <vt:lpstr>What are the characteristics of prominent data archives? </vt:lpstr>
      <vt:lpstr>Evolving Journal and Data Infrastructure</vt:lpstr>
      <vt:lpstr>In a nutshell</vt:lpstr>
      <vt:lpstr>Evolving Journal and Data Infrastructure</vt:lpstr>
      <vt:lpstr>Evolving Journal and Data Infrastructure</vt:lpstr>
      <vt:lpstr>But: Encourage Best Practices</vt:lpstr>
      <vt:lpstr>Evolving Journal and Data Infrastructure</vt:lpstr>
      <vt:lpstr>Verifying Data and Code Deposits</vt:lpstr>
      <vt:lpstr>Verifying Data and Code Deposits</vt:lpstr>
      <vt:lpstr>Evolving Journal and Data Infrastructure</vt:lpstr>
      <vt:lpstr>Data (and Code) Availability Statements</vt:lpstr>
      <vt:lpstr>“Unscripted Segway”</vt:lpstr>
      <vt:lpstr>PowerPoint Presentation</vt:lpstr>
      <vt:lpstr>Current efforts at the AEA</vt:lpstr>
      <vt:lpstr>Current efforts at the AEA</vt:lpstr>
      <vt:lpstr>Current efforts at the AEA</vt:lpstr>
      <vt:lpstr>AEA “Data Availability Policy” (2018)</vt:lpstr>
      <vt:lpstr>AEA “Data Availability Policy” (2018)</vt:lpstr>
      <vt:lpstr>AEA “Data Availability Policy” (2019)</vt:lpstr>
      <vt:lpstr>AEA “Data Availability Policy” (2019)</vt:lpstr>
      <vt:lpstr>AEA “Data Availability Policy” (2019)</vt:lpstr>
      <vt:lpstr>AEA “Data Availability Policy” (2019)</vt:lpstr>
      <vt:lpstr>AEA “Data Availability Policy” (2019)</vt:lpstr>
      <vt:lpstr>Action: Encourage Best Practices</vt:lpstr>
      <vt:lpstr>Action: Pre-Publication Verification</vt:lpstr>
      <vt:lpstr>Goal: Improve reproducibility</vt:lpstr>
      <vt:lpstr>Action: Verifying Data and Code Deposits</vt:lpstr>
      <vt:lpstr>PowerPoint Presentation</vt:lpstr>
      <vt:lpstr>Reproducibility is harder than it should be</vt:lpstr>
      <vt:lpstr>PowerPoint Presentation</vt:lpstr>
      <vt:lpstr>Lots of good examples</vt:lpstr>
      <vt:lpstr>Lots of good examples (restricted-access data)</vt:lpstr>
      <vt:lpstr>Lots of bad examples too….</vt:lpstr>
      <vt:lpstr>Goal: Confidential data</vt:lpstr>
      <vt:lpstr>Future efforts</vt:lpstr>
      <vt:lpstr>Better support for researchers</vt:lpstr>
      <vt:lpstr>Moving away from “supplemental data”</vt:lpstr>
      <vt:lpstr>Full-featured repository</vt:lpstr>
      <vt:lpstr>Full-featured repository</vt:lpstr>
      <vt:lpstr>Richer metadata, more transparency</vt:lpstr>
      <vt:lpstr>PowerPoint Presentation</vt:lpstr>
      <vt:lpstr>Goal: Transportability</vt:lpstr>
      <vt:lpstr>Social science “guild”</vt:lpstr>
      <vt:lpstr>PowerPoint Presentation</vt:lpstr>
      <vt:lpstr>You…</vt:lpstr>
      <vt:lpstr>Me…</vt:lpstr>
      <vt:lpstr>Change ingrained habits…</vt:lpstr>
      <vt:lpstr>PowerPoint Presentation</vt:lpstr>
      <vt:lpstr>New skills to learn…</vt:lpstr>
      <vt:lpstr>PowerPoint Presentation</vt:lpstr>
      <vt:lpstr>New methods to use …</vt:lpstr>
      <vt:lpstr>PowerPoint Presentation</vt:lpstr>
      <vt:lpstr>We!</vt:lpstr>
      <vt:lpstr>Push for better support…</vt:lpstr>
      <vt:lpstr>Researchers: New skills to learn/teach</vt:lpstr>
      <vt:lpstr>PowerPoint Presentation</vt:lpstr>
      <vt:lpstr>Some random notes</vt:lpstr>
      <vt:lpstr>PowerPoint Presentation</vt:lpstr>
      <vt:lpstr>Goals</vt:lpstr>
      <vt:lpstr>Challenges for Restricted-Access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protection and physical safeguards</dc:title>
  <dc:creator>Lars Vilhuber</dc:creator>
  <cp:lastModifiedBy>Lars Vilhuber</cp:lastModifiedBy>
  <cp:revision>316</cp:revision>
  <dcterms:created xsi:type="dcterms:W3CDTF">2016-11-26T21:09:30Z</dcterms:created>
  <dcterms:modified xsi:type="dcterms:W3CDTF">2019-06-29T17:49:35Z</dcterms:modified>
</cp:coreProperties>
</file>