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6"/>
  </p:notesMasterIdLst>
  <p:sldIdLst>
    <p:sldId id="596" r:id="rId2"/>
    <p:sldId id="256" r:id="rId3"/>
    <p:sldId id="417" r:id="rId4"/>
    <p:sldId id="607" r:id="rId5"/>
    <p:sldId id="585" r:id="rId6"/>
    <p:sldId id="599" r:id="rId7"/>
    <p:sldId id="600" r:id="rId8"/>
    <p:sldId id="461" r:id="rId9"/>
    <p:sldId id="462" r:id="rId10"/>
    <p:sldId id="463" r:id="rId11"/>
    <p:sldId id="491" r:id="rId12"/>
    <p:sldId id="464" r:id="rId13"/>
    <p:sldId id="615" r:id="rId14"/>
    <p:sldId id="507" r:id="rId15"/>
    <p:sldId id="496" r:id="rId16"/>
    <p:sldId id="621" r:id="rId17"/>
    <p:sldId id="497" r:id="rId18"/>
    <p:sldId id="469" r:id="rId19"/>
    <p:sldId id="492" r:id="rId20"/>
    <p:sldId id="577" r:id="rId21"/>
    <p:sldId id="608" r:id="rId22"/>
    <p:sldId id="493" r:id="rId23"/>
    <p:sldId id="503" r:id="rId24"/>
    <p:sldId id="597" r:id="rId25"/>
    <p:sldId id="601" r:id="rId26"/>
    <p:sldId id="609" r:id="rId27"/>
    <p:sldId id="529" r:id="rId28"/>
    <p:sldId id="530" r:id="rId29"/>
    <p:sldId id="531" r:id="rId30"/>
    <p:sldId id="535" r:id="rId31"/>
    <p:sldId id="532" r:id="rId32"/>
    <p:sldId id="536" r:id="rId33"/>
    <p:sldId id="538" r:id="rId34"/>
    <p:sldId id="533" r:id="rId35"/>
    <p:sldId id="537" r:id="rId36"/>
    <p:sldId id="616" r:id="rId37"/>
    <p:sldId id="579" r:id="rId38"/>
    <p:sldId id="610" r:id="rId39"/>
    <p:sldId id="494" r:id="rId40"/>
    <p:sldId id="465" r:id="rId41"/>
    <p:sldId id="468" r:id="rId42"/>
    <p:sldId id="472" r:id="rId43"/>
    <p:sldId id="504" r:id="rId44"/>
    <p:sldId id="466" r:id="rId45"/>
    <p:sldId id="591" r:id="rId46"/>
    <p:sldId id="467" r:id="rId47"/>
    <p:sldId id="500" r:id="rId48"/>
    <p:sldId id="498" r:id="rId49"/>
    <p:sldId id="602" r:id="rId50"/>
    <p:sldId id="611" r:id="rId51"/>
    <p:sldId id="622" r:id="rId52"/>
    <p:sldId id="623" r:id="rId53"/>
    <p:sldId id="499" r:id="rId54"/>
    <p:sldId id="501" r:id="rId55"/>
    <p:sldId id="428" r:id="rId56"/>
    <p:sldId id="429" r:id="rId57"/>
    <p:sldId id="440" r:id="rId58"/>
    <p:sldId id="624" r:id="rId59"/>
    <p:sldId id="625" r:id="rId60"/>
    <p:sldId id="430" r:id="rId61"/>
    <p:sldId id="612" r:id="rId62"/>
    <p:sldId id="473" r:id="rId63"/>
    <p:sldId id="626" r:id="rId64"/>
    <p:sldId id="598" r:id="rId65"/>
    <p:sldId id="614" r:id="rId66"/>
    <p:sldId id="441" r:id="rId67"/>
    <p:sldId id="613" r:id="rId68"/>
    <p:sldId id="442" r:id="rId69"/>
    <p:sldId id="474" r:id="rId70"/>
    <p:sldId id="443" r:id="rId71"/>
    <p:sldId id="444" r:id="rId72"/>
    <p:sldId id="445" r:id="rId73"/>
    <p:sldId id="475" r:id="rId74"/>
    <p:sldId id="580" r:id="rId75"/>
    <p:sldId id="431" r:id="rId76"/>
    <p:sldId id="432" r:id="rId77"/>
    <p:sldId id="433" r:id="rId78"/>
    <p:sldId id="434" r:id="rId79"/>
    <p:sldId id="435" r:id="rId80"/>
    <p:sldId id="436" r:id="rId81"/>
    <p:sldId id="447" r:id="rId82"/>
    <p:sldId id="451" r:id="rId83"/>
    <p:sldId id="505" r:id="rId84"/>
    <p:sldId id="508" r:id="rId85"/>
    <p:sldId id="509" r:id="rId86"/>
    <p:sldId id="476" r:id="rId87"/>
    <p:sldId id="510" r:id="rId88"/>
    <p:sldId id="581" r:id="rId89"/>
    <p:sldId id="512" r:id="rId90"/>
    <p:sldId id="459" r:id="rId91"/>
    <p:sldId id="582" r:id="rId92"/>
    <p:sldId id="460" r:id="rId93"/>
    <p:sldId id="514" r:id="rId94"/>
    <p:sldId id="513" r:id="rId95"/>
    <p:sldId id="628" r:id="rId96"/>
    <p:sldId id="629" r:id="rId97"/>
    <p:sldId id="630" r:id="rId98"/>
    <p:sldId id="631" r:id="rId99"/>
    <p:sldId id="632" r:id="rId100"/>
    <p:sldId id="633" r:id="rId101"/>
    <p:sldId id="634" r:id="rId102"/>
    <p:sldId id="635" r:id="rId103"/>
    <p:sldId id="636" r:id="rId104"/>
    <p:sldId id="637" r:id="rId105"/>
    <p:sldId id="638" r:id="rId106"/>
    <p:sldId id="639" r:id="rId107"/>
    <p:sldId id="448" r:id="rId108"/>
    <p:sldId id="627" r:id="rId109"/>
    <p:sldId id="618" r:id="rId110"/>
    <p:sldId id="617" r:id="rId111"/>
    <p:sldId id="640" r:id="rId112"/>
    <p:sldId id="641" r:id="rId113"/>
    <p:sldId id="527" r:id="rId114"/>
    <p:sldId id="526" r:id="rId115"/>
    <p:sldId id="650" r:id="rId116"/>
    <p:sldId id="651" r:id="rId117"/>
    <p:sldId id="652" r:id="rId118"/>
    <p:sldId id="653" r:id="rId119"/>
    <p:sldId id="518" r:id="rId120"/>
    <p:sldId id="542" r:id="rId121"/>
    <p:sldId id="543" r:id="rId122"/>
    <p:sldId id="544" r:id="rId123"/>
    <p:sldId id="437" r:id="rId124"/>
    <p:sldId id="438" r:id="rId125"/>
    <p:sldId id="439" r:id="rId126"/>
    <p:sldId id="545" r:id="rId127"/>
    <p:sldId id="547" r:id="rId128"/>
    <p:sldId id="546" r:id="rId129"/>
    <p:sldId id="548" r:id="rId130"/>
    <p:sldId id="549" r:id="rId131"/>
    <p:sldId id="551" r:id="rId132"/>
    <p:sldId id="552" r:id="rId133"/>
    <p:sldId id="553" r:id="rId134"/>
    <p:sldId id="555" r:id="rId135"/>
    <p:sldId id="556" r:id="rId136"/>
    <p:sldId id="648" r:id="rId137"/>
    <p:sldId id="649" r:id="rId138"/>
    <p:sldId id="657" r:id="rId139"/>
    <p:sldId id="654" r:id="rId140"/>
    <p:sldId id="655" r:id="rId141"/>
    <p:sldId id="656" r:id="rId142"/>
    <p:sldId id="554" r:id="rId143"/>
    <p:sldId id="645" r:id="rId144"/>
    <p:sldId id="646" r:id="rId145"/>
    <p:sldId id="647" r:id="rId146"/>
    <p:sldId id="658" r:id="rId147"/>
    <p:sldId id="659" r:id="rId148"/>
    <p:sldId id="660" r:id="rId149"/>
    <p:sldId id="661" r:id="rId150"/>
    <p:sldId id="662" r:id="rId151"/>
    <p:sldId id="559" r:id="rId152"/>
    <p:sldId id="590" r:id="rId153"/>
    <p:sldId id="560" r:id="rId154"/>
    <p:sldId id="561" r:id="rId155"/>
    <p:sldId id="562" r:id="rId156"/>
    <p:sldId id="446" r:id="rId157"/>
    <p:sldId id="566" r:id="rId158"/>
    <p:sldId id="567" r:id="rId159"/>
    <p:sldId id="568" r:id="rId160"/>
    <p:sldId id="574" r:id="rId161"/>
    <p:sldId id="570" r:id="rId162"/>
    <p:sldId id="572" r:id="rId163"/>
    <p:sldId id="573" r:id="rId164"/>
    <p:sldId id="571" r:id="rId165"/>
    <p:sldId id="569" r:id="rId166"/>
    <p:sldId id="478" r:id="rId167"/>
    <p:sldId id="479" r:id="rId168"/>
    <p:sldId id="477" r:id="rId169"/>
    <p:sldId id="480" r:id="rId170"/>
    <p:sldId id="482" r:id="rId171"/>
    <p:sldId id="481" r:id="rId172"/>
    <p:sldId id="576" r:id="rId173"/>
    <p:sldId id="484" r:id="rId174"/>
    <p:sldId id="485" r:id="rId175"/>
    <p:sldId id="450" r:id="rId176"/>
    <p:sldId id="425" r:id="rId177"/>
    <p:sldId id="426" r:id="rId178"/>
    <p:sldId id="584" r:id="rId179"/>
    <p:sldId id="603" r:id="rId180"/>
    <p:sldId id="670" r:id="rId181"/>
    <p:sldId id="671" r:id="rId182"/>
    <p:sldId id="495" r:id="rId183"/>
    <p:sldId id="604" r:id="rId184"/>
    <p:sldId id="606" r:id="rId185"/>
    <p:sldId id="416" r:id="rId186"/>
    <p:sldId id="663" r:id="rId187"/>
    <p:sldId id="642" r:id="rId188"/>
    <p:sldId id="643" r:id="rId189"/>
    <p:sldId id="644" r:id="rId190"/>
    <p:sldId id="664" r:id="rId191"/>
    <p:sldId id="665" r:id="rId192"/>
    <p:sldId id="667" r:id="rId193"/>
    <p:sldId id="668" r:id="rId194"/>
    <p:sldId id="669"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B3B3B3"/>
    <a:srgbClr val="FFFFFF"/>
    <a:srgbClr val="0BEBDE"/>
    <a:srgbClr val="FF7540"/>
    <a:srgbClr val="333333"/>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81182" autoAdjust="0"/>
  </p:normalViewPr>
  <p:slideViewPr>
    <p:cSldViewPr snapToGrid="0">
      <p:cViewPr varScale="1">
        <p:scale>
          <a:sx n="56" d="100"/>
          <a:sy n="56" d="100"/>
        </p:scale>
        <p:origin x="108" y="894"/>
      </p:cViewPr>
      <p:guideLst/>
    </p:cSldViewPr>
  </p:slideViewPr>
  <p:outlineViewPr>
    <p:cViewPr>
      <p:scale>
        <a:sx n="33" d="100"/>
        <a:sy n="33" d="100"/>
      </p:scale>
      <p:origin x="0" y="-1458"/>
    </p:cViewPr>
  </p:outlineViewPr>
  <p:notesTextViewPr>
    <p:cViewPr>
      <p:scale>
        <a:sx n="1" d="1"/>
        <a:sy n="1" d="1"/>
      </p:scale>
      <p:origin x="0" y="0"/>
    </p:cViewPr>
  </p:notesTextViewPr>
  <p:sorterViewPr>
    <p:cViewPr>
      <p:scale>
        <a:sx n="100" d="100"/>
        <a:sy n="100" d="100"/>
      </p:scale>
      <p:origin x="0" y="-673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2019-02-20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Replication</a:t>
            </a:r>
            <a:r>
              <a:rPr lang="en-US" baseline="0" dirty="0" smtClean="0"/>
              <a:t> is not new…</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5</a:t>
            </a:fld>
            <a:endParaRPr lang="en-US"/>
          </a:p>
        </p:txBody>
      </p:sp>
    </p:spTree>
    <p:extLst>
      <p:ext uri="{BB962C8B-B14F-4D97-AF65-F5344CB8AC3E}">
        <p14:creationId xmlns:p14="http://schemas.microsoft.com/office/powerpoint/2010/main" val="274038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33</a:t>
            </a:fld>
            <a:endParaRPr lang="de-DE"/>
          </a:p>
        </p:txBody>
      </p:sp>
    </p:spTree>
    <p:extLst>
      <p:ext uri="{BB962C8B-B14F-4D97-AF65-F5344CB8AC3E}">
        <p14:creationId xmlns:p14="http://schemas.microsoft.com/office/powerpoint/2010/main" val="1971357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34</a:t>
            </a:fld>
            <a:endParaRPr lang="de-DE"/>
          </a:p>
        </p:txBody>
      </p:sp>
    </p:spTree>
    <p:extLst>
      <p:ext uri="{BB962C8B-B14F-4D97-AF65-F5344CB8AC3E}">
        <p14:creationId xmlns:p14="http://schemas.microsoft.com/office/powerpoint/2010/main" val="316277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35</a:t>
            </a:fld>
            <a:endParaRPr lang="de-DE"/>
          </a:p>
        </p:txBody>
      </p:sp>
    </p:spTree>
    <p:extLst>
      <p:ext uri="{BB962C8B-B14F-4D97-AF65-F5344CB8AC3E}">
        <p14:creationId xmlns:p14="http://schemas.microsoft.com/office/powerpoint/2010/main" val="2116239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a:t>
            </a:r>
            <a:r>
              <a:rPr lang="en-US" baseline="0" dirty="0" err="1" smtClean="0"/>
              <a:t>Nosek</a:t>
            </a:r>
            <a:r>
              <a:rPr lang="en-US" baseline="0" dirty="0" smtClean="0"/>
              <a:t> NAS.Sackler.2017.03.10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Knowing what to do (knowledge), knowing how to do it (training), believing it should be done (values) are not sufficient</a:t>
            </a:r>
            <a:r>
              <a:rPr lang="en-US" baseline="0" dirty="0" smtClean="0"/>
              <a:t>.  Training may be necessary, values may not even be necessary but they help.</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41</a:t>
            </a:fld>
            <a:endParaRPr lang="en-US"/>
          </a:p>
        </p:txBody>
      </p:sp>
    </p:spTree>
    <p:extLst>
      <p:ext uri="{BB962C8B-B14F-4D97-AF65-F5344CB8AC3E}">
        <p14:creationId xmlns:p14="http://schemas.microsoft.com/office/powerpoint/2010/main" val="480562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82</a:t>
            </a:fld>
            <a:endParaRPr lang="de-DE"/>
          </a:p>
        </p:txBody>
      </p:sp>
    </p:spTree>
    <p:extLst>
      <p:ext uri="{BB962C8B-B14F-4D97-AF65-F5344CB8AC3E}">
        <p14:creationId xmlns:p14="http://schemas.microsoft.com/office/powerpoint/2010/main" val="113229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83</a:t>
            </a:fld>
            <a:endParaRPr lang="de-DE"/>
          </a:p>
        </p:txBody>
      </p:sp>
    </p:spTree>
    <p:extLst>
      <p:ext uri="{BB962C8B-B14F-4D97-AF65-F5344CB8AC3E}">
        <p14:creationId xmlns:p14="http://schemas.microsoft.com/office/powerpoint/2010/main" val="326587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84</a:t>
            </a:fld>
            <a:endParaRPr lang="de-DE"/>
          </a:p>
        </p:txBody>
      </p:sp>
    </p:spTree>
    <p:extLst>
      <p:ext uri="{BB962C8B-B14F-4D97-AF65-F5344CB8AC3E}">
        <p14:creationId xmlns:p14="http://schemas.microsoft.com/office/powerpoint/2010/main" val="576704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85</a:t>
            </a:fld>
            <a:endParaRPr lang="de-DE"/>
          </a:p>
        </p:txBody>
      </p:sp>
    </p:spTree>
    <p:extLst>
      <p:ext uri="{BB962C8B-B14F-4D97-AF65-F5344CB8AC3E}">
        <p14:creationId xmlns:p14="http://schemas.microsoft.com/office/powerpoint/2010/main" val="1217795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86</a:t>
            </a:fld>
            <a:endParaRPr lang="de-DE"/>
          </a:p>
        </p:txBody>
      </p:sp>
    </p:spTree>
    <p:extLst>
      <p:ext uri="{BB962C8B-B14F-4D97-AF65-F5344CB8AC3E}">
        <p14:creationId xmlns:p14="http://schemas.microsoft.com/office/powerpoint/2010/main" val="1351538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87</a:t>
            </a:fld>
            <a:endParaRPr lang="de-DE"/>
          </a:p>
        </p:txBody>
      </p:sp>
    </p:spTree>
    <p:extLst>
      <p:ext uri="{BB962C8B-B14F-4D97-AF65-F5344CB8AC3E}">
        <p14:creationId xmlns:p14="http://schemas.microsoft.com/office/powerpoint/2010/main" val="185583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7</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89</a:t>
            </a:fld>
            <a:endParaRPr lang="de-DE"/>
          </a:p>
        </p:txBody>
      </p:sp>
    </p:spTree>
    <p:extLst>
      <p:ext uri="{BB962C8B-B14F-4D97-AF65-F5344CB8AC3E}">
        <p14:creationId xmlns:p14="http://schemas.microsoft.com/office/powerpoint/2010/main" val="3063720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7388" y="1143000"/>
            <a:ext cx="5483225"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96</a:t>
            </a:fld>
            <a:endParaRPr lang="de-DE"/>
          </a:p>
        </p:txBody>
      </p:sp>
    </p:spTree>
    <p:extLst>
      <p:ext uri="{BB962C8B-B14F-4D97-AF65-F5344CB8AC3E}">
        <p14:creationId xmlns:p14="http://schemas.microsoft.com/office/powerpoint/2010/main" val="4205477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97</a:t>
            </a:fld>
            <a:endParaRPr lang="de-DE"/>
          </a:p>
        </p:txBody>
      </p:sp>
    </p:spTree>
    <p:extLst>
      <p:ext uri="{BB962C8B-B14F-4D97-AF65-F5344CB8AC3E}">
        <p14:creationId xmlns:p14="http://schemas.microsoft.com/office/powerpoint/2010/main" val="3089884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98</a:t>
            </a:fld>
            <a:endParaRPr lang="de-DE"/>
          </a:p>
        </p:txBody>
      </p:sp>
    </p:spTree>
    <p:extLst>
      <p:ext uri="{BB962C8B-B14F-4D97-AF65-F5344CB8AC3E}">
        <p14:creationId xmlns:p14="http://schemas.microsoft.com/office/powerpoint/2010/main" val="1207093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99</a:t>
            </a:fld>
            <a:endParaRPr lang="de-DE"/>
          </a:p>
        </p:txBody>
      </p:sp>
    </p:spTree>
    <p:extLst>
      <p:ext uri="{BB962C8B-B14F-4D97-AF65-F5344CB8AC3E}">
        <p14:creationId xmlns:p14="http://schemas.microsoft.com/office/powerpoint/2010/main" val="3524742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100</a:t>
            </a:fld>
            <a:endParaRPr lang="de-DE"/>
          </a:p>
        </p:txBody>
      </p:sp>
    </p:spTree>
    <p:extLst>
      <p:ext uri="{BB962C8B-B14F-4D97-AF65-F5344CB8AC3E}">
        <p14:creationId xmlns:p14="http://schemas.microsoft.com/office/powerpoint/2010/main" val="571618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101</a:t>
            </a:fld>
            <a:endParaRPr lang="de-DE"/>
          </a:p>
        </p:txBody>
      </p:sp>
    </p:spTree>
    <p:extLst>
      <p:ext uri="{BB962C8B-B14F-4D97-AF65-F5344CB8AC3E}">
        <p14:creationId xmlns:p14="http://schemas.microsoft.com/office/powerpoint/2010/main" val="4261686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102</a:t>
            </a:fld>
            <a:endParaRPr lang="de-DE"/>
          </a:p>
        </p:txBody>
      </p:sp>
    </p:spTree>
    <p:extLst>
      <p:ext uri="{BB962C8B-B14F-4D97-AF65-F5344CB8AC3E}">
        <p14:creationId xmlns:p14="http://schemas.microsoft.com/office/powerpoint/2010/main" val="3739465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103</a:t>
            </a:fld>
            <a:endParaRPr lang="de-DE"/>
          </a:p>
        </p:txBody>
      </p:sp>
    </p:spTree>
    <p:extLst>
      <p:ext uri="{BB962C8B-B14F-4D97-AF65-F5344CB8AC3E}">
        <p14:creationId xmlns:p14="http://schemas.microsoft.com/office/powerpoint/2010/main" val="2833378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104</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Source: </a:t>
            </a:r>
            <a:r>
              <a:rPr lang="en-US" dirty="0" err="1" smtClean="0"/>
              <a:t>Nosek</a:t>
            </a:r>
            <a:r>
              <a:rPr lang="en-US" dirty="0" smtClean="0"/>
              <a:t>, NAS.Sackler.2017.03.10</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Examples from: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Button</a:t>
            </a:r>
            <a:r>
              <a:rPr lang="en-US" baseline="0" dirty="0" smtClean="0"/>
              <a:t> et al – Neuroscience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Ioannidis – why most results are false (Medicine)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Biology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Two possibilities</a:t>
            </a:r>
            <a:r>
              <a:rPr lang="en-US" baseline="0" dirty="0" smtClean="0"/>
              <a:t> are that the percentage of positive results is inflated because negative results are much less likely to be published, and that we are pursuing our analysis freedoms to produce positive results that are not really there.  These would lead to an inflation of false-positive results in the published literature.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evidence from bio-medical research suggests that this is occurring.  Two different industrial laboratories attempted to replicate 40 or 50 basic science studies that showed positive evidence for markers for new cancer treatments or other issues in medicine.  They did not select at random.  Instead, they picked studies considered landmark findings.  The success rates for replication were about 25% in one study and about 10% in the other.  Further, some of the findings they could not replicate had spurred large literatures of hundreds of articles following up on the finding and its implications, but never having tested whether the evidence for the original finding was solid.  This is a massive waste of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Across</a:t>
            </a:r>
            <a:r>
              <a:rPr lang="en-US" baseline="0" dirty="0" smtClean="0"/>
              <a:t> the sciences, evidence like this has spurred lots of discussion and proposed actions to improve research efficiency and avoid the massive waste of resources linked to erroneous results getting in and staying in the literature, and about the culture of scientific practices that is rewarding publishing, perhaps at the expense of knowledge building.  There have been a variety of suggestions for what to do.  For example, the Nature article on the right suggests that publishing standards should be increased for basic science research.</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is not in my interest to replicate – myself or others – to evaluate validity and</a:t>
            </a:r>
            <a:r>
              <a:rPr lang="en-US" baseline="0" dirty="0" smtClean="0"/>
              <a:t> improve precision in effect estimates (redundant).  </a:t>
            </a:r>
            <a:r>
              <a:rPr lang="en-US" dirty="0" smtClean="0">
                <a:effectLst/>
              </a:rPr>
              <a:t>Replication is worth</a:t>
            </a:r>
            <a:r>
              <a:rPr lang="en-US" baseline="0" dirty="0" smtClean="0">
                <a:effectLst/>
              </a:rPr>
              <a:t> next to zero (</a:t>
            </a:r>
            <a:r>
              <a:rPr lang="en-US" baseline="0" dirty="0" err="1" smtClean="0">
                <a:effectLst/>
              </a:rPr>
              <a:t>Makel</a:t>
            </a:r>
            <a:r>
              <a:rPr lang="en-US" baseline="0" dirty="0" smtClean="0">
                <a:effectLst/>
              </a:rPr>
              <a:t> data on published replications; motivated to not call it replication; novelty is supreme – zero “error checking”; not in my interest to check my work, and not in your interest to check my work (let’s just each do our own thing and get rewarded for that)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Irreproducible results will get in and stay in the literature (examples from bio-med).  </a:t>
            </a:r>
            <a:r>
              <a:rPr lang="en-US" baseline="0" dirty="0" err="1" smtClean="0"/>
              <a:t>Prinz</a:t>
            </a:r>
            <a:r>
              <a:rPr lang="en-US" baseline="0" dirty="0" smtClean="0"/>
              <a:t> and Begley articles (make sure to summarize accurately)</a:t>
            </a:r>
          </a:p>
          <a:p>
            <a:endParaRPr lang="en-US" dirty="0" smtClean="0"/>
          </a:p>
          <a:p>
            <a:endParaRPr lang="en-US" dirty="0" smtClean="0"/>
          </a:p>
          <a:p>
            <a:endParaRPr lang="en-US" dirty="0" smtClean="0"/>
          </a:p>
          <a:p>
            <a:r>
              <a:rPr lang="en-US" dirty="0" smtClean="0"/>
              <a:t>The Nature article by folks in bio-medicine is great.</a:t>
            </a:r>
            <a:r>
              <a:rPr lang="en-US" baseline="0" dirty="0" smtClean="0"/>
              <a:t>  The solution they offer is a popular one in commentators from the other sciences -- raise publishing standards.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8</a:t>
            </a:fld>
            <a:endParaRPr lang="en-US"/>
          </a:p>
        </p:txBody>
      </p:sp>
    </p:spTree>
    <p:extLst>
      <p:ext uri="{BB962C8B-B14F-4D97-AF65-F5344CB8AC3E}">
        <p14:creationId xmlns:p14="http://schemas.microsoft.com/office/powerpoint/2010/main" val="1354230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Badges</a:t>
            </a:r>
          </a:p>
          <a:p>
            <a:endParaRPr lang="en-US" dirty="0" smtClean="0"/>
          </a:p>
          <a:p>
            <a:r>
              <a:rPr lang="en-US" dirty="0" smtClean="0"/>
              <a:t>Open Data</a:t>
            </a:r>
          </a:p>
          <a:p>
            <a:r>
              <a:rPr lang="en-US" dirty="0" smtClean="0"/>
              <a:t>Open Materials</a:t>
            </a:r>
          </a:p>
          <a:p>
            <a:r>
              <a:rPr lang="en-US" dirty="0" smtClean="0"/>
              <a:t>Preregistration</a:t>
            </a:r>
          </a:p>
          <a:p>
            <a:endParaRPr lang="en-US" dirty="0" smtClean="0"/>
          </a:p>
          <a:p>
            <a:r>
              <a:rPr lang="en-US" i="1" dirty="0" smtClean="0"/>
              <a:t>Psychological Science </a:t>
            </a:r>
            <a:r>
              <a:rPr lang="en-US" dirty="0" smtClean="0"/>
              <a:t>(Jan 2014)</a:t>
            </a:r>
          </a:p>
          <a:p>
            <a:endParaRPr lang="en-US" dirty="0"/>
          </a:p>
        </p:txBody>
      </p:sp>
      <p:sp>
        <p:nvSpPr>
          <p:cNvPr id="4" name="Slide Number Placeholder 3"/>
          <p:cNvSpPr>
            <a:spLocks noGrp="1"/>
          </p:cNvSpPr>
          <p:nvPr>
            <p:ph type="sldNum" sz="quarter" idx="10"/>
          </p:nvPr>
        </p:nvSpPr>
        <p:spPr/>
        <p:txBody>
          <a:bodyPr/>
          <a:lstStyle/>
          <a:p>
            <a:fld id="{12EE43D5-14E0-4B7B-8CF2-1E0EC9FB802F}" type="slidenum">
              <a:rPr lang="en-US" smtClean="0"/>
              <a:t>166</a:t>
            </a:fld>
            <a:endParaRPr lang="en-US"/>
          </a:p>
        </p:txBody>
      </p:sp>
    </p:spTree>
    <p:extLst>
      <p:ext uri="{BB962C8B-B14F-4D97-AF65-F5344CB8AC3E}">
        <p14:creationId xmlns:p14="http://schemas.microsoft.com/office/powerpoint/2010/main" val="115506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needs pictures</a:t>
            </a:r>
            <a:r>
              <a:rPr lang="en-US" baseline="0" dirty="0" smtClean="0"/>
              <a:t> of AEA 2011 papers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22</a:t>
            </a:fld>
            <a:endParaRPr lang="en-US"/>
          </a:p>
        </p:txBody>
      </p:sp>
    </p:spTree>
    <p:extLst>
      <p:ext uri="{BB962C8B-B14F-4D97-AF65-F5344CB8AC3E}">
        <p14:creationId xmlns:p14="http://schemas.microsoft.com/office/powerpoint/2010/main" val="424004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28</a:t>
            </a:fld>
            <a:endParaRPr lang="de-DE"/>
          </a:p>
        </p:txBody>
      </p:sp>
    </p:spTree>
    <p:extLst>
      <p:ext uri="{BB962C8B-B14F-4D97-AF65-F5344CB8AC3E}">
        <p14:creationId xmlns:p14="http://schemas.microsoft.com/office/powerpoint/2010/main" val="3783541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29</a:t>
            </a:fld>
            <a:endParaRPr lang="de-DE"/>
          </a:p>
        </p:txBody>
      </p:sp>
    </p:spTree>
    <p:extLst>
      <p:ext uri="{BB962C8B-B14F-4D97-AF65-F5344CB8AC3E}">
        <p14:creationId xmlns:p14="http://schemas.microsoft.com/office/powerpoint/2010/main" val="1023797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30</a:t>
            </a:fld>
            <a:endParaRPr lang="de-DE"/>
          </a:p>
        </p:txBody>
      </p:sp>
    </p:spTree>
    <p:extLst>
      <p:ext uri="{BB962C8B-B14F-4D97-AF65-F5344CB8AC3E}">
        <p14:creationId xmlns:p14="http://schemas.microsoft.com/office/powerpoint/2010/main" val="3840855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31</a:t>
            </a:fld>
            <a:endParaRPr lang="de-DE"/>
          </a:p>
        </p:txBody>
      </p:sp>
    </p:spTree>
    <p:extLst>
      <p:ext uri="{BB962C8B-B14F-4D97-AF65-F5344CB8AC3E}">
        <p14:creationId xmlns:p14="http://schemas.microsoft.com/office/powerpoint/2010/main" val="9012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32</a:t>
            </a:fld>
            <a:endParaRPr lang="de-DE"/>
          </a:p>
        </p:txBody>
      </p:sp>
    </p:spTree>
    <p:extLst>
      <p:ext uri="{BB962C8B-B14F-4D97-AF65-F5344CB8AC3E}">
        <p14:creationId xmlns:p14="http://schemas.microsoft.com/office/powerpoint/2010/main" val="3737261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7345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2019-02-20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2019-02-20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2019-02-20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2019-02-20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2019-02-20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2019-02-20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4.xml"/><Relationship Id="rId5" Type="http://schemas.openxmlformats.org/officeDocument/2006/relationships/image" Target="../media/image35.jpg"/><Relationship Id="rId4" Type="http://schemas.openxmlformats.org/officeDocument/2006/relationships/image" Target="../media/image34.png"/></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0.xml.rels><?xml version="1.0" encoding="UTF-8" standalone="yes"?>
<Relationships xmlns="http://schemas.openxmlformats.org/package/2006/relationships"><Relationship Id="rId3" Type="http://schemas.openxmlformats.org/officeDocument/2006/relationships/hyperlink" Target="http://ridie.3ieimpact.org/" TargetMode="External"/><Relationship Id="rId7" Type="http://schemas.openxmlformats.org/officeDocument/2006/relationships/image" Target="../media/image41.png"/><Relationship Id="rId2" Type="http://schemas.openxmlformats.org/officeDocument/2006/relationships/hyperlink" Target="https://cos.io/prereg/"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hyperlink" Target="https://aspredicted.org/" TargetMode="External"/><Relationship Id="rId4" Type="http://schemas.openxmlformats.org/officeDocument/2006/relationships/hyperlink" Target="http://egap.org/content/registration"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cos.io/our-services/open-science-badges/" TargetMode="External"/><Relationship Id="rId5" Type="http://schemas.openxmlformats.org/officeDocument/2006/relationships/image" Target="../media/image46.png"/><Relationship Id="rId4" Type="http://schemas.openxmlformats.org/officeDocument/2006/relationships/image" Target="../media/image45.png"/></Relationships>
</file>

<file path=ppt/slides/_rels/slide167.xml.rels><?xml version="1.0" encoding="UTF-8" standalone="yes"?>
<Relationships xmlns="http://schemas.openxmlformats.org/package/2006/relationships"><Relationship Id="rId2" Type="http://schemas.openxmlformats.org/officeDocument/2006/relationships/image" Target="../media/image47.tiff"/><Relationship Id="rId1" Type="http://schemas.openxmlformats.org/officeDocument/2006/relationships/slideLayout" Target="../slideLayouts/slideLayout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hyperlink" Target="https://github.com/labordynamicsinstitute/replicability-presentation2019" TargetMode="External"/><Relationship Id="rId2" Type="http://schemas.openxmlformats.org/officeDocument/2006/relationships/hyperlink" Target="https://doi.org/10.5281/zenodo.2573123" TargetMode="Externa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hyperlink" Target="https://github.com/larsvilhuber/jobcreationblog" TargetMode="External"/><Relationship Id="rId2" Type="http://schemas.openxmlformats.org/officeDocument/2006/relationships/hyperlink" Target="https://doi.org/10.5281/zenodo.400356" TargetMode="Externa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hyperlink" Target="http://support.crossref.org/hc/en-us/articles/214360746" TargetMode="External"/><Relationship Id="rId2" Type="http://schemas.openxmlformats.org/officeDocument/2006/relationships/hyperlink" Target="https://www.aeaweb.org/articles?id=10.1257/aer.104.11.3701" TargetMode="External"/><Relationship Id="rId1" Type="http://schemas.openxmlformats.org/officeDocument/2006/relationships/slideLayout" Target="../slideLayouts/slideLayout2.xml"/><Relationship Id="rId4" Type="http://schemas.openxmlformats.org/officeDocument/2006/relationships/hyperlink" Target="http://support.crossref.org/hc/en-us/articles/214572423"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nsf.gov/awardsearch/showAward.do?AwardNumber=1131848"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os.io/r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ww.bridgesofgraceucc.org/" TargetMode="Externa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p:txBody>
          <a:bodyPr/>
          <a:lstStyle/>
          <a:p>
            <a:r>
              <a:rPr lang="en-US" dirty="0" smtClean="0"/>
              <a:t>Please fill out the following survey:</a:t>
            </a:r>
          </a:p>
          <a:p>
            <a:endParaRPr lang="en-US" dirty="0"/>
          </a:p>
          <a:p>
            <a:pPr marL="0" indent="0" algn="ctr">
              <a:buNone/>
            </a:pPr>
            <a:r>
              <a:rPr lang="en-US" sz="4800" b="1" dirty="0"/>
              <a:t> </a:t>
            </a:r>
            <a:r>
              <a:rPr lang="en-US" sz="4800" b="1" dirty="0" smtClean="0"/>
              <a:t> </a:t>
            </a:r>
          </a:p>
          <a:p>
            <a:pPr marL="0" indent="0" algn="ctr">
              <a:buNone/>
            </a:pPr>
            <a:r>
              <a:rPr lang="en-US" sz="4800" b="1" dirty="0" smtClean="0"/>
              <a:t>https://lars.vilhuber.com/s/mtl</a:t>
            </a:r>
            <a:endParaRPr lang="en-US" sz="4800" b="1" dirty="0"/>
          </a:p>
        </p:txBody>
      </p:sp>
    </p:spTree>
    <p:extLst>
      <p:ext uri="{BB962C8B-B14F-4D97-AF65-F5344CB8AC3E}">
        <p14:creationId xmlns:p14="http://schemas.microsoft.com/office/powerpoint/2010/main" val="3574365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a:t>
            </a:r>
            <a:endParaRPr lang="en-US" dirty="0"/>
          </a:p>
        </p:txBody>
      </p:sp>
      <p:sp>
        <p:nvSpPr>
          <p:cNvPr id="3" name="Content Placeholder 2"/>
          <p:cNvSpPr>
            <a:spLocks noGrp="1"/>
          </p:cNvSpPr>
          <p:nvPr>
            <p:ph idx="1"/>
          </p:nvPr>
        </p:nvSpPr>
        <p:spPr/>
        <p:txBody>
          <a:bodyPr>
            <a:normAutofit/>
          </a:bodyPr>
          <a:lstStyle/>
          <a:p>
            <a:r>
              <a:rPr lang="en-US" dirty="0" smtClean="0"/>
              <a:t>Anderson and </a:t>
            </a:r>
            <a:r>
              <a:rPr lang="en-US" dirty="0" err="1" smtClean="0"/>
              <a:t>Dewald</a:t>
            </a:r>
            <a:r>
              <a:rPr lang="en-US" dirty="0" smtClean="0"/>
              <a:t> (1994) [Economics]</a:t>
            </a:r>
          </a:p>
          <a:p>
            <a:r>
              <a:rPr lang="en-US" dirty="0" smtClean="0"/>
              <a:t>King (1995) “Replication, replication” [Political Science]</a:t>
            </a:r>
          </a:p>
          <a:p>
            <a:r>
              <a:rPr lang="en-US" dirty="0"/>
              <a:t>McCloskey and </a:t>
            </a:r>
            <a:r>
              <a:rPr lang="en-US" dirty="0" err="1"/>
              <a:t>Ziliak</a:t>
            </a:r>
            <a:r>
              <a:rPr lang="en-US" dirty="0"/>
              <a:t>, </a:t>
            </a:r>
            <a:r>
              <a:rPr lang="en-US" dirty="0" smtClean="0"/>
              <a:t>1996: Do economists consider power calculations?</a:t>
            </a:r>
          </a:p>
          <a:p>
            <a:r>
              <a:rPr lang="en-US" dirty="0" smtClean="0"/>
              <a:t>McCullough and Vinod (1999): call for replication archives</a:t>
            </a:r>
          </a:p>
        </p:txBody>
      </p:sp>
    </p:spTree>
    <p:extLst>
      <p:ext uri="{BB962C8B-B14F-4D97-AF65-F5344CB8AC3E}">
        <p14:creationId xmlns:p14="http://schemas.microsoft.com/office/powerpoint/2010/main" val="41087075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101"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Tree>
    <p:extLst>
      <p:ext uri="{BB962C8B-B14F-4D97-AF65-F5344CB8AC3E}">
        <p14:creationId xmlns:p14="http://schemas.microsoft.com/office/powerpoint/2010/main" val="333531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3">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3"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426989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Grafik 19">
            <a:extLst>
              <a:ext uri="{FF2B5EF4-FFF2-40B4-BE49-F238E27FC236}">
                <a16:creationId xmlns:a16="http://schemas.microsoft.com/office/drawing/2014/main" id="{4152C2D9-3C92-9E47-8ECC-EACDD90C2C1E}"/>
              </a:ext>
            </a:extLst>
          </p:cNvPr>
          <p:cNvPicPr>
            <a:picLocks noChangeAspect="1"/>
          </p:cNvPicPr>
          <p:nvPr/>
        </p:nvPicPr>
        <p:blipFill>
          <a:blip r:embed="rId3"/>
          <a:stretch>
            <a:fillRect/>
          </a:stretch>
        </p:blipFill>
        <p:spPr>
          <a:xfrm>
            <a:off x="8929124" y="2154398"/>
            <a:ext cx="2146171" cy="3656202"/>
          </a:xfrm>
          <a:prstGeom prst="rect">
            <a:avLst/>
          </a:prstGeom>
        </p:spPr>
      </p:pic>
      <p:grpSp>
        <p:nvGrpSpPr>
          <p:cNvPr id="15" name="Gruppieren 16">
            <a:extLst>
              <a:ext uri="{FF2B5EF4-FFF2-40B4-BE49-F238E27FC236}">
                <a16:creationId xmlns:a16="http://schemas.microsoft.com/office/drawing/2014/main" id="{9AC318E2-AEA5-154A-8140-8A43CF831736}"/>
              </a:ext>
            </a:extLst>
          </p:cNvPr>
          <p:cNvGrpSpPr/>
          <p:nvPr/>
        </p:nvGrpSpPr>
        <p:grpSpPr>
          <a:xfrm>
            <a:off x="442544" y="2428378"/>
            <a:ext cx="3017832" cy="3300409"/>
            <a:chOff x="12343508" y="3704825"/>
            <a:chExt cx="8442036" cy="9232511"/>
          </a:xfrm>
        </p:grpSpPr>
        <p:pic>
          <p:nvPicPr>
            <p:cNvPr id="16" name="Shape 1701">
              <a:extLst>
                <a:ext uri="{FF2B5EF4-FFF2-40B4-BE49-F238E27FC236}">
                  <a16:creationId xmlns:a16="http://schemas.microsoft.com/office/drawing/2014/main" id="{7ADC4E04-EBA0-3840-8777-9F3BB36DC386}"/>
                </a:ext>
              </a:extLst>
            </p:cNvPr>
            <p:cNvPicPr preferRelativeResize="0"/>
            <p:nvPr/>
          </p:nvPicPr>
          <p:blipFill rotWithShape="1">
            <a:blip r:embed="rId4">
              <a:alphaModFix/>
            </a:blip>
            <a:srcRect/>
            <a:stretch/>
          </p:blipFill>
          <p:spPr>
            <a:xfrm>
              <a:off x="12343508" y="3704825"/>
              <a:ext cx="8442036" cy="9232511"/>
            </a:xfrm>
            <a:prstGeom prst="rect">
              <a:avLst/>
            </a:prstGeom>
            <a:noFill/>
            <a:ln>
              <a:noFill/>
            </a:ln>
          </p:spPr>
        </p:pic>
        <p:sp>
          <p:nvSpPr>
            <p:cNvPr id="17" name="Shape 690">
              <a:extLst>
                <a:ext uri="{FF2B5EF4-FFF2-40B4-BE49-F238E27FC236}">
                  <a16:creationId xmlns:a16="http://schemas.microsoft.com/office/drawing/2014/main" id="{3781B736-D21B-1C41-817E-8BF029DEB3F9}"/>
                </a:ext>
              </a:extLst>
            </p:cNvPr>
            <p:cNvSpPr/>
            <p:nvPr/>
          </p:nvSpPr>
          <p:spPr>
            <a:xfrm>
              <a:off x="12902955" y="4240910"/>
              <a:ext cx="7242420" cy="4320599"/>
            </a:xfrm>
            <a:prstGeom prst="rect">
              <a:avLst/>
            </a:prstGeom>
            <a:solidFill>
              <a:schemeClr val="bg1"/>
            </a:solidFill>
            <a:ln>
              <a:noFill/>
            </a:ln>
          </p:spPr>
          <p:txBody>
            <a:bodyPr lIns="45713" tIns="22850" rIns="45713" bIns="22850" anchor="ctr" anchorCtr="0">
              <a:noAutofit/>
            </a:bodyPr>
            <a:lstStyle/>
            <a:p>
              <a:pPr algn="ctr"/>
              <a:endParaRPr>
                <a:solidFill>
                  <a:schemeClr val="bg2">
                    <a:lumMod val="50000"/>
                  </a:schemeClr>
                </a:solidFill>
                <a:latin typeface="Lato"/>
                <a:ea typeface="Lato"/>
                <a:cs typeface="Lato"/>
                <a:sym typeface="Lato"/>
              </a:endParaRPr>
            </a:p>
          </p:txBody>
        </p:sp>
      </p:grpSp>
      <p:pic>
        <p:nvPicPr>
          <p:cNvPr id="4" name="Picture 3">
            <a:extLst>
              <a:ext uri="{FF2B5EF4-FFF2-40B4-BE49-F238E27FC236}">
                <a16:creationId xmlns:a16="http://schemas.microsoft.com/office/drawing/2014/main" id="{1DEB0937-05B5-5F4E-ADC3-133D93F7925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2450" y="2610263"/>
            <a:ext cx="1606544" cy="1544515"/>
          </a:xfrm>
          <a:prstGeom prst="rect">
            <a:avLst/>
          </a:prstGeom>
        </p:spPr>
      </p:pic>
      <p:sp>
        <p:nvSpPr>
          <p:cNvPr id="287" name="Shape 604">
            <a:extLst>
              <a:ext uri="{FF2B5EF4-FFF2-40B4-BE49-F238E27FC236}">
                <a16:creationId xmlns:a16="http://schemas.microsoft.com/office/drawing/2014/main" id="{104A80DF-5CAA-A34F-BC57-1FF64FA49920}"/>
              </a:ext>
            </a:extLst>
          </p:cNvPr>
          <p:cNvSpPr/>
          <p:nvPr/>
        </p:nvSpPr>
        <p:spPr>
          <a:xfrm>
            <a:off x="980155" y="5105551"/>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Assessment</a:t>
            </a:r>
            <a:r>
              <a:rPr lang="id-ID" sz="2000" dirty="0">
                <a:latin typeface="+mj-lt"/>
                <a:ea typeface="Roboto"/>
                <a:cs typeface="Roboto"/>
                <a:sym typeface="Roboto"/>
              </a:rPr>
              <a:t> </a:t>
            </a:r>
            <a:r>
              <a:rPr lang="id-ID" sz="2000" dirty="0" err="1">
                <a:latin typeface="+mj-lt"/>
                <a:ea typeface="Roboto"/>
                <a:cs typeface="Roboto"/>
                <a:sym typeface="Roboto"/>
              </a:rPr>
              <a:t>Form</a:t>
            </a:r>
            <a:endParaRPr lang="id-ID" sz="2000" dirty="0">
              <a:latin typeface="+mj-lt"/>
              <a:ea typeface="Roboto"/>
              <a:cs typeface="Roboto"/>
              <a:sym typeface="Roboto"/>
            </a:endParaRPr>
          </a:p>
        </p:txBody>
      </p:sp>
      <p:sp>
        <p:nvSpPr>
          <p:cNvPr id="288" name="Shape 3810">
            <a:extLst>
              <a:ext uri="{FF2B5EF4-FFF2-40B4-BE49-F238E27FC236}">
                <a16:creationId xmlns:a16="http://schemas.microsoft.com/office/drawing/2014/main" id="{3FAB3E6B-EF09-D34B-BD50-54ABE8AFFCFA}"/>
              </a:ext>
            </a:extLst>
          </p:cNvPr>
          <p:cNvSpPr/>
          <p:nvPr/>
        </p:nvSpPr>
        <p:spPr>
          <a:xfrm>
            <a:off x="765688" y="5263770"/>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94" name="Shape 604">
            <a:extLst>
              <a:ext uri="{FF2B5EF4-FFF2-40B4-BE49-F238E27FC236}">
                <a16:creationId xmlns:a16="http://schemas.microsoft.com/office/drawing/2014/main" id="{5B994360-D20B-254C-AD8E-99EC4F699158}"/>
              </a:ext>
            </a:extLst>
          </p:cNvPr>
          <p:cNvSpPr/>
          <p:nvPr/>
        </p:nvSpPr>
        <p:spPr>
          <a:xfrm>
            <a:off x="4720367" y="5103842"/>
            <a:ext cx="2623448" cy="429383"/>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Reproduction</a:t>
            </a:r>
            <a:r>
              <a:rPr lang="id-ID" sz="2000" dirty="0">
                <a:latin typeface="+mj-lt"/>
                <a:ea typeface="Roboto"/>
                <a:cs typeface="Roboto"/>
                <a:sym typeface="Roboto"/>
              </a:rPr>
              <a:t> </a:t>
            </a:r>
            <a:r>
              <a:rPr lang="id-ID" sz="2000" dirty="0" err="1">
                <a:latin typeface="+mj-lt"/>
                <a:ea typeface="Roboto"/>
                <a:cs typeface="Roboto"/>
                <a:sym typeface="Roboto"/>
              </a:rPr>
              <a:t>Exercise</a:t>
            </a:r>
            <a:endParaRPr lang="id-ID" sz="2000" dirty="0">
              <a:latin typeface="+mj-lt"/>
              <a:ea typeface="Roboto"/>
              <a:cs typeface="Roboto"/>
              <a:sym typeface="Roboto"/>
            </a:endParaRPr>
          </a:p>
        </p:txBody>
      </p:sp>
      <p:sp>
        <p:nvSpPr>
          <p:cNvPr id="295" name="Shape 3810">
            <a:extLst>
              <a:ext uri="{FF2B5EF4-FFF2-40B4-BE49-F238E27FC236}">
                <a16:creationId xmlns:a16="http://schemas.microsoft.com/office/drawing/2014/main" id="{2DAE1FDB-60F9-DE47-8B8C-94B862C028DA}"/>
              </a:ext>
            </a:extLst>
          </p:cNvPr>
          <p:cNvSpPr/>
          <p:nvPr/>
        </p:nvSpPr>
        <p:spPr>
          <a:xfrm>
            <a:off x="4505901"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pic>
        <p:nvPicPr>
          <p:cNvPr id="3" name="Picture 2">
            <a:extLst>
              <a:ext uri="{FF2B5EF4-FFF2-40B4-BE49-F238E27FC236}">
                <a16:creationId xmlns:a16="http://schemas.microsoft.com/office/drawing/2014/main" id="{34911E05-6115-9340-AA0C-95B0D93424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3441" y="2527450"/>
            <a:ext cx="3266568" cy="2177712"/>
          </a:xfrm>
          <a:prstGeom prst="rect">
            <a:avLst/>
          </a:prstGeom>
        </p:spPr>
      </p:pic>
      <p:sp>
        <p:nvSpPr>
          <p:cNvPr id="18" name="Shape 3810">
            <a:extLst>
              <a:ext uri="{FF2B5EF4-FFF2-40B4-BE49-F238E27FC236}">
                <a16:creationId xmlns:a16="http://schemas.microsoft.com/office/drawing/2014/main" id="{FDCACFFE-DC34-1A47-B149-2B10768539C0}"/>
              </a:ext>
            </a:extLst>
          </p:cNvPr>
          <p:cNvSpPr/>
          <p:nvPr/>
        </p:nvSpPr>
        <p:spPr>
          <a:xfrm>
            <a:off x="8793672" y="5262061"/>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tx1"/>
          </a:solidFill>
          <a:ln>
            <a:noFill/>
          </a:ln>
          <a:effectLst/>
        </p:spPr>
        <p:txBody>
          <a:bodyPr lIns="45713" tIns="22850" rIns="45713" bIns="22850" anchor="ctr" anchorCtr="0">
            <a:noAutofit/>
          </a:bodyPr>
          <a:lstStyle/>
          <a:p>
            <a:endParaRPr sz="900">
              <a:solidFill>
                <a:schemeClr val="bg2">
                  <a:lumMod val="50000"/>
                </a:schemeClr>
              </a:solidFill>
              <a:latin typeface="+mj-lt"/>
              <a:sym typeface="Lato"/>
            </a:endParaRPr>
          </a:p>
        </p:txBody>
      </p:sp>
      <p:sp>
        <p:nvSpPr>
          <p:cNvPr id="20" name="Shape 604">
            <a:extLst>
              <a:ext uri="{FF2B5EF4-FFF2-40B4-BE49-F238E27FC236}">
                <a16:creationId xmlns:a16="http://schemas.microsoft.com/office/drawing/2014/main" id="{0452A27A-FF07-1B45-A7F8-73A6CC13D5B9}"/>
              </a:ext>
            </a:extLst>
          </p:cNvPr>
          <p:cNvSpPr/>
          <p:nvPr/>
        </p:nvSpPr>
        <p:spPr>
          <a:xfrm>
            <a:off x="8995244" y="5103842"/>
            <a:ext cx="2623448" cy="400091"/>
          </a:xfrm>
          <a:prstGeom prst="rect">
            <a:avLst/>
          </a:prstGeom>
          <a:noFill/>
          <a:ln>
            <a:noFill/>
          </a:ln>
          <a:effectLst/>
        </p:spPr>
        <p:txBody>
          <a:bodyPr lIns="91412" tIns="45700" rIns="91412" bIns="45700" anchor="t" anchorCtr="0">
            <a:noAutofit/>
          </a:bodyPr>
          <a:lstStyle/>
          <a:p>
            <a:pPr>
              <a:lnSpc>
                <a:spcPct val="130000"/>
              </a:lnSpc>
              <a:buSzPct val="25000"/>
            </a:pPr>
            <a:r>
              <a:rPr lang="id-ID" sz="2000" dirty="0" err="1">
                <a:latin typeface="+mj-lt"/>
                <a:ea typeface="Roboto"/>
                <a:cs typeface="Roboto"/>
                <a:sym typeface="Roboto"/>
              </a:rPr>
              <a:t>Exit</a:t>
            </a:r>
            <a:r>
              <a:rPr lang="id-ID" sz="2000" dirty="0">
                <a:latin typeface="+mj-lt"/>
                <a:ea typeface="Roboto"/>
                <a:cs typeface="Roboto"/>
                <a:sym typeface="Roboto"/>
              </a:rPr>
              <a:t> </a:t>
            </a:r>
            <a:r>
              <a:rPr lang="id-ID" sz="2000" dirty="0" err="1">
                <a:latin typeface="+mj-lt"/>
                <a:ea typeface="Roboto"/>
                <a:cs typeface="Roboto"/>
                <a:sym typeface="Roboto"/>
              </a:rPr>
              <a:t>Questionnaire</a:t>
            </a:r>
            <a:endParaRPr lang="id-ID" sz="2000" dirty="0">
              <a:latin typeface="+mj-lt"/>
              <a:ea typeface="Roboto"/>
              <a:cs typeface="Roboto"/>
              <a:sym typeface="Roboto"/>
            </a:endParaRPr>
          </a:p>
        </p:txBody>
      </p:sp>
      <p:pic>
        <p:nvPicPr>
          <p:cNvPr id="6" name="Picture 5">
            <a:extLst>
              <a:ext uri="{FF2B5EF4-FFF2-40B4-BE49-F238E27FC236}">
                <a16:creationId xmlns:a16="http://schemas.microsoft.com/office/drawing/2014/main" id="{F2AD5355-A05E-1F48-B626-34B8DF34A1C6}"/>
              </a:ext>
            </a:extLst>
          </p:cNvPr>
          <p:cNvPicPr>
            <a:picLocks noChangeAspect="1"/>
          </p:cNvPicPr>
          <p:nvPr/>
        </p:nvPicPr>
        <p:blipFill rotWithShape="1">
          <a:blip r:embed="rId7" cstate="hqprint">
            <a:extLst>
              <a:ext uri="{28A0092B-C50C-407E-A947-70E740481C1C}">
                <a14:useLocalDpi xmlns:a14="http://schemas.microsoft.com/office/drawing/2010/main" val="0"/>
              </a:ext>
            </a:extLst>
          </a:blip>
          <a:srcRect l="14071" r="12133"/>
          <a:stretch/>
        </p:blipFill>
        <p:spPr>
          <a:xfrm>
            <a:off x="9198384" y="2519603"/>
            <a:ext cx="1674404" cy="2018941"/>
          </a:xfrm>
          <a:prstGeom prst="rect">
            <a:avLst/>
          </a:prstGeom>
        </p:spPr>
      </p:pic>
      <p:sp>
        <p:nvSpPr>
          <p:cNvPr id="19" name="Textfeld 33"/>
          <p:cNvSpPr txBox="1"/>
          <p:nvPr/>
        </p:nvSpPr>
        <p:spPr>
          <a:xfrm>
            <a:off x="2167467" y="1047401"/>
            <a:ext cx="8265833" cy="553998"/>
          </a:xfrm>
          <a:prstGeom prst="rect">
            <a:avLst/>
          </a:prstGeom>
          <a:noFill/>
        </p:spPr>
        <p:txBody>
          <a:bodyPr wrap="square" rtlCol="0">
            <a:spAutoFit/>
          </a:bodyPr>
          <a:lstStyle/>
          <a:p>
            <a:r>
              <a:rPr lang="en-US" sz="3000" b="1" dirty="0">
                <a:latin typeface="Montserrat" panose="00000500000000000000" pitchFamily="50" charset="0"/>
              </a:rPr>
              <a:t>Method</a:t>
            </a:r>
            <a:endParaRPr lang="de-DE" sz="3000" b="1" dirty="0">
              <a:latin typeface="Montserrat" panose="00000500000000000000" pitchFamily="50" charset="0"/>
            </a:endParaRPr>
          </a:p>
        </p:txBody>
      </p:sp>
    </p:spTree>
    <p:extLst>
      <p:ext uri="{BB962C8B-B14F-4D97-AF65-F5344CB8AC3E}">
        <p14:creationId xmlns:p14="http://schemas.microsoft.com/office/powerpoint/2010/main" val="366673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p:bldP spid="288" grpId="0" animBg="1"/>
      <p:bldP spid="294" grpId="0"/>
      <p:bldP spid="295" grpId="0" animBg="1"/>
      <p:bldP spid="18" grpId="0" animBg="1"/>
      <p:bldP spid="2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63256"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feld 58">
            <a:extLst>
              <a:ext uri="{FF2B5EF4-FFF2-40B4-BE49-F238E27FC236}">
                <a16:creationId xmlns:a16="http://schemas.microsoft.com/office/drawing/2014/main" id="{2BD177D0-5D11-404F-B742-5D7B71857A88}"/>
              </a:ext>
            </a:extLst>
          </p:cNvPr>
          <p:cNvSpPr txBox="1"/>
          <p:nvPr/>
        </p:nvSpPr>
        <p:spPr>
          <a:xfrm>
            <a:off x="2321454" y="2834036"/>
            <a:ext cx="2607777" cy="646331"/>
          </a:xfrm>
          <a:prstGeom prst="rect">
            <a:avLst/>
          </a:prstGeom>
          <a:noFill/>
        </p:spPr>
        <p:txBody>
          <a:bodyPr wrap="square" rtlCol="0">
            <a:spAutoFit/>
          </a:bodyPr>
          <a:lstStyle/>
          <a:p>
            <a:pPr>
              <a:lnSpc>
                <a:spcPct val="150000"/>
              </a:lnSpc>
            </a:pPr>
            <a:r>
              <a:rPr lang="en-US" sz="2400" b="1" dirty="0">
                <a:solidFill>
                  <a:schemeClr val="accent2">
                    <a:lumMod val="60000"/>
                    <a:lumOff val="40000"/>
                  </a:schemeClr>
                </a:solidFill>
                <a:latin typeface="Calibri Light" panose="020F0302020204030204" pitchFamily="34" charset="0"/>
              </a:rPr>
              <a:t>Our</a:t>
            </a:r>
            <a:r>
              <a:rPr lang="de-DE" sz="2400" b="1" dirty="0">
                <a:solidFill>
                  <a:schemeClr val="accent2">
                    <a:lumMod val="60000"/>
                    <a:lumOff val="40000"/>
                  </a:schemeClr>
                </a:solidFill>
                <a:latin typeface="Calibri Light" panose="020F0302020204030204" pitchFamily="34" charset="0"/>
              </a:rPr>
              <a:t> Focus</a:t>
            </a:r>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cxnSp>
        <p:nvCxnSpPr>
          <p:cNvPr id="3" name="Straight Arrow Connector 2">
            <a:extLst>
              <a:ext uri="{FF2B5EF4-FFF2-40B4-BE49-F238E27FC236}">
                <a16:creationId xmlns:a16="http://schemas.microsoft.com/office/drawing/2014/main" id="{9853D58C-613D-D243-A9B2-88AE15222990}"/>
              </a:ext>
            </a:extLst>
          </p:cNvPr>
          <p:cNvCxnSpPr>
            <a:cxnSpLocks/>
          </p:cNvCxnSpPr>
          <p:nvPr/>
        </p:nvCxnSpPr>
        <p:spPr>
          <a:xfrm flipH="1">
            <a:off x="1741378" y="3376941"/>
            <a:ext cx="580077" cy="758917"/>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142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02217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53284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Provide more transparency</a:t>
            </a:r>
          </a:p>
          <a:p>
            <a:pPr lvl="1"/>
            <a:r>
              <a:rPr lang="en-US" sz="2800" dirty="0" smtClean="0"/>
              <a:t>To assist replication efforts</a:t>
            </a:r>
          </a:p>
          <a:p>
            <a:pPr lvl="1"/>
            <a:r>
              <a:rPr lang="en-US" sz="2800" dirty="0" smtClean="0"/>
              <a:t>By better linking to paper-related resources (data, code, registration, etc.)</a:t>
            </a:r>
          </a:p>
          <a:p>
            <a:r>
              <a:rPr lang="en-US" sz="3200" dirty="0" smtClean="0"/>
              <a:t>Pre-emptively improve code archives</a:t>
            </a:r>
          </a:p>
          <a:p>
            <a:pPr lvl="1"/>
            <a:r>
              <a:rPr lang="en-US" sz="2800" dirty="0" smtClean="0"/>
              <a:t>By conducting reproducibility checks</a:t>
            </a:r>
          </a:p>
          <a:p>
            <a:pPr lvl="1"/>
            <a:r>
              <a:rPr lang="en-US" sz="2800" dirty="0" smtClean="0"/>
              <a:t>By working with groups that conduct reproducibility checks</a:t>
            </a:r>
          </a:p>
          <a:p>
            <a:r>
              <a:rPr lang="en-US" sz="3200" dirty="0" smtClean="0"/>
              <a:t>Better archives</a:t>
            </a:r>
          </a:p>
          <a:p>
            <a:pPr lvl="1"/>
            <a:r>
              <a:rPr lang="en-US" sz="2800" dirty="0" smtClean="0"/>
              <a:t>Greater transparency of the code and data archives</a:t>
            </a:r>
          </a:p>
          <a:p>
            <a:endParaRPr lang="en-US" dirty="0"/>
          </a:p>
        </p:txBody>
      </p:sp>
    </p:spTree>
    <p:extLst>
      <p:ext uri="{BB962C8B-B14F-4D97-AF65-F5344CB8AC3E}">
        <p14:creationId xmlns:p14="http://schemas.microsoft.com/office/powerpoint/2010/main" val="26329837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t>
            </a:r>
            <a:r>
              <a:rPr lang="en-US" dirty="0" smtClean="0"/>
              <a:t>Availability Policy</a:t>
            </a:r>
            <a:r>
              <a:rPr lang="en-US" dirty="0" smtClean="0"/>
              <a:t>”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758503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a:t>
            </a:r>
            <a:endParaRPr lang="en-US" dirty="0"/>
          </a:p>
        </p:txBody>
      </p:sp>
      <p:sp>
        <p:nvSpPr>
          <p:cNvPr id="3" name="Content Placeholder 2"/>
          <p:cNvSpPr>
            <a:spLocks noGrp="1"/>
          </p:cNvSpPr>
          <p:nvPr>
            <p:ph idx="1"/>
          </p:nvPr>
        </p:nvSpPr>
        <p:spPr/>
        <p:txBody>
          <a:bodyPr>
            <a:normAutofit/>
          </a:bodyPr>
          <a:lstStyle/>
          <a:p>
            <a:r>
              <a:rPr lang="en-US" dirty="0" smtClean="0"/>
              <a:t>McCullough &amp; Vinod (2003) [Econometrics]</a:t>
            </a:r>
          </a:p>
          <a:p>
            <a:r>
              <a:rPr lang="en-US" dirty="0" err="1"/>
              <a:t>Ziliak</a:t>
            </a:r>
            <a:r>
              <a:rPr lang="en-US" dirty="0"/>
              <a:t> and McCloskey (2004)</a:t>
            </a:r>
            <a:endParaRPr lang="en-US" dirty="0" smtClean="0"/>
          </a:p>
          <a:p>
            <a:r>
              <a:rPr lang="en-US" dirty="0" smtClean="0"/>
              <a:t>Anderson et al (2005, 2008), Vinod (2005)</a:t>
            </a:r>
          </a:p>
          <a:p>
            <a:r>
              <a:rPr lang="en-US" dirty="0" smtClean="0"/>
              <a:t>Ioannides (2005)</a:t>
            </a:r>
          </a:p>
          <a:p>
            <a:r>
              <a:rPr lang="en-US" dirty="0" smtClean="0"/>
              <a:t>McCullough et al (2006) Lessons learned JMCB, McCullough (2007)</a:t>
            </a:r>
          </a:p>
          <a:p>
            <a:r>
              <a:rPr lang="en-US" dirty="0" err="1" smtClean="0"/>
              <a:t>Hamermesh</a:t>
            </a:r>
            <a:r>
              <a:rPr lang="en-US" dirty="0" smtClean="0"/>
              <a:t> (2007)</a:t>
            </a:r>
          </a:p>
          <a:p>
            <a:r>
              <a:rPr lang="en-US" dirty="0" err="1" smtClean="0"/>
              <a:t>Koenker</a:t>
            </a:r>
            <a:r>
              <a:rPr lang="en-US" dirty="0" smtClean="0"/>
              <a:t> and </a:t>
            </a:r>
            <a:r>
              <a:rPr lang="en-US" dirty="0" err="1" smtClean="0"/>
              <a:t>Zeileis</a:t>
            </a:r>
            <a:r>
              <a:rPr lang="en-US" dirty="0" smtClean="0"/>
              <a:t> (2009) </a:t>
            </a:r>
          </a:p>
          <a:p>
            <a:endParaRPr lang="en-US" dirty="0"/>
          </a:p>
        </p:txBody>
      </p:sp>
    </p:spTree>
    <p:extLst>
      <p:ext uri="{BB962C8B-B14F-4D97-AF65-F5344CB8AC3E}">
        <p14:creationId xmlns:p14="http://schemas.microsoft.com/office/powerpoint/2010/main" val="27212112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t>
            </a:r>
            <a:r>
              <a:rPr lang="en-US" dirty="0" smtClean="0"/>
              <a:t>Availability Policy</a:t>
            </a:r>
            <a:r>
              <a:rPr lang="en-US" dirty="0" smtClean="0"/>
              <a:t>” (2019)</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are </a:t>
            </a:r>
            <a:r>
              <a:rPr lang="en-US" b="1" u="sng" dirty="0"/>
              <a:t>readily available</a:t>
            </a:r>
            <a:r>
              <a:rPr lang="en-US" dirty="0"/>
              <a:t> </a:t>
            </a:r>
            <a:r>
              <a:rPr lang="en-US" dirty="0">
                <a:solidFill>
                  <a:schemeClr val="bg1">
                    <a:lumMod val="75000"/>
                  </a:schemeClr>
                </a:solidFill>
              </a:rPr>
              <a:t>to any researcher for purposes of replication.</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publication</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replication</a:t>
            </a:r>
            <a:r>
              <a:rPr lang="en-US" dirty="0">
                <a:solidFill>
                  <a:schemeClr val="bg1">
                    <a:lumMod val="75000"/>
                  </a:schemeClr>
                </a:solidFill>
              </a:rPr>
              <a:t>.</a:t>
            </a:r>
            <a:r>
              <a:rPr lang="en-US" b="1" dirty="0">
                <a:solidFill>
                  <a:schemeClr val="bg1">
                    <a:lumMod val="75000"/>
                  </a:schemeClr>
                </a:solidFill>
              </a:rPr>
              <a:t> </a:t>
            </a:r>
            <a:r>
              <a:rPr lang="en-US" dirty="0">
                <a:solidFill>
                  <a:schemeClr val="bg1">
                    <a:lumMod val="75000"/>
                  </a:schemeClr>
                </a:solidFill>
              </a:rPr>
              <a:t>These 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28077665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9780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Results?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Post- to Pre-Publication Verification</a:t>
            </a:r>
            <a:endParaRPr lang="en-US" dirty="0"/>
          </a:p>
        </p:txBody>
      </p:sp>
      <p:sp>
        <p:nvSpPr>
          <p:cNvPr id="3" name="Content Placeholder 2"/>
          <p:cNvSpPr>
            <a:spLocks noGrp="1"/>
          </p:cNvSpPr>
          <p:nvPr>
            <p:ph idx="1"/>
          </p:nvPr>
        </p:nvSpPr>
        <p:spPr/>
        <p:txBody>
          <a:bodyPr/>
          <a:lstStyle/>
          <a:p>
            <a:r>
              <a:rPr lang="en-US" dirty="0" smtClean="0"/>
              <a:t>Cornell Replication Lab has been verifying published articles</a:t>
            </a:r>
          </a:p>
          <a:p>
            <a:r>
              <a:rPr lang="en-US" dirty="0" smtClean="0"/>
              <a:t>Now switching to manuscripts in the submission workflow</a:t>
            </a:r>
          </a:p>
          <a:p>
            <a:r>
              <a:rPr lang="en-US" dirty="0" smtClean="0"/>
              <a:t>For now pilot </a:t>
            </a:r>
          </a:p>
          <a:p>
            <a:pPr lvl="1"/>
            <a:r>
              <a:rPr lang="en-US" i="1" dirty="0" smtClean="0">
                <a:solidFill>
                  <a:schemeClr val="bg2">
                    <a:lumMod val="75000"/>
                  </a:schemeClr>
                </a:solidFill>
              </a:rPr>
              <a:t>Authors have submitted prior to announcement of new data policy</a:t>
            </a:r>
            <a:endParaRPr lang="en-US" i="1" dirty="0">
              <a:solidFill>
                <a:schemeClr val="bg2">
                  <a:lumMod val="75000"/>
                </a:schemeClr>
              </a:solidFill>
            </a:endParaRPr>
          </a:p>
        </p:txBody>
      </p:sp>
    </p:spTree>
    <p:extLst>
      <p:ext uri="{BB962C8B-B14F-4D97-AF65-F5344CB8AC3E}">
        <p14:creationId xmlns:p14="http://schemas.microsoft.com/office/powerpoint/2010/main" val="66316733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during pilot phase</a:t>
            </a:r>
            <a:endParaRPr lang="en-US" dirty="0"/>
          </a:p>
        </p:txBody>
      </p:sp>
      <p:graphicFrame>
        <p:nvGraphicFramePr>
          <p:cNvPr id="4" name="Content Placeholder 3"/>
          <p:cNvGraphicFramePr>
            <a:graphicFrameLocks noGrp="1"/>
          </p:cNvGraphicFramePr>
          <p:nvPr>
            <p:ph idx="1"/>
            <p:extLst/>
          </p:nvPr>
        </p:nvGraphicFramePr>
        <p:xfrm>
          <a:off x="1267325" y="1925053"/>
          <a:ext cx="9817769" cy="360172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"conditional accept"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He is copied on this email.</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Thank 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746778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107" y="481278"/>
            <a:ext cx="7616825" cy="5712619"/>
          </a:xfrm>
        </p:spPr>
      </p:pic>
    </p:spTree>
    <p:extLst>
      <p:ext uri="{BB962C8B-B14F-4D97-AF65-F5344CB8AC3E}">
        <p14:creationId xmlns:p14="http://schemas.microsoft.com/office/powerpoint/2010/main" val="21294536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nvPr>
        </p:nvGraphicFramePr>
        <p:xfrm>
          <a:off x="1267325" y="1925053"/>
          <a:ext cx="9817769" cy="37236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I am ready to give you a "</a:t>
                      </a:r>
                      <a:r>
                        <a:rPr lang="en-US" sz="3200" b="0" i="0" u="sng" strike="noStrike" dirty="0">
                          <a:solidFill>
                            <a:schemeClr val="accent5">
                              <a:lumMod val="75000"/>
                            </a:schemeClr>
                          </a:solidFill>
                          <a:effectLst/>
                          <a:latin typeface="Calibri" panose="020F0502020204030204" pitchFamily="34" charset="0"/>
                        </a:rPr>
                        <a:t>conditional accept</a:t>
                      </a:r>
                      <a:r>
                        <a:rPr lang="en-US" sz="2400" b="0" i="0" u="none" strike="noStrike" dirty="0">
                          <a:solidFill>
                            <a:srgbClr val="000000"/>
                          </a:solidFill>
                          <a:effectLst/>
                          <a:latin typeface="Calibri" panose="020F0502020204030204" pitchFamily="34" charset="0"/>
                        </a:rPr>
                        <a:t>" on the paper. </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The condition is simply to work with the AEA's data co-editor, Lars Vilhuber (copied on this email), to prepare the data and code for publication. The data is an important contribution of the paper. </a:t>
                      </a:r>
                      <a:endParaRPr lang="en-US" sz="2400" b="0" i="0" u="none" strike="noStrike" dirty="0" smtClean="0">
                        <a:solidFill>
                          <a:srgbClr val="000000"/>
                        </a:solidFill>
                        <a:effectLst/>
                        <a:latin typeface="Calibri" panose="020F0502020204030204" pitchFamily="34" charset="0"/>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paper in print.</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7925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AEA Data </a:t>
            </a:r>
            <a:r>
              <a:rPr lang="en-US" u="sng" dirty="0" smtClean="0"/>
              <a:t>and Code</a:t>
            </a:r>
            <a:r>
              <a:rPr lang="en-US" dirty="0" smtClean="0"/>
              <a:t> Availability Policy</a:t>
            </a:r>
            <a:endParaRPr lang="en-US" dirty="0"/>
          </a:p>
        </p:txBody>
      </p:sp>
      <p:graphicFrame>
        <p:nvGraphicFramePr>
          <p:cNvPr id="4" name="Content Placeholder 3"/>
          <p:cNvGraphicFramePr>
            <a:graphicFrameLocks noGrp="1"/>
          </p:cNvGraphicFramePr>
          <p:nvPr>
            <p:ph idx="1"/>
            <p:extLst/>
          </p:nvPr>
        </p:nvGraphicFramePr>
        <p:xfrm>
          <a:off x="1267325" y="1925053"/>
          <a:ext cx="9817769" cy="4028440"/>
        </p:xfrm>
        <a:graphic>
          <a:graphicData uri="http://schemas.openxmlformats.org/drawingml/2006/table">
            <a:tbl>
              <a:tblPr/>
              <a:tblGrid>
                <a:gridCol w="9817769">
                  <a:extLst>
                    <a:ext uri="{9D8B030D-6E8A-4147-A177-3AD203B41FA5}">
                      <a16:colId xmlns:a16="http://schemas.microsoft.com/office/drawing/2014/main" val="937377641"/>
                    </a:ext>
                  </a:extLst>
                </a:gridCol>
              </a:tblGrid>
              <a:tr h="3145581">
                <a:tc>
                  <a:txBody>
                    <a:bodyPr/>
                    <a:lstStyle/>
                    <a:p>
                      <a:pPr rtl="0" fontAlgn="t">
                        <a:spcBef>
                          <a:spcPts val="0"/>
                        </a:spcBef>
                        <a:spcAft>
                          <a:spcPts val="0"/>
                        </a:spcAft>
                      </a:pPr>
                      <a:r>
                        <a:rPr lang="en-US" sz="2400" b="0" i="0" u="none" strike="noStrike" dirty="0">
                          <a:solidFill>
                            <a:srgbClr val="000000"/>
                          </a:solidFill>
                          <a:effectLst/>
                          <a:latin typeface="Calibri" panose="020F0502020204030204" pitchFamily="34" charset="0"/>
                        </a:rPr>
                        <a:t>Dear [AUTHOR]:</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writing about your paper [MC ID]. </a:t>
                      </a:r>
                      <a:r>
                        <a:rPr lang="en-US" sz="2400" b="0" i="0" u="none" strike="noStrike" dirty="0" smtClean="0">
                          <a:solidFill>
                            <a:srgbClr val="000000"/>
                          </a:solidFill>
                          <a:effectLst/>
                          <a:latin typeface="Calibri" panose="020F0502020204030204" pitchFamily="34" charset="0"/>
                        </a:rPr>
                        <a:t>I have received two referee</a:t>
                      </a:r>
                      <a:r>
                        <a:rPr lang="en-US" sz="2400" b="0" i="0" u="none" strike="noStrike" baseline="0" dirty="0" smtClean="0">
                          <a:solidFill>
                            <a:srgbClr val="000000"/>
                          </a:solidFill>
                          <a:effectLst/>
                          <a:latin typeface="Calibri" panose="020F0502020204030204" pitchFamily="34" charset="0"/>
                        </a:rPr>
                        <a:t> reports, which you will find attached. </a:t>
                      </a:r>
                      <a:r>
                        <a:rPr lang="en-US" sz="2400" b="0" i="0" u="none" strike="noStrike" dirty="0" smtClean="0">
                          <a:solidFill>
                            <a:srgbClr val="000000"/>
                          </a:solidFill>
                          <a:effectLst/>
                          <a:latin typeface="Calibri" panose="020F0502020204030204" pitchFamily="34" charset="0"/>
                        </a:rPr>
                        <a:t>We would like you to </a:t>
                      </a:r>
                      <a:r>
                        <a:rPr lang="en-US" sz="2800" b="1" i="0" u="sng" strike="noStrike" dirty="0" smtClean="0">
                          <a:solidFill>
                            <a:schemeClr val="accent5">
                              <a:lumMod val="75000"/>
                            </a:schemeClr>
                          </a:solidFill>
                          <a:effectLst/>
                          <a:latin typeface="Calibri" panose="020F0502020204030204" pitchFamily="34" charset="0"/>
                        </a:rPr>
                        <a:t>revise</a:t>
                      </a:r>
                      <a:r>
                        <a:rPr lang="en-US" sz="2800" b="1" i="0" u="sng" strike="noStrike" baseline="0" dirty="0" smtClean="0">
                          <a:solidFill>
                            <a:schemeClr val="accent5">
                              <a:lumMod val="75000"/>
                            </a:schemeClr>
                          </a:solidFill>
                          <a:effectLst/>
                          <a:latin typeface="Calibri" panose="020F0502020204030204" pitchFamily="34" charset="0"/>
                        </a:rPr>
                        <a:t> and resubmit </a:t>
                      </a:r>
                      <a:r>
                        <a:rPr lang="en-US" sz="2400" b="0" i="0" u="none" strike="noStrike" dirty="0" smtClean="0">
                          <a:solidFill>
                            <a:srgbClr val="000000"/>
                          </a:solidFill>
                          <a:effectLst/>
                          <a:latin typeface="Calibri" panose="020F0502020204030204" pitchFamily="34" charset="0"/>
                        </a:rPr>
                        <a:t>your </a:t>
                      </a:r>
                      <a:r>
                        <a:rPr lang="en-US" sz="2400" b="0" i="0" u="none" strike="noStrike" dirty="0">
                          <a:solidFill>
                            <a:srgbClr val="000000"/>
                          </a:solidFill>
                          <a:effectLst/>
                          <a:latin typeface="Calibri" panose="020F0502020204030204" pitchFamily="34" charset="0"/>
                        </a:rPr>
                        <a:t>paper</a:t>
                      </a:r>
                      <a:r>
                        <a:rPr lang="en-US" sz="2400" b="0" i="0" u="none" strike="noStrike" dirty="0" smtClean="0">
                          <a:solidFill>
                            <a:srgbClr val="000000"/>
                          </a:solidFill>
                          <a:effectLst/>
                          <a:latin typeface="Calibri" panose="020F0502020204030204" pitchFamily="34" charset="0"/>
                        </a:rPr>
                        <a:t>. […]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As you revise the paper</a:t>
                      </a:r>
                      <a:r>
                        <a:rPr lang="en-US" sz="2400" b="0" i="0" u="none" strike="noStrike" baseline="0" dirty="0" smtClean="0">
                          <a:solidFill>
                            <a:srgbClr val="000000"/>
                          </a:solidFill>
                          <a:effectLst/>
                          <a:latin typeface="Calibri" panose="020F0502020204030204" pitchFamily="34" charset="0"/>
                        </a:rPr>
                        <a:t>, please also </a:t>
                      </a:r>
                      <a:r>
                        <a:rPr lang="en-US" sz="2400" b="0" i="0" u="none" strike="noStrike" dirty="0" smtClean="0">
                          <a:solidFill>
                            <a:srgbClr val="000000"/>
                          </a:solidFill>
                          <a:effectLst/>
                          <a:latin typeface="Calibri" panose="020F0502020204030204" pitchFamily="34" charset="0"/>
                        </a:rPr>
                        <a:t>work with the AEA's data co-editor, Lars Vilhuber (copied on this email), to document and verify the reproducibility</a:t>
                      </a:r>
                      <a:r>
                        <a:rPr lang="en-US" sz="2400" b="0" i="0" u="none" strike="noStrike" baseline="0" dirty="0" smtClean="0">
                          <a:solidFill>
                            <a:srgbClr val="000000"/>
                          </a:solidFill>
                          <a:effectLst/>
                          <a:latin typeface="Calibri" panose="020F0502020204030204" pitchFamily="34" charset="0"/>
                        </a:rPr>
                        <a:t> of</a:t>
                      </a:r>
                      <a:r>
                        <a:rPr lang="en-US" sz="2400" b="0" i="0" u="none" strike="noStrike" dirty="0" smtClean="0">
                          <a:solidFill>
                            <a:srgbClr val="000000"/>
                          </a:solidFill>
                          <a:effectLst/>
                          <a:latin typeface="Calibri" panose="020F0502020204030204" pitchFamily="34" charset="0"/>
                        </a:rPr>
                        <a:t> the data and code. The data is an important contribution of the paper. </a:t>
                      </a:r>
                      <a:endParaRPr lang="en-US" sz="3600" dirty="0" smtClean="0">
                        <a:effectLst/>
                      </a:endParaRPr>
                    </a:p>
                    <a:p>
                      <a:pPr rtl="0" fontAlgn="t">
                        <a:spcBef>
                          <a:spcPts val="0"/>
                        </a:spcBef>
                        <a:spcAft>
                          <a:spcPts val="0"/>
                        </a:spcAft>
                      </a:pPr>
                      <a:r>
                        <a:rPr lang="en-US" sz="2400" b="0" i="0" u="none" strike="noStrike" dirty="0" smtClean="0">
                          <a:solidFill>
                            <a:srgbClr val="000000"/>
                          </a:solidFill>
                          <a:effectLst/>
                          <a:latin typeface="Calibri" panose="020F0502020204030204" pitchFamily="34" charset="0"/>
                        </a:rPr>
                        <a:t>Thank </a:t>
                      </a:r>
                      <a:r>
                        <a:rPr lang="en-US" sz="2400" b="0" i="0" u="none" strike="noStrike" dirty="0">
                          <a:solidFill>
                            <a:srgbClr val="000000"/>
                          </a:solidFill>
                          <a:effectLst/>
                          <a:latin typeface="Calibri" panose="020F0502020204030204" pitchFamily="34" charset="0"/>
                        </a:rPr>
                        <a:t>you for submitting your work.</a:t>
                      </a:r>
                      <a:endParaRPr lang="en-US" sz="3600" dirty="0">
                        <a:effectLst/>
                      </a:endParaRPr>
                    </a:p>
                    <a:p>
                      <a:pPr rtl="0" fontAlgn="t">
                        <a:spcBef>
                          <a:spcPts val="0"/>
                        </a:spcBef>
                        <a:spcAft>
                          <a:spcPts val="0"/>
                        </a:spcAft>
                      </a:pPr>
                      <a:r>
                        <a:rPr lang="en-US" sz="2400" b="0" i="0" u="none" strike="noStrike" dirty="0">
                          <a:solidFill>
                            <a:srgbClr val="000000"/>
                          </a:solidFill>
                          <a:effectLst/>
                          <a:latin typeface="Calibri" panose="020F0502020204030204" pitchFamily="34" charset="0"/>
                        </a:rPr>
                        <a:t>I am looking forward to seeing the </a:t>
                      </a:r>
                      <a:r>
                        <a:rPr lang="en-US" sz="2400" b="0" i="0" u="none" strike="noStrike" dirty="0" smtClean="0">
                          <a:solidFill>
                            <a:srgbClr val="000000"/>
                          </a:solidFill>
                          <a:effectLst/>
                          <a:latin typeface="Calibri" panose="020F0502020204030204" pitchFamily="34" charset="0"/>
                        </a:rPr>
                        <a:t>revised paper.</a:t>
                      </a:r>
                      <a:endParaRPr lang="en-US" sz="3600" dirty="0">
                        <a:effectLst/>
                      </a:endParaRPr>
                    </a:p>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79779"/>
                  </a:ext>
                </a:extLst>
              </a:tr>
            </a:tbl>
          </a:graphicData>
        </a:graphic>
      </p:graphicFrame>
      <p:sp>
        <p:nvSpPr>
          <p:cNvPr id="5" name="Rectangle 1"/>
          <p:cNvSpPr>
            <a:spLocks noChangeArrowheads="1"/>
          </p:cNvSpPr>
          <p:nvPr/>
        </p:nvSpPr>
        <p:spPr bwMode="auto">
          <a:xfrm>
            <a:off x="-3808972" y="-340691"/>
            <a:ext cx="1600097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780853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1140B-CCB2-4933-8D91-1AFF7591CC36}"/>
              </a:ext>
            </a:extLst>
          </p:cNvPr>
          <p:cNvSpPr>
            <a:spLocks noGrp="1"/>
          </p:cNvSpPr>
          <p:nvPr>
            <p:ph type="title"/>
          </p:nvPr>
        </p:nvSpPr>
        <p:spPr/>
        <p:txBody>
          <a:bodyPr/>
          <a:lstStyle/>
          <a:p>
            <a:r>
              <a:rPr lang="en-US" dirty="0" smtClean="0"/>
              <a:t>Goal: earlier provision of </a:t>
            </a:r>
            <a:r>
              <a:rPr lang="en-US" dirty="0"/>
              <a:t>data and code</a:t>
            </a:r>
          </a:p>
        </p:txBody>
      </p:sp>
      <p:sp>
        <p:nvSpPr>
          <p:cNvPr id="3" name="Content Placeholder 2">
            <a:extLst>
              <a:ext uri="{FF2B5EF4-FFF2-40B4-BE49-F238E27FC236}">
                <a16:creationId xmlns:a16="http://schemas.microsoft.com/office/drawing/2014/main" id="{952E2CB1-2429-4262-9DD4-94157B3A9D71}"/>
              </a:ext>
            </a:extLst>
          </p:cNvPr>
          <p:cNvSpPr>
            <a:spLocks noGrp="1"/>
          </p:cNvSpPr>
          <p:nvPr>
            <p:ph idx="1"/>
          </p:nvPr>
        </p:nvSpPr>
        <p:spPr/>
        <p:txBody>
          <a:bodyPr>
            <a:normAutofit/>
          </a:bodyPr>
          <a:lstStyle/>
          <a:p>
            <a:pPr marL="0" indent="0" algn="ctr">
              <a:buNone/>
            </a:pPr>
            <a:endParaRPr lang="en-US" sz="3600" dirty="0"/>
          </a:p>
          <a:p>
            <a:pPr marL="0" indent="0" algn="ctr">
              <a:buNone/>
            </a:pPr>
            <a:r>
              <a:rPr lang="en-US" sz="3600" dirty="0"/>
              <a:t>“Arguably, the replication files should be submitted when the paper is </a:t>
            </a:r>
            <a:r>
              <a:rPr lang="en-US" sz="3600" b="1" dirty="0">
                <a:solidFill>
                  <a:schemeClr val="accent1">
                    <a:lumMod val="75000"/>
                  </a:schemeClr>
                </a:solidFill>
              </a:rPr>
              <a:t>initially submitted </a:t>
            </a:r>
            <a:r>
              <a:rPr lang="en-US" sz="3600" dirty="0"/>
              <a:t>so that they will be available for inspection by the </a:t>
            </a:r>
            <a:r>
              <a:rPr lang="en-US" sz="3600" b="1" dirty="0">
                <a:solidFill>
                  <a:schemeClr val="accent6">
                    <a:lumMod val="75000"/>
                  </a:schemeClr>
                </a:solidFill>
              </a:rPr>
              <a:t>referees</a:t>
            </a:r>
            <a:r>
              <a:rPr lang="en-US" sz="3600" dirty="0"/>
              <a:t>, if the referees so desire.” </a:t>
            </a:r>
          </a:p>
          <a:p>
            <a:pPr marL="0" indent="0" algn="ctr">
              <a:buNone/>
            </a:pPr>
            <a:endParaRPr lang="en-US" sz="3600" dirty="0"/>
          </a:p>
          <a:p>
            <a:pPr marL="0" indent="0" algn="r">
              <a:buNone/>
            </a:pPr>
            <a:r>
              <a:rPr lang="en-US" sz="3600" dirty="0"/>
              <a:t>(McCullough et al, 2006)</a:t>
            </a:r>
          </a:p>
        </p:txBody>
      </p:sp>
    </p:spTree>
    <p:extLst>
      <p:ext uri="{BB962C8B-B14F-4D97-AF65-F5344CB8AC3E}">
        <p14:creationId xmlns:p14="http://schemas.microsoft.com/office/powerpoint/2010/main" val="28004111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and easier data deposit</a:t>
            </a:r>
            <a:endParaRPr lang="en-US" dirty="0"/>
          </a:p>
        </p:txBody>
      </p:sp>
      <p:sp>
        <p:nvSpPr>
          <p:cNvPr id="3" name="Content Placeholder 2"/>
          <p:cNvSpPr>
            <a:spLocks noGrp="1"/>
          </p:cNvSpPr>
          <p:nvPr>
            <p:ph idx="1"/>
          </p:nvPr>
        </p:nvSpPr>
        <p:spPr/>
        <p:txBody>
          <a:bodyPr>
            <a:normAutofit/>
          </a:bodyPr>
          <a:lstStyle/>
          <a:p>
            <a:r>
              <a:rPr lang="en-US" dirty="0" smtClean="0"/>
              <a:t>More integration into </a:t>
            </a:r>
            <a:r>
              <a:rPr lang="en-US" b="1" dirty="0" smtClean="0">
                <a:solidFill>
                  <a:schemeClr val="accent5">
                    <a:lumMod val="75000"/>
                  </a:schemeClr>
                </a:solidFill>
              </a:rPr>
              <a:t>Journal Workflows</a:t>
            </a:r>
          </a:p>
          <a:p>
            <a:pPr lvl="1"/>
            <a:r>
              <a:rPr lang="en-US" dirty="0" smtClean="0"/>
              <a:t>AJPS + </a:t>
            </a:r>
            <a:r>
              <a:rPr lang="en-US" dirty="0" err="1" smtClean="0"/>
              <a:t>Dataverse</a:t>
            </a:r>
            <a:endParaRPr lang="en-US" dirty="0" smtClean="0"/>
          </a:p>
          <a:p>
            <a:pPr lvl="1"/>
            <a:r>
              <a:rPr lang="en-US" dirty="0" smtClean="0"/>
              <a:t>QJE, </a:t>
            </a:r>
            <a:r>
              <a:rPr lang="en-US" dirty="0" err="1" smtClean="0"/>
              <a:t>Restat</a:t>
            </a:r>
            <a:r>
              <a:rPr lang="en-US" dirty="0" smtClean="0"/>
              <a:t> (both Harvard…) + </a:t>
            </a:r>
            <a:r>
              <a:rPr lang="en-US" dirty="0" err="1" smtClean="0"/>
              <a:t>Dataverse</a:t>
            </a:r>
            <a:endParaRPr lang="en-US" dirty="0" smtClean="0"/>
          </a:p>
          <a:p>
            <a:r>
              <a:rPr lang="en-US" dirty="0" smtClean="0"/>
              <a:t>Data deposit occurring during submission</a:t>
            </a:r>
          </a:p>
          <a:p>
            <a:pPr marL="0" indent="0">
              <a:buNone/>
            </a:pPr>
            <a:endParaRPr lang="en-US" dirty="0"/>
          </a:p>
        </p:txBody>
      </p:sp>
    </p:spTree>
    <p:extLst>
      <p:ext uri="{BB962C8B-B14F-4D97-AF65-F5344CB8AC3E}">
        <p14:creationId xmlns:p14="http://schemas.microsoft.com/office/powerpoint/2010/main" val="384045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crisis in the </a:t>
            </a:r>
            <a:r>
              <a:rPr lang="en-US" dirty="0" smtClean="0"/>
              <a:t>2010s</a:t>
            </a:r>
            <a:endParaRPr lang="en-US" dirty="0"/>
          </a:p>
        </p:txBody>
      </p:sp>
      <p:sp>
        <p:nvSpPr>
          <p:cNvPr id="3" name="Content Placeholder 2"/>
          <p:cNvSpPr>
            <a:spLocks noGrp="1"/>
          </p:cNvSpPr>
          <p:nvPr>
            <p:ph idx="1"/>
          </p:nvPr>
        </p:nvSpPr>
        <p:spPr/>
        <p:txBody>
          <a:bodyPr/>
          <a:lstStyle/>
          <a:p>
            <a:r>
              <a:rPr lang="en-US" dirty="0" smtClean="0"/>
              <a:t>Ioannides (2016)</a:t>
            </a:r>
          </a:p>
          <a:p>
            <a:r>
              <a:rPr lang="en-US" dirty="0" smtClean="0"/>
              <a:t>Ioannidis</a:t>
            </a:r>
            <a:r>
              <a:rPr lang="en-US" dirty="0"/>
              <a:t>, </a:t>
            </a:r>
            <a:r>
              <a:rPr lang="en-US" dirty="0" smtClean="0"/>
              <a:t>Stanley, </a:t>
            </a:r>
            <a:r>
              <a:rPr lang="en-US" dirty="0" err="1" smtClean="0"/>
              <a:t>Doucouliagos</a:t>
            </a:r>
            <a:r>
              <a:rPr lang="en-US" dirty="0" smtClean="0"/>
              <a:t> (2017): bias, low power</a:t>
            </a:r>
          </a:p>
          <a:p>
            <a:r>
              <a:rPr lang="en-US" dirty="0" smtClean="0"/>
              <a:t>Miguel et al (2014)</a:t>
            </a:r>
          </a:p>
          <a:p>
            <a:r>
              <a:rPr lang="en-US" dirty="0" smtClean="0"/>
              <a:t>Chang &amp; Li (2015)</a:t>
            </a:r>
          </a:p>
          <a:p>
            <a:r>
              <a:rPr lang="en-US" dirty="0" smtClean="0"/>
              <a:t>Zimmermann (2015): Calls for a replication journal</a:t>
            </a:r>
          </a:p>
          <a:p>
            <a:r>
              <a:rPr lang="en-US" dirty="0" smtClean="0"/>
              <a:t>Many others…</a:t>
            </a:r>
          </a:p>
          <a:p>
            <a:endParaRPr lang="en-US" dirty="0" smtClean="0"/>
          </a:p>
          <a:p>
            <a:endParaRPr lang="en-US" dirty="0"/>
          </a:p>
        </p:txBody>
      </p:sp>
    </p:spTree>
    <p:extLst>
      <p:ext uri="{BB962C8B-B14F-4D97-AF65-F5344CB8AC3E}">
        <p14:creationId xmlns:p14="http://schemas.microsoft.com/office/powerpoint/2010/main" val="166400773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 the AEA…</a:t>
            </a:r>
            <a:endParaRPr lang="en-US" dirty="0"/>
          </a:p>
        </p:txBody>
      </p:sp>
      <p:sp>
        <p:nvSpPr>
          <p:cNvPr id="5" name="Content Placeholder 4"/>
          <p:cNvSpPr>
            <a:spLocks noGrp="1"/>
          </p:cNvSpPr>
          <p:nvPr>
            <p:ph idx="1"/>
          </p:nvPr>
        </p:nvSpPr>
        <p:spPr/>
        <p:txBody>
          <a:bodyPr/>
          <a:lstStyle/>
          <a:p>
            <a:r>
              <a:rPr lang="en-US" dirty="0" smtClean="0"/>
              <a:t>We will create a journal-specific repository for AEA journals</a:t>
            </a:r>
          </a:p>
          <a:p>
            <a:pPr lvl="1"/>
            <a:r>
              <a:rPr lang="en-US" i="1" dirty="0" smtClean="0">
                <a:solidFill>
                  <a:schemeClr val="tx1">
                    <a:lumMod val="50000"/>
                    <a:lumOff val="50000"/>
                  </a:schemeClr>
                </a:solidFill>
              </a:rPr>
              <a:t>Open for deposit 2019 Q1</a:t>
            </a:r>
          </a:p>
          <a:p>
            <a:r>
              <a:rPr lang="en-US" dirty="0" smtClean="0"/>
              <a:t>We will migrate </a:t>
            </a:r>
            <a:r>
              <a:rPr lang="en-US" b="1" dirty="0" smtClean="0"/>
              <a:t>all historical supplements</a:t>
            </a:r>
            <a:r>
              <a:rPr lang="en-US" dirty="0" smtClean="0"/>
              <a:t> to the archive</a:t>
            </a:r>
          </a:p>
          <a:p>
            <a:pPr lvl="1"/>
            <a:r>
              <a:rPr lang="en-US" i="1" dirty="0" smtClean="0">
                <a:solidFill>
                  <a:schemeClr val="tx1">
                    <a:lumMod val="50000"/>
                    <a:lumOff val="50000"/>
                  </a:schemeClr>
                </a:solidFill>
              </a:rPr>
              <a:t>Explode the ZIP files: greater transparency</a:t>
            </a:r>
            <a:endParaRPr lang="en-US" i="1" dirty="0">
              <a:solidFill>
                <a:schemeClr val="tx1">
                  <a:lumMod val="50000"/>
                  <a:lumOff val="50000"/>
                </a:schemeClr>
              </a:solidFill>
            </a:endParaRPr>
          </a:p>
        </p:txBody>
      </p:sp>
    </p:spTree>
    <p:extLst>
      <p:ext uri="{BB962C8B-B14F-4D97-AF65-F5344CB8AC3E}">
        <p14:creationId xmlns:p14="http://schemas.microsoft.com/office/powerpoint/2010/main" val="41230502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And then we’ll kill it</a:t>
            </a:r>
            <a:endParaRPr lang="en-US" sz="4000" dirty="0"/>
          </a:p>
        </p:txBody>
      </p:sp>
    </p:spTree>
    <p:extLst>
      <p:ext uri="{BB962C8B-B14F-4D97-AF65-F5344CB8AC3E}">
        <p14:creationId xmlns:p14="http://schemas.microsoft.com/office/powerpoint/2010/main" val="24337584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5200" y="2667000"/>
            <a:ext cx="7382933" cy="707886"/>
          </a:xfrm>
          <a:prstGeom prst="rect">
            <a:avLst/>
          </a:prstGeom>
          <a:noFill/>
        </p:spPr>
        <p:txBody>
          <a:bodyPr wrap="square" rtlCol="0">
            <a:spAutoFit/>
          </a:bodyPr>
          <a:lstStyle/>
          <a:p>
            <a:pPr algn="ctr"/>
            <a:r>
              <a:rPr lang="en-US" sz="4000" dirty="0" smtClean="0"/>
              <a:t>Let me explain…</a:t>
            </a:r>
            <a:endParaRPr lang="en-US" sz="4000" dirty="0"/>
          </a:p>
        </p:txBody>
      </p:sp>
    </p:spTree>
    <p:extLst>
      <p:ext uri="{BB962C8B-B14F-4D97-AF65-F5344CB8AC3E}">
        <p14:creationId xmlns:p14="http://schemas.microsoft.com/office/powerpoint/2010/main" val="330681232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figure?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37538726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accessibility</a:t>
            </a:r>
            <a:endParaRPr lang="en-US" dirty="0"/>
          </a:p>
        </p:txBody>
      </p:sp>
      <p:sp>
        <p:nvSpPr>
          <p:cNvPr id="3" name="Content Placeholder 2"/>
          <p:cNvSpPr>
            <a:spLocks noGrp="1"/>
          </p:cNvSpPr>
          <p:nvPr>
            <p:ph idx="1"/>
          </p:nvPr>
        </p:nvSpPr>
        <p:spPr/>
        <p:txBody>
          <a:bodyPr/>
          <a:lstStyle/>
          <a:p>
            <a:r>
              <a:rPr lang="en-US" dirty="0" err="1" smtClean="0"/>
              <a:t>Chetty’s</a:t>
            </a:r>
            <a:r>
              <a:rPr lang="en-US" dirty="0" smtClean="0"/>
              <a:t> assessment was entirely manual</a:t>
            </a:r>
          </a:p>
          <a:p>
            <a:pPr lvl="1"/>
            <a:r>
              <a:rPr lang="en-US" dirty="0" smtClean="0"/>
              <a:t>Download the article</a:t>
            </a:r>
          </a:p>
          <a:p>
            <a:pPr lvl="1"/>
            <a:r>
              <a:rPr lang="en-US" dirty="0" smtClean="0"/>
              <a:t>Read what kind of data is used</a:t>
            </a:r>
          </a:p>
          <a:p>
            <a:r>
              <a:rPr lang="en-US" dirty="0" smtClean="0"/>
              <a:t>And yet does not provide information such as</a:t>
            </a:r>
          </a:p>
          <a:p>
            <a:pPr lvl="1"/>
            <a:r>
              <a:rPr lang="en-US" dirty="0" smtClean="0"/>
              <a:t>Who can access?</a:t>
            </a:r>
          </a:p>
          <a:p>
            <a:pPr lvl="1"/>
            <a:r>
              <a:rPr lang="en-US" dirty="0" smtClean="0"/>
              <a:t>How long can you access?</a:t>
            </a:r>
          </a:p>
          <a:p>
            <a:pPr lvl="1"/>
            <a:r>
              <a:rPr lang="en-US" dirty="0" smtClean="0"/>
              <a:t>Characteristics of the data</a:t>
            </a:r>
          </a:p>
          <a:p>
            <a:r>
              <a:rPr lang="en-US" dirty="0" smtClean="0"/>
              <a:t>… and not for want of trying, but because that information is not required and not provided</a:t>
            </a:r>
          </a:p>
          <a:p>
            <a:pPr lvl="1"/>
            <a:endParaRPr lang="en-US" dirty="0"/>
          </a:p>
        </p:txBody>
      </p:sp>
    </p:spTree>
    <p:extLst>
      <p:ext uri="{BB962C8B-B14F-4D97-AF65-F5344CB8AC3E}">
        <p14:creationId xmlns:p14="http://schemas.microsoft.com/office/powerpoint/2010/main" val="1670553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earlier examples</a:t>
            </a:r>
            <a:endParaRPr lang="en-US" dirty="0"/>
          </a:p>
        </p:txBody>
      </p:sp>
      <p:sp>
        <p:nvSpPr>
          <p:cNvPr id="3" name="Content Placeholder 2"/>
          <p:cNvSpPr>
            <a:spLocks noGrp="1"/>
          </p:cNvSpPr>
          <p:nvPr>
            <p:ph idx="1"/>
          </p:nvPr>
        </p:nvSpPr>
        <p:spPr/>
        <p:txBody>
          <a:bodyPr>
            <a:normAutofit fontScale="92500" lnSpcReduction="10000"/>
          </a:bodyPr>
          <a:lstStyle/>
          <a:p>
            <a:r>
              <a:rPr lang="en-US" sz="3500" b="1" dirty="0" smtClean="0"/>
              <a:t>Costly access but good intentions:</a:t>
            </a:r>
          </a:p>
          <a:p>
            <a:pPr marL="0" indent="0" algn="ctr">
              <a:buNone/>
            </a:pPr>
            <a:r>
              <a:rPr lang="en-US" dirty="0" smtClean="0">
                <a:latin typeface="Century" panose="02040604050505020304" pitchFamily="18" charset="0"/>
              </a:rPr>
              <a:t>“researchers </a:t>
            </a:r>
            <a:r>
              <a:rPr lang="en-US" dirty="0">
                <a:latin typeface="Century" panose="02040604050505020304" pitchFamily="18" charset="0"/>
              </a:rPr>
              <a:t>could submit programs that [...] research </a:t>
            </a:r>
            <a:r>
              <a:rPr lang="en-US" dirty="0" smtClean="0">
                <a:latin typeface="Century" panose="02040604050505020304" pitchFamily="18" charset="0"/>
              </a:rPr>
              <a:t>assistants would </a:t>
            </a:r>
            <a:r>
              <a:rPr lang="en-US" dirty="0">
                <a:latin typeface="Century" panose="02040604050505020304" pitchFamily="18" charset="0"/>
              </a:rPr>
              <a:t>run. Alternatively, researchers wishing to work directly with the data could come </a:t>
            </a:r>
            <a:r>
              <a:rPr lang="en-US" dirty="0" smtClean="0">
                <a:latin typeface="Century" panose="02040604050505020304" pitchFamily="18" charset="0"/>
              </a:rPr>
              <a:t>and work </a:t>
            </a:r>
            <a:r>
              <a:rPr lang="en-US" dirty="0">
                <a:latin typeface="Century" panose="02040604050505020304" pitchFamily="18" charset="0"/>
              </a:rPr>
              <a:t>on the Institute's premises</a:t>
            </a:r>
            <a:r>
              <a:rPr lang="en-US" dirty="0" smtClean="0">
                <a:latin typeface="Century" panose="02040604050505020304" pitchFamily="18" charset="0"/>
              </a:rPr>
              <a:t>.”</a:t>
            </a:r>
            <a:br>
              <a:rPr lang="en-US" dirty="0" smtClean="0">
                <a:latin typeface="Century" panose="02040604050505020304" pitchFamily="18" charset="0"/>
              </a:rPr>
            </a:br>
            <a:r>
              <a:rPr lang="en-US" sz="1700" dirty="0" err="1"/>
              <a:t>Autor</a:t>
            </a:r>
            <a:r>
              <a:rPr lang="en-US" sz="1700" dirty="0"/>
              <a:t>/Houseman </a:t>
            </a:r>
            <a:r>
              <a:rPr lang="en-US" sz="1700" dirty="0" smtClean="0"/>
              <a:t>doi:10.1257/app.2.3.96</a:t>
            </a:r>
            <a:endParaRPr lang="en-US" sz="1700" dirty="0"/>
          </a:p>
          <a:p>
            <a:r>
              <a:rPr lang="en-US" sz="3500" b="1" dirty="0" smtClean="0"/>
              <a:t>Uncertain access</a:t>
            </a:r>
            <a:endParaRPr lang="en-US" sz="3500" b="1" dirty="0"/>
          </a:p>
          <a:p>
            <a:pPr marL="0" indent="0" algn="ctr">
              <a:buNone/>
            </a:pPr>
            <a:r>
              <a:rPr lang="en-US" dirty="0" smtClean="0">
                <a:latin typeface="Century" panose="02040604050505020304" pitchFamily="18" charset="0"/>
              </a:rPr>
              <a:t>“Data </a:t>
            </a:r>
            <a:r>
              <a:rPr lang="en-US" dirty="0">
                <a:latin typeface="Century" panose="02040604050505020304" pitchFamily="18" charset="0"/>
              </a:rPr>
              <a:t>[...] is proprietary and owned by the </a:t>
            </a:r>
            <a:r>
              <a:rPr lang="en-US" dirty="0" smtClean="0">
                <a:latin typeface="Century" panose="02040604050505020304" pitchFamily="18" charset="0"/>
              </a:rPr>
              <a:t>Alachua County</a:t>
            </a:r>
            <a:r>
              <a:rPr lang="en-US" dirty="0">
                <a:latin typeface="Century" panose="02040604050505020304" pitchFamily="18" charset="0"/>
              </a:rPr>
              <a:t>, Florida School District. The corresponding author [...] holds the </a:t>
            </a:r>
            <a:r>
              <a:rPr lang="en-US" dirty="0" err="1" smtClean="0">
                <a:latin typeface="Century" panose="02040604050505020304" pitchFamily="18" charset="0"/>
              </a:rPr>
              <a:t>deidentified</a:t>
            </a:r>
            <a:r>
              <a:rPr lang="en-US" dirty="0" smtClean="0">
                <a:latin typeface="Century" panose="02040604050505020304" pitchFamily="18" charset="0"/>
              </a:rPr>
              <a:t> dataset </a:t>
            </a:r>
            <a:r>
              <a:rPr lang="en-US" dirty="0">
                <a:latin typeface="Century" panose="02040604050505020304" pitchFamily="18" charset="0"/>
              </a:rPr>
              <a:t>[...] and will provide copies </a:t>
            </a:r>
            <a:r>
              <a:rPr lang="en-US" dirty="0" smtClean="0">
                <a:latin typeface="Century" panose="02040604050505020304" pitchFamily="18" charset="0"/>
              </a:rPr>
              <a:t>to authors </a:t>
            </a:r>
            <a:r>
              <a:rPr lang="en-US" dirty="0">
                <a:latin typeface="Century" panose="02040604050505020304" pitchFamily="18" charset="0"/>
              </a:rPr>
              <a:t>who receive written permission from the Alachua County Public Schools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32824807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800" b="1" dirty="0" smtClean="0">
                <a:solidFill>
                  <a:srgbClr val="C00000"/>
                </a:solidFill>
              </a:rPr>
              <a:t>no systematic information is collected </a:t>
            </a:r>
            <a:br>
              <a:rPr lang="en-US" sz="4800" b="1" dirty="0" smtClean="0">
                <a:solidFill>
                  <a:srgbClr val="C00000"/>
                </a:solidFill>
              </a:rPr>
            </a:br>
            <a:r>
              <a:rPr lang="en-US" sz="4000" dirty="0" smtClean="0"/>
              <a:t>(“exemption”)</a:t>
            </a:r>
            <a:endParaRPr lang="en-US" sz="4000" b="1" dirty="0"/>
          </a:p>
        </p:txBody>
      </p:sp>
    </p:spTree>
    <p:extLst>
      <p:ext uri="{BB962C8B-B14F-4D97-AF65-F5344CB8AC3E}">
        <p14:creationId xmlns:p14="http://schemas.microsoft.com/office/powerpoint/2010/main" val="228506823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800" dirty="0" smtClean="0"/>
              <a:t>If the Data is </a:t>
            </a:r>
            <a:br>
              <a:rPr lang="en-US" sz="4800" dirty="0" smtClean="0"/>
            </a:br>
            <a:r>
              <a:rPr lang="en-US" sz="4800" b="1" dirty="0" smtClean="0">
                <a:solidFill>
                  <a:schemeClr val="accent4">
                    <a:lumMod val="75000"/>
                  </a:schemeClr>
                </a:solidFill>
              </a:rPr>
              <a:t>not open-access</a:t>
            </a:r>
            <a:r>
              <a:rPr lang="en-US" sz="4800" dirty="0" smtClean="0"/>
              <a:t>,</a:t>
            </a:r>
            <a:br>
              <a:rPr lang="en-US" sz="4800" dirty="0" smtClean="0"/>
            </a:br>
            <a:r>
              <a:rPr lang="en-US" sz="4800" dirty="0" smtClean="0"/>
              <a:t> </a:t>
            </a:r>
            <a:br>
              <a:rPr lang="en-US" sz="4800" dirty="0" smtClean="0"/>
            </a:br>
            <a:r>
              <a:rPr lang="en-US" sz="4400" b="1" dirty="0">
                <a:solidFill>
                  <a:srgbClr val="C00000"/>
                </a:solidFill>
              </a:rPr>
              <a:t>even if </a:t>
            </a:r>
            <a:r>
              <a:rPr lang="en-US" sz="4800" dirty="0" smtClean="0"/>
              <a:t>the </a:t>
            </a:r>
            <a:r>
              <a:rPr lang="en-US" sz="4800" i="1" dirty="0" smtClean="0"/>
              <a:t>Data Owner </a:t>
            </a:r>
            <a:r>
              <a:rPr lang="en-US" sz="4800" dirty="0"/>
              <a:t/>
            </a:r>
            <a:br>
              <a:rPr lang="en-US" sz="4800" dirty="0"/>
            </a:br>
            <a:r>
              <a:rPr lang="en-US" sz="4800" b="1" dirty="0" smtClean="0">
                <a:solidFill>
                  <a:srgbClr val="C00000"/>
                </a:solidFill>
              </a:rPr>
              <a:t>has </a:t>
            </a:r>
            <a:r>
              <a:rPr lang="en-US" sz="4800" b="1" dirty="0">
                <a:solidFill>
                  <a:srgbClr val="C00000"/>
                </a:solidFill>
              </a:rPr>
              <a:t>already </a:t>
            </a:r>
            <a:r>
              <a:rPr lang="en-US" sz="4800" b="1" u="sng" dirty="0">
                <a:solidFill>
                  <a:srgbClr val="C00000"/>
                </a:solidFill>
              </a:rPr>
              <a:t>deposited</a:t>
            </a:r>
            <a:r>
              <a:rPr lang="en-US" sz="4800" b="1" dirty="0">
                <a:solidFill>
                  <a:srgbClr val="C00000"/>
                </a:solidFill>
              </a:rPr>
              <a:t> it</a:t>
            </a:r>
            <a:endParaRPr lang="en-US" sz="4400" b="1" dirty="0">
              <a:solidFill>
                <a:srgbClr val="C00000"/>
              </a:solidFill>
            </a:endParaRPr>
          </a:p>
        </p:txBody>
      </p:sp>
    </p:spTree>
    <p:extLst>
      <p:ext uri="{BB962C8B-B14F-4D97-AF65-F5344CB8AC3E}">
        <p14:creationId xmlns:p14="http://schemas.microsoft.com/office/powerpoint/2010/main" val="35708517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b="1" dirty="0">
                <a:solidFill>
                  <a:srgbClr val="C00000"/>
                </a:solidFill>
              </a:rPr>
              <a:t>even if </a:t>
            </a:r>
            <a:r>
              <a:rPr lang="en-US" sz="4000" dirty="0"/>
              <a:t>the </a:t>
            </a:r>
            <a:r>
              <a:rPr lang="en-US" sz="4000" i="1" dirty="0"/>
              <a:t>Data Owner </a:t>
            </a:r>
            <a:r>
              <a:rPr lang="en-US" sz="4000" dirty="0"/>
              <a:t/>
            </a:r>
            <a:br>
              <a:rPr lang="en-US" sz="4000" dirty="0"/>
            </a:br>
            <a:r>
              <a:rPr lang="en-US" sz="4000" b="1" dirty="0">
                <a:solidFill>
                  <a:srgbClr val="C00000"/>
                </a:solidFill>
              </a:rPr>
              <a:t>has already </a:t>
            </a:r>
            <a:r>
              <a:rPr lang="en-US" sz="4000" b="1" u="sng" dirty="0">
                <a:solidFill>
                  <a:srgbClr val="C00000"/>
                </a:solidFill>
              </a:rPr>
              <a:t>deposited</a:t>
            </a:r>
            <a:r>
              <a:rPr lang="en-US" sz="4000" b="1" dirty="0">
                <a:solidFill>
                  <a:srgbClr val="C00000"/>
                </a:solidFill>
              </a:rPr>
              <a:t> it</a:t>
            </a:r>
            <a:endParaRPr lang="en-US" b="1" dirty="0">
              <a:solidFill>
                <a:srgbClr val="C00000"/>
              </a:solidFill>
            </a:endParaRPr>
          </a:p>
        </p:txBody>
      </p:sp>
    </p:spTree>
    <p:extLst>
      <p:ext uri="{BB962C8B-B14F-4D97-AF65-F5344CB8AC3E}">
        <p14:creationId xmlns:p14="http://schemas.microsoft.com/office/powerpoint/2010/main" val="395714433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Current Data Availability Policies are Broken</a:t>
            </a:r>
            <a:endParaRPr lang="en-US" sz="4200" dirty="0"/>
          </a:p>
        </p:txBody>
      </p:sp>
      <p:sp>
        <p:nvSpPr>
          <p:cNvPr id="3" name="Content Placeholder 2"/>
          <p:cNvSpPr>
            <a:spLocks noGrp="1"/>
          </p:cNvSpPr>
          <p:nvPr>
            <p:ph idx="1"/>
          </p:nvPr>
        </p:nvSpPr>
        <p:spPr/>
        <p:txBody>
          <a:bodyPr>
            <a:normAutofit/>
          </a:bodyPr>
          <a:lstStyle/>
          <a:p>
            <a:r>
              <a:rPr lang="en-US" sz="4400" dirty="0" smtClean="0"/>
              <a:t>If the Data </a:t>
            </a:r>
            <a:r>
              <a:rPr lang="en-US" sz="4400" b="1" u="sng" dirty="0" smtClean="0">
                <a:solidFill>
                  <a:schemeClr val="accent6">
                    <a:lumMod val="75000"/>
                  </a:schemeClr>
                </a:solidFill>
              </a:rPr>
              <a:t>is</a:t>
            </a:r>
            <a:r>
              <a:rPr lang="en-US" sz="4400" b="1" dirty="0" smtClean="0">
                <a:solidFill>
                  <a:schemeClr val="accent6">
                    <a:lumMod val="75000"/>
                  </a:schemeClr>
                </a:solidFill>
              </a:rPr>
              <a:t> open-access</a:t>
            </a:r>
            <a:r>
              <a:rPr lang="en-US" sz="4400" dirty="0" smtClean="0"/>
              <a:t>,</a:t>
            </a:r>
            <a:br>
              <a:rPr lang="en-US" sz="4400" dirty="0" smtClean="0"/>
            </a:br>
            <a:r>
              <a:rPr lang="en-US" dirty="0" smtClean="0"/>
              <a:t>you are asked to deposit the data in the “journal repository”</a:t>
            </a:r>
            <a:br>
              <a:rPr lang="en-US" dirty="0" smtClean="0"/>
            </a:br>
            <a:r>
              <a:rPr lang="en-US" dirty="0" smtClean="0"/>
              <a:t/>
            </a:r>
            <a:br>
              <a:rPr lang="en-US" dirty="0" smtClean="0"/>
            </a:br>
            <a:r>
              <a:rPr lang="en-US" sz="4000" b="1" dirty="0" smtClean="0">
                <a:solidFill>
                  <a:srgbClr val="C00000"/>
                </a:solidFill>
              </a:rPr>
              <a:t>even if </a:t>
            </a:r>
            <a:r>
              <a:rPr lang="en-US" sz="4400" dirty="0" smtClean="0"/>
              <a:t>you have followed </a:t>
            </a:r>
            <a:r>
              <a:rPr lang="en-US" sz="4400" i="1" dirty="0" smtClean="0"/>
              <a:t>best practices</a:t>
            </a:r>
            <a:r>
              <a:rPr lang="en-US" sz="4400" dirty="0" smtClean="0"/>
              <a:t> and </a:t>
            </a:r>
            <a:br>
              <a:rPr lang="en-US" sz="4400" dirty="0" smtClean="0"/>
            </a:br>
            <a:r>
              <a:rPr lang="en-US" sz="4400" b="1" dirty="0" smtClean="0">
                <a:solidFill>
                  <a:srgbClr val="C00000"/>
                </a:solidFill>
              </a:rPr>
              <a:t>have already </a:t>
            </a:r>
            <a:r>
              <a:rPr lang="en-US" sz="4400" b="1" u="sng" dirty="0" smtClean="0">
                <a:solidFill>
                  <a:srgbClr val="C00000"/>
                </a:solidFill>
              </a:rPr>
              <a:t>deposited</a:t>
            </a:r>
            <a:r>
              <a:rPr lang="en-US" sz="4400" b="1" dirty="0" smtClean="0">
                <a:solidFill>
                  <a:srgbClr val="C00000"/>
                </a:solidFill>
              </a:rPr>
              <a:t> it</a:t>
            </a:r>
            <a:endParaRPr lang="en-US" sz="4000" b="1" dirty="0">
              <a:solidFill>
                <a:srgbClr val="C00000"/>
              </a:solidFill>
            </a:endParaRPr>
          </a:p>
        </p:txBody>
      </p:sp>
    </p:spTree>
    <p:extLst>
      <p:ext uri="{BB962C8B-B14F-4D97-AF65-F5344CB8AC3E}">
        <p14:creationId xmlns:p14="http://schemas.microsoft.com/office/powerpoint/2010/main" val="2192267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But there has also been </a:t>
            </a:r>
            <a:r>
              <a:rPr lang="en-US" dirty="0" smtClean="0"/>
              <a:t>improvement</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08029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ACS,</a:t>
            </a:r>
            <a:br>
              <a:rPr lang="en-US" sz="6000" dirty="0" smtClean="0"/>
            </a:br>
            <a:r>
              <a:rPr lang="en-US" sz="6000" dirty="0" smtClean="0"/>
              <a:t/>
            </a:r>
            <a:br>
              <a:rPr lang="en-US" sz="6000" dirty="0" smtClean="0"/>
            </a:br>
            <a:r>
              <a:rPr lang="en-US" sz="6000" dirty="0" smtClean="0"/>
              <a:t>should you deposit it </a:t>
            </a:r>
            <a:r>
              <a:rPr lang="en-US" sz="6000" b="1" i="1" u="sng" dirty="0" smtClean="0">
                <a:solidFill>
                  <a:srgbClr val="C00000"/>
                </a:solidFill>
              </a:rPr>
              <a:t>again</a:t>
            </a:r>
            <a:r>
              <a:rPr lang="en-US" sz="6000" dirty="0" smtClean="0"/>
              <a:t>?</a:t>
            </a:r>
          </a:p>
        </p:txBody>
      </p:sp>
    </p:spTree>
    <p:extLst>
      <p:ext uri="{BB962C8B-B14F-4D97-AF65-F5344CB8AC3E}">
        <p14:creationId xmlns:p14="http://schemas.microsoft.com/office/powerpoint/2010/main" val="5461372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br>
              <a:rPr lang="en-US" sz="6000" dirty="0" smtClean="0"/>
            </a:br>
            <a:r>
              <a:rPr lang="en-US" sz="6000" dirty="0" smtClean="0"/>
              <a:t/>
            </a:r>
            <a:br>
              <a:rPr lang="en-US" sz="6000" dirty="0" smtClean="0"/>
            </a:br>
            <a:r>
              <a:rPr lang="en-US" sz="6000" dirty="0" smtClean="0"/>
              <a:t>has the Census Bureau not </a:t>
            </a:r>
            <a:r>
              <a:rPr lang="en-US" sz="6000" b="1" i="1" u="sng" dirty="0" smtClean="0">
                <a:solidFill>
                  <a:srgbClr val="C00000"/>
                </a:solidFill>
              </a:rPr>
              <a:t>already archived it</a:t>
            </a:r>
            <a:r>
              <a:rPr lang="en-US" sz="6000" dirty="0" smtClean="0"/>
              <a:t>?</a:t>
            </a:r>
          </a:p>
        </p:txBody>
      </p:sp>
    </p:spTree>
    <p:extLst>
      <p:ext uri="{BB962C8B-B14F-4D97-AF65-F5344CB8AC3E}">
        <p14:creationId xmlns:p14="http://schemas.microsoft.com/office/powerpoint/2010/main" val="3050514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the LEHD</a:t>
            </a:r>
            <a:r>
              <a:rPr lang="en-US" sz="6000" dirty="0" smtClean="0"/>
              <a:t>,</a:t>
            </a:r>
            <a:br>
              <a:rPr lang="en-US" sz="6000" dirty="0" smtClean="0"/>
            </a:br>
            <a:r>
              <a:rPr lang="en-US" sz="6000" dirty="0" smtClean="0"/>
              <a:t>CRDCN files, Danish data</a:t>
            </a:r>
            <a:r>
              <a:rPr lang="en-US" sz="6000" dirty="0" smtClean="0"/>
              <a:t/>
            </a:r>
            <a:br>
              <a:rPr lang="en-US" sz="6000" dirty="0" smtClean="0"/>
            </a:br>
            <a:r>
              <a:rPr lang="en-US" sz="6000" dirty="0" smtClean="0"/>
              <a:t/>
            </a:r>
            <a:br>
              <a:rPr lang="en-US" sz="6000" dirty="0" smtClean="0"/>
            </a:br>
            <a:r>
              <a:rPr lang="en-US" sz="6000" dirty="0" smtClean="0"/>
              <a:t>can others </a:t>
            </a:r>
            <a:br>
              <a:rPr lang="en-US" sz="6000" dirty="0" smtClean="0"/>
            </a:br>
            <a:r>
              <a:rPr lang="en-US" sz="6000" dirty="0" smtClean="0"/>
              <a:t>not </a:t>
            </a:r>
            <a:r>
              <a:rPr lang="en-US" sz="6000" b="1" i="1" u="sng" dirty="0" smtClean="0">
                <a:solidFill>
                  <a:srgbClr val="C00000"/>
                </a:solidFill>
              </a:rPr>
              <a:t>access it</a:t>
            </a:r>
            <a:r>
              <a:rPr lang="en-US" sz="6000" dirty="0" smtClean="0"/>
              <a:t>?</a:t>
            </a:r>
          </a:p>
        </p:txBody>
      </p:sp>
    </p:spTree>
    <p:extLst>
      <p:ext uri="{BB962C8B-B14F-4D97-AF65-F5344CB8AC3E}">
        <p14:creationId xmlns:p14="http://schemas.microsoft.com/office/powerpoint/2010/main" val="32510911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6000" dirty="0" smtClean="0"/>
              <a:t>If you used files at</a:t>
            </a:r>
            <a:br>
              <a:rPr lang="en-US" sz="6000" dirty="0" smtClean="0"/>
            </a:br>
            <a:r>
              <a:rPr lang="en-US" sz="6000" dirty="0" smtClean="0"/>
              <a:t>the National Archives,</a:t>
            </a:r>
            <a:br>
              <a:rPr lang="en-US" sz="6000" dirty="0" smtClean="0"/>
            </a:br>
            <a:r>
              <a:rPr lang="en-US" sz="6000" dirty="0" smtClean="0"/>
              <a:t/>
            </a:r>
            <a:br>
              <a:rPr lang="en-US" sz="6000" dirty="0" smtClean="0"/>
            </a:br>
            <a:r>
              <a:rPr lang="en-US" sz="6000" dirty="0" smtClean="0"/>
              <a:t>would we ask you to “deposit”  them?</a:t>
            </a:r>
            <a:endParaRPr lang="en-US" sz="6000" dirty="0" smtClean="0"/>
          </a:p>
        </p:txBody>
      </p:sp>
    </p:spTree>
    <p:extLst>
      <p:ext uri="{BB962C8B-B14F-4D97-AF65-F5344CB8AC3E}">
        <p14:creationId xmlns:p14="http://schemas.microsoft.com/office/powerpoint/2010/main" val="2670086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Deposit and archive early</a:t>
            </a:r>
          </a:p>
          <a:p>
            <a:pPr lvl="1"/>
            <a:r>
              <a:rPr lang="en-US" sz="4000" dirty="0" smtClean="0"/>
              <a:t>If you collect data, archive it </a:t>
            </a:r>
            <a:br>
              <a:rPr lang="en-US" sz="4000" dirty="0" smtClean="0"/>
            </a:br>
            <a:r>
              <a:rPr lang="en-US" sz="4000" i="1" dirty="0" smtClean="0">
                <a:solidFill>
                  <a:schemeClr val="bg1">
                    <a:lumMod val="65000"/>
                  </a:schemeClr>
                </a:solidFill>
              </a:rPr>
              <a:t>(possibly privately)</a:t>
            </a:r>
          </a:p>
          <a:p>
            <a:pPr lvl="1"/>
            <a:r>
              <a:rPr lang="en-US" sz="4000" dirty="0" smtClean="0"/>
              <a:t>If you finish the manuscript, deposit the analysis files</a:t>
            </a:r>
            <a:br>
              <a:rPr lang="en-US" sz="4000" dirty="0" smtClean="0"/>
            </a:br>
            <a:r>
              <a:rPr lang="en-US" sz="4000" i="1" dirty="0" smtClean="0">
                <a:solidFill>
                  <a:schemeClr val="bg1">
                    <a:lumMod val="65000"/>
                  </a:schemeClr>
                </a:solidFill>
              </a:rPr>
              <a:t>(possibly privately)</a:t>
            </a:r>
            <a:endParaRPr lang="en-US" sz="4000" i="1" dirty="0">
              <a:solidFill>
                <a:schemeClr val="bg1">
                  <a:lumMod val="65000"/>
                </a:schemeClr>
              </a:solidFill>
            </a:endParaRPr>
          </a:p>
        </p:txBody>
      </p:sp>
    </p:spTree>
    <p:extLst>
      <p:ext uri="{BB962C8B-B14F-4D97-AF65-F5344CB8AC3E}">
        <p14:creationId xmlns:p14="http://schemas.microsoft.com/office/powerpoint/2010/main" val="40072805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4400" dirty="0" smtClean="0"/>
              <a:t>Follow robust coding</a:t>
            </a:r>
          </a:p>
          <a:p>
            <a:pPr lvl="1"/>
            <a:r>
              <a:rPr lang="en-US" sz="4000" dirty="0" smtClean="0"/>
              <a:t>Ensure that code reliably produces results</a:t>
            </a:r>
            <a:br>
              <a:rPr lang="en-US" sz="4000" dirty="0" smtClean="0"/>
            </a:br>
            <a:r>
              <a:rPr lang="en-US" sz="4000" i="1" dirty="0" smtClean="0">
                <a:solidFill>
                  <a:schemeClr val="bg1">
                    <a:lumMod val="65000"/>
                  </a:schemeClr>
                </a:solidFill>
              </a:rPr>
              <a:t>(possibly automated)</a:t>
            </a:r>
          </a:p>
          <a:p>
            <a:pPr lvl="1"/>
            <a:r>
              <a:rPr lang="en-US" sz="4000" dirty="0" smtClean="0"/>
              <a:t>Before you finish the manuscript, run all analysis code again</a:t>
            </a:r>
            <a:br>
              <a:rPr lang="en-US" sz="4000" dirty="0" smtClean="0"/>
            </a:br>
            <a:r>
              <a:rPr lang="en-US" sz="4000" i="1" dirty="0" smtClean="0">
                <a:solidFill>
                  <a:schemeClr val="bg1">
                    <a:lumMod val="65000"/>
                  </a:schemeClr>
                </a:solidFill>
              </a:rPr>
              <a:t>(if not too onerous)</a:t>
            </a:r>
            <a:endParaRPr lang="en-US" sz="4000" i="1" dirty="0">
              <a:solidFill>
                <a:schemeClr val="bg1">
                  <a:lumMod val="65000"/>
                </a:schemeClr>
              </a:solidFill>
            </a:endParaRPr>
          </a:p>
        </p:txBody>
      </p:sp>
    </p:spTree>
    <p:extLst>
      <p:ext uri="{BB962C8B-B14F-4D97-AF65-F5344CB8AC3E}">
        <p14:creationId xmlns:p14="http://schemas.microsoft.com/office/powerpoint/2010/main" val="85778677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p>
        </p:txBody>
      </p:sp>
      <p:sp>
        <p:nvSpPr>
          <p:cNvPr id="3" name="Content Placeholder 2"/>
          <p:cNvSpPr>
            <a:spLocks noGrp="1"/>
          </p:cNvSpPr>
          <p:nvPr>
            <p:ph idx="1"/>
          </p:nvPr>
        </p:nvSpPr>
        <p:spPr/>
        <p:txBody>
          <a:bodyPr>
            <a:normAutofit/>
          </a:bodyPr>
          <a:lstStyle/>
          <a:p>
            <a:r>
              <a:rPr lang="en-US" sz="3600" dirty="0" smtClean="0"/>
              <a:t>More self-deposit repositories in the social sciences</a:t>
            </a:r>
          </a:p>
          <a:p>
            <a:pPr lvl="1"/>
            <a:r>
              <a:rPr lang="en-US" sz="3200" dirty="0" err="1" smtClean="0"/>
              <a:t>Dataverse</a:t>
            </a:r>
            <a:endParaRPr lang="en-US" sz="3200" dirty="0" smtClean="0"/>
          </a:p>
          <a:p>
            <a:pPr lvl="1"/>
            <a:r>
              <a:rPr lang="en-US" sz="3200" dirty="0" err="1" smtClean="0"/>
              <a:t>Figshare</a:t>
            </a:r>
            <a:endParaRPr lang="en-US" sz="3200" dirty="0" smtClean="0"/>
          </a:p>
          <a:p>
            <a:pPr lvl="1"/>
            <a:r>
              <a:rPr lang="en-US" sz="3200" dirty="0" err="1" smtClean="0"/>
              <a:t>openICPSR</a:t>
            </a:r>
            <a:endParaRPr lang="en-US" sz="3200" dirty="0" smtClean="0"/>
          </a:p>
          <a:p>
            <a:pPr lvl="1"/>
            <a:r>
              <a:rPr lang="en-US" sz="3200" dirty="0" err="1" smtClean="0"/>
              <a:t>Zenodo</a:t>
            </a:r>
            <a:endParaRPr lang="en-US" sz="3200" dirty="0" smtClean="0"/>
          </a:p>
          <a:p>
            <a:pPr lvl="1"/>
            <a:r>
              <a:rPr lang="en-US" sz="3200" dirty="0" smtClean="0"/>
              <a:t>Qualitative Data Repository (QDR)</a:t>
            </a:r>
          </a:p>
          <a:p>
            <a:pPr lvl="1"/>
            <a:r>
              <a:rPr lang="en-US" sz="3200" dirty="0" smtClean="0"/>
              <a:t>Others…	</a:t>
            </a:r>
          </a:p>
        </p:txBody>
      </p:sp>
    </p:spTree>
    <p:extLst>
      <p:ext uri="{BB962C8B-B14F-4D97-AF65-F5344CB8AC3E}">
        <p14:creationId xmlns:p14="http://schemas.microsoft.com/office/powerpoint/2010/main" val="390330597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Evolving Journal and Data Infrastructure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Use them!</a:t>
            </a:r>
            <a:endParaRPr lang="en-US" sz="6000" dirty="0" smtClean="0"/>
          </a:p>
        </p:txBody>
      </p:sp>
    </p:spTree>
    <p:extLst>
      <p:ext uri="{BB962C8B-B14F-4D97-AF65-F5344CB8AC3E}">
        <p14:creationId xmlns:p14="http://schemas.microsoft.com/office/powerpoint/2010/main" val="17868639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Challenges?</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6281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pPr marL="0" indent="0" algn="ctr">
              <a:buNone/>
            </a:pPr>
            <a:r>
              <a:rPr lang="en-US" sz="3600" dirty="0" smtClean="0"/>
              <a:t>Why do journals like </a:t>
            </a:r>
            <a:br>
              <a:rPr lang="en-US" sz="3600" dirty="0" smtClean="0"/>
            </a:br>
            <a:r>
              <a:rPr lang="en-US" sz="3600" dirty="0" smtClean="0"/>
              <a:t>affiliated repositories </a:t>
            </a:r>
            <a:br>
              <a:rPr lang="en-US" sz="3600" dirty="0" smtClean="0"/>
            </a:br>
            <a:r>
              <a:rPr lang="en-US" sz="3600" dirty="0" smtClean="0"/>
              <a:t>(or website </a:t>
            </a:r>
            <a:r>
              <a:rPr lang="en-US" sz="3600" smtClean="0"/>
              <a:t>deposits)?</a:t>
            </a:r>
            <a:br>
              <a:rPr lang="en-US" sz="3600" smtClean="0"/>
            </a:br>
            <a:r>
              <a:rPr lang="en-US" sz="3600" smtClean="0"/>
              <a:t/>
            </a:r>
            <a:br>
              <a:rPr lang="en-US" sz="3600" smtClean="0"/>
            </a:br>
            <a:endParaRPr lang="en-US" sz="3600" dirty="0" smtClean="0"/>
          </a:p>
          <a:p>
            <a:pPr lvl="1"/>
            <a:r>
              <a:rPr lang="en-US" dirty="0" smtClean="0"/>
              <a:t>They can ensure </a:t>
            </a:r>
            <a:r>
              <a:rPr lang="en-US" b="1" dirty="0" smtClean="0">
                <a:solidFill>
                  <a:schemeClr val="accent1">
                    <a:lumMod val="50000"/>
                  </a:schemeClr>
                </a:solidFill>
              </a:rPr>
              <a:t>longevity/ persistence</a:t>
            </a:r>
          </a:p>
          <a:p>
            <a:pPr lvl="1"/>
            <a:r>
              <a:rPr lang="en-US" dirty="0" smtClean="0"/>
              <a:t>They can ensure </a:t>
            </a:r>
            <a:r>
              <a:rPr lang="en-US" b="1" dirty="0" smtClean="0">
                <a:solidFill>
                  <a:schemeClr val="accent1">
                    <a:lumMod val="50000"/>
                  </a:schemeClr>
                </a:solidFill>
              </a:rPr>
              <a:t>access</a:t>
            </a:r>
          </a:p>
          <a:p>
            <a:pPr lvl="1"/>
            <a:r>
              <a:rPr lang="en-US" dirty="0" smtClean="0"/>
              <a:t>They can ensure </a:t>
            </a:r>
            <a:r>
              <a:rPr lang="en-US" b="1" dirty="0" smtClean="0">
                <a:solidFill>
                  <a:schemeClr val="accent1">
                    <a:lumMod val="50000"/>
                  </a:schemeClr>
                </a:solidFill>
              </a:rPr>
              <a:t>availability</a:t>
            </a:r>
          </a:p>
          <a:p>
            <a:pPr lvl="1"/>
            <a:endParaRPr lang="en-US" dirty="0"/>
          </a:p>
        </p:txBody>
      </p:sp>
    </p:spTree>
    <p:extLst>
      <p:ext uri="{BB962C8B-B14F-4D97-AF65-F5344CB8AC3E}">
        <p14:creationId xmlns:p14="http://schemas.microsoft.com/office/powerpoint/2010/main" val="2256708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 lead to changes</a:t>
            </a:r>
            <a:endParaRPr lang="en-US" dirty="0"/>
          </a:p>
        </p:txBody>
      </p:sp>
      <p:sp>
        <p:nvSpPr>
          <p:cNvPr id="6" name="Content Placeholder 5"/>
          <p:cNvSpPr>
            <a:spLocks noGrp="1"/>
          </p:cNvSpPr>
          <p:nvPr>
            <p:ph idx="1"/>
          </p:nvPr>
        </p:nvSpPr>
        <p:spPr/>
        <p:txBody>
          <a:bodyPr/>
          <a:lstStyle/>
          <a:p>
            <a:r>
              <a:rPr lang="en-US" dirty="0" smtClean="0"/>
              <a:t>1976- JPE Section on Confirmation and Contradictions</a:t>
            </a:r>
          </a:p>
          <a:p>
            <a:r>
              <a:rPr lang="en-US" dirty="0" smtClean="0"/>
              <a:t>1988 Replication archive at the Journal of Applied Econometrics </a:t>
            </a:r>
            <a:endParaRPr lang="en-US" dirty="0"/>
          </a:p>
        </p:txBody>
      </p:sp>
      <p:pic>
        <p:nvPicPr>
          <p:cNvPr id="4" name="Picture 4" descr="Publication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670" y="3625056"/>
            <a:ext cx="10858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388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Not every data repository is created equal</a:t>
            </a:r>
          </a:p>
          <a:p>
            <a:pPr lvl="1"/>
            <a:r>
              <a:rPr lang="en-US" sz="3200" dirty="0" err="1" smtClean="0">
                <a:solidFill>
                  <a:srgbClr val="C00000"/>
                </a:solidFill>
              </a:rPr>
              <a:t>Github</a:t>
            </a:r>
            <a:r>
              <a:rPr lang="en-US" sz="3200" dirty="0" smtClean="0">
                <a:solidFill>
                  <a:srgbClr val="C00000"/>
                </a:solidFill>
              </a:rPr>
              <a:t>, Dropbox, etc. are not data or code repositories</a:t>
            </a:r>
          </a:p>
          <a:p>
            <a:pPr lvl="1"/>
            <a:r>
              <a:rPr lang="en-US" sz="3200" dirty="0" smtClean="0">
                <a:solidFill>
                  <a:schemeClr val="accent4">
                    <a:lumMod val="50000"/>
                  </a:schemeClr>
                </a:solidFill>
              </a:rPr>
              <a:t>Is the institutional repository at the University of Southern Venezuela a reliable repository?</a:t>
            </a:r>
          </a:p>
          <a:p>
            <a:pPr lvl="1"/>
            <a:r>
              <a:rPr lang="en-US" sz="3200" dirty="0" smtClean="0">
                <a:solidFill>
                  <a:schemeClr val="accent6">
                    <a:lumMod val="75000"/>
                  </a:schemeClr>
                </a:solidFill>
              </a:rPr>
              <a:t>Is the institutional repository at Cornell University a reliable repository?</a:t>
            </a:r>
          </a:p>
          <a:p>
            <a:pPr lvl="1"/>
            <a:r>
              <a:rPr lang="en-US" sz="3200" dirty="0">
                <a:solidFill>
                  <a:schemeClr val="accent1">
                    <a:lumMod val="50000"/>
                  </a:schemeClr>
                </a:solidFill>
              </a:rPr>
              <a:t>Is the institutional repository at </a:t>
            </a:r>
            <a:r>
              <a:rPr lang="en-US" sz="3200" dirty="0" smtClean="0">
                <a:solidFill>
                  <a:schemeClr val="accent1">
                    <a:lumMod val="50000"/>
                  </a:schemeClr>
                </a:solidFill>
              </a:rPr>
              <a:t>Harvard </a:t>
            </a:r>
            <a:r>
              <a:rPr lang="en-US" sz="3200" dirty="0">
                <a:solidFill>
                  <a:schemeClr val="accent1">
                    <a:lumMod val="50000"/>
                  </a:schemeClr>
                </a:solidFill>
              </a:rPr>
              <a:t>University </a:t>
            </a:r>
            <a:r>
              <a:rPr lang="en-US" sz="3200" dirty="0" smtClean="0">
                <a:solidFill>
                  <a:schemeClr val="accent1">
                    <a:lumMod val="50000"/>
                  </a:schemeClr>
                </a:solidFill>
              </a:rPr>
              <a:t>(</a:t>
            </a:r>
            <a:r>
              <a:rPr lang="en-US" sz="3200" dirty="0" err="1" smtClean="0">
                <a:solidFill>
                  <a:schemeClr val="accent1">
                    <a:lumMod val="50000"/>
                  </a:schemeClr>
                </a:solidFill>
              </a:rPr>
              <a:t>Dataverse</a:t>
            </a:r>
            <a:r>
              <a:rPr lang="en-US" sz="3200" dirty="0" smtClean="0">
                <a:solidFill>
                  <a:schemeClr val="accent1">
                    <a:lumMod val="50000"/>
                  </a:schemeClr>
                </a:solidFill>
              </a:rPr>
              <a:t>!)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the National Archives 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119289119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Verifying Data and Code Deposits</a:t>
            </a:r>
            <a:endParaRPr lang="en-US" dirty="0"/>
          </a:p>
        </p:txBody>
      </p:sp>
      <p:sp>
        <p:nvSpPr>
          <p:cNvPr id="3" name="Content Placeholder 2"/>
          <p:cNvSpPr>
            <a:spLocks noGrp="1"/>
          </p:cNvSpPr>
          <p:nvPr>
            <p:ph idx="1"/>
          </p:nvPr>
        </p:nvSpPr>
        <p:spPr/>
        <p:txBody>
          <a:bodyPr/>
          <a:lstStyle/>
          <a:p>
            <a:r>
              <a:rPr lang="en-US" sz="3600" dirty="0" smtClean="0"/>
              <a:t>Not every data repository is created equal</a:t>
            </a:r>
          </a:p>
          <a:p>
            <a:pPr lvl="1"/>
            <a:r>
              <a:rPr lang="en-US" sz="3200" dirty="0" smtClean="0">
                <a:solidFill>
                  <a:srgbClr val="C00000"/>
                </a:solidFill>
              </a:rPr>
              <a:t>The Second Bank of Third City credit card data is not a data/code repository</a:t>
            </a:r>
          </a:p>
          <a:p>
            <a:pPr lvl="1"/>
            <a:r>
              <a:rPr lang="en-US" sz="3200" dirty="0" smtClean="0">
                <a:solidFill>
                  <a:schemeClr val="accent4">
                    <a:lumMod val="50000"/>
                  </a:schemeClr>
                </a:solidFill>
              </a:rPr>
              <a:t>Is the School Board of Third City a reliable repository?</a:t>
            </a:r>
          </a:p>
          <a:p>
            <a:pPr lvl="1"/>
            <a:r>
              <a:rPr lang="en-US" sz="3200" dirty="0" smtClean="0">
                <a:solidFill>
                  <a:schemeClr val="accent6">
                    <a:lumMod val="75000"/>
                  </a:schemeClr>
                </a:solidFill>
              </a:rPr>
              <a:t>Is the JPMC Institute a reliable repository?</a:t>
            </a:r>
          </a:p>
          <a:p>
            <a:pPr lvl="1"/>
            <a:r>
              <a:rPr lang="en-US" sz="3200" dirty="0">
                <a:solidFill>
                  <a:schemeClr val="accent1">
                    <a:lumMod val="50000"/>
                  </a:schemeClr>
                </a:solidFill>
              </a:rPr>
              <a:t>Is the </a:t>
            </a:r>
            <a:r>
              <a:rPr lang="en-US" sz="3200" dirty="0" smtClean="0">
                <a:solidFill>
                  <a:schemeClr val="accent1">
                    <a:lumMod val="50000"/>
                  </a:schemeClr>
                </a:solidFill>
              </a:rPr>
              <a:t>US Census Bureau a </a:t>
            </a:r>
            <a:r>
              <a:rPr lang="en-US" sz="3200" dirty="0">
                <a:solidFill>
                  <a:schemeClr val="accent1">
                    <a:lumMod val="50000"/>
                  </a:schemeClr>
                </a:solidFill>
              </a:rPr>
              <a:t>reliable repository</a:t>
            </a:r>
            <a:r>
              <a:rPr lang="en-US" sz="3200" dirty="0" smtClean="0">
                <a:solidFill>
                  <a:schemeClr val="accent1">
                    <a:lumMod val="50000"/>
                  </a:schemeClr>
                </a:solidFill>
              </a:rPr>
              <a:t>?</a:t>
            </a:r>
          </a:p>
          <a:p>
            <a:pPr lvl="1"/>
            <a:r>
              <a:rPr lang="en-US" sz="3200" b="1" dirty="0"/>
              <a:t>Are </a:t>
            </a:r>
            <a:r>
              <a:rPr lang="en-US" sz="3200" b="1" dirty="0" smtClean="0"/>
              <a:t>any </a:t>
            </a:r>
            <a:r>
              <a:rPr lang="en-US" sz="3200" b="1" dirty="0" err="1" smtClean="0"/>
              <a:t>restriced</a:t>
            </a:r>
            <a:r>
              <a:rPr lang="en-US" sz="3200" b="1" dirty="0" smtClean="0"/>
              <a:t>-access repositories </a:t>
            </a:r>
            <a:r>
              <a:rPr lang="en-US" sz="3200" b="1" dirty="0"/>
              <a:t>a reliable repository?</a:t>
            </a:r>
          </a:p>
          <a:p>
            <a:pPr lvl="1"/>
            <a:endParaRPr lang="en-US" dirty="0">
              <a:solidFill>
                <a:srgbClr val="C00000"/>
              </a:solidFill>
            </a:endParaRPr>
          </a:p>
          <a:p>
            <a:pPr lvl="1"/>
            <a:endParaRPr lang="en-US" dirty="0" smtClean="0">
              <a:solidFill>
                <a:srgbClr val="C00000"/>
              </a:solidFill>
            </a:endParaRPr>
          </a:p>
          <a:p>
            <a:pPr lvl="1"/>
            <a:endParaRPr lang="en-US" dirty="0" smtClean="0"/>
          </a:p>
          <a:p>
            <a:pPr lvl="1"/>
            <a:endParaRPr lang="en-US" dirty="0"/>
          </a:p>
        </p:txBody>
      </p:sp>
    </p:spTree>
    <p:extLst>
      <p:ext uri="{BB962C8B-B14F-4D97-AF65-F5344CB8AC3E}">
        <p14:creationId xmlns:p14="http://schemas.microsoft.com/office/powerpoint/2010/main" val="381346310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 at the AEA</a:t>
            </a:r>
            <a:endParaRPr lang="en-US" dirty="0"/>
          </a:p>
        </p:txBody>
      </p:sp>
      <p:sp>
        <p:nvSpPr>
          <p:cNvPr id="3" name="Content Placeholder 2"/>
          <p:cNvSpPr>
            <a:spLocks noGrp="1"/>
          </p:cNvSpPr>
          <p:nvPr>
            <p:ph idx="1"/>
          </p:nvPr>
        </p:nvSpPr>
        <p:spPr/>
        <p:txBody>
          <a:bodyPr/>
          <a:lstStyle/>
          <a:p>
            <a:r>
              <a:rPr lang="en-US" dirty="0" smtClean="0"/>
              <a:t>Ensure </a:t>
            </a:r>
            <a:r>
              <a:rPr lang="en-US" b="1" dirty="0" smtClean="0">
                <a:solidFill>
                  <a:schemeClr val="accent5">
                    <a:lumMod val="75000"/>
                  </a:schemeClr>
                </a:solidFill>
              </a:rPr>
              <a:t>reproducibility</a:t>
            </a:r>
            <a:r>
              <a:rPr lang="en-US" dirty="0" smtClean="0"/>
              <a:t> of computational code</a:t>
            </a:r>
          </a:p>
          <a:p>
            <a:r>
              <a:rPr lang="en-US" dirty="0"/>
              <a:t>Encourage </a:t>
            </a:r>
            <a:r>
              <a:rPr lang="en-US" b="1" dirty="0">
                <a:solidFill>
                  <a:schemeClr val="accent6">
                    <a:lumMod val="75000"/>
                  </a:schemeClr>
                </a:solidFill>
              </a:rPr>
              <a:t>best practices</a:t>
            </a:r>
          </a:p>
          <a:p>
            <a:r>
              <a:rPr lang="en-US" dirty="0" smtClean="0"/>
              <a:t>Not require double-work</a:t>
            </a:r>
          </a:p>
          <a:p>
            <a:pPr lvl="1"/>
            <a:r>
              <a:rPr lang="en-US" dirty="0" smtClean="0"/>
              <a:t>If you have deposited your work </a:t>
            </a:r>
            <a:r>
              <a:rPr lang="en-US" i="1" dirty="0" smtClean="0">
                <a:solidFill>
                  <a:schemeClr val="bg1">
                    <a:lumMod val="65000"/>
                  </a:schemeClr>
                </a:solidFill>
              </a:rPr>
              <a:t>(in a reliable location)</a:t>
            </a:r>
            <a:r>
              <a:rPr lang="en-US" dirty="0" smtClean="0"/>
              <a:t>, leave it there</a:t>
            </a:r>
          </a:p>
          <a:p>
            <a:pPr lvl="1"/>
            <a:r>
              <a:rPr lang="en-US" dirty="0" smtClean="0"/>
              <a:t>If you have had your code verified </a:t>
            </a:r>
            <a:r>
              <a:rPr lang="en-US" i="1" dirty="0" smtClean="0">
                <a:solidFill>
                  <a:schemeClr val="bg1">
                    <a:lumMod val="65000"/>
                  </a:schemeClr>
                </a:solidFill>
              </a:rPr>
              <a:t>(by a reliable third party)</a:t>
            </a:r>
            <a:r>
              <a:rPr lang="en-US" dirty="0" smtClean="0"/>
              <a:t>, we will accept that</a:t>
            </a:r>
            <a:endParaRPr lang="en-US" dirty="0"/>
          </a:p>
        </p:txBody>
      </p:sp>
    </p:spTree>
    <p:extLst>
      <p:ext uri="{BB962C8B-B14F-4D97-AF65-F5344CB8AC3E}">
        <p14:creationId xmlns:p14="http://schemas.microsoft.com/office/powerpoint/2010/main" val="94176512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Future efforts</a:t>
            </a:r>
            <a:endParaRPr lang="en-US" dirty="0"/>
          </a:p>
        </p:txBody>
      </p:sp>
      <p:sp>
        <p:nvSpPr>
          <p:cNvPr id="5" name="Text Placeholder 4"/>
          <p:cNvSpPr>
            <a:spLocks noGrp="1"/>
          </p:cNvSpPr>
          <p:nvPr>
            <p:ph type="body" idx="1"/>
          </p:nvPr>
        </p:nvSpPr>
        <p:spPr/>
        <p:txBody>
          <a:bodyPr/>
          <a:lstStyle/>
          <a:p>
            <a:r>
              <a:rPr lang="en-US" dirty="0"/>
              <a:t>AEA, Social </a:t>
            </a:r>
            <a:r>
              <a:rPr lang="en-US" dirty="0" smtClean="0"/>
              <a:t>Sciences, elsewhere</a:t>
            </a:r>
            <a:endParaRPr lang="en-US" dirty="0"/>
          </a:p>
        </p:txBody>
      </p:sp>
    </p:spTree>
    <p:extLst>
      <p:ext uri="{BB962C8B-B14F-4D97-AF65-F5344CB8AC3E}">
        <p14:creationId xmlns:p14="http://schemas.microsoft.com/office/powerpoint/2010/main" val="9267812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support for researchers</a:t>
            </a:r>
            <a:endParaRPr lang="en-US" dirty="0"/>
          </a:p>
        </p:txBody>
      </p:sp>
      <p:sp>
        <p:nvSpPr>
          <p:cNvPr id="3" name="Content Placeholder 2"/>
          <p:cNvSpPr>
            <a:spLocks noGrp="1"/>
          </p:cNvSpPr>
          <p:nvPr>
            <p:ph idx="1"/>
          </p:nvPr>
        </p:nvSpPr>
        <p:spPr/>
        <p:txBody>
          <a:bodyPr/>
          <a:lstStyle/>
          <a:p>
            <a:r>
              <a:rPr lang="en-US" dirty="0" smtClean="0"/>
              <a:t>Training in methods (with various centers, institutions, etc.)</a:t>
            </a:r>
          </a:p>
          <a:p>
            <a:pPr lvl="1"/>
            <a:r>
              <a:rPr lang="en-US" dirty="0" smtClean="0"/>
              <a:t>For current researchers</a:t>
            </a:r>
          </a:p>
          <a:p>
            <a:pPr lvl="1"/>
            <a:r>
              <a:rPr lang="en-US" dirty="0" smtClean="0"/>
              <a:t>For integration into curriculums</a:t>
            </a:r>
          </a:p>
          <a:p>
            <a:r>
              <a:rPr lang="en-US" dirty="0" smtClean="0"/>
              <a:t>Tools to streamline the process </a:t>
            </a:r>
          </a:p>
          <a:p>
            <a:pPr lvl="1"/>
            <a:r>
              <a:rPr lang="en-US" dirty="0" smtClean="0"/>
              <a:t>A few technical things (not described here)</a:t>
            </a:r>
          </a:p>
          <a:p>
            <a:pPr lvl="1"/>
            <a:r>
              <a:rPr lang="en-US" dirty="0" smtClean="0"/>
              <a:t>Coordinate among journals (no duplicate effort)</a:t>
            </a:r>
          </a:p>
          <a:p>
            <a:r>
              <a:rPr lang="en-US" dirty="0" smtClean="0"/>
              <a:t>Awareness</a:t>
            </a:r>
          </a:p>
          <a:p>
            <a:pPr lvl="1"/>
            <a:r>
              <a:rPr lang="en-US" dirty="0" smtClean="0"/>
              <a:t>Consider badges/ certification</a:t>
            </a:r>
          </a:p>
          <a:p>
            <a:pPr lvl="1"/>
            <a:r>
              <a:rPr lang="en-US" dirty="0" smtClean="0"/>
              <a:t>Address issues with confidential data</a:t>
            </a:r>
            <a:endParaRPr lang="en-US" dirty="0"/>
          </a:p>
        </p:txBody>
      </p:sp>
    </p:spTree>
    <p:extLst>
      <p:ext uri="{BB962C8B-B14F-4D97-AF65-F5344CB8AC3E}">
        <p14:creationId xmlns:p14="http://schemas.microsoft.com/office/powerpoint/2010/main" val="26216664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 data</a:t>
            </a:r>
            <a:endParaRPr lang="en-US" dirty="0"/>
          </a:p>
        </p:txBody>
      </p:sp>
      <p:sp>
        <p:nvSpPr>
          <p:cNvPr id="3" name="Content Placeholder 2"/>
          <p:cNvSpPr>
            <a:spLocks noGrp="1"/>
          </p:cNvSpPr>
          <p:nvPr>
            <p:ph idx="1"/>
          </p:nvPr>
        </p:nvSpPr>
        <p:spPr/>
        <p:txBody>
          <a:bodyPr/>
          <a:lstStyle/>
          <a:p>
            <a:r>
              <a:rPr lang="en-US" dirty="0" smtClean="0"/>
              <a:t>Highlight where confidential data already require replicability</a:t>
            </a:r>
          </a:p>
          <a:p>
            <a:pPr lvl="1"/>
            <a:r>
              <a:rPr lang="en-US" dirty="0" smtClean="0"/>
              <a:t>IAB</a:t>
            </a:r>
          </a:p>
          <a:p>
            <a:pPr lvl="1"/>
            <a:r>
              <a:rPr lang="en-US" dirty="0" smtClean="0"/>
              <a:t>Remote processing servers (Canada, NCHS, Australia, etc.)</a:t>
            </a:r>
          </a:p>
          <a:p>
            <a:r>
              <a:rPr lang="en-US" dirty="0" smtClean="0"/>
              <a:t>Work with Research Data Centers to facilitate transparency and reproducibility</a:t>
            </a:r>
          </a:p>
          <a:p>
            <a:pPr lvl="1"/>
            <a:r>
              <a:rPr lang="en-US" dirty="0" smtClean="0"/>
              <a:t>Training (secure programming guidelines)</a:t>
            </a:r>
          </a:p>
          <a:p>
            <a:pPr lvl="1"/>
            <a:r>
              <a:rPr lang="en-US" dirty="0" smtClean="0"/>
              <a:t>Standardize archives within RDCs + transparency</a:t>
            </a:r>
          </a:p>
        </p:txBody>
      </p:sp>
    </p:spTree>
    <p:extLst>
      <p:ext uri="{BB962C8B-B14F-4D97-AF65-F5344CB8AC3E}">
        <p14:creationId xmlns:p14="http://schemas.microsoft.com/office/powerpoint/2010/main" val="604798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Pre-registration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11689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970" y="152809"/>
            <a:ext cx="10113590" cy="6705191"/>
          </a:xfrm>
        </p:spPr>
      </p:pic>
    </p:spTree>
    <p:extLst>
      <p:ext uri="{BB962C8B-B14F-4D97-AF65-F5344CB8AC3E}">
        <p14:creationId xmlns:p14="http://schemas.microsoft.com/office/powerpoint/2010/main" val="21922925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Registrations at the AEA Registry</a:t>
            </a:r>
            <a:endParaRPr lang="en-US" dirty="0"/>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2481562" y="1825625"/>
            <a:ext cx="7228875" cy="4351338"/>
          </a:xfrm>
        </p:spPr>
      </p:pic>
    </p:spTree>
    <p:extLst>
      <p:ext uri="{BB962C8B-B14F-4D97-AF65-F5344CB8AC3E}">
        <p14:creationId xmlns:p14="http://schemas.microsoft.com/office/powerpoint/2010/main" val="3897630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p:txBody>
          <a:bodyPr>
            <a:normAutofit/>
          </a:bodyPr>
          <a:lstStyle/>
          <a:p>
            <a:r>
              <a:rPr lang="en-US" sz="4800" dirty="0" smtClean="0"/>
              <a:t>Integrate registrations more robustly</a:t>
            </a:r>
          </a:p>
          <a:p>
            <a:pPr lvl="1"/>
            <a:r>
              <a:rPr lang="en-US" sz="4400" dirty="0" smtClean="0"/>
              <a:t>Cite through DOI</a:t>
            </a:r>
          </a:p>
          <a:p>
            <a:pPr lvl="1"/>
            <a:r>
              <a:rPr lang="en-US" sz="4400" dirty="0" smtClean="0"/>
              <a:t>Link more robustly (not just citation!)</a:t>
            </a:r>
          </a:p>
          <a:p>
            <a:pPr lvl="1"/>
            <a:r>
              <a:rPr lang="en-US" sz="4400" dirty="0" smtClean="0"/>
              <a:t>Highlight through badges?</a:t>
            </a:r>
          </a:p>
        </p:txBody>
      </p:sp>
    </p:spTree>
    <p:extLst>
      <p:ext uri="{BB962C8B-B14F-4D97-AF65-F5344CB8AC3E}">
        <p14:creationId xmlns:p14="http://schemas.microsoft.com/office/powerpoint/2010/main" val="5184354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a:t>D</a:t>
            </a:r>
            <a:r>
              <a:rPr lang="en-US" dirty="0" smtClean="0"/>
              <a:t>ata availability policies in Economics (1996: </a:t>
            </a:r>
            <a:r>
              <a:rPr lang="en-US" dirty="0" smtClean="0"/>
              <a:t>JMCB</a:t>
            </a:r>
            <a:r>
              <a:rPr lang="en-US" dirty="0" smtClean="0"/>
              <a:t>) </a:t>
            </a:r>
          </a:p>
          <a:p>
            <a:pPr lvl="1"/>
            <a:r>
              <a:rPr lang="en-US" dirty="0" smtClean="0"/>
              <a:t>Replication section (Journal of Applied Econometrics, 2003)</a:t>
            </a:r>
          </a:p>
          <a:p>
            <a:pPr lvl="1"/>
            <a:r>
              <a:rPr lang="en-US" dirty="0" smtClean="0"/>
              <a:t>More robust code archives</a:t>
            </a:r>
            <a:br>
              <a:rPr lang="en-US" dirty="0" smtClean="0"/>
            </a:br>
            <a:r>
              <a:rPr lang="en-US" dirty="0" smtClean="0"/>
              <a:t>	 (</a:t>
            </a:r>
            <a:r>
              <a:rPr lang="en-US" dirty="0" err="1" smtClean="0"/>
              <a:t>Goffe</a:t>
            </a:r>
            <a:r>
              <a:rPr lang="en-US" dirty="0" smtClean="0"/>
              <a:t> and Parks (1997), </a:t>
            </a:r>
            <a:r>
              <a:rPr lang="en-US" dirty="0" err="1" smtClean="0"/>
              <a:t>Eddelbüttel</a:t>
            </a:r>
            <a:r>
              <a:rPr lang="en-US" dirty="0" smtClean="0"/>
              <a:t> (1997): </a:t>
            </a:r>
            <a:r>
              <a:rPr lang="en-US" dirty="0" err="1" smtClean="0"/>
              <a:t>CodEC</a:t>
            </a:r>
            <a:r>
              <a:rPr lang="en-US" dirty="0" smtClean="0"/>
              <a:t> -&gt; SSC)</a:t>
            </a:r>
          </a:p>
          <a:p>
            <a:pPr lvl="1"/>
            <a:endParaRPr lang="en-US" dirty="0"/>
          </a:p>
        </p:txBody>
      </p:sp>
      <p:pic>
        <p:nvPicPr>
          <p:cNvPr id="1026" name="Picture 2" descr="View Table of Contents for Journal of Money, Credit and Banking volume 51 issu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67" y="4524554"/>
            <a:ext cx="96202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Table of Contents for Journal of Applied Econometrics volume 34 issu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948" y="4524554"/>
            <a:ext cx="10858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916254" y="4158009"/>
            <a:ext cx="3180811" cy="2699991"/>
          </a:xfrm>
          <a:prstGeom prst="rect">
            <a:avLst/>
          </a:prstGeom>
        </p:spPr>
      </p:pic>
    </p:spTree>
    <p:extLst>
      <p:ext uri="{BB962C8B-B14F-4D97-AF65-F5344CB8AC3E}">
        <p14:creationId xmlns:p14="http://schemas.microsoft.com/office/powerpoint/2010/main" val="124875148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at the AEA</a:t>
            </a:r>
            <a:endParaRPr lang="en-US" dirty="0"/>
          </a:p>
        </p:txBody>
      </p:sp>
      <p:sp>
        <p:nvSpPr>
          <p:cNvPr id="3" name="Content Placeholder 2"/>
          <p:cNvSpPr>
            <a:spLocks noGrp="1"/>
          </p:cNvSpPr>
          <p:nvPr>
            <p:ph idx="1"/>
          </p:nvPr>
        </p:nvSpPr>
        <p:spPr>
          <a:xfrm>
            <a:off x="838200" y="1825625"/>
            <a:ext cx="4848922" cy="4351338"/>
          </a:xfrm>
        </p:spPr>
        <p:txBody>
          <a:bodyPr/>
          <a:lstStyle/>
          <a:p>
            <a:pPr marL="0" indent="0">
              <a:buNone/>
            </a:pPr>
            <a:r>
              <a:rPr lang="en-US" dirty="0" smtClean="0"/>
              <a:t>Not just the AEA Registry</a:t>
            </a:r>
          </a:p>
          <a:p>
            <a:r>
              <a:rPr lang="en-US" dirty="0" smtClean="0"/>
              <a:t>OSF </a:t>
            </a:r>
            <a:r>
              <a:rPr lang="en-US" dirty="0" smtClean="0">
                <a:hlinkClick r:id="rId2"/>
              </a:rPr>
              <a:t>registrations</a:t>
            </a:r>
            <a:endParaRPr lang="en-US" dirty="0" smtClean="0"/>
          </a:p>
          <a:p>
            <a:r>
              <a:rPr lang="en-US" dirty="0" smtClean="0"/>
              <a:t>Int’l Initiative for Impact Evaluation (3ie)’s </a:t>
            </a:r>
            <a:r>
              <a:rPr lang="en-US" dirty="0">
                <a:hlinkClick r:id="rId3"/>
              </a:rPr>
              <a:t>RIDIE </a:t>
            </a:r>
            <a:r>
              <a:rPr lang="en-US" dirty="0" smtClean="0">
                <a:hlinkClick r:id="rId3"/>
              </a:rPr>
              <a:t>registry</a:t>
            </a:r>
            <a:endParaRPr lang="en-US" dirty="0" smtClean="0"/>
          </a:p>
          <a:p>
            <a:r>
              <a:rPr lang="en-US" dirty="0" smtClean="0"/>
              <a:t>Evidence in Governance And Politics (EGAP)’s </a:t>
            </a:r>
            <a:r>
              <a:rPr lang="en-US" dirty="0" smtClean="0">
                <a:hlinkClick r:id="rId4"/>
              </a:rPr>
              <a:t>registry</a:t>
            </a:r>
            <a:endParaRPr lang="en-US" dirty="0"/>
          </a:p>
          <a:p>
            <a:r>
              <a:rPr lang="en-US" dirty="0" smtClean="0">
                <a:hlinkClick r:id="rId5"/>
              </a:rPr>
              <a:t>As-Predicted</a:t>
            </a:r>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5109" y="967658"/>
            <a:ext cx="4909385" cy="3306685"/>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6409" y="3289796"/>
            <a:ext cx="3217399" cy="4304184"/>
          </a:xfrm>
          <a:prstGeom prst="rect">
            <a:avLst/>
          </a:prstGeom>
        </p:spPr>
      </p:pic>
    </p:spTree>
    <p:extLst>
      <p:ext uri="{BB962C8B-B14F-4D97-AF65-F5344CB8AC3E}">
        <p14:creationId xmlns:p14="http://schemas.microsoft.com/office/powerpoint/2010/main" val="3776521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25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3250"/>
                            </p:stCondLst>
                            <p:childTnLst>
                              <p:par>
                                <p:cTn id="17" presetID="1"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par>
                          <p:cTn id="19" fill="hold">
                            <p:stCondLst>
                              <p:cond delay="4250"/>
                            </p:stCondLst>
                            <p:childTnLst>
                              <p:par>
                                <p:cTn id="20" presetID="1" presetClass="entr" presetSubtype="0" fill="hold" grpId="0" nodeType="afterEffect">
                                  <p:stCondLst>
                                    <p:cond delay="100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par>
                          <p:cTn id="22" fill="hold">
                            <p:stCondLst>
                              <p:cond delay="5250"/>
                            </p:stCondLst>
                            <p:childTnLst>
                              <p:par>
                                <p:cTn id="23" presetID="1" presetClass="entr" presetSubtype="0" fill="hold" nodeType="afterEffect">
                                  <p:stCondLst>
                                    <p:cond delay="25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1000"/>
    </p:bld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Ensuring </a:t>
            </a:r>
            <a:r>
              <a:rPr lang="en-US" b="1" u="sng" dirty="0" smtClean="0">
                <a:solidFill>
                  <a:schemeClr val="accent5">
                    <a:lumMod val="75000"/>
                  </a:schemeClr>
                </a:solidFill>
              </a:rPr>
              <a:t>scalable</a:t>
            </a:r>
            <a:r>
              <a:rPr lang="en-US" dirty="0" smtClean="0"/>
              <a:t> reproducibility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68298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Scalability and sustainability</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997104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a:t>5</a:t>
            </a:r>
            <a:r>
              <a:rPr lang="en-US" sz="3200" dirty="0" smtClean="0"/>
              <a:t>00+ articles per year at AEA </a:t>
            </a:r>
            <a:r>
              <a:rPr lang="en-US" sz="3200" i="1" dirty="0" smtClean="0">
                <a:solidFill>
                  <a:schemeClr val="bg1">
                    <a:lumMod val="65000"/>
                  </a:schemeClr>
                </a:solidFill>
              </a:rPr>
              <a:t>(not all have code or data)</a:t>
            </a:r>
          </a:p>
          <a:p>
            <a:r>
              <a:rPr lang="en-US" sz="3200" dirty="0" smtClean="0"/>
              <a:t>Financing:</a:t>
            </a:r>
          </a:p>
          <a:p>
            <a:pPr lvl="1"/>
            <a:r>
              <a:rPr lang="en-US" sz="2800" dirty="0" smtClean="0"/>
              <a:t>$100 submission fee minus $100 per referee report (x2)</a:t>
            </a:r>
          </a:p>
          <a:p>
            <a:pPr lvl="1"/>
            <a:r>
              <a:rPr lang="en-US" sz="2800" dirty="0" smtClean="0"/>
              <a:t>Undergraduate student (~$15/h) spends 10-20 hours on most verifications </a:t>
            </a:r>
            <a:r>
              <a:rPr lang="en-US" sz="2800" i="1" dirty="0" smtClean="0">
                <a:solidFill>
                  <a:schemeClr val="bg1">
                    <a:lumMod val="65000"/>
                  </a:schemeClr>
                </a:solidFill>
              </a:rPr>
              <a:t>(would be far less if automated)</a:t>
            </a:r>
            <a:br>
              <a:rPr lang="en-US" sz="2800" i="1" dirty="0" smtClean="0">
                <a:solidFill>
                  <a:schemeClr val="bg1">
                    <a:lumMod val="65000"/>
                  </a:schemeClr>
                </a:solidFill>
              </a:rPr>
            </a:br>
            <a:r>
              <a:rPr lang="en-US" sz="2800" dirty="0" smtClean="0"/>
              <a:t>= $200 extra</a:t>
            </a:r>
            <a:endParaRPr lang="en-US" sz="2800" dirty="0"/>
          </a:p>
          <a:p>
            <a:pPr lvl="1"/>
            <a:r>
              <a:rPr lang="en-US" sz="2800" dirty="0" smtClean="0"/>
              <a:t>Most journals are run at a loss </a:t>
            </a:r>
            <a:r>
              <a:rPr lang="en-US" sz="2800" i="1" dirty="0" smtClean="0">
                <a:solidFill>
                  <a:schemeClr val="bg1">
                    <a:lumMod val="65000"/>
                  </a:schemeClr>
                </a:solidFill>
              </a:rPr>
              <a:t>(but maybe Elsevier has the funds…)</a:t>
            </a:r>
          </a:p>
        </p:txBody>
      </p:sp>
    </p:spTree>
    <p:extLst>
      <p:ext uri="{BB962C8B-B14F-4D97-AF65-F5344CB8AC3E}">
        <p14:creationId xmlns:p14="http://schemas.microsoft.com/office/powerpoint/2010/main" val="335576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r>
              <a:rPr lang="en-US" sz="3200" dirty="0" smtClean="0"/>
              <a:t>Third party verification services already exist!</a:t>
            </a:r>
            <a:endParaRPr lang="en-US" dirty="0"/>
          </a:p>
          <a:p>
            <a:pPr lvl="1"/>
            <a:r>
              <a:rPr lang="en-US" sz="2800" dirty="0" smtClean="0"/>
              <a:t>For research institutes and groupings (J-PAL, NBER, etc.)</a:t>
            </a:r>
          </a:p>
          <a:p>
            <a:pPr lvl="1"/>
            <a:r>
              <a:rPr lang="en-US" sz="2800" dirty="0" smtClean="0"/>
              <a:t>At universities (Cornell, etc.)</a:t>
            </a:r>
          </a:p>
          <a:p>
            <a:pPr lvl="1"/>
            <a:r>
              <a:rPr lang="en-US" sz="2800" dirty="0" smtClean="0"/>
              <a:t>Because authors already do it</a:t>
            </a:r>
          </a:p>
          <a:p>
            <a:r>
              <a:rPr lang="en-US" sz="3200" dirty="0" smtClean="0"/>
              <a:t>Even at restricted-access centers</a:t>
            </a:r>
          </a:p>
          <a:p>
            <a:pPr lvl="1"/>
            <a:r>
              <a:rPr lang="en-US" sz="2800" dirty="0" smtClean="0"/>
              <a:t>Explicitly: France</a:t>
            </a:r>
          </a:p>
          <a:p>
            <a:pPr lvl="1"/>
            <a:r>
              <a:rPr lang="en-US" sz="2800" dirty="0" smtClean="0"/>
              <a:t>Implicitly: German IAB data, other restricted-access data (remote processing at NCHS, Statistics Canada)</a:t>
            </a:r>
          </a:p>
          <a:p>
            <a:pPr lvl="1"/>
            <a:r>
              <a:rPr lang="en-US" sz="2800" dirty="0" smtClean="0"/>
              <a:t>Interest in other institutions (including Census Bureau)</a:t>
            </a:r>
          </a:p>
        </p:txBody>
      </p:sp>
    </p:spTree>
    <p:extLst>
      <p:ext uri="{BB962C8B-B14F-4D97-AF65-F5344CB8AC3E}">
        <p14:creationId xmlns:p14="http://schemas.microsoft.com/office/powerpoint/2010/main" val="44897864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of Verification</a:t>
            </a:r>
            <a:endParaRPr lang="en-US" dirty="0"/>
          </a:p>
        </p:txBody>
      </p:sp>
      <p:sp>
        <p:nvSpPr>
          <p:cNvPr id="3" name="Content Placeholder 2"/>
          <p:cNvSpPr>
            <a:spLocks noGrp="1"/>
          </p:cNvSpPr>
          <p:nvPr>
            <p:ph idx="1"/>
          </p:nvPr>
        </p:nvSpPr>
        <p:spPr/>
        <p:txBody>
          <a:bodyPr>
            <a:noAutofit/>
          </a:bodyPr>
          <a:lstStyle/>
          <a:p>
            <a:pPr marL="0" indent="0">
              <a:buNone/>
            </a:pPr>
            <a:r>
              <a:rPr lang="en-US" sz="3200" dirty="0" smtClean="0"/>
              <a:t>Third party verification</a:t>
            </a:r>
          </a:p>
          <a:p>
            <a:r>
              <a:rPr lang="en-US" dirty="0" smtClean="0"/>
              <a:t>How to fund </a:t>
            </a:r>
          </a:p>
          <a:p>
            <a:pPr lvl="1"/>
            <a:r>
              <a:rPr lang="en-US" dirty="0" smtClean="0"/>
              <a:t>similar to open-access submission fees?</a:t>
            </a:r>
          </a:p>
          <a:p>
            <a:pPr lvl="1"/>
            <a:r>
              <a:rPr lang="en-US" dirty="0" smtClean="0"/>
              <a:t>Requirement by funders?</a:t>
            </a:r>
          </a:p>
          <a:p>
            <a:r>
              <a:rPr lang="en-US" dirty="0" smtClean="0"/>
              <a:t>How to certify third-party certifiers?</a:t>
            </a:r>
          </a:p>
          <a:p>
            <a:pPr lvl="1"/>
            <a:r>
              <a:rPr lang="en-US" dirty="0" smtClean="0"/>
              <a:t>How reliable is their service? What do they check?</a:t>
            </a:r>
          </a:p>
          <a:p>
            <a:pPr lvl="1"/>
            <a:r>
              <a:rPr lang="en-US" dirty="0" smtClean="0"/>
              <a:t>Who certifies? </a:t>
            </a:r>
            <a:r>
              <a:rPr lang="en-US" i="1" dirty="0" smtClean="0">
                <a:solidFill>
                  <a:schemeClr val="bg1">
                    <a:lumMod val="65000"/>
                  </a:schemeClr>
                </a:solidFill>
              </a:rPr>
              <a:t>(Association of Data Editors?)</a:t>
            </a:r>
          </a:p>
          <a:p>
            <a:r>
              <a:rPr lang="en-US" dirty="0" smtClean="0"/>
              <a:t>These are </a:t>
            </a:r>
            <a:r>
              <a:rPr lang="en-US" sz="3600" b="1" dirty="0" smtClean="0">
                <a:solidFill>
                  <a:srgbClr val="C00000"/>
                </a:solidFill>
              </a:rPr>
              <a:t>open questions</a:t>
            </a:r>
          </a:p>
          <a:p>
            <a:r>
              <a:rPr lang="en-US" dirty="0"/>
              <a:t>They need to be solved for </a:t>
            </a:r>
            <a:r>
              <a:rPr lang="en-US" dirty="0" smtClean="0"/>
              <a:t>persistence of the effort</a:t>
            </a:r>
            <a:endParaRPr lang="en-US" dirty="0"/>
          </a:p>
        </p:txBody>
      </p:sp>
    </p:spTree>
    <p:extLst>
      <p:ext uri="{BB962C8B-B14F-4D97-AF65-F5344CB8AC3E}">
        <p14:creationId xmlns:p14="http://schemas.microsoft.com/office/powerpoint/2010/main" val="32047271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objects (data, programs), articles and researchers</a:t>
            </a:r>
            <a:endParaRPr lang="en-US" dirty="0"/>
          </a:p>
        </p:txBody>
      </p:sp>
      <p:sp>
        <p:nvSpPr>
          <p:cNvPr id="3" name="Content Placeholder 2"/>
          <p:cNvSpPr>
            <a:spLocks noGrp="1"/>
          </p:cNvSpPr>
          <p:nvPr>
            <p:ph idx="1"/>
          </p:nvPr>
        </p:nvSpPr>
        <p:spPr/>
        <p:txBody>
          <a:bodyPr/>
          <a:lstStyle/>
          <a:p>
            <a:r>
              <a:rPr lang="en-US" dirty="0" smtClean="0"/>
              <a:t>Reminder: currently a very manual process</a:t>
            </a:r>
          </a:p>
          <a:p>
            <a:pPr lvl="1"/>
            <a:r>
              <a:rPr lang="en-US" dirty="0" smtClean="0"/>
              <a:t>Only really works if the article cites the data</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1423988" y="4064000"/>
            <a:ext cx="1581150" cy="476250"/>
          </a:xfrm>
          <a:prstGeom prst="rect">
            <a:avLst/>
          </a:prstGeom>
        </p:spPr>
      </p:pic>
      <p:pic>
        <p:nvPicPr>
          <p:cNvPr id="6" name="Picture 5"/>
          <p:cNvPicPr>
            <a:picLocks noChangeAspect="1"/>
          </p:cNvPicPr>
          <p:nvPr/>
        </p:nvPicPr>
        <p:blipFill>
          <a:blip r:embed="rId3"/>
          <a:stretch>
            <a:fillRect/>
          </a:stretch>
        </p:blipFill>
        <p:spPr>
          <a:xfrm>
            <a:off x="3038476" y="3934619"/>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0704" y="3934619"/>
            <a:ext cx="2980055" cy="2877021"/>
          </a:xfrm>
          <a:prstGeom prst="rect">
            <a:avLst/>
          </a:prstGeom>
        </p:spPr>
      </p:pic>
    </p:spTree>
    <p:extLst>
      <p:ext uri="{BB962C8B-B14F-4D97-AF65-F5344CB8AC3E}">
        <p14:creationId xmlns:p14="http://schemas.microsoft.com/office/powerpoint/2010/main" val="426954400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Relies</a:t>
            </a:r>
            <a:r>
              <a:rPr lang="en-US" dirty="0" smtClean="0"/>
              <a:t> as much as possible on lookups of </a:t>
            </a:r>
            <a:r>
              <a:rPr lang="en-US" b="1" dirty="0" smtClean="0">
                <a:solidFill>
                  <a:schemeClr val="accent1">
                    <a:lumMod val="50000"/>
                  </a:schemeClr>
                </a:solidFill>
              </a:rPr>
              <a:t>existing data</a:t>
            </a:r>
          </a:p>
          <a:p>
            <a:pPr lvl="1"/>
            <a:r>
              <a:rPr lang="en-US" b="1" dirty="0" smtClean="0">
                <a:solidFill>
                  <a:schemeClr val="accent6">
                    <a:lumMod val="75000"/>
                  </a:schemeClr>
                </a:solidFill>
              </a:rPr>
              <a:t>Collects only </a:t>
            </a:r>
            <a:r>
              <a:rPr lang="en-US" dirty="0" smtClean="0"/>
              <a:t>as much information </a:t>
            </a:r>
            <a:br>
              <a:rPr lang="en-US" dirty="0" smtClean="0"/>
            </a:br>
            <a:r>
              <a:rPr lang="en-US" b="1" dirty="0" smtClean="0">
                <a:solidFill>
                  <a:schemeClr val="accent6">
                    <a:lumMod val="75000"/>
                  </a:schemeClr>
                </a:solidFill>
              </a:rPr>
              <a:t>as necessary</a:t>
            </a:r>
          </a:p>
          <a:p>
            <a:pPr lvl="1"/>
            <a:r>
              <a:rPr lang="en-US" b="1" dirty="0" smtClean="0">
                <a:solidFill>
                  <a:schemeClr val="accent2">
                    <a:lumMod val="75000"/>
                  </a:schemeClr>
                </a:solidFill>
              </a:rPr>
              <a:t>Replaces existing </a:t>
            </a:r>
            <a:r>
              <a:rPr lang="en-US" dirty="0" smtClean="0"/>
              <a:t>documentation efforts</a:t>
            </a:r>
          </a:p>
          <a:p>
            <a:pPr lvl="1"/>
            <a:r>
              <a:rPr lang="en-US" dirty="0" smtClean="0"/>
              <a:t>Can be done </a:t>
            </a:r>
            <a:r>
              <a:rPr lang="en-US" b="1" dirty="0" smtClean="0"/>
              <a:t>early</a:t>
            </a:r>
            <a:r>
              <a:rPr lang="en-US" dirty="0" smtClean="0"/>
              <a:t> in research workflow</a:t>
            </a:r>
            <a:endParaRPr lang="en-US" dirty="0"/>
          </a:p>
        </p:txBody>
      </p:sp>
    </p:spTree>
    <p:extLst>
      <p:ext uri="{BB962C8B-B14F-4D97-AF65-F5344CB8AC3E}">
        <p14:creationId xmlns:p14="http://schemas.microsoft.com/office/powerpoint/2010/main" val="195633574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AEA: improve transparency of all data deposits</a:t>
            </a:r>
            <a:endParaRPr lang="en-US" sz="4000" dirty="0"/>
          </a:p>
        </p:txBody>
      </p:sp>
      <p:sp>
        <p:nvSpPr>
          <p:cNvPr id="3" name="Content Placeholder 2"/>
          <p:cNvSpPr>
            <a:spLocks noGrp="1"/>
          </p:cNvSpPr>
          <p:nvPr>
            <p:ph idx="1"/>
          </p:nvPr>
        </p:nvSpPr>
        <p:spPr/>
        <p:txBody>
          <a:bodyPr/>
          <a:lstStyle/>
          <a:p>
            <a:r>
              <a:rPr lang="en-US" dirty="0" smtClean="0"/>
              <a:t>Developed a schema to collect relevant information</a:t>
            </a:r>
          </a:p>
          <a:p>
            <a:pPr lvl="1"/>
            <a:r>
              <a:rPr lang="en-US" b="1" dirty="0" smtClean="0">
                <a:solidFill>
                  <a:schemeClr val="accent1">
                    <a:lumMod val="50000"/>
                  </a:schemeClr>
                </a:solidFill>
              </a:rPr>
              <a:t>Uniformly applied</a:t>
            </a:r>
            <a:r>
              <a:rPr lang="en-US" dirty="0"/>
              <a:t> to </a:t>
            </a:r>
            <a:r>
              <a:rPr lang="en-US" dirty="0" smtClean="0"/>
              <a:t>public-use and restricted-access data</a:t>
            </a:r>
          </a:p>
          <a:p>
            <a:pPr lvl="1"/>
            <a:r>
              <a:rPr lang="en-US" dirty="0" smtClean="0"/>
              <a:t>Can be added at low-cost to existing journal websites</a:t>
            </a:r>
          </a:p>
          <a:p>
            <a:pPr lvl="1"/>
            <a:r>
              <a:rPr lang="en-US" dirty="0" smtClean="0"/>
              <a:t>Can be data-mined</a:t>
            </a:r>
            <a:endParaRPr lang="en-US" dirty="0"/>
          </a:p>
        </p:txBody>
      </p:sp>
    </p:spTree>
    <p:extLst>
      <p:ext uri="{BB962C8B-B14F-4D97-AF65-F5344CB8AC3E}">
        <p14:creationId xmlns:p14="http://schemas.microsoft.com/office/powerpoint/2010/main" val="402022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54480" y="1631421"/>
            <a:ext cx="3858923" cy="4351338"/>
          </a:xfrm>
          <a:solidFill>
            <a:schemeClr val="bg1"/>
          </a:solidFill>
          <a:ln w="31750">
            <a:solidFill>
              <a:srgbClr val="C00000"/>
            </a:solidFill>
          </a:ln>
          <a:effectLst>
            <a:outerShdw blurRad="50800" dist="127000" dir="2700000" algn="tl" rotWithShape="0">
              <a:prstClr val="black">
                <a:alpha val="40000"/>
              </a:prst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737" y="1609990"/>
            <a:ext cx="6183369" cy="439420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6" name="Right Arrow 5"/>
          <p:cNvSpPr/>
          <p:nvPr/>
        </p:nvSpPr>
        <p:spPr>
          <a:xfrm>
            <a:off x="5413403" y="3288639"/>
            <a:ext cx="875453" cy="1117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4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1990s… lead to changes</a:t>
            </a:r>
            <a:endParaRPr lang="en-US" dirty="0"/>
          </a:p>
        </p:txBody>
      </p:sp>
      <p:sp>
        <p:nvSpPr>
          <p:cNvPr id="3" name="Content Placeholder 2"/>
          <p:cNvSpPr>
            <a:spLocks noGrp="1"/>
          </p:cNvSpPr>
          <p:nvPr>
            <p:ph idx="1"/>
          </p:nvPr>
        </p:nvSpPr>
        <p:spPr/>
        <p:txBody>
          <a:bodyPr>
            <a:normAutofit/>
          </a:bodyPr>
          <a:lstStyle/>
          <a:p>
            <a:r>
              <a:rPr lang="en-US" dirty="0" smtClean="0"/>
              <a:t>Coincidental</a:t>
            </a:r>
            <a:r>
              <a:rPr lang="en-US" dirty="0" smtClean="0"/>
              <a:t>:</a:t>
            </a:r>
          </a:p>
          <a:p>
            <a:pPr lvl="1"/>
            <a:r>
              <a:rPr lang="en-US" dirty="0" smtClean="0"/>
              <a:t>Better public-use data (IPUMS: </a:t>
            </a:r>
            <a:r>
              <a:rPr lang="en-US" dirty="0" err="1" smtClean="0"/>
              <a:t>Sobek</a:t>
            </a:r>
            <a:r>
              <a:rPr lang="en-US" dirty="0" smtClean="0"/>
              <a:t> and </a:t>
            </a:r>
            <a:r>
              <a:rPr lang="en-US" dirty="0" err="1" smtClean="0"/>
              <a:t>Ruggles</a:t>
            </a:r>
            <a:r>
              <a:rPr lang="en-US" dirty="0" smtClean="0"/>
              <a:t>, 1999)</a:t>
            </a:r>
          </a:p>
          <a:p>
            <a:pPr lvl="1"/>
            <a:r>
              <a:rPr lang="en-US" dirty="0" smtClean="0"/>
              <a:t>Better open-source software (R Core Team, 2000)</a:t>
            </a:r>
          </a:p>
          <a:p>
            <a:pPr lvl="1"/>
            <a:r>
              <a:rPr lang="en-US" dirty="0" smtClean="0"/>
              <a:t>New methods of exchanging manuscripts (working papers/ </a:t>
            </a:r>
            <a:r>
              <a:rPr lang="en-US" b="1" dirty="0" smtClean="0"/>
              <a:t>preprints</a:t>
            </a:r>
            <a:r>
              <a:rPr lang="en-US" dirty="0" smtClean="0"/>
              <a:t>)</a:t>
            </a:r>
            <a:br>
              <a:rPr lang="en-US" dirty="0" smtClean="0"/>
            </a:br>
            <a:r>
              <a:rPr lang="en-US" dirty="0" smtClean="0"/>
              <a:t>(early 90s, but publications: </a:t>
            </a:r>
            <a:r>
              <a:rPr lang="en-US" dirty="0" err="1" smtClean="0"/>
              <a:t>Ginsparg</a:t>
            </a:r>
            <a:r>
              <a:rPr lang="en-US" dirty="0" smtClean="0"/>
              <a:t>, 1997, Halpern </a:t>
            </a:r>
            <a:r>
              <a:rPr lang="en-US" dirty="0"/>
              <a:t>1998: </a:t>
            </a:r>
            <a:r>
              <a:rPr lang="en-US" dirty="0" err="1" smtClean="0"/>
              <a:t>arXiv</a:t>
            </a:r>
            <a:r>
              <a:rPr lang="en-US" dirty="0" smtClean="0"/>
              <a:t>; </a:t>
            </a:r>
            <a:r>
              <a:rPr lang="en-US" dirty="0" err="1" smtClean="0"/>
              <a:t>Krichel</a:t>
            </a:r>
            <a:r>
              <a:rPr lang="en-US" dirty="0" smtClean="0"/>
              <a:t>, 1997, others: </a:t>
            </a:r>
            <a:r>
              <a:rPr lang="en-US" dirty="0" err="1" smtClean="0"/>
              <a:t>RePEc</a:t>
            </a:r>
            <a:r>
              <a:rPr lang="en-US" dirty="0" smtClean="0"/>
              <a:t>/</a:t>
            </a:r>
            <a:r>
              <a:rPr lang="en-US" dirty="0" err="1" smtClean="0"/>
              <a:t>WoPEc</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50278" y="4202771"/>
            <a:ext cx="2162175" cy="2524125"/>
          </a:xfrm>
          <a:prstGeom prst="rect">
            <a:avLst/>
          </a:prstGeom>
        </p:spPr>
      </p:pic>
      <p:pic>
        <p:nvPicPr>
          <p:cNvPr id="6" name="Picture 5"/>
          <p:cNvPicPr>
            <a:picLocks noChangeAspect="1"/>
          </p:cNvPicPr>
          <p:nvPr/>
        </p:nvPicPr>
        <p:blipFill>
          <a:blip r:embed="rId3"/>
          <a:stretch>
            <a:fillRect/>
          </a:stretch>
        </p:blipFill>
        <p:spPr>
          <a:xfrm>
            <a:off x="3746379" y="4912383"/>
            <a:ext cx="1419225" cy="1104900"/>
          </a:xfrm>
          <a:prstGeom prst="rect">
            <a:avLst/>
          </a:prstGeom>
        </p:spPr>
      </p:pic>
      <p:pic>
        <p:nvPicPr>
          <p:cNvPr id="2052" name="Picture 4" descr="RePEc: Research Papers in Econom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604" y="5188607"/>
            <a:ext cx="2409825" cy="552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7803940" y="4807608"/>
            <a:ext cx="2105025" cy="1209675"/>
          </a:xfrm>
          <a:prstGeom prst="rect">
            <a:avLst/>
          </a:prstGeom>
        </p:spPr>
      </p:pic>
    </p:spTree>
    <p:extLst>
      <p:ext uri="{BB962C8B-B14F-4D97-AF65-F5344CB8AC3E}">
        <p14:creationId xmlns:p14="http://schemas.microsoft.com/office/powerpoint/2010/main" val="304735326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metadata, more transparency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 y="-2196566"/>
            <a:ext cx="12271586" cy="8720780"/>
          </a:xfrm>
          <a:prstGeom prst="rect">
            <a:avLst/>
          </a:prstGeom>
          <a:ln w="38100">
            <a:solidFill>
              <a:schemeClr val="accent6">
                <a:lumMod val="75000"/>
              </a:schemeClr>
            </a:solidFill>
          </a:ln>
          <a:effectLst>
            <a:outerShdw blurRad="50800" dist="127000" dir="2700000" algn="tl" rotWithShape="0">
              <a:prstClr val="black">
                <a:alpha val="40000"/>
              </a:prstClr>
            </a:outerShdw>
          </a:effectLst>
        </p:spPr>
      </p:pic>
      <p:sp>
        <p:nvSpPr>
          <p:cNvPr id="7" name="Rectangle 6"/>
          <p:cNvSpPr/>
          <p:nvPr/>
        </p:nvSpPr>
        <p:spPr>
          <a:xfrm>
            <a:off x="1651000" y="1955800"/>
            <a:ext cx="8559800" cy="16848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1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75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0 0 L 0 0.25 E" pathEditMode="relative" ptsTypes="">
                                      <p:cBhvr>
                                        <p:cTn id="13"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problem: Licensing of code and data</a:t>
            </a:r>
            <a:endParaRPr lang="en-US" dirty="0"/>
          </a:p>
        </p:txBody>
      </p:sp>
      <p:sp>
        <p:nvSpPr>
          <p:cNvPr id="3" name="Content Placeholder 2"/>
          <p:cNvSpPr>
            <a:spLocks noGrp="1"/>
          </p:cNvSpPr>
          <p:nvPr>
            <p:ph idx="1"/>
          </p:nvPr>
        </p:nvSpPr>
        <p:spPr>
          <a:xfrm>
            <a:off x="2169159" y="2514599"/>
            <a:ext cx="7887547" cy="3117321"/>
          </a:xfrm>
        </p:spPr>
        <p:txBody>
          <a:bodyPr>
            <a:normAutofit/>
          </a:bodyPr>
          <a:lstStyle/>
          <a:p>
            <a:pPr marL="0" indent="0" algn="ctr">
              <a:buNone/>
            </a:pPr>
            <a:r>
              <a:rPr lang="en-US" sz="5400" dirty="0" smtClean="0"/>
              <a:t>Do you know what license your journal supplements are under?</a:t>
            </a:r>
            <a:endParaRPr lang="en-US" sz="5400" dirty="0"/>
          </a:p>
        </p:txBody>
      </p:sp>
    </p:spTree>
    <p:extLst>
      <p:ext uri="{BB962C8B-B14F-4D97-AF65-F5344CB8AC3E}">
        <p14:creationId xmlns:p14="http://schemas.microsoft.com/office/powerpoint/2010/main" val="367419373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brief licensing primer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Software </a:t>
            </a:r>
            <a:r>
              <a:rPr lang="en-US" dirty="0" smtClean="0"/>
              <a:t>licenses: </a:t>
            </a:r>
          </a:p>
          <a:p>
            <a:pPr lvl="1"/>
            <a:r>
              <a:rPr lang="en-US" i="1" dirty="0" smtClean="0"/>
              <a:t>Copyright</a:t>
            </a:r>
          </a:p>
          <a:p>
            <a:pPr lvl="1"/>
            <a:r>
              <a:rPr lang="en-US" i="1" dirty="0" smtClean="0"/>
              <a:t>protecting </a:t>
            </a:r>
            <a:r>
              <a:rPr lang="en-US" i="1" dirty="0"/>
              <a:t>yourself </a:t>
            </a:r>
            <a:r>
              <a:rPr lang="en-US" dirty="0"/>
              <a:t>from being held </a:t>
            </a:r>
            <a:r>
              <a:rPr lang="en-US" dirty="0" smtClean="0"/>
              <a:t>liable</a:t>
            </a:r>
          </a:p>
          <a:p>
            <a:r>
              <a:rPr lang="en-US" dirty="0" smtClean="0"/>
              <a:t>US: copyright is automatic</a:t>
            </a:r>
          </a:p>
          <a:p>
            <a:pPr lvl="1"/>
            <a:r>
              <a:rPr lang="en-US" dirty="0" smtClean="0"/>
              <a:t>if </a:t>
            </a:r>
            <a:r>
              <a:rPr lang="en-US" dirty="0"/>
              <a:t>you don’t choose a license for your software, </a:t>
            </a:r>
            <a:r>
              <a:rPr lang="en-US" i="1" dirty="0"/>
              <a:t>no one else can use it</a:t>
            </a:r>
            <a:r>
              <a:rPr lang="en-US" i="1" dirty="0" smtClean="0"/>
              <a:t>!</a:t>
            </a:r>
          </a:p>
          <a:p>
            <a:r>
              <a:rPr lang="en-US" dirty="0" smtClean="0"/>
              <a:t>Journals: Usually acquire copyright</a:t>
            </a:r>
          </a:p>
          <a:p>
            <a:pPr lvl="1"/>
            <a:r>
              <a:rPr lang="en-US" dirty="0" smtClean="0"/>
              <a:t>Most likely, you also assigned the copyright to the supplement to the journal!</a:t>
            </a:r>
          </a:p>
          <a:p>
            <a:endParaRPr lang="en-US" dirty="0"/>
          </a:p>
        </p:txBody>
      </p:sp>
      <p:sp>
        <p:nvSpPr>
          <p:cNvPr id="4" name="TextBox 3"/>
          <p:cNvSpPr txBox="1"/>
          <p:nvPr/>
        </p:nvSpPr>
        <p:spPr>
          <a:xfrm>
            <a:off x="3111499" y="6199188"/>
            <a:ext cx="5969000" cy="307777"/>
          </a:xfrm>
          <a:prstGeom prst="rect">
            <a:avLst/>
          </a:prstGeom>
          <a:noFill/>
        </p:spPr>
        <p:txBody>
          <a:bodyPr wrap="square" rtlCol="0">
            <a:spAutoFit/>
          </a:bodyPr>
          <a:lstStyle/>
          <a:p>
            <a:pPr algn="ctr"/>
            <a:r>
              <a:rPr lang="en-US" sz="1400" dirty="0" smtClean="0">
                <a:solidFill>
                  <a:schemeClr val="bg1">
                    <a:lumMod val="65000"/>
                  </a:schemeClr>
                </a:solidFill>
              </a:rPr>
              <a:t>Source: http</a:t>
            </a:r>
            <a:r>
              <a:rPr lang="en-US" sz="1400" dirty="0">
                <a:solidFill>
                  <a:schemeClr val="bg1">
                    <a:lumMod val="65000"/>
                  </a:schemeClr>
                </a:solidFill>
              </a:rPr>
              <a:t>://kbroman.org/steps2rr/pages/licenses.html</a:t>
            </a:r>
          </a:p>
        </p:txBody>
      </p:sp>
    </p:spTree>
    <p:extLst>
      <p:ext uri="{BB962C8B-B14F-4D97-AF65-F5344CB8AC3E}">
        <p14:creationId xmlns:p14="http://schemas.microsoft.com/office/powerpoint/2010/main" val="48299016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normAutofit lnSpcReduction="10000"/>
          </a:bodyPr>
          <a:lstStyle/>
          <a:p>
            <a:r>
              <a:rPr lang="en-US" dirty="0" smtClean="0"/>
              <a:t>The AEA acquired the copyright to the supplements when you assigned the article copyright</a:t>
            </a:r>
          </a:p>
          <a:p>
            <a:r>
              <a:rPr lang="en-US" dirty="0" smtClean="0"/>
              <a:t>The AEA did </a:t>
            </a:r>
            <a:r>
              <a:rPr lang="en-US" b="1" i="1" dirty="0" smtClean="0">
                <a:solidFill>
                  <a:schemeClr val="accent5">
                    <a:lumMod val="50000"/>
                  </a:schemeClr>
                </a:solidFill>
              </a:rPr>
              <a:t>not grant a default license</a:t>
            </a:r>
          </a:p>
          <a:p>
            <a:r>
              <a:rPr lang="en-US" dirty="0" smtClean="0"/>
              <a:t>Thus, all replication and reproduction attempts are infringing on the AEA’s copyright!</a:t>
            </a:r>
          </a:p>
          <a:p>
            <a:pPr marL="0" indent="0" algn="r">
              <a:buNone/>
            </a:pPr>
            <a:r>
              <a:rPr lang="en-US" b="1" dirty="0" smtClean="0">
                <a:solidFill>
                  <a:srgbClr val="C00000"/>
                </a:solidFill>
              </a:rPr>
              <a:t>We’re fixing that…</a:t>
            </a:r>
            <a:endParaRPr lang="en-US" b="1" dirty="0">
              <a:solidFill>
                <a:srgbClr val="C00000"/>
              </a:solidFill>
            </a:endParaRPr>
          </a:p>
        </p:txBody>
      </p:sp>
    </p:spTree>
    <p:extLst>
      <p:ext uri="{BB962C8B-B14F-4D97-AF65-F5344CB8AC3E}">
        <p14:creationId xmlns:p14="http://schemas.microsoft.com/office/powerpoint/2010/main" val="165066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in licensing</a:t>
            </a:r>
            <a:endParaRPr lang="en-US" dirty="0"/>
          </a:p>
        </p:txBody>
      </p:sp>
      <p:sp>
        <p:nvSpPr>
          <p:cNvPr id="3" name="Content Placeholder 2"/>
          <p:cNvSpPr>
            <a:spLocks noGrp="1"/>
          </p:cNvSpPr>
          <p:nvPr>
            <p:ph idx="1"/>
          </p:nvPr>
        </p:nvSpPr>
        <p:spPr/>
        <p:txBody>
          <a:bodyPr/>
          <a:lstStyle/>
          <a:p>
            <a:r>
              <a:rPr lang="en-US" u="sng" dirty="0" smtClean="0"/>
              <a:t>Data</a:t>
            </a:r>
            <a:r>
              <a:rPr lang="en-US" dirty="0" smtClean="0"/>
              <a:t>: Creative Commons Attribution (</a:t>
            </a:r>
            <a:r>
              <a:rPr lang="en-US" b="1" dirty="0" smtClean="0">
                <a:solidFill>
                  <a:schemeClr val="accent6">
                    <a:lumMod val="50000"/>
                  </a:schemeClr>
                </a:solidFill>
              </a:rPr>
              <a:t>CC-BY</a:t>
            </a:r>
            <a:r>
              <a:rPr lang="en-US" dirty="0" smtClean="0"/>
              <a:t>) and variants</a:t>
            </a:r>
          </a:p>
          <a:p>
            <a:pPr lvl="1"/>
            <a:r>
              <a:rPr lang="en-US" dirty="0" smtClean="0"/>
              <a:t>Non-commercial (NC)</a:t>
            </a:r>
          </a:p>
          <a:p>
            <a:pPr lvl="1"/>
            <a:r>
              <a:rPr lang="en-US" dirty="0" smtClean="0"/>
              <a:t>Share-alike (SA)</a:t>
            </a:r>
          </a:p>
          <a:p>
            <a:r>
              <a:rPr lang="en-US" u="sng" dirty="0" smtClean="0"/>
              <a:t>Code</a:t>
            </a:r>
            <a:r>
              <a:rPr lang="en-US" dirty="0" smtClean="0"/>
              <a:t>: various Open Source licenses</a:t>
            </a:r>
          </a:p>
          <a:p>
            <a:pPr lvl="1"/>
            <a:r>
              <a:rPr lang="en-US" dirty="0" smtClean="0"/>
              <a:t>GPL: GNU Public License </a:t>
            </a:r>
            <a:r>
              <a:rPr lang="en-US" i="1" dirty="0" smtClean="0">
                <a:solidFill>
                  <a:schemeClr val="bg1">
                    <a:lumMod val="65000"/>
                  </a:schemeClr>
                </a:solidFill>
              </a:rPr>
              <a:t>(restrictive)</a:t>
            </a:r>
          </a:p>
          <a:p>
            <a:pPr lvl="1"/>
            <a:r>
              <a:rPr lang="en-US" dirty="0" smtClean="0"/>
              <a:t>MIT or </a:t>
            </a:r>
            <a:r>
              <a:rPr lang="en-US" b="1" dirty="0" smtClean="0">
                <a:solidFill>
                  <a:schemeClr val="accent6">
                    <a:lumMod val="50000"/>
                  </a:schemeClr>
                </a:solidFill>
              </a:rPr>
              <a:t>(modified) BSD</a:t>
            </a:r>
            <a:r>
              <a:rPr lang="en-US" dirty="0" smtClean="0"/>
              <a:t> license </a:t>
            </a:r>
            <a:r>
              <a:rPr lang="en-US" i="1" dirty="0" smtClean="0">
                <a:solidFill>
                  <a:schemeClr val="bg1">
                    <a:lumMod val="65000"/>
                  </a:schemeClr>
                </a:solidFill>
              </a:rPr>
              <a:t>(less restrictive) </a:t>
            </a:r>
          </a:p>
          <a:p>
            <a:pPr lvl="1"/>
            <a:endParaRPr lang="en-US" dirty="0" smtClean="0"/>
          </a:p>
          <a:p>
            <a:pPr lvl="1"/>
            <a:endParaRPr lang="en-US" dirty="0"/>
          </a:p>
        </p:txBody>
      </p:sp>
    </p:spTree>
    <p:extLst>
      <p:ext uri="{BB962C8B-B14F-4D97-AF65-F5344CB8AC3E}">
        <p14:creationId xmlns:p14="http://schemas.microsoft.com/office/powerpoint/2010/main" val="78259709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initiatives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7268801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lh6.googleusercontent.com/L8K5MOmWFn4N4x38-wMkh-_uXoqBosbW0Ph46Xt5ksshklXX0MP5Rg_WvH_k5NRJGCfPp9rLW5kwMcDyPFMuioYgcS74zf4lyTVycjMKLIU9xKLWtJKwLg6SIw"/>
          <p:cNvPicPr/>
          <p:nvPr/>
        </p:nvPicPr>
        <p:blipFill>
          <a:blip r:embed="rId3">
            <a:extLst>
              <a:ext uri="{28A0092B-C50C-407E-A947-70E740481C1C}">
                <a14:useLocalDpi xmlns:a14="http://schemas.microsoft.com/office/drawing/2010/main" val="0"/>
              </a:ext>
            </a:extLst>
          </a:blip>
          <a:srcRect/>
          <a:stretch>
            <a:fillRect/>
          </a:stretch>
        </p:blipFill>
        <p:spPr bwMode="auto">
          <a:xfrm>
            <a:off x="1642533" y="2133600"/>
            <a:ext cx="2971800" cy="2819400"/>
          </a:xfrm>
          <a:prstGeom prst="rect">
            <a:avLst/>
          </a:prstGeom>
          <a:noFill/>
          <a:ln>
            <a:noFill/>
          </a:ln>
        </p:spPr>
      </p:pic>
      <p:pic>
        <p:nvPicPr>
          <p:cNvPr id="4" name="Picture 3" descr="https://lh3.googleusercontent.com/Y1Eq3v24rRyGCROIEJhm3E5PXNlP4wOjN4efvQunniLPiFgeUXyJsTPq0hk7BR3nlSfwzAMTmY_-CoB9JLZRk2ggFmzMvB7B6sSGVd6E3wAMNedivTYYCVreUQ"/>
          <p:cNvPicPr/>
          <p:nvPr/>
        </p:nvPicPr>
        <p:blipFill>
          <a:blip r:embed="rId4">
            <a:extLst>
              <a:ext uri="{28A0092B-C50C-407E-A947-70E740481C1C}">
                <a14:useLocalDpi xmlns:a14="http://schemas.microsoft.com/office/drawing/2010/main" val="0"/>
              </a:ext>
            </a:extLst>
          </a:blip>
          <a:srcRect/>
          <a:stretch>
            <a:fillRect/>
          </a:stretch>
        </p:blipFill>
        <p:spPr bwMode="auto">
          <a:xfrm>
            <a:off x="4690534" y="2133600"/>
            <a:ext cx="2916521" cy="2817658"/>
          </a:xfrm>
          <a:prstGeom prst="rect">
            <a:avLst/>
          </a:prstGeom>
          <a:noFill/>
          <a:ln>
            <a:noFill/>
          </a:ln>
        </p:spPr>
      </p:pic>
      <p:pic>
        <p:nvPicPr>
          <p:cNvPr id="5" name="Picture 4" descr="https://lh6.googleusercontent.com/GuJGiJ3XNVkQn6FqHH7RkYM12dClc-6VnNznJa0DvSLqRwoK8us3A3ehsWQ-4rh4rNVZhkjvSj0BnILZuTZLQDN-3rcHrTiR7zX62-qlZn1V0scSSuAr9uLI1A"/>
          <p:cNvPicPr/>
          <p:nvPr/>
        </p:nvPicPr>
        <p:blipFill>
          <a:blip r:embed="rId5">
            <a:extLst>
              <a:ext uri="{28A0092B-C50C-407E-A947-70E740481C1C}">
                <a14:useLocalDpi xmlns:a14="http://schemas.microsoft.com/office/drawing/2010/main" val="0"/>
              </a:ext>
            </a:extLst>
          </a:blip>
          <a:srcRect/>
          <a:stretch>
            <a:fillRect/>
          </a:stretch>
        </p:blipFill>
        <p:spPr bwMode="auto">
          <a:xfrm>
            <a:off x="7738533" y="2133600"/>
            <a:ext cx="2895600" cy="2802280"/>
          </a:xfrm>
          <a:prstGeom prst="rect">
            <a:avLst/>
          </a:prstGeom>
          <a:noFill/>
          <a:ln>
            <a:noFill/>
          </a:ln>
        </p:spPr>
      </p:pic>
      <p:sp>
        <p:nvSpPr>
          <p:cNvPr id="7" name="Title 1"/>
          <p:cNvSpPr txBox="1">
            <a:spLocks/>
          </p:cNvSpPr>
          <p:nvPr/>
        </p:nvSpPr>
        <p:spPr>
          <a:xfrm>
            <a:off x="1981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Center for Open Science Badges</a:t>
            </a:r>
            <a:endParaRPr lang="en-US" sz="4000" dirty="0"/>
          </a:p>
        </p:txBody>
      </p:sp>
      <p:sp>
        <p:nvSpPr>
          <p:cNvPr id="6" name="TextBox 5"/>
          <p:cNvSpPr txBox="1"/>
          <p:nvPr/>
        </p:nvSpPr>
        <p:spPr>
          <a:xfrm>
            <a:off x="8707232" y="6477000"/>
            <a:ext cx="1960768" cy="369332"/>
          </a:xfrm>
          <a:prstGeom prst="rect">
            <a:avLst/>
          </a:prstGeom>
          <a:noFill/>
        </p:spPr>
        <p:txBody>
          <a:bodyPr wrap="none" rtlCol="0">
            <a:spAutoFit/>
          </a:bodyPr>
          <a:lstStyle/>
          <a:p>
            <a:r>
              <a:rPr lang="en-US" dirty="0"/>
              <a:t>Kidwell et al., 2016</a:t>
            </a:r>
          </a:p>
        </p:txBody>
      </p:sp>
      <p:sp>
        <p:nvSpPr>
          <p:cNvPr id="2" name="TextBox 1"/>
          <p:cNvSpPr txBox="1"/>
          <p:nvPr/>
        </p:nvSpPr>
        <p:spPr>
          <a:xfrm>
            <a:off x="1617147" y="6256567"/>
            <a:ext cx="8317726" cy="369332"/>
          </a:xfrm>
          <a:prstGeom prst="rect">
            <a:avLst/>
          </a:prstGeom>
          <a:noFill/>
        </p:spPr>
        <p:txBody>
          <a:bodyPr wrap="none" rtlCol="0">
            <a:spAutoFit/>
          </a:bodyPr>
          <a:lstStyle/>
          <a:p>
            <a:r>
              <a:rPr lang="en-US" dirty="0">
                <a:hlinkClick r:id="rId6"/>
              </a:rPr>
              <a:t>https://cos.io/our-services/open-science-badges/</a:t>
            </a:r>
            <a:r>
              <a:rPr lang="en-US" dirty="0"/>
              <a:t>; </a:t>
            </a:r>
            <a:r>
              <a:rPr lang="en-US" dirty="0" smtClean="0"/>
              <a:t>53 </a:t>
            </a:r>
            <a:r>
              <a:rPr lang="en-US" dirty="0"/>
              <a:t>adopting </a:t>
            </a:r>
            <a:r>
              <a:rPr lang="en-US" dirty="0" smtClean="0"/>
              <a:t>journals (18 as of 2017)</a:t>
            </a:r>
            <a:endParaRPr lang="en-US" dirty="0"/>
          </a:p>
        </p:txBody>
      </p:sp>
    </p:spTree>
    <p:extLst>
      <p:ext uri="{BB962C8B-B14F-4D97-AF65-F5344CB8AC3E}">
        <p14:creationId xmlns:p14="http://schemas.microsoft.com/office/powerpoint/2010/main" val="1292678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1.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1" y="0"/>
            <a:ext cx="7688341" cy="6858000"/>
          </a:xfrm>
          <a:prstGeom prst="rect">
            <a:avLst/>
          </a:prstGeom>
        </p:spPr>
      </p:pic>
      <p:sp>
        <p:nvSpPr>
          <p:cNvPr id="3" name="TextBox 2"/>
          <p:cNvSpPr txBox="1"/>
          <p:nvPr/>
        </p:nvSpPr>
        <p:spPr>
          <a:xfrm rot="16200000">
            <a:off x="-767047" y="3038485"/>
            <a:ext cx="6110567" cy="461665"/>
          </a:xfrm>
          <a:prstGeom prst="rect">
            <a:avLst/>
          </a:prstGeom>
          <a:solidFill>
            <a:schemeClr val="bg1"/>
          </a:solidFill>
        </p:spPr>
        <p:txBody>
          <a:bodyPr wrap="none" rtlCol="0">
            <a:spAutoFit/>
          </a:bodyPr>
          <a:lstStyle/>
          <a:p>
            <a:r>
              <a:rPr lang="en-US" sz="2400" dirty="0"/>
              <a:t>% Articles reporting data available in repository</a:t>
            </a:r>
          </a:p>
        </p:txBody>
      </p:sp>
      <p:sp>
        <p:nvSpPr>
          <p:cNvPr id="4" name="TextBox 3"/>
          <p:cNvSpPr txBox="1"/>
          <p:nvPr/>
        </p:nvSpPr>
        <p:spPr>
          <a:xfrm>
            <a:off x="2499170" y="685801"/>
            <a:ext cx="716663" cy="461665"/>
          </a:xfrm>
          <a:prstGeom prst="rect">
            <a:avLst/>
          </a:prstGeom>
          <a:solidFill>
            <a:schemeClr val="bg1"/>
          </a:solidFill>
        </p:spPr>
        <p:txBody>
          <a:bodyPr wrap="none" rtlCol="0">
            <a:spAutoFit/>
          </a:bodyPr>
          <a:lstStyle/>
          <a:p>
            <a:r>
              <a:rPr lang="en-US" sz="2400" dirty="0"/>
              <a:t>40%</a:t>
            </a:r>
          </a:p>
        </p:txBody>
      </p:sp>
      <p:sp>
        <p:nvSpPr>
          <p:cNvPr id="5" name="TextBox 4"/>
          <p:cNvSpPr txBox="1"/>
          <p:nvPr/>
        </p:nvSpPr>
        <p:spPr>
          <a:xfrm>
            <a:off x="2499170" y="2057401"/>
            <a:ext cx="716663" cy="461665"/>
          </a:xfrm>
          <a:prstGeom prst="rect">
            <a:avLst/>
          </a:prstGeom>
          <a:solidFill>
            <a:schemeClr val="bg1"/>
          </a:solidFill>
        </p:spPr>
        <p:txBody>
          <a:bodyPr wrap="none" rtlCol="0">
            <a:spAutoFit/>
          </a:bodyPr>
          <a:lstStyle/>
          <a:p>
            <a:r>
              <a:rPr lang="en-US" sz="2400" dirty="0"/>
              <a:t>30%</a:t>
            </a:r>
          </a:p>
        </p:txBody>
      </p:sp>
      <p:sp>
        <p:nvSpPr>
          <p:cNvPr id="6" name="TextBox 5"/>
          <p:cNvSpPr txBox="1"/>
          <p:nvPr/>
        </p:nvSpPr>
        <p:spPr>
          <a:xfrm>
            <a:off x="2499170" y="3500736"/>
            <a:ext cx="716663" cy="461665"/>
          </a:xfrm>
          <a:prstGeom prst="rect">
            <a:avLst/>
          </a:prstGeom>
          <a:solidFill>
            <a:schemeClr val="bg1"/>
          </a:solidFill>
        </p:spPr>
        <p:txBody>
          <a:bodyPr wrap="none" rtlCol="0">
            <a:spAutoFit/>
          </a:bodyPr>
          <a:lstStyle/>
          <a:p>
            <a:r>
              <a:rPr lang="en-US" sz="2400" dirty="0"/>
              <a:t>20%</a:t>
            </a:r>
          </a:p>
        </p:txBody>
      </p:sp>
      <p:sp>
        <p:nvSpPr>
          <p:cNvPr id="7" name="TextBox 6"/>
          <p:cNvSpPr txBox="1"/>
          <p:nvPr/>
        </p:nvSpPr>
        <p:spPr>
          <a:xfrm>
            <a:off x="2499170" y="4872336"/>
            <a:ext cx="716663" cy="461665"/>
          </a:xfrm>
          <a:prstGeom prst="rect">
            <a:avLst/>
          </a:prstGeom>
          <a:solidFill>
            <a:schemeClr val="bg1"/>
          </a:solidFill>
        </p:spPr>
        <p:txBody>
          <a:bodyPr wrap="none" rtlCol="0">
            <a:spAutoFit/>
          </a:bodyPr>
          <a:lstStyle/>
          <a:p>
            <a:r>
              <a:rPr lang="en-US" sz="2400" dirty="0"/>
              <a:t>10%</a:t>
            </a:r>
          </a:p>
        </p:txBody>
      </p:sp>
      <p:sp>
        <p:nvSpPr>
          <p:cNvPr id="8" name="TextBox 7"/>
          <p:cNvSpPr txBox="1"/>
          <p:nvPr/>
        </p:nvSpPr>
        <p:spPr>
          <a:xfrm>
            <a:off x="2499169" y="6243936"/>
            <a:ext cx="560670" cy="461665"/>
          </a:xfrm>
          <a:prstGeom prst="rect">
            <a:avLst/>
          </a:prstGeom>
          <a:solidFill>
            <a:schemeClr val="bg1"/>
          </a:solidFill>
        </p:spPr>
        <p:txBody>
          <a:bodyPr wrap="none" rtlCol="0">
            <a:spAutoFit/>
          </a:bodyPr>
          <a:lstStyle/>
          <a:p>
            <a:r>
              <a:rPr lang="en-US" sz="2400" dirty="0"/>
              <a:t>0%</a:t>
            </a:r>
          </a:p>
        </p:txBody>
      </p:sp>
    </p:spTree>
    <p:extLst>
      <p:ext uri="{BB962C8B-B14F-4D97-AF65-F5344CB8AC3E}">
        <p14:creationId xmlns:p14="http://schemas.microsoft.com/office/powerpoint/2010/main" val="157171175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Badges? Transparency!</a:t>
            </a:r>
            <a:endParaRPr lang="en-US" dirty="0"/>
          </a:p>
        </p:txBody>
      </p:sp>
      <p:sp>
        <p:nvSpPr>
          <p:cNvPr id="3" name="Content Placeholder 2"/>
          <p:cNvSpPr>
            <a:spLocks noGrp="1"/>
          </p:cNvSpPr>
          <p:nvPr>
            <p:ph idx="1"/>
          </p:nvPr>
        </p:nvSpPr>
        <p:spPr/>
        <p:txBody>
          <a:bodyPr/>
          <a:lstStyle/>
          <a:p>
            <a:r>
              <a:rPr lang="en-US" dirty="0" smtClean="0"/>
              <a:t>Positives: </a:t>
            </a:r>
          </a:p>
          <a:p>
            <a:pPr lvl="1"/>
            <a:r>
              <a:rPr lang="en-US" dirty="0" smtClean="0"/>
              <a:t>Give credit for previously invisible activities</a:t>
            </a:r>
          </a:p>
          <a:p>
            <a:pPr lvl="1"/>
            <a:r>
              <a:rPr lang="en-US" dirty="0" smtClean="0"/>
              <a:t>Can be assessed quickly</a:t>
            </a:r>
          </a:p>
          <a:p>
            <a:r>
              <a:rPr lang="en-US" dirty="0" smtClean="0"/>
              <a:t>Negatives:</a:t>
            </a:r>
          </a:p>
          <a:p>
            <a:pPr lvl="1"/>
            <a:r>
              <a:rPr lang="en-US" dirty="0" smtClean="0"/>
              <a:t>Need to be known in order to be effective</a:t>
            </a:r>
          </a:p>
          <a:p>
            <a:pPr lvl="1"/>
            <a:r>
              <a:rPr lang="en-US" dirty="0" smtClean="0"/>
              <a:t>May bias outcomes!</a:t>
            </a:r>
          </a:p>
          <a:p>
            <a:pPr lvl="1"/>
            <a:r>
              <a:rPr lang="en-US" dirty="0" smtClean="0"/>
              <a:t>Require effort for verification? </a:t>
            </a:r>
            <a:endParaRPr lang="en-US" dirty="0"/>
          </a:p>
        </p:txBody>
      </p:sp>
    </p:spTree>
    <p:extLst>
      <p:ext uri="{BB962C8B-B14F-4D97-AF65-F5344CB8AC3E}">
        <p14:creationId xmlns:p14="http://schemas.microsoft.com/office/powerpoint/2010/main" val="151881537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33170"/>
            <a:ext cx="9784080"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smtClean="0">
                <a:ln>
                  <a:noFill/>
                </a:ln>
                <a:solidFill>
                  <a:schemeClr val="tx1"/>
                </a:solidFill>
                <a:effectLst/>
                <a:latin typeface="+mn-lt"/>
              </a:rPr>
              <a:t>Provide the URL, DOI, or other </a:t>
            </a:r>
            <a:r>
              <a:rPr kumimoji="0" lang="en-US" altLang="en-US" sz="3200" b="1" i="0" u="none" strike="noStrike" cap="none" normalizeH="0" baseline="0" dirty="0" smtClean="0">
                <a:ln>
                  <a:noFill/>
                </a:ln>
                <a:solidFill>
                  <a:schemeClr val="accent4">
                    <a:lumMod val="75000"/>
                  </a:schemeClr>
                </a:solidFill>
                <a:effectLst/>
                <a:latin typeface="+mn-lt"/>
              </a:rPr>
              <a:t>permanent</a:t>
            </a:r>
            <a:r>
              <a:rPr kumimoji="0" lang="en-US" altLang="en-US" b="0" i="0" u="none" strike="noStrike" cap="none" normalizeH="0" baseline="0" dirty="0" smtClean="0">
                <a:ln>
                  <a:noFill/>
                </a:ln>
                <a:solidFill>
                  <a:schemeClr val="tx1"/>
                </a:solidFill>
                <a:effectLst/>
                <a:latin typeface="+mn-lt"/>
              </a:rPr>
              <a:t> path for accessing the data in a public, </a:t>
            </a:r>
            <a:r>
              <a:rPr kumimoji="0" lang="en-US" altLang="en-US" sz="3200" b="1" i="0" u="none" strike="noStrike" cap="none" normalizeH="0" baseline="0" dirty="0" smtClean="0">
                <a:ln>
                  <a:noFill/>
                </a:ln>
                <a:solidFill>
                  <a:schemeClr val="accent6">
                    <a:lumMod val="75000"/>
                  </a:schemeClr>
                </a:solidFill>
                <a:effectLst/>
                <a:latin typeface="+mn-lt"/>
              </a:rPr>
              <a:t>open access </a:t>
            </a:r>
            <a:r>
              <a:rPr kumimoji="0" lang="en-US" altLang="en-US" b="0" i="0" u="none" strike="noStrike" cap="none" normalizeH="0" baseline="0" dirty="0" smtClean="0">
                <a:ln>
                  <a:noFill/>
                </a:ln>
                <a:solidFill>
                  <a:schemeClr val="tx1"/>
                </a:solidFill>
                <a:effectLst/>
                <a:latin typeface="+mn-lt"/>
              </a:rPr>
              <a:t>repository.</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i="1" dirty="0" smtClean="0">
                <a:latin typeface="+mn-lt"/>
              </a:rPr>
              <a:t>How do I know it is open access? </a:t>
            </a:r>
            <a:r>
              <a:rPr lang="en-US" altLang="en-US" b="1" i="1" dirty="0" smtClean="0">
                <a:solidFill>
                  <a:srgbClr val="C00000"/>
                </a:solidFill>
                <a:latin typeface="+mn-lt"/>
              </a:rPr>
              <a:t>Verify</a:t>
            </a:r>
            <a:r>
              <a:rPr lang="en-US" altLang="en-US" i="1" dirty="0" smtClean="0">
                <a:latin typeface="+mn-lt"/>
              </a:rPr>
              <a:t>!</a:t>
            </a:r>
          </a:p>
          <a:p>
            <a:pPr lvl="1">
              <a:lnSpc>
                <a:spcPct val="100000"/>
              </a:lnSpc>
            </a:pPr>
            <a:r>
              <a:rPr kumimoji="0" lang="en-US" altLang="en-US" b="0" i="1" u="none" strike="noStrike" cap="none" normalizeH="0" baseline="0" dirty="0" smtClean="0">
                <a:ln>
                  <a:noFill/>
                </a:ln>
                <a:solidFill>
                  <a:schemeClr val="tx1"/>
                </a:solidFill>
                <a:effectLst/>
                <a:latin typeface="+mn-lt"/>
              </a:rPr>
              <a:t>How</a:t>
            </a:r>
            <a:r>
              <a:rPr kumimoji="0" lang="en-US" altLang="en-US" b="0" i="1" u="none" strike="noStrike" cap="none" normalizeH="0" dirty="0" smtClean="0">
                <a:ln>
                  <a:noFill/>
                </a:ln>
                <a:solidFill>
                  <a:schemeClr val="tx1"/>
                </a:solidFill>
                <a:effectLst/>
                <a:latin typeface="+mn-lt"/>
              </a:rPr>
              <a:t> do I know </a:t>
            </a:r>
            <a:r>
              <a:rPr lang="en-US" altLang="en-US" i="1" dirty="0" smtClean="0">
                <a:latin typeface="+mn-lt"/>
              </a:rPr>
              <a:t>the data</a:t>
            </a:r>
            <a:r>
              <a:rPr kumimoji="0" lang="en-US" altLang="en-US" b="0" i="1" u="none" strike="noStrike" cap="none" normalizeH="0" dirty="0" smtClean="0">
                <a:ln>
                  <a:noFill/>
                </a:ln>
                <a:solidFill>
                  <a:schemeClr val="tx1"/>
                </a:solidFill>
                <a:effectLst/>
                <a:latin typeface="+mn-lt"/>
              </a:rPr>
              <a:t> is permanent? </a:t>
            </a:r>
            <a:r>
              <a:rPr lang="en-US" altLang="en-US" sz="2000" b="1" i="1" dirty="0">
                <a:solidFill>
                  <a:srgbClr val="C00000"/>
                </a:solidFill>
              </a:rPr>
              <a:t>Verify</a:t>
            </a:r>
            <a:r>
              <a:rPr kumimoji="0" lang="en-US" altLang="en-US" b="0" i="1" u="none" strike="noStrike" cap="none" normalizeH="0" dirty="0" smtClean="0">
                <a:ln>
                  <a:noFill/>
                </a:ln>
                <a:solidFill>
                  <a:schemeClr val="tx1"/>
                </a:solidFill>
                <a:effectLst/>
                <a:latin typeface="+mn-lt"/>
              </a:rPr>
              <a:t>?</a:t>
            </a:r>
          </a:p>
          <a:p>
            <a:pPr lvl="1">
              <a:lnSpc>
                <a:spcPct val="100000"/>
              </a:lnSpc>
            </a:pPr>
            <a:r>
              <a:rPr lang="en-US" altLang="en-US" i="1" baseline="0" dirty="0" smtClean="0">
                <a:latin typeface="+mn-lt"/>
              </a:rPr>
              <a:t>What do I do when</a:t>
            </a:r>
            <a:r>
              <a:rPr lang="en-US" altLang="en-US" i="1" dirty="0" smtClean="0">
                <a:latin typeface="+mn-lt"/>
              </a:rPr>
              <a:t> </a:t>
            </a:r>
            <a:r>
              <a:rPr lang="en-US" altLang="en-US" sz="2800" b="1" i="1" dirty="0" smtClean="0">
                <a:solidFill>
                  <a:schemeClr val="accent5">
                    <a:lumMod val="75000"/>
                  </a:schemeClr>
                </a:solidFill>
                <a:latin typeface="+mn-lt"/>
              </a:rPr>
              <a:t>access is possible</a:t>
            </a:r>
            <a:r>
              <a:rPr lang="en-US" altLang="en-US" i="1" dirty="0" smtClean="0">
                <a:latin typeface="+mn-lt"/>
              </a:rPr>
              <a:t>, but </a:t>
            </a:r>
            <a:r>
              <a:rPr lang="en-US" altLang="en-US" b="1" i="1" dirty="0" smtClean="0">
                <a:solidFill>
                  <a:srgbClr val="C00000"/>
                </a:solidFill>
                <a:latin typeface="+mn-lt"/>
              </a:rPr>
              <a:t>not</a:t>
            </a:r>
            <a:r>
              <a:rPr lang="en-US" altLang="en-US" i="1" dirty="0" smtClean="0">
                <a:latin typeface="+mn-lt"/>
              </a:rPr>
              <a:t> </a:t>
            </a:r>
            <a:r>
              <a:rPr lang="en-US" altLang="en-US" b="1" i="1" dirty="0" smtClean="0">
                <a:solidFill>
                  <a:schemeClr val="accent6">
                    <a:lumMod val="75000"/>
                  </a:schemeClr>
                </a:solidFill>
                <a:latin typeface="+mn-lt"/>
              </a:rPr>
              <a:t>open access</a:t>
            </a:r>
            <a:r>
              <a:rPr lang="en-US" altLang="en-US" dirty="0" smtClean="0">
                <a:latin typeface="+mn-lt"/>
              </a:rPr>
              <a:t>?</a:t>
            </a:r>
            <a:endParaRPr kumimoji="0" lang="en-US" altLang="en-US"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3530815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crisis in the 2000s… lead to changes</a:t>
            </a:r>
            <a:endParaRPr lang="en-US" dirty="0"/>
          </a:p>
        </p:txBody>
      </p:sp>
      <p:sp>
        <p:nvSpPr>
          <p:cNvPr id="3" name="Content Placeholder 2"/>
          <p:cNvSpPr>
            <a:spLocks noGrp="1"/>
          </p:cNvSpPr>
          <p:nvPr>
            <p:ph idx="1"/>
          </p:nvPr>
        </p:nvSpPr>
        <p:spPr/>
        <p:txBody>
          <a:bodyPr>
            <a:normAutofit/>
          </a:bodyPr>
          <a:lstStyle/>
          <a:p>
            <a:r>
              <a:rPr lang="en-US" dirty="0" smtClean="0"/>
              <a:t>Lead directly to </a:t>
            </a:r>
          </a:p>
          <a:p>
            <a:pPr lvl="1"/>
            <a:r>
              <a:rPr lang="en-US" dirty="0" smtClean="0"/>
              <a:t>Data availability policies in Economics (2005: AER)</a:t>
            </a:r>
          </a:p>
          <a:p>
            <a:pPr lvl="1"/>
            <a:r>
              <a:rPr lang="en-US" dirty="0" smtClean="0"/>
              <a:t>Subsequently to many other top journals </a:t>
            </a:r>
          </a:p>
          <a:p>
            <a:pPr lvl="1"/>
            <a:r>
              <a:rPr lang="en-US" dirty="0" smtClean="0"/>
              <a:t>Social Science Registry (2011) for pre-registration</a:t>
            </a:r>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495120" y="4001294"/>
            <a:ext cx="2609850" cy="1104900"/>
          </a:xfrm>
          <a:prstGeom prst="rect">
            <a:avLst/>
          </a:prstGeom>
        </p:spPr>
      </p:pic>
      <p:pic>
        <p:nvPicPr>
          <p:cNvPr id="3076" name="Picture 4" descr="Publication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3625056"/>
            <a:ext cx="12382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5029380" y="4129881"/>
            <a:ext cx="3390900" cy="847725"/>
          </a:xfrm>
          <a:prstGeom prst="rect">
            <a:avLst/>
          </a:prstGeom>
        </p:spPr>
      </p:pic>
    </p:spTree>
    <p:extLst>
      <p:ext uri="{BB962C8B-B14F-4D97-AF65-F5344CB8AC3E}">
        <p14:creationId xmlns:p14="http://schemas.microsoft.com/office/powerpoint/2010/main" val="266597316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584096" y="1802393"/>
            <a:ext cx="9784080"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Data</a:t>
            </a:r>
            <a:r>
              <a:rPr kumimoji="0" lang="en-US" altLang="en-US" sz="3200" b="0" i="0" u="none" strike="noStrike" cap="none" normalizeH="0" baseline="0" dirty="0" smtClean="0">
                <a:ln>
                  <a:noFill/>
                </a:ln>
                <a:solidFill>
                  <a:srgbClr val="333333"/>
                </a:solidFill>
                <a:effectLst/>
                <a:latin typeface="+mn-lt"/>
              </a:rPr>
              <a:t>: Authors complete two disclosure items for each Open Data badge application:</a:t>
            </a:r>
            <a:endParaRPr lang="en-US" altLang="en-US" sz="3200"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smtClean="0">
              <a:ln>
                <a:noFill/>
              </a:ln>
              <a:solidFill>
                <a:schemeClr val="tx1"/>
              </a:solidFill>
              <a:effectLst/>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b="0" i="0" u="none" strike="noStrike" cap="none" normalizeH="0" baseline="0" dirty="0" smtClean="0">
                <a:ln>
                  <a:noFill/>
                </a:ln>
                <a:solidFill>
                  <a:schemeClr val="tx1"/>
                </a:solidFill>
                <a:effectLst/>
                <a:latin typeface="+mn-lt"/>
              </a:rPr>
              <a:t>Is there </a:t>
            </a:r>
            <a:r>
              <a:rPr kumimoji="0" lang="en-US" altLang="en-US" b="1" i="0" u="none" strike="noStrike" cap="none" normalizeH="0" baseline="0" dirty="0" smtClean="0">
                <a:ln>
                  <a:noFill/>
                </a:ln>
                <a:solidFill>
                  <a:schemeClr val="accent4">
                    <a:lumMod val="75000"/>
                  </a:schemeClr>
                </a:solidFill>
                <a:effectLst/>
                <a:latin typeface="+mn-lt"/>
              </a:rPr>
              <a:t>sufficient</a:t>
            </a:r>
            <a:r>
              <a:rPr kumimoji="0" lang="en-US" altLang="en-US" b="0" i="0" u="none" strike="noStrike" cap="none" normalizeH="0" baseline="0" dirty="0" smtClean="0">
                <a:ln>
                  <a:noFill/>
                </a:ln>
                <a:solidFill>
                  <a:schemeClr val="tx1"/>
                </a:solidFill>
                <a:effectLst/>
                <a:latin typeface="+mn-lt"/>
              </a:rPr>
              <a:t> information for an independent researcher to reproduce the reported results? If no, explain.</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a:p>
            <a:pPr lvl="1">
              <a:lnSpc>
                <a:spcPct val="100000"/>
              </a:lnSpc>
            </a:pPr>
            <a:r>
              <a:rPr lang="en-US" altLang="en-US" dirty="0" smtClean="0">
                <a:latin typeface="+mn-lt"/>
              </a:rPr>
              <a:t>All researchers </a:t>
            </a:r>
            <a:r>
              <a:rPr lang="en-US" altLang="en-US" sz="2800" b="1" dirty="0" smtClean="0">
                <a:solidFill>
                  <a:srgbClr val="C00000"/>
                </a:solidFill>
                <a:latin typeface="+mn-lt"/>
              </a:rPr>
              <a:t>claim</a:t>
            </a:r>
            <a:r>
              <a:rPr lang="en-US" altLang="en-US" dirty="0" smtClean="0">
                <a:latin typeface="+mn-lt"/>
              </a:rPr>
              <a:t> the information is sufficient -&gt; our results</a:t>
            </a:r>
            <a:endParaRPr kumimoji="0" lang="en-US" alt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6.googleusercontent.com/L8K5MOmWFn4N4x38-wMkh-_uXoqBosbW0Ph46Xt5ksshklXX0MP5Rg_WvH_k5NRJGCfPp9rLW5kwMcDyPFMuioYgcS74zf4lyTVycjMKLIU9xKLWtJKwLg6SIw"/>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248607" y="628841"/>
            <a:ext cx="1511214" cy="1225420"/>
          </a:xfrm>
          <a:prstGeom prst="rect">
            <a:avLst/>
          </a:prstGeom>
          <a:noFill/>
          <a:ln>
            <a:noFill/>
          </a:ln>
        </p:spPr>
      </p:pic>
    </p:spTree>
    <p:extLst>
      <p:ext uri="{BB962C8B-B14F-4D97-AF65-F5344CB8AC3E}">
        <p14:creationId xmlns:p14="http://schemas.microsoft.com/office/powerpoint/2010/main" val="239367566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COS disclosures</a:t>
            </a:r>
            <a:endParaRPr lang="en-US" dirty="0"/>
          </a:p>
        </p:txBody>
      </p:sp>
      <p:sp>
        <p:nvSpPr>
          <p:cNvPr id="4" name="Rectangle 1"/>
          <p:cNvSpPr>
            <a:spLocks noGrp="1" noChangeArrowheads="1"/>
          </p:cNvSpPr>
          <p:nvPr>
            <p:ph idx="1"/>
          </p:nvPr>
        </p:nvSpPr>
        <p:spPr bwMode="auto">
          <a:xfrm>
            <a:off x="1122218" y="2104691"/>
            <a:ext cx="9784080"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rgbClr val="333333"/>
                </a:solidFill>
                <a:effectLst/>
                <a:latin typeface="+mn-lt"/>
              </a:rPr>
              <a:t>Open Materials</a:t>
            </a:r>
            <a:r>
              <a:rPr kumimoji="0" lang="en-US" altLang="en-US" sz="3200" b="0" i="0" u="none" strike="noStrike" cap="none" normalizeH="0" baseline="0" dirty="0" smtClean="0">
                <a:ln>
                  <a:noFill/>
                </a:ln>
                <a:solidFill>
                  <a:srgbClr val="333333"/>
                </a:solidFill>
                <a:effectLst/>
                <a:latin typeface="+mn-lt"/>
              </a:rPr>
              <a:t>: Authors complete two disclosure items for each Open Materials badge application:</a:t>
            </a:r>
            <a:endParaRPr kumimoji="0" lang="en-US"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smtClean="0">
                <a:ln>
                  <a:noFill/>
                </a:ln>
                <a:solidFill>
                  <a:schemeClr val="tx1"/>
                </a:solidFill>
                <a:effectLst/>
                <a:latin typeface="+mn-lt"/>
              </a:rPr>
              <a:t>Provide the URL, DOI, or other permanent path for accessing the materials in a public, open access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smtClean="0">
                <a:ln>
                  <a:noFill/>
                </a:ln>
                <a:solidFill>
                  <a:schemeClr val="tx1"/>
                </a:solidFill>
                <a:effectLst/>
                <a:latin typeface="+mn-lt"/>
              </a:rPr>
              <a:t>Is there sufficient information for an independent researcher to reproduce the reported methodology? If no, explain.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mn-lt"/>
            </a:endParaRPr>
          </a:p>
        </p:txBody>
      </p:sp>
      <p:pic>
        <p:nvPicPr>
          <p:cNvPr id="5" name="Picture 4" descr="https://lh3.googleusercontent.com/Y1Eq3v24rRyGCROIEJhm3E5PXNlP4wOjN4efvQunniLPiFgeUXyJsTPq0hk7BR3nlSfwzAMTmY_-CoB9JLZRk2ggFmzMvB7B6sSGVd6E3wAMNedivTYYCVreUQ"/>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165254" y="365125"/>
            <a:ext cx="1579637" cy="1526091"/>
          </a:xfrm>
          <a:prstGeom prst="rect">
            <a:avLst/>
          </a:prstGeom>
          <a:noFill/>
          <a:ln>
            <a:noFill/>
          </a:ln>
        </p:spPr>
      </p:pic>
      <p:sp>
        <p:nvSpPr>
          <p:cNvPr id="3" name="TextBox 2"/>
          <p:cNvSpPr txBox="1"/>
          <p:nvPr/>
        </p:nvSpPr>
        <p:spPr>
          <a:xfrm>
            <a:off x="2778607" y="5305567"/>
            <a:ext cx="5386647" cy="646331"/>
          </a:xfrm>
          <a:prstGeom prst="rect">
            <a:avLst/>
          </a:prstGeom>
          <a:solidFill>
            <a:schemeClr val="bg1"/>
          </a:solidFill>
          <a:ln w="50800">
            <a:solidFill>
              <a:schemeClr val="accent3">
                <a:lumMod val="75000"/>
              </a:schemeClr>
            </a:solidFill>
          </a:ln>
          <a:effectLst>
            <a:outerShdw blurRad="50800" dist="127000" dir="2700000" algn="tl" rotWithShape="0">
              <a:prstClr val="black">
                <a:alpha val="40000"/>
              </a:prstClr>
            </a:outerShdw>
          </a:effectLst>
        </p:spPr>
        <p:txBody>
          <a:bodyPr wrap="square" rtlCol="0">
            <a:spAutoFit/>
          </a:bodyPr>
          <a:lstStyle/>
          <a:p>
            <a:pPr algn="ctr"/>
            <a:r>
              <a:rPr lang="en-US" sz="3600" b="1" dirty="0" smtClean="0">
                <a:solidFill>
                  <a:srgbClr val="C00000"/>
                </a:solidFill>
              </a:rPr>
              <a:t>Similar concerns as before</a:t>
            </a:r>
            <a:endParaRPr lang="en-US" sz="3600" b="1" dirty="0">
              <a:solidFill>
                <a:srgbClr val="C00000"/>
              </a:solidFill>
            </a:endParaRPr>
          </a:p>
        </p:txBody>
      </p:sp>
    </p:spTree>
    <p:extLst>
      <p:ext uri="{BB962C8B-B14F-4D97-AF65-F5344CB8AC3E}">
        <p14:creationId xmlns:p14="http://schemas.microsoft.com/office/powerpoint/2010/main" val="248720715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Registered Reports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1887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659" y="1690688"/>
            <a:ext cx="10248411" cy="10884376"/>
          </a:xfrm>
        </p:spPr>
      </p:pic>
    </p:spTree>
    <p:extLst>
      <p:ext uri="{BB962C8B-B14F-4D97-AF65-F5344CB8AC3E}">
        <p14:creationId xmlns:p14="http://schemas.microsoft.com/office/powerpoint/2010/main" val="19280160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Registered Reports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149" y="-4241761"/>
            <a:ext cx="10248411" cy="10884376"/>
          </a:xfrm>
        </p:spPr>
      </p:pic>
    </p:spTree>
    <p:extLst>
      <p:ext uri="{BB962C8B-B14F-4D97-AF65-F5344CB8AC3E}">
        <p14:creationId xmlns:p14="http://schemas.microsoft.com/office/powerpoint/2010/main" val="1180843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Your turn!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7239375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will you be doing going forward</a:t>
            </a:r>
            <a:r>
              <a:rPr lang="en-US" dirty="0" smtClean="0"/>
              <a:t>?</a:t>
            </a:r>
            <a:endParaRPr lang="en-US" dirty="0"/>
          </a:p>
        </p:txBody>
      </p:sp>
      <p:sp>
        <p:nvSpPr>
          <p:cNvPr id="3" name="Content Placeholder 2"/>
          <p:cNvSpPr>
            <a:spLocks noGrp="1"/>
          </p:cNvSpPr>
          <p:nvPr>
            <p:ph idx="1"/>
          </p:nvPr>
        </p:nvSpPr>
        <p:spPr/>
        <p:txBody>
          <a:bodyPr/>
          <a:lstStyle/>
          <a:p>
            <a:r>
              <a:rPr lang="en-US" dirty="0" smtClean="0"/>
              <a:t>Who has shared code and data?</a:t>
            </a:r>
          </a:p>
          <a:p>
            <a:r>
              <a:rPr lang="en-US" dirty="0" smtClean="0"/>
              <a:t>Who has done so when not required?</a:t>
            </a:r>
          </a:p>
          <a:p>
            <a:r>
              <a:rPr lang="en-US" dirty="0" smtClean="0"/>
              <a:t>Pre-registration</a:t>
            </a:r>
          </a:p>
          <a:p>
            <a:endParaRPr lang="en-US" dirty="0"/>
          </a:p>
        </p:txBody>
      </p:sp>
    </p:spTree>
    <p:extLst>
      <p:ext uri="{BB962C8B-B14F-4D97-AF65-F5344CB8AC3E}">
        <p14:creationId xmlns:p14="http://schemas.microsoft.com/office/powerpoint/2010/main" val="1330082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Sharing of code and data is coming</a:t>
            </a:r>
            <a:endParaRPr lang="en-US" dirty="0"/>
          </a:p>
        </p:txBody>
      </p:sp>
      <p:sp>
        <p:nvSpPr>
          <p:cNvPr id="5" name="Text Placeholder 4"/>
          <p:cNvSpPr>
            <a:spLocks noGrp="1"/>
          </p:cNvSpPr>
          <p:nvPr>
            <p:ph type="body" idx="1"/>
          </p:nvPr>
        </p:nvSpPr>
        <p:spPr/>
        <p:txBody>
          <a:bodyPr/>
          <a:lstStyle/>
          <a:p>
            <a:r>
              <a:rPr lang="en-US" dirty="0" smtClean="0"/>
              <a:t>Are you ready?</a:t>
            </a:r>
            <a:endParaRPr lang="en-US" dirty="0"/>
          </a:p>
        </p:txBody>
      </p:sp>
    </p:spTree>
    <p:extLst>
      <p:ext uri="{BB962C8B-B14F-4D97-AF65-F5344CB8AC3E}">
        <p14:creationId xmlns:p14="http://schemas.microsoft.com/office/powerpoint/2010/main" val="129413197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is good practice</a:t>
            </a:r>
            <a:endParaRPr lang="en-US" dirty="0"/>
          </a:p>
        </p:txBody>
      </p:sp>
      <p:sp>
        <p:nvSpPr>
          <p:cNvPr id="3" name="Content Placeholder 2"/>
          <p:cNvSpPr>
            <a:spLocks noGrp="1"/>
          </p:cNvSpPr>
          <p:nvPr>
            <p:ph idx="1"/>
          </p:nvPr>
        </p:nvSpPr>
        <p:spPr/>
        <p:txBody>
          <a:bodyPr/>
          <a:lstStyle/>
          <a:p>
            <a:r>
              <a:rPr lang="en-US" dirty="0" err="1" smtClean="0"/>
              <a:t>Hamermesh</a:t>
            </a:r>
            <a:r>
              <a:rPr lang="en-US" dirty="0" smtClean="0"/>
              <a:t> (2007) already said:</a:t>
            </a:r>
          </a:p>
          <a:p>
            <a:endParaRPr lang="en-US" dirty="0" smtClean="0"/>
          </a:p>
          <a:p>
            <a:pPr marL="0" indent="0">
              <a:buNone/>
            </a:pPr>
            <a:r>
              <a:rPr lang="en-US" sz="3200" b="1" dirty="0" smtClean="0">
                <a:latin typeface="Montserrat"/>
              </a:rPr>
              <a:t>“the </a:t>
            </a:r>
            <a:r>
              <a:rPr lang="en-US" sz="3200" b="1" dirty="0">
                <a:latin typeface="Montserrat"/>
              </a:rPr>
              <a:t>payoff is in the </a:t>
            </a:r>
            <a:r>
              <a:rPr lang="en-US" sz="3200" b="1" dirty="0">
                <a:solidFill>
                  <a:schemeClr val="accent5">
                    <a:lumMod val="75000"/>
                  </a:schemeClr>
                </a:solidFill>
                <a:latin typeface="Montserrat"/>
              </a:rPr>
              <a:t>influence of one’s </a:t>
            </a:r>
            <a:r>
              <a:rPr lang="en-US" sz="3200" b="1" dirty="0" smtClean="0">
                <a:solidFill>
                  <a:schemeClr val="accent5">
                    <a:lumMod val="75000"/>
                  </a:schemeClr>
                </a:solidFill>
                <a:latin typeface="Montserrat"/>
              </a:rPr>
              <a:t>ideas:</a:t>
            </a:r>
            <a:r>
              <a:rPr lang="en-US" sz="3200" b="1" dirty="0" smtClean="0">
                <a:latin typeface="Montserrat"/>
              </a:rPr>
              <a:t> having other scholars </a:t>
            </a:r>
            <a:r>
              <a:rPr lang="en-US" sz="3200" b="1" dirty="0">
                <a:latin typeface="Montserrat"/>
              </a:rPr>
              <a:t>base their work on those ideas, </a:t>
            </a:r>
            <a:r>
              <a:rPr lang="en-US" sz="3200" b="1" dirty="0">
                <a:solidFill>
                  <a:schemeClr val="accent6">
                    <a:lumMod val="75000"/>
                  </a:schemeClr>
                </a:solidFill>
                <a:latin typeface="Montserrat"/>
              </a:rPr>
              <a:t>having students learn from them</a:t>
            </a:r>
            <a:r>
              <a:rPr lang="en-US" sz="3200" b="1" dirty="0">
                <a:latin typeface="Montserrat"/>
              </a:rPr>
              <a:t>, and </a:t>
            </a:r>
            <a:r>
              <a:rPr lang="en-US" sz="3200" b="1" dirty="0" smtClean="0">
                <a:latin typeface="Montserrat"/>
              </a:rPr>
              <a:t>[…] </a:t>
            </a:r>
            <a:r>
              <a:rPr lang="en-US" sz="3200" b="1" dirty="0" smtClean="0">
                <a:solidFill>
                  <a:schemeClr val="accent2">
                    <a:lumMod val="75000"/>
                  </a:schemeClr>
                </a:solidFill>
                <a:latin typeface="Montserrat"/>
              </a:rPr>
              <a:t>having </a:t>
            </a:r>
            <a:r>
              <a:rPr lang="en-US" sz="3200" b="1" dirty="0">
                <a:solidFill>
                  <a:schemeClr val="accent2">
                    <a:lumMod val="75000"/>
                  </a:schemeClr>
                </a:solidFill>
                <a:latin typeface="Montserrat"/>
              </a:rPr>
              <a:t>public policy influenced by them</a:t>
            </a:r>
            <a:r>
              <a:rPr lang="en-US" sz="3200" b="1" dirty="0">
                <a:latin typeface="Montserrat"/>
              </a:rPr>
              <a:t> </a:t>
            </a:r>
            <a:r>
              <a:rPr lang="en-US" sz="3200" b="1" dirty="0" smtClean="0">
                <a:latin typeface="Montserrat"/>
              </a:rPr>
              <a:t>[…] </a:t>
            </a:r>
            <a:r>
              <a:rPr lang="en-US" sz="3200" b="1" dirty="0">
                <a:latin typeface="Montserrat"/>
              </a:rPr>
              <a:t>our ideas are unlikely to be taken seriously if our empirical research is </a:t>
            </a:r>
            <a:r>
              <a:rPr lang="en-US" sz="3200" b="1" dirty="0" smtClean="0">
                <a:solidFill>
                  <a:srgbClr val="C00000"/>
                </a:solidFill>
                <a:latin typeface="Montserrat"/>
              </a:rPr>
              <a:t>not credible</a:t>
            </a:r>
            <a:r>
              <a:rPr lang="en-US" sz="3200" b="1" dirty="0" smtClean="0">
                <a:latin typeface="Montserrat"/>
              </a:rPr>
              <a:t>”</a:t>
            </a:r>
            <a:endParaRPr lang="en-US" sz="3200" b="1" dirty="0">
              <a:latin typeface="Montserrat"/>
            </a:endParaRPr>
          </a:p>
          <a:p>
            <a:pPr marL="0" indent="0">
              <a:buNone/>
            </a:pPr>
            <a:endParaRPr lang="en-US" dirty="0"/>
          </a:p>
          <a:p>
            <a:endParaRPr lang="en-US" dirty="0"/>
          </a:p>
        </p:txBody>
      </p:sp>
    </p:spTree>
    <p:extLst>
      <p:ext uri="{BB962C8B-B14F-4D97-AF65-F5344CB8AC3E}">
        <p14:creationId xmlns:p14="http://schemas.microsoft.com/office/powerpoint/2010/main" val="388157175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Students and Faculty: New skills to learn</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a:t>
            </a:r>
            <a:r>
              <a:rPr lang="en-US" dirty="0" smtClean="0"/>
              <a:t>reproducibility</a:t>
            </a:r>
          </a:p>
          <a:p>
            <a:r>
              <a:rPr lang="en-US" dirty="0" smtClean="0"/>
              <a:t>How and when to deposit your code and data</a:t>
            </a:r>
            <a:endParaRPr lang="en-US" dirty="0" smtClean="0"/>
          </a:p>
          <a:p>
            <a:r>
              <a:rPr lang="en-US" dirty="0" smtClean="0"/>
              <a:t>How to license your contributions!</a:t>
            </a:r>
          </a:p>
          <a:p>
            <a:r>
              <a:rPr lang="en-US" dirty="0" smtClean="0"/>
              <a:t>When to pre-register, and when not to</a:t>
            </a:r>
          </a:p>
          <a:p>
            <a:r>
              <a:rPr lang="en-US" dirty="0" smtClean="0"/>
              <a:t>Document early, and often</a:t>
            </a:r>
            <a:endParaRPr lang="en-US" dirty="0"/>
          </a:p>
        </p:txBody>
      </p:sp>
    </p:spTree>
    <p:extLst>
      <p:ext uri="{BB962C8B-B14F-4D97-AF65-F5344CB8AC3E}">
        <p14:creationId xmlns:p14="http://schemas.microsoft.com/office/powerpoint/2010/main" val="683083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smtClean="0"/>
              <a:t>is it a “crisis”?</a:t>
            </a:r>
            <a:endParaRPr lang="en-US" dirty="0"/>
          </a:p>
        </p:txBody>
      </p:sp>
      <p:sp>
        <p:nvSpPr>
          <p:cNvPr id="3" name="Content Placeholder 2"/>
          <p:cNvSpPr>
            <a:spLocks noGrp="1"/>
          </p:cNvSpPr>
          <p:nvPr>
            <p:ph idx="1"/>
          </p:nvPr>
        </p:nvSpPr>
        <p:spPr>
          <a:xfrm>
            <a:off x="838200" y="1825625"/>
            <a:ext cx="10515600" cy="2991702"/>
          </a:xfrm>
        </p:spPr>
        <p:txBody>
          <a:bodyPr>
            <a:normAutofit/>
          </a:bodyPr>
          <a:lstStyle/>
          <a:p>
            <a:r>
              <a:rPr lang="en-US" sz="4000" dirty="0" smtClean="0">
                <a:latin typeface="Century" panose="02040604050505020304" pitchFamily="18" charset="0"/>
              </a:rPr>
              <a:t>crisis</a:t>
            </a:r>
            <a:r>
              <a:rPr lang="en-US" sz="4000" dirty="0">
                <a:latin typeface="Century" panose="02040604050505020304" pitchFamily="18" charset="0"/>
              </a:rPr>
              <a:t> [</a:t>
            </a:r>
            <a:r>
              <a:rPr lang="en-US" sz="4000" dirty="0" err="1">
                <a:latin typeface="Century" panose="02040604050505020304" pitchFamily="18" charset="0"/>
              </a:rPr>
              <a:t>kri´sis</a:t>
            </a:r>
            <a:r>
              <a:rPr lang="en-US" sz="4000" dirty="0">
                <a:latin typeface="Century" panose="02040604050505020304" pitchFamily="18" charset="0"/>
              </a:rPr>
              <a:t>] (pl. </a:t>
            </a:r>
            <a:r>
              <a:rPr lang="en-US" sz="4000" i="1" dirty="0" err="1">
                <a:latin typeface="Century" panose="02040604050505020304" pitchFamily="18" charset="0"/>
              </a:rPr>
              <a:t>cri´ses</a:t>
            </a:r>
            <a:r>
              <a:rPr lang="en-US" sz="4000" dirty="0">
                <a:latin typeface="Century" panose="02040604050505020304" pitchFamily="18" charset="0"/>
              </a:rPr>
              <a:t>) (</a:t>
            </a:r>
            <a:r>
              <a:rPr lang="en-US" sz="4000" i="1" dirty="0">
                <a:latin typeface="Century" panose="02040604050505020304" pitchFamily="18" charset="0"/>
              </a:rPr>
              <a:t>L</a:t>
            </a:r>
            <a:r>
              <a:rPr lang="en-US" sz="4000" i="1" dirty="0" smtClean="0">
                <a:latin typeface="Century" panose="02040604050505020304" pitchFamily="18" charset="0"/>
              </a:rPr>
              <a:t>.</a:t>
            </a:r>
            <a:r>
              <a:rPr lang="en-US" sz="4000" dirty="0" smtClean="0">
                <a:latin typeface="Century" panose="02040604050505020304" pitchFamily="18" charset="0"/>
              </a:rPr>
              <a:t>)</a:t>
            </a:r>
            <a:br>
              <a:rPr lang="en-US" sz="4000" dirty="0" smtClean="0">
                <a:latin typeface="Century" panose="02040604050505020304" pitchFamily="18" charset="0"/>
              </a:rPr>
            </a:br>
            <a:r>
              <a:rPr lang="en-US" b="1" dirty="0" smtClean="0">
                <a:latin typeface="Century" panose="02040604050505020304" pitchFamily="18" charset="0"/>
              </a:rPr>
              <a:t>1</a:t>
            </a:r>
            <a:r>
              <a:rPr lang="en-US" b="1" dirty="0">
                <a:latin typeface="Century" panose="02040604050505020304" pitchFamily="18" charset="0"/>
              </a:rPr>
              <a:t>.</a:t>
            </a:r>
            <a:r>
              <a:rPr lang="en-US" dirty="0">
                <a:latin typeface="Century" panose="02040604050505020304" pitchFamily="18" charset="0"/>
              </a:rPr>
              <a:t> the </a:t>
            </a:r>
            <a:r>
              <a:rPr lang="en-US" sz="3200" b="1" dirty="0">
                <a:solidFill>
                  <a:schemeClr val="accent1">
                    <a:lumMod val="75000"/>
                  </a:schemeClr>
                </a:solidFill>
                <a:latin typeface="Century" panose="02040604050505020304" pitchFamily="18" charset="0"/>
              </a:rPr>
              <a:t>turning point</a:t>
            </a:r>
            <a:r>
              <a:rPr lang="en-US" dirty="0">
                <a:latin typeface="Century" panose="02040604050505020304" pitchFamily="18" charset="0"/>
              </a:rPr>
              <a:t> of a disease for better or worse;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especially</a:t>
            </a:r>
            <a:r>
              <a:rPr lang="en-US" dirty="0">
                <a:latin typeface="Century" panose="02040604050505020304" pitchFamily="18" charset="0"/>
              </a:rPr>
              <a:t> a sudden change, usually for the better,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in</a:t>
            </a:r>
            <a:r>
              <a:rPr lang="en-US" dirty="0">
                <a:latin typeface="Century" panose="02040604050505020304" pitchFamily="18" charset="0"/>
              </a:rPr>
              <a:t> the course of </a:t>
            </a:r>
            <a:r>
              <a:rPr lang="en-US" dirty="0" smtClean="0">
                <a:latin typeface="Century" panose="02040604050505020304" pitchFamily="18" charset="0"/>
              </a:rPr>
              <a:t>an acute</a:t>
            </a:r>
            <a:r>
              <a:rPr lang="en-US" dirty="0">
                <a:latin typeface="Century" panose="02040604050505020304" pitchFamily="18" charset="0"/>
              </a:rPr>
              <a:t> </a:t>
            </a:r>
            <a:r>
              <a:rPr lang="en-US" dirty="0" smtClean="0">
                <a:latin typeface="Century" panose="02040604050505020304" pitchFamily="18" charset="0"/>
              </a:rPr>
              <a:t>disease.</a:t>
            </a:r>
            <a:br>
              <a:rPr lang="en-US" dirty="0" smtClean="0">
                <a:latin typeface="Century" panose="02040604050505020304" pitchFamily="18" charset="0"/>
              </a:rPr>
            </a:br>
            <a:r>
              <a:rPr lang="en-US" b="1" dirty="0" smtClean="0">
                <a:latin typeface="Century" panose="02040604050505020304" pitchFamily="18" charset="0"/>
              </a:rPr>
              <a:t>2</a:t>
            </a:r>
            <a:r>
              <a:rPr lang="en-US" b="1" dirty="0">
                <a:latin typeface="Century" panose="02040604050505020304" pitchFamily="18" charset="0"/>
              </a:rPr>
              <a:t>.</a:t>
            </a:r>
            <a:r>
              <a:rPr lang="en-US" dirty="0">
                <a:latin typeface="Century" panose="02040604050505020304" pitchFamily="18" charset="0"/>
              </a:rPr>
              <a:t> a </a:t>
            </a:r>
            <a:r>
              <a:rPr lang="en-US" sz="3200" b="1" dirty="0">
                <a:solidFill>
                  <a:schemeClr val="accent6">
                    <a:lumMod val="75000"/>
                  </a:schemeClr>
                </a:solidFill>
                <a:latin typeface="Century" panose="02040604050505020304" pitchFamily="18" charset="0"/>
              </a:rPr>
              <a:t>sudden paroxysmal intensification</a:t>
            </a:r>
            <a:r>
              <a:rPr lang="en-US" dirty="0">
                <a:latin typeface="Century" panose="02040604050505020304" pitchFamily="18" charset="0"/>
              </a:rPr>
              <a:t> of symptoms in </a:t>
            </a:r>
            <a:r>
              <a:rPr lang="en-US" dirty="0" smtClean="0">
                <a:latin typeface="Century" panose="02040604050505020304" pitchFamily="18" charset="0"/>
              </a:rPr>
              <a:t/>
            </a:r>
            <a:br>
              <a:rPr lang="en-US" dirty="0" smtClean="0">
                <a:latin typeface="Century" panose="02040604050505020304" pitchFamily="18" charset="0"/>
              </a:rPr>
            </a:br>
            <a:r>
              <a:rPr lang="en-US" dirty="0" smtClean="0">
                <a:latin typeface="Century" panose="02040604050505020304" pitchFamily="18" charset="0"/>
              </a:rPr>
              <a:t>the</a:t>
            </a:r>
            <a:r>
              <a:rPr lang="en-US" dirty="0">
                <a:latin typeface="Century" panose="02040604050505020304" pitchFamily="18" charset="0"/>
              </a:rPr>
              <a:t> course of a disease.</a:t>
            </a:r>
          </a:p>
          <a:p>
            <a:endParaRPr lang="en-US" dirty="0"/>
          </a:p>
        </p:txBody>
      </p:sp>
    </p:spTree>
    <p:extLst>
      <p:ext uri="{BB962C8B-B14F-4D97-AF65-F5344CB8AC3E}">
        <p14:creationId xmlns:p14="http://schemas.microsoft.com/office/powerpoint/2010/main" val="134379848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These presentations</a:t>
            </a:r>
            <a:endParaRPr lang="en-US" dirty="0"/>
          </a:p>
        </p:txBody>
      </p:sp>
      <p:sp>
        <p:nvSpPr>
          <p:cNvPr id="3" name="Content Placeholder 2"/>
          <p:cNvSpPr>
            <a:spLocks noGrp="1"/>
          </p:cNvSpPr>
          <p:nvPr>
            <p:ph idx="1"/>
          </p:nvPr>
        </p:nvSpPr>
        <p:spPr/>
        <p:txBody>
          <a:bodyPr/>
          <a:lstStyle/>
          <a:p>
            <a:r>
              <a:rPr lang="en-US" dirty="0" smtClean="0"/>
              <a:t>Archive: </a:t>
            </a:r>
            <a:r>
              <a:rPr lang="en-US" dirty="0" smtClean="0">
                <a:hlinkClick r:id="rId2"/>
              </a:rPr>
              <a:t>10.5281/zenodo.2573123</a:t>
            </a:r>
            <a:endParaRPr lang="en-US" dirty="0" smtClean="0"/>
          </a:p>
          <a:p>
            <a:r>
              <a:rPr lang="en-US" dirty="0"/>
              <a:t>Live: </a:t>
            </a:r>
            <a:r>
              <a:rPr lang="en-US" dirty="0">
                <a:hlinkClick r:id="rId3"/>
              </a:rPr>
              <a:t>https://</a:t>
            </a:r>
            <a:r>
              <a:rPr lang="en-US" dirty="0" smtClean="0">
                <a:hlinkClick r:id="rId3"/>
              </a:rPr>
              <a:t>github.com/labordynamicsinstitute/replicability-presentation2019</a:t>
            </a:r>
            <a:r>
              <a:rPr lang="en-US" dirty="0" smtClean="0"/>
              <a:t> </a:t>
            </a:r>
            <a:endParaRPr lang="en-US" dirty="0"/>
          </a:p>
        </p:txBody>
      </p:sp>
    </p:spTree>
    <p:extLst>
      <p:ext uri="{BB962C8B-B14F-4D97-AF65-F5344CB8AC3E}">
        <p14:creationId xmlns:p14="http://schemas.microsoft.com/office/powerpoint/2010/main" val="36894194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(simple) example</a:t>
            </a:r>
            <a:endParaRPr lang="en-US" dirty="0"/>
          </a:p>
        </p:txBody>
      </p:sp>
      <p:sp>
        <p:nvSpPr>
          <p:cNvPr id="3" name="Content Placeholder 2"/>
          <p:cNvSpPr>
            <a:spLocks noGrp="1"/>
          </p:cNvSpPr>
          <p:nvPr>
            <p:ph idx="1"/>
          </p:nvPr>
        </p:nvSpPr>
        <p:spPr/>
        <p:txBody>
          <a:bodyPr/>
          <a:lstStyle/>
          <a:p>
            <a:r>
              <a:rPr lang="en-US" dirty="0"/>
              <a:t>Archive: </a:t>
            </a:r>
            <a:r>
              <a:rPr lang="en-US" dirty="0">
                <a:hlinkClick r:id="rId2"/>
              </a:rPr>
              <a:t>https://</a:t>
            </a:r>
            <a:r>
              <a:rPr lang="en-US" dirty="0" smtClean="0">
                <a:hlinkClick r:id="rId2"/>
              </a:rPr>
              <a:t>doi.org/10.5281/zenodo.400356</a:t>
            </a:r>
            <a:r>
              <a:rPr lang="en-US" dirty="0" smtClean="0"/>
              <a:t> </a:t>
            </a:r>
          </a:p>
          <a:p>
            <a:r>
              <a:rPr lang="en-US" dirty="0"/>
              <a:t>Live: </a:t>
            </a:r>
            <a:r>
              <a:rPr lang="en-US" dirty="0">
                <a:hlinkClick r:id="rId3"/>
              </a:rPr>
              <a:t>https://</a:t>
            </a:r>
            <a:r>
              <a:rPr lang="en-US" dirty="0" smtClean="0">
                <a:hlinkClick r:id="rId3"/>
              </a:rPr>
              <a:t>github.com/larsvilhuber/jobcreationblog</a:t>
            </a:r>
            <a:r>
              <a:rPr lang="en-US" dirty="0" smtClean="0"/>
              <a:t> </a:t>
            </a:r>
          </a:p>
          <a:p>
            <a:endParaRPr lang="en-US" dirty="0" smtClean="0"/>
          </a:p>
          <a:p>
            <a:endParaRPr lang="en-US" dirty="0"/>
          </a:p>
          <a:p>
            <a:endParaRPr lang="en-US" dirty="0" smtClean="0"/>
          </a:p>
          <a:p>
            <a:endParaRPr lang="en-US" dirty="0"/>
          </a:p>
          <a:p>
            <a:pPr marL="0" indent="0" algn="ctr">
              <a:buNone/>
            </a:pPr>
            <a:r>
              <a:rPr lang="en-US" dirty="0" smtClean="0">
                <a:solidFill>
                  <a:schemeClr val="accent2">
                    <a:lumMod val="75000"/>
                  </a:schemeClr>
                </a:solidFill>
              </a:rPr>
              <a:t>Note: If you tried this now, it would fail…. because the Census Bureau doesn’t maintain complete archives of its data products… </a:t>
            </a:r>
            <a:endParaRPr lang="en-US" dirty="0">
              <a:solidFill>
                <a:schemeClr val="accent2">
                  <a:lumMod val="75000"/>
                </a:schemeClr>
              </a:solidFill>
            </a:endParaRPr>
          </a:p>
        </p:txBody>
      </p:sp>
    </p:spTree>
    <p:extLst>
      <p:ext uri="{BB962C8B-B14F-4D97-AF65-F5344CB8AC3E}">
        <p14:creationId xmlns:p14="http://schemas.microsoft.com/office/powerpoint/2010/main" val="402321005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skills to teach</a:t>
            </a:r>
            <a:endParaRPr lang="en-US" dirty="0"/>
          </a:p>
        </p:txBody>
      </p:sp>
      <p:sp>
        <p:nvSpPr>
          <p:cNvPr id="5" name="Content Placeholder 4"/>
          <p:cNvSpPr>
            <a:spLocks noGrp="1"/>
          </p:cNvSpPr>
          <p:nvPr>
            <p:ph idx="1"/>
          </p:nvPr>
        </p:nvSpPr>
        <p:spPr/>
        <p:txBody>
          <a:bodyPr/>
          <a:lstStyle/>
          <a:p>
            <a:r>
              <a:rPr lang="en-US" dirty="0" smtClean="0"/>
              <a:t>How to incorporate reproducible practices into your workflow</a:t>
            </a:r>
          </a:p>
          <a:p>
            <a:r>
              <a:rPr lang="en-US" dirty="0" smtClean="0"/>
              <a:t>How to structure your code and your data with an eye on reproducibility</a:t>
            </a:r>
          </a:p>
          <a:p>
            <a:r>
              <a:rPr lang="en-US" dirty="0" smtClean="0"/>
              <a:t>How to license your contributions!</a:t>
            </a:r>
          </a:p>
          <a:p>
            <a:r>
              <a:rPr lang="en-US" dirty="0" smtClean="0"/>
              <a:t>When to pre-register, and when not to</a:t>
            </a:r>
          </a:p>
          <a:p>
            <a:r>
              <a:rPr lang="en-US" dirty="0" smtClean="0"/>
              <a:t>Document early, </a:t>
            </a:r>
            <a:r>
              <a:rPr lang="en-US" smtClean="0"/>
              <a:t>and often</a:t>
            </a:r>
            <a:endParaRPr lang="en-US"/>
          </a:p>
        </p:txBody>
      </p:sp>
    </p:spTree>
    <p:extLst>
      <p:ext uri="{BB962C8B-B14F-4D97-AF65-F5344CB8AC3E}">
        <p14:creationId xmlns:p14="http://schemas.microsoft.com/office/powerpoint/2010/main" val="249024051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Faculty: New skills to teach</a:t>
            </a:r>
            <a:endParaRPr lang="en-US" dirty="0"/>
          </a:p>
        </p:txBody>
      </p:sp>
      <p:sp>
        <p:nvSpPr>
          <p:cNvPr id="2" name="TextBox 1"/>
          <p:cNvSpPr txBox="1"/>
          <p:nvPr/>
        </p:nvSpPr>
        <p:spPr>
          <a:xfrm>
            <a:off x="2602653" y="4224866"/>
            <a:ext cx="7687733" cy="1077218"/>
          </a:xfrm>
          <a:prstGeom prst="rect">
            <a:avLst/>
          </a:prstGeom>
          <a:noFill/>
        </p:spPr>
        <p:txBody>
          <a:bodyPr wrap="square" rtlCol="0">
            <a:spAutoFit/>
          </a:bodyPr>
          <a:lstStyle/>
          <a:p>
            <a:pPr marL="285750" indent="-285750">
              <a:buFont typeface="Arial" panose="020B0604020202020204" pitchFamily="34" charset="0"/>
              <a:buChar char="•"/>
            </a:pPr>
            <a:r>
              <a:rPr lang="en-US" sz="3200" b="1" dirty="0" smtClean="0">
                <a:solidFill>
                  <a:srgbClr val="C00000"/>
                </a:solidFill>
              </a:rPr>
              <a:t>Need to be taught at undergraduate level</a:t>
            </a:r>
          </a:p>
          <a:p>
            <a:pPr marL="285750" indent="-285750">
              <a:buFont typeface="Arial" panose="020B0604020202020204" pitchFamily="34" charset="0"/>
              <a:buChar char="•"/>
            </a:pPr>
            <a:r>
              <a:rPr lang="en-US" sz="3200" b="1" dirty="0" smtClean="0">
                <a:solidFill>
                  <a:srgbClr val="C00000"/>
                </a:solidFill>
              </a:rPr>
              <a:t>Need to be taught at the graduate level</a:t>
            </a:r>
            <a:endParaRPr lang="en-US" b="1" dirty="0" smtClean="0">
              <a:solidFill>
                <a:srgbClr val="C00000"/>
              </a:solidFill>
            </a:endParaRPr>
          </a:p>
        </p:txBody>
      </p:sp>
      <p:pic>
        <p:nvPicPr>
          <p:cNvPr id="6" name="Picture 5"/>
          <p:cNvPicPr>
            <a:picLocks noChangeAspect="1"/>
          </p:cNvPicPr>
          <p:nvPr/>
        </p:nvPicPr>
        <p:blipFill>
          <a:blip r:embed="rId2"/>
          <a:stretch>
            <a:fillRect/>
          </a:stretch>
        </p:blipFill>
        <p:spPr>
          <a:xfrm>
            <a:off x="733426" y="1524000"/>
            <a:ext cx="5285137" cy="22860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35887666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New support infrastructure</a:t>
            </a:r>
            <a:endParaRPr lang="en-US" dirty="0"/>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a:xfrm>
            <a:off x="6375836" y="1825625"/>
            <a:ext cx="4977963" cy="4351338"/>
          </a:xfrm>
        </p:spPr>
        <p:txBody>
          <a:bodyPr/>
          <a:lstStyle/>
          <a:p>
            <a:r>
              <a:rPr lang="en-US" dirty="0" smtClean="0"/>
              <a:t>New </a:t>
            </a:r>
            <a:r>
              <a:rPr lang="en-US" b="1" dirty="0" smtClean="0">
                <a:solidFill>
                  <a:schemeClr val="accent5"/>
                </a:solidFill>
              </a:rPr>
              <a:t>courses</a:t>
            </a:r>
            <a:r>
              <a:rPr lang="en-US" dirty="0" smtClean="0"/>
              <a:t>? </a:t>
            </a:r>
          </a:p>
          <a:p>
            <a:r>
              <a:rPr lang="en-US" dirty="0" smtClean="0"/>
              <a:t>New </a:t>
            </a:r>
            <a:r>
              <a:rPr lang="en-US" b="1" dirty="0" smtClean="0">
                <a:solidFill>
                  <a:schemeClr val="accent6">
                    <a:lumMod val="50000"/>
                  </a:schemeClr>
                </a:solidFill>
              </a:rPr>
              <a:t>curricula</a:t>
            </a:r>
            <a:r>
              <a:rPr lang="en-US" dirty="0" smtClean="0"/>
              <a:t>?</a:t>
            </a:r>
          </a:p>
          <a:p>
            <a:r>
              <a:rPr lang="en-US" dirty="0" smtClean="0"/>
              <a:t>New/expanded </a:t>
            </a:r>
            <a:r>
              <a:rPr lang="en-US" b="1" dirty="0" smtClean="0">
                <a:solidFill>
                  <a:schemeClr val="accent2">
                    <a:lumMod val="75000"/>
                  </a:schemeClr>
                </a:solidFill>
              </a:rPr>
              <a:t>support services </a:t>
            </a:r>
            <a:r>
              <a:rPr lang="en-US" dirty="0" smtClean="0"/>
              <a:t>on campus:</a:t>
            </a:r>
          </a:p>
          <a:p>
            <a:pPr lvl="1"/>
            <a:r>
              <a:rPr lang="en-US" b="1" dirty="0" smtClean="0">
                <a:solidFill>
                  <a:srgbClr val="C00000"/>
                </a:solidFill>
              </a:rPr>
              <a:t>Pre-submission</a:t>
            </a:r>
            <a:r>
              <a:rPr lang="en-US" dirty="0" smtClean="0"/>
              <a:t> verification</a:t>
            </a:r>
          </a:p>
          <a:p>
            <a:pPr lvl="1"/>
            <a:r>
              <a:rPr lang="en-US" dirty="0" smtClean="0"/>
              <a:t>Institutional </a:t>
            </a:r>
            <a:r>
              <a:rPr lang="en-US" b="1" dirty="0" smtClean="0">
                <a:solidFill>
                  <a:schemeClr val="accent1">
                    <a:lumMod val="75000"/>
                  </a:schemeClr>
                </a:solidFill>
              </a:rPr>
              <a:t>repositories</a:t>
            </a:r>
            <a:r>
              <a:rPr lang="en-US" dirty="0" smtClean="0"/>
              <a:t> (expanded or outsourced)</a:t>
            </a:r>
          </a:p>
          <a:p>
            <a:pPr lvl="1"/>
            <a:r>
              <a:rPr lang="en-US" dirty="0" smtClean="0"/>
              <a:t>Professional </a:t>
            </a:r>
            <a:r>
              <a:rPr lang="en-US" b="1" dirty="0" smtClean="0">
                <a:solidFill>
                  <a:schemeClr val="accent6">
                    <a:lumMod val="50000"/>
                  </a:schemeClr>
                </a:solidFill>
              </a:rPr>
              <a:t>data curation</a:t>
            </a:r>
            <a:endParaRPr lang="en-US" b="1"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482163" y="1690688"/>
            <a:ext cx="5690037" cy="3200400"/>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73161943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27553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new data and code availability policy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5467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54480" y="253998"/>
          <a:ext cx="10129520" cy="1200512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i="0">
                          <a:effectLst/>
                          <a:latin typeface="Arial" panose="020B0604020202020204" pitchFamily="34" charset="0"/>
                        </a:rPr>
                        <a:t>Data and programs should be archived in community-recognized or general repositories, including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9091794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463040" y="-4846322"/>
          <a:ext cx="10129520" cy="1279760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288514221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503680" y="-7914642"/>
          <a:ext cx="10129520" cy="14504488"/>
        </p:xfrm>
        <a:graphic>
          <a:graphicData uri="http://schemas.openxmlformats.org/drawingml/2006/table">
            <a:tbl>
              <a:tblPr/>
              <a:tblGrid>
                <a:gridCol w="5064760">
                  <a:extLst>
                    <a:ext uri="{9D8B030D-6E8A-4147-A177-3AD203B41FA5}">
                      <a16:colId xmlns:a16="http://schemas.microsoft.com/office/drawing/2014/main" val="1062682826"/>
                    </a:ext>
                  </a:extLst>
                </a:gridCol>
                <a:gridCol w="5064760">
                  <a:extLst>
                    <a:ext uri="{9D8B030D-6E8A-4147-A177-3AD203B41FA5}">
                      <a16:colId xmlns:a16="http://schemas.microsoft.com/office/drawing/2014/main" val="3847522506"/>
                    </a:ext>
                  </a:extLst>
                </a:gridCol>
              </a:tblGrid>
              <a:tr h="167264">
                <a:tc>
                  <a:txBody>
                    <a:bodyPr/>
                    <a:lstStyle/>
                    <a:p>
                      <a:pPr rtl="0" fontAlgn="t"/>
                      <a:r>
                        <a:rPr lang="en-US" sz="3600" b="1" dirty="0">
                          <a:effectLst/>
                        </a:rPr>
                        <a:t>Policy A.2</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600" b="1" dirty="0">
                          <a:effectLst/>
                        </a:rPr>
                        <a:t>Policy B</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9020828"/>
                  </a:ext>
                </a:extLst>
              </a:tr>
              <a:tr h="167264">
                <a:tc>
                  <a:txBody>
                    <a:bodyPr/>
                    <a:lstStyle/>
                    <a:p>
                      <a:pPr rtl="0" fontAlgn="t"/>
                      <a:r>
                        <a:rPr lang="en-US" sz="2000" dirty="0">
                          <a:effectLst/>
                        </a:rPr>
                        <a:t>Data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Data and Code Availability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332345650"/>
                  </a:ext>
                </a:extLst>
              </a:tr>
              <a:tr h="582543">
                <a:tc>
                  <a:txBody>
                    <a:bodyPr/>
                    <a:lstStyle/>
                    <a:p>
                      <a:pPr rtl="0" fontAlgn="t"/>
                      <a:r>
                        <a:rPr lang="en-US" sz="2000">
                          <a:effectLst/>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It is the policy of the American Economic Association to publish papers only if</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50193339"/>
                  </a:ext>
                </a:extLst>
              </a:tr>
              <a:tr h="444117">
                <a:tc>
                  <a:txBody>
                    <a:bodyPr/>
                    <a:lstStyle/>
                    <a:p>
                      <a:pPr rtl="0" fontAlgn="t"/>
                      <a:r>
                        <a:rPr lang="en-US" sz="2000" dirty="0">
                          <a:effectLst/>
                        </a:rPr>
                        <a:t>the data used in the analysis are clearly and precisely documented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b="1" dirty="0">
                          <a:effectLst/>
                          <a:latin typeface="Arial" panose="020B0604020202020204" pitchFamily="34" charset="0"/>
                        </a:rPr>
                        <a:t>the data and code used in the analysis are clearly and precisely documented;</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05072841"/>
                  </a:ext>
                </a:extLst>
              </a:tr>
              <a:tr h="582543">
                <a:tc>
                  <a:txBody>
                    <a:bodyPr/>
                    <a:lstStyle/>
                    <a:p>
                      <a:pPr rtl="0" fontAlgn="t"/>
                      <a:r>
                        <a:rPr lang="en-US" sz="2000" dirty="0">
                          <a:effectLst/>
                        </a:rPr>
                        <a:t>and are readily available to any researcher for purposes of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access to the data and code is clearly and precisely documented, </a:t>
                      </a:r>
                      <a:r>
                        <a:rPr lang="en-US" sz="2000" dirty="0" smtClean="0">
                          <a:effectLst/>
                        </a:rPr>
                        <a:t/>
                      </a:r>
                      <a:br>
                        <a:rPr lang="en-US" sz="2000" dirty="0" smtClean="0">
                          <a:effectLst/>
                        </a:rPr>
                      </a:br>
                      <a:r>
                        <a:rPr lang="en-US" sz="3200" b="1" dirty="0" smtClean="0">
                          <a:solidFill>
                            <a:srgbClr val="C00000"/>
                          </a:solidFill>
                          <a:effectLst/>
                        </a:rPr>
                        <a:t>and </a:t>
                      </a:r>
                      <a:r>
                        <a:rPr lang="en-US" sz="3200" b="1" dirty="0">
                          <a:solidFill>
                            <a:srgbClr val="C00000"/>
                          </a:solidFill>
                          <a:effectLst/>
                        </a:rPr>
                        <a:t>is non-exclusive to the authors.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087565225"/>
                  </a:ext>
                </a:extLst>
              </a:tr>
              <a:tr h="582543">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Authors of accepted papers that contain empirical work, simulations, or experimental work must provide,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00339901"/>
                  </a:ext>
                </a:extLst>
              </a:tr>
              <a:tr h="167264">
                <a:tc>
                  <a:txBody>
                    <a:bodyPr/>
                    <a:lstStyle/>
                    <a:p>
                      <a:pPr rtl="0" fontAlgn="t"/>
                      <a:r>
                        <a:rPr lang="en-US" sz="2000">
                          <a:effectLst/>
                        </a:rPr>
                        <a:t>prior to publication,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995258044"/>
                  </a:ext>
                </a:extLst>
              </a:tr>
              <a:tr h="859395">
                <a:tc>
                  <a:txBody>
                    <a:bodyPr/>
                    <a:lstStyle/>
                    <a:p>
                      <a:pPr rtl="0" fontAlgn="t"/>
                      <a:r>
                        <a:rPr lang="en-US" sz="2000" dirty="0">
                          <a:effectLst/>
                        </a:rPr>
                        <a:t>the data, programs, and other details of the computations sufficient to permit replication.</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information about the data, programs, and other details of the computations sufficient to permit replication, as well as information about access to data and programs.</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133218533"/>
                  </a:ext>
                </a:extLst>
              </a:tr>
              <a:tr h="859395">
                <a:tc>
                  <a:txBody>
                    <a:bodyPr/>
                    <a:lstStyle/>
                    <a:p>
                      <a:pPr rtl="0" fontAlgn="t"/>
                      <a:r>
                        <a:rPr lang="en-US" sz="2000" i="0">
                          <a:effectLst/>
                          <a:latin typeface="Arial" panose="020B0604020202020204" pitchFamily="34" charset="0"/>
                        </a:rPr>
                        <a:t>These will be posted on the AEA Data and Code Repository at </a:t>
                      </a:r>
                      <a:r>
                        <a:rPr lang="en-US" sz="2000" i="1">
                          <a:effectLst/>
                          <a:latin typeface="Arial" panose="020B0604020202020204" pitchFamily="34" charset="0"/>
                        </a:rPr>
                        <a:t>TBD</a:t>
                      </a:r>
                      <a:r>
                        <a:rPr lang="en-US" sz="2000" i="0">
                          <a:effectLst/>
                          <a:latin typeface="Arial" panose="020B0604020202020204" pitchFamily="34" charset="0"/>
                        </a:rPr>
                        <a:t>.</a:t>
                      </a: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2800" b="1" i="0" dirty="0">
                          <a:solidFill>
                            <a:srgbClr val="C00000"/>
                          </a:solidFill>
                          <a:effectLst/>
                          <a:latin typeface="Arial" panose="020B0604020202020204" pitchFamily="34" charset="0"/>
                        </a:rPr>
                        <a:t>Data and programs should be archived in community-recognized or general repositories</a:t>
                      </a:r>
                      <a:r>
                        <a:rPr lang="en-US" sz="2000" i="0" dirty="0">
                          <a:effectLst/>
                          <a:latin typeface="Arial" panose="020B0604020202020204" pitchFamily="34" charset="0"/>
                        </a:rPr>
                        <a:t>, including the AEA Data and Code Repository at </a:t>
                      </a:r>
                      <a:r>
                        <a:rPr lang="en-US" sz="2000" i="1" dirty="0">
                          <a:effectLst/>
                          <a:latin typeface="Arial" panose="020B0604020202020204" pitchFamily="34" charset="0"/>
                        </a:rPr>
                        <a:t>TBD</a:t>
                      </a:r>
                      <a:r>
                        <a:rPr lang="en-US" sz="2000" i="0" dirty="0">
                          <a:effectLst/>
                          <a:latin typeface="Arial" panose="020B0604020202020204" pitchFamily="34" charset="0"/>
                        </a:rPr>
                        <a:t>.</a:t>
                      </a:r>
                      <a:endParaRPr lang="en-US" sz="2000" dirty="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702711153"/>
                  </a:ext>
                </a:extLst>
              </a:tr>
              <a:tr h="582543">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Authors will provide access to editors and reviewers, if requested, to both data and programs prior to acceptance.</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2243718299"/>
                  </a:ext>
                </a:extLst>
              </a:tr>
              <a:tr h="1136247">
                <a:tc>
                  <a:txBody>
                    <a:bodyPr/>
                    <a:lstStyle/>
                    <a:p>
                      <a:pPr rtl="0" fontAlgn="t"/>
                      <a:r>
                        <a:rPr lang="en-US" sz="2000">
                          <a:effectLst/>
                        </a:rPr>
                        <a:t>The Editor should be notified at the time of submission if the data used in a paper are proprietary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a:effectLst/>
                        </a:rPr>
                        <a:t>The Editor should be notified at the time of submission if access to the data used in a paper is restricted or limited, or if, for some other reason, the requirements above cannot be met.</a:t>
                      </a:r>
                      <a:br>
                        <a:rPr lang="en-US" sz="2000">
                          <a:effectLst/>
                        </a:rPr>
                      </a:br>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298540471"/>
                  </a:ext>
                </a:extLst>
              </a:tr>
              <a:tr h="305691">
                <a:tc>
                  <a:txBody>
                    <a:bodyPr/>
                    <a:lstStyle/>
                    <a:p>
                      <a:pPr rtl="0" fontAlgn="t"/>
                      <a:r>
                        <a:rPr lang="en-US" sz="2000">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tc>
                  <a:txBody>
                    <a:bodyPr/>
                    <a:lstStyle/>
                    <a:p>
                      <a:pPr rtl="0" fontAlgn="t"/>
                      <a:r>
                        <a:rPr lang="en-US" sz="3200" b="1" dirty="0">
                          <a:solidFill>
                            <a:srgbClr val="C00000"/>
                          </a:solidFill>
                          <a:effectLst/>
                        </a:rPr>
                        <a:t>The AEA Data Editor will assess compliance with this policy,</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3361284966"/>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3200" b="1" dirty="0">
                          <a:solidFill>
                            <a:srgbClr val="C00000"/>
                          </a:solidFill>
                          <a:effectLst/>
                        </a:rPr>
                        <a:t>and will verify the accuracy of the information prior to acceptance by the Editor.</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450304229"/>
                  </a:ext>
                </a:extLst>
              </a:tr>
              <a:tr h="444117">
                <a:tc>
                  <a:txBody>
                    <a:bodyPr/>
                    <a:lstStyle/>
                    <a:p>
                      <a:pPr rtl="0" fontAlgn="t"/>
                      <a:endParaRPr lang="en-US" sz="2000">
                        <a:effectLst/>
                      </a:endParaRP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t"/>
                      <a:r>
                        <a:rPr lang="en-US" sz="2000" dirty="0">
                          <a:effectLst/>
                        </a:rPr>
                        <a:t>A statement describing compliance with this policy will be posted alongside the article. </a:t>
                      </a:r>
                    </a:p>
                  </a:txBody>
                  <a:tcPr marL="12848" marR="12848" marT="8566" marB="8566">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CE8B2"/>
                    </a:solidFill>
                  </a:tcPr>
                </a:tc>
                <a:extLst>
                  <a:ext uri="{0D108BD9-81ED-4DB2-BD59-A6C34878D82A}">
                    <a16:rowId xmlns:a16="http://schemas.microsoft.com/office/drawing/2014/main" val="1992804959"/>
                  </a:ext>
                </a:extLst>
              </a:tr>
            </a:tbl>
          </a:graphicData>
        </a:graphic>
      </p:graphicFrame>
    </p:spTree>
    <p:extLst>
      <p:ext uri="{BB962C8B-B14F-4D97-AF65-F5344CB8AC3E}">
        <p14:creationId xmlns:p14="http://schemas.microsoft.com/office/powerpoint/2010/main" val="1181347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Scholarly Communications are Meant to Communicate</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17</a:t>
            </a:r>
            <a:r>
              <a:rPr lang="en-US" baseline="30000" dirty="0" smtClean="0"/>
              <a:t>th</a:t>
            </a:r>
            <a:r>
              <a:rPr lang="en-US" dirty="0" smtClean="0"/>
              <a:t> century, scholars communicated by letter exchange</a:t>
            </a:r>
          </a:p>
          <a:p>
            <a:r>
              <a:rPr lang="en-US" dirty="0" smtClean="0"/>
              <a:t>Collections of letters + editing became the first journals</a:t>
            </a:r>
          </a:p>
          <a:p>
            <a:r>
              <a:rPr lang="en-US" dirty="0" smtClean="0"/>
              <a:t>Peer review was incorporated</a:t>
            </a:r>
          </a:p>
          <a:p>
            <a:r>
              <a:rPr lang="en-US" dirty="0" smtClean="0"/>
              <a:t>But the review of a manuscript by an editor and two peers cannot possibly be equivalent to a full vetting</a:t>
            </a:r>
          </a:p>
          <a:p>
            <a:r>
              <a:rPr lang="en-US" dirty="0" smtClean="0"/>
              <a:t>Rather, the back and forth in the pages of academic journals IS the discourse</a:t>
            </a:r>
          </a:p>
          <a:p>
            <a:r>
              <a:rPr lang="en-US" dirty="0" smtClean="0"/>
              <a:t>In this view (also </a:t>
            </a:r>
            <a:r>
              <a:rPr lang="en-US" dirty="0" err="1" smtClean="0"/>
              <a:t>Hamermesh</a:t>
            </a:r>
            <a:r>
              <a:rPr lang="en-US" dirty="0" smtClean="0"/>
              <a:t>, 2007) bad publications (including those that do not privately replicate) die out, good publications withstand those tests</a:t>
            </a:r>
            <a:endParaRPr lang="en-US" dirty="0"/>
          </a:p>
        </p:txBody>
      </p:sp>
    </p:spTree>
    <p:extLst>
      <p:ext uri="{BB962C8B-B14F-4D97-AF65-F5344CB8AC3E}">
        <p14:creationId xmlns:p14="http://schemas.microsoft.com/office/powerpoint/2010/main" val="177685302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DOI and metadata</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4475951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333750" y="1690688"/>
            <a:ext cx="5524500" cy="4295775"/>
          </a:xfrm>
          <a:prstGeom prst="rect">
            <a:avLst/>
          </a:prstGeom>
          <a:ln>
            <a:solidFill>
              <a:schemeClr val="tx1"/>
            </a:solidFill>
          </a:ln>
        </p:spPr>
      </p:pic>
    </p:spTree>
    <p:extLst>
      <p:ext uri="{BB962C8B-B14F-4D97-AF65-F5344CB8AC3E}">
        <p14:creationId xmlns:p14="http://schemas.microsoft.com/office/powerpoint/2010/main" val="38564293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3333750" y="1690688"/>
            <a:ext cx="5524500" cy="4295775"/>
          </a:xfrm>
          <a:prstGeom prst="rect">
            <a:avLst/>
          </a:prstGeom>
          <a:ln>
            <a:solidFill>
              <a:schemeClr val="tx1"/>
            </a:solidFill>
          </a:ln>
        </p:spPr>
      </p:pic>
      <p:pic>
        <p:nvPicPr>
          <p:cNvPr id="2" name="Picture 1"/>
          <p:cNvPicPr>
            <a:picLocks noChangeAspect="1"/>
          </p:cNvPicPr>
          <p:nvPr/>
        </p:nvPicPr>
        <p:blipFill>
          <a:blip r:embed="rId3"/>
          <a:stretch>
            <a:fillRect/>
          </a:stretch>
        </p:blipFill>
        <p:spPr>
          <a:xfrm>
            <a:off x="3011805" y="2971800"/>
            <a:ext cx="5977410" cy="2193324"/>
          </a:xfrm>
          <a:prstGeom prst="rect">
            <a:avLst/>
          </a:prstGeom>
          <a:ln>
            <a:solidFill>
              <a:schemeClr val="tx1"/>
            </a:solidFill>
          </a:ln>
          <a:effectLst>
            <a:outerShdw blurRad="50800" dist="241300" dir="2700000" algn="tl" rotWithShape="0">
              <a:prstClr val="black">
                <a:alpha val="40000"/>
              </a:prstClr>
            </a:outerShdw>
          </a:effectLst>
        </p:spPr>
      </p:pic>
    </p:spTree>
    <p:extLst>
      <p:ext uri="{BB962C8B-B14F-4D97-AF65-F5344CB8AC3E}">
        <p14:creationId xmlns:p14="http://schemas.microsoft.com/office/powerpoint/2010/main" val="5161583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762" y="1546853"/>
            <a:ext cx="4832377" cy="5311147"/>
          </a:xfrm>
        </p:spPr>
      </p:pic>
    </p:spTree>
    <p:extLst>
      <p:ext uri="{BB962C8B-B14F-4D97-AF65-F5344CB8AC3E}">
        <p14:creationId xmlns:p14="http://schemas.microsoft.com/office/powerpoint/2010/main" val="148438973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Digital Object Identifier (DOI)</a:t>
            </a:r>
            <a:endParaRPr lang="en-US" dirty="0"/>
          </a:p>
        </p:txBody>
      </p:sp>
      <p:sp>
        <p:nvSpPr>
          <p:cNvPr id="2" name="Content Placeholder 1"/>
          <p:cNvSpPr>
            <a:spLocks noGrp="1"/>
          </p:cNvSpPr>
          <p:nvPr>
            <p:ph idx="1"/>
          </p:nvPr>
        </p:nvSpPr>
        <p:spPr/>
        <p:txBody>
          <a:bodyPr>
            <a:normAutofit lnSpcReduction="10000"/>
          </a:bodyPr>
          <a:lstStyle/>
          <a:p>
            <a:r>
              <a:rPr lang="en-US" dirty="0" smtClean="0"/>
              <a:t>Registries handle DOI (e.g. 10.1257/aer.104.11.3701)</a:t>
            </a:r>
          </a:p>
          <a:p>
            <a:r>
              <a:rPr lang="en-US" dirty="0" smtClean="0"/>
              <a:t>Key information</a:t>
            </a:r>
            <a:r>
              <a:rPr lang="en-US" dirty="0"/>
              <a:t>: the link </a:t>
            </a:r>
            <a:r>
              <a:rPr lang="en-US" dirty="0" smtClean="0"/>
              <a:t>(</a:t>
            </a:r>
            <a:r>
              <a:rPr lang="en-US" dirty="0" smtClean="0">
                <a:hlinkClick r:id="rId2"/>
              </a:rPr>
              <a:t>https</a:t>
            </a:r>
            <a:r>
              <a:rPr lang="en-US" dirty="0">
                <a:hlinkClick r:id="rId2"/>
              </a:rPr>
              <a:t>://</a:t>
            </a:r>
            <a:r>
              <a:rPr lang="en-US" dirty="0" smtClean="0">
                <a:hlinkClick r:id="rId2"/>
              </a:rPr>
              <a:t>www.aeaweb.org/articles?id=10.1257/aer.104.11.3701</a:t>
            </a:r>
            <a:r>
              <a:rPr lang="en-US" dirty="0" smtClean="0"/>
              <a:t> )</a:t>
            </a:r>
          </a:p>
          <a:p>
            <a:r>
              <a:rPr lang="en-US" dirty="0" smtClean="0"/>
              <a:t>Additional information:</a:t>
            </a:r>
          </a:p>
          <a:p>
            <a:r>
              <a:rPr lang="en-US" i="1" dirty="0"/>
              <a:t>Required Elements</a:t>
            </a:r>
            <a:endParaRPr lang="en-US" dirty="0"/>
          </a:p>
          <a:p>
            <a:pPr lvl="1"/>
            <a:r>
              <a:rPr lang="en-US" b="1" dirty="0" smtClean="0"/>
              <a:t>Article</a:t>
            </a:r>
            <a:r>
              <a:rPr lang="en-US" b="1" dirty="0"/>
              <a:t>:</a:t>
            </a:r>
            <a:r>
              <a:rPr lang="en-US" dirty="0"/>
              <a:t> titles, </a:t>
            </a:r>
            <a:r>
              <a:rPr lang="en-US" dirty="0" err="1"/>
              <a:t>publication_date</a:t>
            </a:r>
            <a:r>
              <a:rPr lang="en-US" dirty="0"/>
              <a:t> (year), </a:t>
            </a:r>
            <a:r>
              <a:rPr lang="en-US" dirty="0" err="1"/>
              <a:t>doi_data</a:t>
            </a:r>
            <a:endParaRPr lang="en-US" dirty="0"/>
          </a:p>
          <a:p>
            <a:r>
              <a:rPr lang="en-US" i="1" dirty="0" smtClean="0"/>
              <a:t>Recommended </a:t>
            </a:r>
            <a:r>
              <a:rPr lang="en-US" i="1" dirty="0"/>
              <a:t>Elements</a:t>
            </a:r>
            <a:endParaRPr lang="en-US" dirty="0"/>
          </a:p>
          <a:p>
            <a:pPr lvl="1"/>
            <a:r>
              <a:rPr lang="en-US" b="1" dirty="0" smtClean="0"/>
              <a:t>Article</a:t>
            </a:r>
            <a:r>
              <a:rPr lang="en-US" b="1" dirty="0"/>
              <a:t>:</a:t>
            </a:r>
            <a:r>
              <a:rPr lang="en-US" dirty="0"/>
              <a:t> </a:t>
            </a:r>
            <a:r>
              <a:rPr lang="en-US" b="1" dirty="0">
                <a:solidFill>
                  <a:srgbClr val="FF0000"/>
                </a:solidFill>
              </a:rPr>
              <a:t>contributors</a:t>
            </a:r>
            <a:r>
              <a:rPr lang="en-US" dirty="0"/>
              <a:t>, ORCIDs, </a:t>
            </a:r>
            <a:r>
              <a:rPr lang="en-US" dirty="0" err="1"/>
              <a:t>publication_date</a:t>
            </a:r>
            <a:r>
              <a:rPr lang="en-US" dirty="0"/>
              <a:t> (day, month), pages (</a:t>
            </a:r>
            <a:r>
              <a:rPr lang="en-US" dirty="0" err="1"/>
              <a:t>first_page</a:t>
            </a:r>
            <a:r>
              <a:rPr lang="en-US" dirty="0"/>
              <a:t>, </a:t>
            </a:r>
            <a:r>
              <a:rPr lang="en-US" dirty="0" err="1"/>
              <a:t>last_page</a:t>
            </a:r>
            <a:r>
              <a:rPr lang="en-US" dirty="0"/>
              <a:t>), </a:t>
            </a:r>
            <a:r>
              <a:rPr lang="en-US" b="1" dirty="0" err="1" smtClean="0">
                <a:solidFill>
                  <a:srgbClr val="FF0000"/>
                </a:solidFill>
              </a:rPr>
              <a:t>citation_list</a:t>
            </a:r>
            <a:endParaRPr lang="en-US" b="1" dirty="0">
              <a:solidFill>
                <a:srgbClr val="FF0000"/>
              </a:solidFill>
            </a:endParaRPr>
          </a:p>
          <a:p>
            <a:pPr lvl="1"/>
            <a:r>
              <a:rPr lang="en-US" i="1" dirty="0" smtClean="0"/>
              <a:t>also </a:t>
            </a:r>
            <a:r>
              <a:rPr lang="en-US" i="1" dirty="0"/>
              <a:t>strongly recommended: </a:t>
            </a:r>
            <a:r>
              <a:rPr lang="en-US" dirty="0"/>
              <a:t> </a:t>
            </a:r>
            <a:r>
              <a:rPr lang="en-US" dirty="0">
                <a:hlinkClick r:id="rId3"/>
              </a:rPr>
              <a:t>funding</a:t>
            </a:r>
            <a:r>
              <a:rPr lang="en-US" dirty="0"/>
              <a:t>, </a:t>
            </a:r>
            <a:r>
              <a:rPr lang="en-US" dirty="0">
                <a:hlinkClick r:id="rId4"/>
              </a:rPr>
              <a:t>license</a:t>
            </a:r>
            <a:r>
              <a:rPr lang="en-US" dirty="0"/>
              <a:t>, </a:t>
            </a:r>
          </a:p>
          <a:p>
            <a:endParaRPr lang="en-US" dirty="0"/>
          </a:p>
        </p:txBody>
      </p:sp>
    </p:spTree>
    <p:extLst>
      <p:ext uri="{BB962C8B-B14F-4D97-AF65-F5344CB8AC3E}">
        <p14:creationId xmlns:p14="http://schemas.microsoft.com/office/powerpoint/2010/main" val="215248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2"/>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Maybe it’s only a tantrum…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4430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Efficiency</a:t>
            </a:r>
            <a:endParaRPr lang="en-US" dirty="0">
              <a:solidFill>
                <a:schemeClr val="bg1"/>
              </a:solidFill>
            </a:endParaRPr>
          </a:p>
        </p:txBody>
      </p:sp>
    </p:spTree>
    <p:extLst>
      <p:ext uri="{BB962C8B-B14F-4D97-AF65-F5344CB8AC3E}">
        <p14:creationId xmlns:p14="http://schemas.microsoft.com/office/powerpoint/2010/main" val="19352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a:t>
            </a:r>
            <a:r>
              <a:rPr lang="en-US" dirty="0" err="1" smtClean="0"/>
              <a:t>scholary</a:t>
            </a:r>
            <a:r>
              <a:rPr lang="en-US" dirty="0" smtClean="0"/>
              <a:t> discourse?</a:t>
            </a:r>
            <a:endParaRPr lang="en-US" dirty="0"/>
          </a:p>
        </p:txBody>
      </p:sp>
      <p:sp>
        <p:nvSpPr>
          <p:cNvPr id="3" name="Content Placeholder 2"/>
          <p:cNvSpPr>
            <a:spLocks noGrp="1"/>
          </p:cNvSpPr>
          <p:nvPr>
            <p:ph idx="1"/>
          </p:nvPr>
        </p:nvSpPr>
        <p:spPr/>
        <p:txBody>
          <a:bodyPr>
            <a:normAutofit/>
          </a:bodyPr>
          <a:lstStyle/>
          <a:p>
            <a:r>
              <a:rPr lang="en-US" sz="4000" dirty="0" smtClean="0"/>
              <a:t>If publishing is part of a discourse (and not the final truth), then it must be made efficient</a:t>
            </a:r>
          </a:p>
          <a:p>
            <a:r>
              <a:rPr lang="en-US" sz="4000" dirty="0" smtClean="0"/>
              <a:t>When publication was exchange of ideas, the exchange of papers (1600s!) included everything necessary</a:t>
            </a:r>
          </a:p>
        </p:txBody>
      </p:sp>
    </p:spTree>
    <p:extLst>
      <p:ext uri="{BB962C8B-B14F-4D97-AF65-F5344CB8AC3E}">
        <p14:creationId xmlns:p14="http://schemas.microsoft.com/office/powerpoint/2010/main" val="2011493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r>
              <a:rPr lang="en-US" sz="3600" b="1" dirty="0" smtClean="0">
                <a:solidFill>
                  <a:schemeClr val="accent4">
                    <a:lumMod val="75000"/>
                  </a:schemeClr>
                </a:solidFill>
              </a:rPr>
              <a:t>Data</a:t>
            </a:r>
            <a:r>
              <a:rPr lang="en-US" sz="3600" dirty="0" smtClean="0"/>
              <a:t> became electronic, was no longer </a:t>
            </a:r>
            <a:r>
              <a:rPr lang="en-US" sz="4000" b="1" dirty="0" smtClean="0">
                <a:solidFill>
                  <a:srgbClr val="C00000"/>
                </a:solidFill>
              </a:rPr>
              <a:t>included</a:t>
            </a:r>
            <a:r>
              <a:rPr lang="en-US" sz="3600" dirty="0" smtClean="0"/>
              <a:t> or </a:t>
            </a:r>
            <a:r>
              <a:rPr lang="en-US" sz="4000" b="1" dirty="0" smtClean="0">
                <a:solidFill>
                  <a:schemeClr val="accent2">
                    <a:lumMod val="75000"/>
                  </a:schemeClr>
                </a:solidFill>
              </a:rPr>
              <a:t>cited</a:t>
            </a:r>
          </a:p>
          <a:p>
            <a:r>
              <a:rPr lang="en-US" sz="3600" b="1" dirty="0">
                <a:solidFill>
                  <a:schemeClr val="accent5">
                    <a:lumMod val="75000"/>
                  </a:schemeClr>
                </a:solidFill>
              </a:rPr>
              <a:t>Math</a:t>
            </a:r>
            <a:r>
              <a:rPr lang="en-US" sz="3600" dirty="0"/>
              <a:t> was transcribed to </a:t>
            </a:r>
            <a:r>
              <a:rPr lang="en-US" sz="4000" b="1" dirty="0">
                <a:solidFill>
                  <a:schemeClr val="accent6">
                    <a:lumMod val="75000"/>
                  </a:schemeClr>
                </a:solidFill>
              </a:rPr>
              <a:t>code</a:t>
            </a:r>
            <a:r>
              <a:rPr lang="en-US" sz="3600" dirty="0"/>
              <a:t>, and was no longer </a:t>
            </a:r>
            <a:r>
              <a:rPr lang="en-US" sz="4000" b="1" dirty="0">
                <a:solidFill>
                  <a:srgbClr val="C00000"/>
                </a:solidFill>
              </a:rPr>
              <a:t>included</a:t>
            </a:r>
            <a:endParaRPr lang="en-US" sz="3600" b="1" dirty="0">
              <a:solidFill>
                <a:srgbClr val="C00000"/>
              </a:solidFill>
            </a:endParaRPr>
          </a:p>
        </p:txBody>
      </p:sp>
    </p:spTree>
    <p:extLst>
      <p:ext uri="{BB962C8B-B14F-4D97-AF65-F5344CB8AC3E}">
        <p14:creationId xmlns:p14="http://schemas.microsoft.com/office/powerpoint/2010/main" val="2176758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AF2F-3301-4F71-8A38-38492401B08B}"/>
              </a:ext>
            </a:extLst>
          </p:cNvPr>
          <p:cNvSpPr>
            <a:spLocks noGrp="1"/>
          </p:cNvSpPr>
          <p:nvPr>
            <p:ph type="title"/>
          </p:nvPr>
        </p:nvSpPr>
        <p:spPr/>
        <p:txBody>
          <a:bodyPr/>
          <a:lstStyle/>
          <a:p>
            <a:r>
              <a:rPr lang="en-US" dirty="0"/>
              <a:t>Citing data sources</a:t>
            </a:r>
          </a:p>
        </p:txBody>
      </p:sp>
      <p:sp>
        <p:nvSpPr>
          <p:cNvPr id="3" name="Content Placeholder 2">
            <a:extLst>
              <a:ext uri="{FF2B5EF4-FFF2-40B4-BE49-F238E27FC236}">
                <a16:creationId xmlns:a16="http://schemas.microsoft.com/office/drawing/2014/main" id="{658DC52E-E869-4746-AA46-D1A71B011C1B}"/>
              </a:ext>
            </a:extLst>
          </p:cNvPr>
          <p:cNvSpPr>
            <a:spLocks noGrp="1"/>
          </p:cNvSpPr>
          <p:nvPr>
            <p:ph idx="1"/>
          </p:nvPr>
        </p:nvSpPr>
        <p:spPr/>
        <p:txBody>
          <a:bodyPr>
            <a:normAutofit/>
          </a:bodyPr>
          <a:lstStyle/>
          <a:p>
            <a:pPr marL="0" indent="0" algn="ctr">
              <a:buNone/>
            </a:pPr>
            <a:r>
              <a:rPr lang="en-US" sz="3600" dirty="0"/>
              <a:t>“Many authors cited only general sources such as </a:t>
            </a:r>
            <a:r>
              <a:rPr lang="en-US" sz="3600" i="1" dirty="0"/>
              <a:t>Survey of Current Business</a:t>
            </a:r>
            <a:r>
              <a:rPr lang="en-US" sz="3600" dirty="0"/>
              <a:t>, </a:t>
            </a:r>
            <a:r>
              <a:rPr lang="en-US" sz="3600" i="1" dirty="0"/>
              <a:t>Federal Reserve Bulletin</a:t>
            </a:r>
            <a:r>
              <a:rPr lang="en-US" sz="3600" dirty="0"/>
              <a:t>, or </a:t>
            </a:r>
            <a:r>
              <a:rPr lang="en-US" sz="3600" i="1" dirty="0"/>
              <a:t>International Financial Statistics</a:t>
            </a:r>
            <a:r>
              <a:rPr lang="en-US" sz="3600" dirty="0"/>
              <a:t>, but </a:t>
            </a:r>
            <a:r>
              <a:rPr lang="en-US" sz="3600" b="1" dirty="0">
                <a:solidFill>
                  <a:srgbClr val="C00000"/>
                </a:solidFill>
              </a:rPr>
              <a:t>did not identify </a:t>
            </a:r>
            <a:r>
              <a:rPr lang="en-US" sz="3600" dirty="0"/>
              <a:t>the specific issues, tables, and pages from which the data had been extracted.” </a:t>
            </a:r>
          </a:p>
          <a:p>
            <a:pPr marL="0" indent="0" algn="ctr">
              <a:buNone/>
            </a:pPr>
            <a:endParaRPr lang="en-US" sz="3600" dirty="0"/>
          </a:p>
          <a:p>
            <a:pPr marL="0" indent="0" algn="r">
              <a:buNone/>
            </a:pPr>
            <a:r>
              <a:rPr lang="en-US" sz="3600" dirty="0"/>
              <a:t>(Dewald </a:t>
            </a:r>
            <a:r>
              <a:rPr lang="en-US" sz="3600" dirty="0" err="1"/>
              <a:t>Thursby</a:t>
            </a:r>
            <a:r>
              <a:rPr lang="en-US" sz="3600" dirty="0"/>
              <a:t> Anderson </a:t>
            </a:r>
            <a:r>
              <a:rPr lang="en-US" sz="3600" b="1" dirty="0">
                <a:solidFill>
                  <a:srgbClr val="FF0000"/>
                </a:solidFill>
              </a:rPr>
              <a:t>1986</a:t>
            </a:r>
            <a:r>
              <a:rPr lang="en-US" sz="3600" dirty="0"/>
              <a:t>, p. 591)</a:t>
            </a:r>
          </a:p>
        </p:txBody>
      </p:sp>
    </p:spTree>
    <p:extLst>
      <p:ext uri="{BB962C8B-B14F-4D97-AF65-F5344CB8AC3E}">
        <p14:creationId xmlns:p14="http://schemas.microsoft.com/office/powerpoint/2010/main" val="233086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a:t>
            </a:r>
            <a:r>
              <a:rPr lang="en-US" sz="3600" b="1" dirty="0" smtClean="0"/>
              <a:t>days</a:t>
            </a:r>
          </a:p>
          <a:p>
            <a:pPr marL="0" indent="0" algn="ctr">
              <a:buNone/>
            </a:pPr>
            <a:r>
              <a:rPr lang="en-US" sz="3600" b="1" dirty="0"/>
              <a:t>t</a:t>
            </a:r>
            <a:r>
              <a:rPr lang="en-US" sz="3600" b="1" dirty="0" smtClean="0"/>
              <a:t>o facilitate replicability</a:t>
            </a:r>
            <a:endParaRPr lang="en-US" sz="3600" b="1" dirty="0" smtClean="0"/>
          </a:p>
        </p:txBody>
      </p:sp>
    </p:spTree>
    <p:extLst>
      <p:ext uri="{BB962C8B-B14F-4D97-AF65-F5344CB8AC3E}">
        <p14:creationId xmlns:p14="http://schemas.microsoft.com/office/powerpoint/2010/main" val="3252446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Definition</a:t>
            </a:r>
            <a:endParaRPr lang="en-US" dirty="0">
              <a:solidFill>
                <a:schemeClr val="bg1"/>
              </a:solidFill>
            </a:endParaRPr>
          </a:p>
        </p:txBody>
      </p:sp>
    </p:spTree>
    <p:extLst>
      <p:ext uri="{BB962C8B-B14F-4D97-AF65-F5344CB8AC3E}">
        <p14:creationId xmlns:p14="http://schemas.microsoft.com/office/powerpoint/2010/main" val="137278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reprodubility</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78228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10796826" cy="553998"/>
          </a:xfrm>
          <a:prstGeom prst="rect">
            <a:avLst/>
          </a:prstGeom>
          <a:noFill/>
        </p:spPr>
        <p:txBody>
          <a:bodyPr wrap="square" rtlCol="0">
            <a:spAutoFit/>
          </a:bodyPr>
          <a:lstStyle/>
          <a:p>
            <a:r>
              <a:rPr lang="en-US" sz="3000" b="1" dirty="0">
                <a:latin typeface="Montserrat" panose="00000500000000000000" pitchFamily="50" charset="0"/>
              </a:rPr>
              <a:t>Replication continuum </a:t>
            </a:r>
            <a:r>
              <a:rPr lang="en-US" sz="3000" dirty="0">
                <a:solidFill>
                  <a:schemeClr val="accent3"/>
                </a:solidFill>
                <a:latin typeface="Montserrat" panose="00000500000000000000" pitchFamily="50" charset="0"/>
              </a:rPr>
              <a:t>(</a:t>
            </a:r>
            <a:r>
              <a:rPr lang="en-US" sz="3000" dirty="0" err="1">
                <a:solidFill>
                  <a:schemeClr val="accent3"/>
                </a:solidFill>
                <a:latin typeface="Montserrat" panose="00000500000000000000" pitchFamily="50" charset="0"/>
              </a:rPr>
              <a:t>Bollen</a:t>
            </a:r>
            <a:r>
              <a:rPr lang="en-US" sz="3000" dirty="0">
                <a:solidFill>
                  <a:schemeClr val="accent3"/>
                </a:solidFill>
                <a:latin typeface="Montserrat" panose="00000500000000000000" pitchFamily="50" charset="0"/>
              </a:rPr>
              <a:t> et al. 2015)</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47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Tree>
    <p:extLst>
      <p:ext uri="{BB962C8B-B14F-4D97-AF65-F5344CB8AC3E}">
        <p14:creationId xmlns:p14="http://schemas.microsoft.com/office/powerpoint/2010/main" val="362351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Background</a:t>
            </a:r>
            <a:endParaRPr lang="en-US" dirty="0" smtClean="0"/>
          </a:p>
          <a:p>
            <a:r>
              <a:rPr lang="en-US" dirty="0" smtClean="0"/>
              <a:t>Economics and other social sciences</a:t>
            </a:r>
          </a:p>
          <a:p>
            <a:r>
              <a:rPr lang="en-US" dirty="0" smtClean="0"/>
              <a:t>What are we doing in Economics? (at the AEA, in general)</a:t>
            </a:r>
          </a:p>
          <a:p>
            <a:r>
              <a:rPr lang="en-US" dirty="0" smtClean="0"/>
              <a:t>What are we going to do in Economics?</a:t>
            </a:r>
          </a:p>
          <a:p>
            <a:r>
              <a:rPr lang="en-US" dirty="0" smtClean="0"/>
              <a:t>What will you be doing going forward?</a:t>
            </a:r>
            <a:endParaRPr lang="en-US" dirty="0"/>
          </a:p>
        </p:txBody>
      </p:sp>
    </p:spTree>
    <p:extLst>
      <p:ext uri="{BB962C8B-B14F-4D97-AF65-F5344CB8AC3E}">
        <p14:creationId xmlns:p14="http://schemas.microsoft.com/office/powerpoint/2010/main" val="3515175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512564579"/>
              </p:ext>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5830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4517839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1478864426"/>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80424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3167634549"/>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267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3331498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2543737564"/>
              </p:ext>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879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smtClean="0"/>
              <a:t/>
            </a:r>
            <a:br>
              <a:rPr lang="en-US" dirty="0" smtClean="0"/>
            </a:br>
            <a:r>
              <a:rPr lang="en-US" dirty="0" smtClean="0"/>
              <a:t>“</a:t>
            </a:r>
            <a:r>
              <a:rPr lang="en-US" dirty="0"/>
              <a:t>Data Availability Policy”?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777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t>
            </a:r>
            <a:r>
              <a:rPr lang="en-US" dirty="0" smtClean="0"/>
              <a:t>Availability Policy</a:t>
            </a:r>
            <a:r>
              <a:rPr lang="en-US" dirty="0" smtClean="0"/>
              <a:t>” (2018)</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It is the policy of the American Economic Association to publish papers only if the data used in the analysis are </a:t>
            </a:r>
            <a:r>
              <a:rPr lang="en-US" b="1" u="sng" dirty="0"/>
              <a:t>clearly and precisely </a:t>
            </a:r>
            <a:r>
              <a:rPr lang="en-US" b="1" dirty="0"/>
              <a:t>documented and are readily available to any researcher for purposes of replication.</a:t>
            </a:r>
          </a:p>
          <a:p>
            <a:pPr fontAlgn="base"/>
            <a:r>
              <a:rPr lang="en-US" dirty="0"/>
              <a:t>Authors of accepted papers that contain empirical work, simulations, or experimental work must </a:t>
            </a:r>
            <a:r>
              <a:rPr lang="en-US" b="1" dirty="0">
                <a:solidFill>
                  <a:schemeClr val="accent5">
                    <a:lumMod val="75000"/>
                  </a:schemeClr>
                </a:solidFill>
              </a:rPr>
              <a:t>provide</a:t>
            </a:r>
            <a:r>
              <a:rPr lang="en-US" dirty="0"/>
              <a:t>, prior to publication, the </a:t>
            </a:r>
            <a:r>
              <a:rPr lang="en-US" b="1" dirty="0">
                <a:solidFill>
                  <a:schemeClr val="accent5">
                    <a:lumMod val="75000"/>
                  </a:schemeClr>
                </a:solidFill>
              </a:rPr>
              <a:t>data, programs, and other details of the computations sufficient to permit replication. </a:t>
            </a:r>
            <a:r>
              <a:rPr lang="en-US" dirty="0"/>
              <a:t>These will be posted on the AEA website. The Editor should be notified at the time of submission if the data used in a paper are proprietary or if, for some other reason, the requirements above cannot be met.</a:t>
            </a:r>
          </a:p>
          <a:p>
            <a:endParaRPr lang="en-US" dirty="0"/>
          </a:p>
        </p:txBody>
      </p:sp>
    </p:spTree>
    <p:extLst>
      <p:ext uri="{BB962C8B-B14F-4D97-AF65-F5344CB8AC3E}">
        <p14:creationId xmlns:p14="http://schemas.microsoft.com/office/powerpoint/2010/main" val="1532176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Different</a:t>
            </a:r>
            <a:endParaRPr lang="en-US" dirty="0">
              <a:solidFill>
                <a:schemeClr val="bg1"/>
              </a:solidFill>
            </a:endParaRPr>
          </a:p>
        </p:txBody>
      </p:sp>
    </p:spTree>
    <p:extLst>
      <p:ext uri="{BB962C8B-B14F-4D97-AF65-F5344CB8AC3E}">
        <p14:creationId xmlns:p14="http://schemas.microsoft.com/office/powerpoint/2010/main" val="140669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Today is different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2660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History</a:t>
            </a:r>
            <a:endParaRPr lang="en-US" dirty="0">
              <a:solidFill>
                <a:schemeClr val="bg1"/>
              </a:solidFill>
            </a:endParaRPr>
          </a:p>
        </p:txBody>
      </p:sp>
    </p:spTree>
    <p:extLst>
      <p:ext uri="{BB962C8B-B14F-4D97-AF65-F5344CB8AC3E}">
        <p14:creationId xmlns:p14="http://schemas.microsoft.com/office/powerpoint/2010/main" val="3273912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different?</a:t>
            </a:r>
            <a:endParaRPr lang="en-US" dirty="0"/>
          </a:p>
        </p:txBody>
      </p:sp>
      <p:sp>
        <p:nvSpPr>
          <p:cNvPr id="3" name="Content Placeholder 2"/>
          <p:cNvSpPr>
            <a:spLocks noGrp="1"/>
          </p:cNvSpPr>
          <p:nvPr>
            <p:ph idx="1"/>
          </p:nvPr>
        </p:nvSpPr>
        <p:spPr/>
        <p:txBody>
          <a:bodyPr>
            <a:normAutofit fontScale="92500"/>
          </a:bodyPr>
          <a:lstStyle/>
          <a:p>
            <a:r>
              <a:rPr lang="en-US" dirty="0" smtClean="0"/>
              <a:t>Technical infrastructure supporting openness</a:t>
            </a:r>
          </a:p>
          <a:p>
            <a:pPr lvl="1"/>
            <a:r>
              <a:rPr lang="en-US" dirty="0" smtClean="0"/>
              <a:t>More and easier archives with self-service options (</a:t>
            </a:r>
            <a:r>
              <a:rPr lang="en-US" dirty="0" err="1" smtClean="0"/>
              <a:t>Figshare</a:t>
            </a:r>
            <a:r>
              <a:rPr lang="en-US" dirty="0" smtClean="0"/>
              <a:t>, </a:t>
            </a:r>
            <a:r>
              <a:rPr lang="en-US" dirty="0" err="1" smtClean="0"/>
              <a:t>Zenodo</a:t>
            </a:r>
            <a:r>
              <a:rPr lang="en-US" dirty="0" smtClean="0"/>
              <a:t>, </a:t>
            </a:r>
            <a:r>
              <a:rPr lang="en-US" dirty="0" err="1" smtClean="0"/>
              <a:t>OpenICPSR</a:t>
            </a:r>
            <a:r>
              <a:rPr lang="en-US" dirty="0" smtClean="0"/>
              <a:t>)</a:t>
            </a:r>
          </a:p>
          <a:p>
            <a:pPr lvl="1"/>
            <a:r>
              <a:rPr lang="en-US" dirty="0" err="1" smtClean="0"/>
              <a:t>Github</a:t>
            </a:r>
            <a:r>
              <a:rPr lang="en-US" dirty="0" smtClean="0"/>
              <a:t> &amp; Co.</a:t>
            </a:r>
          </a:p>
          <a:p>
            <a:pPr lvl="1"/>
            <a:r>
              <a:rPr lang="en-US" dirty="0" smtClean="0"/>
              <a:t>Making science more easily reproducible</a:t>
            </a:r>
          </a:p>
          <a:p>
            <a:r>
              <a:rPr lang="en-US" dirty="0" smtClean="0"/>
              <a:t>Institutions</a:t>
            </a:r>
          </a:p>
          <a:p>
            <a:pPr lvl="1"/>
            <a:r>
              <a:rPr lang="en-US" dirty="0" smtClean="0"/>
              <a:t>Center for Open Science / Open Science Framework (OSF)</a:t>
            </a:r>
          </a:p>
          <a:p>
            <a:pPr lvl="1"/>
            <a:r>
              <a:rPr lang="en-US" dirty="0" smtClean="0"/>
              <a:t>BITSS, J-PAL, etc. </a:t>
            </a:r>
          </a:p>
          <a:p>
            <a:pPr lvl="1"/>
            <a:r>
              <a:rPr lang="en-US" dirty="0" smtClean="0"/>
              <a:t>Registries </a:t>
            </a:r>
          </a:p>
          <a:p>
            <a:r>
              <a:rPr lang="en-US" dirty="0" smtClean="0"/>
              <a:t>New methods to do replications at scale</a:t>
            </a:r>
          </a:p>
          <a:p>
            <a:pPr lvl="1"/>
            <a:r>
              <a:rPr lang="en-US" dirty="0" smtClean="0"/>
              <a:t>Collaborative efforts</a:t>
            </a:r>
          </a:p>
          <a:p>
            <a:pPr lvl="1"/>
            <a:r>
              <a:rPr lang="en-US" dirty="0" smtClean="0"/>
              <a:t>Use of Mechanical Turk, </a:t>
            </a:r>
            <a:r>
              <a:rPr lang="en-US" dirty="0" err="1" smtClean="0"/>
              <a:t>Odesk</a:t>
            </a:r>
            <a:r>
              <a:rPr lang="en-US" dirty="0" smtClean="0"/>
              <a:t>, and other mechanisms</a:t>
            </a:r>
          </a:p>
          <a:p>
            <a:pPr lvl="1"/>
            <a:endParaRPr lang="en-US" dirty="0"/>
          </a:p>
        </p:txBody>
      </p:sp>
    </p:spTree>
    <p:extLst>
      <p:ext uri="{BB962C8B-B14F-4D97-AF65-F5344CB8AC3E}">
        <p14:creationId xmlns:p14="http://schemas.microsoft.com/office/powerpoint/2010/main" val="296240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04801"/>
            <a:ext cx="7772400" cy="1470025"/>
          </a:xfrm>
        </p:spPr>
        <p:txBody>
          <a:bodyPr>
            <a:normAutofit fontScale="90000"/>
          </a:bodyPr>
          <a:lstStyle/>
          <a:p>
            <a:r>
              <a:rPr lang="en-US" dirty="0" err="1" smtClean="0"/>
              <a:t>Nosek</a:t>
            </a:r>
            <a:r>
              <a:rPr lang="en-US" dirty="0" smtClean="0"/>
              <a:t>: “Why ineffective?”</a:t>
            </a:r>
            <a:endParaRPr lang="en-US" dirty="0"/>
          </a:p>
        </p:txBody>
      </p:sp>
      <p:sp>
        <p:nvSpPr>
          <p:cNvPr id="3" name="Subtitle 2"/>
          <p:cNvSpPr>
            <a:spLocks noGrp="1"/>
          </p:cNvSpPr>
          <p:nvPr>
            <p:ph type="subTitle" idx="1"/>
          </p:nvPr>
        </p:nvSpPr>
        <p:spPr>
          <a:xfrm>
            <a:off x="1828800" y="1905000"/>
            <a:ext cx="8534400" cy="4800600"/>
          </a:xfrm>
          <a:solidFill>
            <a:schemeClr val="bg1"/>
          </a:solidFill>
          <a:ln w="12700">
            <a:solidFill>
              <a:srgbClr val="C00000"/>
            </a:solidFill>
          </a:ln>
          <a:effectLst>
            <a:outerShdw blurRad="50800" dist="114300" dir="2700000" algn="tl" rotWithShape="0">
              <a:prstClr val="black">
                <a:alpha val="40000"/>
              </a:prstClr>
            </a:outerShdw>
          </a:effectLst>
        </p:spPr>
        <p:txBody>
          <a:bodyPr>
            <a:noAutofit/>
          </a:bodyPr>
          <a:lstStyle/>
          <a:p>
            <a:r>
              <a:rPr lang="en-US" sz="3000" i="1" dirty="0"/>
              <a:t>“Strategy”</a:t>
            </a:r>
          </a:p>
          <a:p>
            <a:endParaRPr lang="en-US" sz="3000" dirty="0"/>
          </a:p>
          <a:p>
            <a:pPr algn="l"/>
            <a:r>
              <a:rPr lang="en-US" sz="3000" dirty="0"/>
              <a:t>Study the issue		Knowing what to change</a:t>
            </a:r>
          </a:p>
          <a:p>
            <a:pPr algn="l"/>
            <a:r>
              <a:rPr lang="en-US" sz="3000" dirty="0"/>
              <a:t>Education &amp; training	Knowing how to change</a:t>
            </a:r>
          </a:p>
          <a:p>
            <a:pPr algn="l"/>
            <a:r>
              <a:rPr lang="en-US" sz="3000" dirty="0"/>
              <a:t>Inculcate the values	Wanting to change</a:t>
            </a:r>
          </a:p>
          <a:p>
            <a:endParaRPr lang="en-US" sz="3000" dirty="0"/>
          </a:p>
          <a:p>
            <a:r>
              <a:rPr lang="en-US" sz="3000" dirty="0"/>
              <a:t>Additions</a:t>
            </a:r>
          </a:p>
          <a:p>
            <a:pPr algn="l"/>
            <a:r>
              <a:rPr lang="en-US" sz="3000" dirty="0"/>
              <a:t>Infrastructure		Technology to enable change</a:t>
            </a:r>
          </a:p>
          <a:p>
            <a:pPr algn="l"/>
            <a:r>
              <a:rPr lang="en-US" sz="3000" dirty="0"/>
              <a:t>Reward system		Incentives to embrace change</a:t>
            </a:r>
          </a:p>
        </p:txBody>
      </p:sp>
      <p:sp>
        <p:nvSpPr>
          <p:cNvPr id="4" name="Rectangle 3"/>
          <p:cNvSpPr/>
          <p:nvPr/>
        </p:nvSpPr>
        <p:spPr>
          <a:xfrm>
            <a:off x="1538868" y="5018049"/>
            <a:ext cx="9054791" cy="1687551"/>
          </a:xfrm>
          <a:prstGeom prst="rect">
            <a:avLst/>
          </a:prstGeom>
          <a:noFill/>
          <a:ln w="730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840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Fanelli</a:t>
            </a:r>
            <a:r>
              <a:rPr lang="en-US" dirty="0" smtClean="0"/>
              <a:t> (2018): Opportunities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entury" panose="02040604050505020304" pitchFamily="18" charset="0"/>
              </a:rPr>
              <a:t>“These [information and </a:t>
            </a:r>
            <a:r>
              <a:rPr lang="en-US" dirty="0" smtClean="0">
                <a:latin typeface="Century" panose="02040604050505020304" pitchFamily="18" charset="0"/>
              </a:rPr>
              <a:t>communication] </a:t>
            </a:r>
            <a:r>
              <a:rPr lang="en-US" dirty="0">
                <a:latin typeface="Century" panose="02040604050505020304" pitchFamily="18" charset="0"/>
              </a:rPr>
              <a:t>technologies promise to make research </a:t>
            </a:r>
            <a:endParaRPr lang="en-US" dirty="0" smtClean="0">
              <a:latin typeface="Century" panose="02040604050505020304" pitchFamily="18" charset="0"/>
            </a:endParaRPr>
          </a:p>
          <a:p>
            <a:r>
              <a:rPr lang="en-US" sz="3200" b="1" dirty="0" smtClean="0">
                <a:latin typeface="Century" panose="02040604050505020304" pitchFamily="18" charset="0"/>
              </a:rPr>
              <a:t>more </a:t>
            </a:r>
            <a:r>
              <a:rPr lang="en-US" sz="3200" b="1" dirty="0">
                <a:latin typeface="Century" panose="02040604050505020304" pitchFamily="18" charset="0"/>
              </a:rPr>
              <a:t>accurate, powerful, </a:t>
            </a:r>
            <a:endParaRPr lang="en-US" sz="3200" b="1" dirty="0" smtClean="0">
              <a:latin typeface="Century" panose="02040604050505020304" pitchFamily="18" charset="0"/>
            </a:endParaRPr>
          </a:p>
          <a:p>
            <a:r>
              <a:rPr lang="en-US" sz="3200" b="1" dirty="0" smtClean="0">
                <a:latin typeface="Century" panose="02040604050505020304" pitchFamily="18" charset="0"/>
              </a:rPr>
              <a:t>open</a:t>
            </a:r>
            <a:r>
              <a:rPr lang="en-US" sz="3200" b="1" dirty="0">
                <a:latin typeface="Century" panose="02040604050505020304" pitchFamily="18" charset="0"/>
              </a:rPr>
              <a:t>, democratic, </a:t>
            </a:r>
            <a:endParaRPr lang="en-US" sz="3200" b="1" dirty="0" smtClean="0">
              <a:latin typeface="Century" panose="02040604050505020304" pitchFamily="18" charset="0"/>
            </a:endParaRPr>
          </a:p>
          <a:p>
            <a:r>
              <a:rPr lang="en-US" sz="3200" b="1" dirty="0" smtClean="0">
                <a:latin typeface="Century" panose="02040604050505020304" pitchFamily="18" charset="0"/>
              </a:rPr>
              <a:t>transparent</a:t>
            </a:r>
            <a:r>
              <a:rPr lang="en-US" sz="3200" b="1" dirty="0">
                <a:latin typeface="Century" panose="02040604050505020304" pitchFamily="18" charset="0"/>
              </a:rPr>
              <a:t>, and </a:t>
            </a:r>
            <a:endParaRPr lang="en-US" sz="3200" b="1" dirty="0" smtClean="0">
              <a:latin typeface="Century" panose="02040604050505020304" pitchFamily="18" charset="0"/>
            </a:endParaRPr>
          </a:p>
          <a:p>
            <a:r>
              <a:rPr lang="en-US" sz="3200" b="1" dirty="0" smtClean="0">
                <a:latin typeface="Century" panose="02040604050505020304" pitchFamily="18" charset="0"/>
              </a:rPr>
              <a:t>self-correcting </a:t>
            </a:r>
          </a:p>
          <a:p>
            <a:pPr marL="0" indent="0">
              <a:buNone/>
            </a:pPr>
            <a:r>
              <a:rPr lang="en-US" dirty="0" smtClean="0">
                <a:latin typeface="Century" panose="02040604050505020304" pitchFamily="18" charset="0"/>
              </a:rPr>
              <a:t>than </a:t>
            </a:r>
            <a:r>
              <a:rPr lang="en-US" dirty="0">
                <a:latin typeface="Century" panose="02040604050505020304" pitchFamily="18" charset="0"/>
              </a:rPr>
              <a:t>ever before. At the same time, this technological revolution creates </a:t>
            </a:r>
            <a:r>
              <a:rPr lang="en-US" sz="3200" b="1" dirty="0">
                <a:solidFill>
                  <a:schemeClr val="accent6">
                    <a:lumMod val="75000"/>
                  </a:schemeClr>
                </a:solidFill>
                <a:latin typeface="Century" panose="02040604050505020304" pitchFamily="18" charset="0"/>
              </a:rPr>
              <a:t>new expectations and new challenges </a:t>
            </a:r>
            <a:r>
              <a:rPr lang="en-US" dirty="0">
                <a:latin typeface="Century" panose="02040604050505020304" pitchFamily="18" charset="0"/>
              </a:rPr>
              <a:t>that </a:t>
            </a:r>
            <a:r>
              <a:rPr lang="en-US" dirty="0" err="1">
                <a:latin typeface="Century" panose="02040604050505020304" pitchFamily="18" charset="0"/>
              </a:rPr>
              <a:t>metaresearchers</a:t>
            </a:r>
            <a:r>
              <a:rPr lang="en-US" dirty="0">
                <a:latin typeface="Century" panose="02040604050505020304" pitchFamily="18" charset="0"/>
              </a:rPr>
              <a:t> are striving to address</a:t>
            </a:r>
            <a:r>
              <a:rPr lang="en-US" dirty="0" smtClean="0">
                <a:latin typeface="Century" panose="02040604050505020304" pitchFamily="18" charset="0"/>
              </a:rPr>
              <a:t>.”</a:t>
            </a:r>
            <a:endParaRPr lang="en-US" dirty="0">
              <a:latin typeface="Century" panose="02040604050505020304" pitchFamily="18" charset="0"/>
            </a:endParaRPr>
          </a:p>
        </p:txBody>
      </p:sp>
    </p:spTree>
    <p:extLst>
      <p:ext uri="{BB962C8B-B14F-4D97-AF65-F5344CB8AC3E}">
        <p14:creationId xmlns:p14="http://schemas.microsoft.com/office/powerpoint/2010/main" val="4025881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does progress look like?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454311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round (2005-2012)</a:t>
            </a:r>
            <a:endParaRPr lang="en-US" dirty="0"/>
          </a:p>
        </p:txBody>
      </p:sp>
      <p:sp>
        <p:nvSpPr>
          <p:cNvPr id="3" name="Content Placeholder 2"/>
          <p:cNvSpPr>
            <a:spLocks noGrp="1"/>
          </p:cNvSpPr>
          <p:nvPr>
            <p:ph idx="1"/>
          </p:nvPr>
        </p:nvSpPr>
        <p:spPr>
          <a:xfrm>
            <a:off x="2252798" y="1988910"/>
            <a:ext cx="8387443" cy="4351338"/>
          </a:xfrm>
        </p:spPr>
        <p:txBody>
          <a:bodyPr>
            <a:normAutofit/>
          </a:bodyPr>
          <a:lstStyle/>
          <a:p>
            <a:r>
              <a:rPr lang="en-US" sz="3600" dirty="0" smtClean="0"/>
              <a:t>Adding data availability requirements</a:t>
            </a:r>
          </a:p>
          <a:p>
            <a:pPr lvl="1"/>
            <a:r>
              <a:rPr lang="en-US" sz="3600" dirty="0" smtClean="0"/>
              <a:t>AEA, 2005</a:t>
            </a:r>
          </a:p>
          <a:p>
            <a:pPr lvl="1"/>
            <a:r>
              <a:rPr lang="en-US" sz="3600" dirty="0" smtClean="0"/>
              <a:t>Other journals (econ, others) follow</a:t>
            </a:r>
          </a:p>
          <a:p>
            <a:pPr lvl="1"/>
            <a:r>
              <a:rPr lang="en-US" sz="3600" dirty="0" smtClean="0"/>
              <a:t>Code availability as well</a:t>
            </a:r>
          </a:p>
          <a:p>
            <a:r>
              <a:rPr lang="en-US" sz="3600" dirty="0" smtClean="0"/>
              <a:t>Experiments in post-publication discussion</a:t>
            </a:r>
          </a:p>
          <a:p>
            <a:pPr lvl="1"/>
            <a:r>
              <a:rPr lang="en-US" sz="3600" dirty="0" smtClean="0"/>
              <a:t>AEA: Comments on articles</a:t>
            </a:r>
          </a:p>
          <a:p>
            <a:pPr marL="0" indent="0">
              <a:buNone/>
            </a:pPr>
            <a:endParaRPr lang="en-US" sz="3600" dirty="0"/>
          </a:p>
        </p:txBody>
      </p:sp>
    </p:spTree>
    <p:extLst>
      <p:ext uri="{BB962C8B-B14F-4D97-AF65-F5344CB8AC3E}">
        <p14:creationId xmlns:p14="http://schemas.microsoft.com/office/powerpoint/2010/main" val="2825187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5D63-9197-4F54-B910-01DED3A736DA}"/>
              </a:ext>
            </a:extLst>
          </p:cNvPr>
          <p:cNvSpPr>
            <a:spLocks noGrp="1"/>
          </p:cNvSpPr>
          <p:nvPr>
            <p:ph type="title"/>
          </p:nvPr>
        </p:nvSpPr>
        <p:spPr/>
        <p:txBody>
          <a:bodyPr/>
          <a:lstStyle/>
          <a:p>
            <a:r>
              <a:rPr lang="en-US" dirty="0"/>
              <a:t>Broad adherence to AEA policy</a:t>
            </a:r>
          </a:p>
        </p:txBody>
      </p:sp>
      <p:graphicFrame>
        <p:nvGraphicFramePr>
          <p:cNvPr id="4" name="Content Placeholder 3">
            <a:extLst>
              <a:ext uri="{FF2B5EF4-FFF2-40B4-BE49-F238E27FC236}">
                <a16:creationId xmlns:a16="http://schemas.microsoft.com/office/drawing/2014/main" id="{028781BF-0D98-48C5-97F9-DEEC701E24BA}"/>
              </a:ext>
            </a:extLst>
          </p:cNvPr>
          <p:cNvGraphicFramePr>
            <a:graphicFrameLocks noGrp="1"/>
          </p:cNvGraphicFramePr>
          <p:nvPr>
            <p:ph idx="1"/>
            <p:extLst/>
          </p:nvPr>
        </p:nvGraphicFramePr>
        <p:xfrm>
          <a:off x="838200" y="1825625"/>
          <a:ext cx="10515600" cy="3977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163739305"/>
                    </a:ext>
                  </a:extLst>
                </a:gridCol>
                <a:gridCol w="2416539">
                  <a:extLst>
                    <a:ext uri="{9D8B030D-6E8A-4147-A177-3AD203B41FA5}">
                      <a16:colId xmlns:a16="http://schemas.microsoft.com/office/drawing/2014/main" val="2713644035"/>
                    </a:ext>
                  </a:extLst>
                </a:gridCol>
                <a:gridCol w="2256020">
                  <a:extLst>
                    <a:ext uri="{9D8B030D-6E8A-4147-A177-3AD203B41FA5}">
                      <a16:colId xmlns:a16="http://schemas.microsoft.com/office/drawing/2014/main" val="1474025111"/>
                    </a:ext>
                  </a:extLst>
                </a:gridCol>
                <a:gridCol w="3214141">
                  <a:extLst>
                    <a:ext uri="{9D8B030D-6E8A-4147-A177-3AD203B41FA5}">
                      <a16:colId xmlns:a16="http://schemas.microsoft.com/office/drawing/2014/main" val="3193343566"/>
                    </a:ext>
                  </a:extLst>
                </a:gridCol>
              </a:tblGrid>
              <a:tr h="370840">
                <a:tc>
                  <a:txBody>
                    <a:bodyPr/>
                    <a:lstStyle/>
                    <a:p>
                      <a:r>
                        <a:rPr lang="en-US" dirty="0"/>
                        <a:t>Journals (Publisher)</a:t>
                      </a:r>
                    </a:p>
                  </a:txBody>
                  <a:tcPr/>
                </a:tc>
                <a:tc>
                  <a:txBody>
                    <a:bodyPr/>
                    <a:lstStyle/>
                    <a:p>
                      <a:r>
                        <a:rPr lang="en-US" dirty="0"/>
                        <a:t>Type of policy</a:t>
                      </a:r>
                    </a:p>
                  </a:txBody>
                  <a:tcPr/>
                </a:tc>
                <a:tc>
                  <a:txBody>
                    <a:bodyPr/>
                    <a:lstStyle/>
                    <a:p>
                      <a:r>
                        <a:rPr lang="en-US" dirty="0"/>
                        <a:t>Archive</a:t>
                      </a:r>
                    </a:p>
                  </a:txBody>
                  <a:tcPr/>
                </a:tc>
                <a:tc>
                  <a:txBody>
                    <a:bodyPr/>
                    <a:lstStyle/>
                    <a:p>
                      <a:r>
                        <a:rPr lang="en-US" dirty="0"/>
                        <a:t>Confidential data</a:t>
                      </a:r>
                    </a:p>
                  </a:txBody>
                  <a:tcPr/>
                </a:tc>
                <a:extLst>
                  <a:ext uri="{0D108BD9-81ED-4DB2-BD59-A6C34878D82A}">
                    <a16:rowId xmlns:a16="http://schemas.microsoft.com/office/drawing/2014/main" val="670784926"/>
                  </a:ext>
                </a:extLst>
              </a:tr>
              <a:tr h="370840">
                <a:tc>
                  <a:txBody>
                    <a:bodyPr/>
                    <a:lstStyle/>
                    <a:p>
                      <a:r>
                        <a:rPr lang="en-US" dirty="0"/>
                        <a:t>AER and Journals (self)</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792444796"/>
                  </a:ext>
                </a:extLst>
              </a:tr>
              <a:tr h="370840">
                <a:tc>
                  <a:txBody>
                    <a:bodyPr/>
                    <a:lstStyle/>
                    <a:p>
                      <a:r>
                        <a:rPr lang="en-US" dirty="0"/>
                        <a:t>QJE (OUP)</a:t>
                      </a:r>
                    </a:p>
                  </a:txBody>
                  <a:tcPr/>
                </a:tc>
                <a:tc>
                  <a:txBody>
                    <a:bodyPr/>
                    <a:lstStyle/>
                    <a:p>
                      <a:r>
                        <a:rPr lang="en-US" dirty="0"/>
                        <a:t>AEA</a:t>
                      </a:r>
                    </a:p>
                  </a:txBody>
                  <a:tcPr/>
                </a:tc>
                <a:tc>
                  <a:txBody>
                    <a:bodyPr/>
                    <a:lstStyle/>
                    <a:p>
                      <a:r>
                        <a:rPr lang="en-US" dirty="0" err="1"/>
                        <a:t>Dataverse</a:t>
                      </a:r>
                      <a:endParaRPr lang="en-US" dirty="0"/>
                    </a:p>
                  </a:txBody>
                  <a:tcPr/>
                </a:tc>
                <a:tc>
                  <a:txBody>
                    <a:bodyPr/>
                    <a:lstStyle/>
                    <a:p>
                      <a:r>
                        <a:rPr lang="en-US" dirty="0"/>
                        <a:t>Exemption</a:t>
                      </a:r>
                    </a:p>
                  </a:txBody>
                  <a:tcPr/>
                </a:tc>
                <a:extLst>
                  <a:ext uri="{0D108BD9-81ED-4DB2-BD59-A6C34878D82A}">
                    <a16:rowId xmlns:a16="http://schemas.microsoft.com/office/drawing/2014/main" val="1408180073"/>
                  </a:ext>
                </a:extLst>
              </a:tr>
              <a:tr h="370840">
                <a:tc>
                  <a:txBody>
                    <a:bodyPr/>
                    <a:lstStyle/>
                    <a:p>
                      <a:r>
                        <a:rPr lang="en-US" dirty="0" err="1"/>
                        <a:t>ReStud</a:t>
                      </a:r>
                      <a:r>
                        <a:rPr lang="en-US" dirty="0"/>
                        <a:t> (OUP)</a:t>
                      </a:r>
                    </a:p>
                  </a:txBody>
                  <a:tcPr/>
                </a:tc>
                <a:tc>
                  <a:txBody>
                    <a:bodyPr/>
                    <a:lstStyle/>
                    <a:p>
                      <a:r>
                        <a:rPr lang="en-US" dirty="0"/>
                        <a:t>Generic + assistance</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1897515092"/>
                  </a:ext>
                </a:extLst>
              </a:tr>
              <a:tr h="370840">
                <a:tc>
                  <a:txBody>
                    <a:bodyPr/>
                    <a:lstStyle/>
                    <a:p>
                      <a:r>
                        <a:rPr lang="en-US" dirty="0" err="1"/>
                        <a:t>ReStat</a:t>
                      </a:r>
                      <a:r>
                        <a:rPr lang="en-US" dirty="0"/>
                        <a:t> (MIT)</a:t>
                      </a:r>
                    </a:p>
                  </a:txBody>
                  <a:tcPr/>
                </a:tc>
                <a:tc>
                  <a:txBody>
                    <a:bodyPr/>
                    <a:lstStyle/>
                    <a:p>
                      <a:r>
                        <a:rPr lang="en-US" dirty="0"/>
                        <a:t>Own</a:t>
                      </a:r>
                    </a:p>
                  </a:txBody>
                  <a:tcPr/>
                </a:tc>
                <a:tc>
                  <a:txBody>
                    <a:bodyPr/>
                    <a:lstStyle/>
                    <a:p>
                      <a:r>
                        <a:rPr lang="en-US" dirty="0" err="1"/>
                        <a:t>Dataverse</a:t>
                      </a:r>
                      <a:endParaRPr lang="en-US" dirty="0"/>
                    </a:p>
                  </a:txBody>
                  <a:tcPr/>
                </a:tc>
                <a:tc>
                  <a:txBody>
                    <a:bodyPr/>
                    <a:lstStyle/>
                    <a:p>
                      <a:r>
                        <a:rPr lang="en-US" dirty="0"/>
                        <a:t>“… way to apply for data…”</a:t>
                      </a:r>
                    </a:p>
                  </a:txBody>
                  <a:tcPr/>
                </a:tc>
                <a:extLst>
                  <a:ext uri="{0D108BD9-81ED-4DB2-BD59-A6C34878D82A}">
                    <a16:rowId xmlns:a16="http://schemas.microsoft.com/office/drawing/2014/main" val="4030266862"/>
                  </a:ext>
                </a:extLst>
              </a:tr>
              <a:tr h="370840">
                <a:tc>
                  <a:txBody>
                    <a:bodyPr/>
                    <a:lstStyle/>
                    <a:p>
                      <a:r>
                        <a:rPr lang="en-US" dirty="0"/>
                        <a:t>J Applied Econometrics</a:t>
                      </a:r>
                    </a:p>
                  </a:txBody>
                  <a:tcPr/>
                </a:tc>
                <a:tc>
                  <a:txBody>
                    <a:bodyPr/>
                    <a:lstStyle/>
                    <a:p>
                      <a:r>
                        <a:rPr lang="en-US" dirty="0"/>
                        <a:t>Own</a:t>
                      </a:r>
                    </a:p>
                  </a:txBody>
                  <a:tcPr/>
                </a:tc>
                <a:tc>
                  <a:txBody>
                    <a:bodyPr/>
                    <a:lstStyle/>
                    <a:p>
                      <a:r>
                        <a:rPr lang="en-US" dirty="0"/>
                        <a:t>Own (Queens, 1988-)</a:t>
                      </a:r>
                    </a:p>
                  </a:txBody>
                  <a:tcPr/>
                </a:tc>
                <a:tc>
                  <a:txBody>
                    <a:bodyPr/>
                    <a:lstStyle/>
                    <a:p>
                      <a:r>
                        <a:rPr lang="en-US" dirty="0"/>
                        <a:t>Exemption</a:t>
                      </a:r>
                    </a:p>
                  </a:txBody>
                  <a:tcPr/>
                </a:tc>
                <a:extLst>
                  <a:ext uri="{0D108BD9-81ED-4DB2-BD59-A6C34878D82A}">
                    <a16:rowId xmlns:a16="http://schemas.microsoft.com/office/drawing/2014/main" val="699151978"/>
                  </a:ext>
                </a:extLst>
              </a:tr>
              <a:tr h="370840">
                <a:tc>
                  <a:txBody>
                    <a:bodyPr/>
                    <a:lstStyle/>
                    <a:p>
                      <a:r>
                        <a:rPr lang="en-US" dirty="0" err="1"/>
                        <a:t>Econometrica</a:t>
                      </a:r>
                      <a:endParaRPr lang="en-US" dirty="0"/>
                    </a:p>
                  </a:txBody>
                  <a:tcPr/>
                </a:tc>
                <a:tc>
                  <a:txBody>
                    <a:bodyPr/>
                    <a:lstStyle/>
                    <a:p>
                      <a:r>
                        <a:rPr lang="en-US" dirty="0"/>
                        <a:t>Own</a:t>
                      </a:r>
                    </a:p>
                  </a:txBody>
                  <a:tcPr/>
                </a:tc>
                <a:tc>
                  <a:txBody>
                    <a:bodyPr/>
                    <a:lstStyle/>
                    <a:p>
                      <a:r>
                        <a:rPr lang="en-US" dirty="0"/>
                        <a:t>Journal website</a:t>
                      </a:r>
                    </a:p>
                  </a:txBody>
                  <a:tcPr/>
                </a:tc>
                <a:tc>
                  <a:txBody>
                    <a:bodyPr/>
                    <a:lstStyle/>
                    <a:p>
                      <a:r>
                        <a:rPr lang="en-US" dirty="0"/>
                        <a:t>Exemption with “…reasonable effort…”</a:t>
                      </a:r>
                    </a:p>
                  </a:txBody>
                  <a:tcPr/>
                </a:tc>
                <a:extLst>
                  <a:ext uri="{0D108BD9-81ED-4DB2-BD59-A6C34878D82A}">
                    <a16:rowId xmlns:a16="http://schemas.microsoft.com/office/drawing/2014/main" val="1919437226"/>
                  </a:ext>
                </a:extLst>
              </a:tr>
              <a:tr h="370840">
                <a:tc>
                  <a:txBody>
                    <a:bodyPr/>
                    <a:lstStyle/>
                    <a:p>
                      <a:r>
                        <a:rPr lang="en-US" dirty="0"/>
                        <a:t>JOLE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206772610"/>
                  </a:ext>
                </a:extLst>
              </a:tr>
              <a:tr h="370840">
                <a:tc>
                  <a:txBody>
                    <a:bodyPr/>
                    <a:lstStyle/>
                    <a:p>
                      <a:r>
                        <a:rPr lang="en-US" dirty="0"/>
                        <a:t>JPE (Chicago)</a:t>
                      </a:r>
                    </a:p>
                  </a:txBody>
                  <a:tcPr/>
                </a:tc>
                <a:tc>
                  <a:txBody>
                    <a:bodyPr/>
                    <a:lstStyle/>
                    <a:p>
                      <a:r>
                        <a:rPr lang="en-US" dirty="0"/>
                        <a:t>AEA</a:t>
                      </a:r>
                    </a:p>
                  </a:txBody>
                  <a:tcPr/>
                </a:tc>
                <a:tc>
                  <a:txBody>
                    <a:bodyPr/>
                    <a:lstStyle/>
                    <a:p>
                      <a:r>
                        <a:rPr lang="en-US" dirty="0"/>
                        <a:t>Journal website</a:t>
                      </a:r>
                    </a:p>
                  </a:txBody>
                  <a:tcPr/>
                </a:tc>
                <a:tc>
                  <a:txBody>
                    <a:bodyPr/>
                    <a:lstStyle/>
                    <a:p>
                      <a:r>
                        <a:rPr lang="en-US" dirty="0"/>
                        <a:t>Exemption</a:t>
                      </a:r>
                    </a:p>
                  </a:txBody>
                  <a:tcPr/>
                </a:tc>
                <a:extLst>
                  <a:ext uri="{0D108BD9-81ED-4DB2-BD59-A6C34878D82A}">
                    <a16:rowId xmlns:a16="http://schemas.microsoft.com/office/drawing/2014/main" val="3457835029"/>
                  </a:ext>
                </a:extLst>
              </a:tr>
              <a:tr h="370840">
                <a:tc>
                  <a:txBody>
                    <a:bodyPr/>
                    <a:lstStyle/>
                    <a:p>
                      <a:r>
                        <a:rPr lang="en-US" dirty="0"/>
                        <a:t>JMCB</a:t>
                      </a:r>
                    </a:p>
                  </a:txBody>
                  <a:tcPr/>
                </a:tc>
                <a:tc>
                  <a:txBody>
                    <a:bodyPr/>
                    <a:lstStyle/>
                    <a:p>
                      <a:r>
                        <a:rPr lang="en-US" dirty="0"/>
                        <a:t>Own (barebones)</a:t>
                      </a:r>
                    </a:p>
                  </a:txBody>
                  <a:tcPr/>
                </a:tc>
                <a:tc>
                  <a:txBody>
                    <a:bodyPr/>
                    <a:lstStyle/>
                    <a:p>
                      <a:r>
                        <a:rPr lang="en-US" dirty="0"/>
                        <a:t>Journal website</a:t>
                      </a:r>
                    </a:p>
                  </a:txBody>
                  <a:tcPr/>
                </a:tc>
                <a:tc>
                  <a:txBody>
                    <a:bodyPr/>
                    <a:lstStyle/>
                    <a:p>
                      <a:r>
                        <a:rPr lang="en-US" dirty="0"/>
                        <a:t>--</a:t>
                      </a:r>
                    </a:p>
                  </a:txBody>
                  <a:tcPr/>
                </a:tc>
                <a:extLst>
                  <a:ext uri="{0D108BD9-81ED-4DB2-BD59-A6C34878D82A}">
                    <a16:rowId xmlns:a16="http://schemas.microsoft.com/office/drawing/2014/main" val="3635106915"/>
                  </a:ext>
                </a:extLst>
              </a:tr>
            </a:tbl>
          </a:graphicData>
        </a:graphic>
      </p:graphicFrame>
    </p:spTree>
    <p:extLst>
      <p:ext uri="{BB962C8B-B14F-4D97-AF65-F5344CB8AC3E}">
        <p14:creationId xmlns:p14="http://schemas.microsoft.com/office/powerpoint/2010/main" val="4205554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060938" y="2506662"/>
            <a:ext cx="8771164" cy="4351338"/>
          </a:xfrm>
        </p:spPr>
        <p:txBody>
          <a:bodyPr>
            <a:normAutofit/>
          </a:bodyPr>
          <a:lstStyle/>
          <a:p>
            <a:r>
              <a:rPr lang="en-US" sz="3600" dirty="0" smtClean="0"/>
              <a:t>Broad replication projects in Psychology</a:t>
            </a:r>
          </a:p>
          <a:p>
            <a:pPr lvl="1"/>
            <a:r>
              <a:rPr lang="en-US" sz="3600" dirty="0" smtClean="0"/>
              <a:t>Open Science Collaboration (2015, others)</a:t>
            </a:r>
          </a:p>
          <a:p>
            <a:r>
              <a:rPr lang="en-US" sz="3600" dirty="0" smtClean="0"/>
              <a:t>Replication projects in Behavioral Economics</a:t>
            </a:r>
          </a:p>
          <a:p>
            <a:pPr lvl="1"/>
            <a:r>
              <a:rPr lang="en-US" sz="3600" dirty="0" err="1" smtClean="0"/>
              <a:t>Camerer</a:t>
            </a:r>
            <a:r>
              <a:rPr lang="en-US" sz="3600" dirty="0" smtClean="0"/>
              <a:t> et al (2016)</a:t>
            </a:r>
          </a:p>
        </p:txBody>
      </p:sp>
    </p:spTree>
    <p:extLst>
      <p:ext uri="{BB962C8B-B14F-4D97-AF65-F5344CB8AC3E}">
        <p14:creationId xmlns:p14="http://schemas.microsoft.com/office/powerpoint/2010/main" val="18709119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b="1" u="sng" dirty="0" smtClean="0">
                <a:solidFill>
                  <a:schemeClr val="accent5">
                    <a:lumMod val="75000"/>
                  </a:schemeClr>
                </a:solidFill>
              </a:rPr>
              <a:t>New</a:t>
            </a:r>
            <a:r>
              <a:rPr lang="en-US" sz="3600" dirty="0" smtClean="0"/>
              <a:t> data (and code) availability policies</a:t>
            </a:r>
          </a:p>
          <a:p>
            <a:pPr lvl="1"/>
            <a:r>
              <a:rPr lang="en-US" sz="3600" dirty="0" smtClean="0"/>
              <a:t>2012, AJ Political Science</a:t>
            </a:r>
          </a:p>
          <a:p>
            <a:pPr lvl="1"/>
            <a:r>
              <a:rPr lang="en-US" sz="3600" dirty="0" smtClean="0"/>
              <a:t>2016, QJE (last top journal)</a:t>
            </a:r>
          </a:p>
        </p:txBody>
      </p:sp>
    </p:spTree>
    <p:extLst>
      <p:ext uri="{BB962C8B-B14F-4D97-AF65-F5344CB8AC3E}">
        <p14:creationId xmlns:p14="http://schemas.microsoft.com/office/powerpoint/2010/main" val="60346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Autofit/>
          </a:bodyPr>
          <a:lstStyle/>
          <a:p>
            <a:r>
              <a:rPr lang="en-US" sz="3600" dirty="0" smtClean="0"/>
              <a:t>Greater </a:t>
            </a:r>
            <a:r>
              <a:rPr lang="en-US" sz="3600" b="1" u="sng" dirty="0" smtClean="0">
                <a:solidFill>
                  <a:schemeClr val="accent5">
                    <a:lumMod val="75000"/>
                  </a:schemeClr>
                </a:solidFill>
              </a:rPr>
              <a:t>enforcement</a:t>
            </a:r>
            <a:r>
              <a:rPr lang="en-US" sz="3600" dirty="0" smtClean="0"/>
              <a:t> of data (and code) availability</a:t>
            </a:r>
          </a:p>
          <a:p>
            <a:pPr lvl="1"/>
            <a:r>
              <a:rPr lang="en-US" sz="3600" dirty="0"/>
              <a:t>2015, AJ Political Science</a:t>
            </a:r>
          </a:p>
          <a:p>
            <a:pPr lvl="1"/>
            <a:r>
              <a:rPr lang="en-US" sz="3600" dirty="0" smtClean="0"/>
              <a:t>2016, Data Editor for ASA Software Section</a:t>
            </a:r>
          </a:p>
          <a:p>
            <a:pPr lvl="1"/>
            <a:r>
              <a:rPr lang="en-US" sz="3600" dirty="0" smtClean="0"/>
              <a:t>2016, Statistical review added Science</a:t>
            </a:r>
          </a:p>
          <a:p>
            <a:pPr lvl="1"/>
            <a:r>
              <a:rPr lang="en-US" sz="3600" dirty="0" smtClean="0"/>
              <a:t>2017: AEA appoints Data Editor, with mandate to do similar activities</a:t>
            </a:r>
          </a:p>
        </p:txBody>
      </p:sp>
    </p:spTree>
    <p:extLst>
      <p:ext uri="{BB962C8B-B14F-4D97-AF65-F5344CB8AC3E}">
        <p14:creationId xmlns:p14="http://schemas.microsoft.com/office/powerpoint/2010/main" val="34243074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508" y="2193810"/>
            <a:ext cx="4848550" cy="3214532"/>
          </a:xfrm>
        </p:spPr>
      </p:pic>
      <p:sp>
        <p:nvSpPr>
          <p:cNvPr id="3" name="TextBox 2"/>
          <p:cNvSpPr txBox="1"/>
          <p:nvPr/>
        </p:nvSpPr>
        <p:spPr>
          <a:xfrm>
            <a:off x="4482193" y="1572917"/>
            <a:ext cx="2686050" cy="369332"/>
          </a:xfrm>
          <a:prstGeom prst="rect">
            <a:avLst/>
          </a:prstGeom>
          <a:noFill/>
        </p:spPr>
        <p:txBody>
          <a:bodyPr wrap="square" rtlCol="0">
            <a:spAutoFit/>
          </a:bodyPr>
          <a:lstStyle/>
          <a:p>
            <a:r>
              <a:rPr lang="en-US" dirty="0" smtClean="0"/>
              <a:t>AEA RCT Registry (2011)</a:t>
            </a:r>
          </a:p>
        </p:txBody>
      </p:sp>
    </p:spTree>
    <p:extLst>
      <p:ext uri="{BB962C8B-B14F-4D97-AF65-F5344CB8AC3E}">
        <p14:creationId xmlns:p14="http://schemas.microsoft.com/office/powerpoint/2010/main" val="266282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860-EC66-4254-B04A-36E70A410403}"/>
              </a:ext>
            </a:extLst>
          </p:cNvPr>
          <p:cNvSpPr>
            <a:spLocks noGrp="1"/>
          </p:cNvSpPr>
          <p:nvPr>
            <p:ph type="title"/>
          </p:nvPr>
        </p:nvSpPr>
        <p:spPr/>
        <p:txBody>
          <a:bodyPr/>
          <a:lstStyle/>
          <a:p>
            <a:r>
              <a:rPr lang="en-US" dirty="0"/>
              <a:t>Replicability in Economics</a:t>
            </a:r>
          </a:p>
        </p:txBody>
      </p:sp>
      <p:sp>
        <p:nvSpPr>
          <p:cNvPr id="3" name="Content Placeholder 2">
            <a:extLst>
              <a:ext uri="{FF2B5EF4-FFF2-40B4-BE49-F238E27FC236}">
                <a16:creationId xmlns:a16="http://schemas.microsoft.com/office/drawing/2014/main" id="{DBC44E1F-F074-467A-B662-BF614F6E5E9F}"/>
              </a:ext>
            </a:extLst>
          </p:cNvPr>
          <p:cNvSpPr>
            <a:spLocks noGrp="1"/>
          </p:cNvSpPr>
          <p:nvPr>
            <p:ph idx="1"/>
          </p:nvPr>
        </p:nvSpPr>
        <p:spPr/>
        <p:txBody>
          <a:bodyPr>
            <a:normAutofit lnSpcReduction="10000"/>
          </a:bodyPr>
          <a:lstStyle/>
          <a:p>
            <a:r>
              <a:rPr lang="en-US" dirty="0"/>
              <a:t>Ragnar Frisch, editor of the first issue of </a:t>
            </a:r>
            <a:r>
              <a:rPr lang="en-US" dirty="0" err="1"/>
              <a:t>Econometrica</a:t>
            </a:r>
            <a:r>
              <a:rPr lang="en-US" dirty="0"/>
              <a:t> (1933), noted</a:t>
            </a:r>
          </a:p>
          <a:p>
            <a:pPr marL="0" indent="0" algn="ctr">
              <a:buNone/>
            </a:pPr>
            <a:endParaRPr lang="en-US" dirty="0"/>
          </a:p>
          <a:p>
            <a:pPr marL="0" indent="0" algn="ctr">
              <a:buNone/>
            </a:pPr>
            <a:r>
              <a:rPr lang="en-US" sz="3600" b="1" i="1" dirty="0" smtClean="0"/>
              <a:t>“the original data will, as a rule, be published, unless their volume is excessive… to stimulate criticism, control, and further studies.”</a:t>
            </a:r>
            <a:endParaRPr lang="en-US" sz="3600" b="1" i="1" dirty="0"/>
          </a:p>
          <a:p>
            <a:pPr marL="0" indent="0" algn="ctr">
              <a:buNone/>
            </a:pPr>
            <a:endParaRPr lang="en-US" dirty="0"/>
          </a:p>
          <a:p>
            <a:r>
              <a:rPr lang="en-US" dirty="0"/>
              <a:t>Publication of data, however, was discontinued early in the journal’s history. </a:t>
            </a:r>
          </a:p>
          <a:p>
            <a:pPr marL="0" indent="0" algn="r">
              <a:buNone/>
            </a:pPr>
            <a:r>
              <a:rPr lang="en-US" sz="2000" i="1" dirty="0" smtClean="0"/>
              <a:t>Frisch (1933)</a:t>
            </a:r>
            <a:endParaRPr lang="en-US" sz="2000" i="1" dirty="0"/>
          </a:p>
          <a:p>
            <a:endParaRPr lang="en-US" dirty="0"/>
          </a:p>
        </p:txBody>
      </p:sp>
    </p:spTree>
    <p:extLst>
      <p:ext uri="{BB962C8B-B14F-4D97-AF65-F5344CB8AC3E}">
        <p14:creationId xmlns:p14="http://schemas.microsoft.com/office/powerpoint/2010/main" val="24588401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re-registration</a:t>
            </a:r>
            <a:endParaRPr lang="en-US" dirty="0"/>
          </a:p>
        </p:txBody>
      </p:sp>
      <p:sp>
        <p:nvSpPr>
          <p:cNvPr id="3" name="Content Placeholder 2"/>
          <p:cNvSpPr>
            <a:spLocks noGrp="1"/>
          </p:cNvSpPr>
          <p:nvPr>
            <p:ph idx="1"/>
          </p:nvPr>
        </p:nvSpPr>
        <p:spPr/>
        <p:txBody>
          <a:bodyPr/>
          <a:lstStyle/>
          <a:p>
            <a:r>
              <a:rPr lang="en-US" b="1" dirty="0"/>
              <a:t>The American Economic Association operates a registry for Randomized Controlled Trials (RCTs). </a:t>
            </a:r>
            <a:endParaRPr lang="en-US" b="1" dirty="0" smtClean="0"/>
          </a:p>
          <a:p>
            <a:r>
              <a:rPr lang="en-US" b="1" dirty="0" smtClean="0"/>
              <a:t>Registration </a:t>
            </a:r>
            <a:r>
              <a:rPr lang="en-US" b="1" dirty="0"/>
              <a:t>of RCTs is required for all applicable submissions. </a:t>
            </a:r>
            <a:endParaRPr lang="en-US" b="1" dirty="0" smtClean="0"/>
          </a:p>
          <a:p>
            <a:r>
              <a:rPr lang="en-US" b="1" dirty="0" smtClean="0"/>
              <a:t>If </a:t>
            </a:r>
            <a:r>
              <a:rPr lang="en-US" b="1" dirty="0"/>
              <a:t>the research in your paper involves an RCT, please </a:t>
            </a:r>
            <a:r>
              <a:rPr lang="en-US" b="1" dirty="0" smtClean="0"/>
              <a:t>register …</a:t>
            </a:r>
          </a:p>
          <a:p>
            <a:r>
              <a:rPr lang="en-US" dirty="0"/>
              <a:t>following information: PI name, project title, study location, project status, keyword(s), abstract, </a:t>
            </a:r>
            <a:r>
              <a:rPr lang="en-US" b="1" u="sng" dirty="0">
                <a:solidFill>
                  <a:schemeClr val="accent5">
                    <a:lumMod val="75000"/>
                  </a:schemeClr>
                </a:solidFill>
              </a:rPr>
              <a:t>trial start and end dates</a:t>
            </a:r>
            <a:r>
              <a:rPr lang="en-US" dirty="0"/>
              <a:t>, intervention start and end dates, </a:t>
            </a:r>
            <a:r>
              <a:rPr lang="en-US" b="1" u="sng" dirty="0">
                <a:solidFill>
                  <a:schemeClr val="accent6">
                    <a:lumMod val="75000"/>
                  </a:schemeClr>
                </a:solidFill>
              </a:rPr>
              <a:t>proposed outcome(s</a:t>
            </a:r>
            <a:r>
              <a:rPr lang="en-US" dirty="0"/>
              <a:t>), </a:t>
            </a:r>
            <a:r>
              <a:rPr lang="en-US" b="1" u="sng" dirty="0">
                <a:solidFill>
                  <a:schemeClr val="accent4">
                    <a:lumMod val="75000"/>
                  </a:schemeClr>
                </a:solidFill>
              </a:rPr>
              <a:t>experimental design</a:t>
            </a:r>
            <a:r>
              <a:rPr lang="en-US" dirty="0"/>
              <a:t>, whether the treatment is clustered, planned number of clusters, planned number of observations, and IRB information. </a:t>
            </a:r>
            <a:endParaRPr lang="en-US" b="1" dirty="0"/>
          </a:p>
          <a:p>
            <a:endParaRPr lang="en-US" dirty="0"/>
          </a:p>
        </p:txBody>
      </p:sp>
    </p:spTree>
    <p:extLst>
      <p:ext uri="{BB962C8B-B14F-4D97-AF65-F5344CB8AC3E}">
        <p14:creationId xmlns:p14="http://schemas.microsoft.com/office/powerpoint/2010/main" val="352234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pre-register</a:t>
            </a:r>
            <a:endParaRPr lang="en-US" dirty="0"/>
          </a:p>
        </p:txBody>
      </p:sp>
      <p:sp>
        <p:nvSpPr>
          <p:cNvPr id="3" name="Content Placeholder 2"/>
          <p:cNvSpPr>
            <a:spLocks noGrp="1"/>
          </p:cNvSpPr>
          <p:nvPr>
            <p:ph idx="1"/>
          </p:nvPr>
        </p:nvSpPr>
        <p:spPr/>
        <p:txBody>
          <a:bodyPr>
            <a:normAutofit/>
          </a:bodyPr>
          <a:lstStyle/>
          <a:p>
            <a:r>
              <a:rPr lang="en-US" sz="3200" dirty="0" smtClean="0"/>
              <a:t>Ideally before the start of the study</a:t>
            </a:r>
          </a:p>
          <a:p>
            <a:r>
              <a:rPr lang="en-US" sz="3200" dirty="0" smtClean="0"/>
              <a:t>Alternatively, prior to seeing the data</a:t>
            </a:r>
          </a:p>
          <a:p>
            <a:r>
              <a:rPr lang="en-US" sz="3200" dirty="0" smtClean="0"/>
              <a:t>Also (currently) accepted prior to submission</a:t>
            </a:r>
            <a:endParaRPr lang="en-US" sz="3200" dirty="0"/>
          </a:p>
        </p:txBody>
      </p:sp>
    </p:spTree>
    <p:extLst>
      <p:ext uri="{BB962C8B-B14F-4D97-AF65-F5344CB8AC3E}">
        <p14:creationId xmlns:p14="http://schemas.microsoft.com/office/powerpoint/2010/main" val="2198097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pre-register</a:t>
            </a:r>
            <a:endParaRPr lang="en-US" dirty="0"/>
          </a:p>
        </p:txBody>
      </p:sp>
      <p:sp>
        <p:nvSpPr>
          <p:cNvPr id="3" name="Content Placeholder 2"/>
          <p:cNvSpPr>
            <a:spLocks noGrp="1"/>
          </p:cNvSpPr>
          <p:nvPr>
            <p:ph idx="1"/>
          </p:nvPr>
        </p:nvSpPr>
        <p:spPr/>
        <p:txBody>
          <a:bodyPr>
            <a:normAutofit/>
          </a:bodyPr>
          <a:lstStyle/>
          <a:p>
            <a:r>
              <a:rPr lang="en-US" sz="3600" dirty="0" smtClean="0"/>
              <a:t>“That </a:t>
            </a:r>
            <a:r>
              <a:rPr lang="en-US" sz="3600" dirty="0"/>
              <a:t>information is especially helpful in research that emphasizes null hypothesis significance testing. </a:t>
            </a:r>
            <a:endParaRPr lang="en-US" sz="3600" dirty="0" smtClean="0"/>
          </a:p>
          <a:p>
            <a:r>
              <a:rPr lang="en-US" sz="3600" dirty="0" smtClean="0"/>
              <a:t>A thorough preregistration promotes transparency and openness and </a:t>
            </a:r>
            <a:r>
              <a:rPr lang="en-US" sz="3600" b="1" dirty="0" smtClean="0">
                <a:solidFill>
                  <a:schemeClr val="accent4">
                    <a:lumMod val="75000"/>
                  </a:schemeClr>
                </a:solidFill>
              </a:rPr>
              <a:t>protects researchers from suspicions of p-hacking</a:t>
            </a:r>
            <a:r>
              <a:rPr lang="en-US" sz="3600" dirty="0" smtClean="0"/>
              <a:t>.” </a:t>
            </a:r>
            <a:endParaRPr lang="en-US" sz="3600" dirty="0"/>
          </a:p>
        </p:txBody>
      </p:sp>
      <p:sp>
        <p:nvSpPr>
          <p:cNvPr id="4" name="TextBox 3"/>
          <p:cNvSpPr txBox="1"/>
          <p:nvPr/>
        </p:nvSpPr>
        <p:spPr>
          <a:xfrm>
            <a:off x="7044043" y="5219699"/>
            <a:ext cx="4451231" cy="230832"/>
          </a:xfrm>
          <a:prstGeom prst="rect">
            <a:avLst/>
          </a:prstGeom>
          <a:noFill/>
        </p:spPr>
        <p:txBody>
          <a:bodyPr wrap="square" rtlCol="0">
            <a:spAutoFit/>
          </a:bodyPr>
          <a:lstStyle/>
          <a:p>
            <a:r>
              <a:rPr lang="en-US" sz="900" smtClean="0"/>
              <a:t>https://www.psychologicalscience.org/publications/psychological_science/preregistration</a:t>
            </a:r>
            <a:endParaRPr lang="en-US" sz="900" dirty="0"/>
          </a:p>
        </p:txBody>
      </p:sp>
    </p:spTree>
    <p:extLst>
      <p:ext uri="{BB962C8B-B14F-4D97-AF65-F5344CB8AC3E}">
        <p14:creationId xmlns:p14="http://schemas.microsoft.com/office/powerpoint/2010/main" val="2129275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2358662" y="1960110"/>
            <a:ext cx="8175716" cy="4351338"/>
          </a:xfrm>
        </p:spPr>
        <p:txBody>
          <a:bodyPr>
            <a:normAutofit lnSpcReduction="10000"/>
          </a:bodyPr>
          <a:lstStyle/>
          <a:p>
            <a:pPr marL="0" indent="0">
              <a:buNone/>
            </a:pPr>
            <a:r>
              <a:rPr lang="en-US" sz="4400" u="sng" dirty="0" smtClean="0"/>
              <a:t>Registered Reports </a:t>
            </a:r>
          </a:p>
          <a:p>
            <a:pPr lvl="1"/>
            <a:r>
              <a:rPr lang="en-US" sz="3200" dirty="0" smtClean="0">
                <a:hlinkClick r:id="rId2"/>
              </a:rPr>
              <a:t>https://cos.io/rr</a:t>
            </a:r>
            <a:r>
              <a:rPr lang="en-US" sz="3200" dirty="0" smtClean="0"/>
              <a:t> </a:t>
            </a:r>
          </a:p>
          <a:p>
            <a:pPr lvl="1"/>
            <a:r>
              <a:rPr lang="en-US" sz="3600" dirty="0" smtClean="0"/>
              <a:t>Chambers (2014)</a:t>
            </a:r>
          </a:p>
          <a:p>
            <a:pPr lvl="1"/>
            <a:r>
              <a:rPr lang="en-US" sz="3600" dirty="0" err="1" smtClean="0"/>
              <a:t>Nosek</a:t>
            </a:r>
            <a:r>
              <a:rPr lang="en-US" sz="3600" dirty="0" smtClean="0"/>
              <a:t> &amp; </a:t>
            </a:r>
            <a:r>
              <a:rPr lang="en-US" sz="3600" dirty="0" err="1" smtClean="0"/>
              <a:t>Lakens</a:t>
            </a:r>
            <a:r>
              <a:rPr lang="en-US" sz="3600" dirty="0" smtClean="0"/>
              <a:t> (2014)</a:t>
            </a:r>
          </a:p>
          <a:p>
            <a:pPr lvl="1"/>
            <a:endParaRPr lang="en-US" sz="3600" dirty="0" smtClean="0"/>
          </a:p>
          <a:p>
            <a:endParaRPr lang="en-US" sz="3600" dirty="0" smtClean="0"/>
          </a:p>
          <a:p>
            <a:endParaRPr lang="en-US" sz="3600" dirty="0"/>
          </a:p>
          <a:p>
            <a:r>
              <a:rPr lang="en-US" sz="3600" dirty="0" smtClean="0"/>
              <a:t>Close cousin: Results-blind review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662" y="4020910"/>
            <a:ext cx="7620000" cy="1771650"/>
          </a:xfrm>
          <a:prstGeom prst="rect">
            <a:avLst/>
          </a:prstGeom>
        </p:spPr>
      </p:pic>
    </p:spTree>
    <p:extLst>
      <p:ext uri="{BB962C8B-B14F-4D97-AF65-F5344CB8AC3E}">
        <p14:creationId xmlns:p14="http://schemas.microsoft.com/office/powerpoint/2010/main" val="38382391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round (2012-)</a:t>
            </a:r>
            <a:endParaRPr lang="en-US" dirty="0"/>
          </a:p>
        </p:txBody>
      </p:sp>
      <p:sp>
        <p:nvSpPr>
          <p:cNvPr id="3" name="Content Placeholder 2"/>
          <p:cNvSpPr>
            <a:spLocks noGrp="1"/>
          </p:cNvSpPr>
          <p:nvPr>
            <p:ph idx="1"/>
          </p:nvPr>
        </p:nvSpPr>
        <p:spPr>
          <a:xfrm>
            <a:off x="3147740" y="2229531"/>
            <a:ext cx="6597559" cy="4351338"/>
          </a:xfrm>
        </p:spPr>
        <p:txBody>
          <a:bodyPr>
            <a:normAutofit/>
          </a:bodyPr>
          <a:lstStyle/>
          <a:p>
            <a:pPr marL="0" indent="0">
              <a:buNone/>
            </a:pPr>
            <a:r>
              <a:rPr lang="en-US" sz="4400" b="1" dirty="0" smtClean="0"/>
              <a:t>Preprints</a:t>
            </a:r>
            <a:r>
              <a:rPr lang="en-US" sz="3600" dirty="0" smtClean="0"/>
              <a:t> in other sciences </a:t>
            </a:r>
          </a:p>
          <a:p>
            <a:pPr lvl="1"/>
            <a:r>
              <a:rPr lang="en-US" sz="3600" dirty="0" err="1" smtClean="0"/>
              <a:t>bioRxiv</a:t>
            </a:r>
            <a:r>
              <a:rPr lang="en-US" sz="3600" dirty="0" smtClean="0"/>
              <a:t> (2013)</a:t>
            </a:r>
          </a:p>
          <a:p>
            <a:pPr lvl="1"/>
            <a:r>
              <a:rPr lang="en-US" sz="3600" dirty="0" err="1" smtClean="0"/>
              <a:t>PsyArXiv</a:t>
            </a:r>
            <a:r>
              <a:rPr lang="en-US" sz="3600" dirty="0" smtClean="0"/>
              <a:t> (2016)</a:t>
            </a:r>
          </a:p>
        </p:txBody>
      </p:sp>
      <p:pic>
        <p:nvPicPr>
          <p:cNvPr id="4" name="Picture 3"/>
          <p:cNvPicPr>
            <a:picLocks noChangeAspect="1"/>
          </p:cNvPicPr>
          <p:nvPr/>
        </p:nvPicPr>
        <p:blipFill>
          <a:blip r:embed="rId2"/>
          <a:stretch>
            <a:fillRect/>
          </a:stretch>
        </p:blipFill>
        <p:spPr>
          <a:xfrm>
            <a:off x="709340" y="4968429"/>
            <a:ext cx="3069030" cy="1612440"/>
          </a:xfrm>
          <a:prstGeom prst="rect">
            <a:avLst/>
          </a:prstGeom>
        </p:spPr>
      </p:pic>
      <p:pic>
        <p:nvPicPr>
          <p:cNvPr id="5" name="Picture 4"/>
          <p:cNvPicPr>
            <a:picLocks noChangeAspect="1"/>
          </p:cNvPicPr>
          <p:nvPr/>
        </p:nvPicPr>
        <p:blipFill>
          <a:blip r:embed="rId3"/>
          <a:stretch>
            <a:fillRect/>
          </a:stretch>
        </p:blipFill>
        <p:spPr>
          <a:xfrm>
            <a:off x="7791090" y="5198386"/>
            <a:ext cx="3200400" cy="1152525"/>
          </a:xfrm>
          <a:prstGeom prst="rect">
            <a:avLst/>
          </a:prstGeom>
        </p:spPr>
      </p:pic>
    </p:spTree>
    <p:extLst>
      <p:ext uri="{BB962C8B-B14F-4D97-AF65-F5344CB8AC3E}">
        <p14:creationId xmlns:p14="http://schemas.microsoft.com/office/powerpoint/2010/main" val="35304063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Economics and other social sciences</a:t>
            </a:r>
          </a:p>
        </p:txBody>
      </p:sp>
      <p:sp>
        <p:nvSpPr>
          <p:cNvPr id="5" name="Text Placeholder 4"/>
          <p:cNvSpPr>
            <a:spLocks noGrp="1"/>
          </p:cNvSpPr>
          <p:nvPr>
            <p:ph type="body" idx="1"/>
          </p:nvPr>
        </p:nvSpPr>
        <p:spPr/>
        <p:txBody>
          <a:bodyPr/>
          <a:lstStyle/>
          <a:p>
            <a:r>
              <a:rPr lang="en-US" dirty="0" smtClean="0"/>
              <a:t>A brief retrospective</a:t>
            </a:r>
            <a:endParaRPr lang="en-US" dirty="0"/>
          </a:p>
        </p:txBody>
      </p:sp>
    </p:spTree>
    <p:extLst>
      <p:ext uri="{BB962C8B-B14F-4D97-AF65-F5344CB8AC3E}">
        <p14:creationId xmlns:p14="http://schemas.microsoft.com/office/powerpoint/2010/main" val="3073024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 in Economics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500" y="2096294"/>
            <a:ext cx="5715000" cy="3810000"/>
          </a:xfrm>
        </p:spPr>
      </p:pic>
    </p:spTree>
    <p:extLst>
      <p:ext uri="{BB962C8B-B14F-4D97-AF65-F5344CB8AC3E}">
        <p14:creationId xmlns:p14="http://schemas.microsoft.com/office/powerpoint/2010/main" val="123988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Positive </a:t>
            </a:r>
            <a:r>
              <a:rPr lang="en-US" dirty="0" smtClean="0"/>
              <a:t>attitudes?</a:t>
            </a:r>
            <a:endParaRPr lang="en-US" dirty="0"/>
          </a:p>
        </p:txBody>
      </p:sp>
      <p:sp>
        <p:nvSpPr>
          <p:cNvPr id="3" name="Content Placeholder 2"/>
          <p:cNvSpPr>
            <a:spLocks noGrp="1"/>
          </p:cNvSpPr>
          <p:nvPr>
            <p:ph idx="1"/>
          </p:nvPr>
        </p:nvSpPr>
        <p:spPr/>
        <p:txBody>
          <a:bodyPr>
            <a:normAutofit/>
          </a:bodyPr>
          <a:lstStyle/>
          <a:p>
            <a:r>
              <a:rPr lang="en-US" sz="4800" dirty="0"/>
              <a:t>Often liberal sharing of data and </a:t>
            </a:r>
            <a:r>
              <a:rPr lang="en-US" sz="4800" dirty="0" smtClean="0"/>
              <a:t>code (via email, networks)</a:t>
            </a:r>
          </a:p>
          <a:p>
            <a:r>
              <a:rPr lang="en-US" sz="4800" dirty="0" smtClean="0"/>
              <a:t>Sharing of articles prior to publication (</a:t>
            </a:r>
            <a:r>
              <a:rPr lang="en-US" sz="4800" dirty="0" err="1" smtClean="0"/>
              <a:t>RePEc</a:t>
            </a:r>
            <a:r>
              <a:rPr lang="en-US" sz="4800" dirty="0" smtClean="0"/>
              <a:t>/</a:t>
            </a:r>
            <a:r>
              <a:rPr lang="en-US" sz="4800" dirty="0" err="1" smtClean="0"/>
              <a:t>WoPEc</a:t>
            </a:r>
            <a:r>
              <a:rPr lang="en-US" sz="4800" dirty="0" smtClean="0"/>
              <a:t> since 1990s, working papers since 1970s)</a:t>
            </a:r>
            <a:endParaRPr lang="en-US" sz="4800" dirty="0"/>
          </a:p>
        </p:txBody>
      </p:sp>
    </p:spTree>
    <p:extLst>
      <p:ext uri="{BB962C8B-B14F-4D97-AF65-F5344CB8AC3E}">
        <p14:creationId xmlns:p14="http://schemas.microsoft.com/office/powerpoint/2010/main" val="40959573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30766" y="365125"/>
            <a:ext cx="8689944" cy="6208058"/>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572225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823142" y="236167"/>
            <a:ext cx="8545715" cy="6105021"/>
          </a:xfrm>
          <a:prstGeom prst="rect">
            <a:avLst/>
          </a:prstGeom>
        </p:spPr>
      </p:pic>
      <p:sp>
        <p:nvSpPr>
          <p:cNvPr id="5" name="TextBox 4"/>
          <p:cNvSpPr txBox="1"/>
          <p:nvPr/>
        </p:nvSpPr>
        <p:spPr>
          <a:xfrm>
            <a:off x="8212347" y="6388517"/>
            <a:ext cx="3692106" cy="369332"/>
          </a:xfrm>
          <a:prstGeom prst="rect">
            <a:avLst/>
          </a:prstGeom>
          <a:noFill/>
        </p:spPr>
        <p:txBody>
          <a:bodyPr wrap="square" rtlCol="0">
            <a:spAutoFit/>
          </a:bodyPr>
          <a:lstStyle/>
          <a:p>
            <a:r>
              <a:rPr lang="en-US" dirty="0" err="1" smtClean="0"/>
              <a:t>Paluck</a:t>
            </a:r>
            <a:r>
              <a:rPr lang="en-US" dirty="0"/>
              <a:t> (2018) https://osf.io/kvbnh/</a:t>
            </a:r>
          </a:p>
        </p:txBody>
      </p:sp>
    </p:spTree>
    <p:extLst>
      <p:ext uri="{BB962C8B-B14F-4D97-AF65-F5344CB8AC3E}">
        <p14:creationId xmlns:p14="http://schemas.microsoft.com/office/powerpoint/2010/main" val="332024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a:t>
            </a:r>
            <a:br>
              <a:rPr lang="en-US" dirty="0" smtClean="0"/>
            </a:br>
            <a:r>
              <a:rPr lang="en-US" dirty="0" smtClean="0"/>
              <a:t>The Reproducibility </a:t>
            </a:r>
            <a:r>
              <a:rPr lang="en-US" dirty="0" smtClean="0"/>
              <a:t>“Crisis”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8657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0054252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66585" y="1594624"/>
            <a:ext cx="7638586" cy="923330"/>
          </a:xfrm>
          <a:prstGeom prst="rect">
            <a:avLst/>
          </a:prstGeom>
          <a:noFill/>
        </p:spPr>
        <p:txBody>
          <a:bodyPr wrap="square" rtlCol="0">
            <a:spAutoFit/>
          </a:bodyPr>
          <a:lstStyle/>
          <a:p>
            <a:pPr algn="ctr"/>
            <a:r>
              <a:rPr lang="en-US" sz="5400" dirty="0" smtClean="0">
                <a:solidFill>
                  <a:schemeClr val="bg1"/>
                </a:solidFill>
              </a:rPr>
              <a:t>Issues</a:t>
            </a:r>
            <a:endParaRPr lang="en-US" sz="5400" dirty="0">
              <a:solidFill>
                <a:schemeClr val="bg1"/>
              </a:solidFill>
            </a:endParaRPr>
          </a:p>
        </p:txBody>
      </p:sp>
    </p:spTree>
    <p:extLst>
      <p:ext uri="{BB962C8B-B14F-4D97-AF65-F5344CB8AC3E}">
        <p14:creationId xmlns:p14="http://schemas.microsoft.com/office/powerpoint/2010/main" val="13463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144643"/>
            <a:ext cx="10515600" cy="3032319"/>
          </a:xfrm>
        </p:spPr>
        <p:txBody>
          <a:bodyPr>
            <a:normAutofit/>
          </a:bodyPr>
          <a:lstStyle/>
          <a:p>
            <a:pPr marL="0" indent="0" algn="ctr">
              <a:buNone/>
            </a:pPr>
            <a:r>
              <a:rPr lang="en-US" sz="4800" dirty="0" smtClean="0"/>
              <a:t>And yet, there are issues</a:t>
            </a:r>
            <a:endParaRPr lang="en-US" sz="4800" dirty="0"/>
          </a:p>
        </p:txBody>
      </p:sp>
    </p:spTree>
    <p:extLst>
      <p:ext uri="{BB962C8B-B14F-4D97-AF65-F5344CB8AC3E}">
        <p14:creationId xmlns:p14="http://schemas.microsoft.com/office/powerpoint/2010/main" val="324265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use of public-use data</a:t>
            </a:r>
            <a:endParaRPr lang="en-US" dirty="0"/>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30850042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26240477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1"/>
            <a:r>
              <a:rPr lang="en-US" sz="3200" dirty="0" smtClean="0"/>
              <a:t>Are badly documented</a:t>
            </a:r>
          </a:p>
          <a:p>
            <a:pPr lvl="1"/>
            <a:r>
              <a:rPr lang="en-US" sz="3200" dirty="0" smtClean="0"/>
              <a:t>Have no (permanent) location defined </a:t>
            </a:r>
          </a:p>
          <a:p>
            <a:pPr lvl="1"/>
            <a:r>
              <a:rPr lang="en-US" sz="3200" dirty="0" smtClean="0"/>
              <a:t>All of the above</a:t>
            </a:r>
          </a:p>
          <a:p>
            <a:pPr lvl="1"/>
            <a:endParaRPr lang="en-US" dirty="0"/>
          </a:p>
        </p:txBody>
      </p:sp>
    </p:spTree>
    <p:extLst>
      <p:ext uri="{BB962C8B-B14F-4D97-AF65-F5344CB8AC3E}">
        <p14:creationId xmlns:p14="http://schemas.microsoft.com/office/powerpoint/2010/main" val="8906027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761214"/>
            <a:ext cx="6981825" cy="1066800"/>
          </a:xfrm>
          <a:prstGeom prst="rect">
            <a:avLst/>
          </a:prstGeom>
        </p:spPr>
      </p:pic>
    </p:spTree>
    <p:extLst>
      <p:ext uri="{BB962C8B-B14F-4D97-AF65-F5344CB8AC3E}">
        <p14:creationId xmlns:p14="http://schemas.microsoft.com/office/powerpoint/2010/main" val="7779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62" y="2742566"/>
            <a:ext cx="6190476" cy="2561905"/>
          </a:xfrm>
        </p:spPr>
      </p:pic>
    </p:spTree>
    <p:extLst>
      <p:ext uri="{BB962C8B-B14F-4D97-AF65-F5344CB8AC3E}">
        <p14:creationId xmlns:p14="http://schemas.microsoft.com/office/powerpoint/2010/main" val="24704840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not cited…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325" y="1690688"/>
            <a:ext cx="6972300" cy="2533650"/>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4635501"/>
            <a:ext cx="7296150" cy="914400"/>
          </a:xfrm>
          <a:prstGeom prst="rect">
            <a:avLst/>
          </a:prstGeom>
        </p:spPr>
      </p:pic>
    </p:spTree>
    <p:extLst>
      <p:ext uri="{BB962C8B-B14F-4D97-AF65-F5344CB8AC3E}">
        <p14:creationId xmlns:p14="http://schemas.microsoft.com/office/powerpoint/2010/main" val="4982312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not attached to article</a:t>
            </a:r>
            <a:endParaRPr lang="en-US" dirty="0"/>
          </a:p>
        </p:txBody>
      </p:sp>
      <p:sp>
        <p:nvSpPr>
          <p:cNvPr id="3" name="Content Placeholder 2"/>
          <p:cNvSpPr>
            <a:spLocks noGrp="1"/>
          </p:cNvSpPr>
          <p:nvPr>
            <p:ph idx="1"/>
          </p:nvPr>
        </p:nvSpPr>
        <p:spPr/>
        <p:txBody>
          <a:bodyPr/>
          <a:lstStyle/>
          <a:p>
            <a:r>
              <a:rPr lang="en-US" dirty="0" smtClean="0"/>
              <a:t>J of Econometrics Data Policy at the time could not accommodate 50MB file</a:t>
            </a:r>
          </a:p>
          <a:p>
            <a:pPr lvl="1"/>
            <a:r>
              <a:rPr lang="en-US" dirty="0" smtClean="0"/>
              <a:t>Data was not attached to paper.</a:t>
            </a:r>
          </a:p>
          <a:p>
            <a:r>
              <a:rPr lang="en-US" dirty="0" smtClean="0"/>
              <a:t>Today’s J of Econometrics policy suggests using third-party repositories </a:t>
            </a:r>
          </a:p>
          <a:p>
            <a:pPr lvl="1"/>
            <a:r>
              <a:rPr lang="en-US" dirty="0" smtClean="0"/>
              <a:t>We will get to that later</a:t>
            </a:r>
            <a:endParaRPr lang="en-US" dirty="0"/>
          </a:p>
        </p:txBody>
      </p:sp>
    </p:spTree>
    <p:extLst>
      <p:ext uri="{BB962C8B-B14F-4D97-AF65-F5344CB8AC3E}">
        <p14:creationId xmlns:p14="http://schemas.microsoft.com/office/powerpoint/2010/main" val="394104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Fanelli</a:t>
            </a:r>
            <a:r>
              <a:rPr lang="en-US" dirty="0" smtClean="0"/>
              <a:t> (2018), Is science really facing a reproducibility crisis, and do we need it to?</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spTree>
    <p:extLst>
      <p:ext uri="{BB962C8B-B14F-4D97-AF65-F5344CB8AC3E}">
        <p14:creationId xmlns:p14="http://schemas.microsoft.com/office/powerpoint/2010/main" val="37441617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went back, archived it, linked it back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6" y="1690688"/>
            <a:ext cx="6828968"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860551"/>
            <a:ext cx="10058400" cy="4181475"/>
          </a:xfrm>
          <a:prstGeom prst="rect">
            <a:avLst/>
          </a:prstGeom>
        </p:spPr>
      </p:pic>
    </p:spTree>
    <p:extLst>
      <p:ext uri="{BB962C8B-B14F-4D97-AF65-F5344CB8AC3E}">
        <p14:creationId xmlns:p14="http://schemas.microsoft.com/office/powerpoint/2010/main" val="28249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journal and data infrastructure are incomplete</a:t>
            </a:r>
            <a:endParaRPr lang="en-US" dirty="0"/>
          </a:p>
        </p:txBody>
      </p:sp>
      <p:sp>
        <p:nvSpPr>
          <p:cNvPr id="3" name="Content Placeholder 2"/>
          <p:cNvSpPr>
            <a:spLocks noGrp="1"/>
          </p:cNvSpPr>
          <p:nvPr>
            <p:ph idx="1"/>
          </p:nvPr>
        </p:nvSpPr>
        <p:spPr/>
        <p:txBody>
          <a:bodyPr/>
          <a:lstStyle/>
          <a:p>
            <a:r>
              <a:rPr lang="en-US" dirty="0" smtClean="0"/>
              <a:t>While </a:t>
            </a:r>
            <a:r>
              <a:rPr lang="en-US" dirty="0" err="1" smtClean="0"/>
              <a:t>Dataverse</a:t>
            </a:r>
            <a:r>
              <a:rPr lang="en-US" dirty="0" smtClean="0"/>
              <a:t> allows to manually link back…</a:t>
            </a:r>
          </a:p>
          <a:p>
            <a:r>
              <a:rPr lang="en-US" dirty="0" smtClean="0"/>
              <a:t>… the article itself reveals none of that</a:t>
            </a:r>
          </a:p>
          <a:p>
            <a:r>
              <a:rPr lang="en-US" dirty="0" smtClean="0"/>
              <a:t>True for most journals, and most data archives</a:t>
            </a:r>
          </a:p>
          <a:p>
            <a:pPr lvl="1"/>
            <a:r>
              <a:rPr lang="en-US" dirty="0" smtClean="0"/>
              <a:t>ICPSR (manual linking to articles)</a:t>
            </a:r>
          </a:p>
          <a:p>
            <a:pPr lvl="1"/>
            <a:r>
              <a:rPr lang="en-US" dirty="0" err="1" smtClean="0"/>
              <a:t>RePEc</a:t>
            </a:r>
            <a:r>
              <a:rPr lang="en-US" dirty="0" smtClean="0"/>
              <a:t> (no linkage possible)</a:t>
            </a:r>
          </a:p>
          <a:p>
            <a:r>
              <a:rPr lang="en-US" dirty="0" smtClean="0"/>
              <a:t>Infrastructure starting to emerge</a:t>
            </a:r>
          </a:p>
          <a:p>
            <a:pPr lvl="1"/>
            <a:r>
              <a:rPr lang="en-US" dirty="0" smtClean="0"/>
              <a:t>If article cites data (DOI!)</a:t>
            </a:r>
          </a:p>
          <a:p>
            <a:pPr lvl="1"/>
            <a:r>
              <a:rPr lang="en-US" dirty="0" smtClean="0"/>
              <a:t>If archive and/or journal leverages infrastructure</a:t>
            </a:r>
            <a:endParaRPr lang="en-US" dirty="0"/>
          </a:p>
        </p:txBody>
      </p:sp>
      <p:pic>
        <p:nvPicPr>
          <p:cNvPr id="4" name="Picture 3"/>
          <p:cNvPicPr>
            <a:picLocks noChangeAspect="1"/>
          </p:cNvPicPr>
          <p:nvPr/>
        </p:nvPicPr>
        <p:blipFill>
          <a:blip r:embed="rId2"/>
          <a:stretch>
            <a:fillRect/>
          </a:stretch>
        </p:blipFill>
        <p:spPr>
          <a:xfrm>
            <a:off x="6096000" y="4206875"/>
            <a:ext cx="1581150" cy="476250"/>
          </a:xfrm>
          <a:prstGeom prst="rect">
            <a:avLst/>
          </a:prstGeom>
        </p:spPr>
      </p:pic>
      <p:pic>
        <p:nvPicPr>
          <p:cNvPr id="6" name="Picture 5"/>
          <p:cNvPicPr>
            <a:picLocks noChangeAspect="1"/>
          </p:cNvPicPr>
          <p:nvPr/>
        </p:nvPicPr>
        <p:blipFill>
          <a:blip r:embed="rId3"/>
          <a:stretch>
            <a:fillRect/>
          </a:stretch>
        </p:blipFill>
        <p:spPr>
          <a:xfrm>
            <a:off x="7858125" y="4064000"/>
            <a:ext cx="1104900" cy="762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025" y="3387489"/>
            <a:ext cx="2980055" cy="2877021"/>
          </a:xfrm>
          <a:prstGeom prst="rect">
            <a:avLst/>
          </a:prstGeom>
        </p:spPr>
      </p:pic>
    </p:spTree>
    <p:extLst>
      <p:ext uri="{BB962C8B-B14F-4D97-AF65-F5344CB8AC3E}">
        <p14:creationId xmlns:p14="http://schemas.microsoft.com/office/powerpoint/2010/main" val="2200059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personal websites</a:t>
            </a:r>
            <a:endParaRPr lang="en-US" dirty="0"/>
          </a:p>
        </p:txBody>
      </p:sp>
      <p:sp>
        <p:nvSpPr>
          <p:cNvPr id="4" name="Content Placeholder 3"/>
          <p:cNvSpPr>
            <a:spLocks noGrp="1"/>
          </p:cNvSpPr>
          <p:nvPr>
            <p:ph idx="1"/>
          </p:nvPr>
        </p:nvSpPr>
        <p:spPr>
          <a:xfrm>
            <a:off x="2152226" y="2885440"/>
            <a:ext cx="7887547" cy="3313748"/>
          </a:xfrm>
        </p:spPr>
        <p:txBody>
          <a:bodyPr>
            <a:normAutofit/>
          </a:bodyPr>
          <a:lstStyle/>
          <a:p>
            <a:pPr marL="0" indent="0" algn="ctr">
              <a:buNone/>
            </a:pPr>
            <a:r>
              <a:rPr lang="en-US" sz="5400" dirty="0" smtClean="0"/>
              <a:t>Don’t even think about using personal websites!</a:t>
            </a:r>
            <a:endParaRPr lang="en-US" sz="5400" dirty="0"/>
          </a:p>
        </p:txBody>
      </p:sp>
    </p:spTree>
    <p:extLst>
      <p:ext uri="{BB962C8B-B14F-4D97-AF65-F5344CB8AC3E}">
        <p14:creationId xmlns:p14="http://schemas.microsoft.com/office/powerpoint/2010/main" val="11335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762" y="2742566"/>
            <a:ext cx="6190476" cy="2561905"/>
          </a:xfrm>
        </p:spPr>
      </p:pic>
    </p:spTree>
    <p:extLst>
      <p:ext uri="{BB962C8B-B14F-4D97-AF65-F5344CB8AC3E}">
        <p14:creationId xmlns:p14="http://schemas.microsoft.com/office/powerpoint/2010/main" val="19715280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720" y="2452910"/>
            <a:ext cx="3224784" cy="3224784"/>
          </a:xfrm>
        </p:spPr>
      </p:pic>
      <p:sp>
        <p:nvSpPr>
          <p:cNvPr id="5" name="TextBox 4"/>
          <p:cNvSpPr txBox="1"/>
          <p:nvPr/>
        </p:nvSpPr>
        <p:spPr>
          <a:xfrm>
            <a:off x="5445091" y="5677694"/>
            <a:ext cx="532518" cy="246221"/>
          </a:xfrm>
          <a:prstGeom prst="rect">
            <a:avLst/>
          </a:prstGeom>
          <a:noFill/>
        </p:spPr>
        <p:txBody>
          <a:bodyPr wrap="none" rtlCol="0">
            <a:spAutoFit/>
          </a:bodyPr>
          <a:lstStyle/>
          <a:p>
            <a:r>
              <a:rPr lang="en-US" sz="1000" dirty="0" smtClean="0">
                <a:solidFill>
                  <a:schemeClr val="bg2"/>
                </a:solidFill>
                <a:hlinkClick r:id="rId3"/>
              </a:rPr>
              <a:t>source</a:t>
            </a:r>
            <a:endParaRPr lang="en-US" dirty="0">
              <a:solidFill>
                <a:schemeClr val="bg2"/>
              </a:solidFill>
            </a:endParaRPr>
          </a:p>
        </p:txBody>
      </p:sp>
    </p:spTree>
    <p:extLst>
      <p:ext uri="{BB962C8B-B14F-4D97-AF65-F5344CB8AC3E}">
        <p14:creationId xmlns:p14="http://schemas.microsoft.com/office/powerpoint/2010/main" val="4444429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Yielding to the temptation of “</a:t>
            </a:r>
            <a:r>
              <a:rPr lang="en-US" dirty="0" err="1" smtClean="0"/>
              <a:t>administrative”data</a:t>
            </a:r>
            <a:endParaRPr lang="en-US" dirty="0"/>
          </a:p>
        </p:txBody>
      </p:sp>
      <p:sp>
        <p:nvSpPr>
          <p:cNvPr id="3" name="Content Placeholder 2"/>
          <p:cNvSpPr>
            <a:spLocks noGrp="1"/>
          </p:cNvSpPr>
          <p:nvPr>
            <p:ph idx="1"/>
          </p:nvPr>
        </p:nvSpPr>
        <p:spPr/>
        <p:txBody>
          <a:bodyPr>
            <a:normAutofit/>
          </a:bodyPr>
          <a:lstStyle/>
          <a:p>
            <a:r>
              <a:rPr lang="en-US" sz="3200" b="1" dirty="0" smtClean="0"/>
              <a:t>State-level </a:t>
            </a:r>
            <a:r>
              <a:rPr lang="en-US" sz="3200" b="1" dirty="0"/>
              <a:t>data</a:t>
            </a:r>
          </a:p>
          <a:p>
            <a:pPr marL="0" indent="0" algn="ctr">
              <a:buNone/>
            </a:pPr>
            <a:r>
              <a:rPr lang="en-US" dirty="0">
                <a:latin typeface="Century" panose="02040604050505020304" pitchFamily="18" charset="0"/>
              </a:rPr>
              <a:t>“Our analysis draws on administrative records from </a:t>
            </a:r>
            <a:r>
              <a:rPr lang="en-US" dirty="0" smtClean="0">
                <a:latin typeface="Century" panose="02040604050505020304" pitchFamily="18" charset="0"/>
              </a:rPr>
              <a:t>the Detroit </a:t>
            </a:r>
            <a:r>
              <a:rPr lang="en-US" dirty="0">
                <a:latin typeface="Century" panose="02040604050505020304" pitchFamily="18" charset="0"/>
              </a:rPr>
              <a:t>Work First program linked with </a:t>
            </a:r>
            <a:r>
              <a:rPr lang="en-US" dirty="0" smtClean="0">
                <a:latin typeface="Century" panose="02040604050505020304" pitchFamily="18" charset="0"/>
              </a:rPr>
              <a:t>unemployment insurance </a:t>
            </a:r>
            <a:r>
              <a:rPr lang="en-US" dirty="0">
                <a:latin typeface="Century" panose="02040604050505020304" pitchFamily="18" charset="0"/>
              </a:rPr>
              <a:t>(UI) wage records for the State of Michigan”</a:t>
            </a:r>
          </a:p>
          <a:p>
            <a:pPr marL="457200" lvl="1" indent="0">
              <a:buNone/>
            </a:pPr>
            <a:r>
              <a:rPr lang="en-US" sz="1200" dirty="0" err="1"/>
              <a:t>Autor</a:t>
            </a:r>
            <a:r>
              <a:rPr lang="en-US" sz="1200" dirty="0"/>
              <a:t>/Houseman doi:10.1257/app.2.3.96</a:t>
            </a:r>
          </a:p>
          <a:p>
            <a:r>
              <a:rPr lang="en-US" sz="3200" b="1" dirty="0" smtClean="0"/>
              <a:t>School-district </a:t>
            </a:r>
            <a:r>
              <a:rPr lang="en-US" sz="3200" b="1" dirty="0"/>
              <a:t>data</a:t>
            </a:r>
          </a:p>
          <a:p>
            <a:pPr marL="0" indent="0" algn="ctr">
              <a:buNone/>
            </a:pPr>
            <a:r>
              <a:rPr lang="en-US" dirty="0">
                <a:latin typeface="Century" panose="02040604050505020304" pitchFamily="18" charset="0"/>
              </a:rPr>
              <a:t>“confidential student-level panel dataset provided </a:t>
            </a:r>
            <a:r>
              <a:rPr lang="en-US" dirty="0" smtClean="0">
                <a:latin typeface="Century" panose="02040604050505020304" pitchFamily="18" charset="0"/>
              </a:rPr>
              <a:t>by the </a:t>
            </a:r>
            <a:r>
              <a:rPr lang="en-US" dirty="0">
                <a:latin typeface="Century" panose="02040604050505020304" pitchFamily="18" charset="0"/>
              </a:rPr>
              <a:t>School Board of Alachua County in Florida”</a:t>
            </a:r>
          </a:p>
          <a:p>
            <a:pPr marL="457200" lvl="1" indent="0">
              <a:buNone/>
            </a:pPr>
            <a:r>
              <a:rPr lang="en-US" sz="1200" dirty="0"/>
              <a:t>Carrel and Hoekstra doi:10.1257/app.2.1.211</a:t>
            </a:r>
          </a:p>
        </p:txBody>
      </p:sp>
    </p:spTree>
    <p:extLst>
      <p:ext uri="{BB962C8B-B14F-4D97-AF65-F5344CB8AC3E}">
        <p14:creationId xmlns:p14="http://schemas.microsoft.com/office/powerpoint/2010/main" val="14103534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yielding…</a:t>
            </a:r>
            <a:endParaRPr lang="en-US" dirty="0"/>
          </a:p>
        </p:txBody>
      </p:sp>
      <p:sp>
        <p:nvSpPr>
          <p:cNvPr id="3" name="Content Placeholder 2"/>
          <p:cNvSpPr>
            <a:spLocks noGrp="1"/>
          </p:cNvSpPr>
          <p:nvPr>
            <p:ph idx="1"/>
          </p:nvPr>
        </p:nvSpPr>
        <p:spPr/>
        <p:txBody>
          <a:bodyPr/>
          <a:lstStyle/>
          <a:p>
            <a:r>
              <a:rPr lang="en-US" sz="3200" b="1" dirty="0"/>
              <a:t>Proprietary data</a:t>
            </a:r>
          </a:p>
          <a:p>
            <a:pPr marL="0" indent="0" algn="ctr">
              <a:buNone/>
            </a:pPr>
            <a:r>
              <a:rPr lang="en-US" dirty="0">
                <a:latin typeface="Century" panose="02040604050505020304" pitchFamily="18" charset="0"/>
              </a:rPr>
              <a:t>“This field experiment was made possible by </a:t>
            </a:r>
            <a:r>
              <a:rPr lang="en-US" dirty="0" smtClean="0">
                <a:latin typeface="Century" panose="02040604050505020304" pitchFamily="18" charset="0"/>
              </a:rPr>
              <a:t>the collaboration </a:t>
            </a:r>
            <a:r>
              <a:rPr lang="en-US" dirty="0">
                <a:latin typeface="Century" panose="02040604050505020304" pitchFamily="18" charset="0"/>
              </a:rPr>
              <a:t>of a large-scale, nationwide firm in </a:t>
            </a:r>
            <a:r>
              <a:rPr lang="en-US" dirty="0" smtClean="0">
                <a:latin typeface="Century" panose="02040604050505020304" pitchFamily="18" charset="0"/>
              </a:rPr>
              <a:t>the retail </a:t>
            </a:r>
            <a:r>
              <a:rPr lang="en-US" dirty="0">
                <a:latin typeface="Century" panose="02040604050505020304" pitchFamily="18" charset="0"/>
              </a:rPr>
              <a:t>sector. ”</a:t>
            </a:r>
          </a:p>
          <a:p>
            <a:pPr marL="457200" lvl="1" indent="0">
              <a:buNone/>
            </a:pPr>
            <a:r>
              <a:rPr lang="en-US" sz="1200" dirty="0"/>
              <a:t>Damon doi:10.1257/app.2.2.147</a:t>
            </a:r>
          </a:p>
        </p:txBody>
      </p:sp>
    </p:spTree>
    <p:extLst>
      <p:ext uri="{BB962C8B-B14F-4D97-AF65-F5344CB8AC3E}">
        <p14:creationId xmlns:p14="http://schemas.microsoft.com/office/powerpoint/2010/main" val="22122044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Knell for Public-use Data?</a:t>
            </a:r>
            <a:endParaRPr lang="en-US" dirty="0"/>
          </a:p>
        </p:txBody>
      </p:sp>
      <p:sp>
        <p:nvSpPr>
          <p:cNvPr id="3" name="Content Placeholder 2"/>
          <p:cNvSpPr>
            <a:spLocks noGrp="1"/>
          </p:cNvSpPr>
          <p:nvPr>
            <p:ph idx="1"/>
          </p:nvPr>
        </p:nvSpPr>
        <p:spPr/>
        <p:txBody>
          <a:bodyPr>
            <a:normAutofit lnSpcReduction="10000"/>
          </a:bodyPr>
          <a:lstStyle/>
          <a:p>
            <a:r>
              <a:rPr lang="en-US" dirty="0"/>
              <a:t>Sounded by young scholars pursuing research </a:t>
            </a:r>
            <a:r>
              <a:rPr lang="en-US" dirty="0" smtClean="0"/>
              <a:t>programs that </a:t>
            </a:r>
            <a:r>
              <a:rPr lang="en-US" dirty="0"/>
              <a:t>mandate inherently identifiable data:</a:t>
            </a:r>
          </a:p>
          <a:p>
            <a:pPr lvl="1"/>
            <a:r>
              <a:rPr lang="en-US" dirty="0" smtClean="0"/>
              <a:t>Geospatial </a:t>
            </a:r>
            <a:r>
              <a:rPr lang="en-US" dirty="0"/>
              <a:t>relations,</a:t>
            </a:r>
          </a:p>
          <a:p>
            <a:pPr lvl="1"/>
            <a:r>
              <a:rPr lang="en-US" dirty="0" smtClean="0"/>
              <a:t>Exact </a:t>
            </a:r>
            <a:r>
              <a:rPr lang="en-US" dirty="0"/>
              <a:t>genome data,</a:t>
            </a:r>
          </a:p>
          <a:p>
            <a:pPr lvl="1"/>
            <a:r>
              <a:rPr lang="en-US" dirty="0" smtClean="0"/>
              <a:t>Networks </a:t>
            </a:r>
            <a:r>
              <a:rPr lang="en-US" dirty="0"/>
              <a:t>of all sorts,</a:t>
            </a:r>
          </a:p>
          <a:p>
            <a:pPr lvl="1"/>
            <a:r>
              <a:rPr lang="en-US" dirty="0" smtClean="0"/>
              <a:t>Linked </a:t>
            </a:r>
            <a:r>
              <a:rPr lang="en-US" dirty="0"/>
              <a:t>administrative records</a:t>
            </a:r>
          </a:p>
          <a:p>
            <a:r>
              <a:rPr lang="en-US" dirty="0" smtClean="0"/>
              <a:t>These </a:t>
            </a:r>
            <a:r>
              <a:rPr lang="en-US" dirty="0"/>
              <a:t>researchers acquire authorized, </a:t>
            </a:r>
            <a:r>
              <a:rPr lang="en-US" dirty="0" smtClean="0"/>
              <a:t>generally unfettered</a:t>
            </a:r>
            <a:r>
              <a:rPr lang="en-US" dirty="0"/>
              <a:t>, restricted access to the confidential, </a:t>
            </a:r>
            <a:r>
              <a:rPr lang="en-US" dirty="0" smtClean="0"/>
              <a:t>identifiable data </a:t>
            </a:r>
            <a:r>
              <a:rPr lang="en-US" dirty="0"/>
              <a:t>and perform their analyses in secure environments.</a:t>
            </a:r>
          </a:p>
          <a:p>
            <a:r>
              <a:rPr lang="en-US" dirty="0" smtClean="0"/>
              <a:t>But: generally </a:t>
            </a:r>
            <a:r>
              <a:rPr lang="en-US" dirty="0"/>
              <a:t>don’t leave behind the scientific </a:t>
            </a:r>
            <a:r>
              <a:rPr lang="en-US" dirty="0" smtClean="0"/>
              <a:t>trail that </a:t>
            </a:r>
            <a:r>
              <a:rPr lang="en-US" dirty="0"/>
              <a:t>has made public-use files so important.</a:t>
            </a:r>
          </a:p>
          <a:p>
            <a:pPr marL="0" indent="0">
              <a:buNone/>
            </a:pPr>
            <a:endParaRPr lang="en-US" dirty="0"/>
          </a:p>
        </p:txBody>
      </p:sp>
    </p:spTree>
    <p:extLst>
      <p:ext uri="{BB962C8B-B14F-4D97-AF65-F5344CB8AC3E}">
        <p14:creationId xmlns:p14="http://schemas.microsoft.com/office/powerpoint/2010/main" val="43317103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817" y="602869"/>
            <a:ext cx="7327969" cy="5811838"/>
          </a:xfrm>
        </p:spPr>
      </p:pic>
    </p:spTree>
    <p:extLst>
      <p:ext uri="{BB962C8B-B14F-4D97-AF65-F5344CB8AC3E}">
        <p14:creationId xmlns:p14="http://schemas.microsoft.com/office/powerpoint/2010/main" val="3358469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9345" y="272374"/>
            <a:ext cx="8439555" cy="6225703"/>
          </a:xfrm>
          <a:prstGeom prst="rect">
            <a:avLst/>
          </a:prstGeom>
          <a:solidFill>
            <a:schemeClr val="bg2"/>
          </a:solidFill>
          <a:effectLst>
            <a:outerShdw blurRad="508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9300" y="457200"/>
            <a:ext cx="8229600" cy="1143000"/>
          </a:xfrm>
        </p:spPr>
        <p:txBody>
          <a:bodyPr>
            <a:noAutofit/>
          </a:bodyPr>
          <a:lstStyle/>
          <a:p>
            <a:r>
              <a:rPr lang="en-US" sz="4000" dirty="0"/>
              <a:t>The </a:t>
            </a:r>
            <a:r>
              <a:rPr lang="en-US" sz="4000" dirty="0" smtClean="0"/>
              <a:t>“</a:t>
            </a:r>
            <a:r>
              <a:rPr lang="en-US" sz="4000" dirty="0"/>
              <a:t>crisis</a:t>
            </a:r>
            <a:r>
              <a:rPr lang="en-US" sz="4000" dirty="0" smtClean="0"/>
              <a:t>” in the 60s and 70s</a:t>
            </a:r>
            <a:r>
              <a:rPr lang="en-US" sz="4000" dirty="0"/>
              <a:t/>
            </a:r>
            <a:br>
              <a:rPr lang="en-US" sz="4000" dirty="0"/>
            </a:br>
            <a:r>
              <a:rPr lang="en-US" sz="2800" dirty="0"/>
              <a:t>Sterling, 1959; Cohen, 1962; </a:t>
            </a:r>
            <a:r>
              <a:rPr lang="en-US" sz="2800" dirty="0" err="1"/>
              <a:t>Lykken</a:t>
            </a:r>
            <a:r>
              <a:rPr lang="en-US" sz="2800" dirty="0"/>
              <a:t>, 1968; Tukey, 1969; Greenwald, 1975; </a:t>
            </a:r>
            <a:r>
              <a:rPr lang="en-US" sz="2800" dirty="0" err="1"/>
              <a:t>Meehl</a:t>
            </a:r>
            <a:r>
              <a:rPr lang="en-US" sz="2800" dirty="0"/>
              <a:t>, 1978; Rosenthal, 1979</a:t>
            </a:r>
          </a:p>
        </p:txBody>
      </p:sp>
      <p:sp>
        <p:nvSpPr>
          <p:cNvPr id="3" name="Content Placeholder 2"/>
          <p:cNvSpPr>
            <a:spLocks noGrp="1"/>
          </p:cNvSpPr>
          <p:nvPr>
            <p:ph sz="half" idx="1"/>
          </p:nvPr>
        </p:nvSpPr>
        <p:spPr>
          <a:xfrm>
            <a:off x="2362200" y="2133600"/>
            <a:ext cx="7543800" cy="4114800"/>
          </a:xfrm>
          <a:noFill/>
        </p:spPr>
        <p:txBody>
          <a:bodyPr>
            <a:noAutofit/>
          </a:bodyPr>
          <a:lstStyle/>
          <a:p>
            <a:pPr marL="0" indent="0" algn="ctr">
              <a:buNone/>
            </a:pPr>
            <a:r>
              <a:rPr lang="en-US" sz="4400" dirty="0"/>
              <a:t>Low power</a:t>
            </a:r>
          </a:p>
          <a:p>
            <a:pPr marL="0" indent="0" algn="ctr">
              <a:buNone/>
            </a:pPr>
            <a:r>
              <a:rPr lang="en-US" sz="4400" dirty="0"/>
              <a:t>Flexibility in analysis</a:t>
            </a:r>
          </a:p>
          <a:p>
            <a:pPr marL="0" indent="0" algn="ctr">
              <a:buNone/>
            </a:pPr>
            <a:r>
              <a:rPr lang="en-US" sz="4400" dirty="0"/>
              <a:t>Selective reporting </a:t>
            </a:r>
          </a:p>
          <a:p>
            <a:pPr marL="0" indent="0" algn="ctr">
              <a:buNone/>
            </a:pPr>
            <a:r>
              <a:rPr lang="en-US" sz="4400" dirty="0"/>
              <a:t>Ignoring nulls</a:t>
            </a:r>
          </a:p>
          <a:p>
            <a:pPr marL="0" indent="0" algn="ctr">
              <a:buNone/>
            </a:pPr>
            <a:r>
              <a:rPr lang="en-US" sz="4400" dirty="0"/>
              <a:t>Lack of replication</a:t>
            </a:r>
          </a:p>
          <a:p>
            <a:pPr marL="0" indent="0" algn="ctr">
              <a:buNone/>
            </a:pPr>
            <a:r>
              <a:rPr lang="en-US" sz="4400" dirty="0"/>
              <a:t>Misuse of statistics</a:t>
            </a:r>
          </a:p>
        </p:txBody>
      </p:sp>
      <p:sp>
        <p:nvSpPr>
          <p:cNvPr id="5" name="TextBox 4"/>
          <p:cNvSpPr txBox="1"/>
          <p:nvPr/>
        </p:nvSpPr>
        <p:spPr>
          <a:xfrm>
            <a:off x="10458855" y="5925234"/>
            <a:ext cx="1943100" cy="646331"/>
          </a:xfrm>
          <a:prstGeom prst="rect">
            <a:avLst/>
          </a:prstGeom>
          <a:noFill/>
        </p:spPr>
        <p:txBody>
          <a:bodyPr wrap="square" rtlCol="0">
            <a:spAutoFit/>
          </a:bodyPr>
          <a:lstStyle/>
          <a:p>
            <a:r>
              <a:rPr lang="en-US" dirty="0" smtClean="0"/>
              <a:t>Source: </a:t>
            </a:r>
            <a:r>
              <a:rPr lang="en-US" dirty="0" err="1" smtClean="0"/>
              <a:t>Nosek</a:t>
            </a:r>
            <a:r>
              <a:rPr lang="en-US" dirty="0" smtClean="0"/>
              <a:t> </a:t>
            </a:r>
            <a:r>
              <a:rPr lang="en-US" dirty="0" err="1" smtClean="0"/>
              <a:t>Sackler</a:t>
            </a:r>
            <a:r>
              <a:rPr lang="en-US" dirty="0" smtClean="0"/>
              <a:t> talk 2017</a:t>
            </a:r>
            <a:endParaRPr lang="en-US" dirty="0"/>
          </a:p>
        </p:txBody>
      </p:sp>
    </p:spTree>
    <p:extLst>
      <p:ext uri="{BB962C8B-B14F-4D97-AF65-F5344CB8AC3E}">
        <p14:creationId xmlns:p14="http://schemas.microsoft.com/office/powerpoint/2010/main" val="2720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887" y="493141"/>
            <a:ext cx="7749117" cy="5811838"/>
          </a:xfrm>
        </p:spPr>
      </p:pic>
    </p:spTree>
    <p:extLst>
      <p:ext uri="{BB962C8B-B14F-4D97-AF65-F5344CB8AC3E}">
        <p14:creationId xmlns:p14="http://schemas.microsoft.com/office/powerpoint/2010/main" val="10443057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Progress in Economics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20145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241219"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334161" y="4566448"/>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1933</a:t>
            </a:r>
          </a:p>
        </p:txBody>
      </p:sp>
      <p:sp>
        <p:nvSpPr>
          <p:cNvPr id="7" name="Textfeld 29">
            <a:extLst>
              <a:ext uri="{FF2B5EF4-FFF2-40B4-BE49-F238E27FC236}">
                <a16:creationId xmlns:a16="http://schemas.microsoft.com/office/drawing/2014/main" id="{3F95F7AB-9018-B74C-889F-F1D58DD793C9}"/>
              </a:ext>
            </a:extLst>
          </p:cNvPr>
          <p:cNvSpPr txBox="1"/>
          <p:nvPr/>
        </p:nvSpPr>
        <p:spPr>
          <a:xfrm>
            <a:off x="2121752" y="2148143"/>
            <a:ext cx="2914825" cy="1708160"/>
          </a:xfrm>
          <a:prstGeom prst="rect">
            <a:avLst/>
          </a:prstGeom>
          <a:noFill/>
        </p:spPr>
        <p:txBody>
          <a:bodyPr wrap="square" rtlCol="0">
            <a:spAutoFit/>
          </a:bodyPr>
          <a:lstStyle/>
          <a:p>
            <a:pPr>
              <a:lnSpc>
                <a:spcPct val="150000"/>
              </a:lnSpc>
            </a:pPr>
            <a:r>
              <a:rPr lang="de-DE" sz="1400" b="1" dirty="0" err="1">
                <a:solidFill>
                  <a:schemeClr val="accent3">
                    <a:lumMod val="75000"/>
                  </a:schemeClr>
                </a:solidFill>
                <a:latin typeface="+mj-lt"/>
              </a:rPr>
              <a:t>Econometrica</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 the original raw data will, as a rule, be published, unless their volume is excessive”</a:t>
            </a:r>
          </a:p>
          <a:p>
            <a:pPr>
              <a:lnSpc>
                <a:spcPct val="150000"/>
              </a:lnSpc>
            </a:pP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p:nvPr/>
        </p:nvCxnSpPr>
        <p:spPr>
          <a:xfrm flipH="1">
            <a:off x="1417270"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Tree>
    <p:extLst>
      <p:ext uri="{BB962C8B-B14F-4D97-AF65-F5344CB8AC3E}">
        <p14:creationId xmlns:p14="http://schemas.microsoft.com/office/powerpoint/2010/main" val="188535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18" name="Straight Arrow Connector 17">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Ellipse 28">
            <a:extLst>
              <a:ext uri="{FF2B5EF4-FFF2-40B4-BE49-F238E27FC236}">
                <a16:creationId xmlns:a16="http://schemas.microsoft.com/office/drawing/2014/main" id="{0EDCE4AC-A39A-3D43-88DC-E096FA3DFF94}"/>
              </a:ext>
            </a:extLst>
          </p:cNvPr>
          <p:cNvSpPr/>
          <p:nvPr/>
        </p:nvSpPr>
        <p:spPr>
          <a:xfrm>
            <a:off x="3899753"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20" name="Shape 610">
            <a:extLst>
              <a:ext uri="{FF2B5EF4-FFF2-40B4-BE49-F238E27FC236}">
                <a16:creationId xmlns:a16="http://schemas.microsoft.com/office/drawing/2014/main" id="{64C100EA-9C27-7548-B86D-0684F066F06B}"/>
              </a:ext>
            </a:extLst>
          </p:cNvPr>
          <p:cNvSpPr/>
          <p:nvPr/>
        </p:nvSpPr>
        <p:spPr>
          <a:xfrm>
            <a:off x="2992695"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1976-1999</a:t>
            </a:r>
          </a:p>
        </p:txBody>
      </p:sp>
      <p:sp>
        <p:nvSpPr>
          <p:cNvPr id="21" name="Textfeld 29">
            <a:extLst>
              <a:ext uri="{FF2B5EF4-FFF2-40B4-BE49-F238E27FC236}">
                <a16:creationId xmlns:a16="http://schemas.microsoft.com/office/drawing/2014/main" id="{3F95F7AB-9018-B74C-889F-F1D58DD793C9}"/>
              </a:ext>
            </a:extLst>
          </p:cNvPr>
          <p:cNvSpPr txBox="1"/>
          <p:nvPr/>
        </p:nvSpPr>
        <p:spPr>
          <a:xfrm>
            <a:off x="4780286"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Political Economy</a:t>
            </a:r>
          </a:p>
          <a:p>
            <a:pPr>
              <a:lnSpc>
                <a:spcPct val="150000"/>
              </a:lnSpc>
            </a:pPr>
            <a:r>
              <a:rPr lang="en-US" sz="1400" dirty="0">
                <a:solidFill>
                  <a:schemeClr val="accent3"/>
                </a:solidFill>
                <a:latin typeface="Calibri Light" panose="020F0302020204030204" pitchFamily="34" charset="0"/>
              </a:rPr>
              <a:t>“ Confirmations and Contradictions” Section</a:t>
            </a:r>
          </a:p>
          <a:p>
            <a:pPr>
              <a:lnSpc>
                <a:spcPct val="150000"/>
              </a:lnSpc>
            </a:pPr>
            <a:endParaRPr lang="de-DE" sz="1400" dirty="0">
              <a:solidFill>
                <a:schemeClr val="accent3">
                  <a:lumMod val="75000"/>
                </a:schemeClr>
              </a:solidFill>
              <a:latin typeface="+mj-lt"/>
            </a:endParaRPr>
          </a:p>
        </p:txBody>
      </p:sp>
      <p:cxnSp>
        <p:nvCxnSpPr>
          <p:cNvPr id="22" name="Straight Arrow Connector 21">
            <a:extLst>
              <a:ext uri="{FF2B5EF4-FFF2-40B4-BE49-F238E27FC236}">
                <a16:creationId xmlns:a16="http://schemas.microsoft.com/office/drawing/2014/main" id="{E1AD5571-D673-FC4F-80BB-A3F4930A64EF}"/>
              </a:ext>
            </a:extLst>
          </p:cNvPr>
          <p:cNvCxnSpPr/>
          <p:nvPr/>
        </p:nvCxnSpPr>
        <p:spPr>
          <a:xfrm flipH="1">
            <a:off x="4075804"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56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6761487"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5854429"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1982</a:t>
            </a:r>
          </a:p>
        </p:txBody>
      </p:sp>
      <p:sp>
        <p:nvSpPr>
          <p:cNvPr id="6" name="Textfeld 29">
            <a:extLst>
              <a:ext uri="{FF2B5EF4-FFF2-40B4-BE49-F238E27FC236}">
                <a16:creationId xmlns:a16="http://schemas.microsoft.com/office/drawing/2014/main" id="{3F95F7AB-9018-B74C-889F-F1D58DD793C9}"/>
              </a:ext>
            </a:extLst>
          </p:cNvPr>
          <p:cNvSpPr txBox="1"/>
          <p:nvPr/>
        </p:nvSpPr>
        <p:spPr>
          <a:xfrm>
            <a:off x="7642021" y="2148143"/>
            <a:ext cx="2914825" cy="1384995"/>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Money, </a:t>
            </a:r>
            <a:r>
              <a:rPr lang="de-DE" sz="1400" b="1" dirty="0" err="1">
                <a:solidFill>
                  <a:schemeClr val="accent3">
                    <a:lumMod val="75000"/>
                  </a:schemeClr>
                </a:solidFill>
                <a:latin typeface="+mj-lt"/>
              </a:rPr>
              <a:t>Credit</a:t>
            </a:r>
            <a:r>
              <a:rPr lang="de-DE" sz="1400" b="1" dirty="0">
                <a:solidFill>
                  <a:schemeClr val="accent3">
                    <a:lumMod val="75000"/>
                  </a:schemeClr>
                </a:solidFill>
                <a:latin typeface="+mj-lt"/>
              </a:rPr>
              <a:t> &amp; Banking</a:t>
            </a:r>
          </a:p>
          <a:p>
            <a:pPr>
              <a:lnSpc>
                <a:spcPct val="150000"/>
              </a:lnSpc>
            </a:pPr>
            <a:r>
              <a:rPr lang="en-US" sz="1400" dirty="0">
                <a:solidFill>
                  <a:schemeClr val="accent3"/>
                </a:solidFill>
                <a:latin typeface="Calibri Light" panose="020F0302020204030204" pitchFamily="34" charset="0"/>
              </a:rPr>
              <a:t>Data and Code requested upon submission</a:t>
            </a:r>
          </a:p>
          <a:p>
            <a:pPr>
              <a:lnSpc>
                <a:spcPct val="150000"/>
              </a:lnSpc>
            </a:pP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p:nvPr/>
        </p:nvCxnSpPr>
        <p:spPr>
          <a:xfrm flipH="1">
            <a:off x="6937538" y="2370667"/>
            <a:ext cx="704483" cy="1794947"/>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49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960628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Shape 610">
            <a:extLst>
              <a:ext uri="{FF2B5EF4-FFF2-40B4-BE49-F238E27FC236}">
                <a16:creationId xmlns:a16="http://schemas.microsoft.com/office/drawing/2014/main" id="{64C100EA-9C27-7548-B86D-0684F066F06B}"/>
              </a:ext>
            </a:extLst>
          </p:cNvPr>
          <p:cNvSpPr/>
          <p:nvPr/>
        </p:nvSpPr>
        <p:spPr>
          <a:xfrm>
            <a:off x="8699230" y="4550960"/>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a:latin typeface="Montserrat" panose="00000500000000000000" pitchFamily="50" charset="0"/>
                <a:ea typeface="Roboto"/>
                <a:cs typeface="Roboto"/>
                <a:sym typeface="Roboto"/>
              </a:rPr>
              <a:t>2005</a:t>
            </a:r>
          </a:p>
        </p:txBody>
      </p:sp>
      <p:sp>
        <p:nvSpPr>
          <p:cNvPr id="6" name="Textfeld 29">
            <a:extLst>
              <a:ext uri="{FF2B5EF4-FFF2-40B4-BE49-F238E27FC236}">
                <a16:creationId xmlns:a16="http://schemas.microsoft.com/office/drawing/2014/main" id="{3F95F7AB-9018-B74C-889F-F1D58DD793C9}"/>
              </a:ext>
            </a:extLst>
          </p:cNvPr>
          <p:cNvSpPr txBox="1"/>
          <p:nvPr/>
        </p:nvSpPr>
        <p:spPr>
          <a:xfrm>
            <a:off x="680048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American </a:t>
            </a:r>
            <a:r>
              <a:rPr lang="de-DE" sz="1400" b="1" dirty="0" err="1">
                <a:solidFill>
                  <a:schemeClr val="accent3">
                    <a:lumMod val="75000"/>
                  </a:schemeClr>
                </a:solidFill>
                <a:latin typeface="+mj-lt"/>
              </a:rPr>
              <a:t>Economic</a:t>
            </a:r>
            <a:r>
              <a:rPr lang="de-DE" sz="1400" b="1" dirty="0">
                <a:solidFill>
                  <a:schemeClr val="accent3">
                    <a:lumMod val="75000"/>
                  </a:schemeClr>
                </a:solidFill>
                <a:latin typeface="+mj-lt"/>
              </a:rPr>
              <a:t> </a:t>
            </a:r>
            <a:r>
              <a:rPr lang="de-DE" sz="1400" b="1" dirty="0" err="1">
                <a:solidFill>
                  <a:schemeClr val="accent3">
                    <a:lumMod val="75000"/>
                  </a:schemeClr>
                </a:solidFill>
                <a:latin typeface="+mj-lt"/>
              </a:rPr>
              <a:t>Association</a:t>
            </a:r>
            <a:endParaRPr lang="de-DE" sz="1400" b="1" dirty="0">
              <a:solidFill>
                <a:schemeClr val="accent3">
                  <a:lumMod val="75000"/>
                </a:schemeClr>
              </a:solidFill>
              <a:latin typeface="+mj-lt"/>
            </a:endParaRP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7" name="Straight Arrow Connector 6">
            <a:extLst>
              <a:ext uri="{FF2B5EF4-FFF2-40B4-BE49-F238E27FC236}">
                <a16:creationId xmlns:a16="http://schemas.microsoft.com/office/drawing/2014/main" id="{E1AD5571-D673-FC4F-80BB-A3F4930A64EF}"/>
              </a:ext>
            </a:extLst>
          </p:cNvPr>
          <p:cNvCxnSpPr>
            <a:cxnSpLocks/>
            <a:stCxn id="6" idx="2"/>
          </p:cNvCxnSpPr>
          <p:nvPr/>
        </p:nvCxnSpPr>
        <p:spPr>
          <a:xfrm>
            <a:off x="825789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3"/>
          <p:cNvSpPr>
            <a:spLocks noGrp="1"/>
          </p:cNvSpPr>
          <p:nvPr>
            <p:ph idx="1"/>
          </p:nvPr>
        </p:nvSpPr>
        <p:spPr>
          <a:xfrm>
            <a:off x="838200" y="1825625"/>
            <a:ext cx="10515600" cy="4351338"/>
          </a:xfrm>
        </p:spPr>
        <p:txBody>
          <a:bodyPr/>
          <a:lstStyle/>
          <a:p>
            <a:endParaRPr lang="en-US"/>
          </a:p>
        </p:txBody>
      </p:sp>
    </p:spTree>
    <p:extLst>
      <p:ext uri="{BB962C8B-B14F-4D97-AF65-F5344CB8AC3E}">
        <p14:creationId xmlns:p14="http://schemas.microsoft.com/office/powerpoint/2010/main" val="29663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Ellipse 28">
            <a:extLst>
              <a:ext uri="{FF2B5EF4-FFF2-40B4-BE49-F238E27FC236}">
                <a16:creationId xmlns:a16="http://schemas.microsoft.com/office/drawing/2014/main" id="{0EDCE4AC-A39A-3D43-88DC-E096FA3DFF94}"/>
              </a:ext>
            </a:extLst>
          </p:cNvPr>
          <p:cNvSpPr/>
          <p:nvPr/>
        </p:nvSpPr>
        <p:spPr>
          <a:xfrm>
            <a:off x="10230756" y="4150735"/>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6" name="Shape 610">
            <a:extLst>
              <a:ext uri="{FF2B5EF4-FFF2-40B4-BE49-F238E27FC236}">
                <a16:creationId xmlns:a16="http://schemas.microsoft.com/office/drawing/2014/main" id="{64C100EA-9C27-7548-B86D-0684F066F06B}"/>
              </a:ext>
            </a:extLst>
          </p:cNvPr>
          <p:cNvSpPr/>
          <p:nvPr/>
        </p:nvSpPr>
        <p:spPr>
          <a:xfrm>
            <a:off x="9397141" y="4580026"/>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en-US" sz="1501" b="1" dirty="0" smtClean="0">
                <a:latin typeface="Montserrat" panose="00000500000000000000" pitchFamily="50" charset="0"/>
                <a:ea typeface="Roboto"/>
                <a:cs typeface="Roboto"/>
                <a:sym typeface="Roboto"/>
              </a:rPr>
              <a:t>2014</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3F95F7AB-9018-B74C-889F-F1D58DD793C9}"/>
              </a:ext>
            </a:extLst>
          </p:cNvPr>
          <p:cNvSpPr txBox="1"/>
          <p:nvPr/>
        </p:nvSpPr>
        <p:spPr>
          <a:xfrm>
            <a:off x="7424951" y="2061418"/>
            <a:ext cx="2914825" cy="1384995"/>
          </a:xfrm>
          <a:prstGeom prst="rect">
            <a:avLst/>
          </a:prstGeom>
          <a:noFill/>
        </p:spPr>
        <p:txBody>
          <a:bodyPr wrap="square" rtlCol="0">
            <a:spAutoFit/>
          </a:bodyPr>
          <a:lstStyle/>
          <a:p>
            <a:pPr>
              <a:lnSpc>
                <a:spcPct val="150000"/>
              </a:lnSpc>
            </a:pPr>
            <a:r>
              <a:rPr lang="en-US" sz="1400" b="1" dirty="0" smtClean="0">
                <a:latin typeface="+mj-lt"/>
              </a:rPr>
              <a:t>Promoting Transparency in Social Sciences</a:t>
            </a:r>
            <a:r>
              <a:rPr lang="en-US" sz="1400" b="1" dirty="0" smtClean="0">
                <a:solidFill>
                  <a:schemeClr val="accent3">
                    <a:lumMod val="75000"/>
                  </a:schemeClr>
                </a:solidFill>
                <a:latin typeface="+mj-lt"/>
              </a:rPr>
              <a:t/>
            </a:r>
            <a:br>
              <a:rPr lang="en-US" sz="1400" b="1" dirty="0" smtClean="0">
                <a:solidFill>
                  <a:schemeClr val="accent3">
                    <a:lumMod val="75000"/>
                  </a:schemeClr>
                </a:solidFill>
                <a:latin typeface="+mj-lt"/>
              </a:rPr>
            </a:br>
            <a:r>
              <a:rPr lang="en-US" sz="1400" b="1" dirty="0" smtClean="0">
                <a:solidFill>
                  <a:schemeClr val="accent3">
                    <a:lumMod val="75000"/>
                  </a:schemeClr>
                </a:solidFill>
                <a:latin typeface="+mj-lt"/>
              </a:rPr>
              <a:t>Miguel et al (Science) 10.1126/science.1245317</a:t>
            </a:r>
            <a:endParaRPr lang="de-DE" sz="1400" dirty="0">
              <a:solidFill>
                <a:schemeClr val="accent3">
                  <a:lumMod val="75000"/>
                </a:schemeClr>
              </a:solidFill>
              <a:latin typeface="+mj-lt"/>
            </a:endParaRPr>
          </a:p>
        </p:txBody>
      </p:sp>
      <p:cxnSp>
        <p:nvCxnSpPr>
          <p:cNvPr id="3" name="Straight Arrow Connector 2">
            <a:extLst>
              <a:ext uri="{FF2B5EF4-FFF2-40B4-BE49-F238E27FC236}">
                <a16:creationId xmlns:a16="http://schemas.microsoft.com/office/drawing/2014/main" id="{E1AD5571-D673-FC4F-80BB-A3F4930A64EF}"/>
              </a:ext>
            </a:extLst>
          </p:cNvPr>
          <p:cNvCxnSpPr>
            <a:cxnSpLocks/>
            <a:stCxn id="7" idx="2"/>
          </p:cNvCxnSpPr>
          <p:nvPr/>
        </p:nvCxnSpPr>
        <p:spPr>
          <a:xfrm>
            <a:off x="8882363" y="2720509"/>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sp>
        <p:nvSpPr>
          <p:cNvPr id="8" name="TextBox 7"/>
          <p:cNvSpPr txBox="1"/>
          <p:nvPr/>
        </p:nvSpPr>
        <p:spPr>
          <a:xfrm>
            <a:off x="2274849" y="4980117"/>
            <a:ext cx="6802244" cy="923330"/>
          </a:xfrm>
          <a:prstGeom prst="rect">
            <a:avLst/>
          </a:prstGeom>
          <a:noFill/>
        </p:spPr>
        <p:txBody>
          <a:bodyPr wrap="square" rtlCol="0">
            <a:spAutoFit/>
          </a:bodyPr>
          <a:lstStyle/>
          <a:p>
            <a:pPr marL="285750" indent="-285750">
              <a:buFontTx/>
              <a:buChar char="-"/>
            </a:pPr>
            <a:r>
              <a:rPr lang="en-US" dirty="0" smtClean="0"/>
              <a:t>Greater transparency</a:t>
            </a:r>
          </a:p>
          <a:p>
            <a:pPr marL="285750" indent="-285750">
              <a:buFontTx/>
              <a:buChar char="-"/>
            </a:pPr>
            <a:r>
              <a:rPr lang="en-US" dirty="0" smtClean="0"/>
              <a:t>Registration and pre-analysis plans</a:t>
            </a:r>
          </a:p>
          <a:p>
            <a:pPr marL="285750" indent="-285750">
              <a:buFontTx/>
              <a:buChar char="-"/>
            </a:pPr>
            <a:r>
              <a:rPr lang="en-US" dirty="0" smtClean="0"/>
              <a:t>Open data and materials</a:t>
            </a:r>
            <a:endParaRPr lang="en-US" dirty="0"/>
          </a:p>
        </p:txBody>
      </p:sp>
    </p:spTree>
    <p:extLst>
      <p:ext uri="{BB962C8B-B14F-4D97-AF65-F5344CB8AC3E}">
        <p14:creationId xmlns:p14="http://schemas.microsoft.com/office/powerpoint/2010/main" val="287652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Increasing transparency in economics </a:t>
            </a:r>
            <a:r>
              <a:rPr lang="en-US" b="1" dirty="0" smtClean="0">
                <a:latin typeface="Montserrat" panose="00000500000000000000" pitchFamily="50" charset="0"/>
              </a:rPr>
              <a:t>journals</a:t>
            </a:r>
            <a:endParaRPr lang="en-US" dirty="0"/>
          </a:p>
        </p:txBody>
      </p:sp>
      <p:cxnSp>
        <p:nvCxnSpPr>
          <p:cNvPr id="3" name="Straight Arrow Connector 2">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Ellipse 28">
            <a:extLst>
              <a:ext uri="{FF2B5EF4-FFF2-40B4-BE49-F238E27FC236}">
                <a16:creationId xmlns:a16="http://schemas.microsoft.com/office/drawing/2014/main" id="{0EDCE4AC-A39A-3D43-88DC-E096FA3DFF94}"/>
              </a:ext>
            </a:extLst>
          </p:cNvPr>
          <p:cNvSpPr/>
          <p:nvPr/>
        </p:nvSpPr>
        <p:spPr>
          <a:xfrm>
            <a:off x="10834198" y="4165613"/>
            <a:ext cx="352103" cy="385347"/>
          </a:xfrm>
          <a:prstGeom prst="ellipse">
            <a:avLst/>
          </a:prstGeom>
          <a:solidFill>
            <a:schemeClr val="accent3">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dirty="0">
              <a:solidFill>
                <a:schemeClr val="tx1"/>
              </a:solidFill>
              <a:latin typeface="+mj-lt"/>
            </a:endParaRPr>
          </a:p>
        </p:txBody>
      </p:sp>
      <p:sp>
        <p:nvSpPr>
          <p:cNvPr id="5" name="Textfeld 29">
            <a:extLst>
              <a:ext uri="{FF2B5EF4-FFF2-40B4-BE49-F238E27FC236}">
                <a16:creationId xmlns:a16="http://schemas.microsoft.com/office/drawing/2014/main" id="{3F95F7AB-9018-B74C-889F-F1D58DD793C9}"/>
              </a:ext>
            </a:extLst>
          </p:cNvPr>
          <p:cNvSpPr txBox="1"/>
          <p:nvPr/>
        </p:nvSpPr>
        <p:spPr>
          <a:xfrm>
            <a:off x="8028393" y="2076296"/>
            <a:ext cx="2914825" cy="738664"/>
          </a:xfrm>
          <a:prstGeom prst="rect">
            <a:avLst/>
          </a:prstGeom>
          <a:noFill/>
        </p:spPr>
        <p:txBody>
          <a:bodyPr wrap="square" rtlCol="0">
            <a:spAutoFit/>
          </a:bodyPr>
          <a:lstStyle/>
          <a:p>
            <a:pPr>
              <a:lnSpc>
                <a:spcPct val="150000"/>
              </a:lnSpc>
            </a:pPr>
            <a:r>
              <a:rPr lang="de-DE" sz="1400" b="1" dirty="0">
                <a:solidFill>
                  <a:schemeClr val="accent3">
                    <a:lumMod val="75000"/>
                  </a:schemeClr>
                </a:solidFill>
                <a:latin typeface="+mj-lt"/>
              </a:rPr>
              <a:t>Quarterly Journal </a:t>
            </a:r>
            <a:r>
              <a:rPr lang="de-DE" sz="1400" b="1" dirty="0" err="1">
                <a:solidFill>
                  <a:schemeClr val="accent3">
                    <a:lumMod val="75000"/>
                  </a:schemeClr>
                </a:solidFill>
                <a:latin typeface="+mj-lt"/>
              </a:rPr>
              <a:t>of</a:t>
            </a:r>
            <a:r>
              <a:rPr lang="de-DE" sz="1400" b="1" dirty="0">
                <a:solidFill>
                  <a:schemeClr val="accent3">
                    <a:lumMod val="75000"/>
                  </a:schemeClr>
                </a:solidFill>
                <a:latin typeface="+mj-lt"/>
              </a:rPr>
              <a:t> Economics</a:t>
            </a:r>
          </a:p>
          <a:p>
            <a:pPr>
              <a:lnSpc>
                <a:spcPct val="150000"/>
              </a:lnSpc>
            </a:pPr>
            <a:r>
              <a:rPr lang="en-US" sz="1400" dirty="0">
                <a:solidFill>
                  <a:schemeClr val="accent3"/>
                </a:solidFill>
                <a:latin typeface="Calibri Light" panose="020F0302020204030204" pitchFamily="34" charset="0"/>
              </a:rPr>
              <a:t>Data and code availability policies</a:t>
            </a:r>
            <a:endParaRPr lang="de-DE" sz="1400" dirty="0">
              <a:solidFill>
                <a:schemeClr val="accent3">
                  <a:lumMod val="75000"/>
                </a:schemeClr>
              </a:solidFill>
              <a:latin typeface="+mj-lt"/>
            </a:endParaRPr>
          </a:p>
        </p:txBody>
      </p:sp>
      <p:cxnSp>
        <p:nvCxnSpPr>
          <p:cNvPr id="6" name="Straight Arrow Connector 5">
            <a:extLst>
              <a:ext uri="{FF2B5EF4-FFF2-40B4-BE49-F238E27FC236}">
                <a16:creationId xmlns:a16="http://schemas.microsoft.com/office/drawing/2014/main" id="{E1AD5571-D673-FC4F-80BB-A3F4930A64EF}"/>
              </a:ext>
            </a:extLst>
          </p:cNvPr>
          <p:cNvCxnSpPr>
            <a:cxnSpLocks/>
            <a:stCxn id="5" idx="2"/>
          </p:cNvCxnSpPr>
          <p:nvPr/>
        </p:nvCxnSpPr>
        <p:spPr>
          <a:xfrm>
            <a:off x="9485805" y="2735387"/>
            <a:ext cx="1348393" cy="1400472"/>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340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452058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a:latin typeface="Montserrat" panose="00000500000000000000" pitchFamily="50" charset="0"/>
              </a:rPr>
              <a:t>How common is replication in economics?</a:t>
            </a:r>
            <a:endParaRPr lang="de-DE" b="1" dirty="0">
              <a:latin typeface="Montserrat" panose="00000500000000000000" pitchFamily="50" charset="0"/>
            </a:endParaRPr>
          </a:p>
        </p:txBody>
      </p:sp>
      <p:sp>
        <p:nvSpPr>
          <p:cNvPr id="3" name="Textfeld 32">
            <a:extLst>
              <a:ext uri="{FF2B5EF4-FFF2-40B4-BE49-F238E27FC236}">
                <a16:creationId xmlns:a16="http://schemas.microsoft.com/office/drawing/2014/main" id="{EDD75478-727A-4043-9CC5-8410AB376AAE}"/>
              </a:ext>
            </a:extLst>
          </p:cNvPr>
          <p:cNvSpPr txBox="1"/>
          <p:nvPr/>
        </p:nvSpPr>
        <p:spPr>
          <a:xfrm>
            <a:off x="1244695" y="2974786"/>
            <a:ext cx="9702610" cy="193899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0.1% </a:t>
            </a:r>
            <a:r>
              <a:rPr lang="en-US" sz="2000" dirty="0">
                <a:solidFill>
                  <a:schemeClr val="accent3">
                    <a:lumMod val="75000"/>
                  </a:schemeClr>
                </a:solidFill>
                <a:latin typeface="Calibri Light" panose="020F0302020204030204" pitchFamily="34" charset="0"/>
              </a:rPr>
              <a:t>of 126,505 “top 50” published articles 1974-2014 </a:t>
            </a:r>
            <a:r>
              <a:rPr lang="en-US" sz="2000" dirty="0" smtClean="0">
                <a:solidFill>
                  <a:schemeClr val="accent3">
                    <a:lumMod val="75000"/>
                  </a:schemeClr>
                </a:solidFill>
                <a:latin typeface="Calibri Light" panose="020F0302020204030204" pitchFamily="34" charset="0"/>
              </a:rPr>
              <a:t>are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a:solidFill>
                  <a:schemeClr val="accent3"/>
                </a:solidFill>
                <a:latin typeface="Calibri Light" panose="020F0302020204030204" pitchFamily="34" charset="0"/>
              </a:rPr>
              <a:t>Mueller-Langer et al. (2018)</a:t>
            </a:r>
            <a:endParaRPr lang="de-DE" sz="2000" dirty="0">
              <a:solidFill>
                <a:schemeClr val="accent3"/>
              </a:solidFill>
              <a:latin typeface="Calibri Light" panose="020F0302020204030204" pitchFamily="34" charset="0"/>
            </a:endParaRPr>
          </a:p>
          <a:p>
            <a:pPr marL="171450" indent="-171450">
              <a:lnSpc>
                <a:spcPct val="150000"/>
              </a:lnSpc>
              <a:buFont typeface="Arial" panose="020B0604020202020204" pitchFamily="34" charset="0"/>
              <a:buChar char="•"/>
            </a:pPr>
            <a:r>
              <a:rPr lang="en-US" sz="2000" b="1" dirty="0">
                <a:solidFill>
                  <a:schemeClr val="accent2">
                    <a:lumMod val="60000"/>
                    <a:lumOff val="40000"/>
                  </a:schemeClr>
                </a:solidFill>
                <a:latin typeface="Calibri Light" panose="020F0302020204030204" pitchFamily="34" charset="0"/>
              </a:rPr>
              <a:t>6.2% </a:t>
            </a:r>
            <a:r>
              <a:rPr lang="en-US" sz="2000" dirty="0">
                <a:solidFill>
                  <a:schemeClr val="accent3">
                    <a:lumMod val="75000"/>
                  </a:schemeClr>
                </a:solidFill>
                <a:latin typeface="Calibri Light" panose="020F0302020204030204" pitchFamily="34" charset="0"/>
              </a:rPr>
              <a:t>of 1,138 “top 10” </a:t>
            </a:r>
            <a:r>
              <a:rPr lang="en-US" sz="2000" dirty="0" smtClean="0">
                <a:solidFill>
                  <a:schemeClr val="accent3">
                    <a:lumMod val="75000"/>
                  </a:schemeClr>
                </a:solidFill>
                <a:latin typeface="Calibri Light" panose="020F0302020204030204" pitchFamily="34" charset="0"/>
              </a:rPr>
              <a:t>development </a:t>
            </a:r>
            <a:r>
              <a:rPr lang="en-US" sz="2000" dirty="0">
                <a:solidFill>
                  <a:schemeClr val="accent3">
                    <a:lumMod val="75000"/>
                  </a:schemeClr>
                </a:solidFill>
                <a:latin typeface="Calibri Light" panose="020F0302020204030204" pitchFamily="34" charset="0"/>
              </a:rPr>
              <a:t>articles 2000-2015 </a:t>
            </a:r>
            <a:r>
              <a:rPr lang="en-US" sz="2000" dirty="0" smtClean="0">
                <a:solidFill>
                  <a:schemeClr val="accent3">
                    <a:lumMod val="75000"/>
                  </a:schemeClr>
                </a:solidFill>
                <a:latin typeface="Calibri Light" panose="020F0302020204030204" pitchFamily="34" charset="0"/>
              </a:rPr>
              <a:t>were subjects of replications </a:t>
            </a:r>
            <a:br>
              <a:rPr lang="en-US" sz="2000" dirty="0" smtClean="0">
                <a:solidFill>
                  <a:schemeClr val="accent3">
                    <a:lumMod val="75000"/>
                  </a:schemeClr>
                </a:solidFill>
                <a:latin typeface="Calibri Light" panose="020F0302020204030204" pitchFamily="34" charset="0"/>
              </a:rPr>
            </a:br>
            <a:r>
              <a:rPr lang="en-US" sz="2000" dirty="0" smtClean="0">
                <a:solidFill>
                  <a:schemeClr val="accent3">
                    <a:lumMod val="75000"/>
                  </a:schemeClr>
                </a:solidFill>
                <a:latin typeface="Calibri Light" panose="020F0302020204030204" pitchFamily="34" charset="0"/>
              </a:rPr>
              <a:t>	</a:t>
            </a:r>
            <a:r>
              <a:rPr lang="en-US" sz="2000" dirty="0" smtClean="0">
                <a:solidFill>
                  <a:schemeClr val="accent3"/>
                </a:solidFill>
                <a:latin typeface="Calibri Light" panose="020F0302020204030204" pitchFamily="34" charset="0"/>
              </a:rPr>
              <a:t>- </a:t>
            </a:r>
            <a:r>
              <a:rPr lang="en-US" sz="2000" dirty="0" err="1">
                <a:solidFill>
                  <a:schemeClr val="accent3"/>
                </a:solidFill>
                <a:latin typeface="Calibri Light" panose="020F0302020204030204" pitchFamily="34" charset="0"/>
              </a:rPr>
              <a:t>Sukhtankar</a:t>
            </a:r>
            <a:r>
              <a:rPr lang="en-US" sz="2000" dirty="0">
                <a:solidFill>
                  <a:schemeClr val="accent3"/>
                </a:solidFill>
                <a:latin typeface="Calibri Light" panose="020F0302020204030204" pitchFamily="34" charset="0"/>
              </a:rPr>
              <a:t> (2017</a:t>
            </a:r>
            <a:r>
              <a:rPr lang="en-US" sz="2000" dirty="0" smtClean="0">
                <a:solidFill>
                  <a:schemeClr val="accent3"/>
                </a:solidFill>
                <a:latin typeface="Calibri Light" panose="020F0302020204030204" pitchFamily="34" charset="0"/>
              </a:rPr>
              <a:t>)</a:t>
            </a:r>
          </a:p>
        </p:txBody>
      </p:sp>
    </p:spTree>
    <p:extLst>
      <p:ext uri="{BB962C8B-B14F-4D97-AF65-F5344CB8AC3E}">
        <p14:creationId xmlns:p14="http://schemas.microsoft.com/office/powerpoint/2010/main" val="208953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crisis in the 1980s in Economics</a:t>
            </a:r>
            <a:endParaRPr lang="en-US" dirty="0"/>
          </a:p>
        </p:txBody>
      </p:sp>
      <p:sp>
        <p:nvSpPr>
          <p:cNvPr id="6" name="Content Placeholder 5"/>
          <p:cNvSpPr>
            <a:spLocks noGrp="1"/>
          </p:cNvSpPr>
          <p:nvPr>
            <p:ph idx="1"/>
          </p:nvPr>
        </p:nvSpPr>
        <p:spPr/>
        <p:txBody>
          <a:bodyPr/>
          <a:lstStyle/>
          <a:p>
            <a:r>
              <a:rPr lang="en-US" dirty="0" err="1" smtClean="0"/>
              <a:t>Dewald</a:t>
            </a:r>
            <a:r>
              <a:rPr lang="en-US" dirty="0" smtClean="0"/>
              <a:t>, </a:t>
            </a:r>
            <a:r>
              <a:rPr lang="en-US" dirty="0" err="1" smtClean="0"/>
              <a:t>Thursby</a:t>
            </a:r>
            <a:r>
              <a:rPr lang="en-US" dirty="0" smtClean="0"/>
              <a:t>, Anderson (AER, 1986)</a:t>
            </a:r>
          </a:p>
          <a:p>
            <a:r>
              <a:rPr lang="en-US" dirty="0" err="1"/>
              <a:t>Leamer’s</a:t>
            </a:r>
            <a:r>
              <a:rPr lang="en-US" dirty="0"/>
              <a:t> (1983) ‘Let’s take the con out of econometrics</a:t>
            </a:r>
            <a:r>
              <a:rPr lang="en-US" dirty="0" smtClean="0"/>
              <a:t>’</a:t>
            </a:r>
            <a:endParaRPr lang="en-US" dirty="0"/>
          </a:p>
        </p:txBody>
      </p:sp>
    </p:spTree>
    <p:extLst>
      <p:ext uri="{BB962C8B-B14F-4D97-AF65-F5344CB8AC3E}">
        <p14:creationId xmlns:p14="http://schemas.microsoft.com/office/powerpoint/2010/main" val="1703156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6F77-B33B-4667-A163-72B3F390A68B}"/>
              </a:ext>
            </a:extLst>
          </p:cNvPr>
          <p:cNvSpPr>
            <a:spLocks noGrp="1"/>
          </p:cNvSpPr>
          <p:nvPr>
            <p:ph type="title"/>
          </p:nvPr>
        </p:nvSpPr>
        <p:spPr/>
        <p:txBody>
          <a:bodyPr>
            <a:normAutofit/>
          </a:bodyPr>
          <a:lstStyle/>
          <a:p>
            <a:r>
              <a:rPr lang="en-US" sz="3600" b="1" dirty="0">
                <a:latin typeface="Montserrat" panose="00000500000000000000"/>
              </a:rPr>
              <a:t>Replications and Reproducibility Checks Remain Rare</a:t>
            </a:r>
          </a:p>
        </p:txBody>
      </p:sp>
      <p:sp>
        <p:nvSpPr>
          <p:cNvPr id="3" name="Content Placeholder 2">
            <a:extLst>
              <a:ext uri="{FF2B5EF4-FFF2-40B4-BE49-F238E27FC236}">
                <a16:creationId xmlns:a16="http://schemas.microsoft.com/office/drawing/2014/main" id="{18D4A60E-1145-4E69-B810-1F8A726777AA}"/>
              </a:ext>
            </a:extLst>
          </p:cNvPr>
          <p:cNvSpPr>
            <a:spLocks noGrp="1"/>
          </p:cNvSpPr>
          <p:nvPr>
            <p:ph idx="1"/>
          </p:nvPr>
        </p:nvSpPr>
        <p:spPr/>
        <p:txBody>
          <a:bodyPr/>
          <a:lstStyle/>
          <a:p>
            <a:r>
              <a:rPr lang="en-US" dirty="0"/>
              <a:t>No significant replication journal</a:t>
            </a:r>
          </a:p>
          <a:p>
            <a:r>
              <a:rPr lang="en-US" dirty="0" err="1"/>
              <a:t>ReplicationWiki</a:t>
            </a:r>
            <a:r>
              <a:rPr lang="en-US" dirty="0"/>
              <a:t> identifies </a:t>
            </a:r>
            <a:r>
              <a:rPr lang="en-US" sz="3600" b="1" dirty="0">
                <a:solidFill>
                  <a:schemeClr val="accent5">
                    <a:lumMod val="75000"/>
                  </a:schemeClr>
                </a:solidFill>
              </a:rPr>
              <a:t>44</a:t>
            </a:r>
            <a:r>
              <a:rPr lang="en-US" dirty="0"/>
              <a:t> “Comments” in the AER as “replications” of some sort, out of </a:t>
            </a:r>
            <a:r>
              <a:rPr lang="en-US" sz="3600" b="1" dirty="0">
                <a:solidFill>
                  <a:schemeClr val="accent6">
                    <a:lumMod val="75000"/>
                  </a:schemeClr>
                </a:solidFill>
              </a:rPr>
              <a:t>~200*13 = 2600</a:t>
            </a:r>
            <a:r>
              <a:rPr lang="en-US" dirty="0"/>
              <a:t> articles (2004-2016) = </a:t>
            </a:r>
            <a:r>
              <a:rPr lang="en-US" sz="3600" b="1" dirty="0">
                <a:solidFill>
                  <a:srgbClr val="C00000"/>
                </a:solidFill>
              </a:rPr>
              <a:t>1.7%</a:t>
            </a:r>
            <a:endParaRPr lang="en-US" b="1" dirty="0">
              <a:solidFill>
                <a:srgbClr val="C00000"/>
              </a:solidFill>
            </a:endParaRPr>
          </a:p>
        </p:txBody>
      </p:sp>
    </p:spTree>
    <p:extLst>
      <p:ext uri="{BB962C8B-B14F-4D97-AF65-F5344CB8AC3E}">
        <p14:creationId xmlns:p14="http://schemas.microsoft.com/office/powerpoint/2010/main" val="41039438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a:t>
            </a:r>
            <a:r>
              <a:rPr lang="en-US" dirty="0" smtClean="0"/>
              <a:t>xplicit replication remains rare </a:t>
            </a:r>
            <a:endParaRPr lang="en-US" dirty="0"/>
          </a:p>
        </p:txBody>
      </p:sp>
      <p:sp>
        <p:nvSpPr>
          <p:cNvPr id="5" name="Text Placeholder 4"/>
          <p:cNvSpPr>
            <a:spLocks noGrp="1"/>
          </p:cNvSpPr>
          <p:nvPr>
            <p:ph type="body" idx="1"/>
          </p:nvPr>
        </p:nvSpPr>
        <p:spPr/>
        <p:txBody>
          <a:bodyPr>
            <a:normAutofit/>
          </a:bodyPr>
          <a:lstStyle/>
          <a:p>
            <a:pPr algn="r"/>
            <a:r>
              <a:rPr lang="en-US" sz="7200" dirty="0" smtClean="0">
                <a:solidFill>
                  <a:schemeClr val="accent5">
                    <a:lumMod val="75000"/>
                  </a:schemeClr>
                </a:solidFill>
              </a:rPr>
              <a:t>Or are they?</a:t>
            </a:r>
            <a:endParaRPr lang="en-US" sz="7200" dirty="0">
              <a:solidFill>
                <a:schemeClr val="accent5">
                  <a:lumMod val="75000"/>
                </a:schemeClr>
              </a:solidFill>
            </a:endParaRPr>
          </a:p>
        </p:txBody>
      </p:sp>
    </p:spTree>
    <p:extLst>
      <p:ext uri="{BB962C8B-B14F-4D97-AF65-F5344CB8AC3E}">
        <p14:creationId xmlns:p14="http://schemas.microsoft.com/office/powerpoint/2010/main" val="17279703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D63A-7753-4BC6-9F78-569118AD0015}"/>
              </a:ext>
            </a:extLst>
          </p:cNvPr>
          <p:cNvSpPr>
            <a:spLocks noGrp="1"/>
          </p:cNvSpPr>
          <p:nvPr>
            <p:ph type="title"/>
          </p:nvPr>
        </p:nvSpPr>
        <p:spPr/>
        <p:txBody>
          <a:bodyPr/>
          <a:lstStyle/>
          <a:p>
            <a:r>
              <a:rPr lang="en-US" dirty="0">
                <a:latin typeface="Montserrat" panose="00000500000000000000"/>
              </a:rPr>
              <a:t>“Dark Web” of Replications</a:t>
            </a:r>
          </a:p>
        </p:txBody>
      </p:sp>
      <p:sp>
        <p:nvSpPr>
          <p:cNvPr id="3" name="Content Placeholder 2">
            <a:extLst>
              <a:ext uri="{FF2B5EF4-FFF2-40B4-BE49-F238E27FC236}">
                <a16:creationId xmlns:a16="http://schemas.microsoft.com/office/drawing/2014/main" id="{7AB5CF9E-3779-48C9-89D8-A2F981A0FFBA}"/>
              </a:ext>
            </a:extLst>
          </p:cNvPr>
          <p:cNvSpPr>
            <a:spLocks noGrp="1"/>
          </p:cNvSpPr>
          <p:nvPr>
            <p:ph idx="1"/>
          </p:nvPr>
        </p:nvSpPr>
        <p:spPr/>
        <p:txBody>
          <a:bodyPr/>
          <a:lstStyle/>
          <a:p>
            <a:r>
              <a:rPr lang="en-US" dirty="0"/>
              <a:t>Personal communication: lots of micro, labor, macro Ph.D. classes have students run (successful) replications</a:t>
            </a:r>
          </a:p>
          <a:p>
            <a:r>
              <a:rPr lang="en-US" dirty="0" err="1" smtClean="0"/>
              <a:t>Hamermesh</a:t>
            </a:r>
            <a:r>
              <a:rPr lang="en-US" dirty="0" smtClean="0"/>
              <a:t> (2007): </a:t>
            </a:r>
            <a:r>
              <a:rPr lang="en-US" dirty="0"/>
              <a:t>papers that do not replicate do not get cited (… over time)</a:t>
            </a:r>
          </a:p>
          <a:p>
            <a:r>
              <a:rPr lang="en-US" dirty="0"/>
              <a:t>Projects (…) to provide replications (in the broad sense) by “swapping country” </a:t>
            </a:r>
          </a:p>
          <a:p>
            <a:pPr marL="0" indent="0" algn="ctr">
              <a:buNone/>
            </a:pPr>
            <a:r>
              <a:rPr lang="en-US" i="1" dirty="0"/>
              <a:t>(Do the results of Paper A </a:t>
            </a:r>
            <a:br>
              <a:rPr lang="en-US" i="1" dirty="0"/>
            </a:br>
            <a:r>
              <a:rPr lang="en-US" i="1" dirty="0"/>
              <a:t>– run on data from country B – </a:t>
            </a:r>
            <a:br>
              <a:rPr lang="en-US" i="1" dirty="0"/>
            </a:br>
            <a:r>
              <a:rPr lang="en-US" i="1" dirty="0"/>
              <a:t>work in country C)</a:t>
            </a:r>
          </a:p>
        </p:txBody>
      </p:sp>
    </p:spTree>
    <p:extLst>
      <p:ext uri="{BB962C8B-B14F-4D97-AF65-F5344CB8AC3E}">
        <p14:creationId xmlns:p14="http://schemas.microsoft.com/office/powerpoint/2010/main" val="20666616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ontserrat" panose="00000500000000000000"/>
              </a:rPr>
              <a:t>Explicit Replications and Reproduction Attempts</a:t>
            </a:r>
            <a:endParaRPr lang="en-US" dirty="0"/>
          </a:p>
        </p:txBody>
      </p:sp>
      <p:sp>
        <p:nvSpPr>
          <p:cNvPr id="5" name="Content Placeholder 4"/>
          <p:cNvSpPr>
            <a:spLocks noGrp="1"/>
          </p:cNvSpPr>
          <p:nvPr>
            <p:ph idx="1"/>
          </p:nvPr>
        </p:nvSpPr>
        <p:spPr>
          <a:xfrm>
            <a:off x="2103120" y="1910291"/>
            <a:ext cx="8686800" cy="4351338"/>
          </a:xfrm>
        </p:spPr>
        <p:txBody>
          <a:bodyPr>
            <a:normAutofit/>
          </a:bodyPr>
          <a:lstStyle/>
          <a:p>
            <a:r>
              <a:rPr lang="en-US" sz="3600" dirty="0" smtClean="0"/>
              <a:t>Vary in how they assess the exercise</a:t>
            </a:r>
          </a:p>
          <a:p>
            <a:pPr lvl="1"/>
            <a:r>
              <a:rPr lang="en-US" sz="3200" dirty="0" smtClean="0"/>
              <a:t>Replication or Reproducibility</a:t>
            </a:r>
          </a:p>
          <a:p>
            <a:pPr lvl="1"/>
            <a:r>
              <a:rPr lang="en-US" sz="3200" dirty="0" smtClean="0"/>
              <a:t>Denominator: Data available, or all articles?</a:t>
            </a:r>
            <a:br>
              <a:rPr lang="en-US" sz="3200" dirty="0" smtClean="0"/>
            </a:br>
            <a:r>
              <a:rPr lang="en-US" sz="3200" i="1" dirty="0" smtClean="0">
                <a:solidFill>
                  <a:schemeClr val="bg2">
                    <a:lumMod val="75000"/>
                  </a:schemeClr>
                </a:solidFill>
              </a:rPr>
              <a:t>	Prevalence of restricted-access data!</a:t>
            </a:r>
            <a:endParaRPr lang="en-US" sz="2800" i="1" dirty="0" smtClean="0">
              <a:solidFill>
                <a:schemeClr val="bg2">
                  <a:lumMod val="75000"/>
                </a:schemeClr>
              </a:solidFill>
            </a:endParaRPr>
          </a:p>
          <a:p>
            <a:pPr lvl="1"/>
            <a:r>
              <a:rPr lang="en-US" sz="3200" dirty="0" smtClean="0"/>
              <a:t>Numerator: Partial or full reproduction/ replication?</a:t>
            </a:r>
            <a:br>
              <a:rPr lang="en-US" sz="3200" dirty="0" smtClean="0"/>
            </a:br>
            <a:r>
              <a:rPr lang="en-US" sz="3200" i="1" dirty="0" smtClean="0">
                <a:solidFill>
                  <a:schemeClr val="bg2">
                    <a:lumMod val="75000"/>
                  </a:schemeClr>
                </a:solidFill>
              </a:rPr>
              <a:t>	Who makes the assessment? How?</a:t>
            </a:r>
          </a:p>
          <a:p>
            <a:pPr lvl="1"/>
            <a:r>
              <a:rPr lang="en-US" sz="3200" dirty="0" smtClean="0"/>
              <a:t>Quantity/ domain</a:t>
            </a:r>
            <a:endParaRPr lang="en-US" sz="3200" dirty="0"/>
          </a:p>
        </p:txBody>
      </p:sp>
    </p:spTree>
    <p:extLst>
      <p:ext uri="{BB962C8B-B14F-4D97-AF65-F5344CB8AC3E}">
        <p14:creationId xmlns:p14="http://schemas.microsoft.com/office/powerpoint/2010/main" val="13222092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876204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3013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Some key statistics</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a:off x="9160933" y="1566333"/>
            <a:ext cx="1032934" cy="939800"/>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3984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hteck 14"/>
          <p:cNvSpPr/>
          <p:nvPr/>
        </p:nvSpPr>
        <p:spPr>
          <a:xfrm>
            <a:off x="362206" y="319075"/>
            <a:ext cx="11467589" cy="6203830"/>
          </a:xfrm>
          <a:prstGeom prst="rect">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0" name="Textfeld 9"/>
          <p:cNvSpPr txBox="1"/>
          <p:nvPr/>
        </p:nvSpPr>
        <p:spPr>
          <a:xfrm>
            <a:off x="2453147" y="3271661"/>
            <a:ext cx="7285704" cy="553998"/>
          </a:xfrm>
          <a:prstGeom prst="rect">
            <a:avLst/>
          </a:prstGeom>
          <a:noFill/>
        </p:spPr>
        <p:txBody>
          <a:bodyPr wrap="square" rtlCol="0">
            <a:spAutoFit/>
          </a:bodyPr>
          <a:lstStyle/>
          <a:p>
            <a:pPr algn="ctr"/>
            <a:r>
              <a:rPr lang="en-US" sz="3000" dirty="0">
                <a:latin typeface="Century Gothic" panose="020B0502020202020204" pitchFamily="34" charset="0"/>
              </a:rPr>
              <a:t>Method</a:t>
            </a:r>
          </a:p>
        </p:txBody>
      </p:sp>
      <p:sp>
        <p:nvSpPr>
          <p:cNvPr id="11" name="Rechteck 10"/>
          <p:cNvSpPr/>
          <p:nvPr/>
        </p:nvSpPr>
        <p:spPr>
          <a:xfrm>
            <a:off x="3765754" y="2825029"/>
            <a:ext cx="4660491" cy="1401097"/>
          </a:xfrm>
          <a:prstGeom prst="rect">
            <a:avLst/>
          </a:prstGeom>
          <a:no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p:txBody>
      </p:sp>
    </p:spTree>
    <p:extLst>
      <p:ext uri="{BB962C8B-B14F-4D97-AF65-F5344CB8AC3E}">
        <p14:creationId xmlns:p14="http://schemas.microsoft.com/office/powerpoint/2010/main" val="40975635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3" name="Textfeld 33"/>
          <p:cNvSpPr txBox="1"/>
          <p:nvPr/>
        </p:nvSpPr>
        <p:spPr>
          <a:xfrm>
            <a:off x="6414632" y="935639"/>
            <a:ext cx="5503653" cy="553998"/>
          </a:xfrm>
          <a:prstGeom prst="rect">
            <a:avLst/>
          </a:prstGeom>
          <a:noFill/>
        </p:spPr>
        <p:txBody>
          <a:bodyPr wrap="square" rtlCol="0">
            <a:spAutoFit/>
          </a:bodyPr>
          <a:lstStyle/>
          <a:p>
            <a:r>
              <a:rPr lang="en-US" sz="3000" b="1" dirty="0" smtClean="0">
                <a:latin typeface="Montserrat" panose="00000500000000000000" pitchFamily="50" charset="0"/>
              </a:rPr>
              <a:t>Cornell Replication Lab</a:t>
            </a:r>
            <a:endParaRPr lang="de-DE" sz="3000" b="1" dirty="0">
              <a:latin typeface="Montserrat" panose="00000500000000000000" pitchFamily="50" charset="0"/>
            </a:endParaRPr>
          </a:p>
        </p:txBody>
      </p:sp>
      <p:sp>
        <p:nvSpPr>
          <p:cNvPr id="36" name="Rectangle 35"/>
          <p:cNvSpPr/>
          <p:nvPr/>
        </p:nvSpPr>
        <p:spPr>
          <a:xfrm>
            <a:off x="6596240" y="1462930"/>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05340372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11" name="Textfeld 33"/>
          <p:cNvSpPr txBox="1"/>
          <p:nvPr/>
        </p:nvSpPr>
        <p:spPr>
          <a:xfrm>
            <a:off x="6414632" y="935639"/>
            <a:ext cx="5503653" cy="553998"/>
          </a:xfrm>
          <a:prstGeom prst="rect">
            <a:avLst/>
          </a:prstGeom>
          <a:noFill/>
        </p:spPr>
        <p:txBody>
          <a:bodyPr wrap="square" rtlCol="0">
            <a:spAutoFit/>
          </a:bodyPr>
          <a:lstStyle/>
          <a:p>
            <a:r>
              <a:rPr lang="en-US" sz="3000" b="1" dirty="0" smtClean="0">
                <a:latin typeface="Montserrat" panose="00000500000000000000" pitchFamily="50" charset="0"/>
              </a:rPr>
              <a:t>Cornell Replication Lab</a:t>
            </a:r>
            <a:endParaRPr lang="de-DE" sz="3000" b="1" dirty="0">
              <a:latin typeface="Montserrat" panose="00000500000000000000" pitchFamily="50" charset="0"/>
            </a:endParaRPr>
          </a:p>
        </p:txBody>
      </p:sp>
      <p:sp>
        <p:nvSpPr>
          <p:cNvPr id="12" name="Rectangle 11"/>
          <p:cNvSpPr/>
          <p:nvPr/>
        </p:nvSpPr>
        <p:spPr>
          <a:xfrm>
            <a:off x="6596240" y="1462930"/>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0098626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0908AD-3619-9C4D-89F9-2078E77F0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08" y="2238899"/>
            <a:ext cx="7555877" cy="3852185"/>
          </a:xfrm>
          <a:prstGeom prst="rect">
            <a:avLst/>
          </a:prstGeom>
        </p:spPr>
      </p:pic>
      <p:sp>
        <p:nvSpPr>
          <p:cNvPr id="17" name="Shape 604"/>
          <p:cNvSpPr/>
          <p:nvPr/>
        </p:nvSpPr>
        <p:spPr>
          <a:xfrm>
            <a:off x="695854" y="3665381"/>
            <a:ext cx="3472137"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Economics</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err="1">
                <a:latin typeface="Montserrat" panose="00000500000000000000" pitchFamily="50" charset="0"/>
                <a:ea typeface="Roboto"/>
                <a:cs typeface="Roboto"/>
                <a:sym typeface="Roboto"/>
              </a:rPr>
              <a:t>Comp</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Sci</a:t>
            </a:r>
            <a:r>
              <a:rPr lang="id-ID" sz="1600" dirty="0">
                <a:latin typeface="Montserrat" panose="00000500000000000000" pitchFamily="50" charset="0"/>
                <a:ea typeface="Roboto"/>
                <a:cs typeface="Roboto"/>
                <a:sym typeface="Roboto"/>
              </a:rPr>
              <a:t>.</a:t>
            </a:r>
          </a:p>
          <a:p>
            <a:pPr algn="r">
              <a:lnSpc>
                <a:spcPct val="130000"/>
              </a:lnSpc>
              <a:buSzPct val="25000"/>
            </a:pPr>
            <a:r>
              <a:rPr lang="id-ID" sz="1600" dirty="0" err="1">
                <a:latin typeface="Montserrat" panose="00000500000000000000" pitchFamily="50" charset="0"/>
                <a:ea typeface="Roboto"/>
                <a:cs typeface="Roboto"/>
                <a:sym typeface="Roboto"/>
              </a:rPr>
              <a:t>OpRe</a:t>
            </a:r>
            <a:endParaRPr lang="id-ID" sz="1600" dirty="0">
              <a:latin typeface="Montserrat" panose="00000500000000000000" pitchFamily="50" charset="0"/>
              <a:ea typeface="Roboto"/>
              <a:cs typeface="Roboto"/>
              <a:sym typeface="Roboto"/>
            </a:endParaRPr>
          </a:p>
        </p:txBody>
      </p:sp>
      <p:sp>
        <p:nvSpPr>
          <p:cNvPr id="19" name="Shape 610"/>
          <p:cNvSpPr/>
          <p:nvPr/>
        </p:nvSpPr>
        <p:spPr>
          <a:xfrm>
            <a:off x="357188" y="4855666"/>
            <a:ext cx="3810802" cy="1169762"/>
          </a:xfrm>
          <a:prstGeom prst="rect">
            <a:avLst/>
          </a:prstGeom>
          <a:noFill/>
          <a:ln>
            <a:noFill/>
          </a:ln>
        </p:spPr>
        <p:txBody>
          <a:bodyPr lIns="91412" tIns="45700" rIns="91412" bIns="45700" anchor="t" anchorCtr="0">
            <a:noAutofit/>
          </a:bodyPr>
          <a:lstStyle/>
          <a:p>
            <a:pPr algn="r">
              <a:lnSpc>
                <a:spcPct val="130000"/>
              </a:lnSpc>
              <a:buSzPct val="25000"/>
            </a:pPr>
            <a:r>
              <a:rPr lang="id-ID" sz="1600" dirty="0" err="1">
                <a:latin typeface="Montserrat" panose="00000500000000000000" pitchFamily="50" charset="0"/>
                <a:ea typeface="Roboto"/>
                <a:cs typeface="Roboto"/>
                <a:sym typeface="Roboto"/>
              </a:rPr>
              <a:t>Reproduction</a:t>
            </a:r>
            <a:endParaRPr lang="id-ID" sz="1600" dirty="0">
              <a:latin typeface="Montserrat" panose="00000500000000000000" pitchFamily="50" charset="0"/>
              <a:ea typeface="Roboto"/>
              <a:cs typeface="Roboto"/>
              <a:sym typeface="Roboto"/>
            </a:endParaRPr>
          </a:p>
          <a:p>
            <a:pPr algn="r">
              <a:lnSpc>
                <a:spcPct val="130000"/>
              </a:lnSpc>
              <a:buSzPct val="25000"/>
            </a:pPr>
            <a:r>
              <a:rPr lang="id-ID" sz="1600" dirty="0">
                <a:latin typeface="Montserrat" panose="00000500000000000000" pitchFamily="50" charset="0"/>
                <a:ea typeface="Roboto"/>
                <a:cs typeface="Roboto"/>
                <a:sym typeface="Roboto"/>
              </a:rPr>
              <a:t>VCS</a:t>
            </a:r>
          </a:p>
          <a:p>
            <a:pPr algn="r">
              <a:lnSpc>
                <a:spcPct val="130000"/>
              </a:lnSpc>
              <a:buSzPct val="25000"/>
            </a:pPr>
            <a:r>
              <a:rPr lang="id-ID" sz="1600" dirty="0" err="1">
                <a:latin typeface="Montserrat" panose="00000500000000000000" pitchFamily="50" charset="0"/>
                <a:ea typeface="Roboto"/>
                <a:cs typeface="Roboto"/>
                <a:sym typeface="Roboto"/>
              </a:rPr>
              <a:t>Cloud</a:t>
            </a:r>
            <a:r>
              <a:rPr lang="id-ID" sz="1600" dirty="0">
                <a:latin typeface="Montserrat" panose="00000500000000000000" pitchFamily="50" charset="0"/>
                <a:ea typeface="Roboto"/>
                <a:cs typeface="Roboto"/>
                <a:sym typeface="Roboto"/>
              </a:rPr>
              <a:t> </a:t>
            </a:r>
            <a:r>
              <a:rPr lang="id-ID" sz="1600" dirty="0" err="1">
                <a:latin typeface="Montserrat" panose="00000500000000000000" pitchFamily="50" charset="0"/>
                <a:ea typeface="Roboto"/>
                <a:cs typeface="Roboto"/>
                <a:sym typeface="Roboto"/>
              </a:rPr>
              <a:t>Computing</a:t>
            </a:r>
            <a:endParaRPr lang="id-ID" sz="1600" dirty="0">
              <a:latin typeface="Montserrat" panose="00000500000000000000" pitchFamily="50" charset="0"/>
              <a:ea typeface="Roboto"/>
              <a:cs typeface="Roboto"/>
              <a:sym typeface="Roboto"/>
            </a:endParaRPr>
          </a:p>
        </p:txBody>
      </p:sp>
      <p:sp>
        <p:nvSpPr>
          <p:cNvPr id="26" name="Shape 616"/>
          <p:cNvSpPr/>
          <p:nvPr/>
        </p:nvSpPr>
        <p:spPr>
          <a:xfrm>
            <a:off x="1664878" y="2876768"/>
            <a:ext cx="2503113" cy="400091"/>
          </a:xfrm>
          <a:prstGeom prst="rect">
            <a:avLst/>
          </a:prstGeom>
          <a:noFill/>
          <a:ln>
            <a:noFill/>
          </a:ln>
        </p:spPr>
        <p:txBody>
          <a:bodyPr lIns="91412" tIns="45700" rIns="91412" bIns="45700" anchor="t" anchorCtr="0">
            <a:noAutofit/>
          </a:bodyPr>
          <a:lstStyle/>
          <a:p>
            <a:pPr algn="r">
              <a:lnSpc>
                <a:spcPct val="130000"/>
              </a:lnSpc>
              <a:buSzPct val="25000"/>
            </a:pPr>
            <a:r>
              <a:rPr lang="id-ID" sz="1600" dirty="0">
                <a:latin typeface="Montserrat" panose="00000500000000000000" pitchFamily="50" charset="0"/>
                <a:ea typeface="Roboto"/>
                <a:cs typeface="Roboto"/>
                <a:sym typeface="Roboto"/>
              </a:rPr>
              <a:t>2014 - 2018</a:t>
            </a:r>
          </a:p>
        </p:txBody>
      </p:sp>
      <p:sp>
        <p:nvSpPr>
          <p:cNvPr id="27" name="Ellipse 26"/>
          <p:cNvSpPr/>
          <p:nvPr/>
        </p:nvSpPr>
        <p:spPr>
          <a:xfrm>
            <a:off x="4144113" y="2876768"/>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8" name="Ellipse 27"/>
          <p:cNvSpPr/>
          <p:nvPr/>
        </p:nvSpPr>
        <p:spPr>
          <a:xfrm>
            <a:off x="4144113" y="5202124"/>
            <a:ext cx="415102" cy="415102"/>
          </a:xfrm>
          <a:prstGeom prst="ellipse">
            <a:avLst/>
          </a:prstGeom>
          <a:solidFill>
            <a:schemeClr val="bg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29" name="Ellipse 28"/>
          <p:cNvSpPr/>
          <p:nvPr/>
        </p:nvSpPr>
        <p:spPr>
          <a:xfrm>
            <a:off x="4144113" y="4024857"/>
            <a:ext cx="415102" cy="415102"/>
          </a:xfrm>
          <a:prstGeom prst="ellipse">
            <a:avLst/>
          </a:prstGeom>
          <a:solidFill>
            <a:schemeClr val="tx1"/>
          </a:solidFill>
          <a:ln w="1270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bg2">
                  <a:lumMod val="50000"/>
                </a:schemeClr>
              </a:solidFill>
            </a:endParaRPr>
          </a:p>
        </p:txBody>
      </p:sp>
      <p:sp>
        <p:nvSpPr>
          <p:cNvPr id="30" name="Shape 3858"/>
          <p:cNvSpPr/>
          <p:nvPr/>
        </p:nvSpPr>
        <p:spPr>
          <a:xfrm>
            <a:off x="4265338" y="3002382"/>
            <a:ext cx="172652" cy="163874"/>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31" name="Shape 3810"/>
          <p:cNvSpPr/>
          <p:nvPr/>
        </p:nvSpPr>
        <p:spPr>
          <a:xfrm>
            <a:off x="4265338" y="4156774"/>
            <a:ext cx="172652" cy="151268"/>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lIns="45713" tIns="22850" rIns="45713" bIns="22850" anchor="ctr" anchorCtr="0">
            <a:noAutofit/>
          </a:bodyPr>
          <a:lstStyle/>
          <a:p>
            <a:endParaRPr sz="900">
              <a:solidFill>
                <a:schemeClr val="bg2">
                  <a:lumMod val="50000"/>
                </a:schemeClr>
              </a:solidFill>
              <a:sym typeface="Lato"/>
            </a:endParaRPr>
          </a:p>
        </p:txBody>
      </p:sp>
      <p:sp>
        <p:nvSpPr>
          <p:cNvPr id="20" name="Freeform 101">
            <a:extLst>
              <a:ext uri="{FF2B5EF4-FFF2-40B4-BE49-F238E27FC236}">
                <a16:creationId xmlns:a16="http://schemas.microsoft.com/office/drawing/2014/main" id="{695D7321-6AAF-634F-AB59-842A83072044}"/>
              </a:ext>
            </a:extLst>
          </p:cNvPr>
          <p:cNvSpPr>
            <a:spLocks noChangeArrowheads="1"/>
          </p:cNvSpPr>
          <p:nvPr/>
        </p:nvSpPr>
        <p:spPr bwMode="auto">
          <a:xfrm>
            <a:off x="4213221" y="5300057"/>
            <a:ext cx="298372" cy="228600"/>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tx1"/>
          </a:solidFill>
          <a:ln>
            <a:noFill/>
          </a:ln>
          <a:effectLst/>
          <a:extLst/>
        </p:spPr>
        <p:txBody>
          <a:bodyPr wrap="none" lIns="45712" tIns="22856" rIns="45712" bIns="22856" anchor="ctr"/>
          <a:lstStyle/>
          <a:p>
            <a:pPr>
              <a:defRPr/>
            </a:pPr>
            <a:endParaRPr lang="en-US" sz="900" dirty="0"/>
          </a:p>
        </p:txBody>
      </p:sp>
      <p:sp>
        <p:nvSpPr>
          <p:cNvPr id="14" name="Textfeld 33"/>
          <p:cNvSpPr txBox="1"/>
          <p:nvPr/>
        </p:nvSpPr>
        <p:spPr>
          <a:xfrm>
            <a:off x="6414632" y="935639"/>
            <a:ext cx="5503653" cy="553998"/>
          </a:xfrm>
          <a:prstGeom prst="rect">
            <a:avLst/>
          </a:prstGeom>
          <a:noFill/>
        </p:spPr>
        <p:txBody>
          <a:bodyPr wrap="square" rtlCol="0">
            <a:spAutoFit/>
          </a:bodyPr>
          <a:lstStyle/>
          <a:p>
            <a:r>
              <a:rPr lang="en-US" sz="3000" b="1" dirty="0" smtClean="0">
                <a:latin typeface="Montserrat" panose="00000500000000000000" pitchFamily="50" charset="0"/>
              </a:rPr>
              <a:t>Cornell Replication Lab</a:t>
            </a:r>
            <a:endParaRPr lang="de-DE" sz="3000" b="1" dirty="0">
              <a:latin typeface="Montserrat" panose="00000500000000000000" pitchFamily="50" charset="0"/>
            </a:endParaRPr>
          </a:p>
        </p:txBody>
      </p:sp>
      <p:sp>
        <p:nvSpPr>
          <p:cNvPr id="15" name="Rectangle 14"/>
          <p:cNvSpPr/>
          <p:nvPr/>
        </p:nvSpPr>
        <p:spPr>
          <a:xfrm>
            <a:off x="6596240" y="1462930"/>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677020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7772</TotalTime>
  <Words>7039</Words>
  <Application>Microsoft Office PowerPoint</Application>
  <PresentationFormat>Widescreen</PresentationFormat>
  <Paragraphs>1107</Paragraphs>
  <Slides>194</Slides>
  <Notes>30</Notes>
  <HiddenSlides>28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194</vt:i4>
      </vt:variant>
    </vt:vector>
  </HeadingPairs>
  <TitlesOfParts>
    <vt:vector size="203" baseType="lpstr">
      <vt:lpstr>Arial</vt:lpstr>
      <vt:lpstr>Calibri</vt:lpstr>
      <vt:lpstr>Calibri Light</vt:lpstr>
      <vt:lpstr>Century</vt:lpstr>
      <vt:lpstr>Century Gothic</vt:lpstr>
      <vt:lpstr>Lato</vt:lpstr>
      <vt:lpstr>Montserrat</vt:lpstr>
      <vt:lpstr>Roboto</vt:lpstr>
      <vt:lpstr>Office Theme</vt:lpstr>
      <vt:lpstr>Before we start</vt:lpstr>
      <vt:lpstr>Replication and Reproducibility in Social Sciences and Statistics: Context, Concerns, and Concrete Measures</vt:lpstr>
      <vt:lpstr>Overview</vt:lpstr>
      <vt:lpstr>PowerPoint Presentation</vt:lpstr>
      <vt:lpstr>Replicability in Economics</vt:lpstr>
      <vt:lpstr>Introducing:  The Reproducibility “Crisis”</vt:lpstr>
      <vt:lpstr>Fanelli (2018), Is science really facing a reproducibility crisis, and do we need it to?</vt:lpstr>
      <vt:lpstr>The “crisis” in the 60s and 70s Sterling, 1959; Cohen, 1962; Lykken, 1968; Tukey, 1969; Greenwald, 1975; Meehl, 1978; Rosenthal, 1979</vt:lpstr>
      <vt:lpstr>The crisis in the 1980s in Economics</vt:lpstr>
      <vt:lpstr>The crisis in the 1990s</vt:lpstr>
      <vt:lpstr>The crisis in the 2000s</vt:lpstr>
      <vt:lpstr>The crisis in the 2010s</vt:lpstr>
      <vt:lpstr>But there has also been improvement</vt:lpstr>
      <vt:lpstr>The crisis in the 1980s … lead to changes</vt:lpstr>
      <vt:lpstr>The crisis in the 1990s… lead to changes</vt:lpstr>
      <vt:lpstr>The crisis in the 1990s… lead to changes</vt:lpstr>
      <vt:lpstr>The crisis in the 2000s… lead to changes</vt:lpstr>
      <vt:lpstr>So is it a “crisis”?</vt:lpstr>
      <vt:lpstr>Scholarly Communications are Meant to Communicate</vt:lpstr>
      <vt:lpstr>Maybe it’s only a tantrum…</vt:lpstr>
      <vt:lpstr>PowerPoint Presentation</vt:lpstr>
      <vt:lpstr>Efficiency of scholary discourse?</vt:lpstr>
      <vt:lpstr>Efficiency of scholary discourse?</vt:lpstr>
      <vt:lpstr>Citing data sources</vt:lpstr>
      <vt:lpstr>Efficiency of scholary discourse!</vt:lpstr>
      <vt:lpstr>PowerPoint Presentation</vt:lpstr>
      <vt:lpstr>What IS reprodubility?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“Data Availability Policy”?</vt:lpstr>
      <vt:lpstr>AEA “Data Availability Policy” (2018)</vt:lpstr>
      <vt:lpstr>PowerPoint Presentation</vt:lpstr>
      <vt:lpstr>Today is different</vt:lpstr>
      <vt:lpstr>What is different?</vt:lpstr>
      <vt:lpstr>Nosek: “Why ineffective?”</vt:lpstr>
      <vt:lpstr>Fanelli (2018): Opportunities</vt:lpstr>
      <vt:lpstr>What does progress look like?</vt:lpstr>
      <vt:lpstr>First round (2005-2012)</vt:lpstr>
      <vt:lpstr>Broad adherence to AEA policy</vt:lpstr>
      <vt:lpstr>Second round (2012-)</vt:lpstr>
      <vt:lpstr>Second round (2012-)</vt:lpstr>
      <vt:lpstr>Second round (2012-)</vt:lpstr>
      <vt:lpstr>Preregistration</vt:lpstr>
      <vt:lpstr>Pre-registration</vt:lpstr>
      <vt:lpstr>When to pre-register</vt:lpstr>
      <vt:lpstr>Why pre-register</vt:lpstr>
      <vt:lpstr>Second round (2012-)</vt:lpstr>
      <vt:lpstr>Second round (2012-)</vt:lpstr>
      <vt:lpstr>Economics and other social sciences</vt:lpstr>
      <vt:lpstr>Analysis in Economics</vt:lpstr>
      <vt:lpstr>Economics: Positive attitudes?</vt:lpstr>
      <vt:lpstr>PowerPoint Presentation</vt:lpstr>
      <vt:lpstr>PowerPoint Presentation</vt:lpstr>
      <vt:lpstr>Wide use of public-use data</vt:lpstr>
      <vt:lpstr>PowerPoint Presentation</vt:lpstr>
      <vt:lpstr>PowerPoint Presentation</vt:lpstr>
      <vt:lpstr>Wide use of public-use data</vt:lpstr>
      <vt:lpstr>Making USEFUL archives </vt:lpstr>
      <vt:lpstr>Making RELIABLE archives</vt:lpstr>
      <vt:lpstr>An example</vt:lpstr>
      <vt:lpstr>Risk</vt:lpstr>
      <vt:lpstr>An example: not cited…</vt:lpstr>
      <vt:lpstr>Data not attached to article</vt:lpstr>
      <vt:lpstr>We went back, archived it</vt:lpstr>
      <vt:lpstr>We went back, archived it, linked it back</vt:lpstr>
      <vt:lpstr>But journal and data infrastructure are incomplete</vt:lpstr>
      <vt:lpstr>Using personal websites</vt:lpstr>
      <vt:lpstr>PowerPoint Presentation</vt:lpstr>
      <vt:lpstr>PowerPoint Presentation</vt:lpstr>
      <vt:lpstr>Yielding to the temptation of “administrative”data</vt:lpstr>
      <vt:lpstr>… yielding…</vt:lpstr>
      <vt:lpstr>Death Knell for Public-use Data?</vt:lpstr>
      <vt:lpstr>PowerPoint Presentation</vt:lpstr>
      <vt:lpstr>PowerPoint Presentation</vt:lpstr>
      <vt:lpstr>Progress in Economics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Increasing transparency in economics journals</vt:lpstr>
      <vt:lpstr>Explicit replication remains rare </vt:lpstr>
      <vt:lpstr>How common is replication in economics?</vt:lpstr>
      <vt:lpstr>Replications and Reproducibility Checks Remain Rare</vt:lpstr>
      <vt:lpstr>Explicit replication remains rare </vt:lpstr>
      <vt:lpstr>“Dark Web” of Replications</vt:lpstr>
      <vt:lpstr>Explicit Replications and Reproduction Attempts</vt:lpstr>
      <vt:lpstr>Some key statistics</vt:lpstr>
      <vt:lpstr>Some key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Some key statistics</vt:lpstr>
      <vt:lpstr>Current efforts at the AEA</vt:lpstr>
      <vt:lpstr>Current efforts at the AEA</vt:lpstr>
      <vt:lpstr>AEA “Data Availability Policy” (2018)</vt:lpstr>
      <vt:lpstr>AEA “Data Availability Policy” (2019)</vt:lpstr>
      <vt:lpstr>Results?</vt:lpstr>
      <vt:lpstr>Results?</vt:lpstr>
      <vt:lpstr>From Post- to Pre-Publication Verification</vt:lpstr>
      <vt:lpstr>Email during pilot phase</vt:lpstr>
      <vt:lpstr>PowerPoint Presentation</vt:lpstr>
      <vt:lpstr>New AEA Data and Code Availability Policy</vt:lpstr>
      <vt:lpstr>New AEA Data and Code Availability Policy</vt:lpstr>
      <vt:lpstr>Goal: earlier provision of data and code</vt:lpstr>
      <vt:lpstr>More and easier data deposit</vt:lpstr>
      <vt:lpstr>At the AEA…</vt:lpstr>
      <vt:lpstr>PowerPoint Presentation</vt:lpstr>
      <vt:lpstr>PowerPoint Presentation</vt:lpstr>
      <vt:lpstr>Remember this figure?</vt:lpstr>
      <vt:lpstr>Assessing accessibility</vt:lpstr>
      <vt:lpstr>From earlier examples</vt:lpstr>
      <vt:lpstr>Current Data Availability Policies are Broken</vt:lpstr>
      <vt:lpstr>Current Data Availability Policies are Broken</vt:lpstr>
      <vt:lpstr>Current Data Availability Policies are Broken</vt:lpstr>
      <vt:lpstr>Current Data Availability Policies are Broken</vt:lpstr>
      <vt:lpstr>Illustration</vt:lpstr>
      <vt:lpstr>Illustration</vt:lpstr>
      <vt:lpstr>Illustration</vt:lpstr>
      <vt:lpstr>Illustration</vt:lpstr>
      <vt:lpstr>Best practices</vt:lpstr>
      <vt:lpstr>Best practices</vt:lpstr>
      <vt:lpstr>Evolving Journal and Data Infrastructure</vt:lpstr>
      <vt:lpstr>Evolving Journal and Data Infrastructure</vt:lpstr>
      <vt:lpstr>Challenges?</vt:lpstr>
      <vt:lpstr>Verifying Data and Code Deposits</vt:lpstr>
      <vt:lpstr>Verifying Data and Code Deposits</vt:lpstr>
      <vt:lpstr>Verifying Data and Code Deposits</vt:lpstr>
      <vt:lpstr>The goal at the AEA</vt:lpstr>
      <vt:lpstr>Future efforts</vt:lpstr>
      <vt:lpstr>Better support for researchers</vt:lpstr>
      <vt:lpstr>Confidential data</vt:lpstr>
      <vt:lpstr>Pre-registration</vt:lpstr>
      <vt:lpstr>Preregistration</vt:lpstr>
      <vt:lpstr>Registrations at the AEA Registry</vt:lpstr>
      <vt:lpstr>Plans at the AEA</vt:lpstr>
      <vt:lpstr>Plans at the AEA</vt:lpstr>
      <vt:lpstr>Ensuring scalable reproducibility</vt:lpstr>
      <vt:lpstr>Scalability and sustainability</vt:lpstr>
      <vt:lpstr>Scalability of Verification</vt:lpstr>
      <vt:lpstr>Scalability of Verification</vt:lpstr>
      <vt:lpstr>Scalability of Verification</vt:lpstr>
      <vt:lpstr>Linking objects (data, programs), articles and researchers</vt:lpstr>
      <vt:lpstr>AEA: improve transparency of all data deposits</vt:lpstr>
      <vt:lpstr>AEA: improve transparency of all data deposits</vt:lpstr>
      <vt:lpstr>Richer metadata, more transparency</vt:lpstr>
      <vt:lpstr>Richer metadata, more transparency</vt:lpstr>
      <vt:lpstr>New problem: Licensing of code and data</vt:lpstr>
      <vt:lpstr>Really brief licensing primer</vt:lpstr>
      <vt:lpstr>Did you know?</vt:lpstr>
      <vt:lpstr>Best practices in licensing</vt:lpstr>
      <vt:lpstr>Other initiatives</vt:lpstr>
      <vt:lpstr>PowerPoint Presentation</vt:lpstr>
      <vt:lpstr>PowerPoint Presentation</vt:lpstr>
      <vt:lpstr>Signals? Badges? Transparency!</vt:lpstr>
      <vt:lpstr>Example: COS disclosures</vt:lpstr>
      <vt:lpstr>Example: COS disclosures</vt:lpstr>
      <vt:lpstr>Example: COS disclosures</vt:lpstr>
      <vt:lpstr>Registered Reports</vt:lpstr>
      <vt:lpstr>Registered Reports</vt:lpstr>
      <vt:lpstr>Registered Reports</vt:lpstr>
      <vt:lpstr>Your turn!</vt:lpstr>
      <vt:lpstr>What will you be doing going forward?</vt:lpstr>
      <vt:lpstr>Sharing of code and data is coming</vt:lpstr>
      <vt:lpstr>It is good practice</vt:lpstr>
      <vt:lpstr>Students and Faculty: New skills to learn</vt:lpstr>
      <vt:lpstr>An example: These presentations</vt:lpstr>
      <vt:lpstr>Another (simple) example</vt:lpstr>
      <vt:lpstr>Faculty: New skills to teach</vt:lpstr>
      <vt:lpstr>Faculty: New skills to teach</vt:lpstr>
      <vt:lpstr>University: New support infrastructure</vt:lpstr>
      <vt:lpstr>PowerPoint Presentation</vt:lpstr>
      <vt:lpstr>Details of new data and code availability policy</vt:lpstr>
      <vt:lpstr>PowerPoint Presentation</vt:lpstr>
      <vt:lpstr>PowerPoint Presentation</vt:lpstr>
      <vt:lpstr>PowerPoint Presentation</vt:lpstr>
      <vt:lpstr>DOI and metadata</vt:lpstr>
      <vt:lpstr>Digital Object Identifier (DOI)</vt:lpstr>
      <vt:lpstr>Digital Object Identifier (DOI)</vt:lpstr>
      <vt:lpstr>Digital Object Identifier (DOI)</vt:lpstr>
      <vt:lpstr>Digital Object Identifier (DOI)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274</cp:revision>
  <dcterms:created xsi:type="dcterms:W3CDTF">2016-11-26T21:09:30Z</dcterms:created>
  <dcterms:modified xsi:type="dcterms:W3CDTF">2019-02-21T03:32:41Z</dcterms:modified>
</cp:coreProperties>
</file>