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256" r:id="rId2"/>
    <p:sldId id="600" r:id="rId3"/>
    <p:sldId id="681" r:id="rId4"/>
    <p:sldId id="788" r:id="rId5"/>
    <p:sldId id="682" r:id="rId6"/>
    <p:sldId id="698" r:id="rId7"/>
    <p:sldId id="699" r:id="rId8"/>
    <p:sldId id="700" r:id="rId9"/>
    <p:sldId id="701" r:id="rId10"/>
    <p:sldId id="702" r:id="rId11"/>
    <p:sldId id="703" r:id="rId12"/>
    <p:sldId id="704" r:id="rId13"/>
    <p:sldId id="685" r:id="rId14"/>
    <p:sldId id="706" r:id="rId15"/>
    <p:sldId id="716" r:id="rId16"/>
    <p:sldId id="750" r:id="rId17"/>
    <p:sldId id="707" r:id="rId18"/>
    <p:sldId id="710" r:id="rId19"/>
    <p:sldId id="691" r:id="rId20"/>
    <p:sldId id="637" r:id="rId21"/>
    <p:sldId id="639" r:id="rId22"/>
    <p:sldId id="720" r:id="rId23"/>
    <p:sldId id="721" r:id="rId24"/>
    <p:sldId id="722" r:id="rId25"/>
    <p:sldId id="790" r:id="rId26"/>
    <p:sldId id="791" r:id="rId27"/>
    <p:sldId id="794" r:id="rId28"/>
    <p:sldId id="641" r:id="rId29"/>
  </p:sldIdLst>
  <p:sldSz cx="12192000" cy="6858000"/>
  <p:notesSz cx="6858000" cy="9144000"/>
  <p:embeddedFontLst>
    <p:embeddedFont>
      <p:font typeface="Calibri Light" panose="020F0302020204030204" pitchFamily="34" charset="0"/>
      <p:regular r:id="rId31"/>
      <p:italic r:id="rId32"/>
    </p:embeddedFont>
    <p:embeddedFont>
      <p:font typeface="Roboto" panose="020B0604020202020204" charset="0"/>
      <p:regular r:id="rId33"/>
    </p:embeddedFont>
    <p:embeddedFont>
      <p:font typeface="Calibri" panose="020F0502020204030204" pitchFamily="34" charset="0"/>
      <p:regular r:id="rId34"/>
      <p:bold r:id="rId35"/>
      <p:italic r:id="rId36"/>
      <p:boldItalic r:id="rId37"/>
    </p:embeddedFont>
    <p:embeddedFont>
      <p:font typeface="Century" panose="02040604050505020304" pitchFamily="18" charset="0"/>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1B1B"/>
    <a:srgbClr val="FF5050"/>
    <a:srgbClr val="B3B3B3"/>
    <a:srgbClr val="FFFFFF"/>
    <a:srgbClr val="0BEBDE"/>
    <a:srgbClr val="FF7540"/>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4" autoAdjust="0"/>
    <p:restoredTop sz="81182" autoAdjust="0"/>
  </p:normalViewPr>
  <p:slideViewPr>
    <p:cSldViewPr snapToGrid="0">
      <p:cViewPr varScale="1">
        <p:scale>
          <a:sx n="76" d="100"/>
          <a:sy n="76" d="100"/>
        </p:scale>
        <p:origin x="126" y="342"/>
      </p:cViewPr>
      <p:guideLst/>
    </p:cSldViewPr>
  </p:slideViewPr>
  <p:outlineViewPr>
    <p:cViewPr>
      <p:scale>
        <a:sx n="33" d="100"/>
        <a:sy n="33" d="100"/>
      </p:scale>
      <p:origin x="0" y="-1458"/>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ubbleChart>
        <c:varyColors val="0"/>
        <c:ser>
          <c:idx val="4"/>
          <c:order val="4"/>
          <c:tx>
            <c:strRef>
              <c:f>Sheet1!$H$1</c:f>
              <c:strCache>
                <c:ptCount val="1"/>
                <c:pt idx="0">
                  <c:v>Percent</c:v>
                </c:pt>
              </c:strCache>
            </c:strRef>
          </c:tx>
          <c:spPr>
            <a:solidFill>
              <a:schemeClr val="accent5">
                <a:alpha val="75000"/>
              </a:schemeClr>
            </a:solidFill>
            <a:ln w="25400">
              <a:noFill/>
            </a:ln>
            <a:effectLst/>
          </c:spPr>
          <c:invertIfNegative val="0"/>
          <c:dPt>
            <c:idx val="7"/>
            <c:invertIfNegative val="0"/>
            <c:bubble3D val="0"/>
            <c:spPr>
              <a:solidFill>
                <a:schemeClr val="accent4">
                  <a:lumMod val="60000"/>
                  <a:lumOff val="40000"/>
                </a:schemeClr>
              </a:solidFill>
              <a:ln w="25400">
                <a:noFill/>
              </a:ln>
              <a:effectLst/>
            </c:spPr>
            <c:extLst>
              <c:ext xmlns:c16="http://schemas.microsoft.com/office/drawing/2014/chart" uri="{C3380CC4-5D6E-409C-BE32-E72D297353CC}">
                <c16:uniqueId val="{00000001-D0B6-4B0E-B369-5F6DF1579EB4}"/>
              </c:ext>
            </c:extLst>
          </c:dPt>
          <c:dPt>
            <c:idx val="8"/>
            <c:invertIfNegative val="0"/>
            <c:bubble3D val="0"/>
            <c:spPr>
              <a:solidFill>
                <a:schemeClr val="accent2">
                  <a:lumMod val="40000"/>
                  <a:lumOff val="60000"/>
                </a:schemeClr>
              </a:solidFill>
              <a:ln w="25400">
                <a:noFill/>
              </a:ln>
              <a:effectLst/>
            </c:spPr>
            <c:extLst>
              <c:ext xmlns:c16="http://schemas.microsoft.com/office/drawing/2014/chart" uri="{C3380CC4-5D6E-409C-BE32-E72D297353CC}">
                <c16:uniqueId val="{00000002-D0B6-4B0E-B369-5F6DF1579EB4}"/>
              </c:ext>
            </c:extLst>
          </c:dPt>
          <c:dPt>
            <c:idx val="9"/>
            <c:invertIfNegative val="0"/>
            <c:bubble3D val="0"/>
            <c:spPr>
              <a:solidFill>
                <a:schemeClr val="accent2"/>
              </a:solidFill>
              <a:ln w="25400">
                <a:noFill/>
              </a:ln>
              <a:effectLst/>
            </c:spPr>
            <c:extLst>
              <c:ext xmlns:c16="http://schemas.microsoft.com/office/drawing/2014/chart" uri="{C3380CC4-5D6E-409C-BE32-E72D297353CC}">
                <c16:uniqueId val="{00000000-D0B6-4B0E-B369-5F6DF1579EB4}"/>
              </c:ext>
            </c:extLst>
          </c:dPt>
          <c:xVal>
            <c:numRef>
              <c:f>Sheet1!$B$2:$B$11</c:f>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f>Sheet1!$H$2:$H$11</c:f>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f>Sheet1!$C$2:$C$11</c:f>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0-2B98-4B3F-B524-1FEAE5151409}"/>
            </c:ext>
          </c:extLst>
        </c:ser>
        <c:dLbls>
          <c:showLegendKey val="0"/>
          <c:showVal val="0"/>
          <c:showCatName val="0"/>
          <c:showSerName val="0"/>
          <c:showPercent val="0"/>
          <c:showBubbleSize val="0"/>
        </c:dLbls>
        <c:bubbleScale val="100"/>
        <c:showNegBubbles val="0"/>
        <c:axId val="1525886720"/>
        <c:axId val="1533281296"/>
        <c:extLst>
          <c:ext xmlns:c15="http://schemas.microsoft.com/office/drawing/2012/chart" uri="{02D57815-91ED-43cb-92C2-25804820EDAC}">
            <c15:filteredBubbleSeries>
              <c15:ser>
                <c:idx val="0"/>
                <c:order val="0"/>
                <c:tx>
                  <c:strRef>
                    <c:extLst>
                      <c:ext uri="{02D57815-91ED-43cb-92C2-25804820EDAC}">
                        <c15:formulaRef>
                          <c15:sqref>Sheet1!$H$1</c15:sqref>
                        </c15:formulaRef>
                      </c:ext>
                    </c:extLst>
                    <c:strCache>
                      <c:ptCount val="1"/>
                      <c:pt idx="0">
                        <c:v>Percent</c:v>
                      </c:pt>
                    </c:strCache>
                  </c:strRef>
                </c:tx>
                <c:spPr>
                  <a:solidFill>
                    <a:schemeClr val="accent1">
                      <a:alpha val="75000"/>
                    </a:schemeClr>
                  </a:solidFill>
                  <a:ln w="25400">
                    <a:noFill/>
                  </a:ln>
                  <a:effectLst/>
                </c:spPr>
                <c:invertIfNegative val="0"/>
                <c:xVal>
                  <c:numRef>
                    <c:extLst>
                      <c:ext uri="{02D57815-91ED-43cb-92C2-25804820EDAC}">
                        <c15:formulaRef>
                          <c15:sqref>Sheet1!$B$2:$B$11</c15:sqref>
                        </c15:formulaRef>
                      </c:ext>
                    </c:extLst>
                    <c:numCache>
                      <c:formatCode>General</c:formatCode>
                      <c:ptCount val="10"/>
                      <c:pt idx="0">
                        <c:v>1986</c:v>
                      </c:pt>
                      <c:pt idx="1">
                        <c:v>1986</c:v>
                      </c:pt>
                      <c:pt idx="2">
                        <c:v>2006</c:v>
                      </c:pt>
                      <c:pt idx="3">
                        <c:v>2006</c:v>
                      </c:pt>
                      <c:pt idx="4">
                        <c:v>2015</c:v>
                      </c:pt>
                      <c:pt idx="5">
                        <c:v>2016</c:v>
                      </c:pt>
                      <c:pt idx="6">
                        <c:v>2017</c:v>
                      </c:pt>
                      <c:pt idx="7">
                        <c:v>2018</c:v>
                      </c:pt>
                      <c:pt idx="8">
                        <c:v>2018</c:v>
                      </c:pt>
                      <c:pt idx="9">
                        <c:v>2018</c:v>
                      </c:pt>
                    </c:numCache>
                  </c:numRef>
                </c:xVal>
                <c:yVal>
                  <c:numRef>
                    <c:extLst>
                      <c:ext uri="{02D57815-91ED-43cb-92C2-25804820EDAC}">
                        <c15:formulaRef>
                          <c15:sqref>Sheet1!$H$2:$H$11</c15:sqref>
                        </c15:formulaRef>
                      </c:ext>
                    </c:extLst>
                    <c:numCache>
                      <c:formatCode>0%</c:formatCode>
                      <c:ptCount val="10"/>
                      <c:pt idx="0">
                        <c:v>3.7037037037037035E-2</c:v>
                      </c:pt>
                      <c:pt idx="1">
                        <c:v>0.12962962962962962</c:v>
                      </c:pt>
                      <c:pt idx="2">
                        <c:v>7.5268817204301078E-2</c:v>
                      </c:pt>
                      <c:pt idx="3">
                        <c:v>0.22580645161290322</c:v>
                      </c:pt>
                      <c:pt idx="4">
                        <c:v>0.36</c:v>
                      </c:pt>
                      <c:pt idx="5">
                        <c:v>0.61111111111111116</c:v>
                      </c:pt>
                      <c:pt idx="6">
                        <c:v>0.32835820895522388</c:v>
                      </c:pt>
                      <c:pt idx="7">
                        <c:v>0.2518248175182482</c:v>
                      </c:pt>
                      <c:pt idx="8">
                        <c:v>0.42592592592592593</c:v>
                      </c:pt>
                      <c:pt idx="9">
                        <c:v>0.84567901234567899</c:v>
                      </c:pt>
                    </c:numCache>
                  </c:numRef>
                </c:yVal>
                <c:bubbleSize>
                  <c:numRef>
                    <c:extLst>
                      <c:ext uri="{02D57815-91ED-43cb-92C2-25804820EDAC}">
                        <c15:formulaRef>
                          <c15:sqref>Sheet1!$C$2:$C$11</c15:sqref>
                        </c15:formulaRef>
                      </c:ext>
                    </c:extLst>
                    <c:numCache>
                      <c:formatCode>General</c:formatCode>
                      <c:ptCount val="10"/>
                      <c:pt idx="0">
                        <c:v>54</c:v>
                      </c:pt>
                      <c:pt idx="1">
                        <c:v>54</c:v>
                      </c:pt>
                      <c:pt idx="2">
                        <c:v>186</c:v>
                      </c:pt>
                      <c:pt idx="3">
                        <c:v>62</c:v>
                      </c:pt>
                      <c:pt idx="4">
                        <c:v>100</c:v>
                      </c:pt>
                      <c:pt idx="5">
                        <c:v>18</c:v>
                      </c:pt>
                      <c:pt idx="6">
                        <c:v>67</c:v>
                      </c:pt>
                      <c:pt idx="7">
                        <c:v>274</c:v>
                      </c:pt>
                      <c:pt idx="8">
                        <c:v>162</c:v>
                      </c:pt>
                      <c:pt idx="9">
                        <c:v>162</c:v>
                      </c:pt>
                    </c:numCache>
                  </c:numRef>
                </c:bubbleSize>
                <c:bubble3D val="0"/>
                <c:extLst>
                  <c:ext xmlns:c16="http://schemas.microsoft.com/office/drawing/2014/chart" uri="{C3380CC4-5D6E-409C-BE32-E72D297353CC}">
                    <c16:uniqueId val="{00000001-2B98-4B3F-B524-1FEAE5151409}"/>
                  </c:ext>
                </c:extLst>
              </c15:ser>
            </c15:filteredBubbleSeries>
            <c15:filteredBubbleSeries>
              <c15:ser>
                <c:idx val="1"/>
                <c:order val="1"/>
                <c:tx>
                  <c:strRef>
                    <c:extLst xmlns:c15="http://schemas.microsoft.com/office/drawing/2012/chart">
                      <c:ext xmlns:c15="http://schemas.microsoft.com/office/drawing/2012/chart" uri="{02D57815-91ED-43cb-92C2-25804820EDAC}">
                        <c15:formulaRef>
                          <c15:sqref>Sheet1!$A$4</c15:sqref>
                        </c15:formulaRef>
                      </c:ext>
                    </c:extLst>
                    <c:strCache>
                      <c:ptCount val="1"/>
                      <c:pt idx="0">
                        <c:v>McCullough McGeary Harrison</c:v>
                      </c:pt>
                    </c:strCache>
                  </c:strRef>
                </c:tx>
                <c:spPr>
                  <a:solidFill>
                    <a:schemeClr val="accent2">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Sheet1!$B$4:$H$4</c15:sqref>
                        </c15:formulaRef>
                      </c:ext>
                    </c:extLst>
                    <c:numCache>
                      <c:formatCode>General</c:formatCode>
                      <c:ptCount val="7"/>
                      <c:pt idx="0">
                        <c:v>2006</c:v>
                      </c:pt>
                      <c:pt idx="1">
                        <c:v>186</c:v>
                      </c:pt>
                      <c:pt idx="2">
                        <c:v>14</c:v>
                      </c:pt>
                      <c:pt idx="3">
                        <c:v>0</c:v>
                      </c:pt>
                      <c:pt idx="4" formatCode="0%">
                        <c:v>0</c:v>
                      </c:pt>
                      <c:pt idx="5">
                        <c:v>0</c:v>
                      </c:pt>
                      <c:pt idx="6" formatCode="0%">
                        <c:v>7.5268817204301078E-2</c:v>
                      </c:pt>
                    </c:numCache>
                  </c:numRef>
                </c:yVal>
                <c:bubbleSize>
                  <c:numRef>
                    <c:extLst xmlns:c15="http://schemas.microsoft.com/office/drawing/2012/chart">
                      <c:ext xmlns:c15="http://schemas.microsoft.com/office/drawing/2012/chart" uri="{02D57815-91ED-43cb-92C2-25804820EDAC}">
                        <c15:formulaRef>
                          <c15:sqref>Sheet1!$B$5:$H$5</c15:sqref>
                        </c15:formulaRef>
                      </c:ext>
                    </c:extLst>
                    <c:numCache>
                      <c:formatCode>General</c:formatCode>
                      <c:ptCount val="7"/>
                      <c:pt idx="0">
                        <c:v>2006</c:v>
                      </c:pt>
                      <c:pt idx="1">
                        <c:v>62</c:v>
                      </c:pt>
                      <c:pt idx="2">
                        <c:v>14</c:v>
                      </c:pt>
                      <c:pt idx="3">
                        <c:v>0</c:v>
                      </c:pt>
                      <c:pt idx="4">
                        <c:v>0</c:v>
                      </c:pt>
                      <c:pt idx="5">
                        <c:v>0</c:v>
                      </c:pt>
                      <c:pt idx="6" formatCode="0%">
                        <c:v>0.22580645161290322</c:v>
                      </c:pt>
                    </c:numCache>
                  </c:numRef>
                </c:bubbleSize>
                <c:bubble3D val="0"/>
                <c:extLst xmlns:c15="http://schemas.microsoft.com/office/drawing/2012/chart">
                  <c:ext xmlns:c16="http://schemas.microsoft.com/office/drawing/2014/chart" uri="{C3380CC4-5D6E-409C-BE32-E72D297353CC}">
                    <c16:uniqueId val="{00000002-2B98-4B3F-B524-1FEAE5151409}"/>
                  </c:ext>
                </c:extLst>
              </c15:ser>
            </c15:filteredBubbleSeries>
            <c15:filteredBubbleSeries>
              <c15:ser>
                <c:idx val="2"/>
                <c:order val="2"/>
                <c:tx>
                  <c:strRef>
                    <c:extLst xmlns:c15="http://schemas.microsoft.com/office/drawing/2012/chart">
                      <c:ext xmlns:c15="http://schemas.microsoft.com/office/drawing/2012/chart" uri="{02D57815-91ED-43cb-92C2-25804820EDAC}">
                        <c15:formulaRef>
                          <c15:sqref>Sheet1!$A$6</c15:sqref>
                        </c15:formulaRef>
                      </c:ext>
                    </c:extLst>
                    <c:strCache>
                      <c:ptCount val="1"/>
                      <c:pt idx="0">
                        <c:v>Nosek et al</c:v>
                      </c:pt>
                    </c:strCache>
                  </c:strRef>
                </c:tx>
                <c:spPr>
                  <a:solidFill>
                    <a:schemeClr val="accent3">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Sheet1!$B$6:$H$6</c15:sqref>
                        </c15:formulaRef>
                      </c:ext>
                    </c:extLst>
                    <c:numCache>
                      <c:formatCode>General</c:formatCode>
                      <c:ptCount val="7"/>
                      <c:pt idx="0">
                        <c:v>2015</c:v>
                      </c:pt>
                      <c:pt idx="1">
                        <c:v>100</c:v>
                      </c:pt>
                      <c:pt idx="2">
                        <c:v>36</c:v>
                      </c:pt>
                      <c:pt idx="3">
                        <c:v>0</c:v>
                      </c:pt>
                      <c:pt idx="4">
                        <c:v>0</c:v>
                      </c:pt>
                      <c:pt idx="6" formatCode="0%">
                        <c:v>0.36</c:v>
                      </c:pt>
                    </c:numCache>
                  </c:numRef>
                </c:yVal>
                <c:bubbleSize>
                  <c:numRef>
                    <c:extLst xmlns:c15="http://schemas.microsoft.com/office/drawing/2012/chart">
                      <c:ext xmlns:c15="http://schemas.microsoft.com/office/drawing/2012/chart" uri="{02D57815-91ED-43cb-92C2-25804820EDAC}">
                        <c15:formulaRef>
                          <c15:sqref>Sheet1!$B$7:$H$7</c15:sqref>
                        </c15:formulaRef>
                      </c:ext>
                    </c:extLst>
                    <c:numCache>
                      <c:formatCode>General</c:formatCode>
                      <c:ptCount val="7"/>
                      <c:pt idx="0">
                        <c:v>2016</c:v>
                      </c:pt>
                      <c:pt idx="1">
                        <c:v>18</c:v>
                      </c:pt>
                      <c:pt idx="2">
                        <c:v>11</c:v>
                      </c:pt>
                      <c:pt idx="3">
                        <c:v>0</c:v>
                      </c:pt>
                      <c:pt idx="4">
                        <c:v>0</c:v>
                      </c:pt>
                      <c:pt idx="6" formatCode="0%">
                        <c:v>0.61111111111111116</c:v>
                      </c:pt>
                    </c:numCache>
                  </c:numRef>
                </c:bubbleSize>
                <c:bubble3D val="0"/>
                <c:extLst xmlns:c15="http://schemas.microsoft.com/office/drawing/2012/chart">
                  <c:ext xmlns:c16="http://schemas.microsoft.com/office/drawing/2014/chart" uri="{C3380CC4-5D6E-409C-BE32-E72D297353CC}">
                    <c16:uniqueId val="{00000003-2B98-4B3F-B524-1FEAE5151409}"/>
                  </c:ext>
                </c:extLst>
              </c15:ser>
            </c15:filteredBubbleSeries>
            <c15:filteredBubbleSeries>
              <c15:ser>
                <c:idx val="3"/>
                <c:order val="3"/>
                <c:tx>
                  <c:strRef>
                    <c:extLst xmlns:c15="http://schemas.microsoft.com/office/drawing/2012/chart">
                      <c:ext xmlns:c15="http://schemas.microsoft.com/office/drawing/2012/chart" uri="{02D57815-91ED-43cb-92C2-25804820EDAC}">
                        <c15:formulaRef>
                          <c15:sqref>Sheet1!$A$8</c15:sqref>
                        </c15:formulaRef>
                      </c:ext>
                    </c:extLst>
                    <c:strCache>
                      <c:ptCount val="1"/>
                      <c:pt idx="0">
                        <c:v>Chang Li</c:v>
                      </c:pt>
                    </c:strCache>
                  </c:strRef>
                </c:tx>
                <c:spPr>
                  <a:solidFill>
                    <a:schemeClr val="accent4">
                      <a:alpha val="75000"/>
                    </a:schemeClr>
                  </a:solidFill>
                  <a:ln w="25400">
                    <a:noFill/>
                  </a:ln>
                  <a:effectLst/>
                </c:spPr>
                <c:invertIfNegative val="0"/>
                <c:xVal>
                  <c:strRef>
                    <c:extLst xmlns:c15="http://schemas.microsoft.com/office/drawing/2012/chart">
                      <c:ext xmlns:c15="http://schemas.microsoft.com/office/drawing/2012/chart" uri="{02D57815-91ED-43cb-92C2-25804820EDAC}">
                        <c15:formulaRef>
                          <c15:sqref>Sheet1!$B$1:$H$1</c15:sqref>
                        </c15:formulaRef>
                      </c:ext>
                    </c:extLst>
                    <c:strCache>
                      <c:ptCount val="7"/>
                      <c:pt idx="0">
                        <c:v>Year</c:v>
                      </c:pt>
                      <c:pt idx="1">
                        <c:v>N</c:v>
                      </c:pt>
                      <c:pt idx="2">
                        <c:v>Success</c:v>
                      </c:pt>
                      <c:pt idx="3">
                        <c:v>Type</c:v>
                      </c:pt>
                      <c:pt idx="4">
                        <c:v>Type-R</c:v>
                      </c:pt>
                      <c:pt idx="5">
                        <c:v>Type-Data</c:v>
                      </c:pt>
                      <c:pt idx="6">
                        <c:v>Percent</c:v>
                      </c:pt>
                    </c:strCache>
                  </c:strRef>
                </c:xVal>
                <c:yVal>
                  <c:numRef>
                    <c:extLst xmlns:c15="http://schemas.microsoft.com/office/drawing/2012/chart">
                      <c:ext xmlns:c15="http://schemas.microsoft.com/office/drawing/2012/chart" uri="{02D57815-91ED-43cb-92C2-25804820EDAC}">
                        <c15:formulaRef>
                          <c15:sqref>Sheet1!$B$8:$H$8</c15:sqref>
                        </c15:formulaRef>
                      </c:ext>
                    </c:extLst>
                    <c:numCache>
                      <c:formatCode>General</c:formatCode>
                      <c:ptCount val="7"/>
                      <c:pt idx="0">
                        <c:v>2017</c:v>
                      </c:pt>
                      <c:pt idx="1">
                        <c:v>67</c:v>
                      </c:pt>
                      <c:pt idx="2">
                        <c:v>22</c:v>
                      </c:pt>
                      <c:pt idx="3">
                        <c:v>0</c:v>
                      </c:pt>
                      <c:pt idx="4">
                        <c:v>0</c:v>
                      </c:pt>
                      <c:pt idx="5">
                        <c:v>0</c:v>
                      </c:pt>
                      <c:pt idx="6" formatCode="0%">
                        <c:v>0.32835820895522388</c:v>
                      </c:pt>
                    </c:numCache>
                  </c:numRef>
                </c:yVal>
                <c:bubbleSize>
                  <c:numRef>
                    <c:extLst xmlns:c15="http://schemas.microsoft.com/office/drawing/2012/chart">
                      <c:ext xmlns:c15="http://schemas.microsoft.com/office/drawing/2012/chart" uri="{02D57815-91ED-43cb-92C2-25804820EDAC}">
                        <c15:formulaRef>
                          <c15:sqref>Sheet1!$B$9:$H$9</c15:sqref>
                        </c15:formulaRef>
                      </c:ext>
                    </c:extLst>
                    <c:numCache>
                      <c:formatCode>General</c:formatCode>
                      <c:ptCount val="7"/>
                      <c:pt idx="0">
                        <c:v>2018</c:v>
                      </c:pt>
                      <c:pt idx="1">
                        <c:v>274</c:v>
                      </c:pt>
                      <c:pt idx="2">
                        <c:v>69</c:v>
                      </c:pt>
                      <c:pt idx="3">
                        <c:v>0</c:v>
                      </c:pt>
                      <c:pt idx="4">
                        <c:v>0</c:v>
                      </c:pt>
                      <c:pt idx="5">
                        <c:v>0</c:v>
                      </c:pt>
                      <c:pt idx="6" formatCode="0%">
                        <c:v>0.2518248175182482</c:v>
                      </c:pt>
                    </c:numCache>
                  </c:numRef>
                </c:bubbleSize>
                <c:bubble3D val="0"/>
                <c:extLst xmlns:c15="http://schemas.microsoft.com/office/drawing/2012/chart">
                  <c:ext xmlns:c16="http://schemas.microsoft.com/office/drawing/2014/chart" uri="{C3380CC4-5D6E-409C-BE32-E72D297353CC}">
                    <c16:uniqueId val="{00000004-2B98-4B3F-B524-1FEAE5151409}"/>
                  </c:ext>
                </c:extLst>
              </c15:ser>
            </c15:filteredBubbleSeries>
          </c:ext>
        </c:extLst>
      </c:bubbleChart>
      <c:valAx>
        <c:axId val="1525886720"/>
        <c:scaling>
          <c:orientation val="minMax"/>
          <c:max val="2020"/>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33281296"/>
        <c:crosses val="autoZero"/>
        <c:crossBetween val="midCat"/>
      </c:valAx>
      <c:valAx>
        <c:axId val="1533281296"/>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2000" b="0" i="0" u="none" strike="noStrike" kern="1200" baseline="0">
                <a:solidFill>
                  <a:schemeClr val="tx1">
                    <a:lumMod val="65000"/>
                    <a:lumOff val="35000"/>
                  </a:schemeClr>
                </a:solidFill>
                <a:latin typeface="+mn-lt"/>
                <a:ea typeface="+mn-ea"/>
                <a:cs typeface="+mn-cs"/>
              </a:defRPr>
            </a:pPr>
            <a:endParaRPr lang="en-US"/>
          </a:p>
        </c:txPr>
        <c:crossAx val="1525886720"/>
        <c:crosses val="autoZero"/>
        <c:crossBetween val="midCat"/>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A8C565-F3BF-4A84-AE07-9A89EABD0C05}" type="datetimeFigureOut">
              <a:rPr lang="en-US" smtClean="0"/>
              <a:t>2019-10-28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C334D6-74E3-493C-842C-2A0D832D0681}" type="slidenum">
              <a:rPr lang="en-US" smtClean="0"/>
              <a:t>‹#›</a:t>
            </a:fld>
            <a:endParaRPr lang="en-US"/>
          </a:p>
        </p:txBody>
      </p:sp>
    </p:spTree>
    <p:extLst>
      <p:ext uri="{BB962C8B-B14F-4D97-AF65-F5344CB8AC3E}">
        <p14:creationId xmlns:p14="http://schemas.microsoft.com/office/powerpoint/2010/main" val="1674049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am</a:t>
            </a:r>
            <a:r>
              <a:rPr lang="en-US" baseline="0" dirty="0" smtClean="0"/>
              <a:t> going to </a:t>
            </a:r>
          </a:p>
          <a:p>
            <a:pPr marL="171450" indent="-171450">
              <a:buFontTx/>
              <a:buChar char="-"/>
            </a:pPr>
            <a:r>
              <a:rPr lang="en-US" baseline="0" dirty="0" smtClean="0"/>
              <a:t>Very briefly describe the background we are coming from</a:t>
            </a:r>
          </a:p>
          <a:p>
            <a:pPr marL="171450" indent="-171450">
              <a:buFontTx/>
              <a:buChar char="-"/>
            </a:pPr>
            <a:r>
              <a:rPr lang="en-US" baseline="0" dirty="0" smtClean="0"/>
              <a:t> Make note of the various elements of progress (and the broader picture) of open science</a:t>
            </a:r>
          </a:p>
          <a:p>
            <a:pPr marL="171450" indent="-171450">
              <a:buFontTx/>
              <a:buChar char="-"/>
            </a:pPr>
            <a:r>
              <a:rPr lang="en-US" baseline="0" dirty="0" smtClean="0"/>
              <a:t>Describe some of the ongoing challenges</a:t>
            </a:r>
          </a:p>
          <a:p>
            <a:pPr marL="171450" indent="-171450">
              <a:buFontTx/>
              <a:buChar char="-"/>
            </a:pPr>
            <a:r>
              <a:rPr lang="en-US" baseline="0" dirty="0" smtClean="0"/>
              <a:t>Provide a glimpse of what is going to happen in economics, and maybe more broadly in the social sciences.</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1</a:t>
            </a:fld>
            <a:endParaRPr lang="en-US"/>
          </a:p>
        </p:txBody>
      </p:sp>
    </p:spTree>
    <p:extLst>
      <p:ext uri="{BB962C8B-B14F-4D97-AF65-F5344CB8AC3E}">
        <p14:creationId xmlns:p14="http://schemas.microsoft.com/office/powerpoint/2010/main" val="37860791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20</a:t>
            </a:fld>
            <a:endParaRPr lang="de-DE"/>
          </a:p>
        </p:txBody>
      </p:sp>
    </p:spTree>
    <p:extLst>
      <p:ext uri="{BB962C8B-B14F-4D97-AF65-F5344CB8AC3E}">
        <p14:creationId xmlns:p14="http://schemas.microsoft.com/office/powerpoint/2010/main" val="242102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Number of Web of Science records that in the title, abstract, or keywords contain one of the following phrases: “reproducibility crisis,” “scientific crisis,” “science in crisis,” “crisis in science,” “replication crisis,” “replicability crisis.” Records were classified by the author according to whether, based on title and abstracts, they implicitly or explicitly endorsed the crisis narrative described in the text (red), or alternatively questioned the existence of such a crisis (blue), or discussed “scientific crises” of other kinds or could not be classified due to insufficient information (gray). </a:t>
            </a:r>
            <a:endParaRPr lang="en-US" dirty="0"/>
          </a:p>
        </p:txBody>
      </p:sp>
      <p:sp>
        <p:nvSpPr>
          <p:cNvPr id="4" name="Slide Number Placeholder 3"/>
          <p:cNvSpPr>
            <a:spLocks noGrp="1"/>
          </p:cNvSpPr>
          <p:nvPr>
            <p:ph type="sldNum" sz="quarter" idx="10"/>
          </p:nvPr>
        </p:nvSpPr>
        <p:spPr/>
        <p:txBody>
          <a:bodyPr/>
          <a:lstStyle/>
          <a:p>
            <a:fld id="{59C334D6-74E3-493C-842C-2A0D832D0681}" type="slidenum">
              <a:rPr lang="en-US" smtClean="0"/>
              <a:t>2</a:t>
            </a:fld>
            <a:endParaRPr lang="en-US"/>
          </a:p>
        </p:txBody>
      </p:sp>
    </p:spTree>
    <p:extLst>
      <p:ext uri="{BB962C8B-B14F-4D97-AF65-F5344CB8AC3E}">
        <p14:creationId xmlns:p14="http://schemas.microsoft.com/office/powerpoint/2010/main" val="3972586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8D1544D-F39A-4F55-BC21-9BE909A9BACC}" type="slidenum">
              <a:rPr lang="de-DE" smtClean="0"/>
              <a:t>6</a:t>
            </a:fld>
            <a:endParaRPr lang="de-DE"/>
          </a:p>
        </p:txBody>
      </p:sp>
    </p:spTree>
    <p:extLst>
      <p:ext uri="{BB962C8B-B14F-4D97-AF65-F5344CB8AC3E}">
        <p14:creationId xmlns:p14="http://schemas.microsoft.com/office/powerpoint/2010/main" val="856469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7</a:t>
            </a:fld>
            <a:endParaRPr lang="de-DE"/>
          </a:p>
        </p:txBody>
      </p:sp>
    </p:spTree>
    <p:extLst>
      <p:ext uri="{BB962C8B-B14F-4D97-AF65-F5344CB8AC3E}">
        <p14:creationId xmlns:p14="http://schemas.microsoft.com/office/powerpoint/2010/main" val="24738774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8</a:t>
            </a:fld>
            <a:endParaRPr lang="de-DE"/>
          </a:p>
        </p:txBody>
      </p:sp>
    </p:spTree>
    <p:extLst>
      <p:ext uri="{BB962C8B-B14F-4D97-AF65-F5344CB8AC3E}">
        <p14:creationId xmlns:p14="http://schemas.microsoft.com/office/powerpoint/2010/main" val="3449577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9</a:t>
            </a:fld>
            <a:endParaRPr lang="de-DE"/>
          </a:p>
        </p:txBody>
      </p:sp>
    </p:spTree>
    <p:extLst>
      <p:ext uri="{BB962C8B-B14F-4D97-AF65-F5344CB8AC3E}">
        <p14:creationId xmlns:p14="http://schemas.microsoft.com/office/powerpoint/2010/main" val="1520038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10</a:t>
            </a:fld>
            <a:endParaRPr lang="de-DE"/>
          </a:p>
        </p:txBody>
      </p:sp>
    </p:spTree>
    <p:extLst>
      <p:ext uri="{BB962C8B-B14F-4D97-AF65-F5344CB8AC3E}">
        <p14:creationId xmlns:p14="http://schemas.microsoft.com/office/powerpoint/2010/main" val="299557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11</a:t>
            </a:fld>
            <a:endParaRPr lang="de-DE"/>
          </a:p>
        </p:txBody>
      </p:sp>
    </p:spTree>
    <p:extLst>
      <p:ext uri="{BB962C8B-B14F-4D97-AF65-F5344CB8AC3E}">
        <p14:creationId xmlns:p14="http://schemas.microsoft.com/office/powerpoint/2010/main" val="745054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685800" y="1143000"/>
            <a:ext cx="5486400" cy="3086100"/>
          </a:xfrm>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10"/>
          </p:nvPr>
        </p:nvSpPr>
        <p:spPr/>
        <p:txBody>
          <a:bodyPr/>
          <a:lstStyle/>
          <a:p>
            <a:fld id="{A8D1544D-F39A-4F55-BC21-9BE909A9BACC}" type="slidenum">
              <a:rPr lang="de-DE" smtClean="0"/>
              <a:t>12</a:t>
            </a:fld>
            <a:endParaRPr lang="de-DE"/>
          </a:p>
        </p:txBody>
      </p:sp>
    </p:spTree>
    <p:extLst>
      <p:ext uri="{BB962C8B-B14F-4D97-AF65-F5344CB8AC3E}">
        <p14:creationId xmlns:p14="http://schemas.microsoft.com/office/powerpoint/2010/main" val="3425054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2019-10-28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72616743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2019-10-28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1982307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098DA53-2AE6-479B-901D-5117A0B269E4}" type="datetimeFigureOut">
              <a:rPr lang="en-US" smtClean="0"/>
              <a:t>2019-10-28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29379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2019-10-28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143950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2019-10-28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828452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tandard">
    <p:spTree>
      <p:nvGrpSpPr>
        <p:cNvPr id="1" name=""/>
        <p:cNvGrpSpPr/>
        <p:nvPr/>
      </p:nvGrpSpPr>
      <p:grpSpPr>
        <a:xfrm>
          <a:off x="0" y="0"/>
          <a:ext cx="0" cy="0"/>
          <a:chOff x="0" y="0"/>
          <a:chExt cx="0" cy="0"/>
        </a:xfrm>
      </p:grpSpPr>
      <p:pic>
        <p:nvPicPr>
          <p:cNvPr id="4" name="Picture 3"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2768016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541192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2019-10-28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316903998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entered_Title">
    <p:spTree>
      <p:nvGrpSpPr>
        <p:cNvPr id="1" name=""/>
        <p:cNvGrpSpPr/>
        <p:nvPr/>
      </p:nvGrpSpPr>
      <p:grpSpPr>
        <a:xfrm>
          <a:off x="0" y="0"/>
          <a:ext cx="0" cy="0"/>
          <a:chOff x="0" y="0"/>
          <a:chExt cx="0" cy="0"/>
        </a:xfrm>
      </p:grpSpPr>
      <p:sp>
        <p:nvSpPr>
          <p:cNvPr id="2" name="Title 1"/>
          <p:cNvSpPr>
            <a:spLocks noGrp="1"/>
          </p:cNvSpPr>
          <p:nvPr>
            <p:ph type="title"/>
          </p:nvPr>
        </p:nvSpPr>
        <p:spPr>
          <a:xfrm>
            <a:off x="1203960" y="2464858"/>
            <a:ext cx="9784080" cy="1325563"/>
          </a:xfrm>
        </p:spPr>
        <p:txBody>
          <a:bodyPr/>
          <a:lstStyle/>
          <a:p>
            <a:r>
              <a:rPr lang="en-US" dirty="0"/>
              <a:t>Click to edit Master title style</a:t>
            </a:r>
          </a:p>
        </p:txBody>
      </p:sp>
      <p:sp>
        <p:nvSpPr>
          <p:cNvPr id="4" name="Date Placeholder 3"/>
          <p:cNvSpPr>
            <a:spLocks noGrp="1"/>
          </p:cNvSpPr>
          <p:nvPr>
            <p:ph type="dt" sz="half" idx="10"/>
          </p:nvPr>
        </p:nvSpPr>
        <p:spPr/>
        <p:txBody>
          <a:bodyPr/>
          <a:lstStyle/>
          <a:p>
            <a:fld id="{D098DA53-2AE6-479B-901D-5117A0B269E4}" type="datetimeFigureOut">
              <a:rPr lang="en-US" smtClean="0"/>
              <a:t>2019-10-28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95609256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b_Title and Content Narrow">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dirty="0"/>
              <a:t>Click to edit Master title style</a:t>
            </a:r>
          </a:p>
        </p:txBody>
      </p:sp>
      <p:sp>
        <p:nvSpPr>
          <p:cNvPr id="3" name="Content Placeholder 2"/>
          <p:cNvSpPr>
            <a:spLocks noGrp="1"/>
          </p:cNvSpPr>
          <p:nvPr>
            <p:ph idx="1"/>
          </p:nvPr>
        </p:nvSpPr>
        <p:spPr>
          <a:xfrm>
            <a:off x="2152226" y="1847850"/>
            <a:ext cx="7887547" cy="4351338"/>
          </a:xfrm>
        </p:spPr>
        <p:txBody>
          <a:bodyPr/>
          <a:lstStyle>
            <a:lvl1pPr>
              <a:defRPr sz="3600"/>
            </a:lvl1pPr>
            <a:lvl2pPr>
              <a:defRPr sz="3200"/>
            </a:lvl2pPr>
            <a:lvl3pPr>
              <a:defRPr sz="2800"/>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098DA53-2AE6-479B-901D-5117A0B269E4}" type="datetimeFigureOut">
              <a:rPr lang="en-US" smtClean="0"/>
              <a:t>2019-10-28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755344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098DA53-2AE6-479B-901D-5117A0B269E4}" type="datetimeFigureOut">
              <a:rPr lang="en-US" smtClean="0"/>
              <a:t>2019-10-28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8C151D-353C-46B9-AA66-2AB42B8086D8}" type="slidenum">
              <a:rPr lang="en-US" smtClean="0"/>
              <a:t>‹#›</a:t>
            </a:fld>
            <a:endParaRPr lang="en-US"/>
          </a:p>
        </p:txBody>
      </p:sp>
      <p:sp>
        <p:nvSpPr>
          <p:cNvPr id="7" name="Rectangle 6"/>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8" name="Picture 7"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2661012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51708" y="365125"/>
            <a:ext cx="9802091" cy="1325563"/>
          </a:xfrm>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98DA53-2AE6-479B-901D-5117A0B269E4}" type="datetimeFigureOut">
              <a:rPr lang="en-US" smtClean="0"/>
              <a:t>2019-10-28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8C151D-353C-46B9-AA66-2AB42B8086D8}" type="slidenum">
              <a:rPr lang="en-US" smtClean="0"/>
              <a:t>‹#›</a:t>
            </a:fld>
            <a:endParaRPr lang="en-US"/>
          </a:p>
        </p:txBody>
      </p:sp>
      <p:sp>
        <p:nvSpPr>
          <p:cNvPr id="8" name="Rectangle 7"/>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9" name="Picture 8"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587492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54480" y="365125"/>
            <a:ext cx="978408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98DA53-2AE6-479B-901D-5117A0B269E4}" type="datetimeFigureOut">
              <a:rPr lang="en-US" smtClean="0"/>
              <a:t>2019-10-28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8C151D-353C-46B9-AA66-2AB42B8086D8}" type="slidenum">
              <a:rPr lang="en-US" smtClean="0"/>
              <a:t>‹#›</a:t>
            </a:fld>
            <a:endParaRPr lang="en-US"/>
          </a:p>
        </p:txBody>
      </p:sp>
      <p:sp>
        <p:nvSpPr>
          <p:cNvPr id="10" name="Rectangle 9"/>
          <p:cNvSpPr/>
          <p:nvPr userDrawn="1"/>
        </p:nvSpPr>
        <p:spPr>
          <a:xfrm>
            <a:off x="0" y="0"/>
            <a:ext cx="12192000" cy="222250"/>
          </a:xfrm>
          <a:prstGeom prst="rect">
            <a:avLst/>
          </a:prstGeom>
          <a:solidFill>
            <a:srgbClr val="B31B1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dirty="0"/>
          </a:p>
        </p:txBody>
      </p:sp>
      <p:pic>
        <p:nvPicPr>
          <p:cNvPr id="11" name="Picture 10" descr="cu screen b31b1b.psd"/>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242712" y="402168"/>
            <a:ext cx="1384120" cy="1267752"/>
          </a:xfrm>
          <a:prstGeom prst="rect">
            <a:avLst/>
          </a:prstGeom>
        </p:spPr>
      </p:pic>
    </p:spTree>
    <p:extLst>
      <p:ext uri="{BB962C8B-B14F-4D97-AF65-F5344CB8AC3E}">
        <p14:creationId xmlns:p14="http://schemas.microsoft.com/office/powerpoint/2010/main" val="1643776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98DA53-2AE6-479B-901D-5117A0B269E4}" type="datetimeFigureOut">
              <a:rPr lang="en-US" smtClean="0"/>
              <a:t>2019-10-28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2460607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98DA53-2AE6-479B-901D-5117A0B269E4}" type="datetimeFigureOut">
              <a:rPr lang="en-US" smtClean="0"/>
              <a:t>2019-10-28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8C151D-353C-46B9-AA66-2AB42B8086D8}" type="slidenum">
              <a:rPr lang="en-US" smtClean="0"/>
              <a:t>‹#›</a:t>
            </a:fld>
            <a:endParaRPr lang="en-US"/>
          </a:p>
        </p:txBody>
      </p:sp>
    </p:spTree>
    <p:extLst>
      <p:ext uri="{BB962C8B-B14F-4D97-AF65-F5344CB8AC3E}">
        <p14:creationId xmlns:p14="http://schemas.microsoft.com/office/powerpoint/2010/main" val="46227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98DA53-2AE6-479B-901D-5117A0B269E4}" type="datetimeFigureOut">
              <a:rPr lang="en-US" smtClean="0"/>
              <a:t>2019-10-28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C151D-353C-46B9-AA66-2AB42B8086D8}" type="slidenum">
              <a:rPr lang="en-US" smtClean="0"/>
              <a:t>‹#›</a:t>
            </a:fld>
            <a:endParaRPr lang="en-US"/>
          </a:p>
        </p:txBody>
      </p:sp>
    </p:spTree>
    <p:extLst>
      <p:ext uri="{BB962C8B-B14F-4D97-AF65-F5344CB8AC3E}">
        <p14:creationId xmlns:p14="http://schemas.microsoft.com/office/powerpoint/2010/main" val="1239987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6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nsf.gov/awardsearch/showAward.do?AwardNumber=1131848"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i.org/10.1073/pnas.1708272114"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Replication and Reproducibility in Social Sciences and Statistics: Context, Concerns, and Concrete Measures</a:t>
            </a:r>
          </a:p>
        </p:txBody>
      </p:sp>
      <p:sp>
        <p:nvSpPr>
          <p:cNvPr id="3" name="Subtitle 2"/>
          <p:cNvSpPr>
            <a:spLocks noGrp="1"/>
          </p:cNvSpPr>
          <p:nvPr>
            <p:ph type="subTitle" idx="1"/>
          </p:nvPr>
        </p:nvSpPr>
        <p:spPr>
          <a:xfrm>
            <a:off x="1524000" y="4531658"/>
            <a:ext cx="9144000" cy="2141857"/>
          </a:xfrm>
        </p:spPr>
        <p:txBody>
          <a:bodyPr>
            <a:normAutofit/>
          </a:bodyPr>
          <a:lstStyle/>
          <a:p>
            <a:r>
              <a:rPr lang="en-US" dirty="0"/>
              <a:t>Lars Vilhuber</a:t>
            </a:r>
          </a:p>
          <a:p>
            <a:r>
              <a:rPr lang="en-US" dirty="0"/>
              <a:t>Cornell University</a:t>
            </a:r>
          </a:p>
          <a:p>
            <a:endParaRPr lang="en-US" dirty="0"/>
          </a:p>
          <a:p>
            <a:r>
              <a:rPr lang="en-US" sz="1600" dirty="0" smtClean="0"/>
              <a:t>Partial funding </a:t>
            </a:r>
            <a:r>
              <a:rPr lang="en-US" sz="1600" dirty="0"/>
              <a:t>acknowledged under NSF-</a:t>
            </a:r>
            <a:r>
              <a:rPr lang="en-US" sz="1600" dirty="0">
                <a:hlinkClick r:id="rId3"/>
              </a:rPr>
              <a:t>#1131848 (NCRN)</a:t>
            </a:r>
            <a:r>
              <a:rPr lang="en-US" sz="1600" dirty="0"/>
              <a:t> and a grant from the Alfred P. Sloan Foundation.</a:t>
            </a:r>
            <a:br>
              <a:rPr lang="en-US" sz="1600" dirty="0"/>
            </a:br>
            <a:r>
              <a:rPr lang="en-US" sz="1600" dirty="0"/>
              <a:t>The opinions expressed in this talk are solely the authors, and do not represent the views of the U.S. Census Bureau, the American Economic Association, or any of the funding agencies. </a:t>
            </a:r>
          </a:p>
        </p:txBody>
      </p:sp>
    </p:spTree>
    <p:extLst>
      <p:ext uri="{BB962C8B-B14F-4D97-AF65-F5344CB8AC3E}">
        <p14:creationId xmlns:p14="http://schemas.microsoft.com/office/powerpoint/2010/main" val="14438576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New data</a:t>
                      </a:r>
                      <a:endParaRPr lang="en-US" b="1" dirty="0">
                        <a:solidFill>
                          <a:srgbClr val="FF0000"/>
                        </a:solidFill>
                      </a:endParaRPr>
                    </a:p>
                  </a:txBody>
                  <a:tcPr/>
                </a:tc>
                <a:tc>
                  <a:txBody>
                    <a:bodyPr/>
                    <a:lstStyle/>
                    <a:p>
                      <a:r>
                        <a:rPr lang="en-US" b="0" dirty="0" smtClean="0">
                          <a:solidFill>
                            <a:schemeClr val="tx1"/>
                          </a:solidFill>
                        </a:rPr>
                        <a:t>Same code</a:t>
                      </a:r>
                      <a:endParaRPr lang="en-US" b="0" dirty="0">
                        <a:solidFill>
                          <a:schemeClr val="tx1"/>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r>
                        <a:rPr lang="en-US" b="1" dirty="0" smtClean="0">
                          <a:solidFill>
                            <a:srgbClr val="FF0000"/>
                          </a:solidFill>
                        </a:rPr>
                        <a:t>collection</a:t>
                      </a:r>
                      <a:endParaRPr lang="en-US" b="1" dirty="0">
                        <a:solidFill>
                          <a:srgbClr val="FF0000"/>
                        </a:solidFill>
                      </a:endParaRPr>
                    </a:p>
                  </a:txBody>
                  <a:tcPr/>
                </a:tc>
                <a:tc>
                  <a:txBody>
                    <a:bodyPr/>
                    <a:lstStyle/>
                    <a:p>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62781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Wider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Scientific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a:t>
            </a:r>
            <a:r>
              <a:rPr lang="de-DE" sz="1400" dirty="0" err="1">
                <a:solidFill>
                  <a:schemeClr val="accent3">
                    <a:lumMod val="75000"/>
                  </a:schemeClr>
                </a:solidFill>
                <a:latin typeface="+mj-lt"/>
              </a:rPr>
              <a:t>Robustness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29148677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9033933" y="3437467"/>
            <a:ext cx="1218629" cy="626533"/>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b="1" dirty="0" smtClean="0">
                          <a:solidFill>
                            <a:srgbClr val="FF0000"/>
                          </a:solidFill>
                        </a:rPr>
                        <a:t>Different data</a:t>
                      </a:r>
                      <a:endParaRPr lang="en-US" b="1" dirty="0">
                        <a:solidFill>
                          <a:srgbClr val="FF0000"/>
                        </a:solidFill>
                      </a:endParaRPr>
                    </a:p>
                  </a:txBody>
                  <a:tcPr/>
                </a:tc>
                <a:tc>
                  <a:txBody>
                    <a:bodyPr/>
                    <a:lstStyle/>
                    <a:p>
                      <a:r>
                        <a:rPr lang="en-US" b="0" dirty="0" smtClean="0">
                          <a:solidFill>
                            <a:schemeClr val="tx1"/>
                          </a:solidFill>
                        </a:rPr>
                        <a:t>Different code</a:t>
                      </a:r>
                      <a:endParaRPr lang="en-US" b="0" dirty="0">
                        <a:solidFill>
                          <a:schemeClr val="tx1"/>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tc>
                  <a:txBody>
                    <a:bodyPr/>
                    <a:lstStyle/>
                    <a:p>
                      <a:r>
                        <a:rPr lang="en-US" b="1" dirty="0" smtClean="0">
                          <a:solidFill>
                            <a:srgbClr val="FF0000"/>
                          </a:solidFill>
                        </a:rPr>
                        <a:t>Different</a:t>
                      </a:r>
                      <a:endParaRPr lang="en-US" b="1" dirty="0">
                        <a:solidFill>
                          <a:srgbClr val="FF0000"/>
                        </a:solidFill>
                      </a:endParaRPr>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0" dirty="0" smtClean="0">
                          <a:solidFill>
                            <a:schemeClr val="tx1"/>
                          </a:solidFill>
                        </a:rPr>
                        <a:t>or software</a:t>
                      </a:r>
                      <a:endParaRPr lang="en-US" b="0" dirty="0">
                        <a:solidFill>
                          <a:schemeClr val="tx1"/>
                        </a:solidFill>
                      </a:endParaRPr>
                    </a:p>
                  </a:txBody>
                  <a:tcPr/>
                </a:tc>
                <a:tc>
                  <a:txBody>
                    <a:bodyPr/>
                    <a:lstStyle/>
                    <a:p>
                      <a:r>
                        <a:rPr lang="en-US" b="1" dirty="0" smtClean="0">
                          <a:solidFill>
                            <a:srgbClr val="FF0000"/>
                          </a:solidFill>
                        </a:rPr>
                        <a:t>methods </a:t>
                      </a:r>
                      <a:endParaRPr lang="en-US" b="1" dirty="0">
                        <a:solidFill>
                          <a:srgbClr val="FF0000"/>
                        </a:solidFill>
                      </a:endParaRPr>
                    </a:p>
                  </a:txBody>
                  <a:tcPr/>
                </a:tc>
                <a:tc>
                  <a:txBody>
                    <a:bodyPr/>
                    <a:lstStyle/>
                    <a:p>
                      <a:r>
                        <a:rPr lang="en-US" b="1" dirty="0" smtClean="0">
                          <a:solidFill>
                            <a:srgbClr val="FF0000"/>
                          </a:solidFill>
                        </a:rPr>
                        <a:t>context or</a:t>
                      </a:r>
                      <a:endParaRPr lang="en-US" b="1" dirty="0">
                        <a:solidFill>
                          <a:srgbClr val="FF0000"/>
                        </a:solidFill>
                      </a:endParaRPr>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b="1" dirty="0" smtClean="0">
                          <a:solidFill>
                            <a:srgbClr val="FF0000"/>
                          </a:solidFill>
                        </a:rPr>
                        <a:t>country</a:t>
                      </a:r>
                      <a:endParaRPr lang="en-US" b="1" dirty="0">
                        <a:solidFill>
                          <a:srgbClr val="FF0000"/>
                        </a:solidFill>
                      </a:endParaRPr>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4103821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3033132" y="1449659"/>
            <a:ext cx="5408341" cy="1446550"/>
          </a:xfrm>
          <a:prstGeom prst="rect">
            <a:avLst/>
          </a:prstGeom>
          <a:noFill/>
        </p:spPr>
        <p:txBody>
          <a:bodyPr wrap="square" rtlCol="0">
            <a:spAutoFit/>
          </a:bodyPr>
          <a:lstStyle/>
          <a:p>
            <a:pPr algn="ctr"/>
            <a:r>
              <a:rPr lang="en-US" sz="8800" dirty="0" smtClean="0">
                <a:solidFill>
                  <a:schemeClr val="bg1"/>
                </a:solidFill>
              </a:rPr>
              <a:t>Issues</a:t>
            </a:r>
            <a:endParaRPr lang="en-US" dirty="0">
              <a:solidFill>
                <a:schemeClr val="bg1"/>
              </a:solidFill>
            </a:endParaRPr>
          </a:p>
        </p:txBody>
      </p:sp>
    </p:spTree>
    <p:extLst>
      <p:ext uri="{BB962C8B-B14F-4D97-AF65-F5344CB8AC3E}">
        <p14:creationId xmlns:p14="http://schemas.microsoft.com/office/powerpoint/2010/main" val="9661659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Economics makes wide use of public-use data</a:t>
            </a:r>
          </a:p>
        </p:txBody>
      </p:sp>
      <p:sp>
        <p:nvSpPr>
          <p:cNvPr id="3" name="Content Placeholder 2"/>
          <p:cNvSpPr>
            <a:spLocks noGrp="1"/>
          </p:cNvSpPr>
          <p:nvPr>
            <p:ph idx="1"/>
          </p:nvPr>
        </p:nvSpPr>
        <p:spPr/>
        <p:txBody>
          <a:bodyPr/>
          <a:lstStyle/>
          <a:p>
            <a:r>
              <a:rPr lang="en-US" sz="3200" b="1" dirty="0" err="1" smtClean="0"/>
              <a:t>Macrodata</a:t>
            </a:r>
            <a:r>
              <a:rPr lang="en-US" sz="3200" b="1" dirty="0" smtClean="0"/>
              <a:t>:</a:t>
            </a:r>
          </a:p>
          <a:p>
            <a:pPr marL="0" indent="0" algn="ctr">
              <a:buNone/>
            </a:pPr>
            <a:r>
              <a:rPr lang="en-US" dirty="0" smtClean="0">
                <a:latin typeface="Century" panose="02040604050505020304" pitchFamily="18" charset="0"/>
              </a:rPr>
              <a:t>“We use </a:t>
            </a:r>
            <a:r>
              <a:rPr lang="en-US" dirty="0">
                <a:latin typeface="Century" panose="02040604050505020304" pitchFamily="18" charset="0"/>
              </a:rPr>
              <a:t>data </a:t>
            </a:r>
            <a:r>
              <a:rPr lang="en-US" dirty="0" smtClean="0">
                <a:latin typeface="Century" panose="02040604050505020304" pitchFamily="18" charset="0"/>
              </a:rPr>
              <a:t>downloaded from </a:t>
            </a:r>
            <a:r>
              <a:rPr lang="en-US" dirty="0">
                <a:latin typeface="Century" panose="02040604050505020304" pitchFamily="18" charset="0"/>
              </a:rPr>
              <a:t/>
            </a:r>
            <a:br>
              <a:rPr lang="en-US" dirty="0">
                <a:latin typeface="Century" panose="02040604050505020304" pitchFamily="18" charset="0"/>
              </a:rPr>
            </a:br>
            <a:r>
              <a:rPr lang="en-US" dirty="0">
                <a:latin typeface="Century" panose="02040604050505020304" pitchFamily="18" charset="0"/>
              </a:rPr>
              <a:t>the </a:t>
            </a:r>
            <a:r>
              <a:rPr lang="en-US" dirty="0" smtClean="0">
                <a:latin typeface="Century" panose="02040604050505020304" pitchFamily="18" charset="0"/>
              </a:rPr>
              <a:t>Bureau of Economic Analysis…”</a:t>
            </a:r>
            <a:endParaRPr lang="en-US" dirty="0" smtClean="0"/>
          </a:p>
          <a:p>
            <a:r>
              <a:rPr lang="en-US" sz="3200" b="1" dirty="0" smtClean="0"/>
              <a:t>Microdata</a:t>
            </a:r>
            <a:r>
              <a:rPr lang="en-US" dirty="0" smtClean="0"/>
              <a:t>:</a:t>
            </a:r>
          </a:p>
          <a:p>
            <a:endParaRPr lang="en-US" dirty="0"/>
          </a:p>
          <a:p>
            <a:pPr marL="0" indent="0" algn="ctr">
              <a:buNone/>
            </a:pPr>
            <a:r>
              <a:rPr lang="en-US" dirty="0" smtClean="0">
                <a:latin typeface="Century" panose="02040604050505020304" pitchFamily="18" charset="0"/>
              </a:rPr>
              <a:t>“… this paper uses data from </a:t>
            </a:r>
            <a:br>
              <a:rPr lang="en-US" dirty="0" smtClean="0">
                <a:latin typeface="Century" panose="02040604050505020304" pitchFamily="18" charset="0"/>
              </a:rPr>
            </a:br>
            <a:r>
              <a:rPr lang="en-US" dirty="0" smtClean="0">
                <a:latin typeface="Century" panose="02040604050505020304" pitchFamily="18" charset="0"/>
              </a:rPr>
              <a:t>the Current Population Survey…”</a:t>
            </a:r>
          </a:p>
        </p:txBody>
      </p:sp>
    </p:spTree>
    <p:extLst>
      <p:ext uri="{BB962C8B-B14F-4D97-AF65-F5344CB8AC3E}">
        <p14:creationId xmlns:p14="http://schemas.microsoft.com/office/powerpoint/2010/main" val="26003780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lgn="ctr"/>
            <a:r>
              <a:rPr lang="en-US" dirty="0" smtClean="0"/>
              <a:t>This should be easy!</a:t>
            </a:r>
            <a:endParaRPr lang="en-US" dirty="0"/>
          </a:p>
        </p:txBody>
      </p:sp>
      <p:pic>
        <p:nvPicPr>
          <p:cNvPr id="3" name="Picture 2"/>
          <p:cNvPicPr>
            <a:picLocks noChangeAspect="1"/>
          </p:cNvPicPr>
          <p:nvPr/>
        </p:nvPicPr>
        <p:blipFill>
          <a:blip r:embed="rId2"/>
          <a:stretch>
            <a:fillRect/>
          </a:stretch>
        </p:blipFill>
        <p:spPr>
          <a:xfrm>
            <a:off x="1885950" y="3790421"/>
            <a:ext cx="8420100" cy="1085850"/>
          </a:xfrm>
          <a:prstGeom prst="rect">
            <a:avLst/>
          </a:prstGeom>
        </p:spPr>
      </p:pic>
      <p:sp>
        <p:nvSpPr>
          <p:cNvPr id="4" name="TextBox 3"/>
          <p:cNvSpPr txBox="1"/>
          <p:nvPr/>
        </p:nvSpPr>
        <p:spPr>
          <a:xfrm>
            <a:off x="2740025" y="5115984"/>
            <a:ext cx="6711950" cy="369332"/>
          </a:xfrm>
          <a:prstGeom prst="rect">
            <a:avLst/>
          </a:prstGeom>
          <a:noFill/>
        </p:spPr>
        <p:txBody>
          <a:bodyPr wrap="square" rtlCol="0">
            <a:spAutoFit/>
          </a:bodyPr>
          <a:lstStyle/>
          <a:p>
            <a:r>
              <a:rPr lang="en-US" dirty="0"/>
              <a:t>https://www.aeaweb.org/journals/policies/sample-references</a:t>
            </a:r>
          </a:p>
        </p:txBody>
      </p:sp>
    </p:spTree>
    <p:extLst>
      <p:ext uri="{BB962C8B-B14F-4D97-AF65-F5344CB8AC3E}">
        <p14:creationId xmlns:p14="http://schemas.microsoft.com/office/powerpoint/2010/main" val="23580570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 Making RELIABLE archives</a:t>
            </a:r>
            <a:endParaRPr lang="en-US" dirty="0"/>
          </a:p>
        </p:txBody>
      </p:sp>
      <p:sp>
        <p:nvSpPr>
          <p:cNvPr id="3" name="Content Placeholder 2"/>
          <p:cNvSpPr>
            <a:spLocks noGrp="1"/>
          </p:cNvSpPr>
          <p:nvPr>
            <p:ph idx="1"/>
          </p:nvPr>
        </p:nvSpPr>
        <p:spPr/>
        <p:txBody>
          <a:bodyPr/>
          <a:lstStyle/>
          <a:p>
            <a:pPr marL="0" indent="0">
              <a:buNone/>
            </a:pPr>
            <a:r>
              <a:rPr lang="en-US" sz="3600" dirty="0" smtClean="0"/>
              <a:t>Many datasets </a:t>
            </a:r>
          </a:p>
          <a:p>
            <a:pPr lvl="1"/>
            <a:r>
              <a:rPr lang="en-US" sz="3200" dirty="0" smtClean="0"/>
              <a:t>Are imperfectly described</a:t>
            </a:r>
          </a:p>
          <a:p>
            <a:pPr lvl="2"/>
            <a:r>
              <a:rPr lang="en-US" sz="2800" dirty="0" smtClean="0"/>
              <a:t>Very few data citations</a:t>
            </a:r>
          </a:p>
          <a:p>
            <a:pPr lvl="1"/>
            <a:r>
              <a:rPr lang="en-US" sz="3200" dirty="0" smtClean="0"/>
              <a:t>Are badly documented</a:t>
            </a:r>
          </a:p>
          <a:p>
            <a:pPr lvl="1"/>
            <a:r>
              <a:rPr lang="en-US" sz="3200" dirty="0" smtClean="0"/>
              <a:t>Have no (permanent) location defined </a:t>
            </a:r>
          </a:p>
          <a:p>
            <a:pPr lvl="2"/>
            <a:r>
              <a:rPr lang="en-US" sz="2800" dirty="0" smtClean="0"/>
              <a:t>Even for data from high-profile organizations!</a:t>
            </a:r>
          </a:p>
          <a:p>
            <a:pPr lvl="1"/>
            <a:r>
              <a:rPr lang="en-US" sz="3200" dirty="0" smtClean="0"/>
              <a:t>All of the above</a:t>
            </a:r>
          </a:p>
          <a:p>
            <a:pPr lvl="1"/>
            <a:endParaRPr lang="en-US" dirty="0"/>
          </a:p>
        </p:txBody>
      </p:sp>
    </p:spTree>
    <p:extLst>
      <p:ext uri="{BB962C8B-B14F-4D97-AF65-F5344CB8AC3E}">
        <p14:creationId xmlns:p14="http://schemas.microsoft.com/office/powerpoint/2010/main" val="478908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B0EEE-16D7-423C-9D58-9907E377CE73}"/>
              </a:ext>
            </a:extLst>
          </p:cNvPr>
          <p:cNvSpPr>
            <a:spLocks noGrp="1"/>
          </p:cNvSpPr>
          <p:nvPr>
            <p:ph type="title"/>
          </p:nvPr>
        </p:nvSpPr>
        <p:spPr/>
        <p:txBody>
          <a:bodyPr/>
          <a:lstStyle/>
          <a:p>
            <a:r>
              <a:rPr lang="en-US" dirty="0"/>
              <a:t>Making USEFUL archives	</a:t>
            </a:r>
          </a:p>
        </p:txBody>
      </p:sp>
      <p:sp>
        <p:nvSpPr>
          <p:cNvPr id="3" name="Content Placeholder 2">
            <a:extLst>
              <a:ext uri="{FF2B5EF4-FFF2-40B4-BE49-F238E27FC236}">
                <a16:creationId xmlns:a16="http://schemas.microsoft.com/office/drawing/2014/main" id="{27982C27-7C3C-48D5-BCE6-EED22E0B6B93}"/>
              </a:ext>
            </a:extLst>
          </p:cNvPr>
          <p:cNvSpPr>
            <a:spLocks noGrp="1"/>
          </p:cNvSpPr>
          <p:nvPr>
            <p:ph idx="1"/>
          </p:nvPr>
        </p:nvSpPr>
        <p:spPr/>
        <p:txBody>
          <a:bodyPr>
            <a:normAutofit/>
          </a:bodyPr>
          <a:lstStyle/>
          <a:p>
            <a:r>
              <a:rPr lang="en-US" sz="2000" dirty="0"/>
              <a:t>From analysis of code from 1996 to 2003 (MMH2006): </a:t>
            </a:r>
          </a:p>
          <a:p>
            <a:pPr marL="0" indent="0" algn="ctr">
              <a:buNone/>
            </a:pPr>
            <a:r>
              <a:rPr lang="en-US" dirty="0"/>
              <a:t>“Other authors seem to think that the entire world shares the exact same hard drive layout, with ‘‘C:\MYDATA\MYPROJECT\” </a:t>
            </a:r>
            <a:r>
              <a:rPr lang="en-US" b="1" dirty="0">
                <a:solidFill>
                  <a:schemeClr val="accent2">
                    <a:lumMod val="75000"/>
                  </a:schemeClr>
                </a:solidFill>
              </a:rPr>
              <a:t>sprinkled liberally</a:t>
            </a:r>
            <a:r>
              <a:rPr lang="en-US" dirty="0"/>
              <a:t> throughout their code. Of course, a would-be </a:t>
            </a:r>
            <a:br>
              <a:rPr lang="en-US" dirty="0"/>
            </a:br>
            <a:r>
              <a:rPr lang="en-US" dirty="0"/>
              <a:t>replicator has to </a:t>
            </a:r>
            <a:r>
              <a:rPr lang="en-US" b="1" dirty="0">
                <a:solidFill>
                  <a:srgbClr val="FF0000"/>
                </a:solidFill>
              </a:rPr>
              <a:t>find and change all these</a:t>
            </a:r>
            <a:r>
              <a:rPr lang="en-US" dirty="0"/>
              <a:t>.”</a:t>
            </a:r>
          </a:p>
          <a:p>
            <a:pPr marL="0" indent="0" algn="ctr">
              <a:buNone/>
            </a:pPr>
            <a:endParaRPr lang="en-US" dirty="0"/>
          </a:p>
          <a:p>
            <a:pPr marL="0" indent="0" algn="ctr">
              <a:buNone/>
            </a:pPr>
            <a:r>
              <a:rPr lang="en-US" dirty="0"/>
              <a:t>“The author might not realize all the data/subroutine files </a:t>
            </a:r>
            <a:br>
              <a:rPr lang="en-US" dirty="0"/>
            </a:br>
            <a:r>
              <a:rPr lang="en-US" dirty="0"/>
              <a:t>that his code utilizes, and </a:t>
            </a:r>
            <a:br>
              <a:rPr lang="en-US" dirty="0"/>
            </a:br>
            <a:r>
              <a:rPr lang="en-US" b="1" dirty="0">
                <a:solidFill>
                  <a:schemeClr val="accent2">
                    <a:lumMod val="75000"/>
                  </a:schemeClr>
                </a:solidFill>
              </a:rPr>
              <a:t>forget to include</a:t>
            </a:r>
            <a:r>
              <a:rPr lang="en-US" dirty="0"/>
              <a:t> said data/subroutine in his replication files.”</a:t>
            </a:r>
          </a:p>
        </p:txBody>
      </p:sp>
    </p:spTree>
    <p:extLst>
      <p:ext uri="{BB962C8B-B14F-4D97-AF65-F5344CB8AC3E}">
        <p14:creationId xmlns:p14="http://schemas.microsoft.com/office/powerpoint/2010/main" val="35681193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a:ext>
            </a:extLst>
          </a:blip>
          <a:stretch>
            <a:fillRect/>
          </a:stretch>
        </p:blipFill>
        <p:spPr>
          <a:xfrm>
            <a:off x="3000762" y="2742566"/>
            <a:ext cx="6190476" cy="2561905"/>
          </a:xfrm>
        </p:spPr>
      </p:pic>
    </p:spTree>
    <p:extLst>
      <p:ext uri="{BB962C8B-B14F-4D97-AF65-F5344CB8AC3E}">
        <p14:creationId xmlns:p14="http://schemas.microsoft.com/office/powerpoint/2010/main" val="42655028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Box 3"/>
          <p:cNvSpPr txBox="1"/>
          <p:nvPr/>
        </p:nvSpPr>
        <p:spPr>
          <a:xfrm>
            <a:off x="2197100" y="1384300"/>
            <a:ext cx="7717573" cy="4154984"/>
          </a:xfrm>
          <a:prstGeom prst="rect">
            <a:avLst/>
          </a:prstGeom>
          <a:noFill/>
        </p:spPr>
        <p:txBody>
          <a:bodyPr wrap="square" rtlCol="0">
            <a:spAutoFit/>
          </a:bodyPr>
          <a:lstStyle/>
          <a:p>
            <a:pPr algn="ctr"/>
            <a:r>
              <a:rPr lang="en-US" sz="8800" dirty="0" smtClean="0">
                <a:solidFill>
                  <a:schemeClr val="bg1"/>
                </a:solidFill>
              </a:rPr>
              <a:t>Not enough articles are reproducible</a:t>
            </a:r>
            <a:endParaRPr lang="en-US" dirty="0">
              <a:solidFill>
                <a:schemeClr val="bg1"/>
              </a:solidFill>
            </a:endParaRPr>
          </a:p>
        </p:txBody>
      </p:sp>
    </p:spTree>
    <p:extLst>
      <p:ext uri="{BB962C8B-B14F-4D97-AF65-F5344CB8AC3E}">
        <p14:creationId xmlns:p14="http://schemas.microsoft.com/office/powerpoint/2010/main" val="5260645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This reproducibility crisis thing….</a:t>
            </a:r>
            <a:endParaRPr lang="en-US" dirty="0"/>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a:ext>
            </a:extLst>
          </a:blip>
          <a:stretch>
            <a:fillRect/>
          </a:stretch>
        </p:blipFill>
        <p:spPr>
          <a:xfrm>
            <a:off x="1825827" y="1901668"/>
            <a:ext cx="8958878" cy="4521434"/>
          </a:xfrm>
        </p:spPr>
      </p:pic>
      <p:sp>
        <p:nvSpPr>
          <p:cNvPr id="5" name="TextBox 4"/>
          <p:cNvSpPr txBox="1"/>
          <p:nvPr/>
        </p:nvSpPr>
        <p:spPr>
          <a:xfrm>
            <a:off x="4972209" y="6372472"/>
            <a:ext cx="2666114" cy="261610"/>
          </a:xfrm>
          <a:prstGeom prst="rect">
            <a:avLst/>
          </a:prstGeom>
          <a:noFill/>
        </p:spPr>
        <p:txBody>
          <a:bodyPr wrap="none" rtlCol="0">
            <a:spAutoFit/>
          </a:bodyPr>
          <a:lstStyle/>
          <a:p>
            <a:r>
              <a:rPr lang="en-US" sz="1100" dirty="0">
                <a:hlinkClick r:id="rId4"/>
              </a:rPr>
              <a:t>https://</a:t>
            </a:r>
            <a:r>
              <a:rPr lang="en-US" sz="1100" dirty="0" smtClean="0">
                <a:hlinkClick r:id="rId4"/>
              </a:rPr>
              <a:t>doi.org/10.1073/pnas.1708272114</a:t>
            </a:r>
            <a:r>
              <a:rPr lang="en-US" sz="1100" dirty="0" smtClean="0"/>
              <a:t> </a:t>
            </a:r>
            <a:endParaRPr lang="en-US" sz="1100" dirty="0"/>
          </a:p>
        </p:txBody>
      </p:sp>
    </p:spTree>
    <p:extLst>
      <p:ext uri="{BB962C8B-B14F-4D97-AF65-F5344CB8AC3E}">
        <p14:creationId xmlns:p14="http://schemas.microsoft.com/office/powerpoint/2010/main" val="3066041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2" name="Ellipse 28">
            <a:extLst>
              <a:ext uri="{FF2B5EF4-FFF2-40B4-BE49-F238E27FC236}">
                <a16:creationId xmlns:a16="http://schemas.microsoft.com/office/drawing/2014/main" id="{E678D831-24B4-3441-BB77-0D88AF251CEF}"/>
              </a:ext>
            </a:extLst>
          </p:cNvPr>
          <p:cNvSpPr/>
          <p:nvPr/>
        </p:nvSpPr>
        <p:spPr>
          <a:xfrm>
            <a:off x="10252562"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sp>
        <p:nvSpPr>
          <p:cNvPr id="15" name="Shape 610">
            <a:extLst>
              <a:ext uri="{FF2B5EF4-FFF2-40B4-BE49-F238E27FC236}">
                <a16:creationId xmlns:a16="http://schemas.microsoft.com/office/drawing/2014/main" id="{25628DCA-B093-BD42-99CF-ED182C239EA3}"/>
              </a:ext>
            </a:extLst>
          </p:cNvPr>
          <p:cNvSpPr/>
          <p:nvPr/>
        </p:nvSpPr>
        <p:spPr>
          <a:xfrm>
            <a:off x="9377004"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Generalizability</a:t>
            </a:r>
            <a:endParaRPr lang="id-ID" sz="1501" b="1" dirty="0">
              <a:latin typeface="Montserrat" panose="00000500000000000000" pitchFamily="50" charset="0"/>
              <a:ea typeface="Roboto"/>
              <a:cs typeface="Roboto"/>
              <a:sym typeface="Roboto"/>
            </a:endParaRPr>
          </a:p>
        </p:txBody>
      </p:sp>
      <p:sp>
        <p:nvSpPr>
          <p:cNvPr id="16" name="Textfeld 29">
            <a:extLst>
              <a:ext uri="{FF2B5EF4-FFF2-40B4-BE49-F238E27FC236}">
                <a16:creationId xmlns:a16="http://schemas.microsoft.com/office/drawing/2014/main" id="{F74C0FED-F43E-664C-AD70-346213A2FBB0}"/>
              </a:ext>
            </a:extLst>
          </p:cNvPr>
          <p:cNvSpPr txBox="1"/>
          <p:nvPr/>
        </p:nvSpPr>
        <p:spPr>
          <a:xfrm>
            <a:off x="8677339" y="513347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Wider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Scientific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Reanalysis</a:t>
            </a:r>
            <a:r>
              <a:rPr lang="de-DE" sz="1400" dirty="0">
                <a:solidFill>
                  <a:schemeClr val="bg1">
                    <a:lumMod val="85000"/>
                  </a:schemeClr>
                </a:solidFill>
                <a:latin typeface="+mj-lt"/>
              </a:rPr>
              <a:t>/</a:t>
            </a:r>
            <a:r>
              <a:rPr lang="de-DE" sz="1400" dirty="0" err="1">
                <a:solidFill>
                  <a:schemeClr val="bg1">
                    <a:lumMod val="85000"/>
                  </a:schemeClr>
                </a:solidFill>
                <a:latin typeface="+mj-lt"/>
              </a:rPr>
              <a:t>Robustness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1396023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a:t>Some key statistics</a:t>
            </a:r>
          </a:p>
        </p:txBody>
      </p:sp>
      <p:graphicFrame>
        <p:nvGraphicFramePr>
          <p:cNvPr id="4" name="Content Placeholder 3">
            <a:extLst>
              <a:ext uri="{FF2B5EF4-FFF2-40B4-BE49-F238E27FC236}">
                <a16:creationId xmlns:a16="http://schemas.microsoft.com/office/drawing/2014/main" id="{3451F396-6739-4D9A-829C-7DA5C7C1255F}"/>
              </a:ext>
            </a:extLst>
          </p:cNvPr>
          <p:cNvGraphicFramePr>
            <a:graphicFrameLocks noGrp="1"/>
          </p:cNvGraphicFramePr>
          <p:nvPr>
            <p:ph idx="1"/>
            <p:extLst/>
          </p:nvPr>
        </p:nvGraphicFramePr>
        <p:xfrm>
          <a:off x="939522" y="1865598"/>
          <a:ext cx="10515601" cy="4079240"/>
        </p:xfrm>
        <a:graphic>
          <a:graphicData uri="http://schemas.openxmlformats.org/drawingml/2006/table">
            <a:tbl>
              <a:tblPr firstRow="1" bandRow="1">
                <a:tableStyleId>{5C22544A-7EE6-4342-B048-85BDC9FD1C3A}</a:tableStyleId>
              </a:tblPr>
              <a:tblGrid>
                <a:gridCol w="3928811">
                  <a:extLst>
                    <a:ext uri="{9D8B030D-6E8A-4147-A177-3AD203B41FA5}">
                      <a16:colId xmlns:a16="http://schemas.microsoft.com/office/drawing/2014/main" val="2413352468"/>
                    </a:ext>
                  </a:extLst>
                </a:gridCol>
                <a:gridCol w="465667">
                  <a:extLst>
                    <a:ext uri="{9D8B030D-6E8A-4147-A177-3AD203B41FA5}">
                      <a16:colId xmlns:a16="http://schemas.microsoft.com/office/drawing/2014/main" val="2890217199"/>
                    </a:ext>
                  </a:extLst>
                </a:gridCol>
                <a:gridCol w="372533">
                  <a:extLst>
                    <a:ext uri="{9D8B030D-6E8A-4147-A177-3AD203B41FA5}">
                      <a16:colId xmlns:a16="http://schemas.microsoft.com/office/drawing/2014/main" val="317470476"/>
                    </a:ext>
                  </a:extLst>
                </a:gridCol>
                <a:gridCol w="728134">
                  <a:extLst>
                    <a:ext uri="{9D8B030D-6E8A-4147-A177-3AD203B41FA5}">
                      <a16:colId xmlns:a16="http://schemas.microsoft.com/office/drawing/2014/main" val="1459328702"/>
                    </a:ext>
                  </a:extLst>
                </a:gridCol>
                <a:gridCol w="975265">
                  <a:extLst>
                    <a:ext uri="{9D8B030D-6E8A-4147-A177-3AD203B41FA5}">
                      <a16:colId xmlns:a16="http://schemas.microsoft.com/office/drawing/2014/main" val="1056862685"/>
                    </a:ext>
                  </a:extLst>
                </a:gridCol>
                <a:gridCol w="1294082">
                  <a:extLst>
                    <a:ext uri="{9D8B030D-6E8A-4147-A177-3AD203B41FA5}">
                      <a16:colId xmlns:a16="http://schemas.microsoft.com/office/drawing/2014/main" val="1873812096"/>
                    </a:ext>
                  </a:extLst>
                </a:gridCol>
                <a:gridCol w="424176">
                  <a:extLst>
                    <a:ext uri="{9D8B030D-6E8A-4147-A177-3AD203B41FA5}">
                      <a16:colId xmlns:a16="http://schemas.microsoft.com/office/drawing/2014/main" val="200168760"/>
                    </a:ext>
                  </a:extLst>
                </a:gridCol>
                <a:gridCol w="1440647">
                  <a:extLst>
                    <a:ext uri="{9D8B030D-6E8A-4147-A177-3AD203B41FA5}">
                      <a16:colId xmlns:a16="http://schemas.microsoft.com/office/drawing/2014/main" val="3288696754"/>
                    </a:ext>
                  </a:extLst>
                </a:gridCol>
                <a:gridCol w="886286">
                  <a:extLst>
                    <a:ext uri="{9D8B030D-6E8A-4147-A177-3AD203B41FA5}">
                      <a16:colId xmlns:a16="http://schemas.microsoft.com/office/drawing/2014/main" val="3813918256"/>
                    </a:ext>
                  </a:extLst>
                </a:gridCol>
              </a:tblGrid>
              <a:tr h="370840">
                <a:tc>
                  <a:txBody>
                    <a:bodyPr/>
                    <a:lstStyle/>
                    <a:p>
                      <a:pPr algn="l" fontAlgn="b"/>
                      <a:r>
                        <a:rPr lang="en-US" sz="2000" b="1" i="0" u="none" strike="noStrike" dirty="0">
                          <a:solidFill>
                            <a:srgbClr val="000000"/>
                          </a:solidFill>
                          <a:effectLst/>
                          <a:latin typeface="Calibri" panose="020F0502020204030204" pitchFamily="34" charset="0"/>
                        </a:rPr>
                        <a:t>Study</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Year</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N</a:t>
                      </a:r>
                    </a:p>
                  </a:txBody>
                  <a:tcPr marL="6350" marR="6350" marT="6350" marB="0" anchor="b"/>
                </a:tc>
                <a:tc>
                  <a:txBody>
                    <a:bodyPr/>
                    <a:lstStyle/>
                    <a:p>
                      <a:pPr algn="l" fontAlgn="b"/>
                      <a:r>
                        <a:rPr lang="en-US" sz="1600" b="1" i="0" u="none" strike="noStrike" dirty="0">
                          <a:solidFill>
                            <a:srgbClr val="000000"/>
                          </a:solidFill>
                          <a:effectLst/>
                          <a:latin typeface="Calibri" panose="020F0502020204030204" pitchFamily="34" charset="0"/>
                        </a:rPr>
                        <a:t>Success</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Type-R</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Type-Data</a:t>
                      </a:r>
                    </a:p>
                  </a:txBody>
                  <a:tcPr marL="6350" marR="6350" marT="6350" marB="0" anchor="b"/>
                </a:tc>
                <a:tc>
                  <a:txBody>
                    <a:bodyPr/>
                    <a:lstStyle/>
                    <a:p>
                      <a:pPr algn="l" fontAlgn="b"/>
                      <a:r>
                        <a:rPr lang="en-US" sz="2000" b="1" i="0" u="none" strike="noStrike" dirty="0">
                          <a:solidFill>
                            <a:srgbClr val="000000"/>
                          </a:solidFill>
                          <a:effectLst/>
                          <a:latin typeface="Calibri" panose="020F0502020204030204" pitchFamily="34" charset="0"/>
                        </a:rPr>
                        <a:t>Percent</a:t>
                      </a:r>
                    </a:p>
                  </a:txBody>
                  <a:tcPr marL="6350" marR="6350" marT="6350" marB="0" anchor="b"/>
                </a:tc>
                <a:tc>
                  <a:txBody>
                    <a:bodyPr/>
                    <a:lstStyle/>
                    <a:p>
                      <a:pPr algn="l" fontAlgn="b"/>
                      <a:r>
                        <a:rPr lang="en-US" sz="1100" b="1" i="0" u="none" strike="noStrike">
                          <a:solidFill>
                            <a:srgbClr val="000000"/>
                          </a:solidFill>
                          <a:effectLst/>
                          <a:latin typeface="Calibri" panose="020F0502020204030204" pitchFamily="34" charset="0"/>
                        </a:rPr>
                        <a:t>Field</a:t>
                      </a:r>
                    </a:p>
                  </a:txBody>
                  <a:tcPr marL="6350" marR="6350" marT="6350" marB="0" anchor="b"/>
                </a:tc>
                <a:extLst>
                  <a:ext uri="{0D108BD9-81ED-4DB2-BD59-A6C34878D82A}">
                    <a16:rowId xmlns:a16="http://schemas.microsoft.com/office/drawing/2014/main" val="198475438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8083155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Dewald</a:t>
                      </a:r>
                      <a:r>
                        <a:rPr lang="en-US" sz="2000" b="1" i="0" u="none" strike="noStrike" dirty="0">
                          <a:solidFill>
                            <a:srgbClr val="000000"/>
                          </a:solidFill>
                          <a:effectLst/>
                          <a:latin typeface="Calibri" panose="020F0502020204030204" pitchFamily="34" charset="0"/>
                        </a:rPr>
                        <a:t> </a:t>
                      </a:r>
                      <a:r>
                        <a:rPr lang="en-US" sz="2000" b="1" i="0" u="none" strike="noStrike" dirty="0" err="1">
                          <a:solidFill>
                            <a:srgbClr val="000000"/>
                          </a:solidFill>
                          <a:effectLst/>
                          <a:latin typeface="Calibri" panose="020F0502020204030204" pitchFamily="34" charset="0"/>
                        </a:rPr>
                        <a:t>Thursby</a:t>
                      </a:r>
                      <a:r>
                        <a:rPr lang="en-US" sz="2000" b="1" i="0" u="none" strike="noStrike" dirty="0">
                          <a:solidFill>
                            <a:srgbClr val="000000"/>
                          </a:solidFill>
                          <a:effectLst/>
                          <a:latin typeface="Calibri" panose="020F0502020204030204" pitchFamily="34" charset="0"/>
                        </a:rPr>
                        <a:t> Anderson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1986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54</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13%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3976549581"/>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117373902"/>
                  </a:ext>
                </a:extLst>
              </a:tr>
              <a:tr h="370840">
                <a:tc>
                  <a:txBody>
                    <a:bodyPr/>
                    <a:lstStyle/>
                    <a:p>
                      <a:pPr algn="l" fontAlgn="b"/>
                      <a:r>
                        <a:rPr lang="en-US" sz="2000" b="1" i="0" u="none" strike="noStrike" dirty="0">
                          <a:solidFill>
                            <a:srgbClr val="000000"/>
                          </a:solidFill>
                          <a:effectLst/>
                          <a:latin typeface="Calibri" panose="020F0502020204030204" pitchFamily="34" charset="0"/>
                        </a:rPr>
                        <a:t>McCullough </a:t>
                      </a:r>
                      <a:r>
                        <a:rPr lang="en-US" sz="2000" b="1" i="0" u="none" strike="noStrike" dirty="0" err="1">
                          <a:solidFill>
                            <a:srgbClr val="000000"/>
                          </a:solidFill>
                          <a:effectLst/>
                          <a:latin typeface="Calibri" panose="020F0502020204030204" pitchFamily="34" charset="0"/>
                        </a:rPr>
                        <a:t>McGeary</a:t>
                      </a:r>
                      <a:r>
                        <a:rPr lang="en-US" sz="2000" b="1" i="0" u="none" strike="noStrike" dirty="0">
                          <a:solidFill>
                            <a:srgbClr val="000000"/>
                          </a:solidFill>
                          <a:effectLst/>
                          <a:latin typeface="Calibri" panose="020F0502020204030204" pitchFamily="34" charset="0"/>
                        </a:rPr>
                        <a:t> Harrison</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2006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14</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7608523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Nosek</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2015</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100</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dirty="0">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36%</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Psychology</a:t>
                      </a:r>
                    </a:p>
                  </a:txBody>
                  <a:tcPr marL="6350" marR="6350" marT="6350" marB="0" anchor="b"/>
                </a:tc>
                <a:extLst>
                  <a:ext uri="{0D108BD9-81ED-4DB2-BD59-A6C34878D82A}">
                    <a16:rowId xmlns:a16="http://schemas.microsoft.com/office/drawing/2014/main" val="230235946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Camerer</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2016</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gridSpan="2">
                  <a:txBody>
                    <a:bodyPr/>
                    <a:lstStyle/>
                    <a:p>
                      <a:pPr algn="l" fontAlgn="b"/>
                      <a:r>
                        <a:rPr lang="en-US" sz="1100" b="0" i="0" u="none" strike="noStrike">
                          <a:solidFill>
                            <a:srgbClr val="000000"/>
                          </a:solidFill>
                          <a:effectLst/>
                          <a:latin typeface="Calibri" panose="020F0502020204030204" pitchFamily="34" charset="0"/>
                        </a:rPr>
                        <a:t>Replication</a:t>
                      </a:r>
                    </a:p>
                  </a:txBody>
                  <a:tcPr marL="6350" marR="6350" marT="6350" marB="0" anchor="b"/>
                </a:tc>
                <a:tc hMerge="1">
                  <a:txBody>
                    <a:bodyPr/>
                    <a:lstStyle/>
                    <a:p>
                      <a:endParaRPr lang="en-US"/>
                    </a:p>
                  </a:txBody>
                  <a:tcPr/>
                </a:tc>
                <a:tc>
                  <a:txBody>
                    <a:bodyPr/>
                    <a:lstStyle/>
                    <a:p>
                      <a:pPr algn="r" fontAlgn="b"/>
                      <a:r>
                        <a:rPr lang="en-US" sz="2000" b="1" i="0" u="none" strike="noStrike" dirty="0">
                          <a:solidFill>
                            <a:srgbClr val="000000"/>
                          </a:solidFill>
                          <a:effectLst/>
                          <a:latin typeface="Calibri" panose="020F0502020204030204" pitchFamily="34" charset="0"/>
                        </a:rPr>
                        <a:t>61%</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Experimental Econ</a:t>
                      </a:r>
                    </a:p>
                  </a:txBody>
                  <a:tcPr marL="6350" marR="6350" marT="6350" marB="0" anchor="b"/>
                </a:tc>
                <a:extLst>
                  <a:ext uri="{0D108BD9-81ED-4DB2-BD59-A6C34878D82A}">
                    <a16:rowId xmlns:a16="http://schemas.microsoft.com/office/drawing/2014/main" val="481993381"/>
                  </a:ext>
                </a:extLst>
              </a:tr>
              <a:tr h="370840">
                <a:tc>
                  <a:txBody>
                    <a:bodyPr/>
                    <a:lstStyle/>
                    <a:p>
                      <a:pPr algn="l" fontAlgn="b"/>
                      <a:r>
                        <a:rPr lang="en-US" sz="2000" b="1" i="0" u="none" strike="noStrike" dirty="0">
                          <a:solidFill>
                            <a:srgbClr val="000000"/>
                          </a:solidFill>
                          <a:effectLst/>
                          <a:latin typeface="Calibri" panose="020F0502020204030204" pitchFamily="34" charset="0"/>
                        </a:rPr>
                        <a:t>Chang Li</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67</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22</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33%</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Macroeconomics</a:t>
                      </a:r>
                    </a:p>
                  </a:txBody>
                  <a:tcPr marL="6350" marR="6350" marT="6350" marB="0" anchor="b"/>
                </a:tc>
                <a:extLst>
                  <a:ext uri="{0D108BD9-81ED-4DB2-BD59-A6C34878D82A}">
                    <a16:rowId xmlns:a16="http://schemas.microsoft.com/office/drawing/2014/main" val="3221944619"/>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274</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All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25%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1152551520"/>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a:solidFill>
                            <a:srgbClr val="000000"/>
                          </a:solidFill>
                          <a:effectLst/>
                          <a:latin typeface="Calibri" panose="020F0502020204030204" pitchFamily="34" charset="0"/>
                        </a:rPr>
                        <a:t>69</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Complete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43%</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505823558"/>
                  </a:ext>
                </a:extLst>
              </a:tr>
              <a:tr h="370840">
                <a:tc>
                  <a:txBody>
                    <a:bodyPr/>
                    <a:lstStyle/>
                    <a:p>
                      <a:pPr algn="l" fontAlgn="b"/>
                      <a:r>
                        <a:rPr lang="en-US" sz="2000" b="1" i="0" u="none" strike="noStrike" dirty="0" err="1">
                          <a:solidFill>
                            <a:srgbClr val="000000"/>
                          </a:solidFill>
                          <a:effectLst/>
                          <a:latin typeface="Calibri" panose="020F0502020204030204" pitchFamily="34" charset="0"/>
                        </a:rPr>
                        <a:t>Kingi</a:t>
                      </a:r>
                      <a:r>
                        <a:rPr lang="en-US" sz="2000" b="1" i="0" u="none" strike="noStrike" dirty="0">
                          <a:solidFill>
                            <a:srgbClr val="000000"/>
                          </a:solidFill>
                          <a:effectLst/>
                          <a:latin typeface="Calibri" panose="020F0502020204030204" pitchFamily="34" charset="0"/>
                        </a:rPr>
                        <a:t> et al</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2018</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162</a:t>
                      </a:r>
                    </a:p>
                  </a:txBody>
                  <a:tcPr marL="6350" marR="6350" marT="6350" marB="0" anchor="b"/>
                </a:tc>
                <a:tc>
                  <a:txBody>
                    <a:bodyPr/>
                    <a:lstStyle/>
                    <a:p>
                      <a:pPr algn="r" fontAlgn="b"/>
                      <a:r>
                        <a:rPr lang="en-US" sz="1600" b="1" i="0" u="none" strike="noStrike" dirty="0">
                          <a:solidFill>
                            <a:srgbClr val="000000"/>
                          </a:solidFill>
                          <a:effectLst/>
                          <a:latin typeface="Calibri" panose="020F0502020204030204" pitchFamily="34" charset="0"/>
                        </a:rPr>
                        <a:t>137</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Partial</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Reproducibility</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Avail</a:t>
                      </a:r>
                    </a:p>
                  </a:txBody>
                  <a:tcPr marL="6350" marR="6350" marT="6350" marB="0" anchor="b"/>
                </a:tc>
                <a:tc>
                  <a:txBody>
                    <a:bodyPr/>
                    <a:lstStyle/>
                    <a:p>
                      <a:pPr algn="r" fontAlgn="b"/>
                      <a:r>
                        <a:rPr lang="en-US" sz="2000" b="1" i="0" u="none" strike="noStrike" dirty="0">
                          <a:solidFill>
                            <a:srgbClr val="000000"/>
                          </a:solidFill>
                          <a:effectLst/>
                          <a:latin typeface="Calibri" panose="020F0502020204030204" pitchFamily="34" charset="0"/>
                        </a:rPr>
                        <a:t>85%</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Economics</a:t>
                      </a:r>
                    </a:p>
                  </a:txBody>
                  <a:tcPr marL="6350" marR="6350" marT="6350" marB="0" anchor="b"/>
                </a:tc>
                <a:extLst>
                  <a:ext uri="{0D108BD9-81ED-4DB2-BD59-A6C34878D82A}">
                    <a16:rowId xmlns:a16="http://schemas.microsoft.com/office/drawing/2014/main" val="2948453544"/>
                  </a:ext>
                </a:extLst>
              </a:tr>
            </a:tbl>
          </a:graphicData>
        </a:graphic>
      </p:graphicFrame>
      <p:sp>
        <p:nvSpPr>
          <p:cNvPr id="3" name="Rectangle 2"/>
          <p:cNvSpPr/>
          <p:nvPr/>
        </p:nvSpPr>
        <p:spPr>
          <a:xfrm>
            <a:off x="774700" y="4737100"/>
            <a:ext cx="10858500" cy="1333500"/>
          </a:xfrm>
          <a:prstGeom prst="rect">
            <a:avLst/>
          </a:prstGeom>
          <a:noFill/>
          <a:ln w="1270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3325283" y="6239934"/>
            <a:ext cx="5757333" cy="369332"/>
          </a:xfrm>
          <a:prstGeom prst="rect">
            <a:avLst/>
          </a:prstGeom>
          <a:noFill/>
        </p:spPr>
        <p:txBody>
          <a:bodyPr wrap="square" rtlCol="0">
            <a:spAutoFit/>
          </a:bodyPr>
          <a:lstStyle/>
          <a:p>
            <a:pPr algn="ctr"/>
            <a:r>
              <a:rPr lang="en-US" dirty="0" err="1" smtClean="0">
                <a:solidFill>
                  <a:schemeClr val="bg1">
                    <a:lumMod val="85000"/>
                  </a:schemeClr>
                </a:solidFill>
              </a:rPr>
              <a:t>Kingi</a:t>
            </a:r>
            <a:r>
              <a:rPr lang="en-US" dirty="0" smtClean="0">
                <a:solidFill>
                  <a:schemeClr val="bg1">
                    <a:lumMod val="85000"/>
                  </a:schemeClr>
                </a:solidFill>
              </a:rPr>
              <a:t> et al numbers are preliminary. Do not cite or quote.</a:t>
            </a:r>
            <a:endParaRPr lang="en-US" dirty="0">
              <a:solidFill>
                <a:schemeClr val="bg1">
                  <a:lumMod val="85000"/>
                </a:schemeClr>
              </a:solidFill>
            </a:endParaRPr>
          </a:p>
        </p:txBody>
      </p:sp>
    </p:spTree>
    <p:extLst>
      <p:ext uri="{BB962C8B-B14F-4D97-AF65-F5344CB8AC3E}">
        <p14:creationId xmlns:p14="http://schemas.microsoft.com/office/powerpoint/2010/main" val="2376432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a nutshell</a:t>
            </a:r>
            <a:endParaRPr lang="en-US" dirty="0"/>
          </a:p>
        </p:txBody>
      </p:sp>
      <p:sp>
        <p:nvSpPr>
          <p:cNvPr id="4" name="Content Placeholder 3"/>
          <p:cNvSpPr>
            <a:spLocks noGrp="1"/>
          </p:cNvSpPr>
          <p:nvPr>
            <p:ph sz="half" idx="1"/>
          </p:nvPr>
        </p:nvSpPr>
        <p:spPr/>
        <p:txBody>
          <a:bodyPr/>
          <a:lstStyle/>
          <a:p>
            <a:r>
              <a:rPr lang="en-US" sz="3600" b="1" dirty="0" smtClean="0"/>
              <a:t>40% </a:t>
            </a:r>
            <a:r>
              <a:rPr lang="en-US" dirty="0" smtClean="0"/>
              <a:t>use restricted-access data</a:t>
            </a:r>
          </a:p>
          <a:p>
            <a:r>
              <a:rPr lang="en-US" sz="3600" b="1" dirty="0" smtClean="0"/>
              <a:t>25% </a:t>
            </a:r>
            <a:r>
              <a:rPr lang="en-US" dirty="0" smtClean="0"/>
              <a:t>use public-use data and are mostly or completely reproducible</a:t>
            </a:r>
          </a:p>
          <a:p>
            <a:r>
              <a:rPr lang="en-US" sz="3600" b="1" dirty="0" smtClean="0"/>
              <a:t>25% </a:t>
            </a:r>
            <a:r>
              <a:rPr lang="en-US" dirty="0" smtClean="0"/>
              <a:t>use public-use data and are only partially reproducible</a:t>
            </a:r>
          </a:p>
          <a:p>
            <a:r>
              <a:rPr lang="en-US" sz="3600" b="1" dirty="0" smtClean="0"/>
              <a:t>10% </a:t>
            </a:r>
            <a:r>
              <a:rPr lang="en-US" dirty="0" smtClean="0"/>
              <a:t>fail to yield useful results</a:t>
            </a:r>
            <a:endParaRPr lang="en-US" dirty="0"/>
          </a:p>
        </p:txBody>
      </p:sp>
      <p:pic>
        <p:nvPicPr>
          <p:cNvPr id="6" name="Content Placeholder 5"/>
          <p:cNvPicPr>
            <a:picLocks noGrp="1" noChangeAspect="1"/>
          </p:cNvPicPr>
          <p:nvPr>
            <p:ph sz="half" idx="2"/>
          </p:nvPr>
        </p:nvPicPr>
        <p:blipFill>
          <a:blip r:embed="rId2"/>
          <a:stretch>
            <a:fillRect/>
          </a:stretch>
        </p:blipFill>
        <p:spPr>
          <a:xfrm>
            <a:off x="6481716" y="1825625"/>
            <a:ext cx="4562568" cy="4351338"/>
          </a:xfrm>
          <a:prstGeom prst="rect">
            <a:avLst/>
          </a:prstGeom>
        </p:spPr>
      </p:pic>
      <p:grpSp>
        <p:nvGrpSpPr>
          <p:cNvPr id="14" name="Group 13"/>
          <p:cNvGrpSpPr/>
          <p:nvPr/>
        </p:nvGrpSpPr>
        <p:grpSpPr>
          <a:xfrm>
            <a:off x="6019800" y="1690688"/>
            <a:ext cx="3338513" cy="1766887"/>
            <a:chOff x="6019800" y="1690688"/>
            <a:chExt cx="3338513" cy="1766887"/>
          </a:xfrm>
        </p:grpSpPr>
        <p:sp>
          <p:nvSpPr>
            <p:cNvPr id="7" name="Rectangle 6"/>
            <p:cNvSpPr/>
            <p:nvPr/>
          </p:nvSpPr>
          <p:spPr>
            <a:xfrm>
              <a:off x="6019800" y="1690688"/>
              <a:ext cx="2018731" cy="916034"/>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It’s only ½ full!</a:t>
              </a:r>
              <a:endParaRPr lang="en-US" dirty="0"/>
            </a:p>
          </p:txBody>
        </p:sp>
        <p:cxnSp>
          <p:nvCxnSpPr>
            <p:cNvPr id="9" name="Straight Arrow Connector 8"/>
            <p:cNvCxnSpPr/>
            <p:nvPr/>
          </p:nvCxnSpPr>
          <p:spPr>
            <a:xfrm>
              <a:off x="7847463" y="2374710"/>
              <a:ext cx="1510850" cy="1082865"/>
            </a:xfrm>
            <a:prstGeom prst="straightConnector1">
              <a:avLst/>
            </a:prstGeom>
            <a:ln w="1174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5886165" y="4148954"/>
            <a:ext cx="3472148" cy="1157288"/>
            <a:chOff x="5886165" y="4148954"/>
            <a:chExt cx="3472148" cy="1157288"/>
          </a:xfrm>
        </p:grpSpPr>
        <p:sp>
          <p:nvSpPr>
            <p:cNvPr id="10" name="Rectangle 9"/>
            <p:cNvSpPr/>
            <p:nvPr/>
          </p:nvSpPr>
          <p:spPr>
            <a:xfrm>
              <a:off x="5886165" y="4148954"/>
              <a:ext cx="2286000" cy="11572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Hey, it’s not empty!</a:t>
              </a:r>
              <a:endParaRPr lang="en-US" dirty="0"/>
            </a:p>
          </p:txBody>
        </p:sp>
        <p:cxnSp>
          <p:nvCxnSpPr>
            <p:cNvPr id="13" name="Straight Arrow Connector 12"/>
            <p:cNvCxnSpPr/>
            <p:nvPr/>
          </p:nvCxnSpPr>
          <p:spPr>
            <a:xfrm>
              <a:off x="8038531" y="4514850"/>
              <a:ext cx="1319782" cy="414338"/>
            </a:xfrm>
            <a:prstGeom prst="straightConnector1">
              <a:avLst/>
            </a:prstGeom>
            <a:ln w="120650">
              <a:tailEnd type="triangle"/>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728663" y="1690688"/>
            <a:ext cx="5157502" cy="916034"/>
          </a:xfrm>
          <a:prstGeom prst="rect">
            <a:avLst/>
          </a:prstGeom>
          <a:noFill/>
          <a:ln w="666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9040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Pre-emptively improve code archives</a:t>
            </a:r>
          </a:p>
          <a:p>
            <a:pPr lvl="1"/>
            <a:r>
              <a:rPr lang="en-US" sz="2800" dirty="0" smtClean="0"/>
              <a:t>By conducting reproducibility checks </a:t>
            </a:r>
            <a:r>
              <a:rPr lang="en-US" sz="2000" dirty="0" smtClean="0"/>
              <a:t>when we can</a:t>
            </a:r>
            <a:endParaRPr lang="en-US" sz="2800" dirty="0" smtClean="0"/>
          </a:p>
          <a:p>
            <a:pPr lvl="1"/>
            <a:r>
              <a:rPr lang="en-US" sz="2800" dirty="0" smtClean="0"/>
              <a:t>By working with groups that conduct reproducibility checks </a:t>
            </a:r>
            <a:br>
              <a:rPr lang="en-US" sz="2800" dirty="0" smtClean="0"/>
            </a:br>
            <a:r>
              <a:rPr lang="en-US" sz="2000" dirty="0" smtClean="0"/>
              <a:t>when we cannot</a:t>
            </a:r>
            <a:endParaRPr lang="en-US" sz="2800" dirty="0" smtClean="0"/>
          </a:p>
        </p:txBody>
      </p:sp>
    </p:spTree>
    <p:extLst>
      <p:ext uri="{BB962C8B-B14F-4D97-AF65-F5344CB8AC3E}">
        <p14:creationId xmlns:p14="http://schemas.microsoft.com/office/powerpoint/2010/main" val="4259266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Current efforts at the AEA</a:t>
            </a:r>
            <a:endParaRPr lang="en-US" dirty="0"/>
          </a:p>
        </p:txBody>
      </p:sp>
      <p:sp>
        <p:nvSpPr>
          <p:cNvPr id="5" name="Content Placeholder 4"/>
          <p:cNvSpPr>
            <a:spLocks noGrp="1"/>
          </p:cNvSpPr>
          <p:nvPr>
            <p:ph idx="1"/>
          </p:nvPr>
        </p:nvSpPr>
        <p:spPr/>
        <p:txBody>
          <a:bodyPr/>
          <a:lstStyle/>
          <a:p>
            <a:r>
              <a:rPr lang="en-US" sz="3200" dirty="0" smtClean="0"/>
              <a:t>Better archives</a:t>
            </a:r>
          </a:p>
          <a:p>
            <a:pPr lvl="1"/>
            <a:r>
              <a:rPr lang="en-US" sz="2800" dirty="0" smtClean="0"/>
              <a:t>Greater transparency of the code and data archives</a:t>
            </a:r>
          </a:p>
          <a:p>
            <a:pPr lvl="1"/>
            <a:r>
              <a:rPr lang="en-US" sz="2800" dirty="0" smtClean="0"/>
              <a:t>Better provenance tracking</a:t>
            </a:r>
          </a:p>
          <a:p>
            <a:pPr lvl="2"/>
            <a:r>
              <a:rPr lang="en-US" sz="2400" dirty="0" smtClean="0"/>
              <a:t>Leave code where it is when appropriate</a:t>
            </a:r>
          </a:p>
          <a:p>
            <a:pPr lvl="2"/>
            <a:r>
              <a:rPr lang="en-US" sz="2400" dirty="0" smtClean="0"/>
              <a:t>Leave data where it is almost always</a:t>
            </a:r>
          </a:p>
          <a:p>
            <a:pPr lvl="2"/>
            <a:r>
              <a:rPr lang="en-US" sz="2400" dirty="0" smtClean="0"/>
              <a:t>Display that information</a:t>
            </a:r>
          </a:p>
          <a:p>
            <a:endParaRPr lang="en-US" dirty="0"/>
          </a:p>
        </p:txBody>
      </p:sp>
    </p:spTree>
    <p:extLst>
      <p:ext uri="{BB962C8B-B14F-4D97-AF65-F5344CB8AC3E}">
        <p14:creationId xmlns:p14="http://schemas.microsoft.com/office/powerpoint/2010/main" val="255324501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7889965" y="3802931"/>
            <a:ext cx="2203268" cy="517439"/>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010193" y="2954064"/>
            <a:ext cx="7241177" cy="385433"/>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3794760" y="2681203"/>
            <a:ext cx="7543800" cy="386862"/>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AEA “Data Availability Policy” (2019)</a:t>
            </a:r>
            <a:endParaRPr lang="en-US" dirty="0"/>
          </a:p>
        </p:txBody>
      </p:sp>
      <p:sp>
        <p:nvSpPr>
          <p:cNvPr id="7" name="Rectangle 6"/>
          <p:cNvSpPr/>
          <p:nvPr/>
        </p:nvSpPr>
        <p:spPr>
          <a:xfrm>
            <a:off x="5686696" y="4857587"/>
            <a:ext cx="5129349" cy="391079"/>
          </a:xfrm>
          <a:prstGeom prst="rect">
            <a:avLst/>
          </a:prstGeom>
          <a:solidFill>
            <a:srgbClr val="FFFF00">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p:txBody>
          <a:bodyPr>
            <a:normAutofit/>
          </a:bodyPr>
          <a:lstStyle/>
          <a:p>
            <a:pPr fontAlgn="base"/>
            <a:r>
              <a:rPr lang="en-US" dirty="0">
                <a:solidFill>
                  <a:schemeClr val="bg1">
                    <a:lumMod val="75000"/>
                  </a:schemeClr>
                </a:solidFill>
              </a:rPr>
              <a:t>It is the policy of the American Economic Association to publish papers only if the data used in the analysis are </a:t>
            </a:r>
            <a:r>
              <a:rPr lang="en-US" b="1" u="sng" dirty="0"/>
              <a:t>clearly and precisely </a:t>
            </a:r>
            <a:r>
              <a:rPr lang="en-US" dirty="0">
                <a:solidFill>
                  <a:schemeClr val="bg1">
                    <a:lumMod val="75000"/>
                  </a:schemeClr>
                </a:solidFill>
              </a:rPr>
              <a:t>documented and </a:t>
            </a:r>
            <a:r>
              <a:rPr lang="en-US" b="1" u="sng" dirty="0"/>
              <a:t>access to the data and code is clearly and precisely documented and is non-exclusive to the authors.</a:t>
            </a:r>
          </a:p>
          <a:p>
            <a:pPr fontAlgn="base"/>
            <a:r>
              <a:rPr lang="en-US" dirty="0">
                <a:solidFill>
                  <a:schemeClr val="bg1">
                    <a:lumMod val="75000"/>
                  </a:schemeClr>
                </a:solidFill>
              </a:rPr>
              <a:t>Authors of accepted papers that contain empirical work, simulations, or experimental work must </a:t>
            </a:r>
            <a:r>
              <a:rPr lang="en-US" sz="3200" b="1" dirty="0">
                <a:solidFill>
                  <a:schemeClr val="accent2">
                    <a:lumMod val="75000"/>
                  </a:schemeClr>
                </a:solidFill>
              </a:rPr>
              <a:t>provide</a:t>
            </a:r>
            <a:r>
              <a:rPr lang="en-US" dirty="0" smtClean="0">
                <a:solidFill>
                  <a:schemeClr val="bg1">
                    <a:lumMod val="75000"/>
                  </a:schemeClr>
                </a:solidFill>
              </a:rPr>
              <a:t>, </a:t>
            </a:r>
            <a:r>
              <a:rPr lang="en-US" sz="3200" b="1" dirty="0" smtClean="0">
                <a:solidFill>
                  <a:schemeClr val="accent6">
                    <a:lumMod val="75000"/>
                  </a:schemeClr>
                </a:solidFill>
              </a:rPr>
              <a:t>prior to acceptance</a:t>
            </a:r>
            <a:r>
              <a:rPr lang="en-US" dirty="0" smtClean="0">
                <a:solidFill>
                  <a:schemeClr val="bg1">
                    <a:lumMod val="75000"/>
                  </a:schemeClr>
                </a:solidFill>
              </a:rPr>
              <a:t>, </a:t>
            </a:r>
            <a:r>
              <a:rPr lang="en-US" dirty="0">
                <a:solidFill>
                  <a:schemeClr val="bg1">
                    <a:lumMod val="75000"/>
                  </a:schemeClr>
                </a:solidFill>
              </a:rPr>
              <a:t>the data, programs, and other details of the computations </a:t>
            </a:r>
            <a:r>
              <a:rPr lang="en-US" sz="3200" b="1" dirty="0" smtClean="0">
                <a:solidFill>
                  <a:schemeClr val="accent4">
                    <a:lumMod val="75000"/>
                  </a:schemeClr>
                </a:solidFill>
              </a:rPr>
              <a:t>sufficient </a:t>
            </a:r>
            <a:r>
              <a:rPr lang="en-US" sz="3200" b="1" dirty="0">
                <a:solidFill>
                  <a:schemeClr val="accent4">
                    <a:lumMod val="75000"/>
                  </a:schemeClr>
                </a:solidFill>
              </a:rPr>
              <a:t>to permit </a:t>
            </a:r>
            <a:r>
              <a:rPr lang="en-US" sz="3200" b="1" dirty="0" smtClean="0">
                <a:solidFill>
                  <a:schemeClr val="accent4">
                    <a:lumMod val="75000"/>
                  </a:schemeClr>
                </a:solidFill>
              </a:rPr>
              <a:t>replication</a:t>
            </a:r>
            <a:r>
              <a:rPr lang="en-US" dirty="0" smtClean="0">
                <a:solidFill>
                  <a:schemeClr val="bg1">
                    <a:lumMod val="75000"/>
                  </a:schemeClr>
                </a:solidFill>
              </a:rPr>
              <a:t>, </a:t>
            </a:r>
            <a:r>
              <a:rPr lang="en-US" dirty="0">
                <a:solidFill>
                  <a:schemeClr val="bg1">
                    <a:lumMod val="75000"/>
                  </a:schemeClr>
                </a:solidFill>
              </a:rPr>
              <a:t>as well as </a:t>
            </a:r>
            <a:r>
              <a:rPr lang="en-US" b="1" dirty="0">
                <a:solidFill>
                  <a:schemeClr val="accent1">
                    <a:lumMod val="75000"/>
                  </a:schemeClr>
                </a:solidFill>
              </a:rPr>
              <a:t>information about access to data and </a:t>
            </a:r>
            <a:r>
              <a:rPr lang="en-US" b="1" dirty="0" smtClean="0">
                <a:solidFill>
                  <a:schemeClr val="accent1">
                    <a:lumMod val="75000"/>
                  </a:schemeClr>
                </a:solidFill>
              </a:rPr>
              <a:t>programs.</a:t>
            </a:r>
            <a:endParaRPr lang="en-US" b="1" dirty="0">
              <a:solidFill>
                <a:schemeClr val="accent1">
                  <a:lumMod val="75000"/>
                </a:schemeClr>
              </a:solidFill>
            </a:endParaRPr>
          </a:p>
          <a:p>
            <a:endParaRPr lang="en-US" dirty="0"/>
          </a:p>
        </p:txBody>
      </p:sp>
    </p:spTree>
    <p:extLst>
      <p:ext uri="{BB962C8B-B14F-4D97-AF65-F5344CB8AC3E}">
        <p14:creationId xmlns:p14="http://schemas.microsoft.com/office/powerpoint/2010/main" val="23682080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AEA “Data Availability Policy” (</a:t>
            </a:r>
            <a:r>
              <a:rPr lang="en-US" sz="4000" dirty="0" smtClean="0"/>
              <a:t>2018-&gt; 2019</a:t>
            </a:r>
            <a:r>
              <a:rPr lang="en-US" dirty="0" smtClean="0"/>
              <a:t>)</a:t>
            </a:r>
            <a:endParaRPr lang="en-US" dirty="0"/>
          </a:p>
        </p:txBody>
      </p:sp>
      <p:sp>
        <p:nvSpPr>
          <p:cNvPr id="3" name="Content Placeholder 2"/>
          <p:cNvSpPr>
            <a:spLocks noGrp="1"/>
          </p:cNvSpPr>
          <p:nvPr>
            <p:ph idx="1"/>
          </p:nvPr>
        </p:nvSpPr>
        <p:spPr>
          <a:xfrm>
            <a:off x="838200" y="1825625"/>
            <a:ext cx="10515600" cy="1805849"/>
          </a:xfrm>
        </p:spPr>
        <p:txBody>
          <a:bodyPr>
            <a:normAutofit/>
          </a:bodyPr>
          <a:lstStyle/>
          <a:p>
            <a:pPr fontAlgn="base"/>
            <a:r>
              <a:rPr lang="en-US" dirty="0" smtClean="0">
                <a:solidFill>
                  <a:schemeClr val="bg1">
                    <a:lumMod val="75000"/>
                  </a:schemeClr>
                </a:solidFill>
              </a:rPr>
              <a:t>These </a:t>
            </a:r>
            <a:r>
              <a:rPr lang="en-US" dirty="0">
                <a:solidFill>
                  <a:schemeClr val="bg1">
                    <a:lumMod val="75000"/>
                  </a:schemeClr>
                </a:solidFill>
              </a:rPr>
              <a:t>will be </a:t>
            </a:r>
            <a:r>
              <a:rPr lang="en-US" sz="3200" b="1" dirty="0">
                <a:solidFill>
                  <a:schemeClr val="accent5">
                    <a:lumMod val="75000"/>
                  </a:schemeClr>
                </a:solidFill>
              </a:rPr>
              <a:t>posted on the AEA website</a:t>
            </a:r>
            <a:r>
              <a:rPr lang="en-US" dirty="0">
                <a:solidFill>
                  <a:schemeClr val="bg1">
                    <a:lumMod val="75000"/>
                  </a:schemeClr>
                </a:solidFill>
              </a:rPr>
              <a:t>. The Editor should be notified at the time of submission if the data used in a paper are proprietary or if, for some other reason, the requirements above cannot be met.</a:t>
            </a:r>
          </a:p>
          <a:p>
            <a:endParaRPr lang="en-US" dirty="0"/>
          </a:p>
        </p:txBody>
      </p:sp>
      <p:sp>
        <p:nvSpPr>
          <p:cNvPr id="4" name="Content Placeholder 2"/>
          <p:cNvSpPr txBox="1">
            <a:spLocks/>
          </p:cNvSpPr>
          <p:nvPr/>
        </p:nvSpPr>
        <p:spPr>
          <a:xfrm>
            <a:off x="838200" y="3766411"/>
            <a:ext cx="10515600" cy="30915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base"/>
            <a:r>
              <a:rPr lang="en-US" dirty="0">
                <a:solidFill>
                  <a:schemeClr val="bg1">
                    <a:lumMod val="75000"/>
                  </a:schemeClr>
                </a:solidFill>
              </a:rPr>
              <a:t>Data and programs should </a:t>
            </a:r>
            <a:r>
              <a:rPr lang="en-US" sz="3200" b="1" dirty="0">
                <a:solidFill>
                  <a:schemeClr val="accent1">
                    <a:lumMod val="75000"/>
                  </a:schemeClr>
                </a:solidFill>
              </a:rPr>
              <a:t>be archived in the AEA Data and Code Repository</a:t>
            </a:r>
            <a:r>
              <a:rPr lang="en-US" dirty="0">
                <a:solidFill>
                  <a:schemeClr val="bg1">
                    <a:lumMod val="75000"/>
                  </a:schemeClr>
                </a:solidFill>
              </a:rPr>
              <a:t>. Authors will </a:t>
            </a:r>
            <a:r>
              <a:rPr lang="en-US" b="1" dirty="0">
                <a:solidFill>
                  <a:schemeClr val="accent4">
                    <a:lumMod val="75000"/>
                  </a:schemeClr>
                </a:solidFill>
              </a:rPr>
              <a:t>provide access </a:t>
            </a:r>
            <a:r>
              <a:rPr lang="en-US" dirty="0">
                <a:solidFill>
                  <a:schemeClr val="bg1">
                    <a:lumMod val="75000"/>
                  </a:schemeClr>
                </a:solidFill>
              </a:rPr>
              <a:t>to editors and reviewers, if requested</a:t>
            </a:r>
            <a:r>
              <a:rPr lang="en-US" b="1" dirty="0">
                <a:solidFill>
                  <a:schemeClr val="accent4">
                    <a:lumMod val="75000"/>
                  </a:schemeClr>
                </a:solidFill>
              </a:rPr>
              <a:t>, to both data and programs prior to acceptance</a:t>
            </a:r>
            <a:r>
              <a:rPr lang="en-US" dirty="0">
                <a:solidFill>
                  <a:schemeClr val="bg1">
                    <a:lumMod val="75000"/>
                  </a:schemeClr>
                </a:solidFill>
              </a:rPr>
              <a:t>. The Editor should be notified at the time of submission if access to the data used in a paper is restricted or limited, or if, for some other reason, the requirements above cannot be met. </a:t>
            </a:r>
            <a:r>
              <a:rPr lang="en-US" b="1" dirty="0">
                <a:solidFill>
                  <a:schemeClr val="accent6">
                    <a:lumMod val="75000"/>
                  </a:schemeClr>
                </a:solidFill>
              </a:rPr>
              <a:t>The AEA Data Editor will assess compliance with this policy, and will verify the accuracy of the information prior to acceptance by the Editor.</a:t>
            </a:r>
          </a:p>
          <a:p>
            <a:endParaRPr lang="en-US" dirty="0"/>
          </a:p>
        </p:txBody>
      </p:sp>
    </p:spTree>
    <p:extLst>
      <p:ext uri="{BB962C8B-B14F-4D97-AF65-F5344CB8AC3E}">
        <p14:creationId xmlns:p14="http://schemas.microsoft.com/office/powerpoint/2010/main" val="299675148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 Reproducibility Check</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4480" y="1690688"/>
            <a:ext cx="7886700" cy="3513963"/>
          </a:xfrm>
        </p:spPr>
      </p:pic>
      <p:pic>
        <p:nvPicPr>
          <p:cNvPr id="5" name="Picture 4"/>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7967252" y="3957148"/>
            <a:ext cx="3742509" cy="2495006"/>
          </a:xfrm>
          <a:prstGeom prst="rect">
            <a:avLst/>
          </a:prstGeom>
        </p:spPr>
      </p:pic>
    </p:spTree>
    <p:extLst>
      <p:ext uri="{BB962C8B-B14F-4D97-AF65-F5344CB8AC3E}">
        <p14:creationId xmlns:p14="http://schemas.microsoft.com/office/powerpoint/2010/main" val="21676253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4AF8F-F213-4D6A-B8D4-6C51FA80B1D2}"/>
              </a:ext>
            </a:extLst>
          </p:cNvPr>
          <p:cNvSpPr>
            <a:spLocks noGrp="1"/>
          </p:cNvSpPr>
          <p:nvPr>
            <p:ph type="title"/>
          </p:nvPr>
        </p:nvSpPr>
        <p:spPr>
          <a:xfrm>
            <a:off x="1554480" y="365125"/>
            <a:ext cx="9784080" cy="1325563"/>
          </a:xfrm>
        </p:spPr>
        <p:txBody>
          <a:bodyPr/>
          <a:lstStyle/>
          <a:p>
            <a:r>
              <a:rPr lang="en-US" dirty="0" smtClean="0"/>
              <a:t>Goal: Improve reproducibility</a:t>
            </a:r>
            <a:endParaRPr lang="en-US" dirty="0"/>
          </a:p>
        </p:txBody>
      </p:sp>
      <p:graphicFrame>
        <p:nvGraphicFramePr>
          <p:cNvPr id="5" name="Content Placeholder 4"/>
          <p:cNvGraphicFramePr>
            <a:graphicFrameLocks noGrp="1"/>
          </p:cNvGraphicFramePr>
          <p:nvPr>
            <p:ph idx="1"/>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Arrow Connector 5"/>
          <p:cNvCxnSpPr/>
          <p:nvPr/>
        </p:nvCxnSpPr>
        <p:spPr>
          <a:xfrm flipH="1" flipV="1">
            <a:off x="10489720" y="2260122"/>
            <a:ext cx="17254" cy="2070338"/>
          </a:xfrm>
          <a:prstGeom prst="straightConnector1">
            <a:avLst/>
          </a:prstGeom>
          <a:ln w="1270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58568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discourse?</a:t>
            </a:r>
          </a:p>
        </p:txBody>
      </p:sp>
      <p:sp>
        <p:nvSpPr>
          <p:cNvPr id="3" name="Content Placeholder 2"/>
          <p:cNvSpPr>
            <a:spLocks noGrp="1"/>
          </p:cNvSpPr>
          <p:nvPr>
            <p:ph idx="1"/>
          </p:nvPr>
        </p:nvSpPr>
        <p:spPr/>
        <p:txBody>
          <a:bodyPr>
            <a:normAutofit/>
          </a:bodyPr>
          <a:lstStyle/>
          <a:p>
            <a:r>
              <a:rPr lang="en-US" sz="3600" dirty="0" smtClean="0"/>
              <a:t>Early publications (20</a:t>
            </a:r>
            <a:r>
              <a:rPr lang="en-US" sz="3600" baseline="30000" dirty="0" smtClean="0"/>
              <a:t>th</a:t>
            </a:r>
            <a:r>
              <a:rPr lang="en-US" sz="3600" dirty="0" smtClean="0"/>
              <a:t> century) contained </a:t>
            </a:r>
            <a:r>
              <a:rPr lang="en-US" sz="3600" b="1" dirty="0" smtClean="0">
                <a:solidFill>
                  <a:schemeClr val="accent4">
                    <a:lumMod val="75000"/>
                  </a:schemeClr>
                </a:solidFill>
              </a:rPr>
              <a:t>tables of data</a:t>
            </a:r>
            <a:r>
              <a:rPr lang="en-US" sz="3600" dirty="0" smtClean="0"/>
              <a:t>, and the </a:t>
            </a:r>
            <a:r>
              <a:rPr lang="en-US" sz="3600" b="1" dirty="0" smtClean="0">
                <a:solidFill>
                  <a:schemeClr val="accent5">
                    <a:lumMod val="75000"/>
                  </a:schemeClr>
                </a:solidFill>
              </a:rPr>
              <a:t>math</a:t>
            </a:r>
            <a:r>
              <a:rPr lang="en-US" sz="3600" dirty="0" smtClean="0"/>
              <a:t> was simple (maybe)</a:t>
            </a:r>
          </a:p>
          <a:p>
            <a:pPr lvl="1"/>
            <a:r>
              <a:rPr lang="en-US" sz="4000" b="1" dirty="0" smtClean="0">
                <a:solidFill>
                  <a:schemeClr val="accent4">
                    <a:lumMod val="75000"/>
                  </a:schemeClr>
                </a:solidFill>
              </a:rPr>
              <a:t>Data</a:t>
            </a:r>
            <a:r>
              <a:rPr lang="en-US" sz="4000" dirty="0" smtClean="0"/>
              <a:t> became electronic, was no longer </a:t>
            </a:r>
            <a:r>
              <a:rPr lang="en-US" sz="4400" b="1" dirty="0" smtClean="0">
                <a:solidFill>
                  <a:srgbClr val="C00000"/>
                </a:solidFill>
              </a:rPr>
              <a:t>included</a:t>
            </a:r>
            <a:r>
              <a:rPr lang="en-US" sz="4000" dirty="0" smtClean="0"/>
              <a:t> or </a:t>
            </a:r>
            <a:r>
              <a:rPr lang="en-US" sz="4400" b="1" dirty="0" smtClean="0">
                <a:solidFill>
                  <a:schemeClr val="accent2">
                    <a:lumMod val="75000"/>
                  </a:schemeClr>
                </a:solidFill>
              </a:rPr>
              <a:t>cited</a:t>
            </a:r>
          </a:p>
          <a:p>
            <a:pPr lvl="1"/>
            <a:r>
              <a:rPr lang="en-US" sz="4000" b="1" dirty="0">
                <a:solidFill>
                  <a:schemeClr val="accent5">
                    <a:lumMod val="75000"/>
                  </a:schemeClr>
                </a:solidFill>
              </a:rPr>
              <a:t>Math</a:t>
            </a:r>
            <a:r>
              <a:rPr lang="en-US" sz="4000" dirty="0"/>
              <a:t> was transcribed to </a:t>
            </a:r>
            <a:r>
              <a:rPr lang="en-US" sz="4400" b="1" dirty="0">
                <a:solidFill>
                  <a:schemeClr val="accent6">
                    <a:lumMod val="75000"/>
                  </a:schemeClr>
                </a:solidFill>
              </a:rPr>
              <a:t>code</a:t>
            </a:r>
            <a:r>
              <a:rPr lang="en-US" sz="4000" dirty="0"/>
              <a:t>, and was no longer </a:t>
            </a:r>
            <a:r>
              <a:rPr lang="en-US" sz="4400" b="1" dirty="0">
                <a:solidFill>
                  <a:srgbClr val="C00000"/>
                </a:solidFill>
              </a:rPr>
              <a:t>included</a:t>
            </a:r>
            <a:endParaRPr lang="en-US" sz="4000" b="1" dirty="0">
              <a:solidFill>
                <a:srgbClr val="C00000"/>
              </a:solidFill>
            </a:endParaRPr>
          </a:p>
        </p:txBody>
      </p:sp>
    </p:spTree>
    <p:extLst>
      <p:ext uri="{BB962C8B-B14F-4D97-AF65-F5344CB8AC3E}">
        <p14:creationId xmlns:p14="http://schemas.microsoft.com/office/powerpoint/2010/main" val="23890751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3943" y="365125"/>
            <a:ext cx="7825154" cy="5868866"/>
          </a:xfrm>
        </p:spPr>
      </p:pic>
      <p:sp>
        <p:nvSpPr>
          <p:cNvPr id="5" name="TextBox 4"/>
          <p:cNvSpPr txBox="1"/>
          <p:nvPr/>
        </p:nvSpPr>
        <p:spPr>
          <a:xfrm>
            <a:off x="316523" y="5574323"/>
            <a:ext cx="2004646" cy="646331"/>
          </a:xfrm>
          <a:prstGeom prst="rect">
            <a:avLst/>
          </a:prstGeom>
          <a:noFill/>
        </p:spPr>
        <p:txBody>
          <a:bodyPr wrap="square" rtlCol="0">
            <a:spAutoFit/>
          </a:bodyPr>
          <a:lstStyle/>
          <a:p>
            <a:r>
              <a:rPr lang="en-US" dirty="0" smtClean="0"/>
              <a:t>From @</a:t>
            </a:r>
            <a:r>
              <a:rPr lang="en-US" dirty="0" err="1" smtClean="0"/>
              <a:t>sdellavi</a:t>
            </a:r>
            <a:endParaRPr lang="en-US" dirty="0" smtClean="0"/>
          </a:p>
          <a:p>
            <a:r>
              <a:rPr lang="en-US" dirty="0" smtClean="0"/>
              <a:t>AER 1911</a:t>
            </a:r>
            <a:endParaRPr lang="en-US" dirty="0"/>
          </a:p>
        </p:txBody>
      </p:sp>
    </p:spTree>
    <p:extLst>
      <p:ext uri="{BB962C8B-B14F-4D97-AF65-F5344CB8AC3E}">
        <p14:creationId xmlns:p14="http://schemas.microsoft.com/office/powerpoint/2010/main" val="10494132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Efficiency of </a:t>
            </a:r>
            <a:r>
              <a:rPr lang="en-US" dirty="0" err="1"/>
              <a:t>scholary</a:t>
            </a:r>
            <a:r>
              <a:rPr lang="en-US" dirty="0"/>
              <a:t> </a:t>
            </a:r>
            <a:r>
              <a:rPr lang="en-US" dirty="0" smtClean="0"/>
              <a:t>discourse!</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3600" b="1" dirty="0" smtClean="0"/>
          </a:p>
          <a:p>
            <a:pPr marL="0" indent="0" algn="ctr">
              <a:buNone/>
            </a:pPr>
            <a:endParaRPr lang="en-US" sz="3600" b="1" dirty="0"/>
          </a:p>
          <a:p>
            <a:pPr marL="0" indent="0" algn="ctr">
              <a:buNone/>
            </a:pPr>
            <a:r>
              <a:rPr lang="en-US" sz="3600" b="1" dirty="0" smtClean="0"/>
              <a:t>Modern publications thus need </a:t>
            </a:r>
            <a:br>
              <a:rPr lang="en-US" sz="3600" b="1" dirty="0" smtClean="0"/>
            </a:br>
            <a:r>
              <a:rPr lang="en-US" sz="3600" b="1" dirty="0" smtClean="0"/>
              <a:t>the same transparency and completeness</a:t>
            </a:r>
            <a:br>
              <a:rPr lang="en-US" sz="3600" b="1" dirty="0" smtClean="0"/>
            </a:br>
            <a:r>
              <a:rPr lang="en-US" sz="3600" b="1" dirty="0" smtClean="0"/>
              <a:t>as in the old days</a:t>
            </a:r>
          </a:p>
          <a:p>
            <a:pPr marL="0" indent="0" algn="ctr">
              <a:buNone/>
            </a:pPr>
            <a:r>
              <a:rPr lang="en-US" sz="3600" b="1" dirty="0"/>
              <a:t>t</a:t>
            </a:r>
            <a:r>
              <a:rPr lang="en-US" sz="3600" b="1" dirty="0" smtClean="0"/>
              <a:t>o facilitate replicability</a:t>
            </a:r>
          </a:p>
        </p:txBody>
      </p:sp>
    </p:spTree>
    <p:extLst>
      <p:ext uri="{BB962C8B-B14F-4D97-AF65-F5344CB8AC3E}">
        <p14:creationId xmlns:p14="http://schemas.microsoft.com/office/powerpoint/2010/main" val="8308734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0" y="1542732"/>
            <a:ext cx="6976319"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2" name="TextBox 1"/>
          <p:cNvSpPr txBox="1"/>
          <p:nvPr/>
        </p:nvSpPr>
        <p:spPr>
          <a:xfrm>
            <a:off x="861285" y="2091508"/>
            <a:ext cx="3276987" cy="369332"/>
          </a:xfrm>
          <a:prstGeom prst="rect">
            <a:avLst/>
          </a:prstGeom>
          <a:noFill/>
        </p:spPr>
        <p:txBody>
          <a:bodyPr wrap="none" rtlCol="0">
            <a:spAutoFit/>
          </a:bodyPr>
          <a:lstStyle/>
          <a:p>
            <a:r>
              <a:rPr lang="en-US" dirty="0">
                <a:solidFill>
                  <a:schemeClr val="bg2">
                    <a:lumMod val="75000"/>
                  </a:schemeClr>
                </a:solidFill>
              </a:rPr>
              <a:t>https://</a:t>
            </a:r>
            <a:r>
              <a:rPr lang="en-US" dirty="0" smtClean="0">
                <a:solidFill>
                  <a:schemeClr val="bg2">
                    <a:lumMod val="75000"/>
                  </a:schemeClr>
                </a:solidFill>
              </a:rPr>
              <a:t>doi.org/10.17226/25303</a:t>
            </a:r>
            <a:endParaRPr lang="en-US" dirty="0">
              <a:solidFill>
                <a:schemeClr val="bg2">
                  <a:lumMod val="75000"/>
                </a:schemeClr>
              </a:solidFill>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9229" y="240067"/>
            <a:ext cx="2397369" cy="3596054"/>
          </a:xfrm>
          <a:prstGeom prst="rect">
            <a:avLst/>
          </a:prstGeom>
        </p:spPr>
      </p:pic>
    </p:spTree>
    <p:extLst>
      <p:ext uri="{BB962C8B-B14F-4D97-AF65-F5344CB8AC3E}">
        <p14:creationId xmlns:p14="http://schemas.microsoft.com/office/powerpoint/2010/main" val="166618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flipH="1">
            <a:off x="1741378" y="3094850"/>
            <a:ext cx="1674802" cy="966468"/>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748975">
                  <a:extLst>
                    <a:ext uri="{9D8B030D-6E8A-4147-A177-3AD203B41FA5}">
                      <a16:colId xmlns:a16="http://schemas.microsoft.com/office/drawing/2014/main" val="3059663525"/>
                    </a:ext>
                  </a:extLst>
                </a:gridCol>
                <a:gridCol w="1447359">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dirty="0" smtClean="0"/>
                        <a:t>Same code</a:t>
                      </a:r>
                      <a:endParaRPr lang="en-US" dirty="0"/>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665179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7655587"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Narrow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Pure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Verification</a:t>
            </a:r>
            <a:r>
              <a:rPr lang="de-DE" sz="1400" dirty="0">
                <a:solidFill>
                  <a:schemeClr val="accent3">
                    <a:lumMod val="7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Wide Replication (</a:t>
            </a:r>
            <a:r>
              <a:rPr lang="de-DE" sz="1400" dirty="0" err="1">
                <a:solidFill>
                  <a:schemeClr val="accent3">
                    <a:lumMod val="75000"/>
                  </a:schemeClr>
                </a:solidFill>
                <a:latin typeface="+mj-lt"/>
              </a:rPr>
              <a:t>Pesaran</a:t>
            </a:r>
            <a:r>
              <a:rPr lang="de-DE" sz="1400" dirty="0">
                <a:solidFill>
                  <a:schemeClr val="accent3">
                    <a:lumMod val="75000"/>
                  </a:schemeClr>
                </a:solidFill>
                <a:latin typeface="+mj-lt"/>
              </a:rPr>
              <a:t> 2003)</a:t>
            </a:r>
          </a:p>
          <a:p>
            <a:pPr marL="171450" indent="-171450">
              <a:lnSpc>
                <a:spcPct val="150000"/>
              </a:lnSpc>
              <a:buFont typeface="Arial" panose="020B0604020202020204" pitchFamily="34" charset="0"/>
              <a:buChar char="•"/>
            </a:pPr>
            <a:r>
              <a:rPr lang="de-DE" sz="1400" dirty="0">
                <a:solidFill>
                  <a:schemeClr val="accent3">
                    <a:lumMod val="75000"/>
                  </a:schemeClr>
                </a:solidFill>
                <a:latin typeface="+mj-lt"/>
              </a:rPr>
              <a:t>Statistical Replication (</a:t>
            </a:r>
            <a:r>
              <a:rPr lang="de-DE" sz="1400" dirty="0" err="1">
                <a:solidFill>
                  <a:schemeClr val="accent3">
                    <a:lumMod val="75000"/>
                  </a:schemeClr>
                </a:solidFill>
                <a:latin typeface="+mj-lt"/>
              </a:rPr>
              <a:t>Hamermesh</a:t>
            </a:r>
            <a:r>
              <a:rPr lang="de-DE" sz="1400" dirty="0">
                <a:solidFill>
                  <a:schemeClr val="accent3">
                    <a:lumMod val="7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accent3">
                    <a:lumMod val="75000"/>
                  </a:schemeClr>
                </a:solidFill>
                <a:latin typeface="+mj-lt"/>
              </a:rPr>
              <a:t>Reproduction</a:t>
            </a:r>
            <a:r>
              <a:rPr lang="de-DE" sz="1400" dirty="0">
                <a:solidFill>
                  <a:schemeClr val="accent3">
                    <a:lumMod val="75000"/>
                  </a:schemeClr>
                </a:solidFill>
                <a:latin typeface="+mj-lt"/>
              </a:rPr>
              <a:t>/</a:t>
            </a:r>
            <a:r>
              <a:rPr lang="de-DE" sz="1400" dirty="0" err="1">
                <a:solidFill>
                  <a:schemeClr val="accent3">
                    <a:lumMod val="75000"/>
                  </a:schemeClr>
                </a:solidFill>
                <a:latin typeface="+mj-lt"/>
              </a:rPr>
              <a:t>Reanalysis</a:t>
            </a:r>
            <a:r>
              <a:rPr lang="de-DE" sz="1400" dirty="0">
                <a:solidFill>
                  <a:schemeClr val="accent3">
                    <a:lumMod val="75000"/>
                  </a:schemeClr>
                </a:solidFill>
                <a:latin typeface="+mj-lt"/>
              </a:rPr>
              <a:t> (Clemens 2015)</a:t>
            </a:r>
          </a:p>
        </p:txBody>
      </p:sp>
    </p:spTree>
    <p:extLst>
      <p:ext uri="{BB962C8B-B14F-4D97-AF65-F5344CB8AC3E}">
        <p14:creationId xmlns:p14="http://schemas.microsoft.com/office/powerpoint/2010/main" val="11971041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feld 33"/>
          <p:cNvSpPr txBox="1"/>
          <p:nvPr/>
        </p:nvSpPr>
        <p:spPr>
          <a:xfrm>
            <a:off x="209841" y="1542732"/>
            <a:ext cx="8948810" cy="553998"/>
          </a:xfrm>
          <a:prstGeom prst="rect">
            <a:avLst/>
          </a:prstGeom>
          <a:noFill/>
        </p:spPr>
        <p:txBody>
          <a:bodyPr wrap="square" rtlCol="0">
            <a:spAutoFit/>
          </a:bodyPr>
          <a:lstStyle/>
          <a:p>
            <a:r>
              <a:rPr lang="en-US" sz="3000" b="1" dirty="0">
                <a:latin typeface="Montserrat" panose="00000500000000000000" pitchFamily="50" charset="0"/>
              </a:rPr>
              <a:t>Replication </a:t>
            </a:r>
            <a:r>
              <a:rPr lang="en-US" sz="3000" b="1" dirty="0" smtClean="0">
                <a:latin typeface="Montserrat" panose="00000500000000000000" pitchFamily="50" charset="0"/>
              </a:rPr>
              <a:t>continuum</a:t>
            </a:r>
            <a:endParaRPr lang="de-DE" sz="3000" dirty="0">
              <a:solidFill>
                <a:schemeClr val="accent3"/>
              </a:solidFill>
              <a:latin typeface="Montserrat" panose="00000500000000000000" pitchFamily="50" charset="0"/>
            </a:endParaRPr>
          </a:p>
        </p:txBody>
      </p:sp>
      <p:sp>
        <p:nvSpPr>
          <p:cNvPr id="102" name="Rectangle 101"/>
          <p:cNvSpPr/>
          <p:nvPr/>
        </p:nvSpPr>
        <p:spPr>
          <a:xfrm>
            <a:off x="209841" y="2038094"/>
            <a:ext cx="1031378" cy="53414"/>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hape 610">
            <a:extLst>
              <a:ext uri="{FF2B5EF4-FFF2-40B4-BE49-F238E27FC236}">
                <a16:creationId xmlns:a16="http://schemas.microsoft.com/office/drawing/2014/main" id="{617EA7EE-2C68-F149-AB49-BEB043A92D18}"/>
              </a:ext>
            </a:extLst>
          </p:cNvPr>
          <p:cNvSpPr/>
          <p:nvPr/>
        </p:nvSpPr>
        <p:spPr>
          <a:xfrm>
            <a:off x="467046" y="4625501"/>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Reproducibility</a:t>
            </a:r>
            <a:endParaRPr lang="id-ID" sz="1501" b="1" dirty="0">
              <a:latin typeface="Montserrat" panose="00000500000000000000" pitchFamily="50" charset="0"/>
              <a:ea typeface="Roboto"/>
              <a:cs typeface="Roboto"/>
              <a:sym typeface="Roboto"/>
            </a:endParaRPr>
          </a:p>
        </p:txBody>
      </p:sp>
      <p:sp>
        <p:nvSpPr>
          <p:cNvPr id="7" name="Textfeld 29">
            <a:extLst>
              <a:ext uri="{FF2B5EF4-FFF2-40B4-BE49-F238E27FC236}">
                <a16:creationId xmlns:a16="http://schemas.microsoft.com/office/drawing/2014/main" id="{6B716C6D-879D-4D42-89C5-D290E801F606}"/>
              </a:ext>
            </a:extLst>
          </p:cNvPr>
          <p:cNvSpPr txBox="1"/>
          <p:nvPr/>
        </p:nvSpPr>
        <p:spPr>
          <a:xfrm>
            <a:off x="450718" y="5133472"/>
            <a:ext cx="2914825" cy="1384995"/>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Narrow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Pure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Verification</a:t>
            </a:r>
            <a:r>
              <a:rPr lang="de-DE" sz="1400" dirty="0">
                <a:solidFill>
                  <a:schemeClr val="bg1">
                    <a:lumMod val="85000"/>
                  </a:schemeClr>
                </a:solidFill>
                <a:latin typeface="+mj-lt"/>
              </a:rPr>
              <a:t> (Clemens 2015)</a:t>
            </a:r>
          </a:p>
        </p:txBody>
      </p:sp>
      <p:sp>
        <p:nvSpPr>
          <p:cNvPr id="8" name="Shape 610">
            <a:extLst>
              <a:ext uri="{FF2B5EF4-FFF2-40B4-BE49-F238E27FC236}">
                <a16:creationId xmlns:a16="http://schemas.microsoft.com/office/drawing/2014/main" id="{7B401221-F159-7944-806E-71343D9B647A}"/>
              </a:ext>
            </a:extLst>
          </p:cNvPr>
          <p:cNvSpPr/>
          <p:nvPr/>
        </p:nvSpPr>
        <p:spPr>
          <a:xfrm>
            <a:off x="4720067" y="4603112"/>
            <a:ext cx="2166218" cy="400091"/>
          </a:xfrm>
          <a:prstGeom prst="rect">
            <a:avLst/>
          </a:prstGeom>
          <a:noFill/>
          <a:ln>
            <a:noFill/>
          </a:ln>
        </p:spPr>
        <p:txBody>
          <a:bodyPr lIns="91412" tIns="45700" rIns="91412" bIns="45700" anchor="t" anchorCtr="0">
            <a:noAutofit/>
          </a:bodyPr>
          <a:lstStyle/>
          <a:p>
            <a:pPr algn="ctr">
              <a:lnSpc>
                <a:spcPct val="130000"/>
              </a:lnSpc>
              <a:buSzPct val="25000"/>
            </a:pPr>
            <a:r>
              <a:rPr lang="id-ID" sz="1501" b="1" dirty="0" err="1">
                <a:latin typeface="Montserrat" panose="00000500000000000000" pitchFamily="50" charset="0"/>
                <a:ea typeface="Roboto"/>
                <a:cs typeface="Roboto"/>
                <a:sym typeface="Roboto"/>
              </a:rPr>
              <a:t>Replicability</a:t>
            </a:r>
            <a:endParaRPr lang="id-ID" sz="1501" b="1" dirty="0">
              <a:latin typeface="Montserrat" panose="00000500000000000000" pitchFamily="50" charset="0"/>
              <a:ea typeface="Roboto"/>
              <a:cs typeface="Roboto"/>
              <a:sym typeface="Roboto"/>
            </a:endParaRPr>
          </a:p>
        </p:txBody>
      </p:sp>
      <p:cxnSp>
        <p:nvCxnSpPr>
          <p:cNvPr id="9" name="Straight Arrow Connector 8">
            <a:extLst>
              <a:ext uri="{FF2B5EF4-FFF2-40B4-BE49-F238E27FC236}">
                <a16:creationId xmlns:a16="http://schemas.microsoft.com/office/drawing/2014/main" id="{A286F938-EA20-1941-9966-69EAAB5F042A}"/>
              </a:ext>
            </a:extLst>
          </p:cNvPr>
          <p:cNvCxnSpPr/>
          <p:nvPr/>
        </p:nvCxnSpPr>
        <p:spPr>
          <a:xfrm>
            <a:off x="615100" y="4343409"/>
            <a:ext cx="10948259" cy="0"/>
          </a:xfrm>
          <a:prstGeom prst="straightConnector1">
            <a:avLst/>
          </a:prstGeom>
          <a:ln w="117475">
            <a:solidFill>
              <a:schemeClr val="accent2">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1" name="Ellipse 28">
            <a:extLst>
              <a:ext uri="{FF2B5EF4-FFF2-40B4-BE49-F238E27FC236}">
                <a16:creationId xmlns:a16="http://schemas.microsoft.com/office/drawing/2014/main" id="{17ED61F6-7386-0946-A29C-5BFA0295B8DD}"/>
              </a:ext>
            </a:extLst>
          </p:cNvPr>
          <p:cNvSpPr/>
          <p:nvPr/>
        </p:nvSpPr>
        <p:spPr>
          <a:xfrm>
            <a:off x="1326276"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3" name="Ellipse 28">
            <a:extLst>
              <a:ext uri="{FF2B5EF4-FFF2-40B4-BE49-F238E27FC236}">
                <a16:creationId xmlns:a16="http://schemas.microsoft.com/office/drawing/2014/main" id="{42383DAD-243F-4244-9C1B-9A08ABC07170}"/>
              </a:ext>
            </a:extLst>
          </p:cNvPr>
          <p:cNvSpPr/>
          <p:nvPr/>
        </p:nvSpPr>
        <p:spPr>
          <a:xfrm>
            <a:off x="5595625" y="4135858"/>
            <a:ext cx="415102" cy="415102"/>
          </a:xfrm>
          <a:prstGeom prst="ellipse">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900" b="1" dirty="0">
                <a:solidFill>
                  <a:schemeClr val="tx1"/>
                </a:solidFill>
                <a:latin typeface="+mj-lt"/>
              </a:rPr>
              <a:t>08</a:t>
            </a:r>
          </a:p>
        </p:txBody>
      </p:sp>
      <p:sp>
        <p:nvSpPr>
          <p:cNvPr id="14" name="Textfeld 29">
            <a:extLst>
              <a:ext uri="{FF2B5EF4-FFF2-40B4-BE49-F238E27FC236}">
                <a16:creationId xmlns:a16="http://schemas.microsoft.com/office/drawing/2014/main" id="{31E9F3A0-088B-C042-B24C-C0F3BFC8D18E}"/>
              </a:ext>
            </a:extLst>
          </p:cNvPr>
          <p:cNvSpPr txBox="1"/>
          <p:nvPr/>
        </p:nvSpPr>
        <p:spPr>
          <a:xfrm>
            <a:off x="4720067" y="5097892"/>
            <a:ext cx="3290987" cy="1061829"/>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Wide Replication (</a:t>
            </a:r>
            <a:r>
              <a:rPr lang="de-DE" sz="1400" dirty="0" err="1">
                <a:solidFill>
                  <a:schemeClr val="bg1">
                    <a:lumMod val="85000"/>
                  </a:schemeClr>
                </a:solidFill>
                <a:latin typeface="+mj-lt"/>
              </a:rPr>
              <a:t>Pesaran</a:t>
            </a:r>
            <a:r>
              <a:rPr lang="de-DE" sz="1400" dirty="0">
                <a:solidFill>
                  <a:schemeClr val="bg1">
                    <a:lumMod val="85000"/>
                  </a:schemeClr>
                </a:solidFill>
                <a:latin typeface="+mj-lt"/>
              </a:rPr>
              <a:t> 2003)</a:t>
            </a:r>
          </a:p>
          <a:p>
            <a:pPr marL="171450" indent="-171450">
              <a:lnSpc>
                <a:spcPct val="150000"/>
              </a:lnSpc>
              <a:buFont typeface="Arial" panose="020B0604020202020204" pitchFamily="34" charset="0"/>
              <a:buChar char="•"/>
            </a:pPr>
            <a:r>
              <a:rPr lang="de-DE" sz="1400" dirty="0">
                <a:solidFill>
                  <a:schemeClr val="bg1">
                    <a:lumMod val="85000"/>
                  </a:schemeClr>
                </a:solidFill>
                <a:latin typeface="+mj-lt"/>
              </a:rPr>
              <a:t>Statistical Replication (</a:t>
            </a:r>
            <a:r>
              <a:rPr lang="de-DE" sz="1400" dirty="0" err="1">
                <a:solidFill>
                  <a:schemeClr val="bg1">
                    <a:lumMod val="85000"/>
                  </a:schemeClr>
                </a:solidFill>
                <a:latin typeface="+mj-lt"/>
              </a:rPr>
              <a:t>Hamermesh</a:t>
            </a:r>
            <a:r>
              <a:rPr lang="de-DE" sz="1400" dirty="0">
                <a:solidFill>
                  <a:schemeClr val="bg1">
                    <a:lumMod val="85000"/>
                  </a:schemeClr>
                </a:solidFill>
                <a:latin typeface="+mj-lt"/>
              </a:rPr>
              <a:t> 2007)</a:t>
            </a:r>
          </a:p>
          <a:p>
            <a:pPr marL="171450" indent="-171450">
              <a:lnSpc>
                <a:spcPct val="150000"/>
              </a:lnSpc>
              <a:buFont typeface="Arial" panose="020B0604020202020204" pitchFamily="34" charset="0"/>
              <a:buChar char="•"/>
            </a:pPr>
            <a:r>
              <a:rPr lang="de-DE" sz="1400" dirty="0" err="1">
                <a:solidFill>
                  <a:schemeClr val="bg1">
                    <a:lumMod val="85000"/>
                  </a:schemeClr>
                </a:solidFill>
                <a:latin typeface="+mj-lt"/>
              </a:rPr>
              <a:t>Reproduction</a:t>
            </a:r>
            <a:r>
              <a:rPr lang="de-DE" sz="1400" dirty="0">
                <a:solidFill>
                  <a:schemeClr val="bg1">
                    <a:lumMod val="85000"/>
                  </a:schemeClr>
                </a:solidFill>
                <a:latin typeface="+mj-lt"/>
              </a:rPr>
              <a:t>/</a:t>
            </a:r>
            <a:r>
              <a:rPr lang="de-DE" sz="1400" dirty="0" err="1">
                <a:solidFill>
                  <a:schemeClr val="bg1">
                    <a:lumMod val="85000"/>
                  </a:schemeClr>
                </a:solidFill>
                <a:latin typeface="+mj-lt"/>
              </a:rPr>
              <a:t>Reanalysis</a:t>
            </a:r>
            <a:r>
              <a:rPr lang="de-DE" sz="1400" dirty="0">
                <a:solidFill>
                  <a:schemeClr val="bg1">
                    <a:lumMod val="85000"/>
                  </a:schemeClr>
                </a:solidFill>
                <a:latin typeface="+mj-lt"/>
              </a:rPr>
              <a:t> (Clemens 2015)</a:t>
            </a:r>
          </a:p>
        </p:txBody>
      </p:sp>
      <p:cxnSp>
        <p:nvCxnSpPr>
          <p:cNvPr id="18" name="Straight Arrow Connector 17">
            <a:extLst>
              <a:ext uri="{FF2B5EF4-FFF2-40B4-BE49-F238E27FC236}">
                <a16:creationId xmlns:a16="http://schemas.microsoft.com/office/drawing/2014/main" id="{9853D58C-613D-D243-A9B2-88AE15222990}"/>
              </a:ext>
            </a:extLst>
          </p:cNvPr>
          <p:cNvCxnSpPr>
            <a:cxnSpLocks/>
          </p:cNvCxnSpPr>
          <p:nvPr/>
        </p:nvCxnSpPr>
        <p:spPr>
          <a:xfrm>
            <a:off x="5740400" y="3285067"/>
            <a:ext cx="25400" cy="745066"/>
          </a:xfrm>
          <a:prstGeom prst="straightConnector1">
            <a:avLst/>
          </a:prstGeom>
          <a:ln w="85725">
            <a:solidFill>
              <a:schemeClr val="accent2">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 name="Table 2"/>
          <p:cNvGraphicFramePr>
            <a:graphicFrameLocks noGrp="1"/>
          </p:cNvGraphicFramePr>
          <p:nvPr>
            <p:extLst/>
          </p:nvPr>
        </p:nvGraphicFramePr>
        <p:xfrm>
          <a:off x="3102866" y="2454198"/>
          <a:ext cx="6525387" cy="1112520"/>
        </p:xfrm>
        <a:graphic>
          <a:graphicData uri="http://schemas.openxmlformats.org/drawingml/2006/table">
            <a:tbl>
              <a:tblPr bandRow="1">
                <a:tableStyleId>{21E4AEA4-8DFA-4A89-87EB-49C32662AFE0}</a:tableStyleId>
              </a:tblPr>
              <a:tblGrid>
                <a:gridCol w="1621534">
                  <a:extLst>
                    <a:ext uri="{9D8B030D-6E8A-4147-A177-3AD203B41FA5}">
                      <a16:colId xmlns:a16="http://schemas.microsoft.com/office/drawing/2014/main" val="3059663525"/>
                    </a:ext>
                  </a:extLst>
                </a:gridCol>
                <a:gridCol w="1574800">
                  <a:extLst>
                    <a:ext uri="{9D8B030D-6E8A-4147-A177-3AD203B41FA5}">
                      <a16:colId xmlns:a16="http://schemas.microsoft.com/office/drawing/2014/main" val="997961929"/>
                    </a:ext>
                  </a:extLst>
                </a:gridCol>
                <a:gridCol w="1629535">
                  <a:extLst>
                    <a:ext uri="{9D8B030D-6E8A-4147-A177-3AD203B41FA5}">
                      <a16:colId xmlns:a16="http://schemas.microsoft.com/office/drawing/2014/main" val="2093557392"/>
                    </a:ext>
                  </a:extLst>
                </a:gridCol>
                <a:gridCol w="1699518">
                  <a:extLst>
                    <a:ext uri="{9D8B030D-6E8A-4147-A177-3AD203B41FA5}">
                      <a16:colId xmlns:a16="http://schemas.microsoft.com/office/drawing/2014/main" val="767439659"/>
                    </a:ext>
                  </a:extLst>
                </a:gridCol>
              </a:tblGrid>
              <a:tr h="370840">
                <a:tc>
                  <a:txBody>
                    <a:bodyPr/>
                    <a:lstStyle/>
                    <a:p>
                      <a:r>
                        <a:rPr lang="en-US" dirty="0" smtClean="0"/>
                        <a:t>Same data</a:t>
                      </a:r>
                      <a:endParaRPr lang="en-US" dirty="0"/>
                    </a:p>
                  </a:txBody>
                  <a:tcPr/>
                </a:tc>
                <a:tc>
                  <a:txBody>
                    <a:bodyPr/>
                    <a:lstStyle/>
                    <a:p>
                      <a:r>
                        <a:rPr lang="en-US" b="1" dirty="0" smtClean="0">
                          <a:solidFill>
                            <a:srgbClr val="FF0000"/>
                          </a:solidFill>
                        </a:rPr>
                        <a:t>Different code</a:t>
                      </a:r>
                      <a:endParaRPr lang="en-US" b="1" dirty="0">
                        <a:solidFill>
                          <a:srgbClr val="FF0000"/>
                        </a:solidFill>
                      </a:endParaRPr>
                    </a:p>
                  </a:txBody>
                  <a:tcPr/>
                </a:tc>
                <a:tc>
                  <a:txBody>
                    <a:bodyPr/>
                    <a:lstStyle/>
                    <a:p>
                      <a:r>
                        <a:rPr lang="en-US" dirty="0" smtClean="0"/>
                        <a:t>Same methods</a:t>
                      </a:r>
                      <a:endParaRPr lang="en-US" dirty="0"/>
                    </a:p>
                  </a:txBody>
                  <a:tcPr/>
                </a:tc>
                <a:tc>
                  <a:txBody>
                    <a:bodyPr/>
                    <a:lstStyle/>
                    <a:p>
                      <a:r>
                        <a:rPr lang="en-US" dirty="0" smtClean="0"/>
                        <a:t>Same context</a:t>
                      </a:r>
                      <a:endParaRPr lang="en-US" dirty="0"/>
                    </a:p>
                  </a:txBody>
                  <a:tcPr/>
                </a:tc>
                <a:extLst>
                  <a:ext uri="{0D108BD9-81ED-4DB2-BD59-A6C34878D82A}">
                    <a16:rowId xmlns:a16="http://schemas.microsoft.com/office/drawing/2014/main" val="745474162"/>
                  </a:ext>
                </a:extLst>
              </a:tr>
              <a:tr h="370840">
                <a:tc>
                  <a:txBody>
                    <a:bodyPr/>
                    <a:lstStyle/>
                    <a:p>
                      <a:endParaRPr lang="en-US" dirty="0"/>
                    </a:p>
                  </a:txBody>
                  <a:tcPr/>
                </a:tc>
                <a:tc>
                  <a:txBody>
                    <a:bodyPr/>
                    <a:lstStyle/>
                    <a:p>
                      <a:r>
                        <a:rPr lang="en-US" b="1" dirty="0" smtClean="0">
                          <a:solidFill>
                            <a:srgbClr val="FF0000"/>
                          </a:solidFill>
                        </a:rPr>
                        <a:t>or software</a:t>
                      </a:r>
                      <a:endParaRPr lang="en-US" b="1" dirty="0">
                        <a:solidFill>
                          <a:srgbClr val="FF0000"/>
                        </a:solidFill>
                      </a:endParaRP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727781400"/>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770678684"/>
                  </a:ext>
                </a:extLst>
              </a:tr>
            </a:tbl>
          </a:graphicData>
        </a:graphic>
      </p:graphicFrame>
    </p:spTree>
    <p:extLst>
      <p:ext uri="{BB962C8B-B14F-4D97-AF65-F5344CB8AC3E}">
        <p14:creationId xmlns:p14="http://schemas.microsoft.com/office/powerpoint/2010/main" val="2386367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323F4F"/>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9145</TotalTime>
  <Words>1303</Words>
  <Application>Microsoft Office PowerPoint</Application>
  <PresentationFormat>Widescreen</PresentationFormat>
  <Paragraphs>304</Paragraphs>
  <Slides>28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 Light</vt:lpstr>
      <vt:lpstr>Roboto</vt:lpstr>
      <vt:lpstr>Arial</vt:lpstr>
      <vt:lpstr>Calibri</vt:lpstr>
      <vt:lpstr>Century</vt:lpstr>
      <vt:lpstr>Montserrat</vt:lpstr>
      <vt:lpstr>Office Theme</vt:lpstr>
      <vt:lpstr>Replication and Reproducibility in Social Sciences and Statistics: Context, Concerns, and Concrete Measures</vt:lpstr>
      <vt:lpstr>This reproducibility crisis thing….</vt:lpstr>
      <vt:lpstr>Efficiency of scholary discourse?</vt:lpstr>
      <vt:lpstr>PowerPoint Presentation</vt:lpstr>
      <vt:lpstr>Efficiency of scholary discourse!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Economics makes wide use of public-use data</vt:lpstr>
      <vt:lpstr>This should be easy!</vt:lpstr>
      <vt:lpstr>Problems Making RELIABLE archives</vt:lpstr>
      <vt:lpstr>Making USEFUL archives </vt:lpstr>
      <vt:lpstr>Risk</vt:lpstr>
      <vt:lpstr>PowerPoint Presentation</vt:lpstr>
      <vt:lpstr>PowerPoint Presentation</vt:lpstr>
      <vt:lpstr>Some key statistics</vt:lpstr>
      <vt:lpstr>In a nutshell</vt:lpstr>
      <vt:lpstr>Current efforts at the AEA</vt:lpstr>
      <vt:lpstr>Current efforts at the AEA</vt:lpstr>
      <vt:lpstr>AEA “Data Availability Policy” (2019)</vt:lpstr>
      <vt:lpstr>AEA “Data Availability Policy” (2018-&gt; 2019)</vt:lpstr>
      <vt:lpstr>Action: Reproducibility Check</vt:lpstr>
      <vt:lpstr>Goal: Improve reproducibility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Confidentiality protection and physical safeguards</dc:title>
  <dc:creator>Lars Vilhuber</dc:creator>
  <cp:lastModifiedBy>Lars Vilhuber</cp:lastModifiedBy>
  <cp:revision>328</cp:revision>
  <dcterms:created xsi:type="dcterms:W3CDTF">2016-11-26T21:09:30Z</dcterms:created>
  <dcterms:modified xsi:type="dcterms:W3CDTF">2019-10-28T19:29:42Z</dcterms:modified>
</cp:coreProperties>
</file>