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2ECFAEB-DA4F-49A2-BEFE-CA4C121855A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032C93A-F4B0-4772-92A8-FDF1E7DBE76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0" y="0"/>
            <a:ext cx="12191760" cy="22176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7" descr="cu screen b31b1b.psd"/>
          <p:cNvPicPr/>
          <p:nvPr/>
        </p:nvPicPr>
        <p:blipFill>
          <a:blip r:embed="rId2"/>
          <a:stretch/>
        </p:blipFill>
        <p:spPr>
          <a:xfrm>
            <a:off x="242640" y="402120"/>
            <a:ext cx="1383840" cy="12675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54480" y="365040"/>
            <a:ext cx="978372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152080" y="1847880"/>
            <a:ext cx="7887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5A71379-16FD-4F34-92C7-AD05D512F9A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1F19B33-9557-4601-8CC1-103ECDC1B8C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0" y="0"/>
            <a:ext cx="12191760" cy="22176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9" name="Picture 7" descr="cu screen b31b1b.psd"/>
          <p:cNvPicPr/>
          <p:nvPr/>
        </p:nvPicPr>
        <p:blipFill>
          <a:blip r:embed="rId2"/>
          <a:stretch/>
        </p:blipFill>
        <p:spPr>
          <a:xfrm>
            <a:off x="242640" y="402120"/>
            <a:ext cx="1383840" cy="12675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51600" y="365040"/>
            <a:ext cx="980172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0B71C76-6504-4D46-A668-2EDA13C889F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4F03C5-7448-4A4D-8831-E127C7BDFCD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0" name="Rectangle 7"/>
          <p:cNvSpPr/>
          <p:nvPr/>
        </p:nvSpPr>
        <p:spPr>
          <a:xfrm>
            <a:off x="0" y="0"/>
            <a:ext cx="12191760" cy="22176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1" name="Picture 8" descr="cu screen b31b1b.psd"/>
          <p:cNvPicPr/>
          <p:nvPr/>
        </p:nvPicPr>
        <p:blipFill>
          <a:blip r:embed="rId2"/>
          <a:stretch/>
        </p:blipFill>
        <p:spPr>
          <a:xfrm>
            <a:off x="242640" y="402120"/>
            <a:ext cx="1383840" cy="12675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203840" y="2464920"/>
            <a:ext cx="978372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6AA9D1C-23FD-4855-A46E-16AAF892460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90E495D-BBB2-4151-90B8-8B9185B4448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2" name="Rectangle 6"/>
          <p:cNvSpPr/>
          <p:nvPr/>
        </p:nvSpPr>
        <p:spPr>
          <a:xfrm>
            <a:off x="0" y="0"/>
            <a:ext cx="12191760" cy="22176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73" name="Picture 7" descr="cu screen b31b1b.psd"/>
          <p:cNvPicPr/>
          <p:nvPr/>
        </p:nvPicPr>
        <p:blipFill>
          <a:blip r:embed="rId2"/>
          <a:stretch/>
        </p:blipFill>
        <p:spPr>
          <a:xfrm>
            <a:off x="242640" y="402120"/>
            <a:ext cx="1383840" cy="126756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554480" y="365040"/>
            <a:ext cx="978372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50092FA-ABF8-4538-980D-FA68907B85A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ACF793D-48EA-44C3-AB1F-99D250C7C2C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6" name="Rectangle 6"/>
          <p:cNvSpPr/>
          <p:nvPr/>
        </p:nvSpPr>
        <p:spPr>
          <a:xfrm>
            <a:off x="0" y="0"/>
            <a:ext cx="12191760" cy="22176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17" name="Picture 7" descr="cu screen b31b1b.psd"/>
          <p:cNvPicPr/>
          <p:nvPr/>
        </p:nvPicPr>
        <p:blipFill>
          <a:blip r:embed="rId2"/>
          <a:stretch/>
        </p:blipFill>
        <p:spPr>
          <a:xfrm>
            <a:off x="242640" y="402120"/>
            <a:ext cx="1383840" cy="12675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551600" y="365040"/>
            <a:ext cx="980172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54D9245-A21D-4F51-9788-56933339148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D2E43F-B7DA-4FD4-BC6A-F562C056792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0" name="Rectangle 7"/>
          <p:cNvSpPr/>
          <p:nvPr/>
        </p:nvSpPr>
        <p:spPr>
          <a:xfrm>
            <a:off x="0" y="0"/>
            <a:ext cx="12191760" cy="22176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61" name="Picture 8" descr="cu screen b31b1b.psd"/>
          <p:cNvPicPr/>
          <p:nvPr/>
        </p:nvPicPr>
        <p:blipFill>
          <a:blip r:embed="rId2"/>
          <a:stretch/>
        </p:blipFill>
        <p:spPr>
          <a:xfrm>
            <a:off x="242640" y="402120"/>
            <a:ext cx="1383840" cy="12675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554480" y="365040"/>
            <a:ext cx="978372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2152080" y="1847880"/>
            <a:ext cx="7887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A0EF64E-992D-43F9-8D54-AB5F7CFB120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22A01AE-37E1-4F06-8B31-3C3FBFD63A3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3" name="Rectangle 6"/>
          <p:cNvSpPr/>
          <p:nvPr/>
        </p:nvSpPr>
        <p:spPr>
          <a:xfrm>
            <a:off x="0" y="0"/>
            <a:ext cx="12191760" cy="22176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04" name="Picture 7" descr="cu screen b31b1b.psd"/>
          <p:cNvPicPr/>
          <p:nvPr/>
        </p:nvPicPr>
        <p:blipFill>
          <a:blip r:embed="rId2"/>
          <a:stretch/>
        </p:blipFill>
        <p:spPr>
          <a:xfrm>
            <a:off x="242640" y="402120"/>
            <a:ext cx="1383840" cy="12675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icpsr.umich.edu/web/pages/datamanagement/citations.html" TargetMode="External"/><Relationship Id="rId2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icpsr.umich.edu/web/pages/datamanagement/citations.html" TargetMode="External"/><Relationship Id="rId2" Type="http://schemas.openxmlformats.org/officeDocument/2006/relationships/slideLayout" Target="../slideLayouts/slideLayout4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icpsr.umich.edu/web/pages/datamanagement/citations.html" TargetMode="External"/><Relationship Id="rId2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social-science-data-editors.github.io/guidance/addtl-data-citation-guidance.html" TargetMode="External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oi.org/10.1093/restud/rdw057" TargetMode="External"/><Relationship Id="rId2" Type="http://schemas.openxmlformats.org/officeDocument/2006/relationships/hyperlink" Target="https://doi.org/10.1093/restud/rdw057" TargetMode="External"/><Relationship Id="rId3" Type="http://schemas.openxmlformats.org/officeDocument/2006/relationships/hyperlink" Target="https://doi.org/10.1093/restud/rdw057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social-science-data-editors.github.io/guidance/DCAS_Restricted_data.html#us-census-bureau-and-fsrdc" TargetMode="External"/><Relationship Id="rId6" Type="http://schemas.openxmlformats.org/officeDocument/2006/relationships/slideLayout" Target="../slideLayouts/slideLayout4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hyperlink" Target="https://www.aeaweb.org/articles?id=10.1257/app.20170604" TargetMode="External"/><Relationship Id="rId4" Type="http://schemas.openxmlformats.org/officeDocument/2006/relationships/hyperlink" Target="https://www.aeaweb.org/articles?id=10.1257/app.20170604" TargetMode="External"/><Relationship Id="rId5" Type="http://schemas.openxmlformats.org/officeDocument/2006/relationships/hyperlink" Target="https://www.aeaweb.org/articles?id=10.1257/app.20170604" TargetMode="External"/><Relationship Id="rId6" Type="http://schemas.openxmlformats.org/officeDocument/2006/relationships/hyperlink" Target="https://www.aeaweb.org/articles?id=10.1257/app.20170604" TargetMode="External"/><Relationship Id="rId7" Type="http://schemas.openxmlformats.org/officeDocument/2006/relationships/hyperlink" Target="https://social-science-data-editors.github.io/guidance/Requested_information_dcas.html#example-for-government-registers" TargetMode="External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ectangl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TextBox 3"/>
          <p:cNvSpPr/>
          <p:nvPr/>
        </p:nvSpPr>
        <p:spPr>
          <a:xfrm>
            <a:off x="2039040" y="1582920"/>
            <a:ext cx="8113680" cy="14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ffffff"/>
                </a:solidFill>
                <a:latin typeface="Calibri"/>
              </a:rPr>
              <a:t>Data Provenance</a:t>
            </a:r>
            <a:endParaRPr b="0" lang="en-US" sz="8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itle 1_1"/>
          <p:cNvSpPr txBox="1"/>
          <p:nvPr/>
        </p:nvSpPr>
        <p:spPr>
          <a:xfrm>
            <a:off x="1551600" y="365040"/>
            <a:ext cx="9801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Element of a (data) citation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Content Placeholder 2_0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323f4f"/>
                </a:solidFill>
                <a:uFillTx/>
                <a:latin typeface="Calibri"/>
                <a:hlinkClick r:id="rId1"/>
              </a:rPr>
              <a:t>ICPSR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notes that a citation should include the following items: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ed7d31"/>
                </a:solidFill>
                <a:latin typeface="Calibri"/>
              </a:rPr>
              <a:t>Author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70ad47"/>
                </a:solidFill>
                <a:latin typeface="Calibri"/>
              </a:rPr>
              <a:t>Title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5b9bd5"/>
                </a:solidFill>
                <a:latin typeface="Calibri"/>
              </a:rPr>
              <a:t>Distributor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Date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bf9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bf9000"/>
                </a:solidFill>
                <a:latin typeface="Calibri"/>
              </a:rPr>
              <a:t>Version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Persistent identifier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Content Placeholder 3_0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Suggested Citation: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ed7d31"/>
                </a:solidFill>
                <a:latin typeface="Calibri"/>
              </a:rPr>
              <a:t>S&amp;P Dow Jones Indices LLC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3600" spc="-1" strike="noStrike">
                <a:solidFill>
                  <a:srgbClr val="70ad47"/>
                </a:solidFill>
                <a:latin typeface="Calibri"/>
              </a:rPr>
              <a:t>S&amp;P 500 [SP500]</a:t>
            </a:r>
            <a:r>
              <a:rPr b="0" lang="en-US" sz="3600" spc="-1" strike="noStrike">
                <a:solidFill>
                  <a:srgbClr val="70ad47"/>
                </a:solidFill>
                <a:latin typeface="Calibri"/>
              </a:rPr>
              <a:t>,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retrieved from </a:t>
            </a:r>
            <a:r>
              <a:rPr b="0" lang="en-US" sz="3600" spc="-1" strike="noStrike">
                <a:solidFill>
                  <a:srgbClr val="5b9bd5"/>
                </a:solidFill>
                <a:latin typeface="Calibri"/>
              </a:rPr>
              <a:t>FRED, Federal Reserve Bank of St. Louis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; </a:t>
            </a:r>
            <a:r>
              <a:rPr b="0" lang="en-US" sz="3600" spc="-1" strike="noStrike">
                <a:solidFill>
                  <a:srgbClr val="c00000"/>
                </a:solidFill>
                <a:latin typeface="Calibri"/>
              </a:rPr>
              <a:t>https://fred.stlouisfed.org/series/SP500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June 26, 2020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itle 1_2"/>
          <p:cNvSpPr txBox="1"/>
          <p:nvPr/>
        </p:nvSpPr>
        <p:spPr>
          <a:xfrm>
            <a:off x="1551600" y="365040"/>
            <a:ext cx="9801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Element of a (data) citation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Content Placeholder 2_1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323f4f"/>
                </a:solidFill>
                <a:uFillTx/>
                <a:latin typeface="Calibri"/>
                <a:hlinkClick r:id="rId1"/>
              </a:rPr>
              <a:t>ICPSR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notes that a citation should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include the following items: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ed7d31"/>
                </a:solidFill>
                <a:latin typeface="Calibri"/>
              </a:rPr>
              <a:t>Author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70ad47"/>
                </a:solidFill>
                <a:latin typeface="Calibri"/>
              </a:rPr>
              <a:t>Title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5b9bd5"/>
                </a:solidFill>
                <a:latin typeface="Calibri"/>
              </a:rPr>
              <a:t>Distributor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Date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Version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Persistent identifier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1" name="Content Placeholder 3_1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Constructed Citation: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ed7d31"/>
                </a:solidFill>
                <a:latin typeface="Calibri"/>
              </a:rPr>
              <a:t>Institute for Employment </a:t>
            </a:r>
            <a:r>
              <a:rPr b="0" lang="en-US" sz="3600" spc="-1" strike="noStrike">
                <a:solidFill>
                  <a:srgbClr val="ed7d31"/>
                </a:solidFill>
                <a:latin typeface="Calibri"/>
              </a:rPr>
              <a:t>Research (IAB), </a:t>
            </a:r>
            <a:r>
              <a:rPr b="0" lang="en-US" sz="3600" spc="-1" strike="noStrike">
                <a:solidFill>
                  <a:srgbClr val="70ad47"/>
                </a:solidFill>
                <a:latin typeface="Calibri"/>
              </a:rPr>
              <a:t>Establishment History </a:t>
            </a:r>
            <a:r>
              <a:rPr b="0" lang="en-US" sz="3600" spc="-1" strike="noStrike">
                <a:solidFill>
                  <a:srgbClr val="70ad47"/>
                </a:solidFill>
                <a:latin typeface="Calibri"/>
              </a:rPr>
              <a:t>Panel 1975-2018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Accessed via the </a:t>
            </a:r>
            <a:r>
              <a:rPr b="0" lang="en-US" sz="3600" spc="-1" strike="noStrike">
                <a:solidFill>
                  <a:srgbClr val="5b9bd5"/>
                </a:solidFill>
                <a:latin typeface="Calibri"/>
              </a:rPr>
              <a:t>Research </a:t>
            </a:r>
            <a:r>
              <a:rPr b="0" lang="en-US" sz="3600" spc="-1" strike="noStrike">
                <a:solidFill>
                  <a:srgbClr val="5b9bd5"/>
                </a:solidFill>
                <a:latin typeface="Calibri"/>
              </a:rPr>
              <a:t>Data Centre (FDZ) of the </a:t>
            </a:r>
            <a:r>
              <a:rPr b="0" lang="en-US" sz="3600" spc="-1" strike="noStrike">
                <a:solidFill>
                  <a:srgbClr val="5b9bd5"/>
                </a:solidFill>
                <a:latin typeface="Calibri"/>
              </a:rPr>
              <a:t>German Federal </a:t>
            </a:r>
            <a:r>
              <a:rPr b="0" lang="en-US" sz="3600" spc="-1" strike="noStrike">
                <a:solidFill>
                  <a:srgbClr val="5b9bd5"/>
                </a:solidFill>
                <a:latin typeface="Calibri"/>
              </a:rPr>
              <a:t>Employment Agency </a:t>
            </a:r>
            <a:r>
              <a:rPr b="0" lang="en-US" sz="3600" spc="-1" strike="noStrike">
                <a:solidFill>
                  <a:srgbClr val="c00000"/>
                </a:solidFill>
                <a:latin typeface="Calibri"/>
              </a:rPr>
              <a:t>DOI: </a:t>
            </a:r>
            <a:r>
              <a:rPr b="0" lang="en-US" sz="3600" spc="-1" strike="noStrike">
                <a:solidFill>
                  <a:srgbClr val="c00000"/>
                </a:solidFill>
                <a:latin typeface="Calibri"/>
              </a:rPr>
              <a:t>10.5164/IAB.BHP7518.de.</a:t>
            </a:r>
            <a:r>
              <a:rPr b="0" lang="en-US" sz="3600" spc="-1" strike="noStrike">
                <a:solidFill>
                  <a:srgbClr val="c00000"/>
                </a:solidFill>
                <a:latin typeface="Calibri"/>
              </a:rPr>
              <a:t>en.v1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June 26, 2020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1_3"/>
          <p:cNvSpPr txBox="1"/>
          <p:nvPr/>
        </p:nvSpPr>
        <p:spPr>
          <a:xfrm>
            <a:off x="1551600" y="365040"/>
            <a:ext cx="9801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Element of a (data) citation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Content Placeholder 2_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323f4f"/>
                </a:solidFill>
                <a:uFillTx/>
                <a:latin typeface="Calibri"/>
                <a:hlinkClick r:id="rId1"/>
              </a:rPr>
              <a:t>ICPSR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notes that a citation should include the following items: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ed7d31"/>
                </a:solidFill>
                <a:latin typeface="Calibri"/>
              </a:rPr>
              <a:t>Author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70ad47"/>
                </a:solidFill>
                <a:latin typeface="Calibri"/>
              </a:rPr>
              <a:t>Title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5b9bd5"/>
                </a:solidFill>
                <a:latin typeface="Calibri"/>
              </a:rPr>
              <a:t>Distributor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Date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Version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be5d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be5d6"/>
                </a:solidFill>
                <a:latin typeface="Calibri"/>
              </a:rPr>
              <a:t>Persistent identifier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4" name="Content Placeholder 3_2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Constructed Citation: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ed7d31"/>
                </a:solidFill>
                <a:latin typeface="Calibri"/>
              </a:rPr>
              <a:t>US Census Bureau, </a:t>
            </a:r>
            <a:r>
              <a:rPr b="0" lang="en-US" sz="3600" spc="-1" strike="noStrike">
                <a:solidFill>
                  <a:srgbClr val="70ad47"/>
                </a:solidFill>
                <a:latin typeface="Calibri"/>
              </a:rPr>
              <a:t>Longitudinal Business Database (LBD) </a:t>
            </a:r>
            <a:r>
              <a:rPr b="0" lang="en-US" sz="3600" spc="-1" strike="noStrike">
                <a:solidFill>
                  <a:srgbClr val="c00000"/>
                </a:solidFill>
                <a:latin typeface="Calibri"/>
              </a:rPr>
              <a:t>1975-2018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. Last accessed via the </a:t>
            </a:r>
            <a:r>
              <a:rPr b="0" lang="en-US" sz="3600" spc="-1" strike="noStrike">
                <a:solidFill>
                  <a:srgbClr val="5b9bd5"/>
                </a:solidFill>
                <a:latin typeface="Calibri"/>
              </a:rPr>
              <a:t>Federal Statistical Research Data Centre (FSRDC) </a:t>
            </a:r>
            <a:r>
              <a:rPr b="0" lang="en-US" sz="3600" spc="-1" strike="noStrike">
                <a:solidFill>
                  <a:srgbClr val="ffc000"/>
                </a:solidFill>
                <a:latin typeface="Calibri"/>
              </a:rPr>
              <a:t>June 26, 2020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ectangle 1_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TextBox 3_1"/>
          <p:cNvSpPr/>
          <p:nvPr/>
        </p:nvSpPr>
        <p:spPr>
          <a:xfrm>
            <a:off x="2039040" y="1582920"/>
            <a:ext cx="8113680" cy="14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ffffff"/>
                </a:solidFill>
                <a:latin typeface="Calibri"/>
              </a:rPr>
              <a:t>Exercise 4</a:t>
            </a:r>
            <a:endParaRPr b="0" lang="en-US" sz="8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itle 1_0"/>
          <p:cNvSpPr txBox="1"/>
          <p:nvPr/>
        </p:nvSpPr>
        <p:spPr>
          <a:xfrm>
            <a:off x="1554480" y="365040"/>
            <a:ext cx="9783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Exercise 4: Constructing data citations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1371600" y="1847880"/>
            <a:ext cx="1005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 the Data Citation Guidance at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hlinkClick r:id="rId1"/>
              </a:rPr>
              <a:t>https://social-science-data-editors.github.io/guidance/addtl-data-citation-guidance.html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the following description: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conducted our experiment with the tax authority of Uruguay. There are 120,123 firms registered in the agency’s database, whom we contacted by mail.”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itle 1_4"/>
          <p:cNvSpPr txBox="1"/>
          <p:nvPr/>
        </p:nvSpPr>
        <p:spPr>
          <a:xfrm>
            <a:off x="1551600" y="365040"/>
            <a:ext cx="9801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Element of a (data) citation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Content Placeholder 2_3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Construct a data citation using the key: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ed7d31"/>
                </a:solidFill>
                <a:latin typeface="Calibri"/>
              </a:rPr>
              <a:t>Author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70ad4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70ad47"/>
                </a:solidFill>
                <a:latin typeface="Calibri"/>
              </a:rPr>
              <a:t>Title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5b9bd5"/>
                </a:solidFill>
                <a:latin typeface="Calibri"/>
              </a:rPr>
              <a:t>Distributor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Date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Version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be5d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be5d6"/>
                </a:solidFill>
                <a:latin typeface="Calibri"/>
              </a:rPr>
              <a:t>Persistent identifier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Content Placeholder 3_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Constructed Citation: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itle 1_5"/>
          <p:cNvSpPr txBox="1"/>
          <p:nvPr/>
        </p:nvSpPr>
        <p:spPr>
          <a:xfrm>
            <a:off x="1554480" y="365040"/>
            <a:ext cx="9783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Exercise 4: Constructing data citations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1371600" y="1847880"/>
            <a:ext cx="1005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 this data citation to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README in your repository, and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commit to your Github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do the SAME for the data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used in the repository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tangl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TextBox 3"/>
          <p:cNvSpPr/>
          <p:nvPr/>
        </p:nvSpPr>
        <p:spPr>
          <a:xfrm>
            <a:off x="2039040" y="1582920"/>
            <a:ext cx="8113680" cy="14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ffffff"/>
                </a:solidFill>
                <a:latin typeface="Calibri"/>
              </a:rPr>
              <a:t>Thank you</a:t>
            </a:r>
            <a:endParaRPr b="0" lang="en-US" sz="8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tangl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itle 3"/>
          <p:cNvSpPr txBox="1"/>
          <p:nvPr/>
        </p:nvSpPr>
        <p:spPr>
          <a:xfrm>
            <a:off x="1551600" y="365040"/>
            <a:ext cx="9801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Documenting how you got to the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Content Placeholder 4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Access can be </a:t>
            </a:r>
            <a:r>
              <a:rPr b="1" lang="en-US" sz="2800" spc="-1" strike="noStrike">
                <a:solidFill>
                  <a:srgbClr val="4472c4"/>
                </a:solidFill>
                <a:latin typeface="Calibri"/>
              </a:rPr>
              <a:t>clearly and precisely documented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</a:t>
            </a:r>
            <a:r>
              <a:rPr b="1" lang="en-US" sz="2800" spc="-1" strike="noStrike">
                <a:solidFill>
                  <a:srgbClr val="70ad47"/>
                </a:solidFill>
                <a:latin typeface="Calibri"/>
              </a:rPr>
              <a:t>non-exclusive to the authors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Intermediate files preserved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(example taken from </a:t>
            </a:r>
            <a:r>
              <a:rPr b="0" lang="en-US" sz="2800" spc="-1" strike="noStrike" u="sng">
                <a:solidFill>
                  <a:srgbClr val="323f4f"/>
                </a:solidFill>
                <a:uFillTx/>
                <a:latin typeface="Calibri"/>
                <a:hlinkClick r:id="rId1"/>
              </a:rPr>
              <a:t>Fort, </a:t>
            </a:r>
            <a:r>
              <a:rPr b="0" lang="en-US" sz="2800" spc="-1" strike="noStrike" u="sng">
                <a:solidFill>
                  <a:srgbClr val="323f4f"/>
                </a:solidFill>
                <a:uFillTx/>
                <a:latin typeface="Calibri"/>
                <a:hlinkClick r:id="rId2"/>
              </a:rPr>
              <a:t>Restud</a:t>
            </a:r>
            <a:r>
              <a:rPr b="0" lang="en-US" sz="2800" spc="-1" strike="noStrike" u="sng">
                <a:solidFill>
                  <a:srgbClr val="323f4f"/>
                </a:solidFill>
                <a:uFillTx/>
                <a:latin typeface="Calibri"/>
                <a:hlinkClick r:id="rId3"/>
              </a:rPr>
              <a:t> 2016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76717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767171"/>
                </a:solidFill>
                <a:latin typeface="Calibri"/>
              </a:rPr>
              <a:t>NOTE: for AEA, you are required to provide all programs, but a copy may/should be available within the FSRDC as well.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5" name="Content Placeholder 7" descr=""/>
          <p:cNvPicPr/>
          <p:nvPr/>
        </p:nvPicPr>
        <p:blipFill>
          <a:blip r:embed="rId4"/>
          <a:stretch/>
        </p:blipFill>
        <p:spPr>
          <a:xfrm>
            <a:off x="6496560" y="1825560"/>
            <a:ext cx="4532400" cy="43509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6"/>
          <p:cNvSpPr/>
          <p:nvPr/>
        </p:nvSpPr>
        <p:spPr>
          <a:xfrm>
            <a:off x="962280" y="6176880"/>
            <a:ext cx="110685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323f4f"/>
                </a:solidFill>
                <a:uFillTx/>
                <a:latin typeface="Calibri"/>
                <a:hlinkClick r:id="rId5"/>
              </a:rPr>
              <a:t>https://social-science-data-editors.github.io/guidance/DCAS_Restricted_data.html#us-census-bureau-and-fsrdc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Rectangle 8"/>
          <p:cNvSpPr/>
          <p:nvPr/>
        </p:nvSpPr>
        <p:spPr>
          <a:xfrm>
            <a:off x="6761880" y="2069280"/>
            <a:ext cx="4367160" cy="2502360"/>
          </a:xfrm>
          <a:prstGeom prst="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Rectangle 9"/>
          <p:cNvSpPr/>
          <p:nvPr/>
        </p:nvSpPr>
        <p:spPr>
          <a:xfrm>
            <a:off x="6914160" y="2743200"/>
            <a:ext cx="3938040" cy="420840"/>
          </a:xfrm>
          <a:prstGeom prst="rect">
            <a:avLst/>
          </a:prstGeom>
          <a:noFill/>
          <a:ln w="762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Rectangle 10"/>
          <p:cNvSpPr/>
          <p:nvPr/>
        </p:nvSpPr>
        <p:spPr>
          <a:xfrm>
            <a:off x="6976440" y="4953240"/>
            <a:ext cx="4152600" cy="8935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2"/>
          <p:cNvSpPr txBox="1"/>
          <p:nvPr/>
        </p:nvSpPr>
        <p:spPr>
          <a:xfrm>
            <a:off x="1551600" y="365040"/>
            <a:ext cx="9801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did you get the data in first place?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Content Placeholder 3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applied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for the data 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through a process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purchased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the data from a provider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signed 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Non-Disclosure Agreement (NDA)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a company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university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has an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agreement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with a data provider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2" name="Content Placeholder 4" descr=""/>
          <p:cNvPicPr/>
          <p:nvPr/>
        </p:nvPicPr>
        <p:blipFill>
          <a:blip r:embed="rId1"/>
          <a:stretch/>
        </p:blipFill>
        <p:spPr>
          <a:xfrm>
            <a:off x="6172200" y="2310120"/>
            <a:ext cx="5181120" cy="338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1"/>
          <p:cNvSpPr txBox="1"/>
          <p:nvPr/>
        </p:nvSpPr>
        <p:spPr>
          <a:xfrm>
            <a:off x="1551600" y="365040"/>
            <a:ext cx="9801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You must have described the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Content Placeholder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must have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named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the dataset you wanted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downloaded the data from from an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online query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specified the extract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from a company database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(in words, in SQL, etc.)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55" name="Content Placeholder 4" descr=""/>
          <p:cNvPicPr/>
          <p:nvPr/>
        </p:nvPicPr>
        <p:blipFill>
          <a:blip r:embed="rId1"/>
          <a:stretch/>
        </p:blipFill>
        <p:spPr>
          <a:xfrm>
            <a:off x="6172200" y="2082960"/>
            <a:ext cx="5181120" cy="3836160"/>
          </a:xfrm>
          <a:prstGeom prst="rect">
            <a:avLst/>
          </a:prstGeom>
          <a:ln w="0">
            <a:noFill/>
          </a:ln>
        </p:spPr>
      </p:pic>
      <p:pic>
        <p:nvPicPr>
          <p:cNvPr id="356" name="Picture 5" descr=""/>
          <p:cNvPicPr/>
          <p:nvPr/>
        </p:nvPicPr>
        <p:blipFill>
          <a:blip r:embed="rId2"/>
          <a:stretch/>
        </p:blipFill>
        <p:spPr>
          <a:xfrm>
            <a:off x="5942520" y="2167920"/>
            <a:ext cx="8872200" cy="381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le 2"/>
          <p:cNvSpPr txBox="1"/>
          <p:nvPr/>
        </p:nvSpPr>
        <p:spPr>
          <a:xfrm>
            <a:off x="1554480" y="365040"/>
            <a:ext cx="9783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548235"/>
                </a:solidFill>
                <a:latin typeface="Calibri Light"/>
              </a:rPr>
              <a:t>How do you document data provenance?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Content Placeholder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do you need to request?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Name, specification, DOI,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Where do you need to request it?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Website, your local CRDCN, a Freedom of Information Act officer,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Details, details: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Copy of your request form?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Copy of your request letter?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Don’t assume (too much) prior knowledge!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Picture 10" descr=""/>
          <p:cNvPicPr/>
          <p:nvPr/>
        </p:nvPicPr>
        <p:blipFill>
          <a:blip r:embed="rId1"/>
          <a:stretch/>
        </p:blipFill>
        <p:spPr>
          <a:xfrm>
            <a:off x="6136200" y="4603680"/>
            <a:ext cx="5421240" cy="1035000"/>
          </a:xfrm>
          <a:prstGeom prst="rect">
            <a:avLst/>
          </a:prstGeom>
          <a:ln w="0">
            <a:noFill/>
          </a:ln>
        </p:spPr>
      </p:pic>
      <p:pic>
        <p:nvPicPr>
          <p:cNvPr id="360" name="Content Placeholder 5" descr=""/>
          <p:cNvPicPr/>
          <p:nvPr/>
        </p:nvPicPr>
        <p:blipFill>
          <a:blip r:embed="rId2"/>
          <a:stretch/>
        </p:blipFill>
        <p:spPr>
          <a:xfrm>
            <a:off x="6019920" y="1527120"/>
            <a:ext cx="5181120" cy="3046320"/>
          </a:xfrm>
          <a:prstGeom prst="rect">
            <a:avLst/>
          </a:prstGeom>
          <a:ln w="0">
            <a:noFill/>
          </a:ln>
        </p:spPr>
      </p:pic>
      <p:sp>
        <p:nvSpPr>
          <p:cNvPr id="361" name="Title 3"/>
          <p:cNvSpPr txBox="1"/>
          <p:nvPr/>
        </p:nvSpPr>
        <p:spPr>
          <a:xfrm>
            <a:off x="1551600" y="365040"/>
            <a:ext cx="9801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Example: Danish administrative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Content Placeholder 4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Access can be </a:t>
            </a:r>
            <a:r>
              <a:rPr b="1" lang="en-US" sz="2800" spc="-1" strike="noStrike">
                <a:solidFill>
                  <a:srgbClr val="4472c4"/>
                </a:solidFill>
                <a:latin typeface="Calibri"/>
              </a:rPr>
              <a:t>clearly and precisely documented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</a:t>
            </a:r>
            <a:r>
              <a:rPr b="1" lang="en-US" sz="2800" spc="-1" strike="noStrike">
                <a:solidFill>
                  <a:srgbClr val="70ad47"/>
                </a:solidFill>
                <a:latin typeface="Calibri"/>
              </a:rPr>
              <a:t>non-exclusive to the authors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(example taken from </a:t>
            </a:r>
            <a:r>
              <a:rPr b="0" lang="en-US" sz="2800" spc="-1" strike="noStrike" u="sng">
                <a:solidFill>
                  <a:srgbClr val="323f4f"/>
                </a:solidFill>
                <a:uFillTx/>
                <a:latin typeface="Calibri"/>
                <a:hlinkClick r:id="rId3"/>
              </a:rPr>
              <a:t>Fadlon</a:t>
            </a:r>
            <a:r>
              <a:rPr b="0" lang="en-US" sz="2800" spc="-1" strike="noStrike" u="sng">
                <a:solidFill>
                  <a:srgbClr val="323f4f"/>
                </a:solidFill>
                <a:uFillTx/>
                <a:latin typeface="Calibri"/>
                <a:hlinkClick r:id="rId4"/>
              </a:rPr>
              <a:t> and Nielsen, </a:t>
            </a:r>
            <a:r>
              <a:rPr b="0" lang="en-US" sz="2800" spc="-1" strike="noStrike" u="sng">
                <a:solidFill>
                  <a:srgbClr val="323f4f"/>
                </a:solidFill>
                <a:uFillTx/>
                <a:latin typeface="Calibri"/>
                <a:hlinkClick r:id="rId5"/>
              </a:rPr>
              <a:t>AEJ:Applied</a:t>
            </a:r>
            <a:r>
              <a:rPr b="0" lang="en-US" sz="2800" spc="-1" strike="noStrike" u="sng">
                <a:solidFill>
                  <a:srgbClr val="323f4f"/>
                </a:solidFill>
                <a:uFillTx/>
                <a:latin typeface="Calibri"/>
                <a:hlinkClick r:id="rId6"/>
              </a:rPr>
              <a:t> 2021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TextBox 6"/>
          <p:cNvSpPr/>
          <p:nvPr/>
        </p:nvSpPr>
        <p:spPr>
          <a:xfrm>
            <a:off x="962280" y="6176880"/>
            <a:ext cx="110685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323f4f"/>
                </a:solidFill>
                <a:uFillTx/>
                <a:latin typeface="Calibri"/>
                <a:hlinkClick r:id="rId7"/>
              </a:rPr>
              <a:t>https://social-science-data-editors.github.io/guidance/Requested_information_dcas.html#example-for-government-registers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http://www.dst.dk/extranet/forskningvariabellister/Oversigt%20over%20registre.html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4" name="Rectangle 8"/>
          <p:cNvSpPr/>
          <p:nvPr/>
        </p:nvSpPr>
        <p:spPr>
          <a:xfrm>
            <a:off x="6143760" y="4603680"/>
            <a:ext cx="5694840" cy="1573200"/>
          </a:xfrm>
          <a:prstGeom prst="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Rectangle 9"/>
          <p:cNvSpPr/>
          <p:nvPr/>
        </p:nvSpPr>
        <p:spPr>
          <a:xfrm>
            <a:off x="6077880" y="2620800"/>
            <a:ext cx="5064840" cy="672480"/>
          </a:xfrm>
          <a:prstGeom prst="rect">
            <a:avLst/>
          </a:prstGeom>
          <a:noFill/>
          <a:ln w="762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6" name="Picture 11" descr=""/>
          <p:cNvPicPr/>
          <p:nvPr/>
        </p:nvPicPr>
        <p:blipFill>
          <a:blip r:embed="rId8"/>
          <a:stretch/>
        </p:blipFill>
        <p:spPr>
          <a:xfrm>
            <a:off x="6675120" y="5144760"/>
            <a:ext cx="4700880" cy="102276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1"/>
          <p:cNvSpPr txBox="1"/>
          <p:nvPr/>
        </p:nvSpPr>
        <p:spPr>
          <a:xfrm>
            <a:off x="1554480" y="365040"/>
            <a:ext cx="9783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 4: German Restricted-access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8" name="Content Placeholder 3" descr=""/>
          <p:cNvPicPr/>
          <p:nvPr/>
        </p:nvPicPr>
        <p:blipFill>
          <a:blip r:embed="rId1"/>
          <a:stretch/>
        </p:blipFill>
        <p:spPr>
          <a:xfrm>
            <a:off x="2473920" y="1479240"/>
            <a:ext cx="7111440" cy="6458400"/>
          </a:xfrm>
          <a:prstGeom prst="rect">
            <a:avLst/>
          </a:prstGeom>
          <a:ln w="0">
            <a:noFill/>
          </a:ln>
        </p:spPr>
      </p:pic>
      <p:pic>
        <p:nvPicPr>
          <p:cNvPr id="369" name="Picture 4" descr=""/>
          <p:cNvPicPr/>
          <p:nvPr/>
        </p:nvPicPr>
        <p:blipFill>
          <a:blip r:embed="rId2"/>
          <a:stretch/>
        </p:blipFill>
        <p:spPr>
          <a:xfrm>
            <a:off x="1924200" y="2524680"/>
            <a:ext cx="8800920" cy="2428560"/>
          </a:xfrm>
          <a:prstGeom prst="rect">
            <a:avLst/>
          </a:prstGeom>
          <a:ln w="0">
            <a:noFill/>
          </a:ln>
          <a:effectLst>
            <a:outerShdw algn="tl" blurRad="50760" dir="2700000" dist="12677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itle 1"/>
          <p:cNvSpPr txBox="1"/>
          <p:nvPr/>
        </p:nvSpPr>
        <p:spPr>
          <a:xfrm>
            <a:off x="1554480" y="365040"/>
            <a:ext cx="9783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 4: German Restricted-access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1" name="Content Placeholder 3" descr=""/>
          <p:cNvPicPr/>
          <p:nvPr/>
        </p:nvPicPr>
        <p:blipFill>
          <a:blip r:embed="rId1"/>
          <a:stretch/>
        </p:blipFill>
        <p:spPr>
          <a:xfrm>
            <a:off x="2473920" y="1479240"/>
            <a:ext cx="7111440" cy="6458400"/>
          </a:xfrm>
          <a:prstGeom prst="rect">
            <a:avLst/>
          </a:prstGeom>
          <a:ln w="0">
            <a:noFill/>
          </a:ln>
        </p:spPr>
      </p:pic>
      <p:pic>
        <p:nvPicPr>
          <p:cNvPr id="372" name="Picture 4" descr=""/>
          <p:cNvPicPr/>
          <p:nvPr/>
        </p:nvPicPr>
        <p:blipFill>
          <a:blip r:embed="rId2"/>
          <a:stretch/>
        </p:blipFill>
        <p:spPr>
          <a:xfrm>
            <a:off x="1924200" y="2524680"/>
            <a:ext cx="8800920" cy="2428560"/>
          </a:xfrm>
          <a:prstGeom prst="rect">
            <a:avLst/>
          </a:prstGeom>
          <a:ln w="0">
            <a:noFill/>
          </a:ln>
          <a:effectLst>
            <a:outerShdw algn="tl" blurRad="50760" dir="2700000" dist="12677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itle 1"/>
          <p:cNvSpPr txBox="1"/>
          <p:nvPr/>
        </p:nvSpPr>
        <p:spPr>
          <a:xfrm>
            <a:off x="1554480" y="365040"/>
            <a:ext cx="9783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 4: German Restricted-access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4" name="Content Placeholder 6" descr=""/>
          <p:cNvPicPr/>
          <p:nvPr/>
        </p:nvPicPr>
        <p:blipFill>
          <a:blip r:embed="rId1"/>
          <a:stretch/>
        </p:blipFill>
        <p:spPr>
          <a:xfrm>
            <a:off x="2555280" y="1298160"/>
            <a:ext cx="6121080" cy="5823360"/>
          </a:xfrm>
          <a:prstGeom prst="rect">
            <a:avLst/>
          </a:prstGeom>
          <a:ln w="0">
            <a:noFill/>
          </a:ln>
        </p:spPr>
      </p:pic>
      <p:pic>
        <p:nvPicPr>
          <p:cNvPr id="375" name="Picture 7" descr=""/>
          <p:cNvPicPr/>
          <p:nvPr/>
        </p:nvPicPr>
        <p:blipFill>
          <a:blip r:embed="rId2"/>
          <a:stretch/>
        </p:blipFill>
        <p:spPr>
          <a:xfrm>
            <a:off x="1876320" y="2467080"/>
            <a:ext cx="8438760" cy="1923840"/>
          </a:xfrm>
          <a:prstGeom prst="rect">
            <a:avLst/>
          </a:prstGeom>
          <a:ln w="0">
            <a:solidFill>
              <a:srgbClr val="000000"/>
            </a:solidFill>
          </a:ln>
          <a:effectLst>
            <a:outerShdw algn="tl" blurRad="50760" dir="2700000" dist="12677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</TotalTime>
  <Application>LibreOffice/7.1.4.2$Linux_X86_64 LibreOffice_project/10$Build-2</Application>
  <AppVersion>15.0000</AppVersion>
  <Words>1670</Words>
  <Paragraphs>313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2020-03-31T02:20:35Z</dcterms:created>
  <dc:creator>Lars Vilhuber</dc:creator>
  <dc:description/>
  <dc:language>en-US</dc:language>
  <cp:lastModifiedBy>Lars Vilhuber</cp:lastModifiedBy>
  <dcterms:modified xsi:type="dcterms:W3CDTF">2021-10-29T11:13:06Z</dcterms:modified>
  <cp:revision>120</cp:revision>
  <dc:subject/>
  <dc:title>Implementing Increased Transparency, and Reproducibility in Economics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47</vt:i4>
  </property>
</Properties>
</file>