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62" r:id="rId3"/>
    <p:sldId id="261" r:id="rId4"/>
    <p:sldId id="258" r:id="rId5"/>
    <p:sldId id="271" r:id="rId6"/>
    <p:sldId id="264" r:id="rId7"/>
    <p:sldId id="272" r:id="rId8"/>
    <p:sldId id="311" r:id="rId9"/>
    <p:sldId id="309" r:id="rId10"/>
    <p:sldId id="312" r:id="rId11"/>
    <p:sldId id="313" r:id="rId12"/>
    <p:sldId id="308" r:id="rId13"/>
    <p:sldId id="314" r:id="rId14"/>
    <p:sldId id="315" r:id="rId15"/>
    <p:sldId id="274" r:id="rId16"/>
    <p:sldId id="306" r:id="rId17"/>
    <p:sldId id="316" r:id="rId18"/>
    <p:sldId id="317" r:id="rId19"/>
    <p:sldId id="318" r:id="rId20"/>
    <p:sldId id="319" r:id="rId21"/>
    <p:sldId id="307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D0CECE"/>
    <a:srgbClr val="8DBABD"/>
    <a:srgbClr val="FF9900"/>
    <a:srgbClr val="ED207F"/>
    <a:srgbClr val="79C9CB"/>
    <a:srgbClr val="00002F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2456" y="1164773"/>
            <a:ext cx="960711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해양통신시스템 종합설계 </a:t>
            </a:r>
            <a:r>
              <a:rPr lang="ko-KR" altLang="en-US" sz="2800" spc="-30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텀프로젝트</a:t>
            </a:r>
            <a:r>
              <a:rPr lang="ko-KR" altLang="en-US" sz="28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ko-KR" altLang="en-US" sz="28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2800" spc="-30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000" spc="-30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40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시각장애인들을 위한 보행자 신호등 </a:t>
            </a:r>
            <a:r>
              <a:rPr lang="ko-KR" altLang="en-US" sz="4000" spc="-30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알리미</a:t>
            </a:r>
            <a:r>
              <a:rPr lang="en-US" altLang="ko-KR" sz="40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algn="ctr"/>
            <a:endParaRPr lang="ko-KR" altLang="en-US" sz="40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83" y="3899387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공학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20152194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김학진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13478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서버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71106" y="1880128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Main()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1106" y="2622731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SetPinmode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71106" y="3365334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SetSocket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1106" y="4107937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1492135" y="4764640"/>
            <a:ext cx="1454727" cy="49731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connect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13" idx="0"/>
          </p:cNvCxnSpPr>
          <p:nvPr/>
        </p:nvCxnSpPr>
        <p:spPr>
          <a:xfrm>
            <a:off x="2219499" y="2261063"/>
            <a:ext cx="0" cy="361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225841" y="3003666"/>
            <a:ext cx="0" cy="361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225841" y="3746269"/>
            <a:ext cx="0" cy="361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93629" y="4787093"/>
            <a:ext cx="349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no</a:t>
            </a:r>
            <a:endParaRPr lang="ko-KR" altLang="en-US" sz="1050" b="1" dirty="0"/>
          </a:p>
        </p:txBody>
      </p:sp>
      <p:cxnSp>
        <p:nvCxnSpPr>
          <p:cNvPr id="32" name="직선 화살표 연결선 31"/>
          <p:cNvCxnSpPr>
            <a:endCxn id="5" idx="0"/>
          </p:cNvCxnSpPr>
          <p:nvPr/>
        </p:nvCxnSpPr>
        <p:spPr>
          <a:xfrm>
            <a:off x="2219498" y="4488872"/>
            <a:ext cx="1" cy="275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5" idx="1"/>
            <a:endCxn id="15" idx="1"/>
          </p:cNvCxnSpPr>
          <p:nvPr/>
        </p:nvCxnSpPr>
        <p:spPr>
          <a:xfrm rot="10800000" flipH="1">
            <a:off x="1492134" y="4298406"/>
            <a:ext cx="78971" cy="714893"/>
          </a:xfrm>
          <a:prstGeom prst="bentConnector3">
            <a:avLst>
              <a:gd name="adj1" fmla="val -3631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494118" y="4822829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SignalLight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5" idx="3"/>
            <a:endCxn id="37" idx="1"/>
          </p:cNvCxnSpPr>
          <p:nvPr/>
        </p:nvCxnSpPr>
        <p:spPr>
          <a:xfrm flipV="1">
            <a:off x="2946862" y="5013297"/>
            <a:ext cx="5472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/>
          <p:cNvSpPr/>
          <p:nvPr/>
        </p:nvSpPr>
        <p:spPr>
          <a:xfrm>
            <a:off x="5338160" y="4764638"/>
            <a:ext cx="1454727" cy="49731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bufRx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4797575" y="5013295"/>
            <a:ext cx="5472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24608" y="4764636"/>
            <a:ext cx="395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yes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26342" y="4532169"/>
            <a:ext cx="349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“R”</a:t>
            </a:r>
            <a:endParaRPr lang="ko-KR" altLang="en-US" sz="1050" b="1" dirty="0"/>
          </a:p>
        </p:txBody>
      </p:sp>
      <p:sp>
        <p:nvSpPr>
          <p:cNvPr id="50" name="직사각형 49"/>
          <p:cNvSpPr/>
          <p:nvPr/>
        </p:nvSpPr>
        <p:spPr>
          <a:xfrm>
            <a:off x="5417130" y="3940957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Send()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2" idx="0"/>
            <a:endCxn id="50" idx="2"/>
          </p:cNvCxnSpPr>
          <p:nvPr/>
        </p:nvCxnSpPr>
        <p:spPr>
          <a:xfrm flipH="1" flipV="1">
            <a:off x="6065523" y="4321892"/>
            <a:ext cx="1" cy="442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1"/>
            <a:endCxn id="37" idx="0"/>
          </p:cNvCxnSpPr>
          <p:nvPr/>
        </p:nvCxnSpPr>
        <p:spPr>
          <a:xfrm rot="10800000" flipV="1">
            <a:off x="4142512" y="4131425"/>
            <a:ext cx="1274619" cy="6914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333472" y="4822829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6792887" y="5013294"/>
            <a:ext cx="5472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42490" y="4758356"/>
            <a:ext cx="349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“D”</a:t>
            </a:r>
            <a:endParaRPr lang="ko-KR" altLang="en-US" sz="1050" b="1" dirty="0"/>
          </a:p>
        </p:txBody>
      </p:sp>
      <p:sp>
        <p:nvSpPr>
          <p:cNvPr id="58" name="다이아몬드 57"/>
          <p:cNvSpPr/>
          <p:nvPr/>
        </p:nvSpPr>
        <p:spPr>
          <a:xfrm>
            <a:off x="9170843" y="4758356"/>
            <a:ext cx="1454727" cy="49731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connect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8623587" y="5007012"/>
            <a:ext cx="5472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0"/>
            <a:endCxn id="55" idx="0"/>
          </p:cNvCxnSpPr>
          <p:nvPr/>
        </p:nvCxnSpPr>
        <p:spPr>
          <a:xfrm rot="16200000" flipH="1" flipV="1">
            <a:off x="8907799" y="3832421"/>
            <a:ext cx="64473" cy="1916342"/>
          </a:xfrm>
          <a:prstGeom prst="bentConnector3">
            <a:avLst>
              <a:gd name="adj1" fmla="val -10379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858509" y="4540482"/>
            <a:ext cx="349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no</a:t>
            </a:r>
            <a:endParaRPr lang="ko-KR" altLang="en-US" sz="1050" b="1" dirty="0"/>
          </a:p>
        </p:txBody>
      </p:sp>
      <p:cxnSp>
        <p:nvCxnSpPr>
          <p:cNvPr id="67" name="꺾인 연결선 66"/>
          <p:cNvCxnSpPr>
            <a:stCxn id="58" idx="2"/>
            <a:endCxn id="37" idx="2"/>
          </p:cNvCxnSpPr>
          <p:nvPr/>
        </p:nvCxnSpPr>
        <p:spPr>
          <a:xfrm rot="5400000" flipH="1">
            <a:off x="6994405" y="2351870"/>
            <a:ext cx="51907" cy="5755696"/>
          </a:xfrm>
          <a:prstGeom prst="bentConnector3">
            <a:avLst>
              <a:gd name="adj1" fmla="val -12571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59510" y="5203761"/>
            <a:ext cx="395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yes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1248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5607" y="1299286"/>
            <a:ext cx="22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서버 코드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Server.c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7977" y="1884180"/>
            <a:ext cx="89684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en-US" altLang="ko-KR" sz="1200" b="1" dirty="0"/>
              <a:t>.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main(void)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프로그램의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2</a:t>
            </a:r>
            <a:r>
              <a:rPr lang="en-US" altLang="ko-KR" sz="1200" b="1" dirty="0"/>
              <a:t>. void </a:t>
            </a:r>
            <a:r>
              <a:rPr lang="en-US" altLang="ko-KR" sz="1200" b="1" dirty="0" err="1"/>
              <a:t>SetPinmode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GPIO</a:t>
            </a:r>
            <a:r>
              <a:rPr lang="ko-KR" altLang="en-US" sz="1200" dirty="0" smtClean="0"/>
              <a:t>핀 설정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b="1" dirty="0"/>
              <a:t>3. void </a:t>
            </a:r>
            <a:r>
              <a:rPr lang="en-US" altLang="ko-KR" sz="1200" b="1" dirty="0" err="1"/>
              <a:t>SetSocket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소켓을 생성하고 설정</a:t>
            </a:r>
            <a:r>
              <a:rPr lang="en-US" altLang="ko-KR" sz="1200" dirty="0" smtClean="0"/>
              <a:t>, bind(), listen()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/>
              <a:t>4. void Accept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클라이언트의 </a:t>
            </a:r>
            <a:r>
              <a:rPr lang="en-US" altLang="ko-KR" sz="1200" dirty="0" smtClean="0"/>
              <a:t>connect</a:t>
            </a:r>
            <a:r>
              <a:rPr lang="ko-KR" altLang="en-US" sz="1200" dirty="0" smtClean="0"/>
              <a:t>가 있을 때까지 대기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5</a:t>
            </a:r>
            <a:r>
              <a:rPr lang="en-US" altLang="ko-KR" sz="1200" b="1" dirty="0"/>
              <a:t>. void </a:t>
            </a:r>
            <a:r>
              <a:rPr lang="en-US" altLang="ko-KR" sz="1200" b="1" dirty="0" err="1"/>
              <a:t>SignalLight</a:t>
            </a:r>
            <a:r>
              <a:rPr lang="en-US" altLang="ko-KR" sz="1200" b="1" dirty="0" smtClean="0"/>
              <a:t>() </a:t>
            </a:r>
            <a:r>
              <a:rPr lang="en-US" altLang="ko-KR" sz="1200" dirty="0"/>
              <a:t>: </a:t>
            </a:r>
            <a:r>
              <a:rPr lang="ko-KR" altLang="en-US" sz="1200" dirty="0"/>
              <a:t>프로그램의 본질적인 </a:t>
            </a:r>
            <a:r>
              <a:rPr lang="en-US" altLang="ko-KR" sz="1200" dirty="0"/>
              <a:t>main</a:t>
            </a:r>
            <a:r>
              <a:rPr lang="ko-KR" altLang="en-US" sz="1200" dirty="0" smtClean="0"/>
              <a:t>문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Red_Light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와 </a:t>
            </a:r>
            <a:r>
              <a:rPr lang="en-US" altLang="ko-KR" sz="1200" dirty="0" err="1"/>
              <a:t>Green_Light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반복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6</a:t>
            </a:r>
            <a:r>
              <a:rPr lang="en-US" altLang="ko-KR" sz="1200" b="1" dirty="0"/>
              <a:t>. void </a:t>
            </a:r>
            <a:r>
              <a:rPr lang="en-US" altLang="ko-KR" sz="1200" b="1" dirty="0" err="1"/>
              <a:t>Red_Light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빨간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를 점등 후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초간 대기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대기 중간중간에 </a:t>
            </a:r>
            <a:r>
              <a:rPr lang="en-US" altLang="ko-KR" sz="1200" dirty="0" err="1" smtClean="0"/>
              <a:t>ReceiveInformation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통해 클라이언트에 데이터 전송</a:t>
            </a:r>
            <a:endParaRPr lang="en-US" altLang="ko-KR" sz="1200" dirty="0"/>
          </a:p>
          <a:p>
            <a:r>
              <a:rPr lang="en-US" altLang="ko-KR" sz="1200" dirty="0" smtClean="0"/>
              <a:t>	           10</a:t>
            </a:r>
            <a:r>
              <a:rPr lang="ko-KR" altLang="en-US" sz="1200" dirty="0" smtClean="0"/>
              <a:t>초가 지난 후 빨간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점멸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/>
              <a:t>7. void </a:t>
            </a:r>
            <a:r>
              <a:rPr lang="en-US" altLang="ko-KR" sz="1200" b="1" dirty="0" err="1"/>
              <a:t>Green_Light</a:t>
            </a:r>
            <a:r>
              <a:rPr lang="en-US" altLang="ko-KR" sz="1200" b="1" dirty="0"/>
              <a:t>()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초록</a:t>
            </a:r>
            <a:r>
              <a:rPr lang="en-US" altLang="ko-KR" sz="1200" dirty="0" smtClean="0"/>
              <a:t>LED</a:t>
            </a:r>
            <a:r>
              <a:rPr lang="ko-KR" altLang="en-US" sz="1200" dirty="0"/>
              <a:t>를 켜고 </a:t>
            </a:r>
            <a:r>
              <a:rPr lang="en-US" altLang="ko-KR" sz="1200" dirty="0"/>
              <a:t>10</a:t>
            </a:r>
            <a:r>
              <a:rPr lang="ko-KR" altLang="en-US" sz="1200" dirty="0"/>
              <a:t>초간 대기</a:t>
            </a:r>
            <a:r>
              <a:rPr lang="en-US" altLang="ko-KR" sz="1200" dirty="0"/>
              <a:t>, </a:t>
            </a:r>
            <a:r>
              <a:rPr lang="ko-KR" altLang="en-US" sz="1200" dirty="0"/>
              <a:t>대기 중간중간에 </a:t>
            </a:r>
            <a:r>
              <a:rPr lang="en-US" altLang="ko-KR" sz="1200" dirty="0" err="1"/>
              <a:t>ReceiveInformation</a:t>
            </a:r>
            <a:r>
              <a:rPr lang="en-US" altLang="ko-KR" sz="1200" dirty="0"/>
              <a:t>()</a:t>
            </a:r>
            <a:r>
              <a:rPr lang="ko-KR" altLang="en-US" sz="1200" dirty="0"/>
              <a:t>을 통해 클라이언트에 데이터 </a:t>
            </a:r>
            <a:r>
              <a:rPr lang="ko-KR" altLang="en-US" sz="1200" dirty="0" smtClean="0"/>
              <a:t>전송</a:t>
            </a:r>
            <a:endParaRPr lang="en-US" altLang="ko-KR" sz="1200" dirty="0" smtClean="0"/>
          </a:p>
          <a:p>
            <a:r>
              <a:rPr lang="en-US" altLang="ko-KR" sz="1200" dirty="0"/>
              <a:t>	 </a:t>
            </a:r>
            <a:r>
              <a:rPr lang="en-US" altLang="ko-KR" sz="1200" dirty="0" smtClean="0"/>
              <a:t>             </a:t>
            </a:r>
            <a:r>
              <a:rPr lang="en-US" altLang="ko-KR" sz="1200" dirty="0"/>
              <a:t>10</a:t>
            </a:r>
            <a:r>
              <a:rPr lang="ko-KR" altLang="en-US" sz="1200" dirty="0"/>
              <a:t>초가 지난 후 </a:t>
            </a:r>
            <a:r>
              <a:rPr lang="ko-KR" altLang="en-US" sz="1200" dirty="0" smtClean="0"/>
              <a:t>초록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점멸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b="1" dirty="0"/>
              <a:t>8. void </a:t>
            </a:r>
            <a:r>
              <a:rPr lang="en-US" altLang="ko-KR" sz="1200" b="1" dirty="0" err="1"/>
              <a:t>ShowSegment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count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: LED</a:t>
            </a:r>
            <a:r>
              <a:rPr lang="ko-KR" altLang="en-US" sz="1200" dirty="0" smtClean="0"/>
              <a:t>가 유지되기까지 남은 시간을 </a:t>
            </a:r>
            <a:r>
              <a:rPr lang="en-US" altLang="ko-KR" sz="1200" dirty="0" smtClean="0"/>
              <a:t>7-segment</a:t>
            </a:r>
            <a:r>
              <a:rPr lang="ko-KR" altLang="en-US" sz="1200" dirty="0" smtClean="0"/>
              <a:t>에 표시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b="1" dirty="0"/>
              <a:t>9. void </a:t>
            </a:r>
            <a:r>
              <a:rPr lang="en-US" altLang="ko-KR" sz="1200" b="1" dirty="0" err="1"/>
              <a:t>ReceiveInformation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count, char </a:t>
            </a:r>
            <a:r>
              <a:rPr lang="en-US" altLang="ko-KR" sz="1200" b="1" dirty="0" err="1"/>
              <a:t>tmp</a:t>
            </a:r>
            <a:r>
              <a:rPr lang="en-US" altLang="ko-KR" sz="1200" b="1" dirty="0" smtClean="0"/>
              <a:t>[])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클라이언트에서 데이터를 받은 </a:t>
            </a:r>
            <a:r>
              <a:rPr lang="ko-KR" altLang="en-US" sz="1200" dirty="0" err="1" smtClean="0"/>
              <a:t>받은</a:t>
            </a:r>
            <a:r>
              <a:rPr lang="ko-KR" altLang="en-US" sz="1200" dirty="0" smtClean="0"/>
              <a:t> 데이터에 따라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ko-KR" altLang="en-US" sz="1200" dirty="0" smtClean="0"/>
              <a:t>클라이언트에 </a:t>
            </a:r>
            <a:r>
              <a:rPr lang="en-US" altLang="ko-KR" sz="1200" dirty="0" smtClean="0"/>
              <a:t>send()</a:t>
            </a:r>
            <a:r>
              <a:rPr lang="ko-KR" altLang="en-US" sz="1200" dirty="0" smtClean="0"/>
              <a:t>를 하거나 </a:t>
            </a:r>
            <a:r>
              <a:rPr lang="en-US" altLang="ko-KR" sz="1200" dirty="0"/>
              <a:t>send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중단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/>
              <a:t>10. void </a:t>
            </a:r>
            <a:r>
              <a:rPr lang="en-US" altLang="ko-KR" sz="1200" b="1" dirty="0" err="1"/>
              <a:t>SendInformation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count, char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[])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클라이언트에 현재 상태 데이터 전송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9460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24380" y="2527300"/>
            <a:ext cx="18288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클라이언트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6363" y="2527300"/>
            <a:ext cx="1828800" cy="182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서버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9354391" y="2481552"/>
            <a:ext cx="685800" cy="215900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587264" y="2616926"/>
            <a:ext cx="716631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0463837" y="2805974"/>
            <a:ext cx="978560" cy="12714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6997" y="4081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사용자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022924" y="214871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SWITCH_STATUS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push</a:t>
            </a:r>
            <a:endParaRPr lang="en-US" altLang="ko-KR" sz="900" b="1" dirty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(status = 1)</a:t>
            </a:r>
            <a:endParaRPr lang="en-US" altLang="ko-KR" sz="900" b="1" dirty="0" smtClean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5051993" y="2450999"/>
            <a:ext cx="1661330" cy="227874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6855" y="2200430"/>
            <a:ext cx="4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“R”</a:t>
            </a:r>
            <a:endParaRPr lang="ko-KR" altLang="en-US" sz="1400" b="1" dirty="0"/>
          </a:p>
        </p:txBody>
      </p:sp>
      <p:sp>
        <p:nvSpPr>
          <p:cNvPr id="28" name="오른쪽 화살표 27"/>
          <p:cNvSpPr/>
          <p:nvPr/>
        </p:nvSpPr>
        <p:spPr>
          <a:xfrm>
            <a:off x="5095592" y="2689237"/>
            <a:ext cx="1661330" cy="227874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90206" y="2859386"/>
            <a:ext cx="18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Current </a:t>
            </a:r>
            <a:r>
              <a:rPr lang="en-US" altLang="ko-KR" sz="1400" b="1" dirty="0" smtClean="0"/>
              <a:t>Status Data</a:t>
            </a:r>
            <a:endParaRPr lang="ko-KR" altLang="en-US" sz="1400" b="1" dirty="0"/>
          </a:p>
        </p:txBody>
      </p:sp>
      <p:sp>
        <p:nvSpPr>
          <p:cNvPr id="30" name="오른쪽 화살표 29"/>
          <p:cNvSpPr/>
          <p:nvPr/>
        </p:nvSpPr>
        <p:spPr>
          <a:xfrm>
            <a:off x="9398027" y="2740490"/>
            <a:ext cx="670376" cy="216263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082272" y="2905484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Current Status Data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499116" y="2498634"/>
            <a:ext cx="1750922" cy="564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9116" y="3633339"/>
            <a:ext cx="1750922" cy="564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7-Segment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endCxn id="13" idx="3"/>
          </p:cNvCxnSpPr>
          <p:nvPr/>
        </p:nvCxnSpPr>
        <p:spPr>
          <a:xfrm flipH="1" flipV="1">
            <a:off x="2250038" y="2781118"/>
            <a:ext cx="550942" cy="521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1"/>
            <a:endCxn id="32" idx="3"/>
          </p:cNvCxnSpPr>
          <p:nvPr/>
        </p:nvCxnSpPr>
        <p:spPr>
          <a:xfrm flipH="1">
            <a:off x="2250038" y="3441700"/>
            <a:ext cx="556325" cy="474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른쪽 화살표 41"/>
          <p:cNvSpPr/>
          <p:nvPr/>
        </p:nvSpPr>
        <p:spPr>
          <a:xfrm rot="10800000">
            <a:off x="9373229" y="3544903"/>
            <a:ext cx="685800" cy="215900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5071022" y="3509630"/>
            <a:ext cx="1661330" cy="227874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663687" y="3292016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“</a:t>
            </a:r>
            <a:r>
              <a:rPr lang="en-US" altLang="ko-KR" sz="1400" b="1" dirty="0" smtClean="0"/>
              <a:t>D”</a:t>
            </a:r>
            <a:endParaRPr lang="ko-KR" altLang="en-US" sz="1400" b="1" dirty="0"/>
          </a:p>
        </p:txBody>
      </p:sp>
      <p:sp>
        <p:nvSpPr>
          <p:cNvPr id="46" name="타원 45"/>
          <p:cNvSpPr/>
          <p:nvPr/>
        </p:nvSpPr>
        <p:spPr>
          <a:xfrm>
            <a:off x="3186522" y="4645115"/>
            <a:ext cx="165100" cy="1651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51622" y="4573776"/>
            <a:ext cx="105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Send </a:t>
            </a:r>
            <a:r>
              <a:rPr lang="en-US" altLang="ko-KR" sz="1400" b="1" dirty="0" smtClean="0"/>
              <a:t>Stop</a:t>
            </a:r>
            <a:endParaRPr lang="ko-KR" altLang="en-US" sz="1400" b="1" dirty="0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9395525" y="4140200"/>
            <a:ext cx="685800" cy="215900"/>
          </a:xfrm>
          <a:prstGeom prst="rightArrow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86305" y="3924598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SWITCH_EXIT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push</a:t>
            </a:r>
            <a:endParaRPr lang="ko-KR" altLang="en-US" sz="900" b="1" dirty="0"/>
          </a:p>
        </p:txBody>
      </p:sp>
      <p:sp>
        <p:nvSpPr>
          <p:cNvPr id="41" name="타원 40"/>
          <p:cNvSpPr/>
          <p:nvPr/>
        </p:nvSpPr>
        <p:spPr>
          <a:xfrm>
            <a:off x="7395533" y="4644782"/>
            <a:ext cx="165100" cy="1651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560633" y="4573443"/>
            <a:ext cx="1294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Program Exit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035320" y="3221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SWITCH_STATUS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push</a:t>
            </a:r>
            <a:endParaRPr lang="en-US" altLang="ko-KR" sz="900" b="1" dirty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(status = 0)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8696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7156" y="498947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프로그램 구동 예시 화면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01" y="1228044"/>
            <a:ext cx="9604276" cy="53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7156" y="498947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프로그램 구동 예시 화면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3" y="1193031"/>
            <a:ext cx="9465777" cy="53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개선할 사항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5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개선할 사항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3912" y="2441562"/>
            <a:ext cx="10715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클라이언트의 요청이 없어도 서버측 신호등은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빨간불과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파란불을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번갈아가며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계속 구동해야 하지만 클라이언트와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연결되었을때만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신호등이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구동됨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클라이언트의 요청없이 계속 구동하도록 개선 할 필요가 있음</a:t>
            </a: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3912" y="138925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서버의 신호등 상태 유지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91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개선할 사항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7039" y="3006827"/>
            <a:ext cx="1071573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부저를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사용하지 못함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기술적인 부분이 부족한 것으로 판단되어 후에 좀 더 연구하여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부저를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활용할 필요가 있음</a:t>
            </a: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3912" y="138925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77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개선할 사항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3912" y="2815634"/>
            <a:ext cx="1071573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이 프로젝트의 취지로 생각하여 한 서버에 많은 클라이언트의 연결이 요구됨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소켓프로그래밍이나</a:t>
            </a: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다른 기술을 통해 다중 연결을 실행할 필요가 있음</a:t>
            </a: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3912" y="138925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다중 연결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27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9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408" y="1549004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6097" y="1729552"/>
            <a:ext cx="11693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0408" y="2301616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96093" y="2482164"/>
            <a:ext cx="280739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0408" y="3127987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6093" y="3308536"/>
            <a:ext cx="265453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0408" y="3958985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6093" y="4139533"/>
            <a:ext cx="244117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개선할 사항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0408" y="4789981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96093" y="4970529"/>
            <a:ext cx="146119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877" y="437393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9352" y="14494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964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279" y="1892921"/>
            <a:ext cx="107157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이 프로젝트를 진행하면서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라즈베리파이와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GPIO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에 대한 이해도를 높였다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또한 소켓프로그래밍을</a:t>
            </a: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활용하면서 통신에 대한 이해도를 높였다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하지만 아직 배워야 할 부분이 많다는 것을 느꼈다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부저의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이해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소켓프로그래밍에 대한 완벽한</a:t>
            </a: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이해 등은 아직 부족하다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이런 점을 보완하고 지금까지 프로젝트를 진행하며 배운 지식들을 잘</a:t>
            </a:r>
            <a:endParaRPr lang="en-US" altLang="ko-KR" sz="20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가다듬고 유지할 필요가 있다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8" y="2447473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72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</a:rPr>
              <a:t>해양</a:t>
            </a:r>
            <a:r>
              <a:rPr lang="en-US" altLang="ko-KR" dirty="0">
                <a:latin typeface="맑은 고딕" panose="020B0503020000020004" pitchFamily="50" charset="-127"/>
              </a:rPr>
              <a:t>IT</a:t>
            </a:r>
            <a:r>
              <a:rPr lang="ko-KR" altLang="en-US" dirty="0">
                <a:latin typeface="맑은 고딕" panose="020B0503020000020004" pitchFamily="50" charset="-127"/>
              </a:rPr>
              <a:t>공학 </a:t>
            </a:r>
            <a:r>
              <a:rPr lang="en-US" altLang="ko-KR" dirty="0">
                <a:latin typeface="맑은 고딕" panose="020B0503020000020004" pitchFamily="50" charset="-127"/>
              </a:rPr>
              <a:t>20152194 </a:t>
            </a:r>
            <a:r>
              <a:rPr lang="ko-KR" altLang="en-US" dirty="0">
                <a:latin typeface="맑은 고딕" panose="020B0503020000020004" pitchFamily="50" charset="-127"/>
              </a:rPr>
              <a:t>김학진</a:t>
            </a:r>
          </a:p>
        </p:txBody>
      </p:sp>
    </p:spTree>
    <p:extLst>
      <p:ext uri="{BB962C8B-B14F-4D97-AF65-F5344CB8AC3E}">
        <p14:creationId xmlns:p14="http://schemas.microsoft.com/office/powerpoint/2010/main" val="25187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서론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4443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4209" y="2198167"/>
            <a:ext cx="10882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시각장애인들은 횡단보도를 건너기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어려움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보조장치가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있다고 하지만 많은 곳에 설치되어 있지 않아 여전히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위험함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문제점을 파악하여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시각장애인들을 위한 보행자 신호등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알리미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구상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8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877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667" y="2457381"/>
            <a:ext cx="1071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신호등에서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빨간불과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파란불을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구현하기 위한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7-Segment 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신호등상태가 유지되는데 몇 초 남았는지 표시할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스위치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사용자가 보행자 신호등 데이터를 받거나 안받도록 선택을 하는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기능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,</a:t>
            </a:r>
          </a:p>
          <a:p>
            <a:pPr lvl="3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클라이언트를 종료시키기 위한 기능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6706" y="135623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클라이언트 구조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895302" y="2412142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Main()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95302" y="3154745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SetPinmode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5302" y="3897348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ParemeterCheck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5302" y="4639951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MainProgram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3948546" y="4590073"/>
            <a:ext cx="1454727" cy="49731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program_exit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6101542" y="4590073"/>
            <a:ext cx="1454727" cy="49731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status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4538" y="4615012"/>
            <a:ext cx="1296786" cy="380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Receive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Information()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13" idx="0"/>
          </p:cNvCxnSpPr>
          <p:nvPr/>
        </p:nvCxnSpPr>
        <p:spPr>
          <a:xfrm>
            <a:off x="2543695" y="2793077"/>
            <a:ext cx="0" cy="361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550037" y="3535680"/>
            <a:ext cx="0" cy="361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550037" y="4278283"/>
            <a:ext cx="0" cy="361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5" idx="3"/>
            <a:endCxn id="5" idx="1"/>
          </p:cNvCxnSpPr>
          <p:nvPr/>
        </p:nvCxnSpPr>
        <p:spPr>
          <a:xfrm>
            <a:off x="3192088" y="4830419"/>
            <a:ext cx="756458" cy="8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03273" y="4838730"/>
            <a:ext cx="756458" cy="8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527175" y="4834574"/>
            <a:ext cx="756458" cy="8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0"/>
          </p:cNvCxnSpPr>
          <p:nvPr/>
        </p:nvCxnSpPr>
        <p:spPr>
          <a:xfrm flipH="1" flipV="1">
            <a:off x="4675909" y="4087815"/>
            <a:ext cx="1" cy="502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077393" y="3634111"/>
            <a:ext cx="1197032" cy="4537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종료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21" idx="0"/>
            <a:endCxn id="17" idx="0"/>
          </p:cNvCxnSpPr>
          <p:nvPr/>
        </p:nvCxnSpPr>
        <p:spPr>
          <a:xfrm rot="16200000" flipV="1">
            <a:off x="7853450" y="3565530"/>
            <a:ext cx="24939" cy="2074025"/>
          </a:xfrm>
          <a:prstGeom prst="bentConnector3">
            <a:avLst>
              <a:gd name="adj1" fmla="val 18832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7" idx="2"/>
            <a:endCxn id="15" idx="2"/>
          </p:cNvCxnSpPr>
          <p:nvPr/>
        </p:nvCxnSpPr>
        <p:spPr>
          <a:xfrm rot="5400000" flipH="1">
            <a:off x="4653050" y="2911532"/>
            <a:ext cx="66502" cy="4285211"/>
          </a:xfrm>
          <a:prstGeom prst="bentConnector3">
            <a:avLst>
              <a:gd name="adj1" fmla="val -993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1081" y="435340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07567" y="461310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</a:t>
            </a:r>
            <a:endParaRPr lang="ko-KR" altLang="en-US" sz="105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75341" y="460254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03178" y="504582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111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5607" y="1299286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클라이언트 코드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Client.c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7977" y="1884180"/>
            <a:ext cx="909896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main(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argc</a:t>
            </a:r>
            <a:r>
              <a:rPr lang="en-US" altLang="ko-KR" sz="1200" b="1" dirty="0"/>
              <a:t>, char *</a:t>
            </a:r>
            <a:r>
              <a:rPr lang="en-US" altLang="ko-KR" sz="1200" b="1" dirty="0" err="1"/>
              <a:t>argv</a:t>
            </a:r>
            <a:r>
              <a:rPr lang="en-US" altLang="ko-KR" sz="1200" b="1" dirty="0" smtClean="0"/>
              <a:t>[])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프로그램의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2</a:t>
            </a:r>
            <a:r>
              <a:rPr lang="en-US" altLang="ko-KR" sz="1200" b="1" dirty="0"/>
              <a:t>. void </a:t>
            </a:r>
            <a:r>
              <a:rPr lang="en-US" altLang="ko-KR" sz="1200" b="1" dirty="0" err="1"/>
              <a:t>SetPinmode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GPIO</a:t>
            </a:r>
            <a:r>
              <a:rPr lang="ko-KR" altLang="en-US" sz="1200" dirty="0" smtClean="0"/>
              <a:t>핀 설정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b="1" dirty="0"/>
              <a:t>3. void </a:t>
            </a:r>
            <a:r>
              <a:rPr lang="en-US" altLang="ko-KR" sz="1200" b="1" dirty="0" err="1"/>
              <a:t>ParameterCheck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argc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입력 매개변수의 개수 검사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올바른 매개변수가 들어왔는지 검사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b="1" dirty="0"/>
              <a:t>4. void </a:t>
            </a:r>
            <a:r>
              <a:rPr lang="en-US" altLang="ko-KR" sz="1200" b="1" dirty="0" err="1"/>
              <a:t>ShowInformation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프로그램의 버전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설명을 명시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/>
              <a:t>5. void </a:t>
            </a:r>
            <a:r>
              <a:rPr lang="en-US" altLang="ko-KR" sz="1200" b="1" dirty="0" err="1"/>
              <a:t>MainProgram</a:t>
            </a:r>
            <a:r>
              <a:rPr lang="en-US" altLang="ko-KR" sz="1200" b="1" dirty="0"/>
              <a:t>(char *</a:t>
            </a:r>
            <a:r>
              <a:rPr lang="en-US" altLang="ko-KR" sz="1200" b="1" dirty="0" err="1"/>
              <a:t>argv</a:t>
            </a:r>
            <a:r>
              <a:rPr lang="en-US" altLang="ko-KR" sz="1200" b="1" dirty="0" smtClean="0"/>
              <a:t>[])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프로그램의 본질적인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문</a:t>
            </a:r>
            <a:r>
              <a:rPr lang="en-US" altLang="ko-KR" sz="1200" dirty="0" smtClean="0"/>
              <a:t>, status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program_exit</a:t>
            </a:r>
            <a:r>
              <a:rPr lang="ko-KR" altLang="en-US" sz="1200" dirty="0" smtClean="0"/>
              <a:t>의 변수를 체크하며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  </a:t>
            </a:r>
            <a:r>
              <a:rPr lang="ko-KR" altLang="en-US" sz="1200" dirty="0" smtClean="0"/>
              <a:t>서버와 통신 및 프로그램 종료를 컨트롤하는 역할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6</a:t>
            </a:r>
            <a:r>
              <a:rPr lang="en-US" altLang="ko-KR" sz="1200" b="1" dirty="0"/>
              <a:t>.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ProgramExit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program_exit</a:t>
            </a:r>
            <a:r>
              <a:rPr lang="en-US" altLang="ko-KR" sz="1200" b="1" dirty="0"/>
              <a:t>)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SWITCH_EXIT</a:t>
            </a:r>
            <a:r>
              <a:rPr lang="ko-KR" altLang="en-US" sz="1200" dirty="0" smtClean="0"/>
              <a:t>가 눌렸을 때 </a:t>
            </a:r>
            <a:r>
              <a:rPr lang="en-US" altLang="ko-KR" sz="1200" dirty="0" err="1" smtClean="0"/>
              <a:t>program_exit</a:t>
            </a:r>
            <a:r>
              <a:rPr lang="ko-KR" altLang="en-US" sz="1200" dirty="0" smtClean="0"/>
              <a:t>의 값을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반환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/>
              <a:t>7.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ChangeStatus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status, char *</a:t>
            </a:r>
            <a:r>
              <a:rPr lang="en-US" altLang="ko-KR" sz="1200" b="1" dirty="0" err="1"/>
              <a:t>argv</a:t>
            </a:r>
            <a:r>
              <a:rPr lang="en-US" altLang="ko-KR" sz="1200" b="1" dirty="0"/>
              <a:t>[])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SWITCH_STATUS</a:t>
            </a:r>
            <a:r>
              <a:rPr lang="ko-KR" altLang="en-US" sz="1200" dirty="0" smtClean="0"/>
              <a:t>가 눌렸을 때 </a:t>
            </a:r>
            <a:r>
              <a:rPr lang="en-US" altLang="ko-KR" sz="1200" dirty="0" smtClean="0"/>
              <a:t>status</a:t>
            </a:r>
            <a:r>
              <a:rPr lang="ko-KR" altLang="en-US" sz="1200" dirty="0" smtClean="0"/>
              <a:t>의 상태를 전과 비교하여 변경 후 반환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	(status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이었을 경우 소켓을 설정하고 서버와 연결하며 </a:t>
            </a:r>
            <a:r>
              <a:rPr lang="en-US" altLang="ko-KR" sz="1200" dirty="0" smtClean="0"/>
              <a:t>status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변경</a:t>
            </a:r>
            <a:endParaRPr lang="en-US" altLang="ko-KR" sz="1200" dirty="0"/>
          </a:p>
          <a:p>
            <a:r>
              <a:rPr lang="en-US" altLang="ko-KR" sz="1200" dirty="0" smtClean="0"/>
              <a:t>				 status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이었을 경우 서버에 데이터를 그만 전송하라는 명령을 보내고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	 </a:t>
            </a:r>
            <a:r>
              <a:rPr lang="ko-KR" altLang="en-US" sz="1200" dirty="0" smtClean="0"/>
              <a:t>소켓을 </a:t>
            </a:r>
            <a:r>
              <a:rPr lang="en-US" altLang="ko-KR" sz="1200" dirty="0" smtClean="0"/>
              <a:t>close</a:t>
            </a:r>
            <a:r>
              <a:rPr lang="ko-KR" altLang="en-US" sz="1200" dirty="0" smtClean="0"/>
              <a:t>하며 </a:t>
            </a:r>
            <a:r>
              <a:rPr lang="en-US" altLang="ko-KR" sz="1200" dirty="0" smtClean="0"/>
              <a:t>status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변경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b="1" dirty="0"/>
              <a:t>8. void </a:t>
            </a:r>
            <a:r>
              <a:rPr lang="en-US" altLang="ko-KR" sz="1200" b="1" dirty="0" err="1"/>
              <a:t>ReceiveInformation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서버에 데이터를 보내라는 명령을 보낸 후 서버에서 데이터를 받아 표시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b="1" dirty="0"/>
              <a:t>9. void </a:t>
            </a:r>
            <a:r>
              <a:rPr lang="en-US" altLang="ko-KR" sz="1200" b="1" dirty="0" err="1"/>
              <a:t>SetSocket</a:t>
            </a:r>
            <a:r>
              <a:rPr lang="en-US" altLang="ko-KR" sz="1200" b="1" dirty="0"/>
              <a:t>(char *</a:t>
            </a:r>
            <a:r>
              <a:rPr lang="en-US" altLang="ko-KR" sz="1200" b="1" dirty="0" err="1"/>
              <a:t>argv</a:t>
            </a:r>
            <a:r>
              <a:rPr lang="en-US" altLang="ko-KR" sz="1200" b="1" dirty="0" smtClean="0"/>
              <a:t>[])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소켓을 생성하고 설정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/>
              <a:t>10. void </a:t>
            </a:r>
            <a:r>
              <a:rPr lang="en-US" altLang="ko-KR" sz="1200" b="1" dirty="0" err="1"/>
              <a:t>ConnectServer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서버와 연결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4450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788</Words>
  <Application>Microsoft Office PowerPoint</Application>
  <PresentationFormat>와이드스크린</PresentationFormat>
  <Paragraphs>174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김학진</cp:lastModifiedBy>
  <cp:revision>57</cp:revision>
  <dcterms:created xsi:type="dcterms:W3CDTF">2017-05-29T09:12:16Z</dcterms:created>
  <dcterms:modified xsi:type="dcterms:W3CDTF">2020-07-11T14:03:55Z</dcterms:modified>
</cp:coreProperties>
</file>