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9F32C-6E35-4E48-9E49-5E29F3EE44CF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3EBA1-CCAC-4A19-AAFD-6D0D27B4B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4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“The Chinook data model represents a digital media store, including tables for artists, albums, media tracks, invoices and customers”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58EAB-F572-DB44-8119-EE017555F8D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58EAB-F572-DB44-8119-EE017555F8D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3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58EAB-F572-DB44-8119-EE017555F8D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9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SQLite does not support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58EAB-F572-DB44-8119-EE017555F8D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5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58EAB-F572-DB44-8119-EE017555F8D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95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SQLite does not support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58EAB-F572-DB44-8119-EE017555F8D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7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58EAB-F572-DB44-8119-EE017555F8D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127C-6064-494A-8D8F-ED16861B0342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3D-EB7F-4542-BA23-B63056971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48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127C-6064-494A-8D8F-ED16861B0342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3D-EB7F-4542-BA23-B63056971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1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127C-6064-494A-8D8F-ED16861B0342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3D-EB7F-4542-BA23-B63056971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8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127C-6064-494A-8D8F-ED16861B0342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3D-EB7F-4542-BA23-B63056971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45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127C-6064-494A-8D8F-ED16861B0342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3D-EB7F-4542-BA23-B63056971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6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127C-6064-494A-8D8F-ED16861B0342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3D-EB7F-4542-BA23-B63056971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68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127C-6064-494A-8D8F-ED16861B0342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3D-EB7F-4542-BA23-B63056971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32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127C-6064-494A-8D8F-ED16861B0342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3D-EB7F-4542-BA23-B63056971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127C-6064-494A-8D8F-ED16861B0342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3D-EB7F-4542-BA23-B63056971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62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127C-6064-494A-8D8F-ED16861B0342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3D-EB7F-4542-BA23-B63056971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69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127C-6064-494A-8D8F-ED16861B0342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3D-EB7F-4542-BA23-B63056971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35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127C-6064-494A-8D8F-ED16861B0342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8C3D-EB7F-4542-BA23-B63056971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3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emaspy.org/sample/relationship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corefunc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sql-novice-survey/" TargetMode="External"/><Relationship Id="rId2" Type="http://schemas.openxmlformats.org/officeDocument/2006/relationships/hyperlink" Target="https://www.prisma.io/blog/comparison-of-database-models-1iz9u29nwn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qlitetutorial.net/sqlite-sample-database/" TargetMode="External"/><Relationship Id="rId4" Type="http://schemas.openxmlformats.org/officeDocument/2006/relationships/hyperlink" Target="https://github.com/lerocha/chinook-databas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jooq.org/2016/04/25/10-sql-tricks-that-you-didnt-think-were-possible/" TargetMode="External"/><Relationship Id="rId3" Type="http://schemas.openxmlformats.org/officeDocument/2006/relationships/hyperlink" Target="https://neo4j.com/graphgists/" TargetMode="External"/><Relationship Id="rId7" Type="http://schemas.openxmlformats.org/officeDocument/2006/relationships/hyperlink" Target="http://www.helenanderson.co.nz/sql-ctes/" TargetMode="External"/><Relationship Id="rId2" Type="http://schemas.openxmlformats.org/officeDocument/2006/relationships/hyperlink" Target="https://neo4j.com/sandbox-v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vns.ca/blog/2019/10/03/sql-queries-don-t-start-with-select/" TargetMode="External"/><Relationship Id="rId5" Type="http://schemas.openxmlformats.org/officeDocument/2006/relationships/hyperlink" Target="https://play.grafana.org/" TargetMode="External"/><Relationship Id="rId4" Type="http://schemas.openxmlformats.org/officeDocument/2006/relationships/hyperlink" Target="https://docs.influxdata.com/influxdb/v1.7/query_language/data_download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rafana.org/" TargetMode="External"/><Relationship Id="rId2" Type="http://schemas.openxmlformats.org/officeDocument/2006/relationships/hyperlink" Target="https://neo4j.com/sandbox-v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5319-3AE8-924D-96BA-865A7C8B7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Representation &amp; Databases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F4BAB-FC59-E640-9320-782A3211F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Victor Roth Cardoso</a:t>
            </a:r>
            <a:endParaRPr lang="en-US" dirty="0"/>
          </a:p>
          <a:p>
            <a:r>
              <a:rPr lang="en-GB" dirty="0" smtClean="0"/>
              <a:t>04.12.2019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Companies need databases. Databases store data. Data are facts. Facts should show some structure</a:t>
            </a:r>
          </a:p>
          <a:p>
            <a:r>
              <a:rPr lang="en-GB" sz="3200" dirty="0" smtClean="0"/>
              <a:t>There are many database systems, different advantages and disadvantages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210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29" y="2908765"/>
            <a:ext cx="3429940" cy="3417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database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Term invented in 1970 by Edgar F. </a:t>
            </a:r>
            <a:r>
              <a:rPr lang="en-GB" sz="1800" dirty="0" err="1" smtClean="0"/>
              <a:t>Codd</a:t>
            </a:r>
            <a:endParaRPr lang="en-GB" sz="1800" dirty="0" smtClean="0"/>
          </a:p>
          <a:p>
            <a:r>
              <a:rPr lang="en-GB" sz="1800" dirty="0" smtClean="0"/>
              <a:t>It stands for a system that contains multiple tables, and data points that are related one-another.</a:t>
            </a:r>
          </a:p>
          <a:p>
            <a:r>
              <a:rPr lang="en-GB" sz="1800" dirty="0" smtClean="0"/>
              <a:t>For the time being, think of it as an excel file</a:t>
            </a:r>
          </a:p>
          <a:p>
            <a:endParaRPr lang="en-GB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24" y="2908765"/>
            <a:ext cx="3429940" cy="341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 database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many relational database variants</a:t>
            </a:r>
          </a:p>
          <a:p>
            <a:pPr lvl="1"/>
            <a:r>
              <a:rPr lang="en-GB" dirty="0" smtClean="0"/>
              <a:t>PostgreSQL</a:t>
            </a:r>
          </a:p>
          <a:p>
            <a:pPr lvl="1"/>
            <a:r>
              <a:rPr lang="en-GB" dirty="0" smtClean="0"/>
              <a:t>MySQL</a:t>
            </a:r>
          </a:p>
          <a:p>
            <a:pPr lvl="1"/>
            <a:r>
              <a:rPr lang="en-GB" dirty="0" err="1" smtClean="0"/>
              <a:t>MariaDB</a:t>
            </a:r>
            <a:endParaRPr lang="en-GB" dirty="0" smtClean="0"/>
          </a:p>
          <a:p>
            <a:pPr lvl="1"/>
            <a:r>
              <a:rPr lang="en-GB" dirty="0" smtClean="0"/>
              <a:t>Microsoft SQL</a:t>
            </a:r>
          </a:p>
          <a:p>
            <a:pPr lvl="1"/>
            <a:r>
              <a:rPr lang="en-GB" dirty="0" smtClean="0"/>
              <a:t>SQLite</a:t>
            </a:r>
          </a:p>
          <a:p>
            <a:r>
              <a:rPr lang="en-GB" dirty="0" smtClean="0"/>
              <a:t>Some commands function in all of them</a:t>
            </a:r>
          </a:p>
          <a:p>
            <a:pPr lvl="1"/>
            <a:r>
              <a:rPr lang="en-GB" dirty="0" smtClean="0"/>
              <a:t>If not there are workarounds</a:t>
            </a:r>
          </a:p>
        </p:txBody>
      </p:sp>
    </p:spTree>
    <p:extLst>
      <p:ext uri="{BB962C8B-B14F-4D97-AF65-F5344CB8AC3E}">
        <p14:creationId xmlns:p14="http://schemas.microsoft.com/office/powerpoint/2010/main" val="29362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a database – Chinook database</a:t>
            </a:r>
            <a:endParaRPr lang="en-GB" dirty="0"/>
          </a:p>
        </p:txBody>
      </p:sp>
      <p:pic>
        <p:nvPicPr>
          <p:cNvPr id="1026" name="Picture 2" descr="https://lh4.googleusercontent.com/IatL3R2XPVlaWa5nhyStF30AImxozZK4LMGCS8zckt0pH3XmEQaOS-Jx-Sj4i1tpIIC2EbKipDE4PRAVSL7h-4GVKNGFSkvsRhnOb-xpV_i2Ornxjam9CTIu_wx3VCHLaChn_afY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91" y="1699820"/>
            <a:ext cx="5060106" cy="388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85813" y="6171684"/>
            <a:ext cx="550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</a:t>
            </a:r>
            <a:r>
              <a:rPr lang="en-GB" u="sng" dirty="0">
                <a:hlinkClick r:id="rId4"/>
              </a:rPr>
              <a:t>http://schemaspy.org/sample/relationships.html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2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</a:t>
            </a:r>
            <a:r>
              <a:rPr lang="en-GB" dirty="0" smtClean="0"/>
              <a:t>– opening the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Download </a:t>
            </a:r>
            <a:r>
              <a:rPr lang="en-GB" i="1" dirty="0" err="1" smtClean="0"/>
              <a:t>DBeaver</a:t>
            </a:r>
            <a:r>
              <a:rPr lang="en-GB" dirty="0" smtClean="0"/>
              <a:t> and the </a:t>
            </a:r>
            <a:r>
              <a:rPr lang="en-GB" dirty="0"/>
              <a:t>Chinook </a:t>
            </a:r>
            <a:r>
              <a:rPr lang="en-GB" dirty="0" smtClean="0"/>
              <a:t>database.</a:t>
            </a:r>
            <a:endParaRPr lang="en-GB" dirty="0" smtClean="0"/>
          </a:p>
          <a:p>
            <a:r>
              <a:rPr lang="en-GB" dirty="0" smtClean="0"/>
              <a:t>Click around </a:t>
            </a:r>
            <a:r>
              <a:rPr lang="en-GB" i="1" dirty="0" err="1" smtClean="0"/>
              <a:t>DBeaver</a:t>
            </a:r>
            <a:r>
              <a:rPr lang="en-GB" dirty="0" smtClean="0"/>
              <a:t>, open different parts and see what happens.</a:t>
            </a:r>
          </a:p>
          <a:p>
            <a:endParaRPr lang="en-GB" dirty="0" smtClean="0"/>
          </a:p>
          <a:p>
            <a:r>
              <a:rPr lang="en-GB" dirty="0" smtClean="0"/>
              <a:t>Your goal: Explore the different tables, check the columns available, identify unique keys, foreign keys, indexes and references. Double-click some tables.</a:t>
            </a:r>
          </a:p>
          <a:p>
            <a:endParaRPr lang="en-GB" dirty="0" smtClean="0"/>
          </a:p>
          <a:p>
            <a:r>
              <a:rPr lang="en-GB" dirty="0" smtClean="0"/>
              <a:t>Identify some information:</a:t>
            </a:r>
          </a:p>
          <a:p>
            <a:r>
              <a:rPr lang="en-GB" dirty="0" smtClean="0"/>
              <a:t>Table </a:t>
            </a:r>
            <a:r>
              <a:rPr lang="en-GB" b="1" dirty="0" smtClean="0"/>
              <a:t>Album</a:t>
            </a:r>
            <a:r>
              <a:rPr lang="en-GB" dirty="0" smtClean="0"/>
              <a:t>: </a:t>
            </a:r>
            <a:r>
              <a:rPr lang="en-GB" b="1" dirty="0" smtClean="0"/>
              <a:t>Data Type</a:t>
            </a:r>
            <a:r>
              <a:rPr lang="en-GB" dirty="0" smtClean="0"/>
              <a:t> for column </a:t>
            </a:r>
            <a:r>
              <a:rPr lang="en-GB" b="1" dirty="0" smtClean="0"/>
              <a:t>Title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Table </a:t>
            </a:r>
            <a:r>
              <a:rPr lang="en-GB" b="1" dirty="0" smtClean="0"/>
              <a:t>Track</a:t>
            </a:r>
            <a:r>
              <a:rPr lang="en-GB" dirty="0" smtClean="0"/>
              <a:t>: Related tables.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3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– </a:t>
            </a:r>
            <a:r>
              <a:rPr lang="en-GB" dirty="0" smtClean="0"/>
              <a:t>some initial 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Right </a:t>
            </a:r>
            <a:r>
              <a:rPr lang="en-GB" dirty="0" smtClean="0"/>
              <a:t>click on table Employee: Read data in SQL console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Wildcards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44889" y="1560688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905934">
                <a:tc>
                  <a:txBody>
                    <a:bodyPr/>
                    <a:lstStyle/>
                    <a:p>
                      <a:pPr rtl="0"/>
                      <a:r>
                        <a:rPr lang="en-GB" sz="1800" b="1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SELECT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GB" sz="1800" b="0" u="none" strike="noStrike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EmployeeId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GB" sz="1800" b="0" u="none" strike="noStrike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LastName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GB" sz="1800" b="0" u="none" strike="noStrike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FirstName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, Title, </a:t>
                      </a:r>
                      <a:r>
                        <a:rPr lang="en-GB" sz="1800" b="0" u="none" strike="noStrike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ReportsTo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GB" sz="1800" b="0" u="none" strike="noStrike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BirthDate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GB" sz="1800" b="0" u="none" strike="noStrike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HireDate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, Address, City, State, Country, </a:t>
                      </a:r>
                      <a:r>
                        <a:rPr lang="en-GB" sz="1800" b="0" u="none" strike="noStrike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PostalCode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, Phone, Fax, Email</a:t>
                      </a:r>
                      <a:endParaRPr lang="en-GB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FROM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Employee</a:t>
                      </a:r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44889" y="3625852"/>
          <a:ext cx="8128000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18770">
                <a:tc>
                  <a:txBody>
                    <a:bodyPr/>
                    <a:lstStyle/>
                    <a:p>
                      <a:pPr rtl="0"/>
                      <a:r>
                        <a:rPr lang="en-GB" sz="1800" b="1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SELECT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*</a:t>
                      </a:r>
                      <a:endParaRPr lang="en-GB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FROM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Employee</a:t>
                      </a:r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5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– </a:t>
            </a:r>
            <a:r>
              <a:rPr lang="en-GB" dirty="0" smtClean="0"/>
              <a:t>where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505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 smtClean="0"/>
              <a:t>is possible to select some of the columns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Filter the results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Filtering text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44889" y="1560688"/>
          <a:ext cx="8128000" cy="640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SELECT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GB" sz="1800" b="0" u="none" strike="noStrike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EmployeeId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GB" sz="1800" b="0" u="none" strike="noStrike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LastName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GB" sz="1800" b="0" u="none" strike="noStrike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FirstName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, Title, </a:t>
                      </a:r>
                      <a:r>
                        <a:rPr lang="en-GB" sz="1800" b="0" u="none" strike="noStrike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ReportsTo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GB" sz="1800" b="0" u="none" strike="noStrike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BirthDate</a:t>
                      </a:r>
                      <a:endParaRPr lang="en-GB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FROM</a:t>
                      </a:r>
                      <a:r>
                        <a:rPr lang="en-GB" sz="1800" b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Employee</a:t>
                      </a:r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44889" y="3061411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18770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Title,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 = 'IT Staff'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44889" y="5089933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18770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Title,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– </a:t>
            </a:r>
            <a:r>
              <a:rPr lang="en-GB" dirty="0" smtClean="0"/>
              <a:t>more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Filter </a:t>
            </a:r>
            <a:r>
              <a:rPr lang="en-GB" dirty="0" smtClean="0"/>
              <a:t>using a date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Missing values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4889" y="1515535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Title,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HireDate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Address, City, State, Country,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Phone, Fax, Email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HireDate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'2002-10-10'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4889" y="3505199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741544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Title,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HireDate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Address, City, State, Country,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Phone, Fax, Email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GB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4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– </a:t>
            </a:r>
            <a:r>
              <a:rPr lang="en-GB" dirty="0" smtClean="0"/>
              <a:t>more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Only </a:t>
            </a:r>
            <a:r>
              <a:rPr lang="en-GB" dirty="0"/>
              <a:t>existing values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44889" y="1515535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Title,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HireDate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Address, City, State, Country,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Phone, Fax, Email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NOT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GB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1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– </a:t>
            </a:r>
            <a:r>
              <a:rPr lang="en-GB" dirty="0" smtClean="0"/>
              <a:t>multiple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AND </a:t>
            </a:r>
            <a:r>
              <a:rPr lang="en-GB" dirty="0" smtClean="0"/>
              <a:t>conditions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OR conditions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44889" y="1515535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Title,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HireDate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Address, City, State, Country,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Phone, Fax, Email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HireDate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'2002-10-10'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'IT%'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44889" y="3524957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Title,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HireDate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Address, City, State, Country,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Phone, Fax, Email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HireDate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'2002-10-10'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Title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'IT%'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6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Representation &amp;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Overview to 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Relational database </a:t>
            </a:r>
            <a:r>
              <a:rPr lang="en-GB" dirty="0" smtClean="0"/>
              <a:t>systems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Understanding a database – Introduction to SQL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Other types of databases – </a:t>
            </a:r>
            <a:r>
              <a:rPr lang="en-GB" dirty="0" err="1" smtClean="0"/>
              <a:t>InfluxDB</a:t>
            </a:r>
            <a:r>
              <a:rPr lang="en-GB" dirty="0" smtClean="0"/>
              <a:t> and Neo4j</a:t>
            </a:r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Exercises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975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a database – aggregate and other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 smtClean="0"/>
              <a:t>are some build-in functions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Length of text columns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44889" y="1571977"/>
          <a:ext cx="8128000" cy="640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44889" y="3011313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City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(City) &gt; 10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6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a database – aggregate and other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8174"/>
          </a:xfrm>
        </p:spPr>
        <p:txBody>
          <a:bodyPr>
            <a:normAutofit fontScale="85000" lnSpcReduction="10000"/>
          </a:bodyPr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Other </a:t>
            </a:r>
            <a:r>
              <a:rPr lang="en-GB" dirty="0"/>
              <a:t>functions:</a:t>
            </a:r>
          </a:p>
          <a:p>
            <a:pPr lvl="1"/>
            <a:r>
              <a:rPr lang="en-GB" dirty="0"/>
              <a:t>AVG, COUNT, MAX, MIN, SUM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also possible to add the </a:t>
            </a:r>
            <a:r>
              <a:rPr lang="en-GB" b="1" dirty="0"/>
              <a:t>DISTINCT</a:t>
            </a:r>
            <a:r>
              <a:rPr lang="en-GB" dirty="0"/>
              <a:t> operator inside the aggregate function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39207" y="1878209"/>
          <a:ext cx="8128000" cy="640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Invoice;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7528" y="6107034"/>
            <a:ext cx="509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More in: </a:t>
            </a:r>
            <a:r>
              <a:rPr lang="en-GB" dirty="0">
                <a:hlinkClick r:id="rId2"/>
              </a:rPr>
              <a:t>https://www.sqlite.org/lang_corefunc.html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39207" y="3476633"/>
          <a:ext cx="8128000" cy="640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DISTINCT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Invoice;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8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a database – others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 smtClean="0"/>
              <a:t>can give alias to returned columns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Collect unique values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44889" y="1583266"/>
          <a:ext cx="8128000" cy="640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min_birth_date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max_birth_date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144889" y="3131137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City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LENGTH(City) &gt; 10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a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 </a:t>
            </a:r>
            <a:r>
              <a:rPr lang="en-GB" dirty="0" smtClean="0"/>
              <a:t>query starts in the </a:t>
            </a:r>
            <a:r>
              <a:rPr lang="en-GB" b="1" dirty="0" smtClean="0"/>
              <a:t>FROM</a:t>
            </a:r>
            <a:r>
              <a:rPr lang="en-GB" dirty="0" smtClean="0"/>
              <a:t> term</a:t>
            </a:r>
          </a:p>
          <a:p>
            <a:r>
              <a:rPr lang="en-GB" dirty="0" smtClean="0"/>
              <a:t>After it is filtered with the </a:t>
            </a:r>
            <a:r>
              <a:rPr lang="en-GB" b="1" dirty="0" smtClean="0"/>
              <a:t>WHERE</a:t>
            </a:r>
            <a:r>
              <a:rPr lang="en-GB" dirty="0" smtClean="0"/>
              <a:t> conditions</a:t>
            </a:r>
          </a:p>
          <a:p>
            <a:r>
              <a:rPr lang="en-GB" dirty="0" smtClean="0"/>
              <a:t>Some columns are returned in the </a:t>
            </a:r>
            <a:r>
              <a:rPr lang="en-GB" b="1" dirty="0" smtClean="0"/>
              <a:t>SELECT</a:t>
            </a:r>
            <a:r>
              <a:rPr lang="en-GB" dirty="0" smtClean="0"/>
              <a:t> part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44889" y="2576680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Title,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HireDate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Address, City, State, Country,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Phone, Fax, Email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HireDate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'2002-10-10'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1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</a:t>
            </a:r>
            <a:r>
              <a:rPr lang="en-GB" dirty="0" smtClean="0"/>
              <a:t>database – relationships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Tables normally contain specific information about a thing</a:t>
            </a:r>
          </a:p>
          <a:p>
            <a:r>
              <a:rPr lang="en-GB" sz="1600" dirty="0" smtClean="0"/>
              <a:t>Querying information across tables provides more information</a:t>
            </a:r>
          </a:p>
          <a:p>
            <a:r>
              <a:rPr lang="en-GB" sz="1600" dirty="0" smtClean="0"/>
              <a:t>An example, table </a:t>
            </a:r>
            <a:r>
              <a:rPr lang="en-GB" sz="1600" b="1" dirty="0" smtClean="0"/>
              <a:t>Customer</a:t>
            </a:r>
            <a:r>
              <a:rPr lang="en-GB" sz="1600" dirty="0" smtClean="0"/>
              <a:t>: for a each customer there is an associated employee number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65" y="2832801"/>
            <a:ext cx="6556646" cy="33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</a:t>
            </a:r>
            <a:r>
              <a:rPr lang="en-GB" dirty="0" smtClean="0"/>
              <a:t>– relationships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004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There are different types of relations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1-1 </a:t>
            </a:r>
            <a:r>
              <a:rPr lang="en-GB" dirty="0" smtClean="0"/>
              <a:t>relations: </a:t>
            </a:r>
          </a:p>
          <a:p>
            <a:pPr lvl="1"/>
            <a:r>
              <a:rPr lang="en-GB" dirty="0" smtClean="0"/>
              <a:t>One employee has only one supervisor (if it is not the big boss!)</a:t>
            </a:r>
          </a:p>
          <a:p>
            <a:pPr lvl="1"/>
            <a:r>
              <a:rPr lang="en-GB" dirty="0" smtClean="0"/>
              <a:t>One track has only a genre in this database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1-Many relations:</a:t>
            </a:r>
          </a:p>
          <a:p>
            <a:pPr lvl="1"/>
            <a:r>
              <a:rPr lang="en-GB" dirty="0" smtClean="0"/>
              <a:t>One employee supports multiple customers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44889" y="2754963"/>
          <a:ext cx="8128000" cy="640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GenreId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Track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44889" y="4431363"/>
          <a:ext cx="8128000" cy="640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SupportRepId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0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</a:t>
            </a:r>
            <a:r>
              <a:rPr lang="en-GB" dirty="0" smtClean="0"/>
              <a:t>– relationships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N-M </a:t>
            </a:r>
            <a:r>
              <a:rPr lang="en-GB" dirty="0" smtClean="0"/>
              <a:t>relations:</a:t>
            </a:r>
          </a:p>
          <a:p>
            <a:pPr lvl="1"/>
            <a:r>
              <a:rPr lang="en-GB" dirty="0" smtClean="0"/>
              <a:t>Multiple from one side to multiple in the other </a:t>
            </a:r>
            <a:r>
              <a:rPr lang="en-GB" dirty="0" smtClean="0"/>
              <a:t>side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relationships come from the foreign keys and references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44889" y="1967083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PlaylistId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TrackId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PlaylistTrack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44889" y="3173941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PlaylistId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TrackId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PlaylistTrack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PlaylistId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6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–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many ways to get the tables together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Oval 4"/>
          <p:cNvSpPr/>
          <p:nvPr/>
        </p:nvSpPr>
        <p:spPr>
          <a:xfrm>
            <a:off x="3699217" y="2405142"/>
            <a:ext cx="2820971" cy="252531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Table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671812" y="2405141"/>
            <a:ext cx="2820971" cy="252531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9" name="Straight Arrow Connector 8"/>
          <p:cNvCxnSpPr>
            <a:endCxn id="5" idx="3"/>
          </p:cNvCxnSpPr>
          <p:nvPr/>
        </p:nvCxnSpPr>
        <p:spPr>
          <a:xfrm flipV="1">
            <a:off x="3076528" y="4560630"/>
            <a:ext cx="1035811" cy="126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7962661" y="4676736"/>
            <a:ext cx="1270800" cy="10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3"/>
          </p:cNvCxnSpPr>
          <p:nvPr/>
        </p:nvCxnSpPr>
        <p:spPr>
          <a:xfrm flipH="1" flipV="1">
            <a:off x="6084934" y="4560629"/>
            <a:ext cx="11066" cy="13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2278" y="5952499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Left side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432640" y="5952499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Intersection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635507" y="5950554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Right side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6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671812" y="2133971"/>
            <a:ext cx="2820971" cy="252531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prstDash val="dash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699217" y="2133972"/>
            <a:ext cx="2820971" cy="252531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–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373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LEFT JOIN: get all from the left, extras from the right side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All the records on the LEFT side, extras from the RIGHT side if there</a:t>
            </a:r>
            <a:endParaRPr lang="en-GB" dirty="0"/>
          </a:p>
        </p:txBody>
      </p:sp>
      <p:sp>
        <p:nvSpPr>
          <p:cNvPr id="8" name="Freeform 7"/>
          <p:cNvSpPr/>
          <p:nvPr/>
        </p:nvSpPr>
        <p:spPr>
          <a:xfrm>
            <a:off x="5671812" y="2494791"/>
            <a:ext cx="848377" cy="1803673"/>
          </a:xfrm>
          <a:custGeom>
            <a:avLst/>
            <a:gdLst>
              <a:gd name="connsiteX0" fmla="*/ 424188 w 848377"/>
              <a:gd name="connsiteY0" fmla="*/ 0 h 1803673"/>
              <a:gd name="connsiteX1" fmla="*/ 435256 w 848377"/>
              <a:gd name="connsiteY1" fmla="*/ 9004 h 1803673"/>
              <a:gd name="connsiteX2" fmla="*/ 848377 w 848377"/>
              <a:gd name="connsiteY2" fmla="*/ 901837 h 1803673"/>
              <a:gd name="connsiteX3" fmla="*/ 435256 w 848377"/>
              <a:gd name="connsiteY3" fmla="*/ 1794670 h 1803673"/>
              <a:gd name="connsiteX4" fmla="*/ 424189 w 848377"/>
              <a:gd name="connsiteY4" fmla="*/ 1803673 h 1803673"/>
              <a:gd name="connsiteX5" fmla="*/ 413122 w 848377"/>
              <a:gd name="connsiteY5" fmla="*/ 1794669 h 1803673"/>
              <a:gd name="connsiteX6" fmla="*/ 0 w 848377"/>
              <a:gd name="connsiteY6" fmla="*/ 901836 h 1803673"/>
              <a:gd name="connsiteX7" fmla="*/ 413122 w 848377"/>
              <a:gd name="connsiteY7" fmla="*/ 9003 h 180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8377" h="1803673">
                <a:moveTo>
                  <a:pt x="424188" y="0"/>
                </a:moveTo>
                <a:lnTo>
                  <a:pt x="435256" y="9004"/>
                </a:lnTo>
                <a:cubicBezTo>
                  <a:pt x="690503" y="237500"/>
                  <a:pt x="848377" y="553164"/>
                  <a:pt x="848377" y="901837"/>
                </a:cubicBezTo>
                <a:cubicBezTo>
                  <a:pt x="848377" y="1250510"/>
                  <a:pt x="690503" y="1566174"/>
                  <a:pt x="435256" y="1794670"/>
                </a:cubicBezTo>
                <a:lnTo>
                  <a:pt x="424189" y="1803673"/>
                </a:lnTo>
                <a:lnTo>
                  <a:pt x="413122" y="1794669"/>
                </a:lnTo>
                <a:cubicBezTo>
                  <a:pt x="157874" y="1566173"/>
                  <a:pt x="0" y="1250509"/>
                  <a:pt x="0" y="901836"/>
                </a:cubicBezTo>
                <a:cubicBezTo>
                  <a:pt x="0" y="553163"/>
                  <a:pt x="157874" y="237499"/>
                  <a:pt x="413122" y="90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55128"/>
              </p:ext>
            </p:extLst>
          </p:nvPr>
        </p:nvGraphicFramePr>
        <p:xfrm>
          <a:off x="2032000" y="4855296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staff.Title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supervisor.Title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 staff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JOIN 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supervisor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supervisor.EmployeeId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1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037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RIGHT JOIN: get all from the RIGHT, extras from the LEFT side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All the records on the RIGHT side, extras from the LEFT side if available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671812" y="2140280"/>
            <a:ext cx="2820971" cy="252531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699217" y="2140281"/>
            <a:ext cx="2820971" cy="252531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– relationships </a:t>
            </a:r>
          </a:p>
        </p:txBody>
      </p:sp>
      <p:sp>
        <p:nvSpPr>
          <p:cNvPr id="8" name="Freeform 7"/>
          <p:cNvSpPr/>
          <p:nvPr/>
        </p:nvSpPr>
        <p:spPr>
          <a:xfrm>
            <a:off x="5671812" y="2501100"/>
            <a:ext cx="848377" cy="1803673"/>
          </a:xfrm>
          <a:custGeom>
            <a:avLst/>
            <a:gdLst>
              <a:gd name="connsiteX0" fmla="*/ 424188 w 848377"/>
              <a:gd name="connsiteY0" fmla="*/ 0 h 1803673"/>
              <a:gd name="connsiteX1" fmla="*/ 435256 w 848377"/>
              <a:gd name="connsiteY1" fmla="*/ 9004 h 1803673"/>
              <a:gd name="connsiteX2" fmla="*/ 848377 w 848377"/>
              <a:gd name="connsiteY2" fmla="*/ 901837 h 1803673"/>
              <a:gd name="connsiteX3" fmla="*/ 435256 w 848377"/>
              <a:gd name="connsiteY3" fmla="*/ 1794670 h 1803673"/>
              <a:gd name="connsiteX4" fmla="*/ 424189 w 848377"/>
              <a:gd name="connsiteY4" fmla="*/ 1803673 h 1803673"/>
              <a:gd name="connsiteX5" fmla="*/ 413122 w 848377"/>
              <a:gd name="connsiteY5" fmla="*/ 1794669 h 1803673"/>
              <a:gd name="connsiteX6" fmla="*/ 0 w 848377"/>
              <a:gd name="connsiteY6" fmla="*/ 901836 h 1803673"/>
              <a:gd name="connsiteX7" fmla="*/ 413122 w 848377"/>
              <a:gd name="connsiteY7" fmla="*/ 9003 h 180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8377" h="1803673">
                <a:moveTo>
                  <a:pt x="424188" y="0"/>
                </a:moveTo>
                <a:lnTo>
                  <a:pt x="435256" y="9004"/>
                </a:lnTo>
                <a:cubicBezTo>
                  <a:pt x="690503" y="237500"/>
                  <a:pt x="848377" y="553164"/>
                  <a:pt x="848377" y="901837"/>
                </a:cubicBezTo>
                <a:cubicBezTo>
                  <a:pt x="848377" y="1250510"/>
                  <a:pt x="690503" y="1566174"/>
                  <a:pt x="435256" y="1794670"/>
                </a:cubicBezTo>
                <a:lnTo>
                  <a:pt x="424189" y="1803673"/>
                </a:lnTo>
                <a:lnTo>
                  <a:pt x="413122" y="1794669"/>
                </a:lnTo>
                <a:cubicBezTo>
                  <a:pt x="157874" y="1566173"/>
                  <a:pt x="0" y="1250509"/>
                  <a:pt x="0" y="901836"/>
                </a:cubicBezTo>
                <a:cubicBezTo>
                  <a:pt x="0" y="553163"/>
                  <a:pt x="157874" y="237499"/>
                  <a:pt x="413122" y="90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20775"/>
              </p:ext>
            </p:extLst>
          </p:nvPr>
        </p:nvGraphicFramePr>
        <p:xfrm>
          <a:off x="2032000" y="4861605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staff.Title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supervisor.Title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 staff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JOIN 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supervisor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supervisor.EmployeeId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1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Chapter of </a:t>
            </a:r>
            <a:r>
              <a:rPr lang="en-GB" dirty="0"/>
              <a:t>Fundamentals of Database Systems - Ramez </a:t>
            </a:r>
            <a:r>
              <a:rPr lang="en-GB" dirty="0" smtClean="0"/>
              <a:t>Elmasri &amp; Shamkant B. </a:t>
            </a:r>
            <a:r>
              <a:rPr lang="en-GB" dirty="0" err="1" smtClean="0"/>
              <a:t>Navathe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Comparison and evolution of databases: </a:t>
            </a:r>
            <a:r>
              <a:rPr lang="en-GB" u="sng" dirty="0">
                <a:hlinkClick r:id="rId2"/>
              </a:rPr>
              <a:t>https://www.prisma.io/blog/comparison-of-database-models-1iz9u29nwn37</a:t>
            </a:r>
            <a:endParaRPr lang="en-GB" u="sng" dirty="0"/>
          </a:p>
          <a:p>
            <a:r>
              <a:rPr lang="en-GB" dirty="0"/>
              <a:t>Easy to follow SQL course: </a:t>
            </a:r>
            <a:r>
              <a:rPr lang="en-GB" u="sng" dirty="0">
                <a:hlinkClick r:id="rId3"/>
              </a:rPr>
              <a:t>https://swcarpentry.github.io/sql-novice-survey/</a:t>
            </a:r>
            <a:endParaRPr lang="en-GB" u="sng" dirty="0"/>
          </a:p>
          <a:p>
            <a:r>
              <a:rPr lang="en-GB" dirty="0" smtClean="0"/>
              <a:t>Chinook database (we are using today!): </a:t>
            </a:r>
            <a:r>
              <a:rPr lang="en-GB" u="sng" dirty="0">
                <a:hlinkClick r:id="rId4"/>
              </a:rPr>
              <a:t>https://</a:t>
            </a:r>
            <a:r>
              <a:rPr lang="en-GB" u="sng" dirty="0" smtClean="0">
                <a:hlinkClick r:id="rId4"/>
              </a:rPr>
              <a:t>github.com/lerocha/chinook-database</a:t>
            </a:r>
            <a:endParaRPr lang="en-GB" u="sng" dirty="0" smtClean="0"/>
          </a:p>
          <a:p>
            <a:r>
              <a:rPr lang="en-GB" dirty="0" smtClean="0"/>
              <a:t>Some information about the Chinook database:</a:t>
            </a:r>
            <a:r>
              <a:rPr lang="en-GB" u="sng" dirty="0" smtClean="0"/>
              <a:t> </a:t>
            </a:r>
            <a:r>
              <a:rPr lang="en-GB" u="sng" dirty="0">
                <a:hlinkClick r:id="rId5"/>
              </a:rPr>
              <a:t>https://www.sqlitetutorial.net/sqlite-sample-database/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3982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671812" y="2146586"/>
            <a:ext cx="2820971" cy="252531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prstDash val="dash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699217" y="2146587"/>
            <a:ext cx="2820971" cy="252531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–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64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INNER JOIN: prioritize the left side, with added information from the right side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Complete query on both left and right side</a:t>
            </a:r>
            <a:endParaRPr lang="en-GB" dirty="0"/>
          </a:p>
        </p:txBody>
      </p:sp>
      <p:sp>
        <p:nvSpPr>
          <p:cNvPr id="8" name="Freeform 7"/>
          <p:cNvSpPr/>
          <p:nvPr/>
        </p:nvSpPr>
        <p:spPr>
          <a:xfrm>
            <a:off x="5671812" y="2507406"/>
            <a:ext cx="848377" cy="1803673"/>
          </a:xfrm>
          <a:custGeom>
            <a:avLst/>
            <a:gdLst>
              <a:gd name="connsiteX0" fmla="*/ 424188 w 848377"/>
              <a:gd name="connsiteY0" fmla="*/ 0 h 1803673"/>
              <a:gd name="connsiteX1" fmla="*/ 435256 w 848377"/>
              <a:gd name="connsiteY1" fmla="*/ 9004 h 1803673"/>
              <a:gd name="connsiteX2" fmla="*/ 848377 w 848377"/>
              <a:gd name="connsiteY2" fmla="*/ 901837 h 1803673"/>
              <a:gd name="connsiteX3" fmla="*/ 435256 w 848377"/>
              <a:gd name="connsiteY3" fmla="*/ 1794670 h 1803673"/>
              <a:gd name="connsiteX4" fmla="*/ 424189 w 848377"/>
              <a:gd name="connsiteY4" fmla="*/ 1803673 h 1803673"/>
              <a:gd name="connsiteX5" fmla="*/ 413122 w 848377"/>
              <a:gd name="connsiteY5" fmla="*/ 1794669 h 1803673"/>
              <a:gd name="connsiteX6" fmla="*/ 0 w 848377"/>
              <a:gd name="connsiteY6" fmla="*/ 901836 h 1803673"/>
              <a:gd name="connsiteX7" fmla="*/ 413122 w 848377"/>
              <a:gd name="connsiteY7" fmla="*/ 9003 h 180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8377" h="1803673">
                <a:moveTo>
                  <a:pt x="424188" y="0"/>
                </a:moveTo>
                <a:lnTo>
                  <a:pt x="435256" y="9004"/>
                </a:lnTo>
                <a:cubicBezTo>
                  <a:pt x="690503" y="237500"/>
                  <a:pt x="848377" y="553164"/>
                  <a:pt x="848377" y="901837"/>
                </a:cubicBezTo>
                <a:cubicBezTo>
                  <a:pt x="848377" y="1250510"/>
                  <a:pt x="690503" y="1566174"/>
                  <a:pt x="435256" y="1794670"/>
                </a:cubicBezTo>
                <a:lnTo>
                  <a:pt x="424189" y="1803673"/>
                </a:lnTo>
                <a:lnTo>
                  <a:pt x="413122" y="1794669"/>
                </a:lnTo>
                <a:cubicBezTo>
                  <a:pt x="157874" y="1566173"/>
                  <a:pt x="0" y="1250509"/>
                  <a:pt x="0" y="901836"/>
                </a:cubicBezTo>
                <a:cubicBezTo>
                  <a:pt x="0" y="553163"/>
                  <a:pt x="157874" y="237499"/>
                  <a:pt x="413122" y="90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96752"/>
              </p:ext>
            </p:extLst>
          </p:nvPr>
        </p:nvGraphicFramePr>
        <p:xfrm>
          <a:off x="2032000" y="4867913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staff.Title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supervisor.Title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 staff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 JOIN 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supervisor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supervisor.EmployeeId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1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3699217" y="1579031"/>
            <a:ext cx="4793567" cy="2525313"/>
          </a:xfrm>
          <a:custGeom>
            <a:avLst/>
            <a:gdLst>
              <a:gd name="connsiteX0" fmla="*/ 3383081 w 4793567"/>
              <a:gd name="connsiteY0" fmla="*/ 0 h 2525313"/>
              <a:gd name="connsiteX1" fmla="*/ 4793567 w 4793567"/>
              <a:gd name="connsiteY1" fmla="*/ 1262656 h 2525313"/>
              <a:gd name="connsiteX2" fmla="*/ 3383081 w 4793567"/>
              <a:gd name="connsiteY2" fmla="*/ 2525312 h 2525313"/>
              <a:gd name="connsiteX3" fmla="*/ 2485881 w 4793567"/>
              <a:gd name="connsiteY3" fmla="*/ 2236983 h 2525313"/>
              <a:gd name="connsiteX4" fmla="*/ 2396784 w 4793567"/>
              <a:gd name="connsiteY4" fmla="*/ 2164493 h 2525313"/>
              <a:gd name="connsiteX5" fmla="*/ 2307686 w 4793567"/>
              <a:gd name="connsiteY5" fmla="*/ 2236984 h 2525313"/>
              <a:gd name="connsiteX6" fmla="*/ 1410486 w 4793567"/>
              <a:gd name="connsiteY6" fmla="*/ 2525313 h 2525313"/>
              <a:gd name="connsiteX7" fmla="*/ 0 w 4793567"/>
              <a:gd name="connsiteY7" fmla="*/ 1262657 h 2525313"/>
              <a:gd name="connsiteX8" fmla="*/ 1410486 w 4793567"/>
              <a:gd name="connsiteY8" fmla="*/ 1 h 2525313"/>
              <a:gd name="connsiteX9" fmla="*/ 2307686 w 4793567"/>
              <a:gd name="connsiteY9" fmla="*/ 288330 h 2525313"/>
              <a:gd name="connsiteX10" fmla="*/ 2396783 w 4793567"/>
              <a:gd name="connsiteY10" fmla="*/ 360820 h 2525313"/>
              <a:gd name="connsiteX11" fmla="*/ 2485881 w 4793567"/>
              <a:gd name="connsiteY11" fmla="*/ 288329 h 2525313"/>
              <a:gd name="connsiteX12" fmla="*/ 3383081 w 4793567"/>
              <a:gd name="connsiteY12" fmla="*/ 0 h 252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93567" h="2525313">
                <a:moveTo>
                  <a:pt x="3383081" y="0"/>
                </a:moveTo>
                <a:cubicBezTo>
                  <a:pt x="4162071" y="0"/>
                  <a:pt x="4793567" y="565310"/>
                  <a:pt x="4793567" y="1262656"/>
                </a:cubicBezTo>
                <a:cubicBezTo>
                  <a:pt x="4793567" y="1960002"/>
                  <a:pt x="4162071" y="2525312"/>
                  <a:pt x="3383081" y="2525312"/>
                </a:cubicBezTo>
                <a:cubicBezTo>
                  <a:pt x="3042273" y="2525312"/>
                  <a:pt x="2729696" y="2417108"/>
                  <a:pt x="2485881" y="2236983"/>
                </a:cubicBezTo>
                <a:lnTo>
                  <a:pt x="2396784" y="2164493"/>
                </a:lnTo>
                <a:lnTo>
                  <a:pt x="2307686" y="2236984"/>
                </a:lnTo>
                <a:cubicBezTo>
                  <a:pt x="2063871" y="2417109"/>
                  <a:pt x="1751294" y="2525313"/>
                  <a:pt x="1410486" y="2525313"/>
                </a:cubicBezTo>
                <a:cubicBezTo>
                  <a:pt x="631496" y="2525313"/>
                  <a:pt x="0" y="1960003"/>
                  <a:pt x="0" y="1262657"/>
                </a:cubicBezTo>
                <a:cubicBezTo>
                  <a:pt x="0" y="565311"/>
                  <a:pt x="631496" y="1"/>
                  <a:pt x="1410486" y="1"/>
                </a:cubicBezTo>
                <a:cubicBezTo>
                  <a:pt x="1751294" y="1"/>
                  <a:pt x="2063871" y="108205"/>
                  <a:pt x="2307686" y="288330"/>
                </a:cubicBezTo>
                <a:lnTo>
                  <a:pt x="2396783" y="360820"/>
                </a:lnTo>
                <a:lnTo>
                  <a:pt x="2485881" y="288329"/>
                </a:lnTo>
                <a:cubicBezTo>
                  <a:pt x="2729696" y="108204"/>
                  <a:pt x="3042273" y="0"/>
                  <a:pt x="33830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–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FULL JOIN: information from both sides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64783" y="4224362"/>
          <a:ext cx="4797297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7297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TrackId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Name, 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AlbumId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MediaTypeId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GenreId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g.Name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</a:t>
                      </a:r>
                    </a:p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 OUTER JOIN 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Genre g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Track.GenreId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g.GenreId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981591" y="4221796"/>
          <a:ext cx="5931930" cy="21345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3193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2134551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</a:p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LEFT JOIN 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Genre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 </a:t>
                      </a:r>
                    </a:p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a.GenreId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b.GenreId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Genre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</a:p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 </a:t>
                      </a:r>
                    </a:p>
                    <a:p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a.GenreId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b.GenreId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a.GenreId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GB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58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–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It </a:t>
            </a:r>
            <a:r>
              <a:rPr lang="en-GB" sz="2400" dirty="0" smtClean="0"/>
              <a:t>is possible to add conditions to these queries</a:t>
            </a:r>
          </a:p>
          <a:p>
            <a:r>
              <a:rPr lang="en-GB" sz="2400" dirty="0" smtClean="0"/>
              <a:t>Query the employees – supervisors relation which the supervisor has </a:t>
            </a:r>
            <a:r>
              <a:rPr lang="en-GB" sz="2400" b="1" dirty="0" smtClean="0"/>
              <a:t>General</a:t>
            </a:r>
            <a:r>
              <a:rPr lang="en-GB" sz="2400" dirty="0" smtClean="0"/>
              <a:t> title</a:t>
            </a:r>
          </a:p>
          <a:p>
            <a:endParaRPr lang="en-GB" sz="2400" dirty="0"/>
          </a:p>
          <a:p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smtClean="0"/>
              <a:t>Query the employees – supervisors relation which staff is in </a:t>
            </a:r>
            <a:r>
              <a:rPr lang="en-GB" sz="2400" b="1" dirty="0" smtClean="0"/>
              <a:t>Sales</a:t>
            </a:r>
            <a:endParaRPr lang="en-GB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6344"/>
              </p:ext>
            </p:extLst>
          </p:nvPr>
        </p:nvGraphicFramePr>
        <p:xfrm>
          <a:off x="2039207" y="2881059"/>
          <a:ext cx="81280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staff.Title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supervisor.Title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 staff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 supervisor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supervisor.EmployeeId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supervisor.Title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'General%'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056951"/>
              </p:ext>
            </p:extLst>
          </p:nvPr>
        </p:nvGraphicFramePr>
        <p:xfrm>
          <a:off x="2032000" y="4984279"/>
          <a:ext cx="81280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staff.Title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supervisor.Title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 staff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 supervisor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staff.ReportsTo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supervisor.EmployeeId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staff.Title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'Sales%'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– </a:t>
            </a:r>
            <a:r>
              <a:rPr lang="en-GB" dirty="0" smtClean="0"/>
              <a:t>groupings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Get </a:t>
            </a:r>
            <a:r>
              <a:rPr lang="en-GB" dirty="0" smtClean="0"/>
              <a:t>some information from the table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Count the number of customers from the United Kingdom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What if you need for other countries? 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It goes very repetitive to all the countries in the list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32000" y="1324336"/>
          <a:ext cx="8128000" cy="640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39207" y="2440682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Country = ‘United Kingdom’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32000" y="3971445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Country = ‘USA’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39207" y="5518520"/>
          <a:ext cx="8128000" cy="640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Country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6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 – </a:t>
            </a:r>
            <a:r>
              <a:rPr lang="en-GB" dirty="0" smtClean="0"/>
              <a:t>groupings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GROUP </a:t>
            </a:r>
            <a:r>
              <a:rPr lang="en-GB" dirty="0" smtClean="0"/>
              <a:t>BY operator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 each Country, use the aggregate function </a:t>
            </a:r>
            <a:r>
              <a:rPr lang="en-GB" b="1" dirty="0" smtClean="0"/>
              <a:t>count</a:t>
            </a:r>
            <a:endParaRPr lang="en-GB" dirty="0" smtClean="0"/>
          </a:p>
          <a:p>
            <a:r>
              <a:rPr lang="en-GB" dirty="0" smtClean="0"/>
              <a:t>It is possible to add conditionals in the query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32000" y="1405414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Country,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Country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39207" y="3499223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Country,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NOT NULL</a:t>
                      </a:r>
                      <a:endParaRPr lang="en-GB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a database – complex 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a query becomes too long and complex it is good to break it into chunks: Common Table Expression (CTE)</a:t>
            </a:r>
          </a:p>
          <a:p>
            <a:r>
              <a:rPr lang="en-GB" dirty="0" smtClean="0"/>
              <a:t>WITH operator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05526"/>
              </p:ext>
            </p:extLst>
          </p:nvPr>
        </p:nvGraphicFramePr>
        <p:xfrm>
          <a:off x="2032000" y="3134362"/>
          <a:ext cx="8128000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customers_USA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Country = 'USA'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Company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GB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customers_purchases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(Total)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Invoice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c.CustomerId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c.FirstName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cp.T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 e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customers_USA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c.SupportRepId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e.EmployeeId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customers_purchases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cp.CustomerId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c.CustomerId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2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queries might return too much data</a:t>
            </a:r>
          </a:p>
          <a:p>
            <a:r>
              <a:rPr lang="en-GB" i="1" dirty="0" err="1" smtClean="0"/>
              <a:t>DBeaver</a:t>
            </a:r>
            <a:r>
              <a:rPr lang="en-GB" dirty="0" smtClean="0"/>
              <a:t> returns the data in blocks by default</a:t>
            </a:r>
          </a:p>
          <a:p>
            <a:r>
              <a:rPr lang="en-GB" dirty="0" smtClean="0"/>
              <a:t>It might be needed to limit in other interfaces/programs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38243"/>
              </p:ext>
            </p:extLst>
          </p:nvPr>
        </p:nvGraphicFramePr>
        <p:xfrm>
          <a:off x="2036504" y="3542462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3515388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PlaylistId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TrackId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PlaylistTrack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GB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</a:t>
                      </a:r>
                      <a:endParaRPr lang="en-GB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a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database tries to optimize the queries for the fastest/optimal execution</a:t>
            </a:r>
          </a:p>
          <a:p>
            <a:r>
              <a:rPr lang="en-GB" dirty="0" smtClean="0"/>
              <a:t>Some commands not shown are:</a:t>
            </a:r>
          </a:p>
          <a:p>
            <a:pPr lvl="1"/>
            <a:r>
              <a:rPr lang="en-GB" dirty="0" smtClean="0"/>
              <a:t>CREATE TABLE</a:t>
            </a:r>
          </a:p>
          <a:p>
            <a:pPr lvl="1"/>
            <a:r>
              <a:rPr lang="en-GB" dirty="0" smtClean="0"/>
              <a:t>CREATE INDEX</a:t>
            </a:r>
          </a:p>
          <a:p>
            <a:pPr lvl="1"/>
            <a:r>
              <a:rPr lang="en-GB" dirty="0" smtClean="0"/>
              <a:t>ALTER TABLE</a:t>
            </a:r>
          </a:p>
          <a:p>
            <a:pPr lvl="1"/>
            <a:r>
              <a:rPr lang="en-GB" dirty="0" smtClean="0"/>
              <a:t>DROP TABLE</a:t>
            </a:r>
          </a:p>
          <a:p>
            <a:pPr lvl="1"/>
            <a:r>
              <a:rPr lang="en-GB" b="1" dirty="0" smtClean="0"/>
              <a:t>SELECT INTO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types of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different types:</a:t>
            </a:r>
          </a:p>
          <a:p>
            <a:pPr lvl="1"/>
            <a:r>
              <a:rPr lang="en-GB" dirty="0" smtClean="0"/>
              <a:t>Relational databases</a:t>
            </a:r>
          </a:p>
          <a:p>
            <a:pPr lvl="1"/>
            <a:r>
              <a:rPr lang="en-GB" dirty="0" smtClean="0"/>
              <a:t>Graph databases</a:t>
            </a:r>
          </a:p>
          <a:p>
            <a:pPr lvl="1"/>
            <a:r>
              <a:rPr lang="en-GB" dirty="0" smtClean="0"/>
              <a:t>Object storage</a:t>
            </a:r>
          </a:p>
          <a:p>
            <a:pPr lvl="1"/>
            <a:r>
              <a:rPr lang="en-GB" dirty="0" smtClean="0"/>
              <a:t>Document store</a:t>
            </a:r>
          </a:p>
          <a:p>
            <a:pPr lvl="1"/>
            <a:r>
              <a:rPr lang="en-GB" dirty="0" smtClean="0"/>
              <a:t>Time-series database</a:t>
            </a:r>
          </a:p>
          <a:p>
            <a:r>
              <a:rPr lang="en-GB" dirty="0" smtClean="0"/>
              <a:t>Optimized to different scenarios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5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types of databases – Graph Database Neo4j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database features an embedded browser for visualisation</a:t>
            </a:r>
          </a:p>
          <a:p>
            <a:r>
              <a:rPr lang="en-GB" dirty="0" smtClean="0"/>
              <a:t>In the Neo4j sandbox are some datasets</a:t>
            </a:r>
          </a:p>
          <a:p>
            <a:r>
              <a:rPr lang="en-GB" dirty="0" smtClean="0"/>
              <a:t>In an example, this is a dataset on public</a:t>
            </a:r>
          </a:p>
          <a:p>
            <a:pPr marL="0" indent="0">
              <a:buNone/>
            </a:pPr>
            <a:r>
              <a:rPr lang="en-GB" dirty="0" smtClean="0"/>
              <a:t>information about crimes in the UK</a:t>
            </a:r>
          </a:p>
          <a:p>
            <a:endParaRPr lang="en-GB" dirty="0" smtClean="0"/>
          </a:p>
          <a:p>
            <a:r>
              <a:rPr lang="en-GB" dirty="0" smtClean="0"/>
              <a:t>The dataset focuses on relationships </a:t>
            </a:r>
          </a:p>
          <a:p>
            <a:pPr marL="0" indent="0">
              <a:buNone/>
            </a:pPr>
            <a:r>
              <a:rPr lang="en-GB" dirty="0" smtClean="0"/>
              <a:t>between different elements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58" y="2405794"/>
            <a:ext cx="4129418" cy="4165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4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Graph database – Neo4j Sandbox: </a:t>
            </a:r>
            <a:r>
              <a:rPr lang="en-GB" u="sng" dirty="0">
                <a:hlinkClick r:id="rId2"/>
              </a:rPr>
              <a:t>https://neo4j.com/sandbox-v2</a:t>
            </a:r>
            <a:r>
              <a:rPr lang="en-GB" u="sng" dirty="0" smtClean="0">
                <a:hlinkClick r:id="rId2"/>
              </a:rPr>
              <a:t>/</a:t>
            </a:r>
            <a:endParaRPr lang="en-GB" u="sng" dirty="0" smtClean="0"/>
          </a:p>
          <a:p>
            <a:r>
              <a:rPr lang="en-GB" dirty="0" smtClean="0"/>
              <a:t>Graph database – Neo4j GraphGists: </a:t>
            </a:r>
            <a:r>
              <a:rPr lang="en-GB" dirty="0">
                <a:hlinkClick r:id="rId3"/>
              </a:rPr>
              <a:t>https://neo4j.com/graphgists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smtClean="0"/>
              <a:t>Time-series database – </a:t>
            </a:r>
            <a:r>
              <a:rPr lang="en-GB" dirty="0" err="1" smtClean="0"/>
              <a:t>InfluxDB</a:t>
            </a:r>
            <a:r>
              <a:rPr lang="en-GB" dirty="0" smtClean="0"/>
              <a:t> Sample data: </a:t>
            </a:r>
            <a:r>
              <a:rPr lang="en-GB" dirty="0">
                <a:hlinkClick r:id="rId4"/>
              </a:rPr>
              <a:t>https://docs.influxdata.com/influxdb/v1.7/query_language/data_download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Time-series database companion – </a:t>
            </a:r>
            <a:r>
              <a:rPr lang="en-GB" dirty="0" err="1" smtClean="0"/>
              <a:t>Grafana</a:t>
            </a:r>
            <a:r>
              <a:rPr lang="en-GB" dirty="0" smtClean="0"/>
              <a:t> Sandbox: </a:t>
            </a:r>
            <a:r>
              <a:rPr lang="en-GB" dirty="0">
                <a:hlinkClick r:id="rId5"/>
              </a:rPr>
              <a:t>https://play.grafana.org</a:t>
            </a:r>
            <a:endParaRPr lang="en-GB" dirty="0" smtClean="0"/>
          </a:p>
          <a:p>
            <a:r>
              <a:rPr lang="en-GB" dirty="0" smtClean="0"/>
              <a:t>Other SQL articles:</a:t>
            </a:r>
          </a:p>
          <a:p>
            <a:pPr lvl="1"/>
            <a:r>
              <a:rPr lang="en-GB" dirty="0" smtClean="0"/>
              <a:t>SQL Queries Don’t Start With Select: </a:t>
            </a:r>
            <a:r>
              <a:rPr lang="en-GB" u="sng" dirty="0" smtClean="0">
                <a:hlinkClick r:id="rId6"/>
              </a:rPr>
              <a:t>https</a:t>
            </a:r>
            <a:r>
              <a:rPr lang="en-GB" u="sng" dirty="0">
                <a:hlinkClick r:id="rId6"/>
              </a:rPr>
              <a:t>://jvns.ca/blog/2019/10/03/sql-queries-don-t-start-with-select</a:t>
            </a:r>
            <a:r>
              <a:rPr lang="en-GB" u="sng" dirty="0" smtClean="0">
                <a:hlinkClick r:id="rId6"/>
              </a:rPr>
              <a:t>/</a:t>
            </a:r>
            <a:endParaRPr lang="en-GB" u="sng" dirty="0" smtClean="0"/>
          </a:p>
          <a:p>
            <a:pPr lvl="1"/>
            <a:r>
              <a:rPr lang="en-GB" dirty="0" smtClean="0"/>
              <a:t>Why You Should Use SQL CTEs: </a:t>
            </a:r>
            <a:r>
              <a:rPr lang="en-GB" u="sng" dirty="0">
                <a:hlinkClick r:id="rId7"/>
              </a:rPr>
              <a:t>http://www.helenanderson.co.nz/sql-ctes</a:t>
            </a:r>
            <a:r>
              <a:rPr lang="en-GB" u="sng" dirty="0" smtClean="0">
                <a:hlinkClick r:id="rId7"/>
              </a:rPr>
              <a:t>/</a:t>
            </a:r>
            <a:endParaRPr lang="en-GB" u="sng" dirty="0" smtClean="0"/>
          </a:p>
          <a:p>
            <a:pPr lvl="1"/>
            <a:r>
              <a:rPr lang="en-GB" dirty="0" smtClean="0"/>
              <a:t>10 SQL Tricks That You Didn’t Think Were Possible:</a:t>
            </a:r>
            <a:r>
              <a:rPr lang="en-GB" u="sng" dirty="0" smtClean="0"/>
              <a:t> </a:t>
            </a:r>
            <a:r>
              <a:rPr lang="en-GB" u="sng" dirty="0" smtClean="0">
                <a:hlinkClick r:id="rId8"/>
              </a:rPr>
              <a:t>https</a:t>
            </a:r>
            <a:r>
              <a:rPr lang="en-GB" u="sng" dirty="0">
                <a:hlinkClick r:id="rId8"/>
              </a:rPr>
              <a:t>://blog.jooq.org/2016/04/25/10-sql-tricks-that-you-didnt-think-were-possible</a:t>
            </a:r>
            <a:r>
              <a:rPr lang="en-GB" u="sng" dirty="0" smtClean="0">
                <a:hlinkClick r:id="rId8"/>
              </a:rPr>
              <a:t>/</a:t>
            </a:r>
            <a:r>
              <a:rPr lang="en-GB" dirty="0"/>
              <a:t/>
            </a:r>
            <a:br>
              <a:rPr lang="en-GB" dirty="0"/>
            </a:br>
            <a:endParaRPr lang="en-GB" u="sng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667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types of databases – Graph Database Neo4j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query direct relationships and expand from there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45" y="2682319"/>
            <a:ext cx="5825709" cy="31711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14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databases – </a:t>
            </a:r>
            <a:r>
              <a:rPr lang="en-GB" dirty="0" smtClean="0"/>
              <a:t>Time-series </a:t>
            </a:r>
            <a:r>
              <a:rPr lang="en-GB" dirty="0"/>
              <a:t>Database </a:t>
            </a:r>
            <a:r>
              <a:rPr lang="en-GB" dirty="0" err="1" smtClean="0"/>
              <a:t>InfluxDB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optimized for management of time-related data</a:t>
            </a:r>
          </a:p>
          <a:p>
            <a:r>
              <a:rPr lang="en-GB" dirty="0" smtClean="0"/>
              <a:t>Build-in functions for handling storage of older data into groupings</a:t>
            </a:r>
          </a:p>
          <a:p>
            <a:r>
              <a:rPr lang="en-GB" dirty="0" smtClean="0"/>
              <a:t>In combination with </a:t>
            </a:r>
            <a:r>
              <a:rPr lang="en-GB" dirty="0" err="1" smtClean="0"/>
              <a:t>Grafana</a:t>
            </a:r>
            <a:r>
              <a:rPr lang="en-GB" dirty="0" smtClean="0"/>
              <a:t>: powerful visualisation tool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855" y="3460584"/>
            <a:ext cx="6390290" cy="311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869" y="911225"/>
            <a:ext cx="5163880" cy="4362524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A</a:t>
            </a:r>
            <a:r>
              <a:rPr lang="en-GB" dirty="0"/>
              <a:t>: SELECT FROM WHERE</a:t>
            </a:r>
          </a:p>
          <a:p>
            <a:r>
              <a:rPr lang="en-GB" dirty="0"/>
              <a:t>B: JOIN</a:t>
            </a:r>
          </a:p>
          <a:p>
            <a:r>
              <a:rPr lang="en-GB" dirty="0"/>
              <a:t>C: COUNT</a:t>
            </a:r>
          </a:p>
          <a:p>
            <a:r>
              <a:rPr lang="en-GB" dirty="0"/>
              <a:t>D: GROUP BY</a:t>
            </a:r>
          </a:p>
          <a:p>
            <a:r>
              <a:rPr lang="en-GB" dirty="0"/>
              <a:t>E: </a:t>
            </a:r>
            <a:r>
              <a:rPr lang="en-GB" dirty="0" smtClean="0"/>
              <a:t>WITH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98041" y="874011"/>
            <a:ext cx="6501809" cy="558526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Table Customer</a:t>
            </a:r>
          </a:p>
          <a:p>
            <a:pPr fontAlgn="base"/>
            <a:r>
              <a:rPr lang="en-GB" dirty="0"/>
              <a:t>A</a:t>
            </a:r>
          </a:p>
          <a:p>
            <a:pPr lvl="1" fontAlgn="base"/>
            <a:r>
              <a:rPr lang="en-GB" dirty="0"/>
              <a:t>Get the customers where there is no support employee (</a:t>
            </a:r>
            <a:r>
              <a:rPr lang="en-GB" dirty="0" err="1"/>
              <a:t>SupportRepId</a:t>
            </a:r>
            <a:r>
              <a:rPr lang="en-GB" dirty="0"/>
              <a:t>)</a:t>
            </a:r>
          </a:p>
          <a:p>
            <a:pPr lvl="1" fontAlgn="base"/>
            <a:r>
              <a:rPr lang="en-GB" dirty="0"/>
              <a:t>Get the customers with a company.</a:t>
            </a:r>
          </a:p>
          <a:p>
            <a:pPr lvl="1" fontAlgn="base"/>
            <a:r>
              <a:rPr lang="en-GB" dirty="0"/>
              <a:t>Get the Customers for the support employee (</a:t>
            </a:r>
            <a:r>
              <a:rPr lang="en-GB" dirty="0" err="1"/>
              <a:t>SuportRepId</a:t>
            </a:r>
            <a:r>
              <a:rPr lang="en-GB" dirty="0"/>
              <a:t>) equal to 1</a:t>
            </a:r>
          </a:p>
          <a:p>
            <a:pPr fontAlgn="base"/>
            <a:r>
              <a:rPr lang="en-GB" dirty="0"/>
              <a:t>B</a:t>
            </a:r>
          </a:p>
          <a:p>
            <a:pPr lvl="1" fontAlgn="base"/>
            <a:r>
              <a:rPr lang="en-GB" dirty="0"/>
              <a:t>Get the </a:t>
            </a:r>
            <a:r>
              <a:rPr lang="en-GB" dirty="0" err="1"/>
              <a:t>EmployeeId</a:t>
            </a:r>
            <a:r>
              <a:rPr lang="en-GB" dirty="0"/>
              <a:t> and </a:t>
            </a:r>
            <a:r>
              <a:rPr lang="en-GB" dirty="0" err="1"/>
              <a:t>FirstName</a:t>
            </a:r>
            <a:r>
              <a:rPr lang="en-GB" dirty="0"/>
              <a:t> of the employee associated with a customer</a:t>
            </a:r>
          </a:p>
          <a:p>
            <a:pPr lvl="1" fontAlgn="base"/>
            <a:r>
              <a:rPr lang="en-GB" dirty="0"/>
              <a:t>Get the number of customers for each employee. Report with </a:t>
            </a:r>
            <a:r>
              <a:rPr lang="en-GB" dirty="0" err="1"/>
              <a:t>EmployeeId</a:t>
            </a:r>
            <a:r>
              <a:rPr lang="en-GB" dirty="0"/>
              <a:t> and </a:t>
            </a:r>
            <a:r>
              <a:rPr lang="en-GB" dirty="0" err="1"/>
              <a:t>FirstName</a:t>
            </a:r>
            <a:endParaRPr lang="en-GB" dirty="0"/>
          </a:p>
          <a:p>
            <a:pPr fontAlgn="base"/>
            <a:r>
              <a:rPr lang="en-GB" dirty="0"/>
              <a:t>C</a:t>
            </a:r>
          </a:p>
          <a:p>
            <a:pPr lvl="1" fontAlgn="base"/>
            <a:r>
              <a:rPr lang="en-GB" dirty="0"/>
              <a:t>Get the number of rows in the 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4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869" y="911225"/>
            <a:ext cx="5163880" cy="4362524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A: </a:t>
            </a:r>
            <a:r>
              <a:rPr lang="en-GB" dirty="0"/>
              <a:t>SELECT FROM WHERE</a:t>
            </a:r>
          </a:p>
          <a:p>
            <a:r>
              <a:rPr lang="en-GB" dirty="0"/>
              <a:t>B: JOIN</a:t>
            </a:r>
          </a:p>
          <a:p>
            <a:r>
              <a:rPr lang="en-GB" dirty="0"/>
              <a:t>C: COUNT</a:t>
            </a:r>
          </a:p>
          <a:p>
            <a:r>
              <a:rPr lang="en-GB" dirty="0"/>
              <a:t>D: GROUP BY</a:t>
            </a:r>
          </a:p>
          <a:p>
            <a:r>
              <a:rPr lang="en-GB" dirty="0"/>
              <a:t>E: </a:t>
            </a:r>
            <a:r>
              <a:rPr lang="en-GB" dirty="0" smtClean="0"/>
              <a:t>WITH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98041" y="874011"/>
            <a:ext cx="6501809" cy="5585268"/>
          </a:xfrm>
        </p:spPr>
        <p:txBody>
          <a:bodyPr>
            <a:normAutofit/>
          </a:bodyPr>
          <a:lstStyle/>
          <a:p>
            <a:r>
              <a:rPr lang="en-GB" dirty="0"/>
              <a:t>Table Invoice</a:t>
            </a:r>
          </a:p>
          <a:p>
            <a:pPr fontAlgn="base"/>
            <a:r>
              <a:rPr lang="en-GB" dirty="0"/>
              <a:t>D</a:t>
            </a:r>
          </a:p>
          <a:p>
            <a:pPr lvl="1" fontAlgn="base"/>
            <a:r>
              <a:rPr lang="en-GB" dirty="0"/>
              <a:t>Get the number of invoices Total for each </a:t>
            </a:r>
            <a:r>
              <a:rPr lang="en-GB" dirty="0" err="1"/>
              <a:t>CustomerId</a:t>
            </a:r>
            <a:endParaRPr lang="en-GB" dirty="0"/>
          </a:p>
          <a:p>
            <a:pPr lvl="1" fontAlgn="base"/>
            <a:r>
              <a:rPr lang="en-GB" dirty="0"/>
              <a:t>Get the sum of the Invoices Total for each </a:t>
            </a:r>
            <a:r>
              <a:rPr lang="en-GB" dirty="0" err="1"/>
              <a:t>CustomerId</a:t>
            </a:r>
            <a:endParaRPr lang="en-GB" dirty="0"/>
          </a:p>
          <a:p>
            <a:pPr lvl="1" fontAlgn="base"/>
            <a:r>
              <a:rPr lang="en-GB" dirty="0"/>
              <a:t>Get the sum of the Invoices Total for each </a:t>
            </a:r>
            <a:r>
              <a:rPr lang="en-GB" dirty="0" err="1" smtClean="0"/>
              <a:t>BillingCountry</a:t>
            </a:r>
            <a:endParaRPr lang="en-GB" dirty="0" smtClean="0"/>
          </a:p>
          <a:p>
            <a:pPr lvl="1" fontAlgn="base"/>
            <a:r>
              <a:rPr lang="en-GB" dirty="0" smtClean="0"/>
              <a:t>Get the sum of the Invoices Total for each Customer Country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1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869" y="911225"/>
            <a:ext cx="5163880" cy="4362524"/>
          </a:xfrm>
        </p:spPr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A</a:t>
            </a:r>
            <a:r>
              <a:rPr lang="en-GB" dirty="0"/>
              <a:t>: SELECT FROM WHERE</a:t>
            </a:r>
          </a:p>
          <a:p>
            <a:r>
              <a:rPr lang="en-GB" dirty="0"/>
              <a:t>B: JOIN</a:t>
            </a:r>
          </a:p>
          <a:p>
            <a:r>
              <a:rPr lang="en-GB" dirty="0"/>
              <a:t>C: COUNT</a:t>
            </a:r>
          </a:p>
          <a:p>
            <a:r>
              <a:rPr lang="en-GB" dirty="0"/>
              <a:t>D: GROUP BY</a:t>
            </a:r>
          </a:p>
          <a:p>
            <a:r>
              <a:rPr lang="en-GB" dirty="0"/>
              <a:t>E: </a:t>
            </a:r>
            <a:r>
              <a:rPr lang="en-GB" dirty="0" smtClean="0"/>
              <a:t>WITH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98041" y="874011"/>
            <a:ext cx="6501809" cy="558526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Table Track</a:t>
            </a:r>
          </a:p>
          <a:p>
            <a:pPr fontAlgn="base"/>
            <a:r>
              <a:rPr lang="en-GB" dirty="0"/>
              <a:t>A</a:t>
            </a:r>
          </a:p>
          <a:p>
            <a:pPr lvl="1" fontAlgn="base"/>
            <a:r>
              <a:rPr lang="en-GB" dirty="0"/>
              <a:t>Get the longest track</a:t>
            </a:r>
          </a:p>
          <a:p>
            <a:pPr lvl="1" fontAlgn="base"/>
            <a:r>
              <a:rPr lang="en-GB" dirty="0"/>
              <a:t>The Name for the tracks in </a:t>
            </a:r>
            <a:r>
              <a:rPr lang="en-GB" dirty="0" err="1"/>
              <a:t>AlbumId</a:t>
            </a:r>
            <a:r>
              <a:rPr lang="en-GB" dirty="0"/>
              <a:t> 1</a:t>
            </a:r>
          </a:p>
          <a:p>
            <a:pPr lvl="1" fontAlgn="base"/>
            <a:r>
              <a:rPr lang="en-GB" dirty="0"/>
              <a:t>The genre names for the tracks in </a:t>
            </a:r>
            <a:r>
              <a:rPr lang="en-GB" dirty="0" err="1"/>
              <a:t>AlbumId</a:t>
            </a:r>
            <a:r>
              <a:rPr lang="en-GB" dirty="0"/>
              <a:t> 1</a:t>
            </a:r>
          </a:p>
          <a:p>
            <a:pPr fontAlgn="base"/>
            <a:r>
              <a:rPr lang="en-GB" dirty="0"/>
              <a:t>C</a:t>
            </a:r>
          </a:p>
          <a:p>
            <a:pPr lvl="1" fontAlgn="base"/>
            <a:r>
              <a:rPr lang="en-GB" dirty="0"/>
              <a:t>Get the number of rows in the table</a:t>
            </a:r>
          </a:p>
          <a:p>
            <a:pPr fontAlgn="base"/>
            <a:r>
              <a:rPr lang="en-GB" dirty="0"/>
              <a:t>D</a:t>
            </a:r>
          </a:p>
          <a:p>
            <a:pPr lvl="1" fontAlgn="base"/>
            <a:r>
              <a:rPr lang="en-GB" dirty="0"/>
              <a:t>Get the maximum track length (Milliseconds) for each </a:t>
            </a:r>
            <a:r>
              <a:rPr lang="en-GB" dirty="0" err="1"/>
              <a:t>AlbumId</a:t>
            </a:r>
            <a:endParaRPr lang="en-GB" dirty="0"/>
          </a:p>
          <a:p>
            <a:pPr lvl="1" fontAlgn="base"/>
            <a:r>
              <a:rPr lang="en-GB" dirty="0"/>
              <a:t>Get the maximum track length (Milliseconds) for each </a:t>
            </a:r>
            <a:r>
              <a:rPr lang="en-GB" dirty="0" err="1"/>
              <a:t>AlbumId</a:t>
            </a:r>
            <a:r>
              <a:rPr lang="en-GB" dirty="0"/>
              <a:t> for </a:t>
            </a:r>
            <a:r>
              <a:rPr lang="en-GB" dirty="0" err="1"/>
              <a:t>GenreId</a:t>
            </a:r>
            <a:r>
              <a:rPr lang="en-GB" dirty="0"/>
              <a:t> which Name starts with ‘R</a:t>
            </a:r>
            <a:r>
              <a:rPr lang="en-GB" dirty="0" smtClean="0"/>
              <a:t>’</a:t>
            </a:r>
            <a:endParaRPr lang="en-GB" dirty="0"/>
          </a:p>
          <a:p>
            <a:pPr fontAlgn="base"/>
            <a:r>
              <a:rPr lang="en-GB" dirty="0"/>
              <a:t>E</a:t>
            </a:r>
          </a:p>
          <a:p>
            <a:pPr lvl="1" fontAlgn="base"/>
            <a:r>
              <a:rPr lang="en-GB" dirty="0"/>
              <a:t>Collect the names of the tracks which had the longest length per album (problem D1)</a:t>
            </a:r>
          </a:p>
        </p:txBody>
      </p:sp>
    </p:spTree>
    <p:extLst>
      <p:ext uri="{BB962C8B-B14F-4D97-AF65-F5344CB8AC3E}">
        <p14:creationId xmlns:p14="http://schemas.microsoft.com/office/powerpoint/2010/main" val="42399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Querying and collecting the data in Python</a:t>
            </a:r>
          </a:p>
          <a:p>
            <a:pPr lvl="1"/>
            <a:r>
              <a:rPr lang="en-GB" dirty="0" smtClean="0"/>
              <a:t>Copy the database and the .</a:t>
            </a:r>
            <a:r>
              <a:rPr lang="en-GB" dirty="0" err="1" smtClean="0"/>
              <a:t>ipynb</a:t>
            </a:r>
            <a:r>
              <a:rPr lang="en-GB" dirty="0" smtClean="0"/>
              <a:t> </a:t>
            </a:r>
            <a:r>
              <a:rPr lang="en-GB" dirty="0" smtClean="0"/>
              <a:t>file</a:t>
            </a:r>
            <a:endParaRPr lang="en-GB" dirty="0" smtClean="0"/>
          </a:p>
          <a:p>
            <a:r>
              <a:rPr lang="en-GB" dirty="0" smtClean="0"/>
              <a:t>Explore a database in the Neo4j Sandbox:</a:t>
            </a:r>
          </a:p>
          <a:p>
            <a:pPr lvl="1"/>
            <a:r>
              <a:rPr lang="en-GB" dirty="0" smtClean="0"/>
              <a:t>Graph </a:t>
            </a:r>
            <a:r>
              <a:rPr lang="en-GB" dirty="0"/>
              <a:t>database – Neo4j Sandbox: </a:t>
            </a:r>
            <a:r>
              <a:rPr lang="en-GB" u="sng" dirty="0">
                <a:hlinkClick r:id="rId2"/>
              </a:rPr>
              <a:t>https://neo4j.com/sandbox-v2</a:t>
            </a:r>
            <a:r>
              <a:rPr lang="en-GB" u="sng" dirty="0" smtClean="0">
                <a:hlinkClick r:id="rId2"/>
              </a:rPr>
              <a:t>/</a:t>
            </a:r>
            <a:endParaRPr lang="en-GB" u="sng" dirty="0" smtClean="0"/>
          </a:p>
          <a:p>
            <a:r>
              <a:rPr lang="en-GB" dirty="0" smtClean="0"/>
              <a:t>Check the features in </a:t>
            </a:r>
            <a:r>
              <a:rPr lang="en-GB" dirty="0" err="1" smtClean="0"/>
              <a:t>Grafana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Time-series database companion – </a:t>
            </a:r>
            <a:r>
              <a:rPr lang="en-GB" dirty="0" err="1"/>
              <a:t>Grafana</a:t>
            </a:r>
            <a:r>
              <a:rPr lang="en-GB" dirty="0"/>
              <a:t> Sandbox: </a:t>
            </a:r>
            <a:r>
              <a:rPr lang="en-GB" dirty="0">
                <a:hlinkClick r:id="rId3"/>
              </a:rPr>
              <a:t>https://play.grafana.org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6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to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our daily routine we interact with many databases</a:t>
            </a:r>
          </a:p>
          <a:p>
            <a:pPr lvl="1"/>
            <a:r>
              <a:rPr lang="en-GB" dirty="0" smtClean="0"/>
              <a:t>Bank storing data on accounts, balances and transactions</a:t>
            </a:r>
          </a:p>
          <a:p>
            <a:pPr lvl="1"/>
            <a:r>
              <a:rPr lang="en-GB" dirty="0" smtClean="0"/>
              <a:t>Libraries and the information on the media, rentals</a:t>
            </a:r>
          </a:p>
          <a:p>
            <a:pPr lvl="1"/>
            <a:r>
              <a:rPr lang="en-GB" dirty="0" smtClean="0"/>
              <a:t>Sports clubs </a:t>
            </a:r>
            <a:r>
              <a:rPr lang="en-GB" dirty="0" smtClean="0"/>
              <a:t>with their different </a:t>
            </a:r>
            <a:r>
              <a:rPr lang="en-GB" dirty="0" smtClean="0"/>
              <a:t>memberships</a:t>
            </a:r>
            <a:endParaRPr lang="en-GB" dirty="0" smtClean="0"/>
          </a:p>
          <a:p>
            <a:r>
              <a:rPr lang="en-GB" dirty="0" smtClean="0"/>
              <a:t>There are many systems that need to keep track of information…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5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to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our daily routine we interact with many databases</a:t>
            </a:r>
          </a:p>
          <a:p>
            <a:pPr lvl="1"/>
            <a:r>
              <a:rPr lang="en-GB" dirty="0" smtClean="0"/>
              <a:t>Bank storing data on accounts, balances and transactions</a:t>
            </a:r>
          </a:p>
          <a:p>
            <a:pPr lvl="1"/>
            <a:r>
              <a:rPr lang="en-GB" dirty="0" smtClean="0"/>
              <a:t>Libraries and the information on the media, rentals</a:t>
            </a:r>
          </a:p>
          <a:p>
            <a:pPr lvl="1"/>
            <a:r>
              <a:rPr lang="en-GB" dirty="0" smtClean="0"/>
              <a:t>Sports clubs with their different memberships</a:t>
            </a:r>
          </a:p>
          <a:p>
            <a:r>
              <a:rPr lang="en-GB" dirty="0" smtClean="0"/>
              <a:t>There </a:t>
            </a:r>
            <a:r>
              <a:rPr lang="en-GB" dirty="0" smtClean="0"/>
              <a:t>are many systems that need to keep track of information…</a:t>
            </a:r>
          </a:p>
          <a:p>
            <a:r>
              <a:rPr lang="en-GB" dirty="0" smtClean="0"/>
              <a:t>… and even more lately, given the new possibilities of both infrastructure and analysis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to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our daily routine we interact with many databases</a:t>
            </a:r>
          </a:p>
          <a:p>
            <a:pPr lvl="1"/>
            <a:r>
              <a:rPr lang="en-GB" dirty="0" smtClean="0"/>
              <a:t>Bank storing data on accounts, balances and transactions</a:t>
            </a:r>
          </a:p>
          <a:p>
            <a:pPr lvl="1"/>
            <a:r>
              <a:rPr lang="en-GB" dirty="0" smtClean="0"/>
              <a:t>Libraries and the information on the media, rentals</a:t>
            </a:r>
          </a:p>
          <a:p>
            <a:pPr lvl="1"/>
            <a:r>
              <a:rPr lang="en-GB" dirty="0" smtClean="0"/>
              <a:t>Sports clubs with their different memberships</a:t>
            </a:r>
          </a:p>
          <a:p>
            <a:r>
              <a:rPr lang="en-GB" dirty="0" smtClean="0"/>
              <a:t>There </a:t>
            </a:r>
            <a:r>
              <a:rPr lang="en-GB" dirty="0" smtClean="0"/>
              <a:t>are many systems that need to keep track of information…</a:t>
            </a:r>
          </a:p>
          <a:p>
            <a:r>
              <a:rPr lang="en-GB" dirty="0" smtClean="0"/>
              <a:t>… and even more lately, given the new possibilities of both infrastructure and analysis</a:t>
            </a:r>
          </a:p>
          <a:p>
            <a:r>
              <a:rPr lang="en-GB" dirty="0" smtClean="0"/>
              <a:t>Organizations store data in scales never seen before, and data has become an essential part of many businesses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3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to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“A database is a collection of related data</a:t>
            </a:r>
            <a:r>
              <a:rPr lang="en-GB" sz="3200" dirty="0" smtClean="0"/>
              <a:t>” and data are </a:t>
            </a:r>
            <a:r>
              <a:rPr lang="en-GB" sz="3200" dirty="0"/>
              <a:t>“facts that can be recorded and that have implicit </a:t>
            </a:r>
            <a:r>
              <a:rPr lang="en-GB" sz="3200" dirty="0" smtClean="0"/>
              <a:t>meaning” – Fundamentals of </a:t>
            </a:r>
            <a:r>
              <a:rPr lang="en-GB" sz="3200" dirty="0"/>
              <a:t>Database Systems - Elmasri, R. &amp; Navathe, S</a:t>
            </a:r>
            <a:r>
              <a:rPr lang="en-GB" sz="3200" dirty="0" smtClean="0"/>
              <a:t>.</a:t>
            </a:r>
          </a:p>
          <a:p>
            <a:endParaRPr lang="en-GB" sz="3200" dirty="0" smtClean="0"/>
          </a:p>
          <a:p>
            <a:r>
              <a:rPr lang="en-GB" sz="3200" dirty="0" smtClean="0"/>
              <a:t>Databases have an </a:t>
            </a:r>
            <a:r>
              <a:rPr lang="en-GB" sz="3200" b="1" dirty="0" smtClean="0"/>
              <a:t>universe of discourse</a:t>
            </a:r>
            <a:r>
              <a:rPr lang="en-GB" sz="3200" dirty="0" smtClean="0"/>
              <a:t>, some </a:t>
            </a:r>
            <a:r>
              <a:rPr lang="en-GB" sz="3200" b="1" dirty="0" smtClean="0"/>
              <a:t>structure</a:t>
            </a:r>
            <a:r>
              <a:rPr lang="en-GB" sz="3200" dirty="0" smtClean="0"/>
              <a:t> and a </a:t>
            </a:r>
            <a:r>
              <a:rPr lang="en-GB" sz="3200" b="1" dirty="0" smtClean="0"/>
              <a:t>purpose</a:t>
            </a:r>
            <a:r>
              <a:rPr lang="en-GB" sz="3200" dirty="0" smtClean="0"/>
              <a:t> to it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489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 of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Paper and pencil systems, folders and files organized into cabinets</a:t>
            </a:r>
          </a:p>
          <a:p>
            <a:pPr lvl="1"/>
            <a:r>
              <a:rPr lang="en-GB" dirty="0" smtClean="0"/>
              <a:t>Pros: good for small scale</a:t>
            </a:r>
          </a:p>
          <a:p>
            <a:pPr lvl="1"/>
            <a:r>
              <a:rPr lang="en-GB" dirty="0" smtClean="0"/>
              <a:t>Cons: hard to maintain with big scale</a:t>
            </a:r>
          </a:p>
          <a:p>
            <a:r>
              <a:rPr lang="en-GB" dirty="0" smtClean="0"/>
              <a:t>Spreadsheets</a:t>
            </a:r>
          </a:p>
          <a:p>
            <a:pPr lvl="1"/>
            <a:r>
              <a:rPr lang="en-GB" dirty="0" smtClean="0"/>
              <a:t>Pros: good for small scale</a:t>
            </a:r>
          </a:p>
          <a:p>
            <a:pPr lvl="1"/>
            <a:r>
              <a:rPr lang="en-GB" dirty="0" smtClean="0"/>
              <a:t>Cons: difficult to share access with others</a:t>
            </a:r>
          </a:p>
          <a:p>
            <a:r>
              <a:rPr lang="en-GB" dirty="0" smtClean="0"/>
              <a:t>Relational database systems</a:t>
            </a:r>
          </a:p>
          <a:p>
            <a:pPr lvl="1"/>
            <a:r>
              <a:rPr lang="en-GB" dirty="0" smtClean="0"/>
              <a:t>Pros: good for big scale</a:t>
            </a:r>
          </a:p>
          <a:p>
            <a:pPr lvl="1"/>
            <a:r>
              <a:rPr lang="en-GB" dirty="0" smtClean="0"/>
              <a:t>Cons: require Structured Query Language (SQL) knowledge</a:t>
            </a:r>
          </a:p>
          <a:p>
            <a:r>
              <a:rPr lang="en-GB" dirty="0" smtClean="0"/>
              <a:t>NoSQL: other than tabular</a:t>
            </a:r>
          </a:p>
          <a:p>
            <a:pPr lvl="1"/>
            <a:r>
              <a:rPr lang="en-GB" dirty="0" smtClean="0"/>
              <a:t>Pros: provide more options to database structure</a:t>
            </a:r>
          </a:p>
          <a:p>
            <a:pPr lvl="1"/>
            <a:r>
              <a:rPr lang="en-GB" dirty="0" smtClean="0"/>
              <a:t>Cons: require more specialized knowledge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6544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2494</Words>
  <Application>Microsoft Office PowerPoint</Application>
  <PresentationFormat>Widescreen</PresentationFormat>
  <Paragraphs>524</Paragraphs>
  <Slides>45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Data Representation &amp; Databases</vt:lpstr>
      <vt:lpstr>Data Representation &amp; Databases</vt:lpstr>
      <vt:lpstr>References</vt:lpstr>
      <vt:lpstr>References</vt:lpstr>
      <vt:lpstr>Overview to databases</vt:lpstr>
      <vt:lpstr>Overview to databases</vt:lpstr>
      <vt:lpstr>Overview to databases</vt:lpstr>
      <vt:lpstr>Overview to databases</vt:lpstr>
      <vt:lpstr>Evolution of databases</vt:lpstr>
      <vt:lpstr>In summary</vt:lpstr>
      <vt:lpstr>Relational database systems</vt:lpstr>
      <vt:lpstr>Relation database systems</vt:lpstr>
      <vt:lpstr>Understanding a database – Chinook database</vt:lpstr>
      <vt:lpstr>Understanding a database – opening the database</vt:lpstr>
      <vt:lpstr>Understanding a database – some initial queries</vt:lpstr>
      <vt:lpstr>Understanding a database – where</vt:lpstr>
      <vt:lpstr>Understanding a database – more conditions</vt:lpstr>
      <vt:lpstr>Understanding a database – more conditions</vt:lpstr>
      <vt:lpstr>Understanding a database – multiple conditions</vt:lpstr>
      <vt:lpstr>Understanding a database – aggregate and other functions</vt:lpstr>
      <vt:lpstr>Understanding a database – aggregate and other functions</vt:lpstr>
      <vt:lpstr>Understanding a database – others</vt:lpstr>
      <vt:lpstr>Understanding a database</vt:lpstr>
      <vt:lpstr>Understanding a database – relationships </vt:lpstr>
      <vt:lpstr>Understanding a database – relationships </vt:lpstr>
      <vt:lpstr>Understanding a database – relationships </vt:lpstr>
      <vt:lpstr>Understanding a database – relationships </vt:lpstr>
      <vt:lpstr>Understanding a database – relationships </vt:lpstr>
      <vt:lpstr>Understanding a database – relationships </vt:lpstr>
      <vt:lpstr>Understanding a database – relationships </vt:lpstr>
      <vt:lpstr>Understanding a database – relationships </vt:lpstr>
      <vt:lpstr>Understanding a database – relationships </vt:lpstr>
      <vt:lpstr>Understanding a database – groupings</vt:lpstr>
      <vt:lpstr>Understanding a database – groupings</vt:lpstr>
      <vt:lpstr>Understanding a database – complex queries</vt:lpstr>
      <vt:lpstr>Understanding a database</vt:lpstr>
      <vt:lpstr>Understanding a database</vt:lpstr>
      <vt:lpstr>Other types of databases</vt:lpstr>
      <vt:lpstr>Other types of databases – Graph Database Neo4j</vt:lpstr>
      <vt:lpstr>Other types of databases – Graph Database Neo4j</vt:lpstr>
      <vt:lpstr>Other types of databases – Time-series Database InfluxDB</vt:lpstr>
      <vt:lpstr>Exercises</vt:lpstr>
      <vt:lpstr>Exercises</vt:lpstr>
      <vt:lpstr>Exercises</vt:lpstr>
      <vt:lpstr>Exercises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&amp; Databases</dc:title>
  <dc:creator>Victor Roth Cardoso (PhD Cardiovas Scienc FT (A300))</dc:creator>
  <cp:lastModifiedBy>Victor Roth Cardoso (PhD Cardiovas Scienc FT (A300))</cp:lastModifiedBy>
  <cp:revision>1</cp:revision>
  <dcterms:created xsi:type="dcterms:W3CDTF">2021-05-15T12:09:27Z</dcterms:created>
  <dcterms:modified xsi:type="dcterms:W3CDTF">2021-05-15T12:09:48Z</dcterms:modified>
</cp:coreProperties>
</file>