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71" r:id="rId2"/>
  </p:sldMasterIdLst>
  <p:notesMasterIdLst>
    <p:notesMasterId r:id="rId82"/>
  </p:notesMasterIdLst>
  <p:handoutMasterIdLst>
    <p:handoutMasterId r:id="rId83"/>
  </p:handoutMasterIdLst>
  <p:sldIdLst>
    <p:sldId id="256" r:id="rId3"/>
    <p:sldId id="351" r:id="rId4"/>
    <p:sldId id="352" r:id="rId5"/>
    <p:sldId id="348" r:id="rId6"/>
    <p:sldId id="292" r:id="rId7"/>
    <p:sldId id="353" r:id="rId8"/>
    <p:sldId id="329" r:id="rId9"/>
    <p:sldId id="330" r:id="rId10"/>
    <p:sldId id="331" r:id="rId11"/>
    <p:sldId id="323" r:id="rId12"/>
    <p:sldId id="319" r:id="rId13"/>
    <p:sldId id="349" r:id="rId14"/>
    <p:sldId id="332" r:id="rId15"/>
    <p:sldId id="333" r:id="rId16"/>
    <p:sldId id="334" r:id="rId17"/>
    <p:sldId id="335" r:id="rId18"/>
    <p:sldId id="336" r:id="rId19"/>
    <p:sldId id="338" r:id="rId20"/>
    <p:sldId id="345" r:id="rId21"/>
    <p:sldId id="346" r:id="rId22"/>
    <p:sldId id="347" r:id="rId23"/>
    <p:sldId id="326"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1" r:id="rId80"/>
    <p:sldId id="410" r:id="rId81"/>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C0C0C0"/>
    <a:srgbClr val="DDDDDD"/>
    <a:srgbClr val="808080"/>
    <a:srgbClr val="777777"/>
    <a:srgbClr val="333397"/>
    <a:srgbClr val="96969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75" autoAdjust="0"/>
  </p:normalViewPr>
  <p:slideViewPr>
    <p:cSldViewPr>
      <p:cViewPr varScale="1">
        <p:scale>
          <a:sx n="76" d="100"/>
          <a:sy n="76"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8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300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300036"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300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r" defTabSz="931008">
              <a:spcBef>
                <a:spcPct val="20000"/>
              </a:spcBef>
              <a:buClr>
                <a:schemeClr val="hlink"/>
              </a:buClr>
              <a:buSzPct val="55000"/>
              <a:buFont typeface="Wingdings" pitchFamily="2" charset="2"/>
              <a:buChar char="n"/>
              <a:defRPr sz="1200">
                <a:latin typeface="Tahoma" pitchFamily="34" charset="0"/>
              </a:defRPr>
            </a:lvl1pPr>
          </a:lstStyle>
          <a:p>
            <a:pPr>
              <a:defRPr/>
            </a:pPr>
            <a:fld id="{042617D5-56C2-4C89-97E8-6DF1C47BEE03}" type="slidenum">
              <a:rPr lang="en-US"/>
              <a:pPr>
                <a:defRPr/>
              </a:pPr>
              <a:t>‹#›</a:t>
            </a:fld>
            <a:endParaRPr lang="en-US"/>
          </a:p>
        </p:txBody>
      </p:sp>
    </p:spTree>
    <p:extLst>
      <p:ext uri="{BB962C8B-B14F-4D97-AF65-F5344CB8AC3E}">
        <p14:creationId xmlns:p14="http://schemas.microsoft.com/office/powerpoint/2010/main" val="395102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124931"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933450" y="4416425"/>
            <a:ext cx="5143500" cy="4183063"/>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4934"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defTabSz="931008">
              <a:spcBef>
                <a:spcPct val="20000"/>
              </a:spcBef>
              <a:buClr>
                <a:schemeClr val="hlink"/>
              </a:buClr>
              <a:buSzPct val="55000"/>
              <a:buFont typeface="Wingdings" pitchFamily="2" charset="2"/>
              <a:buChar char="n"/>
              <a:defRPr sz="1200">
                <a:latin typeface="Tahoma" pitchFamily="34" charset="0"/>
              </a:defRPr>
            </a:lvl1pPr>
          </a:lstStyle>
          <a:p>
            <a:pPr>
              <a:defRPr/>
            </a:pPr>
            <a:endParaRPr lang="en-US"/>
          </a:p>
        </p:txBody>
      </p:sp>
      <p:sp>
        <p:nvSpPr>
          <p:cNvPr id="124935"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r" defTabSz="931008">
              <a:spcBef>
                <a:spcPct val="20000"/>
              </a:spcBef>
              <a:buClr>
                <a:schemeClr val="hlink"/>
              </a:buClr>
              <a:buSzPct val="55000"/>
              <a:buFont typeface="Wingdings" pitchFamily="2" charset="2"/>
              <a:buChar char="n"/>
              <a:defRPr sz="1200">
                <a:latin typeface="Tahoma" pitchFamily="34" charset="0"/>
              </a:defRPr>
            </a:lvl1pPr>
          </a:lstStyle>
          <a:p>
            <a:pPr>
              <a:defRPr/>
            </a:pPr>
            <a:fld id="{E5E9D238-B41A-45E6-9872-9003AA020DF0}" type="slidenum">
              <a:rPr lang="en-US"/>
              <a:pPr>
                <a:defRPr/>
              </a:pPr>
              <a:t>‹#›</a:t>
            </a:fld>
            <a:endParaRPr lang="en-US"/>
          </a:p>
        </p:txBody>
      </p:sp>
    </p:spTree>
    <p:extLst>
      <p:ext uri="{BB962C8B-B14F-4D97-AF65-F5344CB8AC3E}">
        <p14:creationId xmlns:p14="http://schemas.microsoft.com/office/powerpoint/2010/main" val="45842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smtClean="0"/>
          </a:p>
        </p:txBody>
      </p:sp>
      <p:sp>
        <p:nvSpPr>
          <p:cNvPr id="23555" name="Slide Number Placeholder 3"/>
          <p:cNvSpPr>
            <a:spLocks noGrp="1"/>
          </p:cNvSpPr>
          <p:nvPr>
            <p:ph type="sldNum" sz="quarter" idx="5"/>
          </p:nvPr>
        </p:nvSpPr>
        <p:spPr>
          <a:noFill/>
        </p:spPr>
        <p:txBody>
          <a:bodyPr/>
          <a:lstStyle/>
          <a:p>
            <a:pPr defTabSz="930275"/>
            <a:fld id="{4504D1F4-0331-41C5-B746-9048BDF7DC81}" type="slidenum">
              <a:rPr lang="en-US" smtClean="0"/>
              <a:pPr defTabSz="930275"/>
              <a:t>42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endParaRPr lang="en-US" smtClean="0"/>
          </a:p>
        </p:txBody>
      </p:sp>
      <p:sp>
        <p:nvSpPr>
          <p:cNvPr id="27651" name="Slide Number Placeholder 3"/>
          <p:cNvSpPr txBox="1">
            <a:spLocks noGrp="1"/>
          </p:cNvSpPr>
          <p:nvPr/>
        </p:nvSpPr>
        <p:spPr bwMode="auto">
          <a:xfrm>
            <a:off x="3973513" y="8831263"/>
            <a:ext cx="3036887" cy="465137"/>
          </a:xfrm>
          <a:prstGeom prst="rect">
            <a:avLst/>
          </a:prstGeom>
          <a:noFill/>
          <a:ln w="9525">
            <a:noFill/>
            <a:miter lim="800000"/>
            <a:headEnd/>
            <a:tailEnd/>
          </a:ln>
        </p:spPr>
        <p:txBody>
          <a:bodyPr lIns="93177" tIns="46588" rIns="93177" bIns="46588" anchor="b"/>
          <a:lstStyle/>
          <a:p>
            <a:pPr algn="r" defTabSz="930275">
              <a:spcBef>
                <a:spcPct val="20000"/>
              </a:spcBef>
              <a:buClr>
                <a:schemeClr val="hlink"/>
              </a:buClr>
              <a:buSzPct val="55000"/>
              <a:buFont typeface="Wingdings" pitchFamily="2" charset="2"/>
              <a:buChar char="n"/>
            </a:pPr>
            <a:fld id="{B4A32EA9-34C5-4A01-99B5-467448A5539F}" type="slidenum">
              <a:rPr lang="en-US" sz="1200">
                <a:latin typeface="Tahoma" pitchFamily="34" charset="0"/>
              </a:rPr>
              <a:pPr algn="r" defTabSz="930275">
                <a:spcBef>
                  <a:spcPct val="20000"/>
                </a:spcBef>
                <a:buClr>
                  <a:schemeClr val="hlink"/>
                </a:buClr>
                <a:buSzPct val="55000"/>
                <a:buFont typeface="Wingdings" pitchFamily="2" charset="2"/>
                <a:buChar char="n"/>
              </a:pPr>
              <a:t>45</a:t>
            </a:fld>
            <a:endParaRPr lang="en-US" sz="1200">
              <a:latin typeface="Tahoma"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endParaRPr lang="en-US" smtClean="0"/>
          </a:p>
        </p:txBody>
      </p:sp>
      <p:sp>
        <p:nvSpPr>
          <p:cNvPr id="29699" name="Slide Number Placeholder 3"/>
          <p:cNvSpPr txBox="1">
            <a:spLocks noGrp="1"/>
          </p:cNvSpPr>
          <p:nvPr/>
        </p:nvSpPr>
        <p:spPr bwMode="auto">
          <a:xfrm>
            <a:off x="3973513" y="8831263"/>
            <a:ext cx="3036887" cy="465137"/>
          </a:xfrm>
          <a:prstGeom prst="rect">
            <a:avLst/>
          </a:prstGeom>
          <a:noFill/>
          <a:ln w="9525">
            <a:noFill/>
            <a:miter lim="800000"/>
            <a:headEnd/>
            <a:tailEnd/>
          </a:ln>
        </p:spPr>
        <p:txBody>
          <a:bodyPr lIns="93177" tIns="46588" rIns="93177" bIns="46588" anchor="b"/>
          <a:lstStyle/>
          <a:p>
            <a:pPr algn="r" defTabSz="930275">
              <a:spcBef>
                <a:spcPct val="20000"/>
              </a:spcBef>
              <a:buClr>
                <a:schemeClr val="hlink"/>
              </a:buClr>
              <a:buSzPct val="55000"/>
              <a:buFont typeface="Wingdings" pitchFamily="2" charset="2"/>
              <a:buChar char="n"/>
            </a:pPr>
            <a:fld id="{C6309466-A423-4A2F-9D7E-7509C63F2898}" type="slidenum">
              <a:rPr lang="en-US" sz="1200">
                <a:latin typeface="Tahoma" pitchFamily="34" charset="0"/>
              </a:rPr>
              <a:pPr algn="r" defTabSz="930275">
                <a:spcBef>
                  <a:spcPct val="20000"/>
                </a:spcBef>
                <a:buClr>
                  <a:schemeClr val="hlink"/>
                </a:buClr>
                <a:buSzPct val="55000"/>
                <a:buFont typeface="Wingdings" pitchFamily="2" charset="2"/>
                <a:buChar char="n"/>
              </a:pPr>
              <a:t>46</a:t>
            </a:fld>
            <a:endParaRPr lang="en-US" sz="1200">
              <a:latin typeface="Tahoma"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endParaRPr lang="en-US" smtClean="0"/>
          </a:p>
        </p:txBody>
      </p:sp>
      <p:sp>
        <p:nvSpPr>
          <p:cNvPr id="37891" name="Slide Number Placeholder 3"/>
          <p:cNvSpPr txBox="1">
            <a:spLocks noGrp="1"/>
          </p:cNvSpPr>
          <p:nvPr/>
        </p:nvSpPr>
        <p:spPr bwMode="auto">
          <a:xfrm>
            <a:off x="3973513" y="8831263"/>
            <a:ext cx="3036887" cy="465137"/>
          </a:xfrm>
          <a:prstGeom prst="rect">
            <a:avLst/>
          </a:prstGeom>
          <a:noFill/>
          <a:ln w="9525">
            <a:noFill/>
            <a:miter lim="800000"/>
            <a:headEnd/>
            <a:tailEnd/>
          </a:ln>
        </p:spPr>
        <p:txBody>
          <a:bodyPr lIns="93177" tIns="46588" rIns="93177" bIns="46588" anchor="b"/>
          <a:lstStyle/>
          <a:p>
            <a:pPr algn="r" defTabSz="930275">
              <a:spcBef>
                <a:spcPct val="20000"/>
              </a:spcBef>
              <a:buClr>
                <a:schemeClr val="hlink"/>
              </a:buClr>
              <a:buSzPct val="55000"/>
              <a:buFont typeface="Wingdings" pitchFamily="2" charset="2"/>
              <a:buChar char="n"/>
            </a:pPr>
            <a:fld id="{FCF02F65-1F4A-4029-97B9-097D48F3044C}" type="slidenum">
              <a:rPr lang="en-US" sz="1200">
                <a:latin typeface="Tahoma" pitchFamily="34" charset="0"/>
              </a:rPr>
              <a:pPr algn="r" defTabSz="930275">
                <a:spcBef>
                  <a:spcPct val="20000"/>
                </a:spcBef>
                <a:buClr>
                  <a:schemeClr val="hlink"/>
                </a:buClr>
                <a:buSzPct val="55000"/>
                <a:buFont typeface="Wingdings" pitchFamily="2" charset="2"/>
                <a:buChar char="n"/>
              </a:pPr>
              <a:t>50</a:t>
            </a:fld>
            <a:endParaRPr lang="en-US" sz="1200">
              <a:latin typeface="Tahoma"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xfrm>
            <a:off x="935038" y="4416425"/>
            <a:ext cx="5140325" cy="4183063"/>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endParaRPr lang="en-US" smtClean="0"/>
          </a:p>
        </p:txBody>
      </p:sp>
      <p:sp>
        <p:nvSpPr>
          <p:cNvPr id="38915" name="Slide Number Placeholder 3"/>
          <p:cNvSpPr>
            <a:spLocks noGrp="1"/>
          </p:cNvSpPr>
          <p:nvPr>
            <p:ph type="sldNum" sz="quarter" idx="5"/>
          </p:nvPr>
        </p:nvSpPr>
        <p:spPr>
          <a:noFill/>
        </p:spPr>
        <p:txBody>
          <a:bodyPr/>
          <a:lstStyle/>
          <a:p>
            <a:pPr defTabSz="930275"/>
            <a:fld id="{0D022202-67C9-46C1-B718-204FC74A35BE}" type="slidenum">
              <a:rPr lang="en-US" smtClean="0"/>
              <a:pPr defTabSz="930275"/>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txBox="1">
            <a:spLocks noGrp="1"/>
          </p:cNvSpPr>
          <p:nvPr/>
        </p:nvSpPr>
        <p:spPr bwMode="auto">
          <a:xfrm>
            <a:off x="3973513" y="8831263"/>
            <a:ext cx="3036887" cy="465137"/>
          </a:xfrm>
          <a:prstGeom prst="rect">
            <a:avLst/>
          </a:prstGeom>
          <a:noFill/>
          <a:ln w="9525">
            <a:noFill/>
            <a:miter lim="800000"/>
            <a:headEnd/>
            <a:tailEnd/>
          </a:ln>
        </p:spPr>
        <p:txBody>
          <a:bodyPr lIns="93177" tIns="46588" rIns="93177" bIns="46588" anchor="b"/>
          <a:lstStyle/>
          <a:p>
            <a:pPr algn="r" defTabSz="930275">
              <a:spcBef>
                <a:spcPct val="20000"/>
              </a:spcBef>
              <a:buClr>
                <a:schemeClr val="hlink"/>
              </a:buClr>
              <a:buSzPct val="55000"/>
              <a:buFont typeface="Wingdings" pitchFamily="2" charset="2"/>
              <a:buChar char="n"/>
            </a:pPr>
            <a:fld id="{422D1402-0CFD-4420-9E7E-429E1B5B031C}" type="slidenum">
              <a:rPr lang="en-US" sz="1200">
                <a:latin typeface="Tahoma" pitchFamily="34" charset="0"/>
              </a:rPr>
              <a:pPr algn="r" defTabSz="930275">
                <a:spcBef>
                  <a:spcPct val="20000"/>
                </a:spcBef>
                <a:buClr>
                  <a:schemeClr val="hlink"/>
                </a:buClr>
                <a:buSzPct val="55000"/>
                <a:buFont typeface="Wingdings" pitchFamily="2" charset="2"/>
                <a:buChar char="n"/>
              </a:pPr>
              <a:t>64</a:t>
            </a:fld>
            <a:endParaRPr lang="en-US" sz="120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endParaRPr lang="en-US" smtClean="0"/>
          </a:p>
        </p:txBody>
      </p:sp>
      <p:sp>
        <p:nvSpPr>
          <p:cNvPr id="20483" name="Slide Number Placeholder 3"/>
          <p:cNvSpPr>
            <a:spLocks noGrp="1"/>
          </p:cNvSpPr>
          <p:nvPr>
            <p:ph type="sldNum" sz="quarter" idx="5"/>
          </p:nvPr>
        </p:nvSpPr>
        <p:spPr>
          <a:noFill/>
        </p:spPr>
        <p:txBody>
          <a:bodyPr/>
          <a:lstStyle/>
          <a:p>
            <a:pPr defTabSz="930275"/>
            <a:fld id="{DF66DC01-1440-4737-8733-F71A09EB23C3}" type="slidenum">
              <a:rPr lang="en-US" smtClean="0"/>
              <a:pPr defTabSz="930275"/>
              <a:t>65</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gray">
          <a:xfrm>
            <a:off x="547688" y="3200400"/>
            <a:ext cx="8043862" cy="26988"/>
          </a:xfrm>
          <a:prstGeom prst="rect">
            <a:avLst/>
          </a:prstGeom>
          <a:gradFill rotWithShape="0">
            <a:gsLst>
              <a:gs pos="0">
                <a:srgbClr val="333395">
                  <a:gamma/>
                  <a:tint val="24706"/>
                  <a:invGamma/>
                </a:srgbClr>
              </a:gs>
              <a:gs pos="50000">
                <a:srgbClr val="333395"/>
              </a:gs>
              <a:gs pos="100000">
                <a:srgbClr val="333395">
                  <a:gamma/>
                  <a:tint val="24706"/>
                  <a:invGamma/>
                </a:srgbClr>
              </a:gs>
            </a:gsLst>
            <a:lin ang="0" scaled="1"/>
          </a:gradFill>
          <a:ln w="9525">
            <a:noFill/>
            <a:miter lim="800000"/>
            <a:headEnd/>
            <a:tailEnd/>
          </a:ln>
          <a:effectLst/>
        </p:spPr>
        <p:txBody>
          <a:bodyPr wrap="none" anchor="ctr"/>
          <a:lstStyle/>
          <a:p>
            <a:pPr algn="ctr">
              <a:defRPr/>
            </a:pPr>
            <a:endParaRPr kumimoji="1" lang="en-US" sz="2400"/>
          </a:p>
        </p:txBody>
      </p:sp>
      <p:sp>
        <p:nvSpPr>
          <p:cNvPr id="65548" name="Rectangle 12"/>
          <p:cNvSpPr>
            <a:spLocks noGrp="1" noChangeArrowheads="1"/>
          </p:cNvSpPr>
          <p:nvPr>
            <p:ph type="ctrTitle"/>
          </p:nvPr>
        </p:nvSpPr>
        <p:spPr>
          <a:xfrm>
            <a:off x="455613" y="912813"/>
            <a:ext cx="8226425" cy="1828800"/>
          </a:xfrm>
        </p:spPr>
        <p:txBody>
          <a:bodyPr lIns="91440" anchor="b"/>
          <a:lstStyle>
            <a:lvl1pPr algn="ctr">
              <a:defRPr/>
            </a:lvl1pPr>
          </a:lstStyle>
          <a:p>
            <a:r>
              <a:rPr lang="en-US"/>
              <a:t>Click to edit Master title style</a:t>
            </a:r>
          </a:p>
        </p:txBody>
      </p:sp>
      <p:sp>
        <p:nvSpPr>
          <p:cNvPr id="65549" name="Rectangle 13"/>
          <p:cNvSpPr>
            <a:spLocks noGrp="1" noChangeArrowheads="1"/>
          </p:cNvSpPr>
          <p:nvPr>
            <p:ph type="subTitle" idx="1"/>
          </p:nvPr>
        </p:nvSpPr>
        <p:spPr>
          <a:xfrm>
            <a:off x="455613" y="3656013"/>
            <a:ext cx="8226425" cy="2286000"/>
          </a:xfrm>
        </p:spPr>
        <p:txBody>
          <a:bodyPr/>
          <a:lstStyle>
            <a:lvl1pPr marL="0" indent="0" algn="ctr">
              <a:buFont typeface="Wingdings" pitchFamily="2" charset="2"/>
              <a:buNone/>
              <a:defRPr/>
            </a:lvl1pPr>
          </a:lstStyle>
          <a:p>
            <a:r>
              <a:rPr lang="en-US"/>
              <a:t>Click to edit Master subtitle style</a:t>
            </a:r>
          </a:p>
        </p:txBody>
      </p:sp>
      <p:sp>
        <p:nvSpPr>
          <p:cNvPr id="5" name="Rectangle 14"/>
          <p:cNvSpPr>
            <a:spLocks noGrp="1" noChangeArrowheads="1"/>
          </p:cNvSpPr>
          <p:nvPr>
            <p:ph type="dt" sz="half" idx="10"/>
          </p:nvPr>
        </p:nvSpPr>
        <p:spPr>
          <a:xfrm>
            <a:off x="990600" y="6248400"/>
            <a:ext cx="1905000" cy="457200"/>
          </a:xfrm>
        </p:spPr>
        <p:txBody>
          <a:bodyPr/>
          <a:lstStyle>
            <a:lvl1pPr>
              <a:defRPr>
                <a:solidFill>
                  <a:schemeClr val="bg2"/>
                </a:solidFill>
                <a:latin typeface="Tahoma" pitchFamily="34" charset="0"/>
              </a:defRPr>
            </a:lvl1pPr>
          </a:lstStyle>
          <a:p>
            <a:pPr>
              <a:defRPr/>
            </a:pPr>
            <a:r>
              <a:rPr lang="en-US"/>
              <a:t>PerfExpert Tutorial</a:t>
            </a:r>
          </a:p>
        </p:txBody>
      </p:sp>
      <p:sp>
        <p:nvSpPr>
          <p:cNvPr id="6"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latin typeface="Tahoma" pitchFamily="34" charset="0"/>
              </a:defRPr>
            </a:lvl1pPr>
          </a:lstStyle>
          <a:p>
            <a:pPr>
              <a:defRPr/>
            </a:pPr>
            <a:r>
              <a:rPr lang="en-US"/>
              <a:t>&lt;#&gt;</a:t>
            </a:r>
          </a:p>
        </p:txBody>
      </p:sp>
      <p:sp>
        <p:nvSpPr>
          <p:cNvPr id="7" name="Rectangle 16"/>
          <p:cNvSpPr>
            <a:spLocks noGrp="1" noChangeArrowheads="1"/>
          </p:cNvSpPr>
          <p:nvPr>
            <p:ph type="sldNum" sz="quarter" idx="12"/>
          </p:nvPr>
        </p:nvSpPr>
        <p:spPr>
          <a:xfrm>
            <a:off x="6858000" y="6248400"/>
            <a:ext cx="1905000" cy="457200"/>
          </a:xfrm>
        </p:spPr>
        <p:txBody>
          <a:bodyPr/>
          <a:lstStyle>
            <a:lvl1pPr>
              <a:defRPr>
                <a:solidFill>
                  <a:schemeClr val="bg2"/>
                </a:solidFill>
                <a:latin typeface="Tahoma" pitchFamily="34" charset="0"/>
              </a:defRPr>
            </a:lvl1pPr>
          </a:lstStyle>
          <a:p>
            <a:pPr>
              <a:defRPr/>
            </a:pPr>
            <a:fld id="{EE6B5A34-77CB-426E-9473-D5D5B89FFBB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PerfExpert Tutorial</a:t>
            </a:r>
          </a:p>
        </p:txBody>
      </p:sp>
      <p:sp>
        <p:nvSpPr>
          <p:cNvPr id="5" name="Footer Placeholder 4"/>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7688"/>
            <a:ext cx="2057400" cy="525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7688"/>
            <a:ext cx="6019800" cy="525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PerfExpert Tutorial</a:t>
            </a:r>
          </a:p>
        </p:txBody>
      </p:sp>
      <p:sp>
        <p:nvSpPr>
          <p:cNvPr id="5" name="Footer Placeholder 4"/>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47688"/>
            <a:ext cx="8229600" cy="6397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23975"/>
            <a:ext cx="4037013" cy="4479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6613" y="1323975"/>
            <a:ext cx="4037012" cy="4479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5613" y="5969000"/>
            <a:ext cx="4497387" cy="457200"/>
          </a:xfrm>
        </p:spPr>
        <p:txBody>
          <a:bodyPr/>
          <a:lstStyle>
            <a:lvl1pPr>
              <a:defRPr/>
            </a:lvl1pPr>
          </a:lstStyle>
          <a:p>
            <a:pPr>
              <a:defRPr/>
            </a:pPr>
            <a:r>
              <a:rPr lang="en-US"/>
              <a:t>PerfExpert Tutorial</a:t>
            </a:r>
          </a:p>
        </p:txBody>
      </p:sp>
      <p:sp>
        <p:nvSpPr>
          <p:cNvPr id="6" name="Footer Placeholder 5"/>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547688"/>
            <a:ext cx="8229600" cy="6397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23975"/>
            <a:ext cx="8226425" cy="4479925"/>
          </a:xfrm>
        </p:spPr>
        <p:txBody>
          <a:bodyPr/>
          <a:lstStyle/>
          <a:p>
            <a:pPr lvl="0"/>
            <a:endParaRPr lang="en-US" noProof="0"/>
          </a:p>
        </p:txBody>
      </p:sp>
      <p:sp>
        <p:nvSpPr>
          <p:cNvPr id="4" name="Date Placeholder 3"/>
          <p:cNvSpPr>
            <a:spLocks noGrp="1"/>
          </p:cNvSpPr>
          <p:nvPr>
            <p:ph type="dt" sz="half" idx="10"/>
          </p:nvPr>
        </p:nvSpPr>
        <p:spPr>
          <a:xfrm>
            <a:off x="455613" y="5969000"/>
            <a:ext cx="4878387" cy="457200"/>
          </a:xfrm>
        </p:spPr>
        <p:txBody>
          <a:bodyPr/>
          <a:lstStyle>
            <a:lvl1pPr>
              <a:defRPr/>
            </a:lvl1pPr>
          </a:lstStyle>
          <a:p>
            <a:pPr>
              <a:defRPr/>
            </a:pPr>
            <a:r>
              <a:rPr lang="en-US"/>
              <a:t>PerfExpert Tutorial</a:t>
            </a:r>
          </a:p>
        </p:txBody>
      </p:sp>
      <p:sp>
        <p:nvSpPr>
          <p:cNvPr id="5" name="Footer Placeholder 4"/>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a:ln/>
        </p:spPr>
        <p:txBody>
          <a:bodyPr/>
          <a:lstStyle>
            <a:lvl1pPr>
              <a:defRPr/>
            </a:lvl1pPr>
          </a:lstStyle>
          <a:p>
            <a:pPr>
              <a:defRPr/>
            </a:pPr>
            <a:fld id="{31C6EE0D-2D7C-43FD-911E-24EFBCF2D1C8}" type="slidenum">
              <a:rPr lang="en-US"/>
              <a:pPr>
                <a:defRPr/>
              </a:pPr>
              <a:t>‹#›</a:t>
            </a:fld>
            <a:endParaRPr lang="en-US" dirty="0"/>
          </a:p>
        </p:txBody>
      </p:sp>
      <p:sp>
        <p:nvSpPr>
          <p:cNvPr id="5"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730CFC27-A461-46EC-8D79-29CC1D6E94B9}" type="slidenum">
              <a:rPr lang="en-US"/>
              <a:pPr>
                <a:defRPr/>
              </a:pPr>
              <a:t>‹#›</a:t>
            </a:fld>
            <a:endParaRPr lang="en-US" dirty="0"/>
          </a:p>
        </p:txBody>
      </p:sp>
      <p:sp>
        <p:nvSpPr>
          <p:cNvPr id="5"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A10BC84-AFA2-40D8-B056-9D04E1D8381C}" type="slidenum">
              <a:rPr lang="en-US"/>
              <a:pPr>
                <a:defRPr/>
              </a:pPr>
              <a:t>‹#›</a:t>
            </a:fld>
            <a:endParaRPr lang="en-US" dirty="0"/>
          </a:p>
        </p:txBody>
      </p:sp>
      <p:sp>
        <p:nvSpPr>
          <p:cNvPr id="5"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23975"/>
            <a:ext cx="4037013"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323975"/>
            <a:ext cx="403701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59415832-C87A-48D0-9D3E-FBBF8590633A}" type="slidenum">
              <a:rPr lang="en-US"/>
              <a:pPr>
                <a:defRPr/>
              </a:pPr>
              <a:t>‹#›</a:t>
            </a:fld>
            <a:endParaRPr lang="en-US" dirty="0"/>
          </a:p>
        </p:txBody>
      </p:sp>
      <p:sp>
        <p:nvSpPr>
          <p:cNvPr id="6"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7"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5A426130-64AE-4D44-A5E8-ACDD24F4A811}" type="slidenum">
              <a:rPr lang="en-US"/>
              <a:pPr>
                <a:defRPr/>
              </a:pPr>
              <a:t>‹#›</a:t>
            </a:fld>
            <a:endParaRPr lang="en-US" dirty="0"/>
          </a:p>
        </p:txBody>
      </p:sp>
      <p:sp>
        <p:nvSpPr>
          <p:cNvPr id="8"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9"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07D2BC60-CCD8-4539-A828-7F5D2BC473C6}" type="slidenum">
              <a:rPr lang="en-US"/>
              <a:pPr>
                <a:defRPr/>
              </a:pPr>
              <a:t>‹#›</a:t>
            </a:fld>
            <a:endParaRPr lang="en-US" dirty="0"/>
          </a:p>
        </p:txBody>
      </p:sp>
      <p:sp>
        <p:nvSpPr>
          <p:cNvPr id="4"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5"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xfrm>
            <a:off x="6781800" y="5970588"/>
            <a:ext cx="1905000" cy="457200"/>
          </a:xfrm>
        </p:spPr>
        <p:txBody>
          <a:bodyPr/>
          <a:lstStyle>
            <a:lvl1pPr>
              <a:defRPr/>
            </a:lvl1pPr>
          </a:lstStyle>
          <a:p>
            <a:pPr>
              <a:defRPr/>
            </a:pPr>
            <a:fld id="{F260E287-8A5E-4007-823D-D805DE4B9C07}" type="slidenum">
              <a:rPr lang="en-US"/>
              <a:pPr>
                <a:defRPr/>
              </a:pPr>
              <a:t>‹#›</a:t>
            </a:fld>
            <a:endParaRPr lang="en-US" dirty="0"/>
          </a:p>
        </p:txBody>
      </p:sp>
      <p:sp>
        <p:nvSpPr>
          <p:cNvPr id="5" name="Date Placeholder 3"/>
          <p:cNvSpPr>
            <a:spLocks noGrp="1"/>
          </p:cNvSpPr>
          <p:nvPr>
            <p:ph type="dt" sz="half" idx="11"/>
          </p:nvPr>
        </p:nvSpPr>
        <p:spPr>
          <a:xfrm>
            <a:off x="455613" y="5969000"/>
            <a:ext cx="6326187" cy="457200"/>
          </a:xfrm>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xfrm>
            <a:off x="1905000" y="5969000"/>
            <a:ext cx="5484813" cy="457200"/>
          </a:xfrm>
        </p:spPr>
        <p:txBody>
          <a:bodyPr/>
          <a:lstStyle>
            <a:lvl1pPr>
              <a:defRPr>
                <a:solidFill>
                  <a:srgbClr val="292929"/>
                </a:solidFill>
              </a:defRPr>
            </a:lvl1pPr>
          </a:lstStyle>
          <a:p>
            <a:pPr>
              <a:defRPr/>
            </a:pPr>
            <a:r>
              <a:rPr lang="en-US"/>
              <a:t>&lt;#&gt;</a:t>
            </a:r>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1BE3232A-5094-424C-BCBD-04B698B574E8}" type="slidenum">
              <a:rPr lang="en-US"/>
              <a:pPr>
                <a:defRPr/>
              </a:pPr>
              <a:t>‹#›</a:t>
            </a:fld>
            <a:endParaRPr lang="en-US" dirty="0"/>
          </a:p>
        </p:txBody>
      </p:sp>
      <p:sp>
        <p:nvSpPr>
          <p:cNvPr id="3"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4"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399650D0-0E69-45CB-A291-2D5937419CCF}" type="slidenum">
              <a:rPr lang="en-US"/>
              <a:pPr>
                <a:defRPr/>
              </a:pPr>
              <a:t>‹#›</a:t>
            </a:fld>
            <a:endParaRPr lang="en-US" dirty="0"/>
          </a:p>
        </p:txBody>
      </p:sp>
      <p:sp>
        <p:nvSpPr>
          <p:cNvPr id="6"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7"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E621270C-4C7B-41D7-9112-76DC012DA70C}" type="slidenum">
              <a:rPr lang="en-US"/>
              <a:pPr>
                <a:defRPr/>
              </a:pPr>
              <a:t>‹#›</a:t>
            </a:fld>
            <a:endParaRPr lang="en-US" dirty="0"/>
          </a:p>
        </p:txBody>
      </p:sp>
      <p:sp>
        <p:nvSpPr>
          <p:cNvPr id="6"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7"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3F7B6869-1514-4EDC-B3F8-1515D87DC213}" type="slidenum">
              <a:rPr lang="en-US"/>
              <a:pPr>
                <a:defRPr/>
              </a:pPr>
              <a:t>‹#›</a:t>
            </a:fld>
            <a:endParaRPr lang="en-US" dirty="0"/>
          </a:p>
        </p:txBody>
      </p:sp>
      <p:sp>
        <p:nvSpPr>
          <p:cNvPr id="5"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7688"/>
            <a:ext cx="2057400" cy="52562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47688"/>
            <a:ext cx="6019800"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A1C7FD9-FC38-4954-955D-AA930F449A97}" type="slidenum">
              <a:rPr lang="en-US"/>
              <a:pPr>
                <a:defRPr/>
              </a:pPr>
              <a:t>‹#›</a:t>
            </a:fld>
            <a:endParaRPr lang="en-US" dirty="0"/>
          </a:p>
        </p:txBody>
      </p:sp>
      <p:sp>
        <p:nvSpPr>
          <p:cNvPr id="5" name="Date Placeholder 3"/>
          <p:cNvSpPr>
            <a:spLocks noGrp="1"/>
          </p:cNvSpPr>
          <p:nvPr>
            <p:ph type="dt" sz="half" idx="11"/>
          </p:nvPr>
        </p:nvSpPr>
        <p:spPr>
          <a:ln/>
        </p:spPr>
        <p:txBody>
          <a:bodyPr/>
          <a:lstStyle>
            <a:lvl1pPr>
              <a:defRPr/>
            </a:lvl1pPr>
          </a:lstStyle>
          <a:p>
            <a:pPr>
              <a:defRPr/>
            </a:pPr>
            <a:r>
              <a:rPr lang="en-US"/>
              <a:t>PerfExpert Tutorial</a:t>
            </a:r>
            <a:endParaRPr lang="en-US" dirty="0"/>
          </a:p>
        </p:txBody>
      </p:sp>
      <p:sp>
        <p:nvSpPr>
          <p:cNvPr id="6" name="Footer Placeholder 4"/>
          <p:cNvSpPr>
            <a:spLocks noGrp="1"/>
          </p:cNvSpPr>
          <p:nvPr>
            <p:ph type="ftr" sz="quarter" idx="12"/>
          </p:nvPr>
        </p:nvSpPr>
        <p:spPr>
          <a:ln/>
        </p:spPr>
        <p:txBody>
          <a:bodyPr/>
          <a:lstStyle>
            <a:lvl1pPr>
              <a:defRPr/>
            </a:lvl1pPr>
          </a:lstStyle>
          <a:p>
            <a:pPr>
              <a:defRPr/>
            </a:pPr>
            <a:r>
              <a:rPr lang="en-US"/>
              <a:t>&lt;#&gt;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PerfExpert Tutorial</a:t>
            </a:r>
          </a:p>
        </p:txBody>
      </p:sp>
      <p:sp>
        <p:nvSpPr>
          <p:cNvPr id="5" name="Footer Placeholder 4"/>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23975"/>
            <a:ext cx="4037013"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6613" y="1323975"/>
            <a:ext cx="403701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5613" y="5969000"/>
            <a:ext cx="4421187" cy="457200"/>
          </a:xfrm>
        </p:spPr>
        <p:txBody>
          <a:bodyPr/>
          <a:lstStyle>
            <a:lvl1pPr>
              <a:defRPr/>
            </a:lvl1pPr>
          </a:lstStyle>
          <a:p>
            <a:pPr>
              <a:defRPr/>
            </a:pPr>
            <a:r>
              <a:rPr lang="en-US"/>
              <a:t>PerfExpert Tutorial</a:t>
            </a:r>
          </a:p>
        </p:txBody>
      </p:sp>
      <p:sp>
        <p:nvSpPr>
          <p:cNvPr id="6" name="Footer Placeholder 5"/>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t>PerfExpert Tutorial</a:t>
            </a:r>
          </a:p>
        </p:txBody>
      </p:sp>
      <p:sp>
        <p:nvSpPr>
          <p:cNvPr id="8" name="Footer Placeholder 7"/>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5613" y="5969000"/>
            <a:ext cx="5030787" cy="457200"/>
          </a:xfrm>
        </p:spPr>
        <p:txBody>
          <a:bodyPr/>
          <a:lstStyle>
            <a:lvl1pPr>
              <a:defRPr/>
            </a:lvl1pPr>
          </a:lstStyle>
          <a:p>
            <a:pPr>
              <a:defRPr/>
            </a:pPr>
            <a:r>
              <a:rPr lang="en-US"/>
              <a:t>PerfExpert Tutorial</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PerfExpert Tutorial</a:t>
            </a:r>
          </a:p>
        </p:txBody>
      </p:sp>
      <p:sp>
        <p:nvSpPr>
          <p:cNvPr id="3" name="Footer Placeholder 2"/>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PerfExpert Tutorial</a:t>
            </a:r>
          </a:p>
        </p:txBody>
      </p:sp>
      <p:sp>
        <p:nvSpPr>
          <p:cNvPr id="6" name="Footer Placeholder 5"/>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PerfExpert Tutorial</a:t>
            </a:r>
          </a:p>
        </p:txBody>
      </p:sp>
      <p:sp>
        <p:nvSpPr>
          <p:cNvPr id="6" name="Footer Placeholder 5"/>
          <p:cNvSpPr>
            <a:spLocks noGrp="1"/>
          </p:cNvSpPr>
          <p:nvPr>
            <p:ph type="ftr" sz="quarter" idx="11"/>
          </p:nvPr>
        </p:nvSpPr>
        <p:spPr/>
        <p:txBody>
          <a:bodyPr/>
          <a:lstStyle>
            <a:lvl1pPr>
              <a:defRPr/>
            </a:lvl1pPr>
          </a:lstStyle>
          <a:p>
            <a:pPr>
              <a:defRPr/>
            </a:pPr>
            <a:r>
              <a:rPr lang="en-US"/>
              <a:t>&lt;#&gt;</a:t>
            </a:r>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pPr>
              <a:defRPr/>
            </a:pP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5" descr="C:\Martin\Talks\JobTalk\menu0bildmir.JPG"/>
          <p:cNvPicPr>
            <a:picLocks noChangeAspect="1" noChangeArrowheads="1"/>
          </p:cNvPicPr>
          <p:nvPr userDrawn="1"/>
        </p:nvPicPr>
        <p:blipFill>
          <a:blip r:embed="rId15" cstate="print">
            <a:lum bright="40000" contrast="-50000"/>
          </a:blip>
          <a:srcRect/>
          <a:stretch>
            <a:fillRect/>
          </a:stretch>
        </p:blipFill>
        <p:spPr bwMode="auto">
          <a:xfrm>
            <a:off x="0" y="5392738"/>
            <a:ext cx="9150350" cy="1906587"/>
          </a:xfrm>
          <a:prstGeom prst="rect">
            <a:avLst/>
          </a:prstGeom>
          <a:noFill/>
          <a:ln w="9525">
            <a:noFill/>
            <a:miter lim="800000"/>
            <a:headEnd/>
            <a:tailEnd/>
          </a:ln>
        </p:spPr>
      </p:pic>
      <p:pic>
        <p:nvPicPr>
          <p:cNvPr id="1027" name="Picture 24" descr="C:\Martin\Talks\JobTalk\menu0bild.jpg"/>
          <p:cNvPicPr>
            <a:picLocks noChangeAspect="1" noChangeArrowheads="1"/>
          </p:cNvPicPr>
          <p:nvPr userDrawn="1"/>
        </p:nvPicPr>
        <p:blipFill>
          <a:blip r:embed="rId16" cstate="print">
            <a:lum bright="40000" contrast="-50000"/>
          </a:blip>
          <a:srcRect/>
          <a:stretch>
            <a:fillRect/>
          </a:stretch>
        </p:blipFill>
        <p:spPr bwMode="auto">
          <a:xfrm>
            <a:off x="0" y="-319088"/>
            <a:ext cx="9150350" cy="1906588"/>
          </a:xfrm>
          <a:prstGeom prst="rect">
            <a:avLst/>
          </a:prstGeom>
          <a:noFill/>
          <a:ln w="9525">
            <a:noFill/>
            <a:miter lim="800000"/>
            <a:headEnd/>
            <a:tailEnd/>
          </a:ln>
        </p:spPr>
      </p:pic>
      <p:sp>
        <p:nvSpPr>
          <p:cNvPr id="1028" name="Rectangle 9"/>
          <p:cNvSpPr>
            <a:spLocks noGrp="1" noChangeArrowheads="1"/>
          </p:cNvSpPr>
          <p:nvPr>
            <p:ph type="title"/>
          </p:nvPr>
        </p:nvSpPr>
        <p:spPr bwMode="auto">
          <a:xfrm>
            <a:off x="457200" y="547688"/>
            <a:ext cx="8229600" cy="639762"/>
          </a:xfrm>
          <a:prstGeom prst="rect">
            <a:avLst/>
          </a:prstGeom>
          <a:noFill/>
          <a:ln w="9525">
            <a:noFill/>
            <a:miter lim="800000"/>
            <a:headEnd/>
            <a:tailEnd/>
          </a:ln>
        </p:spPr>
        <p:txBody>
          <a:bodyPr vert="horz" wrap="square" lIns="411480" tIns="45720" rIns="91440" bIns="45720" numCol="1" anchor="ctr"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457200" y="1323975"/>
            <a:ext cx="8226425" cy="447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3" name="Rectangle 11"/>
          <p:cNvSpPr>
            <a:spLocks noGrp="1" noChangeArrowheads="1"/>
          </p:cNvSpPr>
          <p:nvPr>
            <p:ph type="dt" sz="half" idx="2"/>
          </p:nvPr>
        </p:nvSpPr>
        <p:spPr bwMode="auto">
          <a:xfrm>
            <a:off x="455613" y="5969000"/>
            <a:ext cx="31257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solidFill>
                  <a:srgbClr val="1C1C1C"/>
                </a:solidFill>
                <a:latin typeface="Calibri" pitchFamily="34" charset="0"/>
              </a:defRPr>
            </a:lvl1pPr>
          </a:lstStyle>
          <a:p>
            <a:pPr>
              <a:defRPr/>
            </a:pPr>
            <a:r>
              <a:rPr lang="en-US"/>
              <a:t>PerfExpert Tutorial</a:t>
            </a:r>
          </a:p>
        </p:txBody>
      </p:sp>
      <p:sp>
        <p:nvSpPr>
          <p:cNvPr id="64524" name="Rectangle 12"/>
          <p:cNvSpPr>
            <a:spLocks noGrp="1" noChangeArrowheads="1"/>
          </p:cNvSpPr>
          <p:nvPr>
            <p:ph type="ftr" sz="quarter" idx="3"/>
          </p:nvPr>
        </p:nvSpPr>
        <p:spPr bwMode="auto">
          <a:xfrm>
            <a:off x="3198813" y="5969000"/>
            <a:ext cx="54848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solidFill>
                  <a:srgbClr val="1C1C1C"/>
                </a:solidFill>
                <a:latin typeface="Calibri" pitchFamily="34" charset="0"/>
                <a:cs typeface="Times New Roman" pitchFamily="18" charset="0"/>
              </a:defRPr>
            </a:lvl1pPr>
          </a:lstStyle>
          <a:p>
            <a:pPr>
              <a:defRPr/>
            </a:pPr>
            <a:r>
              <a:rPr lang="en-US"/>
              <a:t>&lt;#&gt;</a:t>
            </a:r>
            <a:endParaRPr lang="en-US">
              <a:solidFill>
                <a:srgbClr val="292929"/>
              </a:solidFill>
            </a:endParaRP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Calibri"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transition/>
  <p:hf hdr="0" ftr="0"/>
  <p:txStyles>
    <p:titleStyle>
      <a:lvl1pPr algn="l" rtl="0" eaLnBrk="0" fontAlgn="base" hangingPunct="0">
        <a:spcBef>
          <a:spcPct val="0"/>
        </a:spcBef>
        <a:spcAft>
          <a:spcPct val="0"/>
        </a:spcAft>
        <a:defRPr sz="4000">
          <a:solidFill>
            <a:srgbClr val="333397"/>
          </a:solidFill>
          <a:latin typeface="Calibri" pitchFamily="34" charset="0"/>
          <a:ea typeface="+mj-ea"/>
          <a:cs typeface="+mj-cs"/>
        </a:defRPr>
      </a:lvl1pPr>
      <a:lvl2pPr algn="l" rtl="0" eaLnBrk="0" fontAlgn="base" hangingPunct="0">
        <a:spcBef>
          <a:spcPct val="0"/>
        </a:spcBef>
        <a:spcAft>
          <a:spcPct val="0"/>
        </a:spcAft>
        <a:defRPr sz="4000">
          <a:solidFill>
            <a:srgbClr val="333397"/>
          </a:solidFill>
          <a:latin typeface="Calibri" pitchFamily="34" charset="0"/>
        </a:defRPr>
      </a:lvl2pPr>
      <a:lvl3pPr algn="l" rtl="0" eaLnBrk="0" fontAlgn="base" hangingPunct="0">
        <a:spcBef>
          <a:spcPct val="0"/>
        </a:spcBef>
        <a:spcAft>
          <a:spcPct val="0"/>
        </a:spcAft>
        <a:defRPr sz="4000">
          <a:solidFill>
            <a:srgbClr val="333397"/>
          </a:solidFill>
          <a:latin typeface="Calibri" pitchFamily="34" charset="0"/>
        </a:defRPr>
      </a:lvl3pPr>
      <a:lvl4pPr algn="l" rtl="0" eaLnBrk="0" fontAlgn="base" hangingPunct="0">
        <a:spcBef>
          <a:spcPct val="0"/>
        </a:spcBef>
        <a:spcAft>
          <a:spcPct val="0"/>
        </a:spcAft>
        <a:defRPr sz="4000">
          <a:solidFill>
            <a:srgbClr val="333397"/>
          </a:solidFill>
          <a:latin typeface="Calibri" pitchFamily="34" charset="0"/>
        </a:defRPr>
      </a:lvl4pPr>
      <a:lvl5pPr algn="l" rtl="0" eaLnBrk="0" fontAlgn="base" hangingPunct="0">
        <a:spcBef>
          <a:spcPct val="0"/>
        </a:spcBef>
        <a:spcAft>
          <a:spcPct val="0"/>
        </a:spcAft>
        <a:defRPr sz="4000">
          <a:solidFill>
            <a:srgbClr val="333397"/>
          </a:solidFill>
          <a:latin typeface="Calibri" pitchFamily="34" charset="0"/>
        </a:defRPr>
      </a:lvl5pPr>
      <a:lvl6pPr marL="457200" algn="l" rtl="0" fontAlgn="base">
        <a:spcBef>
          <a:spcPct val="0"/>
        </a:spcBef>
        <a:spcAft>
          <a:spcPct val="0"/>
        </a:spcAft>
        <a:defRPr sz="4000">
          <a:solidFill>
            <a:srgbClr val="333397"/>
          </a:solidFill>
          <a:latin typeface="Arial" charset="0"/>
        </a:defRPr>
      </a:lvl6pPr>
      <a:lvl7pPr marL="914400" algn="l" rtl="0" fontAlgn="base">
        <a:spcBef>
          <a:spcPct val="0"/>
        </a:spcBef>
        <a:spcAft>
          <a:spcPct val="0"/>
        </a:spcAft>
        <a:defRPr sz="4000">
          <a:solidFill>
            <a:srgbClr val="333397"/>
          </a:solidFill>
          <a:latin typeface="Arial" charset="0"/>
        </a:defRPr>
      </a:lvl7pPr>
      <a:lvl8pPr marL="1371600" algn="l" rtl="0" fontAlgn="base">
        <a:spcBef>
          <a:spcPct val="0"/>
        </a:spcBef>
        <a:spcAft>
          <a:spcPct val="0"/>
        </a:spcAft>
        <a:defRPr sz="4000">
          <a:solidFill>
            <a:srgbClr val="333397"/>
          </a:solidFill>
          <a:latin typeface="Arial" charset="0"/>
        </a:defRPr>
      </a:lvl8pPr>
      <a:lvl9pPr marL="1828800" algn="l" rtl="0" fontAlgn="base">
        <a:spcBef>
          <a:spcPct val="0"/>
        </a:spcBef>
        <a:spcAft>
          <a:spcPct val="0"/>
        </a:spcAft>
        <a:defRPr sz="4000">
          <a:solidFill>
            <a:srgbClr val="333397"/>
          </a:solidFill>
          <a:latin typeface="Arial" charset="0"/>
        </a:defRPr>
      </a:lvl9pPr>
    </p:titleStyle>
    <p:bodyStyle>
      <a:lvl1pPr marL="342900" indent="-342900" algn="l" rtl="0" eaLnBrk="0" fontAlgn="base" hangingPunct="0">
        <a:spcBef>
          <a:spcPct val="20000"/>
        </a:spcBef>
        <a:spcAft>
          <a:spcPct val="0"/>
        </a:spcAft>
        <a:buClr>
          <a:srgbClr val="7B7BD1"/>
        </a:buClr>
        <a:buSzPct val="95000"/>
        <a:buFont typeface="Wingdings" pitchFamily="2" charset="2"/>
        <a:buChar char="§"/>
        <a:defRPr sz="30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8282D4"/>
        </a:buClr>
        <a:buSzPct val="90000"/>
        <a:buFont typeface="Wingdings" pitchFamily="2" charset="2"/>
        <a:buChar char="§"/>
        <a:defRPr sz="2600">
          <a:solidFill>
            <a:schemeClr val="tx1"/>
          </a:solidFill>
          <a:latin typeface="Calibri" pitchFamily="34" charset="0"/>
        </a:defRPr>
      </a:lvl2pPr>
      <a:lvl3pPr marL="1143000" indent="-228600" algn="l" rtl="0" eaLnBrk="0" fontAlgn="base" hangingPunct="0">
        <a:spcBef>
          <a:spcPct val="20000"/>
        </a:spcBef>
        <a:spcAft>
          <a:spcPct val="0"/>
        </a:spcAft>
        <a:buClr>
          <a:srgbClr val="8A8AD6"/>
        </a:buClr>
        <a:buSzPct val="80000"/>
        <a:buFont typeface="Wingdings" pitchFamily="2" charset="2"/>
        <a:buChar char="§"/>
        <a:defRPr sz="2200">
          <a:solidFill>
            <a:schemeClr val="tx1"/>
          </a:solidFill>
          <a:latin typeface="Calibri" pitchFamily="34" charset="0"/>
        </a:defRPr>
      </a:lvl3pPr>
      <a:lvl4pPr marL="1600200" indent="-228600" algn="l" rtl="0" eaLnBrk="0" fontAlgn="base" hangingPunct="0">
        <a:spcBef>
          <a:spcPct val="20000"/>
        </a:spcBef>
        <a:spcAft>
          <a:spcPct val="0"/>
        </a:spcAft>
        <a:buClr>
          <a:schemeClr val="accent1"/>
        </a:buClr>
        <a:buSzPct val="70000"/>
        <a:buFont typeface="Wingdings" pitchFamily="2" charset="2"/>
        <a:buChar char="§"/>
        <a:defRPr>
          <a:solidFill>
            <a:schemeClr val="tx1"/>
          </a:solidFill>
          <a:latin typeface="Calibri" pitchFamily="34" charset="0"/>
        </a:defRPr>
      </a:lvl4pPr>
      <a:lvl5pPr marL="2057400" indent="-228600" algn="l" rtl="0" eaLnBrk="0" fontAlgn="base" hangingPunct="0">
        <a:spcBef>
          <a:spcPct val="20000"/>
        </a:spcBef>
        <a:spcAft>
          <a:spcPct val="0"/>
        </a:spcAft>
        <a:buClr>
          <a:srgbClr val="FF6600"/>
        </a:buClr>
        <a:buSzPct val="60000"/>
        <a:buFont typeface="Wingdings" pitchFamily="2" charset="2"/>
        <a:buChar char="§"/>
        <a:defRPr sz="1400">
          <a:solidFill>
            <a:schemeClr val="tx1"/>
          </a:solidFill>
          <a:latin typeface="Calibri" pitchFamily="34" charset="0"/>
        </a:defRPr>
      </a:lvl5pPr>
      <a:lvl6pPr marL="25146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9"/>
          <p:cNvSpPr>
            <a:spLocks noGrp="1" noChangeArrowheads="1"/>
          </p:cNvSpPr>
          <p:nvPr>
            <p:ph type="title"/>
          </p:nvPr>
        </p:nvSpPr>
        <p:spPr bwMode="auto">
          <a:xfrm>
            <a:off x="457200" y="547688"/>
            <a:ext cx="8229600" cy="639762"/>
          </a:xfrm>
          <a:prstGeom prst="rect">
            <a:avLst/>
          </a:prstGeom>
          <a:noFill/>
          <a:ln w="9525">
            <a:noFill/>
            <a:miter lim="800000"/>
            <a:headEnd/>
            <a:tailEnd/>
          </a:ln>
        </p:spPr>
        <p:txBody>
          <a:bodyPr vert="horz" wrap="square" lIns="411480" tIns="45720" rIns="91440" bIns="45720" numCol="1" anchor="ctr" anchorCtr="0" compatLnSpc="1">
            <a:prstTxWarp prst="textNoShape">
              <a:avLst/>
            </a:prstTxWarp>
          </a:bodyPr>
          <a:lstStyle/>
          <a:p>
            <a:pPr lvl="0"/>
            <a:r>
              <a:rPr lang="en-US" smtClean="0"/>
              <a:t>Click to edit Master title style</a:t>
            </a:r>
          </a:p>
        </p:txBody>
      </p:sp>
      <p:sp>
        <p:nvSpPr>
          <p:cNvPr id="15363" name="Rectangle 10"/>
          <p:cNvSpPr>
            <a:spLocks noGrp="1" noChangeArrowheads="1"/>
          </p:cNvSpPr>
          <p:nvPr>
            <p:ph type="body" idx="1"/>
          </p:nvPr>
        </p:nvSpPr>
        <p:spPr bwMode="auto">
          <a:xfrm>
            <a:off x="457200" y="1323975"/>
            <a:ext cx="8226425" cy="447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5"/>
          <p:cNvSpPr>
            <a:spLocks noGrp="1"/>
          </p:cNvSpPr>
          <p:nvPr>
            <p:ph type="sldNum" sz="quarter" idx="4"/>
          </p:nvPr>
        </p:nvSpPr>
        <p:spPr bwMode="auto">
          <a:xfrm>
            <a:off x="6781800" y="5970588"/>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latin typeface="+mn-lt"/>
              </a:defRPr>
            </a:lvl1pPr>
          </a:lstStyle>
          <a:p>
            <a:pPr>
              <a:defRPr/>
            </a:pPr>
            <a:fld id="{14682BCE-4865-4964-9FF2-E992D73817B4}" type="slidenum">
              <a:rPr lang="en-US"/>
              <a:pPr>
                <a:defRPr/>
              </a:pPr>
              <a:t>‹#›</a:t>
            </a:fld>
            <a:endParaRPr lang="en-US" dirty="0"/>
          </a:p>
        </p:txBody>
      </p:sp>
      <p:sp>
        <p:nvSpPr>
          <p:cNvPr id="10" name="Date Placeholder 3"/>
          <p:cNvSpPr>
            <a:spLocks noGrp="1"/>
          </p:cNvSpPr>
          <p:nvPr>
            <p:ph type="dt" sz="half" idx="2"/>
          </p:nvPr>
        </p:nvSpPr>
        <p:spPr bwMode="auto">
          <a:xfrm>
            <a:off x="455613" y="5969000"/>
            <a:ext cx="6326187"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rgbClr val="1C1C1C"/>
                </a:solidFill>
                <a:latin typeface="+mn-lt"/>
              </a:defRPr>
            </a:lvl1pPr>
          </a:lstStyle>
          <a:p>
            <a:pPr>
              <a:defRPr/>
            </a:pPr>
            <a:r>
              <a:rPr lang="en-US"/>
              <a:t>PerfExpert Tutorial</a:t>
            </a:r>
            <a:endParaRPr lang="en-US" dirty="0"/>
          </a:p>
        </p:txBody>
      </p:sp>
      <p:sp>
        <p:nvSpPr>
          <p:cNvPr id="11" name="Footer Placeholder 4"/>
          <p:cNvSpPr>
            <a:spLocks noGrp="1"/>
          </p:cNvSpPr>
          <p:nvPr>
            <p:ph type="ftr" sz="quarter" idx="3"/>
          </p:nvPr>
        </p:nvSpPr>
        <p:spPr bwMode="auto">
          <a:xfrm>
            <a:off x="1905000" y="5969000"/>
            <a:ext cx="5484813"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rgbClr val="292929"/>
                </a:solidFill>
                <a:latin typeface="+mn-lt"/>
                <a:cs typeface="Times New Roman" pitchFamily="18" charset="0"/>
              </a:defRPr>
            </a:lvl1pPr>
          </a:lstStyle>
          <a:p>
            <a:pPr>
              <a:defRPr/>
            </a:pPr>
            <a:r>
              <a:rPr lang="en-US"/>
              <a:t>&lt;#&gt;</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p:txStyles>
    <p:titleStyle>
      <a:lvl1pPr algn="l" rtl="0" eaLnBrk="0" fontAlgn="base" hangingPunct="0">
        <a:spcBef>
          <a:spcPct val="0"/>
        </a:spcBef>
        <a:spcAft>
          <a:spcPct val="0"/>
        </a:spcAft>
        <a:defRPr sz="4000">
          <a:solidFill>
            <a:srgbClr val="333397"/>
          </a:solidFill>
          <a:latin typeface="+mj-lt"/>
          <a:ea typeface="+mj-ea"/>
          <a:cs typeface="+mj-cs"/>
        </a:defRPr>
      </a:lvl1pPr>
      <a:lvl2pPr algn="l" rtl="0" eaLnBrk="0" fontAlgn="base" hangingPunct="0">
        <a:spcBef>
          <a:spcPct val="0"/>
        </a:spcBef>
        <a:spcAft>
          <a:spcPct val="0"/>
        </a:spcAft>
        <a:defRPr sz="4000">
          <a:solidFill>
            <a:srgbClr val="333397"/>
          </a:solidFill>
          <a:latin typeface="Calibri" pitchFamily="34" charset="0"/>
        </a:defRPr>
      </a:lvl2pPr>
      <a:lvl3pPr algn="l" rtl="0" eaLnBrk="0" fontAlgn="base" hangingPunct="0">
        <a:spcBef>
          <a:spcPct val="0"/>
        </a:spcBef>
        <a:spcAft>
          <a:spcPct val="0"/>
        </a:spcAft>
        <a:defRPr sz="4000">
          <a:solidFill>
            <a:srgbClr val="333397"/>
          </a:solidFill>
          <a:latin typeface="Calibri" pitchFamily="34" charset="0"/>
        </a:defRPr>
      </a:lvl3pPr>
      <a:lvl4pPr algn="l" rtl="0" eaLnBrk="0" fontAlgn="base" hangingPunct="0">
        <a:spcBef>
          <a:spcPct val="0"/>
        </a:spcBef>
        <a:spcAft>
          <a:spcPct val="0"/>
        </a:spcAft>
        <a:defRPr sz="4000">
          <a:solidFill>
            <a:srgbClr val="333397"/>
          </a:solidFill>
          <a:latin typeface="Calibri" pitchFamily="34" charset="0"/>
        </a:defRPr>
      </a:lvl4pPr>
      <a:lvl5pPr algn="l" rtl="0" eaLnBrk="0" fontAlgn="base" hangingPunct="0">
        <a:spcBef>
          <a:spcPct val="0"/>
        </a:spcBef>
        <a:spcAft>
          <a:spcPct val="0"/>
        </a:spcAft>
        <a:defRPr sz="4000">
          <a:solidFill>
            <a:srgbClr val="333397"/>
          </a:solidFill>
          <a:latin typeface="Calibri" pitchFamily="34" charset="0"/>
        </a:defRPr>
      </a:lvl5pPr>
      <a:lvl6pPr marL="457200" algn="l" rtl="0" fontAlgn="base">
        <a:spcBef>
          <a:spcPct val="0"/>
        </a:spcBef>
        <a:spcAft>
          <a:spcPct val="0"/>
        </a:spcAft>
        <a:defRPr sz="4000">
          <a:solidFill>
            <a:srgbClr val="333397"/>
          </a:solidFill>
          <a:latin typeface="Calibri" pitchFamily="34" charset="0"/>
        </a:defRPr>
      </a:lvl6pPr>
      <a:lvl7pPr marL="914400" algn="l" rtl="0" fontAlgn="base">
        <a:spcBef>
          <a:spcPct val="0"/>
        </a:spcBef>
        <a:spcAft>
          <a:spcPct val="0"/>
        </a:spcAft>
        <a:defRPr sz="4000">
          <a:solidFill>
            <a:srgbClr val="333397"/>
          </a:solidFill>
          <a:latin typeface="Calibri" pitchFamily="34" charset="0"/>
        </a:defRPr>
      </a:lvl7pPr>
      <a:lvl8pPr marL="1371600" algn="l" rtl="0" fontAlgn="base">
        <a:spcBef>
          <a:spcPct val="0"/>
        </a:spcBef>
        <a:spcAft>
          <a:spcPct val="0"/>
        </a:spcAft>
        <a:defRPr sz="4000">
          <a:solidFill>
            <a:srgbClr val="333397"/>
          </a:solidFill>
          <a:latin typeface="Calibri" pitchFamily="34" charset="0"/>
        </a:defRPr>
      </a:lvl8pPr>
      <a:lvl9pPr marL="1828800" algn="l" rtl="0" fontAlgn="base">
        <a:spcBef>
          <a:spcPct val="0"/>
        </a:spcBef>
        <a:spcAft>
          <a:spcPct val="0"/>
        </a:spcAft>
        <a:defRPr sz="4000">
          <a:solidFill>
            <a:srgbClr val="333397"/>
          </a:solidFill>
          <a:latin typeface="Calibri" pitchFamily="34" charset="0"/>
        </a:defRPr>
      </a:lvl9pPr>
    </p:titleStyle>
    <p:bodyStyle>
      <a:lvl1pPr marL="342900" indent="-342900" algn="l" rtl="0" eaLnBrk="0" fontAlgn="base" hangingPunct="0">
        <a:spcBef>
          <a:spcPct val="20000"/>
        </a:spcBef>
        <a:spcAft>
          <a:spcPct val="0"/>
        </a:spcAft>
        <a:buClr>
          <a:srgbClr val="7B7BD1"/>
        </a:buClr>
        <a:buSzPct val="95000"/>
        <a:buFont typeface="Wingdings" pitchFamily="2" charset="2"/>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8282D4"/>
        </a:buClr>
        <a:buSzPct val="90000"/>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rgbClr val="8A8AD6"/>
        </a:buClr>
        <a:buSzPct val="80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1"/>
        </a:buClr>
        <a:buSzPct val="7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FF6600"/>
        </a:buClr>
        <a:buSzPct val="60000"/>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rgbClr val="FF6600"/>
        </a:buClr>
        <a:buSzPct val="60000"/>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ctrTitle"/>
          </p:nvPr>
        </p:nvSpPr>
        <p:spPr>
          <a:xfrm>
            <a:off x="0" y="1065213"/>
            <a:ext cx="9144000" cy="1982787"/>
          </a:xfrm>
        </p:spPr>
        <p:txBody>
          <a:bodyPr/>
          <a:lstStyle/>
          <a:p>
            <a:pPr eaLnBrk="1" hangingPunct="1"/>
            <a:r>
              <a:rPr lang="en-US" sz="3800" smtClean="0"/>
              <a:t/>
            </a:r>
            <a:br>
              <a:rPr lang="en-US" sz="3800" smtClean="0"/>
            </a:br>
            <a:r>
              <a:rPr lang="en-US" sz="2800" smtClean="0">
                <a:solidFill>
                  <a:schemeClr val="tx1"/>
                </a:solidFill>
              </a:rPr>
              <a:t>TeraGrid Tutorial</a:t>
            </a:r>
            <a:br>
              <a:rPr lang="en-US" sz="2800" smtClean="0">
                <a:solidFill>
                  <a:schemeClr val="tx1"/>
                </a:solidFill>
              </a:rPr>
            </a:br>
            <a:r>
              <a:rPr lang="en-US" sz="1000" smtClean="0"/>
              <a:t/>
            </a:r>
            <a:br>
              <a:rPr lang="en-US" sz="1000" smtClean="0"/>
            </a:br>
            <a:r>
              <a:rPr lang="en-US" sz="3800" smtClean="0"/>
              <a:t>PerfExpert: An Automated Approach to Analyzing and Optimizing the Node-Level Performance of HPC Applications</a:t>
            </a:r>
          </a:p>
        </p:txBody>
      </p:sp>
      <p:sp>
        <p:nvSpPr>
          <p:cNvPr id="29698" name="Rectangle 3"/>
          <p:cNvSpPr>
            <a:spLocks noGrp="1" noChangeArrowheads="1"/>
          </p:cNvSpPr>
          <p:nvPr>
            <p:ph type="subTitle" idx="1"/>
          </p:nvPr>
        </p:nvSpPr>
        <p:spPr>
          <a:xfrm>
            <a:off x="304800" y="3733800"/>
            <a:ext cx="8534400" cy="1143000"/>
          </a:xfrm>
        </p:spPr>
        <p:txBody>
          <a:bodyPr/>
          <a:lstStyle/>
          <a:p>
            <a:pPr eaLnBrk="1" hangingPunct="1"/>
            <a:r>
              <a:rPr lang="en-US" sz="2800" smtClean="0"/>
              <a:t>James Browne and Martin Burtscher</a:t>
            </a:r>
          </a:p>
          <a:p>
            <a:pPr eaLnBrk="1" hangingPunct="1"/>
            <a:r>
              <a:rPr lang="en-US" sz="2800" smtClean="0"/>
              <a:t>The University of Texas at Austin</a:t>
            </a:r>
          </a:p>
          <a:p>
            <a:pPr eaLnBrk="1" hangingPunct="1"/>
            <a:endParaRPr lang="en-US" sz="2800" smtClean="0"/>
          </a:p>
          <a:p>
            <a:pPr eaLnBrk="1" hangingPunct="1"/>
            <a:endParaRPr lang="en-US" sz="2800" baseline="30000" smtClean="0"/>
          </a:p>
        </p:txBody>
      </p:sp>
      <p:pic>
        <p:nvPicPr>
          <p:cNvPr id="29699" name="Picture 5" descr="PElogo.PNG"/>
          <p:cNvPicPr>
            <a:picLocks noChangeAspect="1"/>
          </p:cNvPicPr>
          <p:nvPr/>
        </p:nvPicPr>
        <p:blipFill>
          <a:blip r:embed="rId3" cstate="print"/>
          <a:srcRect/>
          <a:stretch>
            <a:fillRect/>
          </a:stretch>
        </p:blipFill>
        <p:spPr bwMode="auto">
          <a:xfrm>
            <a:off x="2590800" y="5148263"/>
            <a:ext cx="4017963" cy="10239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Related Work</a:t>
            </a:r>
          </a:p>
        </p:txBody>
      </p:sp>
      <p:sp>
        <p:nvSpPr>
          <p:cNvPr id="48130" name="Content Placeholder 2"/>
          <p:cNvSpPr>
            <a:spLocks noGrp="1"/>
          </p:cNvSpPr>
          <p:nvPr>
            <p:ph idx="1"/>
          </p:nvPr>
        </p:nvSpPr>
        <p:spPr/>
        <p:txBody>
          <a:bodyPr/>
          <a:lstStyle/>
          <a:p>
            <a:pPr eaLnBrk="1" hangingPunct="1"/>
            <a:r>
              <a:rPr lang="en-US" smtClean="0"/>
              <a:t>Automatic bottleneck analysis and remediation</a:t>
            </a:r>
          </a:p>
          <a:p>
            <a:pPr lvl="1" eaLnBrk="1" hangingPunct="1"/>
            <a:r>
              <a:rPr lang="en-US" smtClean="0"/>
              <a:t>PERCS project at IBM Research</a:t>
            </a:r>
          </a:p>
          <a:p>
            <a:pPr lvl="2" eaLnBrk="1" hangingPunct="1"/>
            <a:r>
              <a:rPr lang="en-US" smtClean="0"/>
              <a:t>Less automation for bottleneck identification and analysis</a:t>
            </a:r>
          </a:p>
          <a:p>
            <a:pPr lvl="2" eaLnBrk="1" hangingPunct="1"/>
            <a:r>
              <a:rPr lang="en-US" smtClean="0"/>
              <a:t>Not open source</a:t>
            </a:r>
          </a:p>
          <a:p>
            <a:pPr lvl="1" eaLnBrk="1" hangingPunct="1"/>
            <a:r>
              <a:rPr lang="en-US" smtClean="0"/>
              <a:t>PERI Autotuning project </a:t>
            </a:r>
          </a:p>
          <a:p>
            <a:pPr lvl="1" eaLnBrk="1" hangingPunct="1"/>
            <a:r>
              <a:rPr lang="en-US" smtClean="0"/>
              <a:t>Parallel Performance Wizard</a:t>
            </a:r>
          </a:p>
          <a:p>
            <a:pPr lvl="2" eaLnBrk="1" hangingPunct="1"/>
            <a:r>
              <a:rPr lang="en-US" smtClean="0"/>
              <a:t>Event trace analysis, program instrumentation</a:t>
            </a:r>
          </a:p>
          <a:p>
            <a:pPr eaLnBrk="1" hangingPunct="1"/>
            <a:r>
              <a:rPr lang="en-US" smtClean="0"/>
              <a:t>Analysis tools with automated diagnosis</a:t>
            </a:r>
          </a:p>
          <a:p>
            <a:pPr eaLnBrk="1" hangingPunct="1"/>
            <a:r>
              <a:rPr lang="en-US" smtClean="0"/>
              <a:t>Projects that target multicore optimizations</a:t>
            </a:r>
          </a:p>
          <a:p>
            <a:pPr eaLnBrk="1" hangingPunct="1"/>
            <a:endParaRPr lang="en-US" smtClean="0"/>
          </a:p>
        </p:txBody>
      </p:sp>
      <p:sp>
        <p:nvSpPr>
          <p:cNvPr id="48131" name="Date Placeholder 3"/>
          <p:cNvSpPr>
            <a:spLocks noGrp="1"/>
          </p:cNvSpPr>
          <p:nvPr>
            <p:ph type="dt" sz="quarter" idx="11"/>
          </p:nvPr>
        </p:nvSpPr>
        <p:spPr>
          <a:noFill/>
        </p:spPr>
        <p:txBody>
          <a:bodyPr/>
          <a:lstStyle/>
          <a:p>
            <a:r>
              <a:rPr lang="en-US" smtClean="0"/>
              <a:t>PerfExpert Tutorial</a:t>
            </a:r>
          </a:p>
        </p:txBody>
      </p:sp>
      <p:sp>
        <p:nvSpPr>
          <p:cNvPr id="48132" name="Slide Number Placeholder 5"/>
          <p:cNvSpPr>
            <a:spLocks noGrp="1"/>
          </p:cNvSpPr>
          <p:nvPr>
            <p:ph type="sldNum" sz="quarter" idx="10"/>
          </p:nvPr>
        </p:nvSpPr>
        <p:spPr>
          <a:noFill/>
        </p:spPr>
        <p:txBody>
          <a:bodyPr/>
          <a:lstStyle/>
          <a:p>
            <a:fld id="{693AE37A-DF67-4871-8EB8-E3D31AB2D5A4}" type="slidenum">
              <a:rPr lang="en-US" smtClean="0"/>
              <a:pPr/>
              <a:t>10</a:t>
            </a:fld>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PerfExpert v1.1</a:t>
            </a:r>
          </a:p>
        </p:txBody>
      </p:sp>
      <p:sp>
        <p:nvSpPr>
          <p:cNvPr id="50178" name="Content Placeholder 2"/>
          <p:cNvSpPr>
            <a:spLocks noGrp="1"/>
          </p:cNvSpPr>
          <p:nvPr>
            <p:ph idx="1"/>
          </p:nvPr>
        </p:nvSpPr>
        <p:spPr>
          <a:xfrm>
            <a:off x="457200" y="1323975"/>
            <a:ext cx="8382000" cy="4479925"/>
          </a:xfrm>
        </p:spPr>
        <p:txBody>
          <a:bodyPr/>
          <a:lstStyle/>
          <a:p>
            <a:pPr eaLnBrk="1" hangingPunct="1"/>
            <a:r>
              <a:rPr lang="en-US" dirty="0" smtClean="0"/>
              <a:t>Features</a:t>
            </a:r>
          </a:p>
          <a:p>
            <a:pPr lvl="1" eaLnBrk="1" hangingPunct="1"/>
            <a:r>
              <a:rPr lang="en-US" dirty="0" smtClean="0"/>
              <a:t>Semi-automatic bottleneck detection (uses </a:t>
            </a:r>
            <a:r>
              <a:rPr lang="en-US" dirty="0" err="1" smtClean="0"/>
              <a:t>HPCToolkit</a:t>
            </a:r>
            <a:r>
              <a:rPr lang="en-US" dirty="0" smtClean="0"/>
              <a:t>)</a:t>
            </a:r>
          </a:p>
          <a:p>
            <a:pPr lvl="1" eaLnBrk="1" hangingPunct="1"/>
            <a:r>
              <a:rPr lang="en-US" dirty="0" smtClean="0"/>
              <a:t>Extensive list of suggested optimizations with examples</a:t>
            </a:r>
          </a:p>
          <a:p>
            <a:pPr lvl="1" eaLnBrk="1" hangingPunct="1"/>
            <a:r>
              <a:rPr lang="en-US" dirty="0" smtClean="0"/>
              <a:t>Simple and intuitive interface</a:t>
            </a:r>
          </a:p>
          <a:p>
            <a:pPr lvl="4" eaLnBrk="1" hangingPunct="1"/>
            <a:endParaRPr lang="en-US" dirty="0" smtClean="0"/>
          </a:p>
          <a:p>
            <a:pPr eaLnBrk="1" hangingPunct="1"/>
            <a:r>
              <a:rPr lang="en-US" dirty="0" smtClean="0"/>
              <a:t>Capabilities</a:t>
            </a:r>
          </a:p>
          <a:p>
            <a:pPr lvl="1" eaLnBrk="1" hangingPunct="1"/>
            <a:r>
              <a:rPr lang="en-US" dirty="0" smtClean="0"/>
              <a:t>Based on PAPI and native performance counters</a:t>
            </a:r>
          </a:p>
          <a:p>
            <a:pPr lvl="1" eaLnBrk="1" hangingPunct="1"/>
            <a:r>
              <a:rPr lang="en-US" dirty="0" smtClean="0"/>
              <a:t>Intra-node performance analysis</a:t>
            </a:r>
          </a:p>
          <a:p>
            <a:pPr lvl="1" eaLnBrk="1" hangingPunct="1"/>
            <a:r>
              <a:rPr lang="en-US" dirty="0" smtClean="0"/>
              <a:t>Installed on Ranger and Longhorn</a:t>
            </a:r>
          </a:p>
        </p:txBody>
      </p:sp>
      <p:sp>
        <p:nvSpPr>
          <p:cNvPr id="50179" name="Date Placeholder 3"/>
          <p:cNvSpPr>
            <a:spLocks noGrp="1"/>
          </p:cNvSpPr>
          <p:nvPr>
            <p:ph type="dt" sz="quarter" idx="11"/>
          </p:nvPr>
        </p:nvSpPr>
        <p:spPr>
          <a:noFill/>
        </p:spPr>
        <p:txBody>
          <a:bodyPr/>
          <a:lstStyle/>
          <a:p>
            <a:r>
              <a:rPr lang="en-US" smtClean="0"/>
              <a:t>PerfExpert Tutorial</a:t>
            </a:r>
          </a:p>
        </p:txBody>
      </p:sp>
      <p:sp>
        <p:nvSpPr>
          <p:cNvPr id="50180" name="Slide Number Placeholder 5"/>
          <p:cNvSpPr>
            <a:spLocks noGrp="1"/>
          </p:cNvSpPr>
          <p:nvPr>
            <p:ph type="sldNum" sz="quarter" idx="10"/>
          </p:nvPr>
        </p:nvSpPr>
        <p:spPr>
          <a:noFill/>
        </p:spPr>
        <p:txBody>
          <a:bodyPr/>
          <a:lstStyle/>
          <a:p>
            <a:fld id="{C0D517B0-18F8-4A81-9A1B-6F5D8AA1A099}" type="slidenum">
              <a:rPr lang="en-US" smtClean="0"/>
              <a:pPr/>
              <a:t>11</a:t>
            </a:fld>
            <a:endParaRPr lang="en-US" smtClean="0"/>
          </a:p>
        </p:txBody>
      </p:sp>
      <p:pic>
        <p:nvPicPr>
          <p:cNvPr id="50181" name="Picture 4" descr="C:\Documents and Settings\Martin Burtscher\Local Settings\Temporary Internet Files\Content.IE5\B68Q7TDB\MCj04370950000[1].png"/>
          <p:cNvPicPr>
            <a:picLocks noChangeAspect="1" noChangeArrowheads="1"/>
          </p:cNvPicPr>
          <p:nvPr/>
        </p:nvPicPr>
        <p:blipFill>
          <a:blip r:embed="rId3" cstate="print"/>
          <a:srcRect/>
          <a:stretch>
            <a:fillRect/>
          </a:stretch>
        </p:blipFill>
        <p:spPr bwMode="auto">
          <a:xfrm>
            <a:off x="6324600" y="4495800"/>
            <a:ext cx="1752600" cy="175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1"/>
          <p:cNvSpPr>
            <a:spLocks noGrp="1"/>
          </p:cNvSpPr>
          <p:nvPr>
            <p:ph type="sldNum" sz="quarter" idx="10"/>
          </p:nvPr>
        </p:nvSpPr>
        <p:spPr>
          <a:noFill/>
        </p:spPr>
        <p:txBody>
          <a:bodyPr/>
          <a:lstStyle/>
          <a:p>
            <a:fld id="{5EB56340-9F04-4287-AF4C-3DB70296AB2C}" type="slidenum">
              <a:rPr lang="en-US" smtClean="0"/>
              <a:pPr/>
              <a:t>12</a:t>
            </a:fld>
            <a:endParaRPr lang="en-US" smtClean="0"/>
          </a:p>
        </p:txBody>
      </p:sp>
      <p:sp>
        <p:nvSpPr>
          <p:cNvPr id="52226" name="Title 2"/>
          <p:cNvSpPr>
            <a:spLocks noGrp="1"/>
          </p:cNvSpPr>
          <p:nvPr>
            <p:ph type="title"/>
          </p:nvPr>
        </p:nvSpPr>
        <p:spPr/>
        <p:txBody>
          <a:bodyPr/>
          <a:lstStyle/>
          <a:p>
            <a:pPr eaLnBrk="1" hangingPunct="1"/>
            <a:r>
              <a:rPr lang="en-US" smtClean="0"/>
              <a:t>Workflow Simplification</a:t>
            </a:r>
          </a:p>
        </p:txBody>
      </p:sp>
      <p:sp>
        <p:nvSpPr>
          <p:cNvPr id="52227" name="Content Placeholder 3"/>
          <p:cNvSpPr>
            <a:spLocks noGrp="1"/>
          </p:cNvSpPr>
          <p:nvPr>
            <p:ph idx="1"/>
          </p:nvPr>
        </p:nvSpPr>
        <p:spPr/>
        <p:txBody>
          <a:bodyPr/>
          <a:lstStyle/>
          <a:p>
            <a:pPr eaLnBrk="1" hangingPunct="1">
              <a:buFont typeface="Wingdings" pitchFamily="2" charset="2"/>
              <a:buNone/>
            </a:pPr>
            <a:r>
              <a:rPr lang="en-US" smtClean="0"/>
              <a:t> </a:t>
            </a:r>
          </a:p>
        </p:txBody>
      </p:sp>
      <p:sp>
        <p:nvSpPr>
          <p:cNvPr id="52228" name="Date Placeholder 4"/>
          <p:cNvSpPr>
            <a:spLocks noGrp="1"/>
          </p:cNvSpPr>
          <p:nvPr>
            <p:ph type="dt" sz="quarter" idx="11"/>
          </p:nvPr>
        </p:nvSpPr>
        <p:spPr>
          <a:noFill/>
        </p:spPr>
        <p:txBody>
          <a:bodyPr/>
          <a:lstStyle/>
          <a:p>
            <a:r>
              <a:rPr lang="en-US" smtClean="0"/>
              <a:t>PerfExpert Tutorial</a:t>
            </a:r>
          </a:p>
        </p:txBody>
      </p:sp>
      <p:grpSp>
        <p:nvGrpSpPr>
          <p:cNvPr id="52229" name="Group 5"/>
          <p:cNvGrpSpPr>
            <a:grpSpLocks noChangeAspect="1"/>
          </p:cNvGrpSpPr>
          <p:nvPr/>
        </p:nvGrpSpPr>
        <p:grpSpPr bwMode="auto">
          <a:xfrm>
            <a:off x="2362200" y="1295400"/>
            <a:ext cx="4383881" cy="4772264"/>
            <a:chOff x="1207575" y="395604"/>
            <a:chExt cx="4174463" cy="4544655"/>
          </a:xfrm>
        </p:grpSpPr>
        <p:cxnSp>
          <p:nvCxnSpPr>
            <p:cNvPr id="7" name="Straight Arrow Connector 6"/>
            <p:cNvCxnSpPr>
              <a:stCxn id="8" idx="3"/>
              <a:endCxn id="52244" idx="1"/>
            </p:cNvCxnSpPr>
            <p:nvPr/>
          </p:nvCxnSpPr>
          <p:spPr>
            <a:xfrm>
              <a:off x="3091639" y="2602055"/>
              <a:ext cx="520617" cy="1588"/>
            </a:xfrm>
            <a:prstGeom prst="straightConnector1">
              <a:avLst/>
            </a:prstGeom>
            <a:ln w="38100" cap="flat" cmpd="sng">
              <a:solidFill>
                <a:schemeClr val="tx2"/>
              </a:solidFill>
              <a:prstDash val="sysDash"/>
              <a:tailEnd type="triangle" w="med"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301223" y="1144845"/>
              <a:ext cx="1790416" cy="291442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spcBef>
                  <a:spcPct val="20000"/>
                </a:spcBef>
                <a:buClr>
                  <a:schemeClr val="hlink"/>
                </a:buClr>
                <a:buSzPct val="55000"/>
                <a:buFont typeface="Wingdings" pitchFamily="2" charset="2"/>
                <a:buNone/>
                <a:defRPr/>
              </a:pPr>
              <a:endParaRPr lang="en-US"/>
            </a:p>
          </p:txBody>
        </p:sp>
        <p:cxnSp>
          <p:nvCxnSpPr>
            <p:cNvPr id="9" name="Straight Arrow Connector 8"/>
            <p:cNvCxnSpPr>
              <a:stCxn id="52238" idx="2"/>
              <a:endCxn id="16" idx="0"/>
            </p:cNvCxnSpPr>
            <p:nvPr/>
          </p:nvCxnSpPr>
          <p:spPr>
            <a:xfrm rot="16200000" flipH="1">
              <a:off x="2108331" y="1801225"/>
              <a:ext cx="1793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8" idx="0"/>
            </p:cNvCxnSpPr>
            <p:nvPr/>
          </p:nvCxnSpPr>
          <p:spPr>
            <a:xfrm rot="5400000">
              <a:off x="2105951" y="2443318"/>
              <a:ext cx="182548" cy="15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8" idx="2"/>
              <a:endCxn id="20" idx="0"/>
            </p:cNvCxnSpPr>
            <p:nvPr/>
          </p:nvCxnSpPr>
          <p:spPr>
            <a:xfrm rot="16200000" flipH="1">
              <a:off x="2109920" y="3083823"/>
              <a:ext cx="176198" cy="31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0" idx="2"/>
              <a:endCxn id="17" idx="0"/>
            </p:cNvCxnSpPr>
            <p:nvPr/>
          </p:nvCxnSpPr>
          <p:spPr>
            <a:xfrm rot="16200000" flipH="1">
              <a:off x="2107538" y="3727505"/>
              <a:ext cx="188897" cy="47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7" idx="2"/>
              <a:endCxn id="19" idx="0"/>
            </p:cNvCxnSpPr>
            <p:nvPr/>
          </p:nvCxnSpPr>
          <p:spPr>
            <a:xfrm rot="5400000">
              <a:off x="2107537" y="4381503"/>
              <a:ext cx="19366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52245" idx="0"/>
            </p:cNvCxnSpPr>
            <p:nvPr/>
          </p:nvCxnSpPr>
          <p:spPr>
            <a:xfrm rot="5400000">
              <a:off x="4251114" y="4172763"/>
              <a:ext cx="22381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238" name="TextBox 14"/>
            <p:cNvSpPr txBox="1">
              <a:spLocks noChangeArrowheads="1"/>
            </p:cNvSpPr>
            <p:nvPr/>
          </p:nvSpPr>
          <p:spPr bwMode="auto">
            <a:xfrm>
              <a:off x="1443255" y="1249276"/>
              <a:ext cx="1508251" cy="461665"/>
            </a:xfrm>
            <a:prstGeom prst="rect">
              <a:avLst/>
            </a:prstGeom>
            <a:noFill/>
            <a:ln w="9525">
              <a:solidFill>
                <a:schemeClr val="tx1"/>
              </a:solidFill>
              <a:miter lim="800000"/>
              <a:headEnd/>
              <a:tailEnd/>
            </a:ln>
          </p:spPr>
          <p:txBody>
            <a:bodyPr anchor="ctr" anchorCtr="1">
              <a:spAutoFit/>
            </a:bodyPr>
            <a:lstStyle/>
            <a:p>
              <a:pPr algn="ctr">
                <a:spcBef>
                  <a:spcPct val="20000"/>
                </a:spcBef>
                <a:buClr>
                  <a:schemeClr val="hlink"/>
                </a:buClr>
                <a:buSzPct val="55000"/>
                <a:buFont typeface="Wingdings" pitchFamily="2" charset="2"/>
                <a:buNone/>
              </a:pPr>
              <a:r>
                <a:rPr lang="en-US" sz="1200"/>
                <a:t>Selecting perfor-mance counters</a:t>
              </a:r>
            </a:p>
          </p:txBody>
        </p:sp>
        <p:sp>
          <p:nvSpPr>
            <p:cNvPr id="16" name="TextBox 15"/>
            <p:cNvSpPr txBox="1"/>
            <p:nvPr/>
          </p:nvSpPr>
          <p:spPr>
            <a:xfrm>
              <a:off x="1442488" y="1890911"/>
              <a:ext cx="1509474" cy="461927"/>
            </a:xfrm>
            <a:prstGeom prst="rect">
              <a:avLst/>
            </a:prstGeom>
            <a:noFill/>
            <a:ln>
              <a:solidFill>
                <a:schemeClr val="tx1"/>
              </a:solidFill>
            </a:ln>
          </p:spPr>
          <p:txBody>
            <a:bodyPr wrap="none" anchor="ctr" anchorCtr="1">
              <a:normAutofit lnSpcReduction="10000"/>
            </a:bodyPr>
            <a:lstStyle/>
            <a:p>
              <a:pPr algn="ctr">
                <a:spcBef>
                  <a:spcPct val="20000"/>
                </a:spcBef>
                <a:buClr>
                  <a:schemeClr val="hlink"/>
                </a:buClr>
                <a:buSzPct val="55000"/>
                <a:buFont typeface="Wingdings" pitchFamily="2" charset="2"/>
                <a:buNone/>
                <a:defRPr/>
              </a:pPr>
              <a:r>
                <a:rPr lang="en-US" sz="1200" dirty="0"/>
                <a:t>Running multiple</a:t>
              </a:r>
            </a:p>
            <a:p>
              <a:pPr algn="ctr">
                <a:spcBef>
                  <a:spcPct val="20000"/>
                </a:spcBef>
                <a:buClr>
                  <a:schemeClr val="hlink"/>
                </a:buClr>
                <a:buSzPct val="55000"/>
                <a:buFont typeface="Wingdings" pitchFamily="2" charset="2"/>
                <a:buNone/>
                <a:defRPr/>
              </a:pPr>
              <a:r>
                <a:rPr lang="en-US" sz="1200" dirty="0"/>
                <a:t>measurements</a:t>
              </a:r>
            </a:p>
          </p:txBody>
        </p:sp>
        <p:sp>
          <p:nvSpPr>
            <p:cNvPr id="17" name="TextBox 16"/>
            <p:cNvSpPr txBox="1"/>
            <p:nvPr/>
          </p:nvSpPr>
          <p:spPr>
            <a:xfrm>
              <a:off x="1450424" y="3824334"/>
              <a:ext cx="1507886" cy="460339"/>
            </a:xfrm>
            <a:prstGeom prst="rect">
              <a:avLst/>
            </a:prstGeom>
            <a:noFill/>
            <a:ln>
              <a:solidFill>
                <a:schemeClr val="tx1"/>
              </a:solidFill>
            </a:ln>
          </p:spPr>
          <p:txBody>
            <a:bodyPr wrap="none" anchor="ctr" anchorCtr="1">
              <a:normAutofit lnSpcReduction="10000"/>
            </a:bodyPr>
            <a:lstStyle/>
            <a:p>
              <a:pPr algn="ctr">
                <a:spcBef>
                  <a:spcPct val="20000"/>
                </a:spcBef>
                <a:buClr>
                  <a:schemeClr val="hlink"/>
                </a:buClr>
                <a:buSzPct val="55000"/>
                <a:buFont typeface="Wingdings" pitchFamily="2" charset="2"/>
                <a:buNone/>
                <a:defRPr/>
              </a:pPr>
              <a:r>
                <a:rPr lang="en-US" sz="1200" dirty="0"/>
                <a:t>Searching for proper</a:t>
              </a:r>
            </a:p>
            <a:p>
              <a:pPr algn="ctr">
                <a:spcBef>
                  <a:spcPct val="20000"/>
                </a:spcBef>
                <a:buClr>
                  <a:schemeClr val="hlink"/>
                </a:buClr>
                <a:buSzPct val="55000"/>
                <a:buFont typeface="Wingdings" pitchFamily="2" charset="2"/>
                <a:buNone/>
                <a:defRPr/>
              </a:pPr>
              <a:r>
                <a:rPr lang="en-US" sz="1200" dirty="0"/>
                <a:t>optimization method</a:t>
              </a:r>
            </a:p>
          </p:txBody>
        </p:sp>
        <p:sp>
          <p:nvSpPr>
            <p:cNvPr id="18" name="TextBox 17"/>
            <p:cNvSpPr txBox="1"/>
            <p:nvPr/>
          </p:nvSpPr>
          <p:spPr>
            <a:xfrm>
              <a:off x="1442488" y="2535385"/>
              <a:ext cx="1509474" cy="461927"/>
            </a:xfrm>
            <a:prstGeom prst="rect">
              <a:avLst/>
            </a:prstGeom>
            <a:noFill/>
            <a:ln>
              <a:solidFill>
                <a:schemeClr val="tx1"/>
              </a:solidFill>
            </a:ln>
          </p:spPr>
          <p:txBody>
            <a:bodyPr wrap="none" anchor="ctr" anchorCtr="1">
              <a:normAutofit lnSpcReduction="10000"/>
            </a:bodyPr>
            <a:lstStyle/>
            <a:p>
              <a:pPr algn="ctr">
                <a:spcBef>
                  <a:spcPct val="20000"/>
                </a:spcBef>
                <a:buClr>
                  <a:schemeClr val="hlink"/>
                </a:buClr>
                <a:buSzPct val="55000"/>
                <a:buFont typeface="Wingdings" pitchFamily="2" charset="2"/>
                <a:buNone/>
                <a:defRPr/>
              </a:pPr>
              <a:r>
                <a:rPr lang="en-US" sz="1200" dirty="0"/>
                <a:t>Collecting</a:t>
              </a:r>
            </a:p>
            <a:p>
              <a:pPr algn="ctr">
                <a:spcBef>
                  <a:spcPct val="20000"/>
                </a:spcBef>
                <a:buClr>
                  <a:schemeClr val="hlink"/>
                </a:buClr>
                <a:buSzPct val="55000"/>
                <a:buFont typeface="Wingdings" pitchFamily="2" charset="2"/>
                <a:buNone/>
                <a:defRPr/>
              </a:pPr>
              <a:r>
                <a:rPr lang="en-US" sz="1200" dirty="0"/>
                <a:t>performance data</a:t>
              </a:r>
            </a:p>
          </p:txBody>
        </p:sp>
        <p:sp>
          <p:nvSpPr>
            <p:cNvPr id="19" name="TextBox 18"/>
            <p:cNvSpPr txBox="1"/>
            <p:nvPr/>
          </p:nvSpPr>
          <p:spPr>
            <a:xfrm>
              <a:off x="1448837" y="4478332"/>
              <a:ext cx="1509474" cy="461927"/>
            </a:xfrm>
            <a:prstGeom prst="rect">
              <a:avLst/>
            </a:prstGeom>
            <a:noFill/>
            <a:ln>
              <a:solidFill>
                <a:schemeClr val="tx1"/>
              </a:solidFill>
            </a:ln>
          </p:spPr>
          <p:txBody>
            <a:bodyPr wrap="none" anchor="ctr" anchorCtr="1">
              <a:normAutofit lnSpcReduction="10000"/>
            </a:bodyPr>
            <a:lstStyle/>
            <a:p>
              <a:pPr algn="ctr">
                <a:spcBef>
                  <a:spcPct val="20000"/>
                </a:spcBef>
                <a:buClr>
                  <a:schemeClr val="hlink"/>
                </a:buClr>
                <a:buSzPct val="55000"/>
                <a:buFont typeface="Wingdings" pitchFamily="2" charset="2"/>
                <a:buNone/>
                <a:defRPr/>
              </a:pPr>
              <a:r>
                <a:rPr lang="en-US" sz="1200" dirty="0"/>
                <a:t>Implementing</a:t>
              </a:r>
            </a:p>
            <a:p>
              <a:pPr algn="ctr">
                <a:spcBef>
                  <a:spcPct val="20000"/>
                </a:spcBef>
                <a:buClr>
                  <a:schemeClr val="hlink"/>
                </a:buClr>
                <a:buSzPct val="55000"/>
                <a:buFont typeface="Wingdings" pitchFamily="2" charset="2"/>
                <a:buNone/>
                <a:defRPr/>
              </a:pPr>
              <a:r>
                <a:rPr lang="en-US" sz="1200" dirty="0"/>
                <a:t>optimization</a:t>
              </a:r>
            </a:p>
          </p:txBody>
        </p:sp>
        <p:sp>
          <p:nvSpPr>
            <p:cNvPr id="20" name="TextBox 19"/>
            <p:cNvSpPr txBox="1"/>
            <p:nvPr/>
          </p:nvSpPr>
          <p:spPr>
            <a:xfrm>
              <a:off x="1445662" y="3173510"/>
              <a:ext cx="1509474" cy="461927"/>
            </a:xfrm>
            <a:prstGeom prst="rect">
              <a:avLst/>
            </a:prstGeom>
            <a:noFill/>
            <a:ln>
              <a:solidFill>
                <a:schemeClr val="tx1"/>
              </a:solidFill>
            </a:ln>
          </p:spPr>
          <p:txBody>
            <a:bodyPr wrap="none" anchor="ctr" anchorCtr="1">
              <a:normAutofit lnSpcReduction="10000"/>
            </a:bodyPr>
            <a:lstStyle/>
            <a:p>
              <a:pPr algn="ctr">
                <a:spcBef>
                  <a:spcPct val="20000"/>
                </a:spcBef>
                <a:buClr>
                  <a:schemeClr val="hlink"/>
                </a:buClr>
                <a:buSzPct val="55000"/>
                <a:buFont typeface="Wingdings" pitchFamily="2" charset="2"/>
                <a:buNone/>
                <a:defRPr/>
              </a:pPr>
              <a:r>
                <a:rPr lang="en-US" sz="1200" dirty="0"/>
                <a:t>Identifying </a:t>
              </a:r>
            </a:p>
            <a:p>
              <a:pPr algn="ctr">
                <a:spcBef>
                  <a:spcPct val="20000"/>
                </a:spcBef>
                <a:buClr>
                  <a:schemeClr val="hlink"/>
                </a:buClr>
                <a:buSzPct val="55000"/>
                <a:buFont typeface="Wingdings" pitchFamily="2" charset="2"/>
                <a:buNone/>
                <a:defRPr/>
              </a:pPr>
              <a:r>
                <a:rPr lang="en-US" sz="1200" dirty="0"/>
                <a:t>bottlenecks</a:t>
              </a:r>
            </a:p>
          </p:txBody>
        </p:sp>
        <p:sp>
          <p:nvSpPr>
            <p:cNvPr id="52244" name="TextBox 20"/>
            <p:cNvSpPr txBox="1">
              <a:spLocks noChangeArrowheads="1"/>
            </p:cNvSpPr>
            <p:nvPr/>
          </p:nvSpPr>
          <p:spPr bwMode="auto">
            <a:xfrm>
              <a:off x="3612317" y="1146796"/>
              <a:ext cx="1499058" cy="2912826"/>
            </a:xfrm>
            <a:prstGeom prst="rect">
              <a:avLst/>
            </a:prstGeom>
            <a:noFill/>
            <a:ln w="9525">
              <a:solidFill>
                <a:schemeClr val="tx1"/>
              </a:solidFill>
              <a:miter lim="800000"/>
              <a:headEnd/>
              <a:tailEnd/>
            </a:ln>
          </p:spPr>
          <p:txBody>
            <a:bodyPr wrap="none" anchor="ctr" anchorCtr="1"/>
            <a:lstStyle/>
            <a:p>
              <a:pPr algn="ctr">
                <a:spcBef>
                  <a:spcPct val="20000"/>
                </a:spcBef>
                <a:buClr>
                  <a:schemeClr val="hlink"/>
                </a:buClr>
                <a:buSzPct val="55000"/>
                <a:buFont typeface="Wingdings" pitchFamily="2" charset="2"/>
                <a:buNone/>
              </a:pPr>
              <a:r>
                <a:rPr lang="en-US" sz="1200"/>
                <a:t>Automatic (for</a:t>
              </a:r>
            </a:p>
            <a:p>
              <a:pPr algn="ctr">
                <a:spcBef>
                  <a:spcPct val="20000"/>
                </a:spcBef>
                <a:buClr>
                  <a:schemeClr val="hlink"/>
                </a:buClr>
                <a:buSzPct val="55000"/>
                <a:buFont typeface="Wingdings" pitchFamily="2" charset="2"/>
                <a:buNone/>
              </a:pPr>
              <a:r>
                <a:rPr lang="en-US" sz="1200"/>
                <a:t>core, chip, &amp; node-</a:t>
              </a:r>
            </a:p>
            <a:p>
              <a:pPr algn="ctr">
                <a:spcBef>
                  <a:spcPct val="20000"/>
                </a:spcBef>
                <a:buClr>
                  <a:schemeClr val="hlink"/>
                </a:buClr>
                <a:buSzPct val="55000"/>
                <a:buFont typeface="Wingdings" pitchFamily="2" charset="2"/>
                <a:buNone/>
              </a:pPr>
              <a:r>
                <a:rPr lang="en-US" sz="1200"/>
                <a:t>level bottlenecks)</a:t>
              </a:r>
              <a:br>
                <a:rPr lang="en-US" sz="1200"/>
              </a:br>
              <a:r>
                <a:rPr lang="en-US" sz="1200"/>
                <a:t>performance</a:t>
              </a:r>
              <a:br>
                <a:rPr lang="en-US" sz="1200"/>
              </a:br>
              <a:r>
                <a:rPr lang="en-US" sz="1200"/>
                <a:t>counter selection,</a:t>
              </a:r>
              <a:br>
                <a:rPr lang="en-US" sz="1200"/>
              </a:br>
              <a:r>
                <a:rPr lang="en-US" sz="1200"/>
                <a:t>measurement</a:t>
              </a:r>
              <a:br>
                <a:rPr lang="en-US" sz="1200"/>
              </a:br>
              <a:r>
                <a:rPr lang="en-US" sz="1200"/>
                <a:t>execution,</a:t>
              </a:r>
            </a:p>
            <a:p>
              <a:pPr algn="ctr">
                <a:spcBef>
                  <a:spcPct val="20000"/>
                </a:spcBef>
                <a:buClr>
                  <a:schemeClr val="hlink"/>
                </a:buClr>
                <a:buSzPct val="55000"/>
                <a:buFont typeface="Wingdings" pitchFamily="2" charset="2"/>
                <a:buNone/>
              </a:pPr>
              <a:r>
                <a:rPr lang="en-US" sz="1200"/>
                <a:t>data collection,</a:t>
              </a:r>
            </a:p>
            <a:p>
              <a:pPr algn="ctr">
                <a:spcBef>
                  <a:spcPct val="20000"/>
                </a:spcBef>
                <a:buClr>
                  <a:schemeClr val="hlink"/>
                </a:buClr>
                <a:buSzPct val="55000"/>
                <a:buFont typeface="Wingdings" pitchFamily="2" charset="2"/>
                <a:buNone/>
              </a:pPr>
              <a:r>
                <a:rPr lang="en-US" sz="1200"/>
                <a:t>bottleneck diagnosis,</a:t>
              </a:r>
            </a:p>
            <a:p>
              <a:pPr algn="ctr">
                <a:spcBef>
                  <a:spcPct val="20000"/>
                </a:spcBef>
                <a:buClr>
                  <a:schemeClr val="hlink"/>
                </a:buClr>
                <a:buSzPct val="55000"/>
                <a:buFont typeface="Wingdings" pitchFamily="2" charset="2"/>
                <a:buNone/>
              </a:pPr>
              <a:r>
                <a:rPr lang="en-US" sz="1200"/>
                <a:t>and optimization</a:t>
              </a:r>
              <a:br>
                <a:rPr lang="en-US" sz="1200"/>
              </a:br>
              <a:r>
                <a:rPr lang="en-US" sz="1200"/>
                <a:t>suggestion based</a:t>
              </a:r>
            </a:p>
            <a:p>
              <a:pPr algn="ctr">
                <a:spcBef>
                  <a:spcPct val="20000"/>
                </a:spcBef>
                <a:buClr>
                  <a:schemeClr val="hlink"/>
                </a:buClr>
                <a:buSzPct val="55000"/>
                <a:buFont typeface="Wingdings" pitchFamily="2" charset="2"/>
                <a:buNone/>
              </a:pPr>
              <a:r>
                <a:rPr lang="en-US" sz="1200"/>
                <a:t>on several categories</a:t>
              </a:r>
            </a:p>
          </p:txBody>
        </p:sp>
        <p:sp>
          <p:nvSpPr>
            <p:cNvPr id="52245" name="TextBox 21"/>
            <p:cNvSpPr txBox="1">
              <a:spLocks noChangeArrowheads="1"/>
            </p:cNvSpPr>
            <p:nvPr/>
          </p:nvSpPr>
          <p:spPr bwMode="auto">
            <a:xfrm>
              <a:off x="3607718" y="4285257"/>
              <a:ext cx="1509097" cy="637941"/>
            </a:xfrm>
            <a:prstGeom prst="rect">
              <a:avLst/>
            </a:prstGeom>
            <a:noFill/>
            <a:ln w="9525">
              <a:solidFill>
                <a:schemeClr val="tx1"/>
              </a:solidFill>
              <a:miter lim="800000"/>
              <a:headEnd/>
              <a:tailEnd/>
            </a:ln>
          </p:spPr>
          <p:txBody>
            <a:bodyPr wrap="none" anchor="ctr" anchorCtr="1"/>
            <a:lstStyle/>
            <a:p>
              <a:pPr algn="ctr">
                <a:spcBef>
                  <a:spcPct val="20000"/>
                </a:spcBef>
                <a:buClr>
                  <a:schemeClr val="hlink"/>
                </a:buClr>
                <a:buSzPct val="55000"/>
                <a:buFont typeface="Wingdings" pitchFamily="2" charset="2"/>
                <a:buNone/>
              </a:pPr>
              <a:r>
                <a:rPr lang="en-US" sz="1200"/>
                <a:t>Selecting and imple-</a:t>
              </a:r>
              <a:br>
                <a:rPr lang="en-US" sz="1200"/>
              </a:br>
              <a:r>
                <a:rPr lang="en-US" sz="1200"/>
                <a:t>menting optimization</a:t>
              </a:r>
            </a:p>
          </p:txBody>
        </p:sp>
        <p:sp>
          <p:nvSpPr>
            <p:cNvPr id="52246" name="TextBox 22"/>
            <p:cNvSpPr txBox="1">
              <a:spLocks noChangeArrowheads="1"/>
            </p:cNvSpPr>
            <p:nvPr/>
          </p:nvSpPr>
          <p:spPr bwMode="auto">
            <a:xfrm>
              <a:off x="1520394" y="864082"/>
              <a:ext cx="1353317" cy="276999"/>
            </a:xfrm>
            <a:prstGeom prst="rect">
              <a:avLst/>
            </a:prstGeom>
            <a:noFill/>
            <a:ln w="9525">
              <a:noFill/>
              <a:miter lim="800000"/>
              <a:headEnd/>
              <a:tailEnd/>
            </a:ln>
          </p:spPr>
          <p:txBody>
            <a:bodyPr>
              <a:spAutoFit/>
            </a:bodyPr>
            <a:lstStyle/>
            <a:p>
              <a:pPr algn="ctr">
                <a:spcBef>
                  <a:spcPct val="20000"/>
                </a:spcBef>
                <a:buClr>
                  <a:schemeClr val="hlink"/>
                </a:buClr>
                <a:buSzPct val="55000"/>
                <a:buFont typeface="Wingdings" pitchFamily="2" charset="2"/>
                <a:buNone/>
              </a:pPr>
              <a:r>
                <a:rPr lang="en-US" sz="1200"/>
                <a:t>[mostly manual]</a:t>
              </a:r>
            </a:p>
          </p:txBody>
        </p:sp>
        <p:sp>
          <p:nvSpPr>
            <p:cNvPr id="52247" name="TextBox 23"/>
            <p:cNvSpPr txBox="1">
              <a:spLocks noChangeArrowheads="1"/>
            </p:cNvSpPr>
            <p:nvPr/>
          </p:nvSpPr>
          <p:spPr bwMode="auto">
            <a:xfrm>
              <a:off x="3491835" y="860324"/>
              <a:ext cx="1752654" cy="276999"/>
            </a:xfrm>
            <a:prstGeom prst="rect">
              <a:avLst/>
            </a:prstGeom>
            <a:noFill/>
            <a:ln w="9525">
              <a:noFill/>
              <a:miter lim="800000"/>
              <a:headEnd/>
              <a:tailEnd/>
            </a:ln>
          </p:spPr>
          <p:txBody>
            <a:bodyPr>
              <a:spAutoFit/>
            </a:bodyPr>
            <a:lstStyle/>
            <a:p>
              <a:pPr algn="ctr">
                <a:spcBef>
                  <a:spcPct val="20000"/>
                </a:spcBef>
                <a:buClr>
                  <a:schemeClr val="hlink"/>
                </a:buClr>
                <a:buSzPct val="55000"/>
                <a:buFont typeface="Wingdings" pitchFamily="2" charset="2"/>
                <a:buNone/>
              </a:pPr>
              <a:r>
                <a:rPr lang="en-US" sz="1200"/>
                <a:t>[mostly automated]</a:t>
              </a:r>
            </a:p>
          </p:txBody>
        </p:sp>
        <p:sp>
          <p:nvSpPr>
            <p:cNvPr id="52248" name="TextBox 24"/>
            <p:cNvSpPr txBox="1">
              <a:spLocks noChangeArrowheads="1"/>
            </p:cNvSpPr>
            <p:nvPr/>
          </p:nvSpPr>
          <p:spPr bwMode="auto">
            <a:xfrm>
              <a:off x="1207575" y="395604"/>
              <a:ext cx="2000846" cy="461665"/>
            </a:xfrm>
            <a:prstGeom prst="rect">
              <a:avLst/>
            </a:prstGeom>
            <a:noFill/>
            <a:ln w="9525">
              <a:noFill/>
              <a:miter lim="800000"/>
              <a:headEnd/>
              <a:tailEnd/>
            </a:ln>
          </p:spPr>
          <p:txBody>
            <a:bodyPr>
              <a:spAutoFit/>
            </a:bodyPr>
            <a:lstStyle/>
            <a:p>
              <a:pPr algn="ctr">
                <a:spcBef>
                  <a:spcPct val="20000"/>
                </a:spcBef>
                <a:buClr>
                  <a:schemeClr val="hlink"/>
                </a:buClr>
                <a:buSzPct val="55000"/>
                <a:buFont typeface="Wingdings" pitchFamily="2" charset="2"/>
                <a:buNone/>
              </a:pPr>
              <a:r>
                <a:rPr lang="en-US" sz="1200"/>
                <a:t>Typical optimization work-flow with profiling tools </a:t>
              </a:r>
            </a:p>
          </p:txBody>
        </p:sp>
        <p:sp>
          <p:nvSpPr>
            <p:cNvPr id="52249" name="TextBox 25"/>
            <p:cNvSpPr txBox="1">
              <a:spLocks noChangeArrowheads="1"/>
            </p:cNvSpPr>
            <p:nvPr/>
          </p:nvSpPr>
          <p:spPr bwMode="auto">
            <a:xfrm>
              <a:off x="3358719" y="412665"/>
              <a:ext cx="2023319" cy="461665"/>
            </a:xfrm>
            <a:prstGeom prst="rect">
              <a:avLst/>
            </a:prstGeom>
            <a:noFill/>
            <a:ln w="9525">
              <a:noFill/>
              <a:miter lim="800000"/>
              <a:headEnd/>
              <a:tailEnd/>
            </a:ln>
          </p:spPr>
          <p:txBody>
            <a:bodyPr>
              <a:spAutoFit/>
            </a:bodyPr>
            <a:lstStyle/>
            <a:p>
              <a:pPr algn="ctr">
                <a:spcBef>
                  <a:spcPct val="20000"/>
                </a:spcBef>
                <a:buClr>
                  <a:schemeClr val="hlink"/>
                </a:buClr>
                <a:buSzPct val="55000"/>
                <a:buFont typeface="Wingdings" pitchFamily="2" charset="2"/>
                <a:buNone/>
              </a:pPr>
              <a:r>
                <a:rPr lang="en-US" sz="1200"/>
                <a:t>Optimization workflow with PerfExpert</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PerfExpert Approach</a:t>
            </a:r>
          </a:p>
        </p:txBody>
      </p:sp>
      <p:sp>
        <p:nvSpPr>
          <p:cNvPr id="54274" name="Content Placeholder 2"/>
          <p:cNvSpPr>
            <a:spLocks noGrp="1"/>
          </p:cNvSpPr>
          <p:nvPr>
            <p:ph idx="1"/>
          </p:nvPr>
        </p:nvSpPr>
        <p:spPr/>
        <p:txBody>
          <a:bodyPr/>
          <a:lstStyle/>
          <a:p>
            <a:pPr eaLnBrk="1" hangingPunct="1"/>
            <a:r>
              <a:rPr lang="en-US" dirty="0" smtClean="0"/>
              <a:t>Gather performance counter measurements</a:t>
            </a:r>
          </a:p>
          <a:p>
            <a:pPr lvl="1" eaLnBrk="1" hangingPunct="1"/>
            <a:r>
              <a:rPr lang="en-US" dirty="0" smtClean="0"/>
              <a:t>Multiple runs with </a:t>
            </a:r>
            <a:r>
              <a:rPr lang="en-US" dirty="0" err="1" smtClean="0"/>
              <a:t>HPCToolkit</a:t>
            </a:r>
            <a:endParaRPr lang="en-US" dirty="0" smtClean="0"/>
          </a:p>
          <a:p>
            <a:pPr lvl="1" eaLnBrk="1" hangingPunct="1"/>
            <a:r>
              <a:rPr lang="en-US" dirty="0" smtClean="0"/>
              <a:t>Sampling-based results for procedures and loops</a:t>
            </a:r>
          </a:p>
          <a:p>
            <a:pPr lvl="4" eaLnBrk="1" hangingPunct="1"/>
            <a:endParaRPr lang="en-US" dirty="0" smtClean="0"/>
          </a:p>
          <a:p>
            <a:pPr eaLnBrk="1" hangingPunct="1"/>
            <a:r>
              <a:rPr lang="en-US" dirty="0" smtClean="0"/>
              <a:t>Combine results</a:t>
            </a:r>
          </a:p>
          <a:p>
            <a:pPr lvl="1" eaLnBrk="1" hangingPunct="1"/>
            <a:r>
              <a:rPr lang="en-US" dirty="0" smtClean="0"/>
              <a:t>Check variability, runtime, consistency, and integrity</a:t>
            </a:r>
          </a:p>
          <a:p>
            <a:pPr lvl="4" eaLnBrk="1" hangingPunct="1"/>
            <a:endParaRPr lang="en-US" dirty="0" smtClean="0"/>
          </a:p>
          <a:p>
            <a:pPr eaLnBrk="1" hangingPunct="1"/>
            <a:r>
              <a:rPr lang="en-US" dirty="0" smtClean="0"/>
              <a:t>Compute and output assessment</a:t>
            </a:r>
          </a:p>
          <a:p>
            <a:pPr lvl="1" eaLnBrk="1" hangingPunct="1"/>
            <a:r>
              <a:rPr lang="en-US" dirty="0" smtClean="0"/>
              <a:t>Only for most important code sections</a:t>
            </a:r>
          </a:p>
          <a:p>
            <a:pPr lvl="1" eaLnBrk="1" hangingPunct="1"/>
            <a:r>
              <a:rPr lang="en-US" dirty="0" smtClean="0"/>
              <a:t>Correlate results from different runs</a:t>
            </a:r>
          </a:p>
        </p:txBody>
      </p:sp>
      <p:sp>
        <p:nvSpPr>
          <p:cNvPr id="54275" name="Date Placeholder 3"/>
          <p:cNvSpPr>
            <a:spLocks noGrp="1"/>
          </p:cNvSpPr>
          <p:nvPr>
            <p:ph type="dt" sz="quarter" idx="11"/>
          </p:nvPr>
        </p:nvSpPr>
        <p:spPr>
          <a:noFill/>
        </p:spPr>
        <p:txBody>
          <a:bodyPr/>
          <a:lstStyle/>
          <a:p>
            <a:r>
              <a:rPr lang="en-US" smtClean="0"/>
              <a:t>PerfExpert Tutorial</a:t>
            </a:r>
          </a:p>
        </p:txBody>
      </p:sp>
      <p:sp>
        <p:nvSpPr>
          <p:cNvPr id="54276" name="Slide Number Placeholder 5"/>
          <p:cNvSpPr>
            <a:spLocks noGrp="1"/>
          </p:cNvSpPr>
          <p:nvPr>
            <p:ph type="sldNum" sz="quarter" idx="10"/>
          </p:nvPr>
        </p:nvSpPr>
        <p:spPr>
          <a:noFill/>
        </p:spPr>
        <p:txBody>
          <a:bodyPr/>
          <a:lstStyle/>
          <a:p>
            <a:fld id="{98C326BF-7B06-4D44-B0DB-1749614A733B}" type="slidenum">
              <a:rPr lang="en-US" smtClean="0"/>
              <a:pPr/>
              <a:t>13</a:t>
            </a:fld>
            <a:endParaRPr lang="en-US" smtClean="0"/>
          </a:p>
        </p:txBody>
      </p:sp>
      <p:pic>
        <p:nvPicPr>
          <p:cNvPr id="54277" name="Picture 3" descr="C:\Documents and Settings\Martin Burtscher\Local Settings\Temporary Internet Files\Content.IE5\CTQVW923\MCj04415170000[1].wmf"/>
          <p:cNvPicPr>
            <a:picLocks noChangeAspect="1" noChangeArrowheads="1"/>
          </p:cNvPicPr>
          <p:nvPr/>
        </p:nvPicPr>
        <p:blipFill>
          <a:blip r:embed="rId3" cstate="print"/>
          <a:srcRect/>
          <a:stretch>
            <a:fillRect/>
          </a:stretch>
        </p:blipFill>
        <p:spPr bwMode="auto">
          <a:xfrm>
            <a:off x="6705600" y="4606925"/>
            <a:ext cx="1914525" cy="1108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PerfExpert Performance Metric</a:t>
            </a:r>
          </a:p>
        </p:txBody>
      </p:sp>
      <p:sp>
        <p:nvSpPr>
          <p:cNvPr id="3" name="Content Placeholder 2"/>
          <p:cNvSpPr>
            <a:spLocks noGrp="1"/>
          </p:cNvSpPr>
          <p:nvPr>
            <p:ph idx="1"/>
          </p:nvPr>
        </p:nvSpPr>
        <p:spPr>
          <a:xfrm>
            <a:off x="457200" y="1323975"/>
            <a:ext cx="8382000" cy="4479925"/>
          </a:xfrm>
        </p:spPr>
        <p:txBody>
          <a:bodyPr/>
          <a:lstStyle/>
          <a:p>
            <a:pPr eaLnBrk="1" hangingPunct="1">
              <a:defRPr/>
            </a:pPr>
            <a:r>
              <a:rPr lang="en-US" dirty="0" smtClean="0"/>
              <a:t>Local Cycles Per Instruction (LCPI)</a:t>
            </a:r>
          </a:p>
          <a:p>
            <a:pPr lvl="1" eaLnBrk="1" hangingPunct="1">
              <a:defRPr/>
            </a:pPr>
            <a:r>
              <a:rPr lang="en-US" dirty="0" smtClean="0"/>
              <a:t>Compute upper bounds on CPI contribution for various categories, e.g., branches and memory accesses</a:t>
            </a:r>
          </a:p>
          <a:p>
            <a:pPr lvl="2" eaLnBrk="1" hangingPunct="1">
              <a:defRPr/>
            </a:pPr>
            <a:r>
              <a:rPr lang="en-US" sz="1900" dirty="0" smtClean="0"/>
              <a:t>(</a:t>
            </a:r>
            <a:r>
              <a:rPr lang="en-US" sz="1900" dirty="0" smtClean="0">
                <a:solidFill>
                  <a:srgbClr val="00B050"/>
                </a:solidFill>
              </a:rPr>
              <a:t>BR_INS</a:t>
            </a:r>
            <a:r>
              <a:rPr lang="en-US" sz="1900" dirty="0" smtClean="0"/>
              <a:t> * </a:t>
            </a:r>
            <a:r>
              <a:rPr lang="en-US" sz="1900" i="1" dirty="0" err="1" smtClean="0">
                <a:solidFill>
                  <a:srgbClr val="00B0F0"/>
                </a:solidFill>
              </a:rPr>
              <a:t>BR_lat</a:t>
            </a:r>
            <a:r>
              <a:rPr lang="en-US" sz="1900" dirty="0" smtClean="0"/>
              <a:t> + </a:t>
            </a:r>
            <a:r>
              <a:rPr lang="en-US" sz="1900" dirty="0" smtClean="0">
                <a:solidFill>
                  <a:srgbClr val="00B050"/>
                </a:solidFill>
              </a:rPr>
              <a:t>BR_MSP</a:t>
            </a:r>
            <a:r>
              <a:rPr lang="en-US" sz="1900" dirty="0" smtClean="0"/>
              <a:t> * </a:t>
            </a:r>
            <a:r>
              <a:rPr lang="en-US" sz="1900" i="1" dirty="0" err="1" smtClean="0">
                <a:solidFill>
                  <a:srgbClr val="00B0F0"/>
                </a:solidFill>
              </a:rPr>
              <a:t>BR_miss_lat</a:t>
            </a:r>
            <a:r>
              <a:rPr lang="en-US" sz="1900" dirty="0" smtClean="0"/>
              <a:t>) / </a:t>
            </a:r>
            <a:r>
              <a:rPr lang="en-US" sz="1900" dirty="0" smtClean="0">
                <a:solidFill>
                  <a:srgbClr val="00B050"/>
                </a:solidFill>
              </a:rPr>
              <a:t>TOT_INS</a:t>
            </a:r>
          </a:p>
          <a:p>
            <a:pPr lvl="2" eaLnBrk="1" hangingPunct="1">
              <a:defRPr/>
            </a:pPr>
            <a:r>
              <a:rPr lang="pl-PL" sz="1900" dirty="0" smtClean="0">
                <a:solidFill>
                  <a:schemeClr val="tx1">
                    <a:lumMod val="95000"/>
                    <a:lumOff val="5000"/>
                  </a:schemeClr>
                </a:solidFill>
              </a:rPr>
              <a:t>(</a:t>
            </a:r>
            <a:r>
              <a:rPr lang="pl-PL" sz="1900" dirty="0" smtClean="0">
                <a:solidFill>
                  <a:srgbClr val="00B050"/>
                </a:solidFill>
              </a:rPr>
              <a:t>L1_DCA</a:t>
            </a:r>
            <a:r>
              <a:rPr lang="pl-PL" sz="1900" dirty="0" smtClean="0">
                <a:solidFill>
                  <a:schemeClr val="tx1">
                    <a:lumMod val="95000"/>
                    <a:lumOff val="5000"/>
                  </a:schemeClr>
                </a:solidFill>
              </a:rPr>
              <a:t> * </a:t>
            </a:r>
            <a:r>
              <a:rPr lang="pl-PL" sz="1900" i="1" dirty="0" smtClean="0">
                <a:solidFill>
                  <a:srgbClr val="00B0F0"/>
                </a:solidFill>
              </a:rPr>
              <a:t>L1_dlat</a:t>
            </a:r>
            <a:r>
              <a:rPr lang="pl-PL" sz="1900" dirty="0" smtClean="0">
                <a:solidFill>
                  <a:schemeClr val="tx1">
                    <a:lumMod val="95000"/>
                    <a:lumOff val="5000"/>
                  </a:schemeClr>
                </a:solidFill>
              </a:rPr>
              <a:t> + </a:t>
            </a:r>
            <a:r>
              <a:rPr lang="pl-PL" sz="1900" dirty="0" smtClean="0">
                <a:solidFill>
                  <a:srgbClr val="00B050"/>
                </a:solidFill>
              </a:rPr>
              <a:t>L2_DCA</a:t>
            </a:r>
            <a:r>
              <a:rPr lang="pl-PL" sz="1900" dirty="0" smtClean="0">
                <a:solidFill>
                  <a:schemeClr val="tx1">
                    <a:lumMod val="95000"/>
                    <a:lumOff val="5000"/>
                  </a:schemeClr>
                </a:solidFill>
              </a:rPr>
              <a:t> * </a:t>
            </a:r>
            <a:r>
              <a:rPr lang="pl-PL" sz="1900" i="1" dirty="0" smtClean="0">
                <a:solidFill>
                  <a:srgbClr val="00B0F0"/>
                </a:solidFill>
              </a:rPr>
              <a:t>L2_lat</a:t>
            </a:r>
            <a:r>
              <a:rPr lang="pl-PL" sz="1900" dirty="0" smtClean="0">
                <a:solidFill>
                  <a:schemeClr val="tx1">
                    <a:lumMod val="95000"/>
                    <a:lumOff val="5000"/>
                  </a:schemeClr>
                </a:solidFill>
              </a:rPr>
              <a:t> + </a:t>
            </a:r>
            <a:r>
              <a:rPr lang="pl-PL" sz="1900" dirty="0" smtClean="0">
                <a:solidFill>
                  <a:srgbClr val="00B050"/>
                </a:solidFill>
              </a:rPr>
              <a:t>L2_DCM</a:t>
            </a:r>
            <a:r>
              <a:rPr lang="pl-PL" sz="1900" dirty="0" smtClean="0">
                <a:solidFill>
                  <a:schemeClr val="tx1">
                    <a:lumMod val="95000"/>
                    <a:lumOff val="5000"/>
                  </a:schemeClr>
                </a:solidFill>
              </a:rPr>
              <a:t> * </a:t>
            </a:r>
            <a:r>
              <a:rPr lang="pl-PL" sz="1900" i="1" dirty="0" smtClean="0">
                <a:solidFill>
                  <a:srgbClr val="00B0F0"/>
                </a:solidFill>
              </a:rPr>
              <a:t>Mem_lat</a:t>
            </a:r>
            <a:r>
              <a:rPr lang="pl-PL" sz="1900" dirty="0" smtClean="0">
                <a:solidFill>
                  <a:schemeClr val="tx1">
                    <a:lumMod val="95000"/>
                    <a:lumOff val="5000"/>
                  </a:schemeClr>
                </a:solidFill>
              </a:rPr>
              <a:t>) / </a:t>
            </a:r>
            <a:r>
              <a:rPr lang="pl-PL" sz="1900" dirty="0" smtClean="0">
                <a:solidFill>
                  <a:srgbClr val="00B050"/>
                </a:solidFill>
              </a:rPr>
              <a:t>TOT_INS</a:t>
            </a:r>
            <a:endParaRPr lang="en-US" sz="1100" dirty="0" smtClean="0">
              <a:solidFill>
                <a:srgbClr val="00B050"/>
              </a:solidFill>
            </a:endParaRPr>
          </a:p>
          <a:p>
            <a:pPr eaLnBrk="1" hangingPunct="1">
              <a:defRPr/>
            </a:pPr>
            <a:r>
              <a:rPr lang="en-US" dirty="0" smtClean="0"/>
              <a:t>Benefits</a:t>
            </a:r>
          </a:p>
          <a:p>
            <a:pPr lvl="1" eaLnBrk="1" hangingPunct="1">
              <a:defRPr/>
            </a:pPr>
            <a:r>
              <a:rPr lang="en-US" dirty="0" smtClean="0"/>
              <a:t>Highlights key aspects and hides misleading details</a:t>
            </a:r>
          </a:p>
          <a:p>
            <a:pPr lvl="1" eaLnBrk="1" hangingPunct="1">
              <a:defRPr/>
            </a:pPr>
            <a:r>
              <a:rPr lang="en-US" dirty="0" smtClean="0"/>
              <a:t>Relative metric (less susceptible to non-determinism)</a:t>
            </a:r>
          </a:p>
          <a:p>
            <a:pPr lvl="1" eaLnBrk="1" hangingPunct="1">
              <a:defRPr/>
            </a:pPr>
            <a:r>
              <a:rPr lang="en-US" dirty="0" smtClean="0"/>
              <a:t>Easily extensible to include additional groups</a:t>
            </a:r>
          </a:p>
          <a:p>
            <a:pPr lvl="1" eaLnBrk="1" hangingPunct="1">
              <a:defRPr/>
            </a:pPr>
            <a:r>
              <a:rPr lang="en-US" dirty="0" smtClean="0"/>
              <a:t>Can be refined with better or more </a:t>
            </a:r>
            <a:r>
              <a:rPr lang="en-US" dirty="0" err="1" smtClean="0"/>
              <a:t>perf</a:t>
            </a:r>
            <a:r>
              <a:rPr lang="en-US" dirty="0" smtClean="0"/>
              <a:t> counters</a:t>
            </a:r>
          </a:p>
        </p:txBody>
      </p:sp>
      <p:sp>
        <p:nvSpPr>
          <p:cNvPr id="56323" name="Date Placeholder 3"/>
          <p:cNvSpPr>
            <a:spLocks noGrp="1"/>
          </p:cNvSpPr>
          <p:nvPr>
            <p:ph type="dt" sz="quarter" idx="11"/>
          </p:nvPr>
        </p:nvSpPr>
        <p:spPr>
          <a:noFill/>
        </p:spPr>
        <p:txBody>
          <a:bodyPr/>
          <a:lstStyle/>
          <a:p>
            <a:r>
              <a:rPr lang="en-US" smtClean="0"/>
              <a:t>PerfExpert Tutorial</a:t>
            </a:r>
          </a:p>
        </p:txBody>
      </p:sp>
      <p:sp>
        <p:nvSpPr>
          <p:cNvPr id="56324" name="Slide Number Placeholder 5"/>
          <p:cNvSpPr>
            <a:spLocks noGrp="1"/>
          </p:cNvSpPr>
          <p:nvPr>
            <p:ph type="sldNum" sz="quarter" idx="10"/>
          </p:nvPr>
        </p:nvSpPr>
        <p:spPr>
          <a:noFill/>
        </p:spPr>
        <p:txBody>
          <a:bodyPr/>
          <a:lstStyle/>
          <a:p>
            <a:fld id="{62E49B89-C322-4850-BDDD-882D8FE9CC9C}" type="slidenum">
              <a:rPr lang="en-US" smtClean="0"/>
              <a:pPr/>
              <a:t>14</a:t>
            </a:fld>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PerfExpert Output</a:t>
            </a:r>
          </a:p>
        </p:txBody>
      </p:sp>
      <p:sp>
        <p:nvSpPr>
          <p:cNvPr id="5" name="Content Placeholder 4"/>
          <p:cNvSpPr>
            <a:spLocks noGrp="1"/>
          </p:cNvSpPr>
          <p:nvPr>
            <p:ph sz="half" idx="1"/>
          </p:nvPr>
        </p:nvSpPr>
        <p:spPr>
          <a:xfrm>
            <a:off x="457200" y="1400175"/>
            <a:ext cx="8229600" cy="1190625"/>
          </a:xfrm>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PerfExpert v1.1 (Ranger)</a:t>
            </a:r>
          </a:p>
          <a:p>
            <a:pPr eaLnBrk="1" hangingPunct="1">
              <a:buFont typeface="Wingdings" pitchFamily="2" charset="2"/>
              <a:buNone/>
              <a:defRPr/>
            </a:pPr>
            <a:r>
              <a:rPr lang="en-US" sz="1350" b="1" dirty="0" smtClean="0">
                <a:latin typeface="Courier New" pitchFamily="49" charset="0"/>
                <a:cs typeface="Courier New" pitchFamily="49" charset="0"/>
              </a:rPr>
              <a:t>Copyright (c) 2010, The University of Texas at Austin.</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usage: PerfExpert threshold file [file]</a:t>
            </a:r>
          </a:p>
        </p:txBody>
      </p:sp>
      <p:sp>
        <p:nvSpPr>
          <p:cNvPr id="6" name="Content Placeholder 5"/>
          <p:cNvSpPr>
            <a:spLocks noGrp="1"/>
          </p:cNvSpPr>
          <p:nvPr>
            <p:ph sz="half" idx="2"/>
          </p:nvPr>
        </p:nvSpPr>
        <p:spPr>
          <a:xfrm>
            <a:off x="457200" y="3048000"/>
            <a:ext cx="8226425" cy="2679700"/>
          </a:xfrm>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experiment.xml is 0.03 seconds</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err="1" smtClean="0">
                <a:latin typeface="Courier New" pitchFamily="49" charset="0"/>
                <a:cs typeface="Courier New" pitchFamily="49" charset="0"/>
              </a:rPr>
              <a:t>matrixproduct</a:t>
            </a:r>
            <a:r>
              <a:rPr lang="en-US" sz="1350" b="1" dirty="0" smtClean="0">
                <a:latin typeface="Courier New" pitchFamily="49" charset="0"/>
                <a:cs typeface="Courier New" pitchFamily="49" charset="0"/>
              </a:rPr>
              <a:t> (53.5%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WARNING: The runtime is too short to gather meaningful measurements.</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loop at line 25 in </a:t>
            </a:r>
            <a:r>
              <a:rPr lang="en-US" sz="1350" b="1" dirty="0" err="1" smtClean="0">
                <a:latin typeface="Courier New" pitchFamily="49" charset="0"/>
                <a:cs typeface="Courier New" pitchFamily="49" charset="0"/>
              </a:rPr>
              <a:t>matrixproduct</a:t>
            </a:r>
            <a:r>
              <a:rPr lang="en-US" sz="1350" b="1" dirty="0" smtClean="0">
                <a:latin typeface="Courier New" pitchFamily="49" charset="0"/>
                <a:cs typeface="Courier New" pitchFamily="49" charset="0"/>
              </a:rPr>
              <a:t> (22.6%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WARNING: The cycle count variation is 33.3%, making the results unreliable.</a:t>
            </a:r>
          </a:p>
          <a:p>
            <a:pPr eaLnBrk="1" hangingPunct="1">
              <a:buFont typeface="Wingdings" pitchFamily="2" charset="2"/>
              <a:buNone/>
              <a:defRPr/>
            </a:pPr>
            <a:r>
              <a:rPr lang="en-US" sz="1350" b="1" dirty="0" smtClean="0">
                <a:latin typeface="Courier New" pitchFamily="49" charset="0"/>
                <a:cs typeface="Courier New" pitchFamily="49" charset="0"/>
              </a:rPr>
              <a:t>WARNING: The runtime is too short to gather meaningful measurements.</a:t>
            </a:r>
          </a:p>
          <a:p>
            <a:pPr eaLnBrk="1" hangingPunct="1">
              <a:buFont typeface="Wingdings" pitchFamily="2" charset="2"/>
              <a:buNone/>
              <a:defRPr/>
            </a:pPr>
            <a:endParaRPr lang="en-US" sz="1350" b="1" dirty="0">
              <a:latin typeface="Courier New" pitchFamily="49" charset="0"/>
              <a:cs typeface="Courier New" pitchFamily="49" charset="0"/>
            </a:endParaRPr>
          </a:p>
        </p:txBody>
      </p:sp>
      <p:sp>
        <p:nvSpPr>
          <p:cNvPr id="58372" name="Date Placeholder 2"/>
          <p:cNvSpPr>
            <a:spLocks noGrp="1"/>
          </p:cNvSpPr>
          <p:nvPr>
            <p:ph type="dt" sz="quarter" idx="10"/>
          </p:nvPr>
        </p:nvSpPr>
        <p:spPr>
          <a:xfrm>
            <a:off x="455613" y="5969000"/>
            <a:ext cx="6707187" cy="457200"/>
          </a:xfrm>
          <a:noFill/>
        </p:spPr>
        <p:txBody>
          <a:bodyPr/>
          <a:lstStyle/>
          <a:p>
            <a:r>
              <a:rPr lang="en-US" smtClean="0"/>
              <a:t>PerfExpert Tutorial</a:t>
            </a:r>
          </a:p>
        </p:txBody>
      </p:sp>
      <p:sp>
        <p:nvSpPr>
          <p:cNvPr id="58373" name="Slide Number Placeholder 3"/>
          <p:cNvSpPr>
            <a:spLocks noGrp="1"/>
          </p:cNvSpPr>
          <p:nvPr>
            <p:ph type="sldNum" sz="quarter" idx="12"/>
          </p:nvPr>
        </p:nvSpPr>
        <p:spPr>
          <a:xfrm>
            <a:off x="6781800" y="5970588"/>
            <a:ext cx="1905000" cy="457200"/>
          </a:xfrm>
          <a:noFill/>
        </p:spPr>
        <p:txBody>
          <a:bodyPr/>
          <a:lstStyle/>
          <a:p>
            <a:fld id="{78331512-4342-4BE9-AF8B-0E1DFD8BF7AF}" type="slidenum">
              <a:rPr lang="en-US" smtClean="0"/>
              <a:pPr/>
              <a:t>15</a:t>
            </a:fld>
            <a:endParaRPr 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p:cNvSpPr>
            <a:spLocks noGrp="1"/>
          </p:cNvSpPr>
          <p:nvPr>
            <p:ph type="sldNum" sz="quarter" idx="10"/>
          </p:nvPr>
        </p:nvSpPr>
        <p:spPr>
          <a:noFill/>
        </p:spPr>
        <p:txBody>
          <a:bodyPr/>
          <a:lstStyle/>
          <a:p>
            <a:fld id="{F3572E2E-1299-48AB-842F-58FD3DC164EE}" type="slidenum">
              <a:rPr lang="en-US" smtClean="0"/>
              <a:pPr/>
              <a:t>16</a:t>
            </a:fld>
            <a:endParaRPr lang="en-US" smtClean="0"/>
          </a:p>
        </p:txBody>
      </p:sp>
      <p:sp>
        <p:nvSpPr>
          <p:cNvPr id="60418" name="Title 1"/>
          <p:cNvSpPr>
            <a:spLocks noGrp="1"/>
          </p:cNvSpPr>
          <p:nvPr>
            <p:ph type="title"/>
          </p:nvPr>
        </p:nvSpPr>
        <p:spPr/>
        <p:txBody>
          <a:bodyPr/>
          <a:lstStyle/>
          <a:p>
            <a:pPr eaLnBrk="1" hangingPunct="1"/>
            <a:r>
              <a:rPr lang="en-US" smtClean="0"/>
              <a:t>PerfExpert Output for MMM</a:t>
            </a:r>
          </a:p>
        </p:txBody>
      </p:sp>
      <p:sp>
        <p:nvSpPr>
          <p:cNvPr id="6" name="Content Placeholder 5"/>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mmm-database-1234567/experiment.xml is 3.74 seconds</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Font typeface="Wingdings" pitchFamily="2" charset="2"/>
              <a:buNone/>
              <a:defRPr/>
            </a:pPr>
            <a:r>
              <a:rPr lang="en-US" sz="1350" b="1" dirty="0" smtClean="0">
                <a:latin typeface="Courier New" pitchFamily="49" charset="0"/>
                <a:cs typeface="Courier New" pitchFamily="49" charset="0"/>
              </a:rPr>
              <a:t>http://www.tacc.utexas.edu/perfexpert/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main (100.0%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performance assessment   LCPI good......okay......fair......poor......bad....</a:t>
            </a:r>
          </a:p>
          <a:p>
            <a:pPr eaLnBrk="1" hangingPunct="1">
              <a:buFont typeface="Wingdings" pitchFamily="2" charset="2"/>
              <a:buNone/>
              <a:defRPr/>
            </a:pPr>
            <a:r>
              <a:rPr lang="en-US" sz="1350" b="1" dirty="0" smtClean="0">
                <a:latin typeface="Courier New" pitchFamily="49" charset="0"/>
                <a:cs typeface="Courier New" pitchFamily="49" charset="0"/>
              </a:rPr>
              <a:t>- overall                 9.6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upper bound by category</a:t>
            </a:r>
          </a:p>
          <a:p>
            <a:pPr eaLnBrk="1" hangingPunct="1">
              <a:buFont typeface="Wingdings" pitchFamily="2" charset="2"/>
              <a:buNone/>
              <a:defRPr/>
            </a:pPr>
            <a:r>
              <a:rPr lang="en-US" sz="1350" b="1" dirty="0" smtClean="0">
                <a:latin typeface="Courier New" pitchFamily="49" charset="0"/>
                <a:cs typeface="Courier New" pitchFamily="49" charset="0"/>
              </a:rPr>
              <a:t>- data accesses          14.7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accesses    0.6 &gt;&gt;&gt;&gt;&gt;&gt;</a:t>
            </a:r>
          </a:p>
          <a:p>
            <a:pPr eaLnBrk="1" hangingPunct="1">
              <a:buFont typeface="Wingdings" pitchFamily="2" charset="2"/>
              <a:buNone/>
              <a:defRPr/>
            </a:pPr>
            <a:r>
              <a:rPr lang="en-US" sz="1350" b="1" dirty="0" smtClean="0">
                <a:latin typeface="Courier New" pitchFamily="49" charset="0"/>
                <a:cs typeface="Courier New" pitchFamily="49" charset="0"/>
              </a:rPr>
              <a:t>- data TLB                9.9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TLB         0.0 &gt;</a:t>
            </a:r>
          </a:p>
          <a:p>
            <a:pPr eaLnBrk="1" hangingPunct="1">
              <a:buFont typeface="Wingdings" pitchFamily="2" charset="2"/>
              <a:buNone/>
              <a:defRPr/>
            </a:pPr>
            <a:r>
              <a:rPr lang="en-US" sz="1350" b="1" dirty="0" smtClean="0">
                <a:latin typeface="Courier New" pitchFamily="49" charset="0"/>
                <a:cs typeface="Courier New" pitchFamily="49" charset="0"/>
              </a:rPr>
              <a:t>- branch instructions     0.1 &gt;</a:t>
            </a:r>
          </a:p>
          <a:p>
            <a:pPr eaLnBrk="1" hangingPunct="1">
              <a:buFont typeface="Wingdings" pitchFamily="2" charset="2"/>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3.0 &gt;&gt;&gt;&gt;&gt;&gt;&gt;&gt;&gt;&gt;&gt;&gt;&gt;&gt;&gt;&gt;&gt;&gt;&gt;&gt;&gt;&gt;&gt;&gt;&gt;&gt;&gt;&gt;&gt;&gt;</a:t>
            </a:r>
          </a:p>
        </p:txBody>
      </p:sp>
      <p:sp>
        <p:nvSpPr>
          <p:cNvPr id="60420"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0"/>
          </p:nvPr>
        </p:nvSpPr>
        <p:spPr>
          <a:noFill/>
        </p:spPr>
        <p:txBody>
          <a:bodyPr/>
          <a:lstStyle/>
          <a:p>
            <a:fld id="{22FFD1C1-D7F6-49AD-910C-4FAAF1430DD0}" type="slidenum">
              <a:rPr lang="en-US" smtClean="0"/>
              <a:pPr/>
              <a:t>17</a:t>
            </a:fld>
            <a:endParaRPr lang="en-US" smtClean="0"/>
          </a:p>
        </p:txBody>
      </p:sp>
      <p:sp>
        <p:nvSpPr>
          <p:cNvPr id="62466" name="Title 1"/>
          <p:cNvSpPr>
            <a:spLocks noGrp="1"/>
          </p:cNvSpPr>
          <p:nvPr>
            <p:ph type="title"/>
          </p:nvPr>
        </p:nvSpPr>
        <p:spPr/>
        <p:txBody>
          <a:bodyPr/>
          <a:lstStyle/>
          <a:p>
            <a:pPr eaLnBrk="1" hangingPunct="1"/>
            <a:r>
              <a:rPr lang="en-US" smtClean="0"/>
              <a:t>PerfExpert Output for Mangll</a:t>
            </a:r>
          </a:p>
        </p:txBody>
      </p:sp>
      <p:sp>
        <p:nvSpPr>
          <p:cNvPr id="6" name="Content Placeholder 5"/>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mangll_dgae_snell_N3_4.xml is 193.70 seconds</a:t>
            </a:r>
          </a:p>
          <a:p>
            <a:pPr eaLnBrk="1" hangingPunct="1">
              <a:buFont typeface="Wingdings" pitchFamily="2" charset="2"/>
              <a:buNone/>
              <a:defRPr/>
            </a:pPr>
            <a:r>
              <a:rPr lang="en-US" sz="1350" b="1" dirty="0" smtClean="0">
                <a:latin typeface="Courier New" pitchFamily="49" charset="0"/>
                <a:cs typeface="Courier New" pitchFamily="49" charset="0"/>
              </a:rPr>
              <a:t>total runtime in mangll_dgae_snell_N3_16.xml is 76.67 seconds</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Font typeface="Wingdings" pitchFamily="2" charset="2"/>
              <a:buNone/>
              <a:defRPr/>
            </a:pPr>
            <a:r>
              <a:rPr lang="en-US" sz="1350" b="1" dirty="0" smtClean="0">
                <a:latin typeface="Courier New" pitchFamily="49" charset="0"/>
                <a:cs typeface="Courier New" pitchFamily="49" charset="0"/>
              </a:rPr>
              <a:t>http://www.tacc.utexas.edu/perfexpert/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err="1" smtClean="0">
                <a:latin typeface="Courier New" pitchFamily="49" charset="0"/>
                <a:cs typeface="Courier New" pitchFamily="49" charset="0"/>
              </a:rPr>
              <a:t>dgae_RHS</a:t>
            </a:r>
            <a:r>
              <a:rPr lang="en-US" sz="1350" b="1" dirty="0" smtClean="0">
                <a:latin typeface="Courier New" pitchFamily="49" charset="0"/>
                <a:cs typeface="Courier New" pitchFamily="49" charset="0"/>
              </a:rPr>
              <a:t> (runtimes are 135.86s and 45.31s)</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performance assessment   LCPI good......okay......fair......poor......bad....</a:t>
            </a:r>
          </a:p>
          <a:p>
            <a:pPr eaLnBrk="1" hangingPunct="1">
              <a:buFont typeface="Wingdings" pitchFamily="2" charset="2"/>
              <a:buNone/>
              <a:defRPr/>
            </a:pPr>
            <a:r>
              <a:rPr lang="en-US" sz="1350" b="1" dirty="0" smtClean="0">
                <a:latin typeface="Courier New" pitchFamily="49" charset="0"/>
                <a:cs typeface="Courier New" pitchFamily="49" charset="0"/>
              </a:rPr>
              <a:t>- overall                     &gt;&gt;&gt;&gt;&gt;&gt;&gt;&gt;&gt;&gt;&gt;2222</a:t>
            </a:r>
          </a:p>
          <a:p>
            <a:pPr eaLnBrk="1" hangingPunct="1">
              <a:buFont typeface="Wingdings" pitchFamily="2" charset="2"/>
              <a:buNone/>
              <a:defRPr/>
            </a:pPr>
            <a:r>
              <a:rPr lang="en-US" sz="1350" b="1" dirty="0" smtClean="0">
                <a:latin typeface="Courier New" pitchFamily="49" charset="0"/>
                <a:cs typeface="Courier New" pitchFamily="49" charset="0"/>
              </a:rPr>
              <a:t>upper bound by category</a:t>
            </a:r>
          </a:p>
          <a:p>
            <a:pPr eaLnBrk="1" hangingPunct="1">
              <a:buFont typeface="Wingdings" pitchFamily="2" charset="2"/>
              <a:buNone/>
              <a:defRPr/>
            </a:pPr>
            <a:r>
              <a:rPr lang="en-US" sz="1350" b="1" dirty="0" smtClean="0">
                <a:latin typeface="Courier New" pitchFamily="49" charset="0"/>
                <a:cs typeface="Courier New" pitchFamily="49" charset="0"/>
              </a:rPr>
              <a:t>- data accesses               &gt;&gt;&gt;&gt;&gt;&gt;&gt;&gt;&gt;&gt;&gt;&gt;&gt;&gt;&gt;&gt;&gt;&gt;&gt;&gt;&gt;&gt;&gt;&gt;&gt;&gt;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accesses        &gt;&gt;&gt;&gt;</a:t>
            </a:r>
          </a:p>
          <a:p>
            <a:pPr eaLnBrk="1" hangingPunct="1">
              <a:buFont typeface="Wingdings" pitchFamily="2" charset="2"/>
              <a:buNone/>
              <a:defRPr/>
            </a:pPr>
            <a:r>
              <a:rPr lang="en-US" sz="1350" b="1" dirty="0" smtClean="0">
                <a:latin typeface="Courier New" pitchFamily="49" charset="0"/>
                <a:cs typeface="Courier New" pitchFamily="49" charset="0"/>
              </a:rPr>
              <a:t>- data TLB                    &gt;</a:t>
            </a:r>
          </a:p>
          <a:p>
            <a:pPr eaLnBrk="1" hangingPunct="1">
              <a:buFont typeface="Wingdings" pitchFamily="2" charset="2"/>
              <a:buNone/>
              <a:defRPr/>
            </a:pPr>
            <a:r>
              <a:rPr lang="en-US" sz="1350" b="1" dirty="0" smtClean="0">
                <a:latin typeface="Courier New" pitchFamily="49" charset="0"/>
                <a:cs typeface="Courier New" pitchFamily="49" charset="0"/>
              </a:rPr>
              <a:t>- instruction TLB             &gt;</a:t>
            </a:r>
          </a:p>
          <a:p>
            <a:pPr eaLnBrk="1" hangingPunct="1">
              <a:buFont typeface="Wingdings" pitchFamily="2" charset="2"/>
              <a:buNone/>
              <a:defRPr/>
            </a:pPr>
            <a:r>
              <a:rPr lang="en-US" sz="1350" b="1" dirty="0" smtClean="0">
                <a:latin typeface="Courier New" pitchFamily="49" charset="0"/>
                <a:cs typeface="Courier New" pitchFamily="49" charset="0"/>
              </a:rPr>
              <a:t>- branch instructions         &gt;</a:t>
            </a:r>
          </a:p>
          <a:p>
            <a:pPr eaLnBrk="1" hangingPunct="1">
              <a:buFont typeface="Wingdings" pitchFamily="2" charset="2"/>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&gt;&gt;&gt;&gt;&gt;&gt;&gt;&gt;&gt;&gt;&gt;&gt;&gt;&gt;&gt;&gt;&gt;&gt;&gt;&gt;&gt;</a:t>
            </a:r>
          </a:p>
        </p:txBody>
      </p:sp>
      <p:sp>
        <p:nvSpPr>
          <p:cNvPr id="62468"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0"/>
          </p:nvPr>
        </p:nvSpPr>
        <p:spPr>
          <a:noFill/>
        </p:spPr>
        <p:txBody>
          <a:bodyPr/>
          <a:lstStyle/>
          <a:p>
            <a:fld id="{A7CD0DA3-D80C-4755-B87A-69FC0075DB67}" type="slidenum">
              <a:rPr lang="en-US" smtClean="0"/>
              <a:pPr/>
              <a:t>18</a:t>
            </a:fld>
            <a:endParaRPr lang="en-US" smtClean="0"/>
          </a:p>
        </p:txBody>
      </p:sp>
      <p:sp>
        <p:nvSpPr>
          <p:cNvPr id="64514" name="Title 1"/>
          <p:cNvSpPr>
            <a:spLocks noGrp="1"/>
          </p:cNvSpPr>
          <p:nvPr>
            <p:ph type="title"/>
          </p:nvPr>
        </p:nvSpPr>
        <p:spPr/>
        <p:txBody>
          <a:bodyPr/>
          <a:lstStyle/>
          <a:p>
            <a:pPr eaLnBrk="1" hangingPunct="1"/>
            <a:r>
              <a:rPr lang="en-US" smtClean="0"/>
              <a:t>Suggestions with Examples</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800" b="1" dirty="0" smtClean="0">
                <a:solidFill>
                  <a:srgbClr val="7030A0"/>
                </a:solidFill>
                <a:latin typeface="Times New Roman"/>
              </a:rPr>
              <a:t>If floating-point instructions are a problem</a:t>
            </a:r>
            <a:endParaRPr lang="en-US" sz="1600" dirty="0" smtClean="0">
              <a:solidFill>
                <a:srgbClr val="7030A0"/>
              </a:solidFill>
            </a:endParaRPr>
          </a:p>
          <a:p>
            <a:pPr marL="228600" indent="-228600" eaLnBrk="1" hangingPunct="1">
              <a:defRPr/>
            </a:pPr>
            <a:r>
              <a:rPr lang="en-US" sz="1600" b="1" dirty="0" smtClean="0">
                <a:solidFill>
                  <a:srgbClr val="0070C0"/>
                </a:solidFill>
                <a:latin typeface="Times New Roman"/>
              </a:rPr>
              <a:t>Reduce the number of floating-point instructions</a:t>
            </a:r>
            <a:endParaRPr lang="en-US" sz="1600" dirty="0" smtClean="0"/>
          </a:p>
          <a:p>
            <a:pPr indent="-228600" eaLnBrk="1" hangingPunct="1">
              <a:buFont typeface="Wingdings" pitchFamily="2" charset="2"/>
              <a:buNone/>
              <a:defRPr/>
            </a:pPr>
            <a:r>
              <a:rPr lang="en-US" sz="1600" dirty="0" smtClean="0">
                <a:latin typeface="Times New Roman"/>
              </a:rPr>
              <a:t>a)	eliminate floating-point operations through </a:t>
            </a:r>
            <a:r>
              <a:rPr lang="en-US" sz="1600" dirty="0" err="1" smtClean="0">
                <a:latin typeface="Times New Roman"/>
              </a:rPr>
              <a:t>distributivity</a:t>
            </a:r>
            <a:r>
              <a:rPr lang="en-US" sz="1600" dirty="0" smtClean="0">
                <a:latin typeface="Times New Roman"/>
              </a:rPr>
              <a:t/>
            </a:r>
            <a:br>
              <a:rPr lang="en-US" sz="1600" dirty="0" smtClean="0">
                <a:latin typeface="Times New Roman"/>
              </a:rPr>
            </a:br>
            <a:r>
              <a:rPr lang="en-US" sz="1600" dirty="0" smtClean="0">
                <a:solidFill>
                  <a:srgbClr val="D99594"/>
                </a:solidFill>
                <a:latin typeface="Times New Roman"/>
              </a:rPr>
              <a:t>d[</a:t>
            </a:r>
            <a:r>
              <a:rPr lang="en-US" sz="1600" dirty="0" err="1" smtClean="0">
                <a:solidFill>
                  <a:srgbClr val="D99594"/>
                </a:solidFill>
                <a:latin typeface="Times New Roman"/>
              </a:rPr>
              <a:t>i</a:t>
            </a:r>
            <a:r>
              <a:rPr lang="en-US" sz="1600" dirty="0" smtClean="0">
                <a:solidFill>
                  <a:srgbClr val="D99594"/>
                </a:solidFill>
                <a:latin typeface="Times New Roman"/>
              </a:rPr>
              <a:t>] = a[</a:t>
            </a:r>
            <a:r>
              <a:rPr lang="en-US" sz="1600" dirty="0" err="1" smtClean="0">
                <a:solidFill>
                  <a:srgbClr val="D99594"/>
                </a:solidFill>
                <a:latin typeface="Times New Roman"/>
              </a:rPr>
              <a:t>i</a:t>
            </a:r>
            <a:r>
              <a:rPr lang="en-US" sz="1600" dirty="0" smtClean="0">
                <a:solidFill>
                  <a:srgbClr val="D99594"/>
                </a:solidFill>
                <a:latin typeface="Times New Roman"/>
              </a:rPr>
              <a:t>] * b[</a:t>
            </a:r>
            <a:r>
              <a:rPr lang="en-US" sz="1600" dirty="0" err="1" smtClean="0">
                <a:solidFill>
                  <a:srgbClr val="D99594"/>
                </a:solidFill>
                <a:latin typeface="Times New Roman"/>
              </a:rPr>
              <a:t>i</a:t>
            </a:r>
            <a:r>
              <a:rPr lang="en-US" sz="1600" dirty="0" smtClean="0">
                <a:solidFill>
                  <a:srgbClr val="D99594"/>
                </a:solidFill>
                <a:latin typeface="Times New Roman"/>
              </a:rPr>
              <a:t>] + a[</a:t>
            </a:r>
            <a:r>
              <a:rPr lang="en-US" sz="1600" dirty="0" err="1" smtClean="0">
                <a:solidFill>
                  <a:srgbClr val="D99594"/>
                </a:solidFill>
                <a:latin typeface="Times New Roman"/>
              </a:rPr>
              <a:t>i</a:t>
            </a:r>
            <a:r>
              <a:rPr lang="en-US" sz="1600" dirty="0" smtClean="0">
                <a:solidFill>
                  <a:srgbClr val="D99594"/>
                </a:solidFill>
                <a:latin typeface="Times New Roman"/>
              </a:rPr>
              <a:t>] * c[</a:t>
            </a:r>
            <a:r>
              <a:rPr lang="en-US" sz="1600" dirty="0" err="1" smtClean="0">
                <a:solidFill>
                  <a:srgbClr val="D99594"/>
                </a:solidFill>
                <a:latin typeface="Times New Roman"/>
              </a:rPr>
              <a:t>i</a:t>
            </a:r>
            <a:r>
              <a:rPr lang="en-US" sz="1600" dirty="0" smtClean="0">
                <a:solidFill>
                  <a:srgbClr val="D99594"/>
                </a:solidFill>
                <a:latin typeface="Times New Roman"/>
              </a:rPr>
              <a:t>]; → d[</a:t>
            </a:r>
            <a:r>
              <a:rPr lang="en-US" sz="1600" dirty="0" err="1" smtClean="0">
                <a:solidFill>
                  <a:srgbClr val="D99594"/>
                </a:solidFill>
                <a:latin typeface="Times New Roman"/>
              </a:rPr>
              <a:t>i</a:t>
            </a:r>
            <a:r>
              <a:rPr lang="en-US" sz="1600" dirty="0" smtClean="0">
                <a:solidFill>
                  <a:srgbClr val="D99594"/>
                </a:solidFill>
                <a:latin typeface="Times New Roman"/>
              </a:rPr>
              <a:t>] = a[</a:t>
            </a:r>
            <a:r>
              <a:rPr lang="en-US" sz="1600" dirty="0" err="1" smtClean="0">
                <a:solidFill>
                  <a:srgbClr val="D99594"/>
                </a:solidFill>
                <a:latin typeface="Times New Roman"/>
              </a:rPr>
              <a:t>i</a:t>
            </a:r>
            <a:r>
              <a:rPr lang="en-US" sz="1600" dirty="0" smtClean="0">
                <a:solidFill>
                  <a:srgbClr val="D99594"/>
                </a:solidFill>
                <a:latin typeface="Times New Roman"/>
              </a:rPr>
              <a:t>] * (b[</a:t>
            </a:r>
            <a:r>
              <a:rPr lang="en-US" sz="1600" dirty="0" err="1" smtClean="0">
                <a:solidFill>
                  <a:srgbClr val="D99594"/>
                </a:solidFill>
                <a:latin typeface="Times New Roman"/>
              </a:rPr>
              <a:t>i</a:t>
            </a:r>
            <a:r>
              <a:rPr lang="en-US" sz="1600" dirty="0" smtClean="0">
                <a:solidFill>
                  <a:srgbClr val="D99594"/>
                </a:solidFill>
                <a:latin typeface="Times New Roman"/>
              </a:rPr>
              <a:t>] + c[</a:t>
            </a:r>
            <a:r>
              <a:rPr lang="en-US" sz="1600" dirty="0" err="1" smtClean="0">
                <a:solidFill>
                  <a:srgbClr val="D99594"/>
                </a:solidFill>
                <a:latin typeface="Times New Roman"/>
              </a:rPr>
              <a:t>i</a:t>
            </a:r>
            <a:r>
              <a:rPr lang="en-US" sz="1600" dirty="0" smtClean="0">
                <a:solidFill>
                  <a:srgbClr val="D99594"/>
                </a:solidFill>
                <a:latin typeface="Times New Roman"/>
              </a:rPr>
              <a:t>]);</a:t>
            </a:r>
            <a:endParaRPr lang="en-US" sz="1600" dirty="0" smtClean="0"/>
          </a:p>
          <a:p>
            <a:pPr marL="228600" indent="-228600" eaLnBrk="1" hangingPunct="1">
              <a:defRPr/>
            </a:pPr>
            <a:r>
              <a:rPr lang="en-US" sz="1600" b="1" dirty="0" smtClean="0">
                <a:solidFill>
                  <a:srgbClr val="0070C0"/>
                </a:solidFill>
                <a:latin typeface="Times New Roman"/>
              </a:rPr>
              <a:t>Avoid divides</a:t>
            </a:r>
            <a:endParaRPr lang="en-US" sz="1600" dirty="0" smtClean="0"/>
          </a:p>
          <a:p>
            <a:pPr indent="-228600" eaLnBrk="1" hangingPunct="1">
              <a:buFont typeface="Wingdings" pitchFamily="2" charset="2"/>
              <a:buNone/>
              <a:defRPr/>
            </a:pPr>
            <a:r>
              <a:rPr lang="en-US" sz="1600" dirty="0" smtClean="0">
                <a:latin typeface="Times New Roman"/>
              </a:rPr>
              <a:t>b)	compute the reciprocal once outside of loop and use multiplication inside the loop</a:t>
            </a:r>
            <a:br>
              <a:rPr lang="en-US" sz="1600" dirty="0" smtClean="0">
                <a:latin typeface="Times New Roman"/>
              </a:rPr>
            </a:br>
            <a:r>
              <a:rPr lang="en-US" sz="1600" dirty="0" smtClean="0">
                <a:solidFill>
                  <a:srgbClr val="D99594"/>
                </a:solidFill>
                <a:latin typeface="Times New Roman"/>
              </a:rPr>
              <a:t>loop </a:t>
            </a:r>
            <a:r>
              <a:rPr lang="en-US" sz="1600" dirty="0" err="1" smtClean="0">
                <a:solidFill>
                  <a:srgbClr val="D99594"/>
                </a:solidFill>
                <a:latin typeface="Times New Roman"/>
              </a:rPr>
              <a:t>i</a:t>
            </a:r>
            <a:r>
              <a:rPr lang="en-US" sz="1600" dirty="0" smtClean="0">
                <a:solidFill>
                  <a:srgbClr val="D99594"/>
                </a:solidFill>
                <a:latin typeface="Times New Roman"/>
              </a:rPr>
              <a:t> {a[</a:t>
            </a:r>
            <a:r>
              <a:rPr lang="en-US" sz="1600" dirty="0" err="1" smtClean="0">
                <a:solidFill>
                  <a:srgbClr val="D99594"/>
                </a:solidFill>
                <a:latin typeface="Times New Roman"/>
              </a:rPr>
              <a:t>i</a:t>
            </a:r>
            <a:r>
              <a:rPr lang="en-US" sz="1600" dirty="0" smtClean="0">
                <a:solidFill>
                  <a:srgbClr val="D99594"/>
                </a:solidFill>
                <a:latin typeface="Times New Roman"/>
              </a:rPr>
              <a:t>] = b[</a:t>
            </a:r>
            <a:r>
              <a:rPr lang="en-US" sz="1600" dirty="0" err="1" smtClean="0">
                <a:solidFill>
                  <a:srgbClr val="D99594"/>
                </a:solidFill>
                <a:latin typeface="Times New Roman"/>
              </a:rPr>
              <a:t>i</a:t>
            </a:r>
            <a:r>
              <a:rPr lang="en-US" sz="1600" dirty="0" smtClean="0">
                <a:solidFill>
                  <a:srgbClr val="D99594"/>
                </a:solidFill>
                <a:latin typeface="Times New Roman"/>
              </a:rPr>
              <a:t>] / c;} → </a:t>
            </a:r>
            <a:r>
              <a:rPr lang="en-US" sz="1600" dirty="0" err="1" smtClean="0">
                <a:solidFill>
                  <a:srgbClr val="D99594"/>
                </a:solidFill>
                <a:latin typeface="Times New Roman"/>
              </a:rPr>
              <a:t>cinv</a:t>
            </a:r>
            <a:r>
              <a:rPr lang="en-US" sz="1600" dirty="0" smtClean="0">
                <a:solidFill>
                  <a:srgbClr val="D99594"/>
                </a:solidFill>
                <a:latin typeface="Times New Roman"/>
              </a:rPr>
              <a:t> = 1.0 / c; loop </a:t>
            </a:r>
            <a:r>
              <a:rPr lang="en-US" sz="1600" dirty="0" err="1" smtClean="0">
                <a:solidFill>
                  <a:srgbClr val="D99594"/>
                </a:solidFill>
                <a:latin typeface="Times New Roman"/>
              </a:rPr>
              <a:t>i</a:t>
            </a:r>
            <a:r>
              <a:rPr lang="en-US" sz="1600" dirty="0" smtClean="0">
                <a:solidFill>
                  <a:srgbClr val="D99594"/>
                </a:solidFill>
                <a:latin typeface="Times New Roman"/>
              </a:rPr>
              <a:t> {a[</a:t>
            </a:r>
            <a:r>
              <a:rPr lang="en-US" sz="1600" dirty="0" err="1" smtClean="0">
                <a:solidFill>
                  <a:srgbClr val="D99594"/>
                </a:solidFill>
                <a:latin typeface="Times New Roman"/>
              </a:rPr>
              <a:t>i</a:t>
            </a:r>
            <a:r>
              <a:rPr lang="en-US" sz="1600" dirty="0" smtClean="0">
                <a:solidFill>
                  <a:srgbClr val="D99594"/>
                </a:solidFill>
                <a:latin typeface="Times New Roman"/>
              </a:rPr>
              <a:t>] = b[</a:t>
            </a:r>
            <a:r>
              <a:rPr lang="en-US" sz="1600" dirty="0" err="1" smtClean="0">
                <a:solidFill>
                  <a:srgbClr val="D99594"/>
                </a:solidFill>
                <a:latin typeface="Times New Roman"/>
              </a:rPr>
              <a:t>i</a:t>
            </a:r>
            <a:r>
              <a:rPr lang="en-US" sz="1600" dirty="0" smtClean="0">
                <a:solidFill>
                  <a:srgbClr val="D99594"/>
                </a:solidFill>
                <a:latin typeface="Times New Roman"/>
              </a:rPr>
              <a:t>] * </a:t>
            </a:r>
            <a:r>
              <a:rPr lang="en-US" sz="1600" dirty="0" err="1" smtClean="0">
                <a:solidFill>
                  <a:srgbClr val="D99594"/>
                </a:solidFill>
                <a:latin typeface="Times New Roman"/>
              </a:rPr>
              <a:t>cinv</a:t>
            </a:r>
            <a:r>
              <a:rPr lang="en-US" sz="1600" dirty="0" smtClean="0">
                <a:solidFill>
                  <a:srgbClr val="D99594"/>
                </a:solidFill>
                <a:latin typeface="Times New Roman"/>
              </a:rPr>
              <a:t>;}</a:t>
            </a:r>
            <a:endParaRPr lang="en-US" sz="1600" dirty="0" smtClean="0"/>
          </a:p>
          <a:p>
            <a:pPr marL="228600" indent="-228600" eaLnBrk="1" hangingPunct="1">
              <a:defRPr/>
            </a:pPr>
            <a:r>
              <a:rPr lang="en-US" sz="1600" b="1" dirty="0" smtClean="0">
                <a:solidFill>
                  <a:srgbClr val="0070C0"/>
                </a:solidFill>
                <a:latin typeface="Times New Roman"/>
              </a:rPr>
              <a:t>Avoid square roots</a:t>
            </a:r>
            <a:endParaRPr lang="en-US" sz="1600" dirty="0" smtClean="0"/>
          </a:p>
          <a:p>
            <a:pPr indent="-228600" eaLnBrk="1" hangingPunct="1">
              <a:buFont typeface="Wingdings" pitchFamily="2" charset="2"/>
              <a:buNone/>
              <a:defRPr/>
            </a:pPr>
            <a:r>
              <a:rPr lang="en-US" sz="1600" dirty="0" smtClean="0">
                <a:latin typeface="Times New Roman"/>
              </a:rPr>
              <a:t>c)	compare squared values instead of computing the square root</a:t>
            </a:r>
            <a:br>
              <a:rPr lang="en-US" sz="1600" dirty="0" smtClean="0">
                <a:latin typeface="Times New Roman"/>
              </a:rPr>
            </a:br>
            <a:r>
              <a:rPr lang="en-US" sz="1600" dirty="0" smtClean="0">
                <a:solidFill>
                  <a:srgbClr val="D99594"/>
                </a:solidFill>
                <a:latin typeface="Times New Roman"/>
              </a:rPr>
              <a:t>if (x &lt; </a:t>
            </a:r>
            <a:r>
              <a:rPr lang="en-US" sz="1600" dirty="0" err="1" smtClean="0">
                <a:solidFill>
                  <a:srgbClr val="D99594"/>
                </a:solidFill>
                <a:latin typeface="Times New Roman"/>
              </a:rPr>
              <a:t>sqrt</a:t>
            </a:r>
            <a:r>
              <a:rPr lang="en-US" sz="1600" dirty="0" smtClean="0">
                <a:solidFill>
                  <a:srgbClr val="D99594"/>
                </a:solidFill>
                <a:latin typeface="Times New Roman"/>
              </a:rPr>
              <a:t>(y)) {} → if ((x &lt; 0.0) || (x*x &lt; y)) {}</a:t>
            </a:r>
            <a:endParaRPr lang="en-US" sz="1600" dirty="0" smtClean="0"/>
          </a:p>
          <a:p>
            <a:pPr marL="228600" indent="-228600" eaLnBrk="1" hangingPunct="1">
              <a:defRPr/>
            </a:pPr>
            <a:r>
              <a:rPr lang="en-US" sz="1600" b="1" dirty="0" smtClean="0">
                <a:solidFill>
                  <a:srgbClr val="0070C0"/>
                </a:solidFill>
                <a:latin typeface="Times New Roman"/>
              </a:rPr>
              <a:t>Speed up divide and square-root operations</a:t>
            </a:r>
            <a:endParaRPr lang="en-US" sz="1600" dirty="0" smtClean="0"/>
          </a:p>
          <a:p>
            <a:pPr indent="-228600" eaLnBrk="1" hangingPunct="1">
              <a:buFont typeface="Wingdings" pitchFamily="2" charset="2"/>
              <a:buNone/>
              <a:defRPr/>
            </a:pPr>
            <a:r>
              <a:rPr lang="en-US" sz="1600" dirty="0" smtClean="0">
                <a:latin typeface="Times New Roman"/>
              </a:rPr>
              <a:t>d)	use float instead of double data type if loss of precision is acceptable</a:t>
            </a:r>
            <a:br>
              <a:rPr lang="en-US" sz="1600" dirty="0" smtClean="0">
                <a:latin typeface="Times New Roman"/>
              </a:rPr>
            </a:br>
            <a:r>
              <a:rPr lang="en-US" sz="1600" dirty="0" smtClean="0">
                <a:solidFill>
                  <a:srgbClr val="D99594"/>
                </a:solidFill>
                <a:latin typeface="Times New Roman"/>
              </a:rPr>
              <a:t>double a[n]; → float a[n];</a:t>
            </a:r>
            <a:endParaRPr lang="en-US" sz="1600" dirty="0" smtClean="0"/>
          </a:p>
          <a:p>
            <a:pPr indent="-228600" eaLnBrk="1" hangingPunct="1">
              <a:buFont typeface="Wingdings" pitchFamily="2" charset="2"/>
              <a:buNone/>
              <a:defRPr/>
            </a:pPr>
            <a:r>
              <a:rPr lang="en-US" sz="1600" dirty="0" smtClean="0">
                <a:latin typeface="Times New Roman"/>
              </a:rPr>
              <a:t>e)	allow the compiler to trade off precision for speed</a:t>
            </a:r>
            <a:br>
              <a:rPr lang="en-US" sz="1600" dirty="0" smtClean="0">
                <a:latin typeface="Times New Roman"/>
              </a:rPr>
            </a:br>
            <a:r>
              <a:rPr lang="en-US" sz="1600" dirty="0" smtClean="0">
                <a:solidFill>
                  <a:srgbClr val="00B050"/>
                </a:solidFill>
                <a:latin typeface="Times New Roman"/>
              </a:rPr>
              <a:t>try the “-</a:t>
            </a:r>
            <a:r>
              <a:rPr lang="en-US" sz="1600" dirty="0" err="1" smtClean="0">
                <a:solidFill>
                  <a:srgbClr val="00B050"/>
                </a:solidFill>
                <a:latin typeface="Times New Roman"/>
              </a:rPr>
              <a:t>prec</a:t>
            </a:r>
            <a:r>
              <a:rPr lang="en-US" sz="1600" dirty="0" smtClean="0">
                <a:solidFill>
                  <a:srgbClr val="00B050"/>
                </a:solidFill>
                <a:latin typeface="Times New Roman"/>
              </a:rPr>
              <a:t>-div”, “-</a:t>
            </a:r>
            <a:r>
              <a:rPr lang="en-US" sz="1600" dirty="0" err="1" smtClean="0">
                <a:solidFill>
                  <a:srgbClr val="00B050"/>
                </a:solidFill>
                <a:latin typeface="Times New Roman"/>
              </a:rPr>
              <a:t>prec-sqrt</a:t>
            </a:r>
            <a:r>
              <a:rPr lang="en-US" sz="1600" dirty="0" smtClean="0">
                <a:solidFill>
                  <a:srgbClr val="00B050"/>
                </a:solidFill>
                <a:latin typeface="Times New Roman"/>
              </a:rPr>
              <a:t>”, and “-pc32” compiler flags</a:t>
            </a:r>
            <a:endParaRPr lang="en-US" sz="1600" dirty="0" smtClean="0"/>
          </a:p>
        </p:txBody>
      </p:sp>
      <p:sp>
        <p:nvSpPr>
          <p:cNvPr id="64516"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0"/>
          </p:nvPr>
        </p:nvSpPr>
        <p:spPr>
          <a:noFill/>
        </p:spPr>
        <p:txBody>
          <a:bodyPr/>
          <a:lstStyle/>
          <a:p>
            <a:fld id="{A5CDC635-A757-470D-B253-370300793204}" type="slidenum">
              <a:rPr lang="en-US" smtClean="0"/>
              <a:pPr/>
              <a:t>19</a:t>
            </a:fld>
            <a:endParaRPr lang="en-US" smtClean="0"/>
          </a:p>
        </p:txBody>
      </p:sp>
      <p:sp>
        <p:nvSpPr>
          <p:cNvPr id="66562" name="Title 1"/>
          <p:cNvSpPr>
            <a:spLocks noGrp="1"/>
          </p:cNvSpPr>
          <p:nvPr>
            <p:ph type="title"/>
          </p:nvPr>
        </p:nvSpPr>
        <p:spPr/>
        <p:txBody>
          <a:bodyPr/>
          <a:lstStyle/>
          <a:p>
            <a:pPr eaLnBrk="1" hangingPunct="1"/>
            <a:r>
              <a:rPr lang="en-US" smtClean="0"/>
              <a:t>Mangll Optimization Case Study</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800" b="1" dirty="0" smtClean="0">
                <a:solidFill>
                  <a:srgbClr val="7030A0"/>
                </a:solidFill>
                <a:latin typeface="Times New Roman"/>
              </a:rPr>
              <a:t>If data accesses are a problem</a:t>
            </a:r>
            <a:endParaRPr lang="en-US" sz="1800" b="1" dirty="0" smtClean="0">
              <a:solidFill>
                <a:srgbClr val="7030A0"/>
              </a:solidFill>
            </a:endParaRPr>
          </a:p>
          <a:p>
            <a:pPr marL="228600" indent="-228600" eaLnBrk="1" hangingPunct="1">
              <a:defRPr/>
            </a:pPr>
            <a:r>
              <a:rPr lang="en-US" sz="1600" b="1" dirty="0" smtClean="0">
                <a:solidFill>
                  <a:srgbClr val="0070C0"/>
                </a:solidFill>
                <a:latin typeface="Times New Roman"/>
              </a:rPr>
              <a:t>Reduce the number of memory accesses</a:t>
            </a:r>
            <a:endParaRPr lang="en-US" sz="1600" dirty="0" smtClean="0"/>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a)	copy data into local scalar variables and operate on the local copies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b)	</a:t>
            </a:r>
            <a:r>
              <a:rPr lang="en-US" sz="1600" dirty="0" err="1" smtClean="0">
                <a:solidFill>
                  <a:schemeClr val="tx1">
                    <a:lumMod val="95000"/>
                    <a:lumOff val="5000"/>
                  </a:schemeClr>
                </a:solidFill>
                <a:latin typeface="Times New Roman"/>
              </a:rPr>
              <a:t>recompute</a:t>
            </a:r>
            <a:r>
              <a:rPr lang="en-US" sz="1600" dirty="0" smtClean="0">
                <a:solidFill>
                  <a:schemeClr val="tx1">
                    <a:lumMod val="95000"/>
                    <a:lumOff val="5000"/>
                  </a:schemeClr>
                </a:solidFill>
                <a:latin typeface="Times New Roman"/>
              </a:rPr>
              <a:t> values rather than loading them if doable with few operations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latin typeface="Times New Roman"/>
              </a:rPr>
              <a:t>c)	</a:t>
            </a:r>
            <a:r>
              <a:rPr lang="en-US" sz="1600" dirty="0" err="1" smtClean="0">
                <a:latin typeface="Times New Roman"/>
              </a:rPr>
              <a:t>vectorize</a:t>
            </a:r>
            <a:r>
              <a:rPr lang="en-US" sz="1600" dirty="0" smtClean="0">
                <a:latin typeface="Times New Roman"/>
              </a:rPr>
              <a:t> the code</a:t>
            </a:r>
            <a:endParaRPr lang="en-US" sz="1600" dirty="0" smtClean="0"/>
          </a:p>
          <a:p>
            <a:pPr marL="228600" indent="-228600" eaLnBrk="1" hangingPunct="1">
              <a:defRPr/>
            </a:pPr>
            <a:r>
              <a:rPr lang="en-US" sz="1600" b="1" dirty="0" smtClean="0">
                <a:solidFill>
                  <a:srgbClr val="0070C0"/>
                </a:solidFill>
                <a:latin typeface="Times New Roman"/>
              </a:rPr>
              <a:t>Improve the data locality</a:t>
            </a:r>
            <a:endParaRPr lang="en-US" sz="1600" dirty="0" smtClean="0"/>
          </a:p>
          <a:p>
            <a:pPr indent="-228600" eaLnBrk="1" hangingPunct="1">
              <a:buFont typeface="Wingdings" pitchFamily="2" charset="2"/>
              <a:buNone/>
              <a:defRPr/>
            </a:pPr>
            <a:r>
              <a:rPr lang="en-US" sz="1600" dirty="0" smtClean="0">
                <a:latin typeface="Times New Roman"/>
              </a:rPr>
              <a:t>d)	</a:t>
            </a:r>
            <a:r>
              <a:rPr lang="en-US" sz="1600" dirty="0" err="1" smtClean="0">
                <a:latin typeface="Times New Roman"/>
              </a:rPr>
              <a:t>componentize</a:t>
            </a:r>
            <a:r>
              <a:rPr lang="en-US" sz="1600" dirty="0" smtClean="0">
                <a:latin typeface="Times New Roman"/>
              </a:rPr>
              <a:t> important loops by factoring them into their own subroutines</a:t>
            </a:r>
            <a:endParaRPr lang="en-US" sz="1600" dirty="0" smtClean="0"/>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e)	employ loop blocking and interchange (change the order of the memory accesses)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f)	reduce the number of memory areas (e.g., arrays) accessed simultaneously</a:t>
            </a:r>
          </a:p>
          <a:p>
            <a:pPr indent="-228600" eaLnBrk="1" hangingPunct="1">
              <a:buFont typeface="Wingdings" pitchFamily="2" charset="2"/>
              <a:buNone/>
              <a:defRPr/>
            </a:pPr>
            <a:r>
              <a:rPr lang="en-US" sz="1600" dirty="0" smtClean="0">
                <a:solidFill>
                  <a:schemeClr val="tx1">
                    <a:lumMod val="95000"/>
                    <a:lumOff val="5000"/>
                  </a:schemeClr>
                </a:solidFill>
                <a:latin typeface="Times New Roman" pitchFamily="18" charset="0"/>
                <a:cs typeface="Times New Roman" pitchFamily="18" charset="0"/>
              </a:rPr>
              <a:t>g)	split </a:t>
            </a:r>
            <a:r>
              <a:rPr lang="en-US" sz="1600" dirty="0" err="1" smtClean="0">
                <a:solidFill>
                  <a:schemeClr val="tx1">
                    <a:lumMod val="95000"/>
                    <a:lumOff val="5000"/>
                  </a:schemeClr>
                </a:solidFill>
                <a:latin typeface="Times New Roman" pitchFamily="18" charset="0"/>
                <a:cs typeface="Times New Roman" pitchFamily="18" charset="0"/>
              </a:rPr>
              <a:t>structs</a:t>
            </a:r>
            <a:r>
              <a:rPr lang="en-US" sz="1600" dirty="0" smtClean="0">
                <a:solidFill>
                  <a:schemeClr val="tx1">
                    <a:lumMod val="95000"/>
                    <a:lumOff val="5000"/>
                  </a:schemeClr>
                </a:solidFill>
                <a:latin typeface="Times New Roman" pitchFamily="18" charset="0"/>
                <a:cs typeface="Times New Roman" pitchFamily="18" charset="0"/>
              </a:rPr>
              <a:t> into hot and cold parts, where the hot part has a pointer to the cold part</a:t>
            </a:r>
          </a:p>
          <a:p>
            <a:pPr marL="228600" indent="-228600" eaLnBrk="1" hangingPunct="1">
              <a:defRPr/>
            </a:pPr>
            <a:r>
              <a:rPr lang="en-US" sz="1600" b="1" dirty="0" smtClean="0">
                <a:solidFill>
                  <a:srgbClr val="0070C0"/>
                </a:solidFill>
                <a:latin typeface="Times New Roman"/>
              </a:rPr>
              <a:t>Other</a:t>
            </a:r>
            <a:endParaRPr lang="en-US" sz="1600" dirty="0" smtClean="0"/>
          </a:p>
          <a:p>
            <a:pPr indent="-228600" eaLnBrk="1" hangingPunct="1">
              <a:buFont typeface="Wingdings" pitchFamily="2" charset="2"/>
              <a:buNone/>
              <a:defRPr/>
            </a:pPr>
            <a:r>
              <a:rPr lang="en-US" sz="1600" dirty="0" smtClean="0">
                <a:latin typeface="Times New Roman"/>
              </a:rPr>
              <a:t>h)	use smaller types (e.g., float instead of double or short instead of </a:t>
            </a:r>
            <a:r>
              <a:rPr lang="en-US" sz="1600" dirty="0" err="1" smtClean="0">
                <a:latin typeface="Times New Roman"/>
              </a:rPr>
              <a:t>int</a:t>
            </a:r>
            <a:r>
              <a:rPr lang="en-US" sz="1600" dirty="0" smtClean="0">
                <a:latin typeface="Times New Roman"/>
              </a:rPr>
              <a:t>)</a:t>
            </a:r>
          </a:p>
          <a:p>
            <a:pPr indent="-228600" eaLnBrk="1" hangingPunct="1">
              <a:buFont typeface="Wingdings" pitchFamily="2" charset="2"/>
              <a:buNone/>
              <a:defRPr/>
            </a:pPr>
            <a:r>
              <a:rPr lang="en-US" sz="1600" dirty="0" err="1" smtClean="0">
                <a:solidFill>
                  <a:schemeClr val="tx1">
                    <a:lumMod val="95000"/>
                    <a:lumOff val="5000"/>
                  </a:schemeClr>
                </a:solidFill>
                <a:latin typeface="Times New Roman" pitchFamily="18" charset="0"/>
                <a:cs typeface="Times New Roman" pitchFamily="18" charset="0"/>
              </a:rPr>
              <a:t>i</a:t>
            </a:r>
            <a:r>
              <a:rPr lang="en-US" sz="1600" dirty="0" smtClean="0">
                <a:solidFill>
                  <a:schemeClr val="tx1">
                    <a:lumMod val="95000"/>
                    <a:lumOff val="5000"/>
                  </a:schemeClr>
                </a:solidFill>
                <a:latin typeface="Times New Roman" pitchFamily="18" charset="0"/>
                <a:cs typeface="Times New Roman" pitchFamily="18" charset="0"/>
              </a:rPr>
              <a:t>)	for small elements, allocate an array of elements instead of each element individually</a:t>
            </a: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j)	align data, especially arrays and </a:t>
            </a:r>
            <a:r>
              <a:rPr lang="en-US" sz="1600" dirty="0" err="1" smtClean="0">
                <a:solidFill>
                  <a:schemeClr val="tx1">
                    <a:lumMod val="95000"/>
                    <a:lumOff val="5000"/>
                  </a:schemeClr>
                </a:solidFill>
                <a:latin typeface="Times New Roman"/>
              </a:rPr>
              <a:t>structs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latin typeface="Times New Roman"/>
              </a:rPr>
              <a:t>k)	pad memory areas so that temporal elements do not map to the same set in the cache</a:t>
            </a:r>
            <a:endParaRPr lang="en-US" sz="1600" dirty="0"/>
          </a:p>
        </p:txBody>
      </p:sp>
      <p:sp>
        <p:nvSpPr>
          <p:cNvPr id="66564"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4ED54D65-CC07-496A-AB10-9CAD9714A2F0}" type="slidenum">
              <a:rPr lang="en-US" sz="1400">
                <a:latin typeface="Calibri" pitchFamily="34" charset="0"/>
              </a:rPr>
              <a:pPr algn="r"/>
              <a:t>2</a:t>
            </a:fld>
            <a:endParaRPr lang="en-US" sz="1400">
              <a:latin typeface="Calibri" pitchFamily="34" charset="0"/>
            </a:endParaRPr>
          </a:p>
        </p:txBody>
      </p:sp>
      <p:sp>
        <p:nvSpPr>
          <p:cNvPr id="31746" name="Title 2"/>
          <p:cNvSpPr>
            <a:spLocks noGrp="1"/>
          </p:cNvSpPr>
          <p:nvPr>
            <p:ph type="title" idx="4294967295"/>
          </p:nvPr>
        </p:nvSpPr>
        <p:spPr/>
        <p:txBody>
          <a:bodyPr/>
          <a:lstStyle/>
          <a:p>
            <a:pPr eaLnBrk="1" hangingPunct="1"/>
            <a:r>
              <a:rPr lang="en-US" smtClean="0"/>
              <a:t>Goals for Tutorial</a:t>
            </a:r>
          </a:p>
        </p:txBody>
      </p:sp>
      <p:sp>
        <p:nvSpPr>
          <p:cNvPr id="31747" name="Content Placeholder 3"/>
          <p:cNvSpPr>
            <a:spLocks noGrp="1"/>
          </p:cNvSpPr>
          <p:nvPr>
            <p:ph idx="4294967295"/>
          </p:nvPr>
        </p:nvSpPr>
        <p:spPr/>
        <p:txBody>
          <a:bodyPr/>
          <a:lstStyle/>
          <a:p>
            <a:pPr eaLnBrk="1" hangingPunct="1"/>
            <a:r>
              <a:rPr lang="en-US" dirty="0" smtClean="0"/>
              <a:t>Operational effectiveness with PerfExpert</a:t>
            </a:r>
          </a:p>
          <a:p>
            <a:pPr lvl="1" eaLnBrk="1" hangingPunct="1"/>
            <a:r>
              <a:rPr lang="en-US" dirty="0" smtClean="0"/>
              <a:t>Be comfortable using PerfExpert</a:t>
            </a:r>
          </a:p>
          <a:p>
            <a:pPr lvl="1" eaLnBrk="1" hangingPunct="1"/>
            <a:r>
              <a:rPr lang="en-US" dirty="0" smtClean="0"/>
              <a:t>See how easy it is to use</a:t>
            </a:r>
          </a:p>
          <a:p>
            <a:pPr eaLnBrk="1" hangingPunct="1"/>
            <a:r>
              <a:rPr lang="en-US" dirty="0" smtClean="0"/>
              <a:t>Understanding of how PerfExpert works</a:t>
            </a:r>
          </a:p>
          <a:p>
            <a:pPr lvl="1" eaLnBrk="1" hangingPunct="1"/>
            <a:r>
              <a:rPr lang="en-US" dirty="0" smtClean="0"/>
              <a:t>Appreciate the sophistication of the analysis engine</a:t>
            </a:r>
          </a:p>
          <a:p>
            <a:pPr eaLnBrk="1" hangingPunct="1"/>
            <a:r>
              <a:rPr lang="en-US" dirty="0" smtClean="0"/>
              <a:t>Solicit collaborations</a:t>
            </a:r>
          </a:p>
          <a:p>
            <a:pPr lvl="1" eaLnBrk="1" hangingPunct="1"/>
            <a:r>
              <a:rPr lang="en-US" dirty="0" smtClean="0"/>
              <a:t>For applications of PerfExpert</a:t>
            </a:r>
          </a:p>
          <a:p>
            <a:pPr lvl="1" eaLnBrk="1" hangingPunct="1"/>
            <a:r>
              <a:rPr lang="en-US" dirty="0" smtClean="0"/>
              <a:t>For installation of PerfExpert at participant-local sites</a:t>
            </a:r>
          </a:p>
          <a:p>
            <a:pPr eaLnBrk="1" hangingPunct="1"/>
            <a:r>
              <a:rPr lang="en-US" dirty="0" smtClean="0"/>
              <a:t>Seek feedback on all aspects</a:t>
            </a:r>
          </a:p>
          <a:p>
            <a:pPr eaLnBrk="1" hangingPunct="1">
              <a:buFont typeface="Wingdings" pitchFamily="2" charset="2"/>
              <a:buNone/>
            </a:pPr>
            <a:endParaRPr lang="en-US" dirty="0" smtClean="0"/>
          </a:p>
        </p:txBody>
      </p:sp>
      <p:sp>
        <p:nvSpPr>
          <p:cNvPr id="31748"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pic>
        <p:nvPicPr>
          <p:cNvPr id="6" name="Picture 2" descr="C:\Documents and Settings\Martin Burtscher\Local Settings\Temporary Internet Files\Content.IE5\B68Q7TDB\MCj02952880000[1].wmf"/>
          <p:cNvPicPr>
            <a:picLocks noChangeAspect="1" noChangeArrowheads="1"/>
          </p:cNvPicPr>
          <p:nvPr/>
        </p:nvPicPr>
        <p:blipFill>
          <a:blip r:embed="rId3" cstate="print"/>
          <a:srcRect/>
          <a:stretch>
            <a:fillRect/>
          </a:stretch>
        </p:blipFill>
        <p:spPr bwMode="auto">
          <a:xfrm>
            <a:off x="7010400" y="1828800"/>
            <a:ext cx="1692275" cy="1316038"/>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3"/>
          <p:cNvSpPr>
            <a:spLocks noGrp="1"/>
          </p:cNvSpPr>
          <p:nvPr>
            <p:ph type="sldNum" sz="quarter" idx="10"/>
          </p:nvPr>
        </p:nvSpPr>
        <p:spPr>
          <a:noFill/>
        </p:spPr>
        <p:txBody>
          <a:bodyPr/>
          <a:lstStyle/>
          <a:p>
            <a:fld id="{6E45E15F-D478-4451-B402-2678CD726FD0}" type="slidenum">
              <a:rPr lang="en-US" smtClean="0"/>
              <a:pPr/>
              <a:t>20</a:t>
            </a:fld>
            <a:endParaRPr lang="en-US" smtClean="0"/>
          </a:p>
        </p:txBody>
      </p:sp>
      <p:sp>
        <p:nvSpPr>
          <p:cNvPr id="68610" name="Title 1"/>
          <p:cNvSpPr>
            <a:spLocks noGrp="1"/>
          </p:cNvSpPr>
          <p:nvPr>
            <p:ph type="title"/>
          </p:nvPr>
        </p:nvSpPr>
        <p:spPr/>
        <p:txBody>
          <a:bodyPr/>
          <a:lstStyle/>
          <a:p>
            <a:pPr eaLnBrk="1" hangingPunct="1"/>
            <a:r>
              <a:rPr lang="en-US" smtClean="0"/>
              <a:t>Eliminate Inapplicable Suggestions</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800" b="1" dirty="0" smtClean="0">
                <a:solidFill>
                  <a:srgbClr val="7030A0"/>
                </a:solidFill>
                <a:latin typeface="Times New Roman"/>
              </a:rPr>
              <a:t>If data accesses are a problem</a:t>
            </a:r>
            <a:endParaRPr lang="en-US" sz="1600" dirty="0" smtClean="0">
              <a:solidFill>
                <a:srgbClr val="7030A0"/>
              </a:solidFill>
            </a:endParaRPr>
          </a:p>
          <a:p>
            <a:pPr marL="228600" indent="-228600" eaLnBrk="1" hangingPunct="1">
              <a:defRPr/>
            </a:pPr>
            <a:r>
              <a:rPr lang="en-US" sz="1600" b="1" dirty="0" smtClean="0">
                <a:solidFill>
                  <a:srgbClr val="0070C0"/>
                </a:solidFill>
                <a:latin typeface="Times New Roman"/>
              </a:rPr>
              <a:t>Reduce the number of memory accesses</a:t>
            </a:r>
            <a:endParaRPr lang="en-US" sz="1600" dirty="0" smtClean="0"/>
          </a:p>
          <a:p>
            <a:pPr indent="-228600" eaLnBrk="1" hangingPunct="1">
              <a:buFont typeface="Wingdings" pitchFamily="2" charset="2"/>
              <a:buNone/>
              <a:defRPr/>
            </a:pPr>
            <a:r>
              <a:rPr lang="en-US" sz="1600" strike="sngStrike" dirty="0" smtClean="0">
                <a:solidFill>
                  <a:srgbClr val="B2B2B2"/>
                </a:solidFill>
                <a:latin typeface="Times New Roman"/>
              </a:rPr>
              <a:t>a)	copy data into local scalar variables and operate on the local copies</a:t>
            </a:r>
            <a:endParaRPr lang="en-US" sz="1600" strike="sngStrike" dirty="0" smtClean="0">
              <a:solidFill>
                <a:srgbClr val="B2B2B2"/>
              </a:solidFill>
            </a:endParaRPr>
          </a:p>
          <a:p>
            <a:pPr indent="-228600" eaLnBrk="1" hangingPunct="1">
              <a:buFont typeface="Wingdings" pitchFamily="2" charset="2"/>
              <a:buNone/>
              <a:defRPr/>
            </a:pPr>
            <a:r>
              <a:rPr lang="en-US" sz="1600" strike="sngStrike" dirty="0" smtClean="0">
                <a:solidFill>
                  <a:srgbClr val="B2B2B2"/>
                </a:solidFill>
                <a:latin typeface="Times New Roman"/>
              </a:rPr>
              <a:t>b)	</a:t>
            </a:r>
            <a:r>
              <a:rPr lang="en-US" sz="1600" strike="sngStrike" dirty="0" err="1" smtClean="0">
                <a:solidFill>
                  <a:srgbClr val="B2B2B2"/>
                </a:solidFill>
                <a:latin typeface="Times New Roman"/>
              </a:rPr>
              <a:t>recompute</a:t>
            </a:r>
            <a:r>
              <a:rPr lang="en-US" sz="1600" strike="sngStrike" dirty="0" smtClean="0">
                <a:solidFill>
                  <a:srgbClr val="B2B2B2"/>
                </a:solidFill>
                <a:latin typeface="Times New Roman"/>
              </a:rPr>
              <a:t> values rather than loading them if doable with few operations</a:t>
            </a:r>
            <a:endParaRPr lang="en-US" sz="1600" strike="sngStrike" dirty="0" smtClean="0">
              <a:solidFill>
                <a:srgbClr val="B2B2B2"/>
              </a:solidFill>
            </a:endParaRPr>
          </a:p>
          <a:p>
            <a:pPr indent="-228600" eaLnBrk="1" hangingPunct="1">
              <a:buFont typeface="Wingdings" pitchFamily="2" charset="2"/>
              <a:buNone/>
              <a:defRPr/>
            </a:pPr>
            <a:r>
              <a:rPr lang="en-US" sz="1600" dirty="0" smtClean="0">
                <a:latin typeface="Times New Roman"/>
              </a:rPr>
              <a:t>c)	</a:t>
            </a:r>
            <a:r>
              <a:rPr lang="en-US" sz="1600" dirty="0" err="1" smtClean="0">
                <a:latin typeface="Times New Roman"/>
              </a:rPr>
              <a:t>vectorize</a:t>
            </a:r>
            <a:r>
              <a:rPr lang="en-US" sz="1600" dirty="0" smtClean="0">
                <a:latin typeface="Times New Roman"/>
              </a:rPr>
              <a:t> the code</a:t>
            </a:r>
            <a:endParaRPr lang="en-US" sz="1600" dirty="0" smtClean="0"/>
          </a:p>
          <a:p>
            <a:pPr marL="228600" indent="-228600" eaLnBrk="1" hangingPunct="1">
              <a:defRPr/>
            </a:pPr>
            <a:r>
              <a:rPr lang="en-US" sz="1600" b="1" dirty="0" smtClean="0">
                <a:solidFill>
                  <a:srgbClr val="0070C0"/>
                </a:solidFill>
                <a:latin typeface="Times New Roman"/>
              </a:rPr>
              <a:t>Improve the data locality</a:t>
            </a:r>
            <a:endParaRPr lang="en-US" sz="1600" dirty="0" smtClean="0"/>
          </a:p>
          <a:p>
            <a:pPr indent="-228600" eaLnBrk="1" hangingPunct="1">
              <a:buFont typeface="Wingdings" pitchFamily="2" charset="2"/>
              <a:buNone/>
              <a:defRPr/>
            </a:pPr>
            <a:r>
              <a:rPr lang="en-US" sz="1600" dirty="0" smtClean="0">
                <a:latin typeface="Times New Roman"/>
              </a:rPr>
              <a:t>d)	</a:t>
            </a:r>
            <a:r>
              <a:rPr lang="en-US" sz="1600" dirty="0" err="1" smtClean="0">
                <a:latin typeface="Times New Roman"/>
              </a:rPr>
              <a:t>componentize</a:t>
            </a:r>
            <a:r>
              <a:rPr lang="en-US" sz="1600" dirty="0" smtClean="0">
                <a:latin typeface="Times New Roman"/>
              </a:rPr>
              <a:t> important loops by factoring them into their own subroutines</a:t>
            </a:r>
            <a:endParaRPr lang="en-US" sz="1600" dirty="0" smtClean="0"/>
          </a:p>
          <a:p>
            <a:pPr indent="-228600" eaLnBrk="1" hangingPunct="1">
              <a:buFont typeface="Wingdings" pitchFamily="2" charset="2"/>
              <a:buNone/>
              <a:defRPr/>
            </a:pPr>
            <a:r>
              <a:rPr lang="en-US" sz="1600" strike="sngStrike" dirty="0" smtClean="0">
                <a:solidFill>
                  <a:srgbClr val="B2B2B2"/>
                </a:solidFill>
                <a:latin typeface="Times New Roman"/>
              </a:rPr>
              <a:t>e)	employ loop blocking and interchange (change the order of the memory accesses)</a:t>
            </a:r>
            <a:endParaRPr lang="en-US" sz="1600" strike="sngStrike" dirty="0" smtClean="0">
              <a:solidFill>
                <a:srgbClr val="B2B2B2"/>
              </a:solidFill>
            </a:endParaRP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f)	reduce the number of memory areas (e.g., arrays) accessed simultaneously</a:t>
            </a:r>
          </a:p>
          <a:p>
            <a:pPr indent="-228600" eaLnBrk="1" hangingPunct="1">
              <a:buFont typeface="Wingdings" pitchFamily="2" charset="2"/>
              <a:buNone/>
              <a:defRPr/>
            </a:pPr>
            <a:r>
              <a:rPr lang="en-US" sz="1600" strike="sngStrike" dirty="0" smtClean="0">
                <a:solidFill>
                  <a:srgbClr val="B2B2B2"/>
                </a:solidFill>
                <a:latin typeface="Times New Roman" pitchFamily="18" charset="0"/>
                <a:cs typeface="Times New Roman" pitchFamily="18" charset="0"/>
              </a:rPr>
              <a:t>g)	split </a:t>
            </a:r>
            <a:r>
              <a:rPr lang="en-US" sz="1600" strike="sngStrike" dirty="0" err="1" smtClean="0">
                <a:solidFill>
                  <a:srgbClr val="B2B2B2"/>
                </a:solidFill>
                <a:latin typeface="Times New Roman" pitchFamily="18" charset="0"/>
                <a:cs typeface="Times New Roman" pitchFamily="18" charset="0"/>
              </a:rPr>
              <a:t>structs</a:t>
            </a:r>
            <a:r>
              <a:rPr lang="en-US" sz="1600" strike="sngStrike" dirty="0" smtClean="0">
                <a:solidFill>
                  <a:srgbClr val="B2B2B2"/>
                </a:solidFill>
                <a:latin typeface="Times New Roman" pitchFamily="18" charset="0"/>
                <a:cs typeface="Times New Roman" pitchFamily="18" charset="0"/>
              </a:rPr>
              <a:t> into hot and cold parts, where the hot part has a pointer to the cold part</a:t>
            </a:r>
          </a:p>
          <a:p>
            <a:pPr marL="228600" indent="-228600" eaLnBrk="1" hangingPunct="1">
              <a:defRPr/>
            </a:pPr>
            <a:r>
              <a:rPr lang="en-US" sz="1600" b="1" dirty="0" smtClean="0">
                <a:solidFill>
                  <a:srgbClr val="0070C0"/>
                </a:solidFill>
                <a:latin typeface="Times New Roman"/>
              </a:rPr>
              <a:t>Other</a:t>
            </a:r>
            <a:endParaRPr lang="en-US" sz="1600" dirty="0" smtClean="0"/>
          </a:p>
          <a:p>
            <a:pPr indent="-228600" eaLnBrk="1" hangingPunct="1">
              <a:buFont typeface="Wingdings" pitchFamily="2" charset="2"/>
              <a:buNone/>
              <a:defRPr/>
            </a:pPr>
            <a:r>
              <a:rPr lang="en-US" sz="1600" dirty="0" smtClean="0">
                <a:latin typeface="Times New Roman"/>
              </a:rPr>
              <a:t>h)	use smaller types (e.g., float instead of double or short instead of </a:t>
            </a:r>
            <a:r>
              <a:rPr lang="en-US" sz="1600" dirty="0" err="1" smtClean="0">
                <a:latin typeface="Times New Roman"/>
              </a:rPr>
              <a:t>int</a:t>
            </a:r>
            <a:r>
              <a:rPr lang="en-US" sz="1600" dirty="0" smtClean="0">
                <a:latin typeface="Times New Roman"/>
              </a:rPr>
              <a:t>)</a:t>
            </a:r>
          </a:p>
          <a:p>
            <a:pPr indent="-228600" eaLnBrk="1" hangingPunct="1">
              <a:buFont typeface="Wingdings" pitchFamily="2" charset="2"/>
              <a:buNone/>
              <a:defRPr/>
            </a:pPr>
            <a:r>
              <a:rPr lang="en-US" sz="1600" strike="sngStrike" dirty="0" err="1" smtClean="0">
                <a:solidFill>
                  <a:srgbClr val="B2B2B2"/>
                </a:solidFill>
                <a:latin typeface="Times New Roman" pitchFamily="18" charset="0"/>
                <a:cs typeface="Times New Roman" pitchFamily="18" charset="0"/>
              </a:rPr>
              <a:t>i</a:t>
            </a:r>
            <a:r>
              <a:rPr lang="en-US" sz="1600" strike="sngStrike" dirty="0" smtClean="0">
                <a:solidFill>
                  <a:srgbClr val="B2B2B2"/>
                </a:solidFill>
                <a:latin typeface="Times New Roman" pitchFamily="18" charset="0"/>
                <a:cs typeface="Times New Roman" pitchFamily="18" charset="0"/>
              </a:rPr>
              <a:t>)	for small elements, allocate an array of elements instead of each element individually</a:t>
            </a: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j)	align data, especially arrays and </a:t>
            </a:r>
            <a:r>
              <a:rPr lang="en-US" sz="1600" dirty="0" err="1" smtClean="0">
                <a:solidFill>
                  <a:schemeClr val="tx1">
                    <a:lumMod val="95000"/>
                    <a:lumOff val="5000"/>
                  </a:schemeClr>
                </a:solidFill>
                <a:latin typeface="Times New Roman"/>
              </a:rPr>
              <a:t>structs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latin typeface="Times New Roman"/>
              </a:rPr>
              <a:t>k)	pad memory areas so that temporal elements do not map to the same set in the cache</a:t>
            </a:r>
            <a:endParaRPr lang="en-US" sz="1600" dirty="0"/>
          </a:p>
        </p:txBody>
      </p:sp>
      <p:sp>
        <p:nvSpPr>
          <p:cNvPr id="68612"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0"/>
          </p:nvPr>
        </p:nvSpPr>
        <p:spPr>
          <a:noFill/>
        </p:spPr>
        <p:txBody>
          <a:bodyPr/>
          <a:lstStyle/>
          <a:p>
            <a:fld id="{D9416BDE-F1A1-4015-879A-2E8DFBC9B41A}" type="slidenum">
              <a:rPr lang="en-US" smtClean="0"/>
              <a:pPr/>
              <a:t>21</a:t>
            </a:fld>
            <a:endParaRPr lang="en-US" smtClean="0"/>
          </a:p>
        </p:txBody>
      </p:sp>
      <p:sp>
        <p:nvSpPr>
          <p:cNvPr id="70658" name="Title 1"/>
          <p:cNvSpPr>
            <a:spLocks noGrp="1"/>
          </p:cNvSpPr>
          <p:nvPr>
            <p:ph type="title"/>
          </p:nvPr>
        </p:nvSpPr>
        <p:spPr/>
        <p:txBody>
          <a:bodyPr/>
          <a:lstStyle/>
          <a:p>
            <a:pPr eaLnBrk="1" hangingPunct="1"/>
            <a:r>
              <a:rPr lang="en-US" smtClean="0"/>
              <a:t>Try Remaining Suggestions</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800" b="1" dirty="0" smtClean="0">
                <a:solidFill>
                  <a:srgbClr val="7030A0"/>
                </a:solidFill>
                <a:latin typeface="Times New Roman"/>
              </a:rPr>
              <a:t>If data accesses are a problem</a:t>
            </a:r>
            <a:endParaRPr lang="en-US" sz="1600" dirty="0" smtClean="0">
              <a:solidFill>
                <a:srgbClr val="7030A0"/>
              </a:solidFill>
            </a:endParaRPr>
          </a:p>
          <a:p>
            <a:pPr marL="228600" indent="-228600" eaLnBrk="1" hangingPunct="1">
              <a:defRPr/>
            </a:pPr>
            <a:r>
              <a:rPr lang="en-US" sz="1600" b="1" dirty="0" smtClean="0">
                <a:solidFill>
                  <a:srgbClr val="0070C0"/>
                </a:solidFill>
                <a:latin typeface="Times New Roman"/>
              </a:rPr>
              <a:t>Reduce the number of memory accesses</a:t>
            </a:r>
            <a:endParaRPr lang="en-US" sz="1600" dirty="0" smtClean="0"/>
          </a:p>
          <a:p>
            <a:pPr indent="-228600" eaLnBrk="1" hangingPunct="1">
              <a:buFont typeface="Wingdings" pitchFamily="2" charset="2"/>
              <a:buNone/>
              <a:defRPr/>
            </a:pPr>
            <a:r>
              <a:rPr lang="en-US" sz="1600" strike="sngStrike" dirty="0" smtClean="0">
                <a:solidFill>
                  <a:srgbClr val="B2B2B2"/>
                </a:solidFill>
                <a:latin typeface="Times New Roman"/>
              </a:rPr>
              <a:t>a)	copy data into local scalar variables and operate on the local copies</a:t>
            </a:r>
            <a:endParaRPr lang="en-US" sz="1600" strike="sngStrike" dirty="0" smtClean="0">
              <a:solidFill>
                <a:srgbClr val="B2B2B2"/>
              </a:solidFill>
            </a:endParaRPr>
          </a:p>
          <a:p>
            <a:pPr indent="-228600" eaLnBrk="1" hangingPunct="1">
              <a:buFont typeface="Wingdings" pitchFamily="2" charset="2"/>
              <a:buNone/>
              <a:defRPr/>
            </a:pPr>
            <a:r>
              <a:rPr lang="en-US" sz="1600" strike="sngStrike" dirty="0" smtClean="0">
                <a:solidFill>
                  <a:srgbClr val="B2B2B2"/>
                </a:solidFill>
                <a:latin typeface="Times New Roman"/>
              </a:rPr>
              <a:t>b)	</a:t>
            </a:r>
            <a:r>
              <a:rPr lang="en-US" sz="1600" strike="sngStrike" dirty="0" err="1" smtClean="0">
                <a:solidFill>
                  <a:srgbClr val="B2B2B2"/>
                </a:solidFill>
                <a:latin typeface="Times New Roman"/>
              </a:rPr>
              <a:t>recompute</a:t>
            </a:r>
            <a:r>
              <a:rPr lang="en-US" sz="1600" strike="sngStrike" dirty="0" smtClean="0">
                <a:solidFill>
                  <a:srgbClr val="B2B2B2"/>
                </a:solidFill>
                <a:latin typeface="Times New Roman"/>
              </a:rPr>
              <a:t> values rather than loading them if doable with few operations</a:t>
            </a:r>
            <a:endParaRPr lang="en-US" sz="1600" strike="sngStrike" dirty="0" smtClean="0">
              <a:solidFill>
                <a:srgbClr val="B2B2B2"/>
              </a:solidFill>
            </a:endParaRPr>
          </a:p>
          <a:p>
            <a:pPr indent="-228600" eaLnBrk="1" hangingPunct="1">
              <a:buFont typeface="Wingdings" pitchFamily="2" charset="2"/>
              <a:buNone/>
              <a:defRPr/>
            </a:pPr>
            <a:r>
              <a:rPr lang="en-US" sz="1600" dirty="0" smtClean="0">
                <a:latin typeface="Times New Roman"/>
              </a:rPr>
              <a:t>c)	</a:t>
            </a:r>
            <a:r>
              <a:rPr lang="en-US" sz="1600" dirty="0" err="1" smtClean="0">
                <a:latin typeface="Times New Roman"/>
              </a:rPr>
              <a:t>vectorize</a:t>
            </a:r>
            <a:r>
              <a:rPr lang="en-US" sz="1600" dirty="0" smtClean="0">
                <a:latin typeface="Times New Roman"/>
              </a:rPr>
              <a:t> the code</a:t>
            </a:r>
            <a:endParaRPr lang="en-US" sz="1600" dirty="0" smtClean="0"/>
          </a:p>
          <a:p>
            <a:pPr marL="228600" indent="-228600" eaLnBrk="1" hangingPunct="1">
              <a:defRPr/>
            </a:pPr>
            <a:r>
              <a:rPr lang="en-US" sz="1600" b="1" dirty="0" smtClean="0">
                <a:solidFill>
                  <a:srgbClr val="0070C0"/>
                </a:solidFill>
                <a:latin typeface="Times New Roman"/>
              </a:rPr>
              <a:t>Improve the data locality</a:t>
            </a:r>
            <a:endParaRPr lang="en-US" sz="1600" dirty="0" smtClean="0"/>
          </a:p>
          <a:p>
            <a:pPr indent="-228600" eaLnBrk="1" hangingPunct="1">
              <a:buFont typeface="Wingdings" pitchFamily="2" charset="2"/>
              <a:buNone/>
              <a:defRPr/>
            </a:pPr>
            <a:r>
              <a:rPr lang="en-US" sz="1600" dirty="0" smtClean="0">
                <a:latin typeface="Times New Roman"/>
              </a:rPr>
              <a:t>d)	</a:t>
            </a:r>
            <a:r>
              <a:rPr lang="en-US" sz="1600" dirty="0" err="1" smtClean="0">
                <a:latin typeface="Times New Roman"/>
              </a:rPr>
              <a:t>componentize</a:t>
            </a:r>
            <a:r>
              <a:rPr lang="en-US" sz="1600" dirty="0" smtClean="0">
                <a:latin typeface="Times New Roman"/>
              </a:rPr>
              <a:t> important loops by factoring them into their own subroutines</a:t>
            </a:r>
            <a:endParaRPr lang="en-US" sz="1600" dirty="0" smtClean="0"/>
          </a:p>
          <a:p>
            <a:pPr indent="-228600" eaLnBrk="1" hangingPunct="1">
              <a:buFont typeface="Wingdings" pitchFamily="2" charset="2"/>
              <a:buNone/>
              <a:defRPr/>
            </a:pPr>
            <a:r>
              <a:rPr lang="en-US" sz="1600" strike="sngStrike" dirty="0" smtClean="0">
                <a:solidFill>
                  <a:srgbClr val="B2B2B2"/>
                </a:solidFill>
                <a:latin typeface="Times New Roman"/>
              </a:rPr>
              <a:t>e)	employ loop blocking and interchange (change the order of the memory accesses)</a:t>
            </a:r>
            <a:endParaRPr lang="en-US" sz="1600" strike="sngStrike" dirty="0" smtClean="0">
              <a:solidFill>
                <a:srgbClr val="B2B2B2"/>
              </a:solidFill>
            </a:endParaRP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f)	reduce the number of memory areas (e.g., arrays) accessed simultaneously</a:t>
            </a:r>
          </a:p>
          <a:p>
            <a:pPr indent="-228600" eaLnBrk="1" hangingPunct="1">
              <a:buFont typeface="Wingdings" pitchFamily="2" charset="2"/>
              <a:buNone/>
              <a:defRPr/>
            </a:pPr>
            <a:r>
              <a:rPr lang="en-US" sz="1600" strike="sngStrike" dirty="0" smtClean="0">
                <a:solidFill>
                  <a:srgbClr val="B2B2B2"/>
                </a:solidFill>
                <a:latin typeface="Times New Roman" pitchFamily="18" charset="0"/>
                <a:cs typeface="Times New Roman" pitchFamily="18" charset="0"/>
              </a:rPr>
              <a:t>g)	split </a:t>
            </a:r>
            <a:r>
              <a:rPr lang="en-US" sz="1600" strike="sngStrike" dirty="0" err="1" smtClean="0">
                <a:solidFill>
                  <a:srgbClr val="B2B2B2"/>
                </a:solidFill>
                <a:latin typeface="Times New Roman" pitchFamily="18" charset="0"/>
                <a:cs typeface="Times New Roman" pitchFamily="18" charset="0"/>
              </a:rPr>
              <a:t>structs</a:t>
            </a:r>
            <a:r>
              <a:rPr lang="en-US" sz="1600" strike="sngStrike" dirty="0" smtClean="0">
                <a:solidFill>
                  <a:srgbClr val="B2B2B2"/>
                </a:solidFill>
                <a:latin typeface="Times New Roman" pitchFamily="18" charset="0"/>
                <a:cs typeface="Times New Roman" pitchFamily="18" charset="0"/>
              </a:rPr>
              <a:t> into hot and cold parts, where the hot part has a pointer to the cold part</a:t>
            </a:r>
          </a:p>
          <a:p>
            <a:pPr marL="228600" indent="-228600" eaLnBrk="1" hangingPunct="1">
              <a:defRPr/>
            </a:pPr>
            <a:r>
              <a:rPr lang="en-US" sz="1600" b="1" dirty="0" smtClean="0">
                <a:solidFill>
                  <a:srgbClr val="0070C0"/>
                </a:solidFill>
                <a:latin typeface="Times New Roman"/>
              </a:rPr>
              <a:t>Other</a:t>
            </a:r>
            <a:endParaRPr lang="en-US" sz="1600" dirty="0" smtClean="0"/>
          </a:p>
          <a:p>
            <a:pPr indent="-228600" eaLnBrk="1" hangingPunct="1">
              <a:buFont typeface="Wingdings" pitchFamily="2" charset="2"/>
              <a:buNone/>
              <a:defRPr/>
            </a:pPr>
            <a:r>
              <a:rPr lang="en-US" sz="1600" dirty="0" smtClean="0">
                <a:latin typeface="Times New Roman"/>
              </a:rPr>
              <a:t>h)	use smaller types (e.g., float instead of double or short instead of </a:t>
            </a:r>
            <a:r>
              <a:rPr lang="en-US" sz="1600" dirty="0" err="1" smtClean="0">
                <a:latin typeface="Times New Roman"/>
              </a:rPr>
              <a:t>int</a:t>
            </a:r>
            <a:r>
              <a:rPr lang="en-US" sz="1600" dirty="0" smtClean="0">
                <a:latin typeface="Times New Roman"/>
              </a:rPr>
              <a:t>)</a:t>
            </a:r>
          </a:p>
          <a:p>
            <a:pPr indent="-228600" eaLnBrk="1" hangingPunct="1">
              <a:buFont typeface="Wingdings" pitchFamily="2" charset="2"/>
              <a:buNone/>
              <a:defRPr/>
            </a:pPr>
            <a:r>
              <a:rPr lang="en-US" sz="1600" strike="sngStrike" dirty="0" err="1" smtClean="0">
                <a:solidFill>
                  <a:srgbClr val="B2B2B2"/>
                </a:solidFill>
                <a:latin typeface="Times New Roman" pitchFamily="18" charset="0"/>
                <a:cs typeface="Times New Roman" pitchFamily="18" charset="0"/>
              </a:rPr>
              <a:t>i</a:t>
            </a:r>
            <a:r>
              <a:rPr lang="en-US" sz="1600" strike="sngStrike" dirty="0" smtClean="0">
                <a:solidFill>
                  <a:srgbClr val="B2B2B2"/>
                </a:solidFill>
                <a:latin typeface="Times New Roman" pitchFamily="18" charset="0"/>
                <a:cs typeface="Times New Roman" pitchFamily="18" charset="0"/>
              </a:rPr>
              <a:t>)	for small elements, allocate an array of elements instead of each element individually</a:t>
            </a:r>
          </a:p>
          <a:p>
            <a:pPr indent="-228600" eaLnBrk="1" hangingPunct="1">
              <a:buFont typeface="Wingdings" pitchFamily="2" charset="2"/>
              <a:buNone/>
              <a:defRPr/>
            </a:pPr>
            <a:r>
              <a:rPr lang="en-US" sz="1600" dirty="0" smtClean="0">
                <a:solidFill>
                  <a:schemeClr val="tx1">
                    <a:lumMod val="95000"/>
                    <a:lumOff val="5000"/>
                  </a:schemeClr>
                </a:solidFill>
                <a:latin typeface="Times New Roman"/>
              </a:rPr>
              <a:t>j)	align data, especially arrays and </a:t>
            </a:r>
            <a:r>
              <a:rPr lang="en-US" sz="1600" dirty="0" err="1" smtClean="0">
                <a:solidFill>
                  <a:schemeClr val="tx1">
                    <a:lumMod val="95000"/>
                    <a:lumOff val="5000"/>
                  </a:schemeClr>
                </a:solidFill>
                <a:latin typeface="Times New Roman"/>
              </a:rPr>
              <a:t>structs</a:t>
            </a:r>
            <a:endParaRPr lang="en-US" sz="1600" dirty="0" smtClean="0">
              <a:solidFill>
                <a:schemeClr val="tx1">
                  <a:lumMod val="95000"/>
                  <a:lumOff val="5000"/>
                </a:schemeClr>
              </a:solidFill>
            </a:endParaRPr>
          </a:p>
          <a:p>
            <a:pPr indent="-228600" eaLnBrk="1" hangingPunct="1">
              <a:buFont typeface="Wingdings" pitchFamily="2" charset="2"/>
              <a:buNone/>
              <a:defRPr/>
            </a:pPr>
            <a:r>
              <a:rPr lang="en-US" sz="1600" dirty="0" smtClean="0">
                <a:latin typeface="Times New Roman"/>
              </a:rPr>
              <a:t>k)	pad memory areas so that temporal elements do not map to the same set in the cache</a:t>
            </a:r>
            <a:endParaRPr lang="en-US" sz="1600" dirty="0"/>
          </a:p>
        </p:txBody>
      </p:sp>
      <p:sp>
        <p:nvSpPr>
          <p:cNvPr id="70660" name="Date Placeholder 2"/>
          <p:cNvSpPr>
            <a:spLocks noGrp="1"/>
          </p:cNvSpPr>
          <p:nvPr>
            <p:ph type="dt" sz="quarter" idx="11"/>
          </p:nvPr>
        </p:nvSpPr>
        <p:spPr>
          <a:noFill/>
        </p:spPr>
        <p:txBody>
          <a:bodyPr/>
          <a:lstStyle/>
          <a:p>
            <a:r>
              <a:rPr lang="en-US" smtClean="0"/>
              <a:t>PerfExpert Tutorial</a:t>
            </a:r>
          </a:p>
        </p:txBody>
      </p:sp>
      <p:pic>
        <p:nvPicPr>
          <p:cNvPr id="70661" name="Picture 2" descr="C:\Documents and Settings\Martin Burtscher\Local Settings\Temporary Internet Files\Content.IE5\AKF0P5ZY\MCj04347130000[1].wmf"/>
          <p:cNvPicPr>
            <a:picLocks noChangeAspect="1" noChangeArrowheads="1"/>
          </p:cNvPicPr>
          <p:nvPr/>
        </p:nvPicPr>
        <p:blipFill>
          <a:blip r:embed="rId3" cstate="print"/>
          <a:srcRect/>
          <a:stretch>
            <a:fillRect/>
          </a:stretch>
        </p:blipFill>
        <p:spPr bwMode="auto">
          <a:xfrm>
            <a:off x="2438400" y="2209800"/>
            <a:ext cx="617538" cy="647700"/>
          </a:xfrm>
          <a:prstGeom prst="rect">
            <a:avLst/>
          </a:prstGeom>
          <a:noFill/>
          <a:ln w="9525">
            <a:noFill/>
            <a:miter lim="800000"/>
            <a:headEnd/>
            <a:tailEnd/>
          </a:ln>
        </p:spPr>
      </p:pic>
      <p:pic>
        <p:nvPicPr>
          <p:cNvPr id="70662" name="Picture 2" descr="C:\Documents and Settings\Martin Burtscher\Local Settings\Temporary Internet Files\Content.IE5\AKF0P5ZY\MCj04347130000[1].wmf"/>
          <p:cNvPicPr>
            <a:picLocks noChangeAspect="1" noChangeArrowheads="1"/>
          </p:cNvPicPr>
          <p:nvPr/>
        </p:nvPicPr>
        <p:blipFill>
          <a:blip r:embed="rId3" cstate="print"/>
          <a:srcRect/>
          <a:stretch>
            <a:fillRect/>
          </a:stretch>
        </p:blipFill>
        <p:spPr bwMode="auto">
          <a:xfrm>
            <a:off x="4191000" y="4876800"/>
            <a:ext cx="617538" cy="647700"/>
          </a:xfrm>
          <a:prstGeom prst="rect">
            <a:avLst/>
          </a:prstGeom>
          <a:noFill/>
          <a:ln w="9525">
            <a:noFill/>
            <a:miter lim="800000"/>
            <a:headEnd/>
            <a:tailEnd/>
          </a:ln>
        </p:spPr>
      </p:pic>
      <p:pic>
        <p:nvPicPr>
          <p:cNvPr id="70663" name="Picture 2" descr="C:\Documents and Settings\Martin Burtscher\Local Settings\Temporary Internet Files\Content.IE5\AKF0P5ZY\MCj04347130000[1].wmf"/>
          <p:cNvPicPr>
            <a:picLocks noChangeAspect="1" noChangeArrowheads="1"/>
          </p:cNvPicPr>
          <p:nvPr/>
        </p:nvPicPr>
        <p:blipFill>
          <a:blip r:embed="rId3" cstate="print"/>
          <a:srcRect/>
          <a:stretch>
            <a:fillRect/>
          </a:stretch>
        </p:blipFill>
        <p:spPr bwMode="auto">
          <a:xfrm>
            <a:off x="7840663" y="5143500"/>
            <a:ext cx="617537" cy="647700"/>
          </a:xfrm>
          <a:prstGeom prst="rect">
            <a:avLst/>
          </a:prstGeom>
          <a:noFill/>
          <a:ln w="9525">
            <a:noFill/>
            <a:miter lim="800000"/>
            <a:headEnd/>
            <a:tailEnd/>
          </a:ln>
        </p:spPr>
      </p:pic>
      <p:pic>
        <p:nvPicPr>
          <p:cNvPr id="70664" name="Picture 3" descr="C:\Documents and Settings\Martin Burtscher\Local Settings\Temporary Internet Files\Content.IE5\B39YSG67\MCj04348590000[1].png"/>
          <p:cNvPicPr>
            <a:picLocks noChangeAspect="1" noChangeArrowheads="1"/>
          </p:cNvPicPr>
          <p:nvPr/>
        </p:nvPicPr>
        <p:blipFill>
          <a:blip r:embed="rId4" cstate="print"/>
          <a:srcRect/>
          <a:stretch>
            <a:fillRect/>
          </a:stretch>
        </p:blipFill>
        <p:spPr bwMode="auto">
          <a:xfrm>
            <a:off x="7010400" y="3052763"/>
            <a:ext cx="452438" cy="452437"/>
          </a:xfrm>
          <a:prstGeom prst="rect">
            <a:avLst/>
          </a:prstGeom>
          <a:noFill/>
          <a:ln w="9525">
            <a:noFill/>
            <a:miter lim="800000"/>
            <a:headEnd/>
            <a:tailEnd/>
          </a:ln>
        </p:spPr>
      </p:pic>
      <p:pic>
        <p:nvPicPr>
          <p:cNvPr id="70665" name="Picture 3" descr="C:\Documents and Settings\Martin Burtscher\Local Settings\Temporary Internet Files\Content.IE5\B39YSG67\MCj04348590000[1].png"/>
          <p:cNvPicPr>
            <a:picLocks noChangeAspect="1" noChangeArrowheads="1"/>
          </p:cNvPicPr>
          <p:nvPr/>
        </p:nvPicPr>
        <p:blipFill>
          <a:blip r:embed="rId4" cstate="print"/>
          <a:srcRect/>
          <a:stretch>
            <a:fillRect/>
          </a:stretch>
        </p:blipFill>
        <p:spPr bwMode="auto">
          <a:xfrm>
            <a:off x="6477000" y="4500563"/>
            <a:ext cx="452438" cy="452437"/>
          </a:xfrm>
          <a:prstGeom prst="rect">
            <a:avLst/>
          </a:prstGeom>
          <a:noFill/>
          <a:ln w="9525">
            <a:noFill/>
            <a:miter lim="800000"/>
            <a:headEnd/>
            <a:tailEnd/>
          </a:ln>
        </p:spPr>
      </p:pic>
      <p:pic>
        <p:nvPicPr>
          <p:cNvPr id="70666" name="Picture 4" descr="C:\Documents and Settings\Martin Burtscher\Local Settings\Temporary Internet Files\Content.IE5\CTQVW923\MCj04395840000[1].png"/>
          <p:cNvPicPr>
            <a:picLocks noChangeAspect="1" noChangeArrowheads="1"/>
          </p:cNvPicPr>
          <p:nvPr/>
        </p:nvPicPr>
        <p:blipFill>
          <a:blip r:embed="rId5" cstate="print"/>
          <a:srcRect/>
          <a:stretch>
            <a:fillRect/>
          </a:stretch>
        </p:blipFill>
        <p:spPr bwMode="auto">
          <a:xfrm>
            <a:off x="6946900" y="3736975"/>
            <a:ext cx="444500" cy="37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Next: Demonstration</a:t>
            </a:r>
          </a:p>
        </p:txBody>
      </p:sp>
      <p:sp>
        <p:nvSpPr>
          <p:cNvPr id="72706" name="Content Placeholder 2"/>
          <p:cNvSpPr>
            <a:spLocks noGrp="1"/>
          </p:cNvSpPr>
          <p:nvPr>
            <p:ph idx="1"/>
          </p:nvPr>
        </p:nvSpPr>
        <p:spPr/>
        <p:txBody>
          <a:bodyPr/>
          <a:lstStyle/>
          <a:p>
            <a:pPr eaLnBrk="1" hangingPunct="1"/>
            <a:endParaRPr lang="en-US" dirty="0" smtClean="0"/>
          </a:p>
          <a:p>
            <a:pPr eaLnBrk="1" hangingPunct="1"/>
            <a:r>
              <a:rPr lang="en-US" dirty="0" smtClean="0"/>
              <a:t>Step-by-step demonstration of PerfExpert usage</a:t>
            </a:r>
          </a:p>
          <a:p>
            <a:pPr lvl="4" eaLnBrk="1" hangingPunct="1"/>
            <a:endParaRPr lang="en-US" dirty="0" smtClean="0"/>
          </a:p>
          <a:p>
            <a:pPr eaLnBrk="1" hangingPunct="1"/>
            <a:r>
              <a:rPr lang="en-US" dirty="0" smtClean="0"/>
              <a:t>Simple matrix-matrix multiplication example</a:t>
            </a:r>
          </a:p>
          <a:p>
            <a:pPr lvl="4" eaLnBrk="1" hangingPunct="1"/>
            <a:endParaRPr lang="en-US" dirty="0" smtClean="0"/>
          </a:p>
          <a:p>
            <a:pPr eaLnBrk="1" hangingPunct="1"/>
            <a:r>
              <a:rPr lang="en-US" dirty="0" smtClean="0"/>
              <a:t>Live on Ranger if possible</a:t>
            </a:r>
          </a:p>
          <a:p>
            <a:pPr eaLnBrk="1" hangingPunct="1"/>
            <a:endParaRPr lang="en-US" dirty="0" smtClean="0"/>
          </a:p>
        </p:txBody>
      </p:sp>
      <p:sp>
        <p:nvSpPr>
          <p:cNvPr id="72707" name="Date Placeholder 3"/>
          <p:cNvSpPr>
            <a:spLocks noGrp="1"/>
          </p:cNvSpPr>
          <p:nvPr>
            <p:ph type="dt" sz="quarter" idx="11"/>
          </p:nvPr>
        </p:nvSpPr>
        <p:spPr>
          <a:noFill/>
        </p:spPr>
        <p:txBody>
          <a:bodyPr/>
          <a:lstStyle/>
          <a:p>
            <a:r>
              <a:rPr lang="en-US" smtClean="0"/>
              <a:t>PerfExpert Tutorial</a:t>
            </a:r>
          </a:p>
        </p:txBody>
      </p:sp>
      <p:sp>
        <p:nvSpPr>
          <p:cNvPr id="72708" name="Slide Number Placeholder 5"/>
          <p:cNvSpPr>
            <a:spLocks noGrp="1"/>
          </p:cNvSpPr>
          <p:nvPr>
            <p:ph type="sldNum" sz="quarter" idx="10"/>
          </p:nvPr>
        </p:nvSpPr>
        <p:spPr>
          <a:noFill/>
        </p:spPr>
        <p:txBody>
          <a:bodyPr/>
          <a:lstStyle/>
          <a:p>
            <a:fld id="{ED5C10A7-DA2C-4F6D-B40E-D896B5C6066C}" type="slidenum">
              <a:rPr lang="en-US" smtClean="0"/>
              <a:pPr/>
              <a:t>22</a:t>
            </a:fld>
            <a:endParaRPr lang="en-US" smtClean="0"/>
          </a:p>
        </p:txBody>
      </p:sp>
      <p:pic>
        <p:nvPicPr>
          <p:cNvPr id="72709" name="Picture 6" descr="PElogo.PNG"/>
          <p:cNvPicPr>
            <a:picLocks noChangeAspect="1"/>
          </p:cNvPicPr>
          <p:nvPr/>
        </p:nvPicPr>
        <p:blipFill>
          <a:blip r:embed="rId3" cstate="print"/>
          <a:srcRect/>
          <a:stretch>
            <a:fillRect/>
          </a:stretch>
        </p:blipFill>
        <p:spPr bwMode="auto">
          <a:xfrm>
            <a:off x="2590800" y="4614863"/>
            <a:ext cx="4017963" cy="10239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1"/>
          <p:cNvSpPr>
            <a:spLocks noGrp="1"/>
          </p:cNvSpPr>
          <p:nvPr>
            <p:ph type="sldNum" sz="quarter" idx="10"/>
          </p:nvPr>
        </p:nvSpPr>
        <p:spPr>
          <a:noFill/>
        </p:spPr>
        <p:txBody>
          <a:bodyPr/>
          <a:lstStyle/>
          <a:p>
            <a:fld id="{376B0E37-CCA7-4D00-9031-D475B479DC79}" type="slidenum">
              <a:rPr lang="en-US" smtClean="0"/>
              <a:pPr/>
              <a:t>23</a:t>
            </a:fld>
            <a:endParaRPr lang="en-US" smtClean="0"/>
          </a:p>
        </p:txBody>
      </p:sp>
      <p:sp>
        <p:nvSpPr>
          <p:cNvPr id="17410" name="Title 2"/>
          <p:cNvSpPr>
            <a:spLocks noGrp="1"/>
          </p:cNvSpPr>
          <p:nvPr>
            <p:ph type="title"/>
          </p:nvPr>
        </p:nvSpPr>
        <p:spPr/>
        <p:txBody>
          <a:bodyPr/>
          <a:lstStyle/>
          <a:p>
            <a:pPr eaLnBrk="1" hangingPunct="1"/>
            <a:r>
              <a:rPr lang="en-US" smtClean="0"/>
              <a:t>Tutorial Overview</a:t>
            </a:r>
          </a:p>
        </p:txBody>
      </p:sp>
      <p:sp>
        <p:nvSpPr>
          <p:cNvPr id="17411" name="Content Placeholder 3"/>
          <p:cNvSpPr>
            <a:spLocks noGrp="1"/>
          </p:cNvSpPr>
          <p:nvPr>
            <p:ph idx="1"/>
          </p:nvPr>
        </p:nvSpPr>
        <p:spPr>
          <a:xfrm>
            <a:off x="457200" y="1219200"/>
            <a:ext cx="8226425" cy="4479925"/>
          </a:xfrm>
        </p:spPr>
        <p:txBody>
          <a:bodyPr/>
          <a:lstStyle/>
          <a:p>
            <a:pPr eaLnBrk="1" hangingPunct="1">
              <a:spcBef>
                <a:spcPts val="300"/>
              </a:spcBef>
            </a:pPr>
            <a:r>
              <a:rPr lang="en-US" dirty="0" smtClean="0">
                <a:solidFill>
                  <a:srgbClr val="969696"/>
                </a:solidFill>
              </a:rPr>
              <a:t>Introduction</a:t>
            </a:r>
          </a:p>
          <a:p>
            <a:pPr lvl="1" eaLnBrk="1" hangingPunct="1">
              <a:spcBef>
                <a:spcPts val="300"/>
              </a:spcBef>
            </a:pPr>
            <a:r>
              <a:rPr lang="en-US" dirty="0" smtClean="0">
                <a:solidFill>
                  <a:srgbClr val="969696"/>
                </a:solidFill>
              </a:rPr>
              <a:t>Why yet another performance tool?</a:t>
            </a:r>
          </a:p>
          <a:p>
            <a:pPr lvl="1" eaLnBrk="1" hangingPunct="1">
              <a:spcBef>
                <a:spcPts val="300"/>
              </a:spcBef>
            </a:pPr>
            <a:r>
              <a:rPr lang="en-US" dirty="0" smtClean="0">
                <a:solidFill>
                  <a:srgbClr val="969696"/>
                </a:solidFill>
              </a:rPr>
              <a:t>What PerfExpert does and how it works</a:t>
            </a:r>
          </a:p>
          <a:p>
            <a:pPr eaLnBrk="1" hangingPunct="1">
              <a:spcBef>
                <a:spcPts val="300"/>
              </a:spcBef>
            </a:pPr>
            <a:r>
              <a:rPr lang="en-US" dirty="0" smtClean="0"/>
              <a:t>Demonstration</a:t>
            </a:r>
          </a:p>
          <a:p>
            <a:pPr lvl="1" eaLnBrk="1" hangingPunct="1">
              <a:spcBef>
                <a:spcPts val="300"/>
              </a:spcBef>
            </a:pPr>
            <a:r>
              <a:rPr lang="en-US" dirty="0" smtClean="0"/>
              <a:t>Quick-start example and hands-on demo</a:t>
            </a:r>
          </a:p>
          <a:p>
            <a:pPr eaLnBrk="1" hangingPunct="1">
              <a:spcBef>
                <a:spcPts val="300"/>
              </a:spcBef>
            </a:pPr>
            <a:r>
              <a:rPr lang="en-US" dirty="0" smtClean="0"/>
              <a:t>Optimization</a:t>
            </a:r>
          </a:p>
          <a:p>
            <a:pPr lvl="1" eaLnBrk="1" hangingPunct="1">
              <a:spcBef>
                <a:spcPts val="300"/>
              </a:spcBef>
            </a:pPr>
            <a:r>
              <a:rPr lang="en-US" dirty="0" smtClean="0"/>
              <a:t>Optimization process</a:t>
            </a:r>
          </a:p>
          <a:p>
            <a:pPr lvl="1" eaLnBrk="1" hangingPunct="1">
              <a:spcBef>
                <a:spcPts val="300"/>
              </a:spcBef>
            </a:pPr>
            <a:r>
              <a:rPr lang="en-US" dirty="0" smtClean="0"/>
              <a:t>Code tuning examples</a:t>
            </a:r>
          </a:p>
          <a:p>
            <a:pPr eaLnBrk="1" hangingPunct="1">
              <a:spcBef>
                <a:spcPts val="300"/>
              </a:spcBef>
            </a:pPr>
            <a:r>
              <a:rPr lang="en-US" dirty="0" smtClean="0"/>
              <a:t>Foundations</a:t>
            </a:r>
          </a:p>
          <a:p>
            <a:pPr lvl="1" eaLnBrk="1" hangingPunct="1">
              <a:spcBef>
                <a:spcPts val="300"/>
              </a:spcBef>
            </a:pPr>
            <a:r>
              <a:rPr lang="en-US" dirty="0" smtClean="0"/>
              <a:t>Porting and installation</a:t>
            </a:r>
          </a:p>
        </p:txBody>
      </p:sp>
      <p:sp>
        <p:nvSpPr>
          <p:cNvPr id="17412" name="Date Placeholder 4"/>
          <p:cNvSpPr>
            <a:spLocks noGrp="1"/>
          </p:cNvSpPr>
          <p:nvPr>
            <p:ph type="dt" sz="quarter" idx="11"/>
          </p:nvPr>
        </p:nvSpPr>
        <p:spPr>
          <a:noFill/>
        </p:spPr>
        <p:txBody>
          <a:bodyPr/>
          <a:lstStyle/>
          <a:p>
            <a:r>
              <a:rPr lang="en-US" smtClean="0"/>
              <a:t>PerfExpert Tutorial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Approach </a:t>
            </a:r>
          </a:p>
        </p:txBody>
      </p:sp>
      <p:sp>
        <p:nvSpPr>
          <p:cNvPr id="19458" name="Content Placeholder 2"/>
          <p:cNvSpPr>
            <a:spLocks noGrp="1"/>
          </p:cNvSpPr>
          <p:nvPr>
            <p:ph idx="1"/>
          </p:nvPr>
        </p:nvSpPr>
        <p:spPr/>
        <p:txBody>
          <a:bodyPr/>
          <a:lstStyle/>
          <a:p>
            <a:pPr eaLnBrk="1" hangingPunct="1"/>
            <a:r>
              <a:rPr lang="en-US" dirty="0" smtClean="0"/>
              <a:t>Run quick-start example: matrix-matrix multiply</a:t>
            </a:r>
          </a:p>
          <a:p>
            <a:pPr lvl="1" eaLnBrk="1" hangingPunct="1"/>
            <a:r>
              <a:rPr lang="en-US" dirty="0" smtClean="0"/>
              <a:t>http://www.tacc.utexas.edu/perfexpert/</a:t>
            </a:r>
          </a:p>
          <a:p>
            <a:pPr lvl="2" eaLnBrk="1" hangingPunct="1"/>
            <a:r>
              <a:rPr lang="en-US" dirty="0" smtClean="0"/>
              <a:t>Quick-start guide [</a:t>
            </a:r>
            <a:r>
              <a:rPr lang="en-US" dirty="0" err="1" smtClean="0"/>
              <a:t>pdf</a:t>
            </a:r>
            <a:r>
              <a:rPr lang="en-US" dirty="0" smtClean="0"/>
              <a:t>] [html]</a:t>
            </a:r>
          </a:p>
          <a:p>
            <a:pPr lvl="1" eaLnBrk="1" hangingPunct="1"/>
            <a:r>
              <a:rPr lang="en-US" dirty="0" smtClean="0"/>
              <a:t>Content</a:t>
            </a:r>
          </a:p>
          <a:p>
            <a:pPr lvl="2" eaLnBrk="1" hangingPunct="1"/>
            <a:r>
              <a:rPr lang="en-US" dirty="0" smtClean="0"/>
              <a:t>Assumes program already runs on Ranger</a:t>
            </a:r>
          </a:p>
          <a:p>
            <a:pPr lvl="2" eaLnBrk="1" hangingPunct="1"/>
            <a:r>
              <a:rPr lang="en-US" dirty="0" smtClean="0"/>
              <a:t>First page explains how to run PerfExpert</a:t>
            </a:r>
          </a:p>
          <a:p>
            <a:pPr lvl="2" eaLnBrk="1" hangingPunct="1"/>
            <a:r>
              <a:rPr lang="en-US" dirty="0" smtClean="0"/>
              <a:t>Second page explains output format</a:t>
            </a:r>
          </a:p>
          <a:p>
            <a:pPr lvl="2" eaLnBrk="1" hangingPunct="1"/>
            <a:r>
              <a:rPr lang="en-US" dirty="0" smtClean="0"/>
              <a:t>Third page walks through optimization example</a:t>
            </a:r>
          </a:p>
          <a:p>
            <a:pPr eaLnBrk="1" hangingPunct="1"/>
            <a:r>
              <a:rPr lang="en-US" dirty="0" smtClean="0"/>
              <a:t>Try MMM example and/or your own program</a:t>
            </a:r>
          </a:p>
          <a:p>
            <a:pPr lvl="4" eaLnBrk="1" hangingPunct="1"/>
            <a:endParaRPr lang="en-US" dirty="0" smtClean="0"/>
          </a:p>
          <a:p>
            <a:pPr eaLnBrk="1" hangingPunct="1"/>
            <a:endParaRPr lang="en-US" dirty="0" smtClean="0"/>
          </a:p>
        </p:txBody>
      </p:sp>
      <p:sp>
        <p:nvSpPr>
          <p:cNvPr id="19459" name="Date Placeholder 3"/>
          <p:cNvSpPr>
            <a:spLocks noGrp="1"/>
          </p:cNvSpPr>
          <p:nvPr>
            <p:ph type="dt" sz="quarter" idx="11"/>
          </p:nvPr>
        </p:nvSpPr>
        <p:spPr>
          <a:noFill/>
        </p:spPr>
        <p:txBody>
          <a:bodyPr/>
          <a:lstStyle/>
          <a:p>
            <a:r>
              <a:rPr lang="en-US" smtClean="0"/>
              <a:t>PerfExpert Tutorial</a:t>
            </a:r>
          </a:p>
        </p:txBody>
      </p:sp>
      <p:sp>
        <p:nvSpPr>
          <p:cNvPr id="19460" name="Slide Number Placeholder 5"/>
          <p:cNvSpPr>
            <a:spLocks noGrp="1"/>
          </p:cNvSpPr>
          <p:nvPr>
            <p:ph type="sldNum" sz="quarter" idx="10"/>
          </p:nvPr>
        </p:nvSpPr>
        <p:spPr>
          <a:noFill/>
        </p:spPr>
        <p:txBody>
          <a:bodyPr/>
          <a:lstStyle/>
          <a:p>
            <a:fld id="{D56D9ECF-4F69-47EA-AB8A-EFEC99A7E240}" type="slidenum">
              <a:rPr lang="en-US" smtClean="0"/>
              <a:pPr/>
              <a:t>24</a:t>
            </a:fld>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p:txBody>
          <a:bodyPr/>
          <a:lstStyle/>
          <a:p>
            <a:pPr eaLnBrk="1" hangingPunct="1"/>
            <a:r>
              <a:rPr lang="en-US" smtClean="0"/>
              <a:t>Quick-Start Guide Example</a:t>
            </a:r>
          </a:p>
        </p:txBody>
      </p:sp>
      <p:sp>
        <p:nvSpPr>
          <p:cNvPr id="59395" name="Content Placeholder 2"/>
          <p:cNvSpPr>
            <a:spLocks noGrp="1"/>
          </p:cNvSpPr>
          <p:nvPr>
            <p:ph idx="4294967295"/>
          </p:nvPr>
        </p:nvSpPr>
        <p:spPr/>
        <p:txBody>
          <a:bodyPr/>
          <a:lstStyle/>
          <a:p>
            <a:pPr eaLnBrk="1" hangingPunct="1"/>
            <a:r>
              <a:rPr lang="en-US" dirty="0" smtClean="0"/>
              <a:t>Matrix-matrix multiply </a:t>
            </a:r>
          </a:p>
          <a:p>
            <a:pPr lvl="1" eaLnBrk="1" hangingPunct="1"/>
            <a:r>
              <a:rPr lang="en-US" dirty="0" smtClean="0"/>
              <a:t>Deliberately miscoded for simplicity of illustration</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What is wrong with this code?</a:t>
            </a:r>
          </a:p>
          <a:p>
            <a:pPr eaLnBrk="1" hangingPunct="1"/>
            <a:r>
              <a:rPr lang="en-US" dirty="0" smtClean="0"/>
              <a:t>PerfExpert will report WHY this code performs poorly and suggest optimizations</a:t>
            </a:r>
          </a:p>
          <a:p>
            <a:pPr lvl="1" eaLnBrk="1" hangingPunct="1"/>
            <a:endParaRPr lang="en-US" dirty="0" smtClean="0"/>
          </a:p>
          <a:p>
            <a:pPr lvl="4" eaLnBrk="1" hangingPunct="1"/>
            <a:endParaRPr lang="en-US" dirty="0" smtClean="0"/>
          </a:p>
        </p:txBody>
      </p:sp>
      <p:sp>
        <p:nvSpPr>
          <p:cNvPr id="59396" name="Date Placeholder 3"/>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59397"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98BB3D9E-2935-46DB-BF29-D22172462393}" type="slidenum">
              <a:rPr lang="en-US" sz="1400">
                <a:latin typeface="Calibri" pitchFamily="34" charset="0"/>
              </a:rPr>
              <a:pPr algn="r"/>
              <a:t>25</a:t>
            </a:fld>
            <a:endParaRPr lang="en-US" sz="1400">
              <a:latin typeface="Calibri" pitchFamily="34" charset="0"/>
            </a:endParaRPr>
          </a:p>
        </p:txBody>
      </p:sp>
      <p:sp>
        <p:nvSpPr>
          <p:cNvPr id="6" name="Content Placeholder 2"/>
          <p:cNvSpPr txBox="1">
            <a:spLocks/>
          </p:cNvSpPr>
          <p:nvPr/>
        </p:nvSpPr>
        <p:spPr bwMode="auto">
          <a:xfrm>
            <a:off x="457200" y="2378075"/>
            <a:ext cx="8229600" cy="1584325"/>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(i = 0; i &lt; n; i++)</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 = 0; k &lt; n; k++)</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 += a[i][k] * b[k][j];</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Step 1: Measure Application (1)</a:t>
            </a:r>
          </a:p>
        </p:txBody>
      </p:sp>
      <p:sp>
        <p:nvSpPr>
          <p:cNvPr id="21506" name="Content Placeholder 2"/>
          <p:cNvSpPr>
            <a:spLocks noGrp="1"/>
          </p:cNvSpPr>
          <p:nvPr>
            <p:ph idx="1"/>
          </p:nvPr>
        </p:nvSpPr>
        <p:spPr/>
        <p:txBody>
          <a:bodyPr/>
          <a:lstStyle/>
          <a:p>
            <a:endParaRPr lang="en-US" dirty="0" smtClean="0"/>
          </a:p>
          <a:p>
            <a:r>
              <a:rPr lang="en-US" dirty="0" smtClean="0"/>
              <a:t>Measure performance with following commands</a:t>
            </a:r>
          </a:p>
          <a:p>
            <a:endParaRPr lang="en-US" dirty="0" smtClean="0"/>
          </a:p>
          <a:p>
            <a:pPr>
              <a:buFont typeface="Wingdings" pitchFamily="2" charset="2"/>
              <a:buNone/>
            </a:pPr>
            <a:endParaRPr lang="en-US" dirty="0" smtClean="0"/>
          </a:p>
          <a:p>
            <a:pPr>
              <a:buFont typeface="Wingdings" pitchFamily="2" charset="2"/>
              <a:buNone/>
            </a:pPr>
            <a:endParaRPr lang="en-US" dirty="0" smtClean="0"/>
          </a:p>
          <a:p>
            <a:pPr lvl="4"/>
            <a:endParaRPr lang="en-US" dirty="0" smtClean="0"/>
          </a:p>
          <a:p>
            <a:r>
              <a:rPr lang="en-US" dirty="0" smtClean="0"/>
              <a:t>Penultimate command starts a text editor</a:t>
            </a:r>
          </a:p>
        </p:txBody>
      </p:sp>
      <p:sp>
        <p:nvSpPr>
          <p:cNvPr id="21507" name="Slide Number Placeholder 3"/>
          <p:cNvSpPr>
            <a:spLocks noGrp="1"/>
          </p:cNvSpPr>
          <p:nvPr>
            <p:ph type="sldNum" sz="quarter" idx="10"/>
          </p:nvPr>
        </p:nvSpPr>
        <p:spPr>
          <a:noFill/>
        </p:spPr>
        <p:txBody>
          <a:bodyPr/>
          <a:lstStyle/>
          <a:p>
            <a:fld id="{8EEDF2D6-D552-4ACF-BBDC-9D4C7C02DF19}" type="slidenum">
              <a:rPr lang="en-US" smtClean="0"/>
              <a:pPr/>
              <a:t>26</a:t>
            </a:fld>
            <a:endParaRPr lang="en-US" smtClean="0"/>
          </a:p>
        </p:txBody>
      </p:sp>
      <p:sp>
        <p:nvSpPr>
          <p:cNvPr id="21508" name="Date Placeholder 4"/>
          <p:cNvSpPr>
            <a:spLocks noGrp="1"/>
          </p:cNvSpPr>
          <p:nvPr>
            <p:ph type="dt" sz="quarter" idx="11"/>
          </p:nvPr>
        </p:nvSpPr>
        <p:spPr>
          <a:noFill/>
        </p:spPr>
        <p:txBody>
          <a:bodyPr/>
          <a:lstStyle/>
          <a:p>
            <a:r>
              <a:rPr lang="en-US" smtClean="0"/>
              <a:t>PerfExpert Tutorial</a:t>
            </a:r>
          </a:p>
        </p:txBody>
      </p:sp>
      <p:sp>
        <p:nvSpPr>
          <p:cNvPr id="6" name="Content Placeholder 2"/>
          <p:cNvSpPr txBox="1">
            <a:spLocks/>
          </p:cNvSpPr>
          <p:nvPr/>
        </p:nvSpPr>
        <p:spPr bwMode="auto">
          <a:xfrm>
            <a:off x="457200" y="2514600"/>
            <a:ext cx="8229600" cy="1584325"/>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buFont typeface="Wingdings" pitchFamily="2" charset="2"/>
              <a:buNone/>
              <a:defRPr/>
            </a:pPr>
            <a:r>
              <a:rPr lang="en-US" sz="2000" b="1" kern="0" dirty="0">
                <a:latin typeface="Courier New" pitchFamily="49" charset="0"/>
                <a:cs typeface="Courier New" pitchFamily="49" charset="0"/>
              </a:rPr>
              <a:t>module load </a:t>
            </a:r>
            <a:r>
              <a:rPr lang="en-US" sz="2000" b="1" kern="0" dirty="0" err="1">
                <a:latin typeface="Courier New" pitchFamily="49" charset="0"/>
                <a:cs typeface="Courier New" pitchFamily="49" charset="0"/>
              </a:rPr>
              <a:t>papi</a:t>
            </a:r>
            <a:r>
              <a:rPr lang="en-US" sz="2000" b="1" kern="0" dirty="0">
                <a:latin typeface="Courier New" pitchFamily="49" charset="0"/>
                <a:cs typeface="Courier New" pitchFamily="49" charset="0"/>
              </a:rPr>
              <a:t> java </a:t>
            </a:r>
            <a:r>
              <a:rPr lang="en-US" sz="2000" b="1" kern="0" dirty="0" err="1">
                <a:latin typeface="Courier New" pitchFamily="49" charset="0"/>
                <a:cs typeface="Courier New" pitchFamily="49" charset="0"/>
              </a:rPr>
              <a:t>perfexpert</a:t>
            </a:r>
            <a:endParaRPr lang="en-US" sz="2000" b="1" kern="0" dirty="0">
              <a:latin typeface="Courier New" pitchFamily="49" charset="0"/>
              <a:cs typeface="Courier New" pitchFamily="49" charset="0"/>
            </a:endParaRPr>
          </a:p>
          <a:p>
            <a:pPr marL="742950" lvl="1" indent="-285750" eaLnBrk="0" hangingPunct="0">
              <a:spcBef>
                <a:spcPct val="20000"/>
              </a:spcBef>
              <a:buClr>
                <a:srgbClr val="8282D4"/>
              </a:buClr>
              <a:buSzPct val="90000"/>
              <a:buFont typeface="Wingdings" pitchFamily="2" charset="2"/>
              <a:buNone/>
              <a:defRPr/>
            </a:pPr>
            <a:r>
              <a:rPr lang="en-US" sz="2000" b="1" kern="0" dirty="0">
                <a:latin typeface="Courier New" pitchFamily="49" charset="0"/>
                <a:cs typeface="Courier New" pitchFamily="49" charset="0"/>
              </a:rPr>
              <a:t>cp $TACC_PERFEXPERT_DIR/PerfExpert.sge ./</a:t>
            </a:r>
          </a:p>
          <a:p>
            <a:pPr marL="742950" lvl="1" indent="-285750" eaLnBrk="0" hangingPunct="0">
              <a:spcBef>
                <a:spcPct val="20000"/>
              </a:spcBef>
              <a:buClr>
                <a:srgbClr val="8282D4"/>
              </a:buClr>
              <a:buSzPct val="90000"/>
              <a:buFont typeface="Wingdings" pitchFamily="2" charset="2"/>
              <a:buNone/>
              <a:defRPr/>
            </a:pPr>
            <a:r>
              <a:rPr lang="en-US" sz="2000" b="1" kern="0" dirty="0">
                <a:latin typeface="Courier New" pitchFamily="49" charset="0"/>
                <a:cs typeface="Courier New" pitchFamily="49" charset="0"/>
              </a:rPr>
              <a:t>vi PerfExpert.sge</a:t>
            </a:r>
          </a:p>
          <a:p>
            <a:pPr marL="742950" lvl="1" indent="-285750" eaLnBrk="0" hangingPunct="0">
              <a:spcBef>
                <a:spcPct val="20000"/>
              </a:spcBef>
              <a:buClr>
                <a:srgbClr val="8282D4"/>
              </a:buClr>
              <a:buSzPct val="90000"/>
              <a:buFont typeface="Wingdings" pitchFamily="2" charset="2"/>
              <a:buNone/>
              <a:defRPr/>
            </a:pPr>
            <a:r>
              <a:rPr lang="en-US" sz="2000" b="1" kern="0" dirty="0" err="1">
                <a:latin typeface="Courier New" pitchFamily="49" charset="0"/>
                <a:cs typeface="Courier New" pitchFamily="49" charset="0"/>
              </a:rPr>
              <a:t>qsub</a:t>
            </a:r>
            <a:r>
              <a:rPr lang="en-US" sz="2000" b="1" kern="0" dirty="0">
                <a:latin typeface="Courier New" pitchFamily="49" charset="0"/>
                <a:cs typeface="Courier New" pitchFamily="49" charset="0"/>
              </a:rPr>
              <a:t> PerfExpert.sge</a:t>
            </a:r>
            <a:endParaRPr lang="en-US" sz="2400" b="1" kern="0" dirty="0">
              <a:latin typeface="Courier New" pitchFamily="49" charset="0"/>
              <a:cs typeface="Courier New" pitchFamily="49"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t>Measure Application (2)</a:t>
            </a:r>
          </a:p>
        </p:txBody>
      </p:sp>
      <p:sp>
        <p:nvSpPr>
          <p:cNvPr id="22530" name="Content Placeholder 2"/>
          <p:cNvSpPr>
            <a:spLocks noGrp="1"/>
          </p:cNvSpPr>
          <p:nvPr>
            <p:ph idx="1"/>
          </p:nvPr>
        </p:nvSpPr>
        <p:spPr/>
        <p:txBody>
          <a:bodyPr/>
          <a:lstStyle/>
          <a:p>
            <a:r>
              <a:rPr lang="en-US" smtClean="0"/>
              <a:t>Adjust highlighted entries in submission script</a:t>
            </a:r>
          </a:p>
        </p:txBody>
      </p:sp>
      <p:sp>
        <p:nvSpPr>
          <p:cNvPr id="22531" name="Slide Number Placeholder 3"/>
          <p:cNvSpPr>
            <a:spLocks noGrp="1"/>
          </p:cNvSpPr>
          <p:nvPr>
            <p:ph type="sldNum" sz="quarter" idx="10"/>
          </p:nvPr>
        </p:nvSpPr>
        <p:spPr>
          <a:noFill/>
        </p:spPr>
        <p:txBody>
          <a:bodyPr/>
          <a:lstStyle/>
          <a:p>
            <a:fld id="{991632BB-E82F-47F8-8D63-DE2FD59B18BC}" type="slidenum">
              <a:rPr lang="en-US" smtClean="0"/>
              <a:pPr/>
              <a:t>27</a:t>
            </a:fld>
            <a:endParaRPr lang="en-US" smtClean="0"/>
          </a:p>
        </p:txBody>
      </p:sp>
      <p:sp>
        <p:nvSpPr>
          <p:cNvPr id="22532" name="Date Placeholder 4"/>
          <p:cNvSpPr>
            <a:spLocks noGrp="1"/>
          </p:cNvSpPr>
          <p:nvPr>
            <p:ph type="dt" sz="quarter" idx="11"/>
          </p:nvPr>
        </p:nvSpPr>
        <p:spPr>
          <a:noFill/>
        </p:spPr>
        <p:txBody>
          <a:bodyPr/>
          <a:lstStyle/>
          <a:p>
            <a:r>
              <a:rPr lang="en-US" smtClean="0"/>
              <a:t>PerfExpert Tutorial</a:t>
            </a:r>
          </a:p>
        </p:txBody>
      </p:sp>
      <p:sp>
        <p:nvSpPr>
          <p:cNvPr id="6" name="Content Placeholder 2"/>
          <p:cNvSpPr txBox="1">
            <a:spLocks/>
          </p:cNvSpPr>
          <p:nvPr/>
        </p:nvSpPr>
        <p:spPr bwMode="auto">
          <a:xfrm>
            <a:off x="457200" y="1905000"/>
            <a:ext cx="8226425" cy="3962400"/>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#!/bin/bash</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-A </a:t>
            </a:r>
            <a:r>
              <a:rPr lang="en-US" sz="1400" b="1" kern="0" dirty="0" err="1">
                <a:solidFill>
                  <a:srgbClr val="FF0000"/>
                </a:solidFill>
                <a:latin typeface="Courier New" pitchFamily="49" charset="0"/>
                <a:cs typeface="Courier New" pitchFamily="49" charset="0"/>
              </a:rPr>
              <a:t>RangerTechInsertion</a:t>
            </a:r>
            <a:r>
              <a:rPr lang="en-US" sz="1400" b="1" kern="0" dirty="0">
                <a:latin typeface="Courier New" pitchFamily="49" charset="0"/>
                <a:cs typeface="Courier New" pitchFamily="49" charset="0"/>
              </a:rPr>
              <a:t>   # project name (</a:t>
            </a:r>
            <a:r>
              <a:rPr lang="en-US" sz="1400" b="1" kern="0" dirty="0">
                <a:solidFill>
                  <a:srgbClr val="00B0F0"/>
                </a:solidFill>
                <a:latin typeface="Courier New" pitchFamily="49" charset="0"/>
                <a:cs typeface="Courier New" pitchFamily="49" charset="0"/>
              </a:rPr>
              <a:t>not for guest accounts</a:t>
            </a:r>
            <a:r>
              <a:rPr lang="en-US" sz="1400" b="1" kern="0" dirty="0">
                <a:latin typeface="Courier New" pitchFamily="49" charset="0"/>
                <a:cs typeface="Courier New" pitchFamily="49" charset="0"/>
              </a:rPr>
              <a:t>)</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-V                       # inherit the submission environment</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a:t>
            </a:r>
            <a:r>
              <a:rPr lang="en-US" sz="1400" b="1" kern="0" dirty="0" err="1">
                <a:latin typeface="Courier New" pitchFamily="49" charset="0"/>
                <a:cs typeface="Courier New" pitchFamily="49" charset="0"/>
              </a:rPr>
              <a:t>cwd</a:t>
            </a:r>
            <a:r>
              <a:rPr lang="en-US" sz="1400" b="1" kern="0" dirty="0">
                <a:latin typeface="Courier New" pitchFamily="49" charset="0"/>
                <a:cs typeface="Courier New" pitchFamily="49" charset="0"/>
              </a:rPr>
              <a:t>                     # start job in submission directory</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-N PerfExpert            # job name</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-j y                     # combine </a:t>
            </a:r>
            <a:r>
              <a:rPr lang="en-US" sz="1400" b="1" kern="0" dirty="0" err="1">
                <a:latin typeface="Courier New" pitchFamily="49" charset="0"/>
                <a:cs typeface="Courier New" pitchFamily="49" charset="0"/>
              </a:rPr>
              <a:t>stderr</a:t>
            </a:r>
            <a:r>
              <a:rPr lang="en-US" sz="1400" b="1" kern="0" dirty="0">
                <a:latin typeface="Courier New" pitchFamily="49" charset="0"/>
                <a:cs typeface="Courier New" pitchFamily="49" charset="0"/>
              </a:rPr>
              <a:t> &amp; </a:t>
            </a:r>
            <a:r>
              <a:rPr lang="en-US" sz="1400" b="1" kern="0" dirty="0" err="1">
                <a:latin typeface="Courier New" pitchFamily="49" charset="0"/>
                <a:cs typeface="Courier New" pitchFamily="49" charset="0"/>
              </a:rPr>
              <a:t>stdout</a:t>
            </a:r>
            <a:r>
              <a:rPr lang="en-US" sz="1400" b="1" kern="0" dirty="0">
                <a:latin typeface="Courier New" pitchFamily="49" charset="0"/>
                <a:cs typeface="Courier New" pitchFamily="49" charset="0"/>
              </a:rPr>
              <a:t> into </a:t>
            </a:r>
            <a:r>
              <a:rPr lang="en-US" sz="1400" b="1" kern="0" dirty="0" err="1">
                <a:latin typeface="Courier New" pitchFamily="49" charset="0"/>
                <a:cs typeface="Courier New" pitchFamily="49" charset="0"/>
              </a:rPr>
              <a:t>stdout</a:t>
            </a:r>
            <a:endParaRPr lang="en-US" sz="1400" b="1" kern="0" dirty="0">
              <a:latin typeface="Courier New" pitchFamily="49" charset="0"/>
              <a:cs typeface="Courier New" pitchFamily="49" charset="0"/>
            </a:endParaRP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-o $</a:t>
            </a:r>
            <a:r>
              <a:rPr lang="en-US" sz="1400" b="1" kern="0" dirty="0" err="1">
                <a:latin typeface="Courier New" pitchFamily="49" charset="0"/>
                <a:cs typeface="Courier New" pitchFamily="49" charset="0"/>
              </a:rPr>
              <a:t>JOB_NAME.$JOB_ID.out</a:t>
            </a:r>
            <a:r>
              <a:rPr lang="en-US" sz="1400" b="1" kern="0" dirty="0">
                <a:latin typeface="Courier New" pitchFamily="49" charset="0"/>
                <a:cs typeface="Courier New" pitchFamily="49" charset="0"/>
              </a:rPr>
              <a:t> # name of the output file</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a:t>
            </a:r>
            <a:r>
              <a:rPr lang="en-US" sz="1400" b="1" kern="0" dirty="0" err="1">
                <a:latin typeface="Courier New" pitchFamily="49" charset="0"/>
                <a:cs typeface="Courier New" pitchFamily="49" charset="0"/>
              </a:rPr>
              <a:t>pe</a:t>
            </a:r>
            <a:r>
              <a:rPr lang="en-US" sz="1400" b="1" kern="0" dirty="0">
                <a:latin typeface="Courier New" pitchFamily="49" charset="0"/>
                <a:cs typeface="Courier New" pitchFamily="49" charset="0"/>
              </a:rPr>
              <a:t> </a:t>
            </a:r>
            <a:r>
              <a:rPr lang="en-US" sz="1400" b="1" kern="0" dirty="0">
                <a:solidFill>
                  <a:srgbClr val="FF0000"/>
                </a:solidFill>
                <a:latin typeface="Courier New" pitchFamily="49" charset="0"/>
                <a:cs typeface="Courier New" pitchFamily="49" charset="0"/>
              </a:rPr>
              <a:t>1way 16              </a:t>
            </a:r>
            <a:r>
              <a:rPr lang="en-US" sz="1400" b="1" kern="0" dirty="0">
                <a:latin typeface="Courier New" pitchFamily="49" charset="0"/>
                <a:cs typeface="Courier New" pitchFamily="49" charset="0"/>
              </a:rPr>
              <a:t># requests x cores/node, y cores total</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-q development           # queue name</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-l </a:t>
            </a:r>
            <a:r>
              <a:rPr lang="en-US" sz="1400" b="1" kern="0" dirty="0" err="1">
                <a:latin typeface="Courier New" pitchFamily="49" charset="0"/>
                <a:cs typeface="Courier New" pitchFamily="49" charset="0"/>
              </a:rPr>
              <a:t>h_rt</a:t>
            </a:r>
            <a:r>
              <a:rPr lang="en-US" sz="1400" b="1" kern="0" dirty="0">
                <a:latin typeface="Courier New" pitchFamily="49" charset="0"/>
                <a:cs typeface="Courier New" pitchFamily="49" charset="0"/>
              </a:rPr>
              <a:t>=</a:t>
            </a:r>
            <a:r>
              <a:rPr lang="en-US" sz="1400" b="1" kern="0" dirty="0">
                <a:solidFill>
                  <a:srgbClr val="FF0000"/>
                </a:solidFill>
                <a:latin typeface="Courier New" pitchFamily="49" charset="0"/>
                <a:cs typeface="Courier New" pitchFamily="49" charset="0"/>
              </a:rPr>
              <a:t>00:07:00         </a:t>
            </a:r>
            <a:r>
              <a:rPr lang="en-US" sz="1400" b="1" kern="0" dirty="0">
                <a:latin typeface="Courier New" pitchFamily="49" charset="0"/>
                <a:cs typeface="Courier New" pitchFamily="49" charset="0"/>
              </a:rPr>
              <a:t># </a:t>
            </a:r>
            <a:r>
              <a:rPr lang="en-US" sz="1400" b="1" kern="0" dirty="0">
                <a:solidFill>
                  <a:srgbClr val="00B0F0"/>
                </a:solidFill>
                <a:latin typeface="Courier New" pitchFamily="49" charset="0"/>
                <a:cs typeface="Courier New" pitchFamily="49" charset="0"/>
              </a:rPr>
              <a:t>7 times </a:t>
            </a:r>
            <a:r>
              <a:rPr lang="en-US" sz="1400" b="1" kern="0" dirty="0">
                <a:latin typeface="Courier New" pitchFamily="49" charset="0"/>
                <a:cs typeface="Courier New" pitchFamily="49" charset="0"/>
              </a:rPr>
              <a:t>the expected runtime (</a:t>
            </a:r>
            <a:r>
              <a:rPr lang="en-US" sz="1400" b="1" kern="0" dirty="0" err="1">
                <a:latin typeface="Courier New" pitchFamily="49" charset="0"/>
                <a:cs typeface="Courier New" pitchFamily="49" charset="0"/>
              </a:rPr>
              <a:t>hh:mm:ss</a:t>
            </a:r>
            <a:r>
              <a:rPr lang="en-US" sz="1400" b="1" kern="0" dirty="0">
                <a:latin typeface="Courier New" pitchFamily="49" charset="0"/>
                <a:cs typeface="Courier New" pitchFamily="49" charset="0"/>
              </a:rPr>
              <a:t>)</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 </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export </a:t>
            </a:r>
            <a:r>
              <a:rPr lang="en-US" sz="1400" b="1" kern="0" dirty="0" err="1">
                <a:latin typeface="Courier New" pitchFamily="49" charset="0"/>
                <a:cs typeface="Courier New" pitchFamily="49" charset="0"/>
              </a:rPr>
              <a:t>MyExePath</a:t>
            </a:r>
            <a:r>
              <a:rPr lang="en-US" sz="1400" b="1" kern="0" dirty="0">
                <a:latin typeface="Courier New" pitchFamily="49" charset="0"/>
                <a:cs typeface="Courier New" pitchFamily="49" charset="0"/>
              </a:rPr>
              <a:t>=</a:t>
            </a:r>
            <a:r>
              <a:rPr lang="en-US" sz="1400" b="1" kern="0" dirty="0">
                <a:solidFill>
                  <a:srgbClr val="FF0000"/>
                </a:solidFill>
                <a:latin typeface="Courier New" pitchFamily="49" charset="0"/>
                <a:cs typeface="Courier New" pitchFamily="49" charset="0"/>
              </a:rPr>
              <a:t>./         </a:t>
            </a:r>
            <a:r>
              <a:rPr lang="en-US" sz="1400" b="1" kern="0" dirty="0">
                <a:latin typeface="Courier New" pitchFamily="49" charset="0"/>
                <a:cs typeface="Courier New" pitchFamily="49" charset="0"/>
              </a:rPr>
              <a:t># path to application</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export </a:t>
            </a:r>
            <a:r>
              <a:rPr lang="en-US" sz="1400" b="1" kern="0" dirty="0" err="1">
                <a:latin typeface="Courier New" pitchFamily="49" charset="0"/>
                <a:cs typeface="Courier New" pitchFamily="49" charset="0"/>
              </a:rPr>
              <a:t>MyExeName</a:t>
            </a:r>
            <a:r>
              <a:rPr lang="en-US" sz="1400" b="1" kern="0" dirty="0">
                <a:latin typeface="Courier New" pitchFamily="49" charset="0"/>
                <a:cs typeface="Courier New" pitchFamily="49" charset="0"/>
              </a:rPr>
              <a:t>=</a:t>
            </a:r>
            <a:r>
              <a:rPr lang="en-US" sz="1400" b="1" kern="0" dirty="0" err="1">
                <a:solidFill>
                  <a:srgbClr val="FF0000"/>
                </a:solidFill>
                <a:latin typeface="Courier New" pitchFamily="49" charset="0"/>
                <a:cs typeface="Courier New" pitchFamily="49" charset="0"/>
              </a:rPr>
              <a:t>a.out</a:t>
            </a:r>
            <a:r>
              <a:rPr lang="en-US" sz="1400" b="1" kern="0" dirty="0">
                <a:solidFill>
                  <a:srgbClr val="FF0000"/>
                </a:solidFill>
                <a:latin typeface="Courier New" pitchFamily="49" charset="0"/>
                <a:cs typeface="Courier New" pitchFamily="49" charset="0"/>
              </a:rPr>
              <a:t>      </a:t>
            </a:r>
            <a:r>
              <a:rPr lang="en-US" sz="1400" b="1" kern="0" dirty="0">
                <a:latin typeface="Courier New" pitchFamily="49" charset="0"/>
                <a:cs typeface="Courier New" pitchFamily="49" charset="0"/>
              </a:rPr>
              <a:t># application name (must not contain path)</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export </a:t>
            </a:r>
            <a:r>
              <a:rPr lang="en-US" sz="1400" b="1" kern="0" dirty="0" err="1">
                <a:latin typeface="Courier New" pitchFamily="49" charset="0"/>
                <a:cs typeface="Courier New" pitchFamily="49" charset="0"/>
              </a:rPr>
              <a:t>MyCmdLine</a:t>
            </a:r>
            <a:r>
              <a:rPr lang="en-US" sz="1400" b="1" kern="0" dirty="0">
                <a:latin typeface="Courier New" pitchFamily="49" charset="0"/>
                <a:cs typeface="Courier New" pitchFamily="49" charset="0"/>
              </a:rPr>
              <a:t>="</a:t>
            </a:r>
            <a:r>
              <a:rPr lang="en-US" sz="1400" b="1" kern="0" dirty="0" err="1">
                <a:solidFill>
                  <a:srgbClr val="FF0000"/>
                </a:solidFill>
                <a:latin typeface="Courier New" pitchFamily="49" charset="0"/>
                <a:cs typeface="Courier New" pitchFamily="49" charset="0"/>
              </a:rPr>
              <a:t>myargs</a:t>
            </a:r>
            <a:r>
              <a:rPr lang="en-US" sz="1400" b="1" kern="0" dirty="0">
                <a:latin typeface="Courier New" pitchFamily="49" charset="0"/>
                <a:cs typeface="Courier New" pitchFamily="49" charset="0"/>
              </a:rPr>
              <a:t>"   # command line arguments for application</a:t>
            </a:r>
          </a:p>
          <a:p>
            <a:pPr marL="742950" lvl="1" indent="-285750" eaLnBrk="0" hangingPunct="0">
              <a:spcBef>
                <a:spcPct val="20000"/>
              </a:spcBef>
              <a:buClr>
                <a:srgbClr val="8282D4"/>
              </a:buClr>
              <a:buSzPct val="90000"/>
              <a:buFont typeface="Wingdings" pitchFamily="2" charset="2"/>
              <a:buNone/>
              <a:defRPr/>
            </a:pPr>
            <a:r>
              <a:rPr lang="en-US" sz="1400" b="1" kern="0" dirty="0">
                <a:latin typeface="Courier New" pitchFamily="49" charset="0"/>
                <a:cs typeface="Courier New" pitchFamily="49" charset="0"/>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Step 2: Determine Bottlenecks</a:t>
            </a:r>
          </a:p>
        </p:txBody>
      </p:sp>
      <p:sp>
        <p:nvSpPr>
          <p:cNvPr id="23554" name="Content Placeholder 2"/>
          <p:cNvSpPr>
            <a:spLocks noGrp="1"/>
          </p:cNvSpPr>
          <p:nvPr>
            <p:ph idx="1"/>
          </p:nvPr>
        </p:nvSpPr>
        <p:spPr/>
        <p:txBody>
          <a:bodyPr/>
          <a:lstStyle/>
          <a:p>
            <a:r>
              <a:rPr lang="en-US" smtClean="0"/>
              <a:t>Identify bottlenecks with the following command</a:t>
            </a:r>
          </a:p>
          <a:p>
            <a:pPr lvl="1"/>
            <a:r>
              <a:rPr lang="en-US" smtClean="0"/>
              <a:t>Command also listed at bottom of job output</a:t>
            </a:r>
          </a:p>
          <a:p>
            <a:endParaRPr lang="en-US" smtClean="0"/>
          </a:p>
          <a:p>
            <a:pPr lvl="1"/>
            <a:endParaRPr lang="en-US" smtClean="0"/>
          </a:p>
          <a:p>
            <a:r>
              <a:rPr lang="en-US" smtClean="0"/>
              <a:t>Adjust highlighted entries</a:t>
            </a:r>
          </a:p>
          <a:p>
            <a:pPr lvl="1"/>
            <a:r>
              <a:rPr lang="en-US" smtClean="0"/>
              <a:t>Threshold (</a:t>
            </a:r>
            <a:r>
              <a:rPr lang="en-US" smtClean="0">
                <a:solidFill>
                  <a:srgbClr val="FF0000"/>
                </a:solidFill>
              </a:rPr>
              <a:t>0.1</a:t>
            </a:r>
            <a:r>
              <a:rPr lang="en-US" smtClean="0"/>
              <a:t>)</a:t>
            </a:r>
          </a:p>
          <a:p>
            <a:pPr lvl="2"/>
            <a:r>
              <a:rPr lang="en-US" smtClean="0"/>
              <a:t>Output code sections representing ≥ </a:t>
            </a:r>
            <a:r>
              <a:rPr lang="en-US" smtClean="0">
                <a:solidFill>
                  <a:srgbClr val="FF0000"/>
                </a:solidFill>
              </a:rPr>
              <a:t>0.1</a:t>
            </a:r>
            <a:r>
              <a:rPr lang="en-US" smtClean="0"/>
              <a:t> times total runtime</a:t>
            </a:r>
          </a:p>
          <a:p>
            <a:pPr lvl="1"/>
            <a:r>
              <a:rPr lang="en-US" smtClean="0"/>
              <a:t>Application name (</a:t>
            </a:r>
            <a:r>
              <a:rPr lang="en-US" smtClean="0">
                <a:solidFill>
                  <a:srgbClr val="FF0000"/>
                </a:solidFill>
              </a:rPr>
              <a:t>a.out</a:t>
            </a:r>
            <a:r>
              <a:rPr lang="en-US" smtClean="0"/>
              <a:t>)</a:t>
            </a:r>
          </a:p>
          <a:p>
            <a:pPr lvl="1"/>
            <a:r>
              <a:rPr lang="en-US" smtClean="0"/>
              <a:t>Ranger job ID (</a:t>
            </a:r>
            <a:r>
              <a:rPr lang="en-US" smtClean="0">
                <a:solidFill>
                  <a:srgbClr val="FF0000"/>
                </a:solidFill>
              </a:rPr>
              <a:t>1234567</a:t>
            </a:r>
            <a:r>
              <a:rPr lang="en-US" smtClean="0"/>
              <a:t>)</a:t>
            </a:r>
          </a:p>
        </p:txBody>
      </p:sp>
      <p:sp>
        <p:nvSpPr>
          <p:cNvPr id="23555" name="Slide Number Placeholder 3"/>
          <p:cNvSpPr>
            <a:spLocks noGrp="1"/>
          </p:cNvSpPr>
          <p:nvPr>
            <p:ph type="sldNum" sz="quarter" idx="10"/>
          </p:nvPr>
        </p:nvSpPr>
        <p:spPr>
          <a:noFill/>
        </p:spPr>
        <p:txBody>
          <a:bodyPr/>
          <a:lstStyle/>
          <a:p>
            <a:fld id="{20ED8414-DF45-4F12-BC3D-EE9F47A0908E}" type="slidenum">
              <a:rPr lang="en-US" smtClean="0"/>
              <a:pPr/>
              <a:t>28</a:t>
            </a:fld>
            <a:endParaRPr lang="en-US" smtClean="0"/>
          </a:p>
        </p:txBody>
      </p:sp>
      <p:sp>
        <p:nvSpPr>
          <p:cNvPr id="23556" name="Date Placeholder 4"/>
          <p:cNvSpPr>
            <a:spLocks noGrp="1"/>
          </p:cNvSpPr>
          <p:nvPr>
            <p:ph type="dt" sz="quarter" idx="11"/>
          </p:nvPr>
        </p:nvSpPr>
        <p:spPr>
          <a:noFill/>
        </p:spPr>
        <p:txBody>
          <a:bodyPr/>
          <a:lstStyle/>
          <a:p>
            <a:r>
              <a:rPr lang="en-US" smtClean="0"/>
              <a:t>PerfExpert Tutorial</a:t>
            </a:r>
          </a:p>
        </p:txBody>
      </p:sp>
      <p:sp>
        <p:nvSpPr>
          <p:cNvPr id="6" name="Content Placeholder 2"/>
          <p:cNvSpPr txBox="1">
            <a:spLocks/>
          </p:cNvSpPr>
          <p:nvPr/>
        </p:nvSpPr>
        <p:spPr bwMode="auto">
          <a:xfrm>
            <a:off x="457200" y="2378075"/>
            <a:ext cx="8229600" cy="746125"/>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en-US" sz="2000" b="1" kern="0" dirty="0">
                <a:latin typeface="Courier New" pitchFamily="49" charset="0"/>
                <a:cs typeface="Courier New" pitchFamily="49" charset="0"/>
              </a:rPr>
              <a:t>PerfExpert </a:t>
            </a:r>
            <a:r>
              <a:rPr lang="en-US" sz="2000" b="1" kern="0" dirty="0">
                <a:solidFill>
                  <a:srgbClr val="FF0000"/>
                </a:solidFill>
                <a:latin typeface="Courier New" pitchFamily="49" charset="0"/>
                <a:cs typeface="Courier New" pitchFamily="49" charset="0"/>
              </a:rPr>
              <a:t>0.1</a:t>
            </a:r>
            <a:r>
              <a:rPr lang="en-US" sz="2000" b="1" kern="0" dirty="0">
                <a:latin typeface="Courier New" pitchFamily="49" charset="0"/>
                <a:cs typeface="Courier New" pitchFamily="49" charset="0"/>
              </a:rPr>
              <a:t> ./hpctoolkit-</a:t>
            </a:r>
            <a:r>
              <a:rPr lang="en-US" sz="2000" b="1" kern="0" dirty="0">
                <a:solidFill>
                  <a:srgbClr val="FF0000"/>
                </a:solidFill>
                <a:latin typeface="Courier New" pitchFamily="49" charset="0"/>
                <a:cs typeface="Courier New" pitchFamily="49" charset="0"/>
              </a:rPr>
              <a:t>a.out</a:t>
            </a:r>
            <a:r>
              <a:rPr lang="en-US" sz="2000" b="1" kern="0" dirty="0">
                <a:latin typeface="Courier New" pitchFamily="49" charset="0"/>
                <a:cs typeface="Courier New" pitchFamily="49" charset="0"/>
              </a:rPr>
              <a:t>-database-</a:t>
            </a:r>
            <a:r>
              <a:rPr lang="en-US" sz="2000" b="1" kern="0" dirty="0">
                <a:solidFill>
                  <a:srgbClr val="FF0000"/>
                </a:solidFill>
                <a:latin typeface="Courier New" pitchFamily="49" charset="0"/>
                <a:cs typeface="Courier New" pitchFamily="49" charset="0"/>
              </a:rPr>
              <a:t>1234567</a:t>
            </a:r>
            <a:r>
              <a:rPr lang="en-US" sz="2000" b="1" kern="0" dirty="0">
                <a:latin typeface="Courier New" pitchFamily="49" charset="0"/>
                <a:cs typeface="Courier New" pitchFamily="49" charset="0"/>
              </a:rPr>
              <a:t>/experiment.xml</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a:spLocks noGrp="1"/>
          </p:cNvSpPr>
          <p:nvPr>
            <p:ph type="sldNum" sz="quarter" idx="10"/>
          </p:nvPr>
        </p:nvSpPr>
        <p:spPr>
          <a:noFill/>
        </p:spPr>
        <p:txBody>
          <a:bodyPr/>
          <a:lstStyle/>
          <a:p>
            <a:fld id="{01BAA1E4-1260-4BE0-83AE-13490C305DEE}" type="slidenum">
              <a:rPr lang="en-US" smtClean="0"/>
              <a:pPr/>
              <a:t>29</a:t>
            </a:fld>
            <a:endParaRPr lang="en-US" smtClean="0"/>
          </a:p>
        </p:txBody>
      </p:sp>
      <p:sp>
        <p:nvSpPr>
          <p:cNvPr id="24578" name="Title 1"/>
          <p:cNvSpPr>
            <a:spLocks noGrp="1"/>
          </p:cNvSpPr>
          <p:nvPr>
            <p:ph type="title"/>
          </p:nvPr>
        </p:nvSpPr>
        <p:spPr/>
        <p:txBody>
          <a:bodyPr/>
          <a:lstStyle/>
          <a:p>
            <a:pPr eaLnBrk="1" hangingPunct="1"/>
            <a:r>
              <a:rPr lang="en-US" smtClean="0"/>
              <a:t>Output for Sample MMM Code</a:t>
            </a:r>
          </a:p>
        </p:txBody>
      </p:sp>
      <p:sp>
        <p:nvSpPr>
          <p:cNvPr id="6" name="Content Placeholder 5"/>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hpctoolkit-</a:t>
            </a:r>
            <a:r>
              <a:rPr lang="en-US" sz="1350" b="1" dirty="0" smtClean="0">
                <a:solidFill>
                  <a:srgbClr val="FF0000"/>
                </a:solidFill>
                <a:latin typeface="Courier New" pitchFamily="49" charset="0"/>
                <a:cs typeface="Courier New" pitchFamily="49" charset="0"/>
              </a:rPr>
              <a:t>a.out</a:t>
            </a:r>
            <a:r>
              <a:rPr lang="en-US" sz="1350" b="1" dirty="0" smtClean="0">
                <a:latin typeface="Courier New" pitchFamily="49" charset="0"/>
                <a:cs typeface="Courier New" pitchFamily="49" charset="0"/>
              </a:rPr>
              <a:t>-database-</a:t>
            </a:r>
            <a:r>
              <a:rPr lang="en-US" sz="1350" b="1" dirty="0" smtClean="0">
                <a:solidFill>
                  <a:srgbClr val="FF0000"/>
                </a:solidFill>
                <a:latin typeface="Courier New" pitchFamily="49" charset="0"/>
                <a:cs typeface="Courier New" pitchFamily="49" charset="0"/>
              </a:rPr>
              <a:t>1234567</a:t>
            </a:r>
            <a:r>
              <a:rPr lang="en-US" sz="1350" b="1" dirty="0" smtClean="0">
                <a:latin typeface="Courier New" pitchFamily="49" charset="0"/>
                <a:cs typeface="Courier New" pitchFamily="49" charset="0"/>
              </a:rPr>
              <a:t>/experiment.xml is 3.74 sec</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Font typeface="Wingdings" pitchFamily="2" charset="2"/>
              <a:buNone/>
              <a:defRPr/>
            </a:pPr>
            <a:r>
              <a:rPr lang="en-US" sz="1350" b="1" dirty="0" smtClean="0">
                <a:latin typeface="Courier New" pitchFamily="49" charset="0"/>
                <a:cs typeface="Courier New" pitchFamily="49" charset="0"/>
              </a:rPr>
              <a:t>http://www.tacc.utexas.edu/perfexpert/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loop at line 25 in main (99.7%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performance assessment   LCPI good......okay......fair......poor......bad....</a:t>
            </a:r>
          </a:p>
          <a:p>
            <a:pPr eaLnBrk="1" hangingPunct="1">
              <a:buFont typeface="Wingdings" pitchFamily="2" charset="2"/>
              <a:buNone/>
              <a:defRPr/>
            </a:pPr>
            <a:r>
              <a:rPr lang="en-US" sz="1350" b="1" dirty="0" smtClean="0">
                <a:latin typeface="Courier New" pitchFamily="49" charset="0"/>
                <a:cs typeface="Courier New" pitchFamily="49" charset="0"/>
              </a:rPr>
              <a:t>- overall                 9.6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upper bound by category</a:t>
            </a:r>
          </a:p>
          <a:p>
            <a:pPr eaLnBrk="1" hangingPunct="1">
              <a:buFont typeface="Wingdings" pitchFamily="2" charset="2"/>
              <a:buNone/>
              <a:defRPr/>
            </a:pPr>
            <a:r>
              <a:rPr lang="en-US" sz="1350" b="1" dirty="0" smtClean="0">
                <a:latin typeface="Courier New" pitchFamily="49" charset="0"/>
                <a:cs typeface="Courier New" pitchFamily="49" charset="0"/>
              </a:rPr>
              <a:t>- data accesses          14.7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accesses    0.6 &gt;&gt;&gt;&gt;&gt;&gt;</a:t>
            </a:r>
          </a:p>
          <a:p>
            <a:pPr eaLnBrk="1" hangingPunct="1">
              <a:buFont typeface="Wingdings" pitchFamily="2" charset="2"/>
              <a:buNone/>
              <a:defRPr/>
            </a:pPr>
            <a:r>
              <a:rPr lang="en-US" sz="1350" b="1" dirty="0" smtClean="0">
                <a:latin typeface="Courier New" pitchFamily="49" charset="0"/>
                <a:cs typeface="Courier New" pitchFamily="49" charset="0"/>
              </a:rPr>
              <a:t>- data TLB                9.9 &gt;&gt;&gt;&gt;&gt;&gt;&gt;&gt;&gt;&gt;&gt;&gt;&gt;&gt;&gt;&gt;&gt;&gt;&gt;&gt;&gt;&gt;&gt;&gt;&gt;&gt;&gt;&gt;&gt;&gt;&gt;&gt;&gt;&gt;&gt;&gt;&gt;&gt;&gt;&gt;&gt;&gt;&gt;&gt;&gt;&gt;+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TLB         0.0 &gt;</a:t>
            </a:r>
          </a:p>
          <a:p>
            <a:pPr eaLnBrk="1" hangingPunct="1">
              <a:buFont typeface="Wingdings" pitchFamily="2" charset="2"/>
              <a:buNone/>
              <a:defRPr/>
            </a:pPr>
            <a:r>
              <a:rPr lang="en-US" sz="1350" b="1" dirty="0" smtClean="0">
                <a:latin typeface="Courier New" pitchFamily="49" charset="0"/>
                <a:cs typeface="Courier New" pitchFamily="49" charset="0"/>
              </a:rPr>
              <a:t>- branch instructions     0.1 &gt;</a:t>
            </a:r>
          </a:p>
          <a:p>
            <a:pPr eaLnBrk="1" hangingPunct="1">
              <a:buFont typeface="Wingdings" pitchFamily="2" charset="2"/>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3.0 &gt;&gt;&gt;&gt;&gt;&gt;&gt;&gt;&gt;&gt;&gt;&gt;&gt;&gt;&gt;&gt;&gt;&gt;&gt;&gt;&gt;&gt;&gt;&gt;&gt;&gt;&gt;&gt;&gt;&gt;</a:t>
            </a:r>
          </a:p>
        </p:txBody>
      </p:sp>
      <p:sp>
        <p:nvSpPr>
          <p:cNvPr id="24580" name="Date Placeholder 2"/>
          <p:cNvSpPr>
            <a:spLocks noGrp="1"/>
          </p:cNvSpPr>
          <p:nvPr>
            <p:ph type="dt" sz="quarter" idx="11"/>
          </p:nvPr>
        </p:nvSpPr>
        <p:spPr>
          <a:noFill/>
        </p:spPr>
        <p:txBody>
          <a:bodyPr/>
          <a:lstStyle/>
          <a:p>
            <a:r>
              <a:rPr lang="en-US" smtClean="0"/>
              <a:t>PerfExpert Tutorial</a:t>
            </a:r>
          </a:p>
        </p:txBody>
      </p:sp>
      <p:sp>
        <p:nvSpPr>
          <p:cNvPr id="24581" name="Rounded Rectangular Callout 6"/>
          <p:cNvSpPr>
            <a:spLocks noChangeArrowheads="1"/>
          </p:cNvSpPr>
          <p:nvPr/>
        </p:nvSpPr>
        <p:spPr bwMode="auto">
          <a:xfrm>
            <a:off x="4800600" y="2209800"/>
            <a:ext cx="2438400" cy="304800"/>
          </a:xfrm>
          <a:prstGeom prst="wedgeRoundRectCallout">
            <a:avLst>
              <a:gd name="adj1" fmla="val -62708"/>
              <a:gd name="adj2" fmla="val -40727"/>
              <a:gd name="adj3" fmla="val 16667"/>
            </a:avLst>
          </a:prstGeom>
          <a:solidFill>
            <a:schemeClr val="accent1"/>
          </a:solidFill>
          <a:ln w="9525" algn="ctr">
            <a:noFill/>
            <a:round/>
            <a:headEnd/>
            <a:tailEnd/>
          </a:ln>
        </p:spPr>
        <p:txBody>
          <a:bodyPr/>
          <a:lstStyle/>
          <a:p>
            <a:pPr algn="ctr">
              <a:buClr>
                <a:schemeClr val="hlink"/>
              </a:buClr>
              <a:buSzPct val="55000"/>
            </a:pPr>
            <a:r>
              <a:rPr lang="en-US" sz="1200"/>
              <a:t>URL to suggested optimizations</a:t>
            </a:r>
          </a:p>
        </p:txBody>
      </p:sp>
      <p:sp>
        <p:nvSpPr>
          <p:cNvPr id="24582" name="Rounded Rectangular Callout 7"/>
          <p:cNvSpPr>
            <a:spLocks noChangeArrowheads="1"/>
          </p:cNvSpPr>
          <p:nvPr/>
        </p:nvSpPr>
        <p:spPr bwMode="auto">
          <a:xfrm>
            <a:off x="2057400" y="2667000"/>
            <a:ext cx="3505200" cy="304800"/>
          </a:xfrm>
          <a:prstGeom prst="wedgeRoundRectCallout">
            <a:avLst>
              <a:gd name="adj1" fmla="val -47444"/>
              <a:gd name="adj2" fmla="val 102014"/>
              <a:gd name="adj3" fmla="val 16667"/>
            </a:avLst>
          </a:prstGeom>
          <a:solidFill>
            <a:schemeClr val="accent1"/>
          </a:solidFill>
          <a:ln w="9525" algn="ctr">
            <a:noFill/>
            <a:round/>
            <a:headEnd/>
            <a:tailEnd/>
          </a:ln>
        </p:spPr>
        <p:txBody>
          <a:bodyPr/>
          <a:lstStyle/>
          <a:p>
            <a:pPr algn="ctr">
              <a:buClr>
                <a:schemeClr val="hlink"/>
              </a:buClr>
              <a:buSzPct val="55000"/>
            </a:pPr>
            <a:r>
              <a:rPr lang="en-US" sz="1200"/>
              <a:t>procedure or loop identifier (if compiled with “-g”)</a:t>
            </a:r>
          </a:p>
        </p:txBody>
      </p:sp>
      <p:sp>
        <p:nvSpPr>
          <p:cNvPr id="24583" name="Rounded Rectangular Callout 8"/>
          <p:cNvSpPr>
            <a:spLocks noChangeArrowheads="1"/>
          </p:cNvSpPr>
          <p:nvPr/>
        </p:nvSpPr>
        <p:spPr bwMode="auto">
          <a:xfrm>
            <a:off x="5943600" y="3200400"/>
            <a:ext cx="2362200" cy="304800"/>
          </a:xfrm>
          <a:prstGeom prst="wedgeRoundRectCallout">
            <a:avLst>
              <a:gd name="adj1" fmla="val 54356"/>
              <a:gd name="adj2" fmla="val 179435"/>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overall loop performance is bad</a:t>
            </a:r>
          </a:p>
        </p:txBody>
      </p:sp>
      <p:sp>
        <p:nvSpPr>
          <p:cNvPr id="24584" name="Rounded Rectangular Callout 10"/>
          <p:cNvSpPr>
            <a:spLocks noChangeArrowheads="1"/>
          </p:cNvSpPr>
          <p:nvPr/>
        </p:nvSpPr>
        <p:spPr bwMode="auto">
          <a:xfrm>
            <a:off x="5486400" y="5029200"/>
            <a:ext cx="2362200" cy="533400"/>
          </a:xfrm>
          <a:prstGeom prst="wedgeRoundRectCallout">
            <a:avLst>
              <a:gd name="adj1" fmla="val 74333"/>
              <a:gd name="adj2" fmla="val -63190"/>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most of runtime due to data TLB and data accesses</a:t>
            </a:r>
          </a:p>
        </p:txBody>
      </p:sp>
      <p:sp>
        <p:nvSpPr>
          <p:cNvPr id="24585" name="Rounded Rectangular Callout 11"/>
          <p:cNvSpPr>
            <a:spLocks noChangeArrowheads="1"/>
          </p:cNvSpPr>
          <p:nvPr/>
        </p:nvSpPr>
        <p:spPr bwMode="auto">
          <a:xfrm>
            <a:off x="5486400" y="5029200"/>
            <a:ext cx="2362200" cy="533400"/>
          </a:xfrm>
          <a:prstGeom prst="wedgeRoundRectCallout">
            <a:avLst>
              <a:gd name="adj1" fmla="val 74023"/>
              <a:gd name="adj2" fmla="val -155819"/>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most of runtime due to data TLB and data accesses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64E8773F-E605-47C3-947F-D883D6604869}" type="slidenum">
              <a:rPr lang="en-US" sz="1400">
                <a:latin typeface="Calibri" pitchFamily="34" charset="0"/>
              </a:rPr>
              <a:pPr algn="r"/>
              <a:t>3</a:t>
            </a:fld>
            <a:endParaRPr lang="en-US" sz="1400">
              <a:latin typeface="Calibri" pitchFamily="34" charset="0"/>
            </a:endParaRPr>
          </a:p>
        </p:txBody>
      </p:sp>
      <p:sp>
        <p:nvSpPr>
          <p:cNvPr id="33794" name="Title 2"/>
          <p:cNvSpPr>
            <a:spLocks noGrp="1"/>
          </p:cNvSpPr>
          <p:nvPr>
            <p:ph type="title" idx="4294967295"/>
          </p:nvPr>
        </p:nvSpPr>
        <p:spPr/>
        <p:txBody>
          <a:bodyPr/>
          <a:lstStyle/>
          <a:p>
            <a:pPr eaLnBrk="1" hangingPunct="1"/>
            <a:r>
              <a:rPr lang="en-US" dirty="0" smtClean="0"/>
              <a:t>Large Cluster Performance Issues</a:t>
            </a:r>
          </a:p>
        </p:txBody>
      </p:sp>
      <p:sp>
        <p:nvSpPr>
          <p:cNvPr id="33795" name="Content Placeholder 3"/>
          <p:cNvSpPr>
            <a:spLocks noGrp="1"/>
          </p:cNvSpPr>
          <p:nvPr>
            <p:ph idx="4294967295"/>
          </p:nvPr>
        </p:nvSpPr>
        <p:spPr/>
        <p:txBody>
          <a:bodyPr/>
          <a:lstStyle/>
          <a:p>
            <a:pPr eaLnBrk="1" hangingPunct="1">
              <a:spcBef>
                <a:spcPts val="300"/>
              </a:spcBef>
            </a:pPr>
            <a:r>
              <a:rPr lang="en-US" dirty="0" smtClean="0"/>
              <a:t>Scaling</a:t>
            </a:r>
          </a:p>
          <a:p>
            <a:pPr lvl="1" eaLnBrk="1" hangingPunct="1">
              <a:spcBef>
                <a:spcPts val="300"/>
              </a:spcBef>
            </a:pPr>
            <a:r>
              <a:rPr lang="en-US" dirty="0" smtClean="0"/>
              <a:t>Inter-node communication and load balancing</a:t>
            </a:r>
          </a:p>
          <a:p>
            <a:pPr eaLnBrk="1" hangingPunct="1">
              <a:spcBef>
                <a:spcPts val="300"/>
              </a:spcBef>
            </a:pPr>
            <a:r>
              <a:rPr lang="en-US" dirty="0" smtClean="0"/>
              <a:t>Input / Output</a:t>
            </a:r>
          </a:p>
          <a:p>
            <a:pPr lvl="1" eaLnBrk="1" hangingPunct="1">
              <a:spcBef>
                <a:spcPts val="300"/>
              </a:spcBef>
            </a:pPr>
            <a:r>
              <a:rPr lang="en-US" dirty="0" smtClean="0"/>
              <a:t>Parallelization, overlap, and check-pointing</a:t>
            </a:r>
          </a:p>
          <a:p>
            <a:pPr eaLnBrk="1" hangingPunct="1">
              <a:spcBef>
                <a:spcPts val="300"/>
              </a:spcBef>
            </a:pPr>
            <a:r>
              <a:rPr lang="en-US" dirty="0" smtClean="0"/>
              <a:t>Core, chip, and node level </a:t>
            </a:r>
          </a:p>
          <a:p>
            <a:pPr lvl="1" eaLnBrk="1" hangingPunct="1">
              <a:spcBef>
                <a:spcPts val="300"/>
              </a:spcBef>
            </a:pPr>
            <a:r>
              <a:rPr lang="en-US" dirty="0" smtClean="0"/>
              <a:t>Memory bandwidth and latency </a:t>
            </a:r>
          </a:p>
          <a:p>
            <a:pPr lvl="1" eaLnBrk="1" hangingPunct="1">
              <a:spcBef>
                <a:spcPts val="300"/>
              </a:spcBef>
            </a:pPr>
            <a:r>
              <a:rPr lang="en-US" dirty="0" smtClean="0"/>
              <a:t>Core/chip-level parallelization</a:t>
            </a:r>
          </a:p>
          <a:p>
            <a:pPr lvl="1" eaLnBrk="1" hangingPunct="1">
              <a:spcBef>
                <a:spcPts val="300"/>
              </a:spcBef>
            </a:pPr>
            <a:r>
              <a:rPr lang="en-US" dirty="0" smtClean="0"/>
              <a:t>Compiler switch complexity</a:t>
            </a:r>
          </a:p>
          <a:p>
            <a:pPr eaLnBrk="1" hangingPunct="1">
              <a:spcBef>
                <a:spcPts val="300"/>
              </a:spcBef>
            </a:pPr>
            <a:r>
              <a:rPr lang="en-US" dirty="0" smtClean="0"/>
              <a:t>PerfExpert currently focuses on core, chip and node-level analyzes and optimizations</a:t>
            </a:r>
          </a:p>
          <a:p>
            <a:pPr eaLnBrk="1" hangingPunct="1">
              <a:buFont typeface="Wingdings" pitchFamily="2" charset="2"/>
              <a:buNone/>
            </a:pPr>
            <a:endParaRPr lang="en-US" dirty="0" smtClean="0"/>
          </a:p>
        </p:txBody>
      </p:sp>
      <p:sp>
        <p:nvSpPr>
          <p:cNvPr id="33796"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547688"/>
            <a:ext cx="8305800" cy="639762"/>
          </a:xfrm>
        </p:spPr>
        <p:txBody>
          <a:bodyPr/>
          <a:lstStyle/>
          <a:p>
            <a:r>
              <a:rPr lang="en-US" smtClean="0"/>
              <a:t>Step 3: Optimize Critical Code Section</a:t>
            </a:r>
          </a:p>
        </p:txBody>
      </p:sp>
      <p:sp>
        <p:nvSpPr>
          <p:cNvPr id="26626" name="Content Placeholder 2"/>
          <p:cNvSpPr>
            <a:spLocks noGrp="1"/>
          </p:cNvSpPr>
          <p:nvPr>
            <p:ph idx="1"/>
          </p:nvPr>
        </p:nvSpPr>
        <p:spPr/>
        <p:txBody>
          <a:bodyPr/>
          <a:lstStyle/>
          <a:p>
            <a:r>
              <a:rPr lang="en-US" smtClean="0"/>
              <a:t>Loop nest at line 25</a:t>
            </a:r>
          </a:p>
          <a:p>
            <a:pPr lvl="1"/>
            <a:endParaRPr lang="en-US" smtClean="0"/>
          </a:p>
          <a:p>
            <a:endParaRPr lang="en-US" smtClean="0"/>
          </a:p>
          <a:p>
            <a:endParaRPr lang="en-US" smtClean="0"/>
          </a:p>
          <a:p>
            <a:pPr lvl="4"/>
            <a:endParaRPr lang="en-US" smtClean="0"/>
          </a:p>
          <a:p>
            <a:r>
              <a:rPr lang="en-US" smtClean="0"/>
              <a:t>Identified main bottlenecks</a:t>
            </a:r>
          </a:p>
          <a:p>
            <a:pPr lvl="1"/>
            <a:r>
              <a:rPr lang="en-US" smtClean="0"/>
              <a:t>Memory accesses</a:t>
            </a:r>
          </a:p>
          <a:p>
            <a:pPr lvl="1"/>
            <a:r>
              <a:rPr lang="en-US" smtClean="0"/>
              <a:t>Data TLB</a:t>
            </a:r>
          </a:p>
          <a:p>
            <a:r>
              <a:rPr lang="en-US" smtClean="0"/>
              <a:t>Focus on data TLB problem first (for simplicity)</a:t>
            </a:r>
          </a:p>
        </p:txBody>
      </p:sp>
      <p:sp>
        <p:nvSpPr>
          <p:cNvPr id="26627" name="Slide Number Placeholder 3"/>
          <p:cNvSpPr>
            <a:spLocks noGrp="1"/>
          </p:cNvSpPr>
          <p:nvPr>
            <p:ph type="sldNum" sz="quarter" idx="10"/>
          </p:nvPr>
        </p:nvSpPr>
        <p:spPr>
          <a:noFill/>
        </p:spPr>
        <p:txBody>
          <a:bodyPr/>
          <a:lstStyle/>
          <a:p>
            <a:fld id="{71688BC3-D1EE-4CAF-ACBC-B87E90218997}" type="slidenum">
              <a:rPr lang="en-US" smtClean="0"/>
              <a:pPr/>
              <a:t>30</a:t>
            </a:fld>
            <a:endParaRPr lang="en-US" smtClean="0"/>
          </a:p>
        </p:txBody>
      </p:sp>
      <p:sp>
        <p:nvSpPr>
          <p:cNvPr id="26628" name="Date Placeholder 4"/>
          <p:cNvSpPr>
            <a:spLocks noGrp="1"/>
          </p:cNvSpPr>
          <p:nvPr>
            <p:ph type="dt" sz="quarter" idx="11"/>
          </p:nvPr>
        </p:nvSpPr>
        <p:spPr>
          <a:noFill/>
        </p:spPr>
        <p:txBody>
          <a:bodyPr/>
          <a:lstStyle/>
          <a:p>
            <a:r>
              <a:rPr lang="en-US" smtClean="0"/>
              <a:t>PerfExpert Tutorial</a:t>
            </a:r>
          </a:p>
        </p:txBody>
      </p:sp>
      <p:sp>
        <p:nvSpPr>
          <p:cNvPr id="6" name="Content Placeholder 2"/>
          <p:cNvSpPr txBox="1">
            <a:spLocks/>
          </p:cNvSpPr>
          <p:nvPr/>
        </p:nvSpPr>
        <p:spPr bwMode="auto">
          <a:xfrm>
            <a:off x="457200" y="1997075"/>
            <a:ext cx="8229600" cy="1584325"/>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(i = 0; i &lt; n; i++)</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 = 0; k &lt; n; k++)</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 += a[i][k] * b[k][j];</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p:cNvSpPr>
            <a:spLocks noGrp="1"/>
          </p:cNvSpPr>
          <p:nvPr>
            <p:ph type="sldNum" sz="quarter" idx="10"/>
          </p:nvPr>
        </p:nvSpPr>
        <p:spPr>
          <a:noFill/>
        </p:spPr>
        <p:txBody>
          <a:bodyPr/>
          <a:lstStyle/>
          <a:p>
            <a:fld id="{E9589680-1E9D-48B1-8D64-13CAD2131B3F}" type="slidenum">
              <a:rPr lang="en-US" smtClean="0"/>
              <a:pPr/>
              <a:t>31</a:t>
            </a:fld>
            <a:endParaRPr lang="en-US" smtClean="0"/>
          </a:p>
        </p:txBody>
      </p:sp>
      <p:sp>
        <p:nvSpPr>
          <p:cNvPr id="27650" name="Title 1"/>
          <p:cNvSpPr>
            <a:spLocks noGrp="1"/>
          </p:cNvSpPr>
          <p:nvPr>
            <p:ph type="title"/>
          </p:nvPr>
        </p:nvSpPr>
        <p:spPr/>
        <p:txBody>
          <a:bodyPr/>
          <a:lstStyle/>
          <a:p>
            <a:pPr eaLnBrk="1" hangingPunct="1"/>
            <a:r>
              <a:rPr lang="en-US" smtClean="0"/>
              <a:t>Data TLB Optimization Suggestions</a:t>
            </a:r>
          </a:p>
        </p:txBody>
      </p:sp>
      <p:sp>
        <p:nvSpPr>
          <p:cNvPr id="6" name="Content Placeholder 5"/>
          <p:cNvSpPr>
            <a:spLocks noGrp="1"/>
          </p:cNvSpPr>
          <p:nvPr>
            <p:ph idx="1"/>
          </p:nvPr>
        </p:nvSpPr>
        <p:spPr>
          <a:xfrm>
            <a:off x="457200" y="1323975"/>
            <a:ext cx="8226425" cy="461962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600" b="1" dirty="0" smtClean="0">
                <a:solidFill>
                  <a:srgbClr val="0070C0"/>
                </a:solidFill>
                <a:latin typeface="Times New Roman"/>
              </a:rPr>
              <a:t>1)  Improve the data locality</a:t>
            </a:r>
            <a:endParaRPr lang="en-US" sz="1600" dirty="0" smtClean="0"/>
          </a:p>
          <a:p>
            <a:pPr marL="457200" eaLnBrk="1" hangingPunct="1">
              <a:buFont typeface="Wingdings" pitchFamily="2" charset="2"/>
              <a:buNone/>
              <a:defRPr/>
            </a:pPr>
            <a:r>
              <a:rPr lang="en-US" sz="1600" dirty="0" smtClean="0">
                <a:latin typeface="Times New Roman"/>
              </a:rPr>
              <a:t>a)	use </a:t>
            </a:r>
            <a:r>
              <a:rPr lang="en-US" sz="1600" dirty="0" err="1" smtClean="0">
                <a:latin typeface="Times New Roman"/>
              </a:rPr>
              <a:t>superpages</a:t>
            </a:r>
            <a:r>
              <a:rPr lang="en-US" sz="1600" dirty="0" smtClean="0">
                <a:latin typeface="Times New Roman"/>
              </a:rPr>
              <a:t> (larger page sizes)</a:t>
            </a:r>
          </a:p>
          <a:p>
            <a:pPr marL="457200" eaLnBrk="1" hangingPunct="1">
              <a:buFont typeface="Wingdings" pitchFamily="2" charset="2"/>
              <a:buNone/>
              <a:defRPr/>
            </a:pPr>
            <a:r>
              <a:rPr lang="en-US" sz="1600" dirty="0" smtClean="0">
                <a:latin typeface="Times New Roman"/>
              </a:rPr>
              <a:t>	</a:t>
            </a:r>
            <a:r>
              <a:rPr lang="en-US" sz="1600" dirty="0" smtClean="0">
                <a:solidFill>
                  <a:srgbClr val="00B050"/>
                </a:solidFill>
                <a:latin typeface="Times New Roman"/>
              </a:rPr>
              <a:t>not yet enabled on all Ranger nodes</a:t>
            </a:r>
          </a:p>
          <a:p>
            <a:pPr marL="457200" eaLnBrk="1" hangingPunct="1">
              <a:buFont typeface="Wingdings" pitchFamily="2" charset="2"/>
              <a:buNone/>
              <a:defRPr/>
            </a:pPr>
            <a:r>
              <a:rPr lang="en-US" sz="1600" dirty="0" smtClean="0">
                <a:latin typeface="Times New Roman"/>
              </a:rPr>
              <a:t>b)	change the order of loops</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loop </a:t>
            </a:r>
            <a:r>
              <a:rPr lang="en-US" sz="1600" dirty="0" err="1" smtClean="0">
                <a:solidFill>
                  <a:srgbClr val="D99594"/>
                </a:solidFill>
                <a:latin typeface="Times New Roman"/>
              </a:rPr>
              <a:t>i</a:t>
            </a:r>
            <a:r>
              <a:rPr lang="en-US" sz="1600" dirty="0" smtClean="0">
                <a:solidFill>
                  <a:srgbClr val="D99594"/>
                </a:solidFill>
                <a:latin typeface="Times New Roman"/>
              </a:rPr>
              <a:t> {...} loop j {...} → loop j {...} loop </a:t>
            </a:r>
            <a:r>
              <a:rPr lang="en-US" sz="1600" dirty="0" err="1" smtClean="0">
                <a:solidFill>
                  <a:srgbClr val="D99594"/>
                </a:solidFill>
                <a:latin typeface="Times New Roman"/>
              </a:rPr>
              <a:t>i</a:t>
            </a:r>
            <a:r>
              <a:rPr lang="en-US" sz="1600" dirty="0" smtClean="0">
                <a:solidFill>
                  <a:srgbClr val="D99594"/>
                </a:solidFill>
                <a:latin typeface="Times New Roman"/>
              </a:rPr>
              <a:t> {...}</a:t>
            </a:r>
          </a:p>
          <a:p>
            <a:pPr marL="457200" eaLnBrk="1" hangingPunct="1">
              <a:buFont typeface="Wingdings" pitchFamily="2" charset="2"/>
              <a:buNone/>
              <a:defRPr/>
            </a:pPr>
            <a:r>
              <a:rPr lang="en-US" sz="1600" dirty="0" smtClean="0">
                <a:latin typeface="Times New Roman"/>
              </a:rPr>
              <a:t>c)	employ loop blocking and interchange (change the order of the memory accesses)</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loop </a:t>
            </a:r>
            <a:r>
              <a:rPr lang="en-US" sz="1600" dirty="0" err="1" smtClean="0">
                <a:solidFill>
                  <a:srgbClr val="D99594"/>
                </a:solidFill>
                <a:latin typeface="Times New Roman"/>
              </a:rPr>
              <a:t>i</a:t>
            </a:r>
            <a:r>
              <a:rPr lang="en-US" sz="1600" dirty="0" smtClean="0">
                <a:solidFill>
                  <a:srgbClr val="D99594"/>
                </a:solidFill>
                <a:latin typeface="Times New Roman"/>
              </a:rPr>
              <a:t> {loop k {loop j {c[</a:t>
            </a:r>
            <a:r>
              <a:rPr lang="en-US" sz="1600" dirty="0" err="1" smtClean="0">
                <a:solidFill>
                  <a:srgbClr val="D99594"/>
                </a:solidFill>
                <a:latin typeface="Times New Roman"/>
              </a:rPr>
              <a:t>i</a:t>
            </a:r>
            <a:r>
              <a:rPr lang="en-US" sz="1600" dirty="0" smtClean="0">
                <a:solidFill>
                  <a:srgbClr val="D99594"/>
                </a:solidFill>
                <a:latin typeface="Times New Roman"/>
              </a:rPr>
              <a:t>][j] = c[</a:t>
            </a:r>
            <a:r>
              <a:rPr lang="en-US" sz="1600" dirty="0" err="1" smtClean="0">
                <a:solidFill>
                  <a:srgbClr val="D99594"/>
                </a:solidFill>
                <a:latin typeface="Times New Roman"/>
              </a:rPr>
              <a:t>i</a:t>
            </a:r>
            <a:r>
              <a:rPr lang="en-US" sz="1600" dirty="0" smtClean="0">
                <a:solidFill>
                  <a:srgbClr val="D99594"/>
                </a:solidFill>
                <a:latin typeface="Times New Roman"/>
              </a:rPr>
              <a:t>][j] + a[</a:t>
            </a:r>
            <a:r>
              <a:rPr lang="en-US" sz="1600" dirty="0" err="1" smtClean="0">
                <a:solidFill>
                  <a:srgbClr val="D99594"/>
                </a:solidFill>
                <a:latin typeface="Times New Roman"/>
              </a:rPr>
              <a:t>i</a:t>
            </a:r>
            <a:r>
              <a:rPr lang="en-US" sz="1600" dirty="0" smtClean="0">
                <a:solidFill>
                  <a:srgbClr val="D99594"/>
                </a:solidFill>
                <a:latin typeface="Times New Roman"/>
              </a:rPr>
              <a:t>][k] * b[k][j];}}} →</a:t>
            </a:r>
          </a:p>
          <a:p>
            <a:pPr marL="457200" eaLnBrk="1" hangingPunct="1">
              <a:buFont typeface="Wingdings" pitchFamily="2" charset="2"/>
              <a:buNone/>
              <a:defRPr/>
            </a:pPr>
            <a:r>
              <a:rPr lang="en-US" sz="1600" dirty="0" smtClean="0">
                <a:solidFill>
                  <a:srgbClr val="D99594"/>
                </a:solidFill>
                <a:latin typeface="Times New Roman"/>
              </a:rPr>
              <a:t>	loop k step s {loop j step s {loop </a:t>
            </a:r>
            <a:r>
              <a:rPr lang="en-US" sz="1600" dirty="0" err="1" smtClean="0">
                <a:solidFill>
                  <a:srgbClr val="D99594"/>
                </a:solidFill>
                <a:latin typeface="Times New Roman"/>
              </a:rPr>
              <a:t>i</a:t>
            </a:r>
            <a:r>
              <a:rPr lang="en-US" sz="1600" dirty="0" smtClean="0">
                <a:solidFill>
                  <a:srgbClr val="D99594"/>
                </a:solidFill>
                <a:latin typeface="Times New Roman"/>
              </a:rPr>
              <a:t> {for (</a:t>
            </a:r>
            <a:r>
              <a:rPr lang="en-US" sz="1600" dirty="0" err="1" smtClean="0">
                <a:solidFill>
                  <a:srgbClr val="D99594"/>
                </a:solidFill>
                <a:latin typeface="Times New Roman"/>
              </a:rPr>
              <a:t>kk</a:t>
            </a:r>
            <a:r>
              <a:rPr lang="en-US" sz="1600" dirty="0" smtClean="0">
                <a:solidFill>
                  <a:srgbClr val="D99594"/>
                </a:solidFill>
                <a:latin typeface="Times New Roman"/>
              </a:rPr>
              <a:t> = k; </a:t>
            </a:r>
            <a:r>
              <a:rPr lang="en-US" sz="1600" dirty="0" err="1" smtClean="0">
                <a:solidFill>
                  <a:srgbClr val="D99594"/>
                </a:solidFill>
                <a:latin typeface="Times New Roman"/>
              </a:rPr>
              <a:t>kk</a:t>
            </a:r>
            <a:r>
              <a:rPr lang="en-US" sz="1600" dirty="0" smtClean="0">
                <a:solidFill>
                  <a:srgbClr val="D99594"/>
                </a:solidFill>
                <a:latin typeface="Times New Roman"/>
              </a:rPr>
              <a:t> &lt; k + s; </a:t>
            </a:r>
            <a:r>
              <a:rPr lang="en-US" sz="1600" dirty="0" err="1" smtClean="0">
                <a:solidFill>
                  <a:srgbClr val="D99594"/>
                </a:solidFill>
                <a:latin typeface="Times New Roman"/>
              </a:rPr>
              <a:t>kk</a:t>
            </a:r>
            <a:r>
              <a:rPr lang="en-US" sz="1600" dirty="0" smtClean="0">
                <a:solidFill>
                  <a:srgbClr val="D99594"/>
                </a:solidFill>
                <a:latin typeface="Times New Roman"/>
              </a:rPr>
              <a:t>++) {for (</a:t>
            </a:r>
            <a:r>
              <a:rPr lang="en-US" sz="1600" dirty="0" err="1" smtClean="0">
                <a:solidFill>
                  <a:srgbClr val="D99594"/>
                </a:solidFill>
                <a:latin typeface="Times New Roman"/>
              </a:rPr>
              <a:t>jj</a:t>
            </a:r>
            <a:r>
              <a:rPr lang="en-US" sz="1600" dirty="0" smtClean="0">
                <a:solidFill>
                  <a:srgbClr val="D99594"/>
                </a:solidFill>
                <a:latin typeface="Times New Roman"/>
              </a:rPr>
              <a:t> = j; </a:t>
            </a:r>
            <a:r>
              <a:rPr lang="en-US" sz="1600" dirty="0" err="1" smtClean="0">
                <a:solidFill>
                  <a:srgbClr val="D99594"/>
                </a:solidFill>
                <a:latin typeface="Times New Roman"/>
              </a:rPr>
              <a:t>jj</a:t>
            </a:r>
            <a:r>
              <a:rPr lang="en-US" sz="1600" dirty="0" smtClean="0">
                <a:solidFill>
                  <a:srgbClr val="D99594"/>
                </a:solidFill>
                <a:latin typeface="Times New Roman"/>
              </a:rPr>
              <a:t> &lt; j + s; </a:t>
            </a:r>
            <a:r>
              <a:rPr lang="en-US" sz="1600" dirty="0" err="1" smtClean="0">
                <a:solidFill>
                  <a:srgbClr val="D99594"/>
                </a:solidFill>
                <a:latin typeface="Times New Roman"/>
              </a:rPr>
              <a:t>jj</a:t>
            </a:r>
            <a:r>
              <a:rPr lang="en-US" sz="1600" dirty="0" smtClean="0">
                <a:solidFill>
                  <a:srgbClr val="D99594"/>
                </a:solidFill>
                <a:latin typeface="Times New Roman"/>
              </a:rPr>
              <a:t>++) {c[</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 = c[</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 + a[</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kk</a:t>
            </a:r>
            <a:r>
              <a:rPr lang="en-US" sz="1600" dirty="0" smtClean="0">
                <a:solidFill>
                  <a:srgbClr val="D99594"/>
                </a:solidFill>
                <a:latin typeface="Times New Roman"/>
              </a:rPr>
              <a:t>] * b[</a:t>
            </a:r>
            <a:r>
              <a:rPr lang="en-US" sz="1600" dirty="0" err="1" smtClean="0">
                <a:solidFill>
                  <a:srgbClr val="D99594"/>
                </a:solidFill>
                <a:latin typeface="Times New Roman"/>
              </a:rPr>
              <a:t>kk</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a:t>
            </a:r>
          </a:p>
          <a:p>
            <a:pPr eaLnBrk="1" hangingPunct="1">
              <a:buFont typeface="Wingdings" pitchFamily="2" charset="2"/>
              <a:buNone/>
              <a:defRPr/>
            </a:pPr>
            <a:r>
              <a:rPr lang="en-US" sz="1600" b="1" dirty="0" smtClean="0">
                <a:solidFill>
                  <a:srgbClr val="0070C0"/>
                </a:solidFill>
                <a:latin typeface="Times New Roman"/>
              </a:rPr>
              <a:t>2)  Reduce the data size</a:t>
            </a:r>
            <a:endParaRPr lang="en-US" sz="1600" dirty="0" smtClean="0"/>
          </a:p>
          <a:p>
            <a:pPr marL="457200" eaLnBrk="1" hangingPunct="1">
              <a:buFont typeface="Wingdings" pitchFamily="2" charset="2"/>
              <a:buNone/>
              <a:defRPr/>
            </a:pPr>
            <a:r>
              <a:rPr lang="en-US" sz="1600" dirty="0" smtClean="0">
                <a:latin typeface="Times New Roman"/>
              </a:rPr>
              <a:t>a)	use smaller types (e.g., float instead of double or short instead of </a:t>
            </a:r>
            <a:r>
              <a:rPr lang="en-US" sz="1600" dirty="0" err="1" smtClean="0">
                <a:latin typeface="Times New Roman"/>
              </a:rPr>
              <a:t>int</a:t>
            </a:r>
            <a:r>
              <a:rPr lang="en-US" sz="1600" dirty="0" smtClean="0">
                <a:latin typeface="Times New Roman"/>
              </a:rPr>
              <a:t>)</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double a[n]; → float a[n];</a:t>
            </a:r>
          </a:p>
          <a:p>
            <a:pPr marL="457200" eaLnBrk="1" hangingPunct="1">
              <a:buFont typeface="Wingdings" pitchFamily="2" charset="2"/>
              <a:buNone/>
              <a:defRPr/>
            </a:pPr>
            <a:r>
              <a:rPr lang="en-US" sz="1600" dirty="0" smtClean="0">
                <a:latin typeface="Times New Roman"/>
              </a:rPr>
              <a:t>	</a:t>
            </a:r>
            <a:r>
              <a:rPr lang="en-US" sz="1600" dirty="0" smtClean="0">
                <a:solidFill>
                  <a:srgbClr val="00B050"/>
                </a:solidFill>
                <a:latin typeface="Times New Roman"/>
              </a:rPr>
              <a:t>use the "-</a:t>
            </a:r>
            <a:r>
              <a:rPr lang="en-US" sz="1600" dirty="0" err="1" smtClean="0">
                <a:solidFill>
                  <a:srgbClr val="00B050"/>
                </a:solidFill>
                <a:latin typeface="Times New Roman"/>
              </a:rPr>
              <a:t>fpack-struct</a:t>
            </a:r>
            <a:r>
              <a:rPr lang="en-US" sz="1600" dirty="0" smtClean="0">
                <a:solidFill>
                  <a:srgbClr val="00B050"/>
                </a:solidFill>
                <a:latin typeface="Times New Roman"/>
              </a:rPr>
              <a:t>" compiler flag</a:t>
            </a:r>
          </a:p>
          <a:p>
            <a:pPr marL="457200" eaLnBrk="1" hangingPunct="1">
              <a:buFont typeface="Wingdings" pitchFamily="2" charset="2"/>
              <a:buNone/>
              <a:defRPr/>
            </a:pPr>
            <a:r>
              <a:rPr lang="en-US" sz="1600" dirty="0" smtClean="0">
                <a:latin typeface="Times New Roman"/>
              </a:rPr>
              <a:t>b)	allocate an array of elements instead of each element individually</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loop {... c = </a:t>
            </a:r>
            <a:r>
              <a:rPr lang="en-US" sz="1600" dirty="0" err="1" smtClean="0">
                <a:solidFill>
                  <a:srgbClr val="D99594"/>
                </a:solidFill>
                <a:latin typeface="Times New Roman"/>
              </a:rPr>
              <a:t>malloc</a:t>
            </a:r>
            <a:r>
              <a:rPr lang="en-US" sz="1600" dirty="0" smtClean="0">
                <a:solidFill>
                  <a:srgbClr val="D99594"/>
                </a:solidFill>
                <a:latin typeface="Times New Roman"/>
              </a:rPr>
              <a:t>(1); ...} → top = n; loop {if (top == n) {</a:t>
            </a:r>
            <a:r>
              <a:rPr lang="en-US" sz="1600" dirty="0" err="1" smtClean="0">
                <a:solidFill>
                  <a:srgbClr val="D99594"/>
                </a:solidFill>
                <a:latin typeface="Times New Roman"/>
              </a:rPr>
              <a:t>tmp</a:t>
            </a:r>
            <a:r>
              <a:rPr lang="en-US" sz="1600" dirty="0" smtClean="0">
                <a:solidFill>
                  <a:srgbClr val="D99594"/>
                </a:solidFill>
                <a:latin typeface="Times New Roman"/>
              </a:rPr>
              <a:t> = </a:t>
            </a:r>
            <a:r>
              <a:rPr lang="en-US" sz="1600" dirty="0" err="1" smtClean="0">
                <a:solidFill>
                  <a:srgbClr val="D99594"/>
                </a:solidFill>
                <a:latin typeface="Times New Roman"/>
              </a:rPr>
              <a:t>malloc</a:t>
            </a:r>
            <a:r>
              <a:rPr lang="en-US" sz="1600" dirty="0" smtClean="0">
                <a:solidFill>
                  <a:srgbClr val="D99594"/>
                </a:solidFill>
                <a:latin typeface="Times New Roman"/>
              </a:rPr>
              <a:t>(n); top = 0;} ... c = &amp;</a:t>
            </a:r>
            <a:r>
              <a:rPr lang="en-US" sz="1600" dirty="0" err="1" smtClean="0">
                <a:solidFill>
                  <a:srgbClr val="D99594"/>
                </a:solidFill>
                <a:latin typeface="Times New Roman"/>
              </a:rPr>
              <a:t>tmp</a:t>
            </a:r>
            <a:r>
              <a:rPr lang="en-US" sz="1600" dirty="0" smtClean="0">
                <a:solidFill>
                  <a:srgbClr val="D99594"/>
                </a:solidFill>
                <a:latin typeface="Times New Roman"/>
              </a:rPr>
              <a:t>[top++]; ...}</a:t>
            </a:r>
          </a:p>
        </p:txBody>
      </p:sp>
      <p:sp>
        <p:nvSpPr>
          <p:cNvPr id="27652"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p:cNvSpPr>
            <a:spLocks noGrp="1"/>
          </p:cNvSpPr>
          <p:nvPr>
            <p:ph type="sldNum" sz="quarter" idx="10"/>
          </p:nvPr>
        </p:nvSpPr>
        <p:spPr>
          <a:noFill/>
        </p:spPr>
        <p:txBody>
          <a:bodyPr/>
          <a:lstStyle/>
          <a:p>
            <a:fld id="{A3F6328D-B201-4E75-BA53-866EBD8AF70B}" type="slidenum">
              <a:rPr lang="en-US" smtClean="0"/>
              <a:pPr/>
              <a:t>32</a:t>
            </a:fld>
            <a:endParaRPr lang="en-US" smtClean="0"/>
          </a:p>
        </p:txBody>
      </p:sp>
      <p:sp>
        <p:nvSpPr>
          <p:cNvPr id="29698" name="Title 1"/>
          <p:cNvSpPr>
            <a:spLocks noGrp="1"/>
          </p:cNvSpPr>
          <p:nvPr>
            <p:ph type="title"/>
          </p:nvPr>
        </p:nvSpPr>
        <p:spPr/>
        <p:txBody>
          <a:bodyPr/>
          <a:lstStyle/>
          <a:p>
            <a:pPr eaLnBrk="1" hangingPunct="1"/>
            <a:r>
              <a:rPr lang="en-US" smtClean="0"/>
              <a:t>Eliminate Inapplicable Suggestions</a:t>
            </a:r>
          </a:p>
        </p:txBody>
      </p:sp>
      <p:sp>
        <p:nvSpPr>
          <p:cNvPr id="6" name="Content Placeholder 5"/>
          <p:cNvSpPr>
            <a:spLocks noGrp="1"/>
          </p:cNvSpPr>
          <p:nvPr>
            <p:ph idx="1"/>
          </p:nvPr>
        </p:nvSpPr>
        <p:spPr>
          <a:xfrm>
            <a:off x="457200" y="1323975"/>
            <a:ext cx="8226425" cy="461962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1600" b="1" dirty="0" smtClean="0">
                <a:solidFill>
                  <a:srgbClr val="0070C0"/>
                </a:solidFill>
                <a:latin typeface="Times New Roman"/>
              </a:rPr>
              <a:t>1)  Improve the data locality</a:t>
            </a:r>
            <a:endParaRPr lang="en-US" sz="1600" dirty="0" smtClean="0"/>
          </a:p>
          <a:p>
            <a:pPr marL="457200" eaLnBrk="1" hangingPunct="1">
              <a:buFont typeface="Wingdings" pitchFamily="2" charset="2"/>
              <a:buNone/>
              <a:defRPr/>
            </a:pPr>
            <a:r>
              <a:rPr lang="en-US" sz="1600" strike="sngStrike" dirty="0" smtClean="0">
                <a:solidFill>
                  <a:srgbClr val="B2B2B2"/>
                </a:solidFill>
                <a:latin typeface="Times New Roman"/>
              </a:rPr>
              <a:t>a)	use </a:t>
            </a:r>
            <a:r>
              <a:rPr lang="en-US" sz="1600" strike="sngStrike" dirty="0" err="1" smtClean="0">
                <a:solidFill>
                  <a:srgbClr val="B2B2B2"/>
                </a:solidFill>
                <a:latin typeface="Times New Roman"/>
              </a:rPr>
              <a:t>superpages</a:t>
            </a:r>
            <a:r>
              <a:rPr lang="en-US" sz="1600" strike="sngStrike" dirty="0" smtClean="0">
                <a:solidFill>
                  <a:srgbClr val="B2B2B2"/>
                </a:solidFill>
                <a:latin typeface="Times New Roman"/>
              </a:rPr>
              <a:t> (larger page sizes)</a:t>
            </a:r>
          </a:p>
          <a:p>
            <a:pPr marL="457200" eaLnBrk="1" hangingPunct="1">
              <a:buFont typeface="Wingdings" pitchFamily="2" charset="2"/>
              <a:buNone/>
              <a:defRPr/>
            </a:pPr>
            <a:r>
              <a:rPr lang="en-US" sz="1600" strike="sngStrike" dirty="0" smtClean="0">
                <a:solidFill>
                  <a:srgbClr val="B2B2B2"/>
                </a:solidFill>
                <a:latin typeface="Times New Roman"/>
              </a:rPr>
              <a:t>	not yet enabled on all Ranger nodes</a:t>
            </a:r>
          </a:p>
          <a:p>
            <a:pPr marL="457200" eaLnBrk="1" hangingPunct="1">
              <a:buFont typeface="Wingdings" pitchFamily="2" charset="2"/>
              <a:buNone/>
              <a:defRPr/>
            </a:pPr>
            <a:r>
              <a:rPr lang="en-US" sz="1600" dirty="0" smtClean="0">
                <a:latin typeface="Times New Roman"/>
              </a:rPr>
              <a:t>b)	change the order of loops</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loop </a:t>
            </a:r>
            <a:r>
              <a:rPr lang="en-US" sz="1600" dirty="0" err="1" smtClean="0">
                <a:solidFill>
                  <a:srgbClr val="D99594"/>
                </a:solidFill>
                <a:latin typeface="Times New Roman"/>
              </a:rPr>
              <a:t>i</a:t>
            </a:r>
            <a:r>
              <a:rPr lang="en-US" sz="1600" dirty="0" smtClean="0">
                <a:solidFill>
                  <a:srgbClr val="D99594"/>
                </a:solidFill>
                <a:latin typeface="Times New Roman"/>
              </a:rPr>
              <a:t> {...} loop j {...} → loop j {...} loop </a:t>
            </a:r>
            <a:r>
              <a:rPr lang="en-US" sz="1600" dirty="0" err="1" smtClean="0">
                <a:solidFill>
                  <a:srgbClr val="D99594"/>
                </a:solidFill>
                <a:latin typeface="Times New Roman"/>
              </a:rPr>
              <a:t>i</a:t>
            </a:r>
            <a:r>
              <a:rPr lang="en-US" sz="1600" dirty="0" smtClean="0">
                <a:solidFill>
                  <a:srgbClr val="D99594"/>
                </a:solidFill>
                <a:latin typeface="Times New Roman"/>
              </a:rPr>
              <a:t> {...}</a:t>
            </a:r>
          </a:p>
          <a:p>
            <a:pPr marL="457200" eaLnBrk="1" hangingPunct="1">
              <a:buFont typeface="Wingdings" pitchFamily="2" charset="2"/>
              <a:buNone/>
              <a:defRPr/>
            </a:pPr>
            <a:r>
              <a:rPr lang="en-US" sz="1600" dirty="0" smtClean="0">
                <a:latin typeface="Times New Roman"/>
              </a:rPr>
              <a:t>c)	employ loop blocking and interchange (change the order of the memory accesses)</a:t>
            </a:r>
          </a:p>
          <a:p>
            <a:pPr marL="457200" eaLnBrk="1" hangingPunct="1">
              <a:buFont typeface="Wingdings" pitchFamily="2" charset="2"/>
              <a:buNone/>
              <a:defRPr/>
            </a:pPr>
            <a:r>
              <a:rPr lang="en-US" sz="1600" dirty="0" smtClean="0">
                <a:latin typeface="Times New Roman"/>
              </a:rPr>
              <a:t>	</a:t>
            </a:r>
            <a:r>
              <a:rPr lang="en-US" sz="1600" dirty="0" smtClean="0">
                <a:solidFill>
                  <a:srgbClr val="D99594"/>
                </a:solidFill>
                <a:latin typeface="Times New Roman"/>
              </a:rPr>
              <a:t>loop </a:t>
            </a:r>
            <a:r>
              <a:rPr lang="en-US" sz="1600" dirty="0" err="1" smtClean="0">
                <a:solidFill>
                  <a:srgbClr val="D99594"/>
                </a:solidFill>
                <a:latin typeface="Times New Roman"/>
              </a:rPr>
              <a:t>i</a:t>
            </a:r>
            <a:r>
              <a:rPr lang="en-US" sz="1600" dirty="0" smtClean="0">
                <a:solidFill>
                  <a:srgbClr val="D99594"/>
                </a:solidFill>
                <a:latin typeface="Times New Roman"/>
              </a:rPr>
              <a:t> {loop k {loop j {c[</a:t>
            </a:r>
            <a:r>
              <a:rPr lang="en-US" sz="1600" dirty="0" err="1" smtClean="0">
                <a:solidFill>
                  <a:srgbClr val="D99594"/>
                </a:solidFill>
                <a:latin typeface="Times New Roman"/>
              </a:rPr>
              <a:t>i</a:t>
            </a:r>
            <a:r>
              <a:rPr lang="en-US" sz="1600" dirty="0" smtClean="0">
                <a:solidFill>
                  <a:srgbClr val="D99594"/>
                </a:solidFill>
                <a:latin typeface="Times New Roman"/>
              </a:rPr>
              <a:t>][j] = c[</a:t>
            </a:r>
            <a:r>
              <a:rPr lang="en-US" sz="1600" dirty="0" err="1" smtClean="0">
                <a:solidFill>
                  <a:srgbClr val="D99594"/>
                </a:solidFill>
                <a:latin typeface="Times New Roman"/>
              </a:rPr>
              <a:t>i</a:t>
            </a:r>
            <a:r>
              <a:rPr lang="en-US" sz="1600" dirty="0" smtClean="0">
                <a:solidFill>
                  <a:srgbClr val="D99594"/>
                </a:solidFill>
                <a:latin typeface="Times New Roman"/>
              </a:rPr>
              <a:t>][j] + a[</a:t>
            </a:r>
            <a:r>
              <a:rPr lang="en-US" sz="1600" dirty="0" err="1" smtClean="0">
                <a:solidFill>
                  <a:srgbClr val="D99594"/>
                </a:solidFill>
                <a:latin typeface="Times New Roman"/>
              </a:rPr>
              <a:t>i</a:t>
            </a:r>
            <a:r>
              <a:rPr lang="en-US" sz="1600" dirty="0" smtClean="0">
                <a:solidFill>
                  <a:srgbClr val="D99594"/>
                </a:solidFill>
                <a:latin typeface="Times New Roman"/>
              </a:rPr>
              <a:t>][k] * b[k][j];}}} →</a:t>
            </a:r>
          </a:p>
          <a:p>
            <a:pPr marL="457200" eaLnBrk="1" hangingPunct="1">
              <a:buFont typeface="Wingdings" pitchFamily="2" charset="2"/>
              <a:buNone/>
              <a:defRPr/>
            </a:pPr>
            <a:r>
              <a:rPr lang="en-US" sz="1600" dirty="0" smtClean="0">
                <a:solidFill>
                  <a:srgbClr val="D99594"/>
                </a:solidFill>
                <a:latin typeface="Times New Roman"/>
              </a:rPr>
              <a:t>	loop k step s {loop j step s {loop </a:t>
            </a:r>
            <a:r>
              <a:rPr lang="en-US" sz="1600" dirty="0" err="1" smtClean="0">
                <a:solidFill>
                  <a:srgbClr val="D99594"/>
                </a:solidFill>
                <a:latin typeface="Times New Roman"/>
              </a:rPr>
              <a:t>i</a:t>
            </a:r>
            <a:r>
              <a:rPr lang="en-US" sz="1600" dirty="0" smtClean="0">
                <a:solidFill>
                  <a:srgbClr val="D99594"/>
                </a:solidFill>
                <a:latin typeface="Times New Roman"/>
              </a:rPr>
              <a:t> {for (</a:t>
            </a:r>
            <a:r>
              <a:rPr lang="en-US" sz="1600" dirty="0" err="1" smtClean="0">
                <a:solidFill>
                  <a:srgbClr val="D99594"/>
                </a:solidFill>
                <a:latin typeface="Times New Roman"/>
              </a:rPr>
              <a:t>kk</a:t>
            </a:r>
            <a:r>
              <a:rPr lang="en-US" sz="1600" dirty="0" smtClean="0">
                <a:solidFill>
                  <a:srgbClr val="D99594"/>
                </a:solidFill>
                <a:latin typeface="Times New Roman"/>
              </a:rPr>
              <a:t> = k; </a:t>
            </a:r>
            <a:r>
              <a:rPr lang="en-US" sz="1600" dirty="0" err="1" smtClean="0">
                <a:solidFill>
                  <a:srgbClr val="D99594"/>
                </a:solidFill>
                <a:latin typeface="Times New Roman"/>
              </a:rPr>
              <a:t>kk</a:t>
            </a:r>
            <a:r>
              <a:rPr lang="en-US" sz="1600" dirty="0" smtClean="0">
                <a:solidFill>
                  <a:srgbClr val="D99594"/>
                </a:solidFill>
                <a:latin typeface="Times New Roman"/>
              </a:rPr>
              <a:t> &lt; k + s; </a:t>
            </a:r>
            <a:r>
              <a:rPr lang="en-US" sz="1600" dirty="0" err="1" smtClean="0">
                <a:solidFill>
                  <a:srgbClr val="D99594"/>
                </a:solidFill>
                <a:latin typeface="Times New Roman"/>
              </a:rPr>
              <a:t>kk</a:t>
            </a:r>
            <a:r>
              <a:rPr lang="en-US" sz="1600" dirty="0" smtClean="0">
                <a:solidFill>
                  <a:srgbClr val="D99594"/>
                </a:solidFill>
                <a:latin typeface="Times New Roman"/>
              </a:rPr>
              <a:t>++) {for (</a:t>
            </a:r>
            <a:r>
              <a:rPr lang="en-US" sz="1600" dirty="0" err="1" smtClean="0">
                <a:solidFill>
                  <a:srgbClr val="D99594"/>
                </a:solidFill>
                <a:latin typeface="Times New Roman"/>
              </a:rPr>
              <a:t>jj</a:t>
            </a:r>
            <a:r>
              <a:rPr lang="en-US" sz="1600" dirty="0" smtClean="0">
                <a:solidFill>
                  <a:srgbClr val="D99594"/>
                </a:solidFill>
                <a:latin typeface="Times New Roman"/>
              </a:rPr>
              <a:t> = j; </a:t>
            </a:r>
            <a:r>
              <a:rPr lang="en-US" sz="1600" dirty="0" err="1" smtClean="0">
                <a:solidFill>
                  <a:srgbClr val="D99594"/>
                </a:solidFill>
                <a:latin typeface="Times New Roman"/>
              </a:rPr>
              <a:t>jj</a:t>
            </a:r>
            <a:r>
              <a:rPr lang="en-US" sz="1600" dirty="0" smtClean="0">
                <a:solidFill>
                  <a:srgbClr val="D99594"/>
                </a:solidFill>
                <a:latin typeface="Times New Roman"/>
              </a:rPr>
              <a:t> &lt; j + s; </a:t>
            </a:r>
            <a:r>
              <a:rPr lang="en-US" sz="1600" dirty="0" err="1" smtClean="0">
                <a:solidFill>
                  <a:srgbClr val="D99594"/>
                </a:solidFill>
                <a:latin typeface="Times New Roman"/>
              </a:rPr>
              <a:t>jj</a:t>
            </a:r>
            <a:r>
              <a:rPr lang="en-US" sz="1600" dirty="0" smtClean="0">
                <a:solidFill>
                  <a:srgbClr val="D99594"/>
                </a:solidFill>
                <a:latin typeface="Times New Roman"/>
              </a:rPr>
              <a:t>++) { c[</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 = c[</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 + a[</a:t>
            </a:r>
            <a:r>
              <a:rPr lang="en-US" sz="1600" dirty="0" err="1" smtClean="0">
                <a:solidFill>
                  <a:srgbClr val="D99594"/>
                </a:solidFill>
                <a:latin typeface="Times New Roman"/>
              </a:rPr>
              <a:t>i</a:t>
            </a:r>
            <a:r>
              <a:rPr lang="en-US" sz="1600" dirty="0" smtClean="0">
                <a:solidFill>
                  <a:srgbClr val="D99594"/>
                </a:solidFill>
                <a:latin typeface="Times New Roman"/>
              </a:rPr>
              <a:t>][</a:t>
            </a:r>
            <a:r>
              <a:rPr lang="en-US" sz="1600" dirty="0" err="1" smtClean="0">
                <a:solidFill>
                  <a:srgbClr val="D99594"/>
                </a:solidFill>
                <a:latin typeface="Times New Roman"/>
              </a:rPr>
              <a:t>kk</a:t>
            </a:r>
            <a:r>
              <a:rPr lang="en-US" sz="1600" dirty="0" smtClean="0">
                <a:solidFill>
                  <a:srgbClr val="D99594"/>
                </a:solidFill>
                <a:latin typeface="Times New Roman"/>
              </a:rPr>
              <a:t>] * b[</a:t>
            </a:r>
            <a:r>
              <a:rPr lang="en-US" sz="1600" dirty="0" err="1" smtClean="0">
                <a:solidFill>
                  <a:srgbClr val="D99594"/>
                </a:solidFill>
                <a:latin typeface="Times New Roman"/>
              </a:rPr>
              <a:t>kk</a:t>
            </a:r>
            <a:r>
              <a:rPr lang="en-US" sz="1600" dirty="0" smtClean="0">
                <a:solidFill>
                  <a:srgbClr val="D99594"/>
                </a:solidFill>
                <a:latin typeface="Times New Roman"/>
              </a:rPr>
              <a:t>][</a:t>
            </a:r>
            <a:r>
              <a:rPr lang="en-US" sz="1600" dirty="0" err="1" smtClean="0">
                <a:solidFill>
                  <a:srgbClr val="D99594"/>
                </a:solidFill>
                <a:latin typeface="Times New Roman"/>
              </a:rPr>
              <a:t>jj</a:t>
            </a:r>
            <a:r>
              <a:rPr lang="en-US" sz="1600" dirty="0" smtClean="0">
                <a:solidFill>
                  <a:srgbClr val="D99594"/>
                </a:solidFill>
                <a:latin typeface="Times New Roman"/>
              </a:rPr>
              <a:t>];}}}}}</a:t>
            </a:r>
          </a:p>
          <a:p>
            <a:pPr eaLnBrk="1" hangingPunct="1">
              <a:buFont typeface="Wingdings" pitchFamily="2" charset="2"/>
              <a:buNone/>
              <a:defRPr/>
            </a:pPr>
            <a:r>
              <a:rPr lang="en-US" sz="1600" b="1" dirty="0" smtClean="0">
                <a:solidFill>
                  <a:srgbClr val="0070C0"/>
                </a:solidFill>
                <a:latin typeface="Times New Roman"/>
              </a:rPr>
              <a:t>2)  Reduce the data size</a:t>
            </a:r>
            <a:endParaRPr lang="en-US" sz="1600" dirty="0" smtClean="0"/>
          </a:p>
          <a:p>
            <a:pPr marL="457200" eaLnBrk="1" hangingPunct="1">
              <a:buFont typeface="Wingdings" pitchFamily="2" charset="2"/>
              <a:buNone/>
              <a:defRPr/>
            </a:pPr>
            <a:r>
              <a:rPr lang="en-US" sz="1600" strike="sngStrike" dirty="0" smtClean="0">
                <a:solidFill>
                  <a:srgbClr val="B2B2B2"/>
                </a:solidFill>
                <a:latin typeface="Times New Roman"/>
              </a:rPr>
              <a:t>a)	use smaller types (e.g., float instead of double or short instead of </a:t>
            </a:r>
            <a:r>
              <a:rPr lang="en-US" sz="1600" strike="sngStrike" dirty="0" err="1" smtClean="0">
                <a:solidFill>
                  <a:srgbClr val="B2B2B2"/>
                </a:solidFill>
                <a:latin typeface="Times New Roman"/>
              </a:rPr>
              <a:t>int</a:t>
            </a:r>
            <a:r>
              <a:rPr lang="en-US" sz="1600" strike="sngStrike" dirty="0" smtClean="0">
                <a:solidFill>
                  <a:srgbClr val="B2B2B2"/>
                </a:solidFill>
                <a:latin typeface="Times New Roman"/>
              </a:rPr>
              <a:t>)</a:t>
            </a:r>
          </a:p>
          <a:p>
            <a:pPr marL="457200" eaLnBrk="1" hangingPunct="1">
              <a:buFont typeface="Wingdings" pitchFamily="2" charset="2"/>
              <a:buNone/>
              <a:defRPr/>
            </a:pPr>
            <a:r>
              <a:rPr lang="en-US" sz="1600" strike="sngStrike" dirty="0" smtClean="0">
                <a:solidFill>
                  <a:srgbClr val="B2B2B2"/>
                </a:solidFill>
                <a:latin typeface="Times New Roman"/>
              </a:rPr>
              <a:t>	double a[n]; → float a[n];</a:t>
            </a:r>
          </a:p>
          <a:p>
            <a:pPr marL="457200" eaLnBrk="1" hangingPunct="1">
              <a:buFont typeface="Wingdings" pitchFamily="2" charset="2"/>
              <a:buNone/>
              <a:defRPr/>
            </a:pPr>
            <a:r>
              <a:rPr lang="en-US" sz="1600" strike="sngStrike" dirty="0" smtClean="0">
                <a:solidFill>
                  <a:srgbClr val="B2B2B2"/>
                </a:solidFill>
                <a:latin typeface="Times New Roman"/>
              </a:rPr>
              <a:t>	use the "-</a:t>
            </a:r>
            <a:r>
              <a:rPr lang="en-US" sz="1600" strike="sngStrike" dirty="0" err="1" smtClean="0">
                <a:solidFill>
                  <a:srgbClr val="B2B2B2"/>
                </a:solidFill>
                <a:latin typeface="Times New Roman"/>
              </a:rPr>
              <a:t>fpack-struct</a:t>
            </a:r>
            <a:r>
              <a:rPr lang="en-US" sz="1600" strike="sngStrike" dirty="0" smtClean="0">
                <a:solidFill>
                  <a:srgbClr val="B2B2B2"/>
                </a:solidFill>
                <a:latin typeface="Times New Roman"/>
              </a:rPr>
              <a:t>" compiler flag</a:t>
            </a:r>
          </a:p>
          <a:p>
            <a:pPr marL="457200" eaLnBrk="1" hangingPunct="1">
              <a:buFont typeface="Wingdings" pitchFamily="2" charset="2"/>
              <a:buNone/>
              <a:defRPr/>
            </a:pPr>
            <a:r>
              <a:rPr lang="en-US" sz="1600" strike="sngStrike" dirty="0" smtClean="0">
                <a:solidFill>
                  <a:srgbClr val="B2B2B2"/>
                </a:solidFill>
                <a:latin typeface="Times New Roman"/>
              </a:rPr>
              <a:t>b)	allocate an array of elements instead of each element individually</a:t>
            </a:r>
          </a:p>
          <a:p>
            <a:pPr marL="457200" eaLnBrk="1" hangingPunct="1">
              <a:buFont typeface="Wingdings" pitchFamily="2" charset="2"/>
              <a:buNone/>
              <a:defRPr/>
            </a:pPr>
            <a:r>
              <a:rPr lang="en-US" sz="1600" strike="sngStrike" dirty="0" smtClean="0">
                <a:solidFill>
                  <a:srgbClr val="B2B2B2"/>
                </a:solidFill>
                <a:latin typeface="Times New Roman"/>
              </a:rPr>
              <a:t>	loop {... c = </a:t>
            </a:r>
            <a:r>
              <a:rPr lang="en-US" sz="1600" strike="sngStrike" dirty="0" err="1" smtClean="0">
                <a:solidFill>
                  <a:srgbClr val="B2B2B2"/>
                </a:solidFill>
                <a:latin typeface="Times New Roman"/>
              </a:rPr>
              <a:t>malloc</a:t>
            </a:r>
            <a:r>
              <a:rPr lang="en-US" sz="1600" strike="sngStrike" dirty="0" smtClean="0">
                <a:solidFill>
                  <a:srgbClr val="B2B2B2"/>
                </a:solidFill>
                <a:latin typeface="Times New Roman"/>
              </a:rPr>
              <a:t>(1); ...} → top = n; loop {if (top == n) {</a:t>
            </a:r>
            <a:r>
              <a:rPr lang="en-US" sz="1600" strike="sngStrike" dirty="0" err="1" smtClean="0">
                <a:solidFill>
                  <a:srgbClr val="B2B2B2"/>
                </a:solidFill>
                <a:latin typeface="Times New Roman"/>
              </a:rPr>
              <a:t>tmp</a:t>
            </a:r>
            <a:r>
              <a:rPr lang="en-US" sz="1600" strike="sngStrike" dirty="0" smtClean="0">
                <a:solidFill>
                  <a:srgbClr val="B2B2B2"/>
                </a:solidFill>
                <a:latin typeface="Times New Roman"/>
              </a:rPr>
              <a:t> = </a:t>
            </a:r>
            <a:r>
              <a:rPr lang="en-US" sz="1600" strike="sngStrike" dirty="0" err="1" smtClean="0">
                <a:solidFill>
                  <a:srgbClr val="B2B2B2"/>
                </a:solidFill>
                <a:latin typeface="Times New Roman"/>
              </a:rPr>
              <a:t>malloc</a:t>
            </a:r>
            <a:r>
              <a:rPr lang="en-US" sz="1600" strike="sngStrike" dirty="0" smtClean="0">
                <a:solidFill>
                  <a:srgbClr val="B2B2B2"/>
                </a:solidFill>
                <a:latin typeface="Times New Roman"/>
              </a:rPr>
              <a:t>(n); top = 0;} ... c = &amp;</a:t>
            </a:r>
            <a:r>
              <a:rPr lang="en-US" sz="1600" strike="sngStrike" dirty="0" err="1" smtClean="0">
                <a:solidFill>
                  <a:srgbClr val="B2B2B2"/>
                </a:solidFill>
                <a:latin typeface="Times New Roman"/>
              </a:rPr>
              <a:t>tmp</a:t>
            </a:r>
            <a:r>
              <a:rPr lang="en-US" sz="1600" strike="sngStrike" dirty="0" smtClean="0">
                <a:solidFill>
                  <a:srgbClr val="B2B2B2"/>
                </a:solidFill>
                <a:latin typeface="Times New Roman"/>
              </a:rPr>
              <a:t>[top++]; ...}</a:t>
            </a:r>
          </a:p>
        </p:txBody>
      </p:sp>
      <p:sp>
        <p:nvSpPr>
          <p:cNvPr id="29700" name="Date Placeholder 2"/>
          <p:cNvSpPr>
            <a:spLocks noGrp="1"/>
          </p:cNvSpPr>
          <p:nvPr>
            <p:ph type="dt" sz="quarter" idx="11"/>
          </p:nvPr>
        </p:nvSpPr>
        <p:spPr>
          <a:noFill/>
        </p:spPr>
        <p:txBody>
          <a:bodyPr/>
          <a:lstStyle/>
          <a:p>
            <a:r>
              <a:rPr lang="en-US" smtClean="0"/>
              <a:t>PerfExpert Tutorial</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Try Remaining Suggestions</a:t>
            </a:r>
          </a:p>
        </p:txBody>
      </p:sp>
      <p:sp>
        <p:nvSpPr>
          <p:cNvPr id="31746" name="Content Placeholder 2"/>
          <p:cNvSpPr>
            <a:spLocks noGrp="1"/>
          </p:cNvSpPr>
          <p:nvPr>
            <p:ph idx="1"/>
          </p:nvPr>
        </p:nvSpPr>
        <p:spPr/>
        <p:txBody>
          <a:bodyPr/>
          <a:lstStyle/>
          <a:p>
            <a:r>
              <a:rPr lang="en-US" smtClean="0"/>
              <a:t>Start with suggestion 1b because it is simpler</a:t>
            </a:r>
          </a:p>
          <a:p>
            <a:endParaRPr lang="en-US" smtClean="0"/>
          </a:p>
          <a:p>
            <a:endParaRPr lang="en-US" sz="3200" smtClean="0"/>
          </a:p>
          <a:p>
            <a:r>
              <a:rPr lang="en-US" smtClean="0"/>
              <a:t>Exchange the </a:t>
            </a:r>
            <a:r>
              <a:rPr lang="en-US" i="1" smtClean="0"/>
              <a:t>j</a:t>
            </a:r>
            <a:r>
              <a:rPr lang="en-US" smtClean="0"/>
              <a:t> and </a:t>
            </a:r>
            <a:r>
              <a:rPr lang="en-US" i="1" smtClean="0"/>
              <a:t>k</a:t>
            </a:r>
            <a:r>
              <a:rPr lang="en-US" smtClean="0"/>
              <a:t> loops of the loop nest</a:t>
            </a:r>
          </a:p>
          <a:p>
            <a:endParaRPr lang="en-US" smtClean="0"/>
          </a:p>
          <a:p>
            <a:endParaRPr lang="en-US" smtClean="0"/>
          </a:p>
          <a:p>
            <a:endParaRPr lang="en-US" smtClean="0"/>
          </a:p>
          <a:p>
            <a:r>
              <a:rPr lang="en-US" smtClean="0"/>
              <a:t>Assess new code with PerfExpert</a:t>
            </a:r>
          </a:p>
        </p:txBody>
      </p:sp>
      <p:sp>
        <p:nvSpPr>
          <p:cNvPr id="31747" name="Slide Number Placeholder 3"/>
          <p:cNvSpPr>
            <a:spLocks noGrp="1"/>
          </p:cNvSpPr>
          <p:nvPr>
            <p:ph type="sldNum" sz="quarter" idx="10"/>
          </p:nvPr>
        </p:nvSpPr>
        <p:spPr>
          <a:noFill/>
        </p:spPr>
        <p:txBody>
          <a:bodyPr/>
          <a:lstStyle/>
          <a:p>
            <a:fld id="{EEBF5385-ED8A-4440-997A-B7CDF1AAD640}" type="slidenum">
              <a:rPr lang="en-US" smtClean="0"/>
              <a:pPr/>
              <a:t>33</a:t>
            </a:fld>
            <a:endParaRPr lang="en-US" smtClean="0"/>
          </a:p>
        </p:txBody>
      </p:sp>
      <p:sp>
        <p:nvSpPr>
          <p:cNvPr id="31748" name="Date Placeholder 4"/>
          <p:cNvSpPr>
            <a:spLocks noGrp="1"/>
          </p:cNvSpPr>
          <p:nvPr>
            <p:ph type="dt" sz="quarter" idx="11"/>
          </p:nvPr>
        </p:nvSpPr>
        <p:spPr>
          <a:noFill/>
        </p:spPr>
        <p:txBody>
          <a:bodyPr/>
          <a:lstStyle/>
          <a:p>
            <a:r>
              <a:rPr lang="en-US" smtClean="0"/>
              <a:t>PerfExpert Tutorial</a:t>
            </a:r>
          </a:p>
        </p:txBody>
      </p:sp>
      <p:sp>
        <p:nvSpPr>
          <p:cNvPr id="6" name="Content Placeholder 5"/>
          <p:cNvSpPr txBox="1">
            <a:spLocks/>
          </p:cNvSpPr>
          <p:nvPr/>
        </p:nvSpPr>
        <p:spPr bwMode="auto">
          <a:xfrm>
            <a:off x="457200" y="1905000"/>
            <a:ext cx="8226425" cy="962025"/>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lstStyle/>
          <a:p>
            <a:pPr marL="342900" indent="-342900">
              <a:spcBef>
                <a:spcPct val="20000"/>
              </a:spcBef>
              <a:buClr>
                <a:srgbClr val="7B7BD1"/>
              </a:buClr>
              <a:buSzPct val="95000"/>
              <a:buFont typeface="Wingdings" pitchFamily="2" charset="2"/>
              <a:buNone/>
              <a:defRPr/>
            </a:pPr>
            <a:r>
              <a:rPr lang="en-US" sz="1600" b="1" kern="0" dirty="0">
                <a:solidFill>
                  <a:srgbClr val="0070C0"/>
                </a:solidFill>
                <a:latin typeface="Times New Roman"/>
              </a:rPr>
              <a:t>1)  Improve the data locality</a:t>
            </a:r>
            <a:endParaRPr lang="en-US" sz="1600" kern="0" dirty="0"/>
          </a:p>
          <a:p>
            <a:pPr marL="457200" indent="-342900">
              <a:spcBef>
                <a:spcPct val="20000"/>
              </a:spcBef>
              <a:buClr>
                <a:srgbClr val="7B7BD1"/>
              </a:buClr>
              <a:buSzPct val="95000"/>
              <a:buFont typeface="Wingdings" pitchFamily="2" charset="2"/>
              <a:buNone/>
              <a:defRPr/>
            </a:pPr>
            <a:r>
              <a:rPr lang="en-US" sz="1600" kern="0" dirty="0">
                <a:latin typeface="Times New Roman"/>
              </a:rPr>
              <a:t>b)	change the order of loops</a:t>
            </a:r>
          </a:p>
          <a:p>
            <a:pPr marL="457200" indent="-342900">
              <a:spcBef>
                <a:spcPct val="20000"/>
              </a:spcBef>
              <a:buClr>
                <a:srgbClr val="7B7BD1"/>
              </a:buClr>
              <a:buSzPct val="95000"/>
              <a:buFont typeface="Wingdings" pitchFamily="2" charset="2"/>
              <a:buNone/>
              <a:defRPr/>
            </a:pPr>
            <a:r>
              <a:rPr lang="en-US" sz="1600" kern="0" dirty="0">
                <a:latin typeface="Times New Roman"/>
              </a:rPr>
              <a:t>	</a:t>
            </a:r>
            <a:r>
              <a:rPr lang="en-US" sz="1600" kern="0" dirty="0">
                <a:solidFill>
                  <a:srgbClr val="D99594"/>
                </a:solidFill>
                <a:latin typeface="Times New Roman"/>
              </a:rPr>
              <a:t>loop </a:t>
            </a:r>
            <a:r>
              <a:rPr lang="en-US" sz="1600" kern="0" dirty="0" err="1">
                <a:solidFill>
                  <a:srgbClr val="D99594"/>
                </a:solidFill>
                <a:latin typeface="Times New Roman"/>
              </a:rPr>
              <a:t>i</a:t>
            </a:r>
            <a:r>
              <a:rPr lang="en-US" sz="1600" kern="0" dirty="0">
                <a:solidFill>
                  <a:srgbClr val="D99594"/>
                </a:solidFill>
                <a:latin typeface="Times New Roman"/>
              </a:rPr>
              <a:t> {...} loop j {...} → loop j {...} loop </a:t>
            </a:r>
            <a:r>
              <a:rPr lang="en-US" sz="1600" kern="0" dirty="0" err="1">
                <a:solidFill>
                  <a:srgbClr val="D99594"/>
                </a:solidFill>
                <a:latin typeface="Times New Roman"/>
              </a:rPr>
              <a:t>i</a:t>
            </a:r>
            <a:r>
              <a:rPr lang="en-US" sz="1600" kern="0" dirty="0">
                <a:solidFill>
                  <a:srgbClr val="D99594"/>
                </a:solidFill>
                <a:latin typeface="Times New Roman"/>
              </a:rPr>
              <a:t> {...}</a:t>
            </a:r>
          </a:p>
        </p:txBody>
      </p:sp>
      <p:sp>
        <p:nvSpPr>
          <p:cNvPr id="8" name="Content Placeholder 2"/>
          <p:cNvSpPr txBox="1">
            <a:spLocks/>
          </p:cNvSpPr>
          <p:nvPr/>
        </p:nvSpPr>
        <p:spPr bwMode="auto">
          <a:xfrm>
            <a:off x="457200" y="3581400"/>
            <a:ext cx="8229600" cy="1524000"/>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(i = 0; i &lt; n; i++)</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 = 0; k &lt; n; k++)</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 += a[i][k] * b[k][j];</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0"/>
          </p:nvPr>
        </p:nvSpPr>
        <p:spPr>
          <a:noFill/>
        </p:spPr>
        <p:txBody>
          <a:bodyPr/>
          <a:lstStyle/>
          <a:p>
            <a:fld id="{3DDC483D-BAEB-45BC-84A1-516A636D4157}" type="slidenum">
              <a:rPr lang="en-US" smtClean="0"/>
              <a:pPr/>
              <a:t>34</a:t>
            </a:fld>
            <a:endParaRPr lang="en-US" smtClean="0"/>
          </a:p>
        </p:txBody>
      </p:sp>
      <p:sp>
        <p:nvSpPr>
          <p:cNvPr id="32770" name="Title 1"/>
          <p:cNvSpPr>
            <a:spLocks noGrp="1"/>
          </p:cNvSpPr>
          <p:nvPr>
            <p:ph type="title"/>
          </p:nvPr>
        </p:nvSpPr>
        <p:spPr/>
        <p:txBody>
          <a:bodyPr/>
          <a:lstStyle/>
          <a:p>
            <a:pPr eaLnBrk="1" hangingPunct="1"/>
            <a:r>
              <a:rPr lang="en-US" smtClean="0"/>
              <a:t>Output after Loop Exchange</a:t>
            </a:r>
          </a:p>
        </p:txBody>
      </p:sp>
      <p:sp>
        <p:nvSpPr>
          <p:cNvPr id="6" name="Content Placeholder 5"/>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hpctoolkit-</a:t>
            </a:r>
            <a:r>
              <a:rPr lang="en-US" sz="1350" b="1" dirty="0" smtClean="0">
                <a:solidFill>
                  <a:srgbClr val="FF0000"/>
                </a:solidFill>
                <a:latin typeface="Courier New" pitchFamily="49" charset="0"/>
                <a:cs typeface="Courier New" pitchFamily="49" charset="0"/>
              </a:rPr>
              <a:t>a.out</a:t>
            </a:r>
            <a:r>
              <a:rPr lang="en-US" sz="1350" b="1" dirty="0" smtClean="0">
                <a:latin typeface="Courier New" pitchFamily="49" charset="0"/>
                <a:cs typeface="Courier New" pitchFamily="49" charset="0"/>
              </a:rPr>
              <a:t>-database-</a:t>
            </a:r>
            <a:r>
              <a:rPr lang="en-US" sz="1350" b="1" dirty="0" smtClean="0">
                <a:solidFill>
                  <a:srgbClr val="FF0000"/>
                </a:solidFill>
                <a:latin typeface="Courier New" pitchFamily="49" charset="0"/>
                <a:cs typeface="Courier New" pitchFamily="49" charset="0"/>
              </a:rPr>
              <a:t>1234568</a:t>
            </a:r>
            <a:r>
              <a:rPr lang="en-US" sz="1350" b="1" dirty="0" smtClean="0">
                <a:latin typeface="Courier New" pitchFamily="49" charset="0"/>
                <a:cs typeface="Courier New" pitchFamily="49" charset="0"/>
              </a:rPr>
              <a:t>/experiment.xml is 1.45 sec</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Font typeface="Wingdings" pitchFamily="2" charset="2"/>
              <a:buNone/>
              <a:defRPr/>
            </a:pPr>
            <a:r>
              <a:rPr lang="en-US" sz="1350" b="1" dirty="0" smtClean="0">
                <a:latin typeface="Courier New" pitchFamily="49" charset="0"/>
                <a:cs typeface="Courier New" pitchFamily="49" charset="0"/>
              </a:rPr>
              <a:t>http://www.tacc.utexas.edu/perfexpert/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loop at line 25 in main (100.0%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performance assessment   LCPI good......okay......fair......poor......bad....</a:t>
            </a:r>
          </a:p>
          <a:p>
            <a:pPr eaLnBrk="1" hangingPunct="1">
              <a:buFont typeface="Wingdings" pitchFamily="2" charset="2"/>
              <a:buNone/>
              <a:defRPr/>
            </a:pPr>
            <a:r>
              <a:rPr lang="en-US" sz="1350" b="1" dirty="0" smtClean="0">
                <a:latin typeface="Courier New" pitchFamily="49" charset="0"/>
                <a:cs typeface="Courier New" pitchFamily="49" charset="0"/>
              </a:rPr>
              <a:t>- overall                 4.1 &gt;&gt;&gt;&gt;&gt;&gt;&gt;&gt;&gt;&gt;&gt;&gt;&gt;&gt;&gt;&gt;&gt;&gt;&gt;&gt;&gt;&gt;&gt;&gt;&gt;&gt;&gt;&gt;&gt;&gt;&gt;&gt;&gt;&gt;&gt;&gt;&gt;&gt;&gt;&gt;&gt;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upper bound by category</a:t>
            </a:r>
          </a:p>
          <a:p>
            <a:pPr eaLnBrk="1" hangingPunct="1">
              <a:buFont typeface="Wingdings" pitchFamily="2" charset="2"/>
              <a:buNone/>
              <a:defRPr/>
            </a:pPr>
            <a:r>
              <a:rPr lang="en-US" sz="1350" b="1" dirty="0" smtClean="0">
                <a:latin typeface="Courier New" pitchFamily="49" charset="0"/>
                <a:cs typeface="Courier New" pitchFamily="49" charset="0"/>
              </a:rPr>
              <a:t>- data accesses           3.6 &gt;&gt;&gt;&gt;&gt;&gt;&gt;&gt;&gt;&gt;&gt;&gt;&gt;&gt;&gt;&gt;&gt;&gt;&gt;&gt;&gt;&gt;&gt;&gt;&gt;&gt;&gt;&gt;&gt;&gt;&gt;&gt;&gt;&gt;&gt;&gt;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accesses    0.5 &gt;&gt;&gt;&gt;&gt;</a:t>
            </a:r>
          </a:p>
          <a:p>
            <a:pPr eaLnBrk="1" hangingPunct="1">
              <a:buFont typeface="Wingdings" pitchFamily="2" charset="2"/>
              <a:buNone/>
              <a:defRPr/>
            </a:pPr>
            <a:r>
              <a:rPr lang="en-US" sz="1350" b="1" dirty="0" smtClean="0">
                <a:latin typeface="Courier New" pitchFamily="49" charset="0"/>
                <a:cs typeface="Courier New" pitchFamily="49" charset="0"/>
              </a:rPr>
              <a:t>- data TLB                0.0 &gt;</a:t>
            </a:r>
          </a:p>
          <a:p>
            <a:pPr eaLnBrk="1" hangingPunct="1">
              <a:buFont typeface="Wingdings" pitchFamily="2" charset="2"/>
              <a:buNone/>
              <a:defRPr/>
            </a:pPr>
            <a:r>
              <a:rPr lang="en-US" sz="1350" b="1" dirty="0" smtClean="0">
                <a:latin typeface="Courier New" pitchFamily="49" charset="0"/>
                <a:cs typeface="Courier New" pitchFamily="49" charset="0"/>
              </a:rPr>
              <a:t>- instruction TLB         0.0 &gt;</a:t>
            </a:r>
          </a:p>
          <a:p>
            <a:pPr eaLnBrk="1" hangingPunct="1">
              <a:buFont typeface="Wingdings" pitchFamily="2" charset="2"/>
              <a:buNone/>
              <a:defRPr/>
            </a:pPr>
            <a:r>
              <a:rPr lang="en-US" sz="1350" b="1" dirty="0" smtClean="0">
                <a:latin typeface="Courier New" pitchFamily="49" charset="0"/>
                <a:cs typeface="Courier New" pitchFamily="49" charset="0"/>
              </a:rPr>
              <a:t>- branch instructions     0.1 &gt;</a:t>
            </a:r>
          </a:p>
          <a:p>
            <a:pPr eaLnBrk="1" hangingPunct="1">
              <a:buFont typeface="Wingdings" pitchFamily="2" charset="2"/>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3.3 &gt;&gt;&gt;&gt;&gt;&gt;&gt;&gt;&gt;&gt;&gt;&gt;&gt;&gt;&gt;&gt;&gt;&gt;&gt;&gt;&gt;&gt;&gt;&gt;&gt;&gt;&gt;&gt;&gt;&gt;&gt;&gt;&gt;</a:t>
            </a:r>
          </a:p>
          <a:p>
            <a:pPr eaLnBrk="1" hangingPunct="1">
              <a:buFont typeface="Wingdings" pitchFamily="2" charset="2"/>
              <a:buNone/>
              <a:defRPr/>
            </a:pPr>
            <a:endParaRPr lang="en-US" sz="1350" b="1" dirty="0" smtClean="0">
              <a:latin typeface="Courier New" pitchFamily="49" charset="0"/>
              <a:cs typeface="Courier New" pitchFamily="49" charset="0"/>
            </a:endParaRPr>
          </a:p>
        </p:txBody>
      </p:sp>
      <p:sp>
        <p:nvSpPr>
          <p:cNvPr id="32772" name="Date Placeholder 2"/>
          <p:cNvSpPr>
            <a:spLocks noGrp="1"/>
          </p:cNvSpPr>
          <p:nvPr>
            <p:ph type="dt" sz="quarter" idx="11"/>
          </p:nvPr>
        </p:nvSpPr>
        <p:spPr>
          <a:noFill/>
        </p:spPr>
        <p:txBody>
          <a:bodyPr/>
          <a:lstStyle/>
          <a:p>
            <a:r>
              <a:rPr lang="en-US" smtClean="0"/>
              <a:t>PerfExpert Tutorial</a:t>
            </a:r>
          </a:p>
        </p:txBody>
      </p:sp>
      <p:sp>
        <p:nvSpPr>
          <p:cNvPr id="32773" name="Rounded Rectangular Callout 6"/>
          <p:cNvSpPr>
            <a:spLocks noChangeArrowheads="1"/>
          </p:cNvSpPr>
          <p:nvPr/>
        </p:nvSpPr>
        <p:spPr bwMode="auto">
          <a:xfrm>
            <a:off x="5791200" y="1600200"/>
            <a:ext cx="1752600" cy="304800"/>
          </a:xfrm>
          <a:prstGeom prst="wedgeRoundRectCallout">
            <a:avLst>
              <a:gd name="adj1" fmla="val 61889"/>
              <a:gd name="adj2" fmla="val -60083"/>
              <a:gd name="adj3" fmla="val 16667"/>
            </a:avLst>
          </a:prstGeom>
          <a:solidFill>
            <a:schemeClr val="accent1"/>
          </a:solidFill>
          <a:ln w="9525" algn="ctr">
            <a:noFill/>
            <a:round/>
            <a:headEnd/>
            <a:tailEnd/>
          </a:ln>
        </p:spPr>
        <p:txBody>
          <a:bodyPr/>
          <a:lstStyle/>
          <a:p>
            <a:pPr algn="ctr">
              <a:buClr>
                <a:schemeClr val="hlink"/>
              </a:buClr>
              <a:buSzPct val="55000"/>
            </a:pPr>
            <a:r>
              <a:rPr lang="en-US" sz="1200"/>
              <a:t>runtime is much lower</a:t>
            </a:r>
          </a:p>
        </p:txBody>
      </p:sp>
      <p:sp>
        <p:nvSpPr>
          <p:cNvPr id="32774" name="Rounded Rectangular Callout 8"/>
          <p:cNvSpPr>
            <a:spLocks noChangeArrowheads="1"/>
          </p:cNvSpPr>
          <p:nvPr/>
        </p:nvSpPr>
        <p:spPr bwMode="auto">
          <a:xfrm>
            <a:off x="4495800" y="2743200"/>
            <a:ext cx="3352800" cy="304800"/>
          </a:xfrm>
          <a:prstGeom prst="wedgeRoundRectCallout">
            <a:avLst>
              <a:gd name="adj1" fmla="val 51056"/>
              <a:gd name="adj2" fmla="val 331852"/>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overall loop performance is better but still bad</a:t>
            </a:r>
          </a:p>
        </p:txBody>
      </p:sp>
      <p:sp>
        <p:nvSpPr>
          <p:cNvPr id="32775" name="Rounded Rectangular Callout 11"/>
          <p:cNvSpPr>
            <a:spLocks noChangeArrowheads="1"/>
          </p:cNvSpPr>
          <p:nvPr/>
        </p:nvSpPr>
        <p:spPr bwMode="auto">
          <a:xfrm>
            <a:off x="5334000" y="4648200"/>
            <a:ext cx="2971800" cy="304800"/>
          </a:xfrm>
          <a:prstGeom prst="wedgeRoundRectCallout">
            <a:avLst>
              <a:gd name="adj1" fmla="val 20176"/>
              <a:gd name="adj2" fmla="val -112269"/>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data accesses should be optimized next</a:t>
            </a:r>
          </a:p>
        </p:txBody>
      </p:sp>
      <p:sp>
        <p:nvSpPr>
          <p:cNvPr id="32776" name="Rounded Rectangular Callout 12"/>
          <p:cNvSpPr>
            <a:spLocks noChangeArrowheads="1"/>
          </p:cNvSpPr>
          <p:nvPr/>
        </p:nvSpPr>
        <p:spPr bwMode="auto">
          <a:xfrm>
            <a:off x="4267200" y="5105400"/>
            <a:ext cx="2438400" cy="304800"/>
          </a:xfrm>
          <a:prstGeom prst="wedgeRoundRectCallout">
            <a:avLst>
              <a:gd name="adj1" fmla="val -69968"/>
              <a:gd name="adj2" fmla="val -106051"/>
              <a:gd name="adj3" fmla="val 16667"/>
            </a:avLst>
          </a:prstGeom>
          <a:solidFill>
            <a:schemeClr val="accent1"/>
          </a:solidFill>
          <a:ln w="9525" algn="ctr">
            <a:noFill/>
            <a:round/>
            <a:headEnd/>
            <a:tailEnd/>
          </a:ln>
        </p:spPr>
        <p:txBody>
          <a:bodyPr/>
          <a:lstStyle/>
          <a:p>
            <a:pPr algn="ctr">
              <a:buClr>
                <a:schemeClr val="hlink"/>
              </a:buClr>
              <a:buSzPct val="55000"/>
            </a:pPr>
            <a:r>
              <a:rPr lang="en-US" sz="1200"/>
              <a:t>data TLB is no longer a problem</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Continuing Optimization</a:t>
            </a:r>
          </a:p>
        </p:txBody>
      </p:sp>
      <p:sp>
        <p:nvSpPr>
          <p:cNvPr id="34818" name="Content Placeholder 2"/>
          <p:cNvSpPr>
            <a:spLocks noGrp="1"/>
          </p:cNvSpPr>
          <p:nvPr>
            <p:ph idx="1"/>
          </p:nvPr>
        </p:nvSpPr>
        <p:spPr/>
        <p:txBody>
          <a:bodyPr/>
          <a:lstStyle/>
          <a:p>
            <a:r>
              <a:rPr lang="en-US" smtClean="0"/>
              <a:t>Performance is much improved</a:t>
            </a:r>
          </a:p>
          <a:p>
            <a:pPr lvl="1"/>
            <a:r>
              <a:rPr lang="en-US" smtClean="0"/>
              <a:t>Runtime dropped to less than half</a:t>
            </a:r>
          </a:p>
          <a:p>
            <a:r>
              <a:rPr lang="en-US" smtClean="0"/>
              <a:t>Data TLB problem is fixed</a:t>
            </a:r>
          </a:p>
          <a:p>
            <a:pPr lvl="1"/>
            <a:r>
              <a:rPr lang="en-US" smtClean="0"/>
              <a:t>PerfExpert correctly identified this bottleneck</a:t>
            </a:r>
          </a:p>
          <a:p>
            <a:pPr lvl="1"/>
            <a:r>
              <a:rPr lang="en-US" smtClean="0"/>
              <a:t>Suggested a useful code optimization</a:t>
            </a:r>
          </a:p>
          <a:p>
            <a:pPr lvl="1"/>
            <a:r>
              <a:rPr lang="en-US" smtClean="0"/>
              <a:t>Helped verify the resolution of the problem</a:t>
            </a:r>
          </a:p>
          <a:p>
            <a:r>
              <a:rPr lang="en-US" smtClean="0"/>
              <a:t>Performance is still not good</a:t>
            </a:r>
          </a:p>
          <a:p>
            <a:pPr lvl="1"/>
            <a:r>
              <a:rPr lang="en-US" smtClean="0"/>
              <a:t>Repeat optimization procedure</a:t>
            </a:r>
          </a:p>
          <a:p>
            <a:pPr lvl="1"/>
            <a:r>
              <a:rPr lang="en-US" smtClean="0"/>
              <a:t>Target data accesses next (e.g., loop blocking)</a:t>
            </a:r>
          </a:p>
        </p:txBody>
      </p:sp>
      <p:sp>
        <p:nvSpPr>
          <p:cNvPr id="34819" name="Slide Number Placeholder 3"/>
          <p:cNvSpPr>
            <a:spLocks noGrp="1"/>
          </p:cNvSpPr>
          <p:nvPr>
            <p:ph type="sldNum" sz="quarter" idx="10"/>
          </p:nvPr>
        </p:nvSpPr>
        <p:spPr>
          <a:noFill/>
        </p:spPr>
        <p:txBody>
          <a:bodyPr/>
          <a:lstStyle/>
          <a:p>
            <a:fld id="{697EF0C9-C37F-479A-84D8-DEBECB869D60}" type="slidenum">
              <a:rPr lang="en-US" smtClean="0"/>
              <a:pPr/>
              <a:t>35</a:t>
            </a:fld>
            <a:endParaRPr lang="en-US" smtClean="0"/>
          </a:p>
        </p:txBody>
      </p:sp>
      <p:sp>
        <p:nvSpPr>
          <p:cNvPr id="34820" name="Date Placeholder 4"/>
          <p:cNvSpPr>
            <a:spLocks noGrp="1"/>
          </p:cNvSpPr>
          <p:nvPr>
            <p:ph type="dt" sz="quarter" idx="11"/>
          </p:nvPr>
        </p:nvSpPr>
        <p:spPr>
          <a:noFill/>
        </p:spPr>
        <p:txBody>
          <a:bodyPr/>
          <a:lstStyle/>
          <a:p>
            <a:r>
              <a:rPr lang="en-US" smtClean="0"/>
              <a:t>PerfExpert Tutorial</a:t>
            </a:r>
          </a:p>
        </p:txBody>
      </p:sp>
      <p:pic>
        <p:nvPicPr>
          <p:cNvPr id="34821" name="Picture 2" descr="C:\Documents and Settings\Martin Burtscher\Local Settings\Temporary Internet Files\Content.IE5\QNWT6PGV\MC900441884[1].wmf"/>
          <p:cNvPicPr>
            <a:picLocks noChangeAspect="1" noChangeArrowheads="1"/>
          </p:cNvPicPr>
          <p:nvPr/>
        </p:nvPicPr>
        <p:blipFill>
          <a:blip r:embed="rId3" cstate="print"/>
          <a:srcRect/>
          <a:stretch>
            <a:fillRect/>
          </a:stretch>
        </p:blipFill>
        <p:spPr bwMode="auto">
          <a:xfrm>
            <a:off x="6594475" y="1066800"/>
            <a:ext cx="1787525" cy="1447800"/>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and Do-It-Yourself</a:t>
            </a:r>
            <a:endParaRPr lang="en-US" dirty="0"/>
          </a:p>
        </p:txBody>
      </p:sp>
      <p:sp>
        <p:nvSpPr>
          <p:cNvPr id="3" name="Content Placeholder 2"/>
          <p:cNvSpPr>
            <a:spLocks noGrp="1"/>
          </p:cNvSpPr>
          <p:nvPr>
            <p:ph idx="1"/>
          </p:nvPr>
        </p:nvSpPr>
        <p:spPr/>
        <p:txBody>
          <a:bodyPr/>
          <a:lstStyle/>
          <a:p>
            <a:r>
              <a:rPr lang="en-US" dirty="0" smtClean="0"/>
              <a:t>Demo of quick-start example</a:t>
            </a:r>
          </a:p>
          <a:p>
            <a:pPr lvl="1"/>
            <a:r>
              <a:rPr lang="en-US" dirty="0" smtClean="0"/>
              <a:t>Obtain guest account information</a:t>
            </a:r>
          </a:p>
          <a:p>
            <a:pPr lvl="1"/>
            <a:r>
              <a:rPr lang="en-US" dirty="0" smtClean="0"/>
              <a:t>Log on to Ranger</a:t>
            </a:r>
          </a:p>
          <a:p>
            <a:pPr lvl="1"/>
            <a:r>
              <a:rPr lang="en-US" dirty="0" smtClean="0"/>
              <a:t>Copy the MMM code: </a:t>
            </a:r>
            <a:r>
              <a:rPr lang="en-US" b="1" dirty="0" smtClean="0">
                <a:solidFill>
                  <a:srgbClr val="0000FF"/>
                </a:solidFill>
              </a:rPr>
              <a:t>cp ~</a:t>
            </a:r>
            <a:r>
              <a:rPr lang="en-US" b="1" dirty="0" err="1" smtClean="0">
                <a:solidFill>
                  <a:srgbClr val="0000FF"/>
                </a:solidFill>
              </a:rPr>
              <a:t>burtsche</a:t>
            </a:r>
            <a:r>
              <a:rPr lang="en-US" b="1" dirty="0" smtClean="0">
                <a:solidFill>
                  <a:srgbClr val="0000FF"/>
                </a:solidFill>
              </a:rPr>
              <a:t>/PET1/</a:t>
            </a:r>
            <a:r>
              <a:rPr lang="en-US" b="1" dirty="0" err="1" smtClean="0">
                <a:solidFill>
                  <a:srgbClr val="0000FF"/>
                </a:solidFill>
              </a:rPr>
              <a:t>mmm</a:t>
            </a:r>
            <a:r>
              <a:rPr lang="en-US" b="1" dirty="0" smtClean="0">
                <a:solidFill>
                  <a:srgbClr val="0000FF"/>
                </a:solidFill>
              </a:rPr>
              <a:t>*  ./</a:t>
            </a:r>
          </a:p>
          <a:p>
            <a:pPr lvl="1"/>
            <a:r>
              <a:rPr lang="en-US" dirty="0" smtClean="0"/>
              <a:t>Follow along with the demo</a:t>
            </a:r>
          </a:p>
          <a:p>
            <a:pPr lvl="4"/>
            <a:endParaRPr lang="en-US" dirty="0" smtClean="0"/>
          </a:p>
          <a:p>
            <a:r>
              <a:rPr lang="en-US" dirty="0" smtClean="0"/>
              <a:t>Try your own program</a:t>
            </a:r>
          </a:p>
          <a:p>
            <a:pPr lvl="1"/>
            <a:r>
              <a:rPr lang="en-US" dirty="0" smtClean="0"/>
              <a:t>Prepare binary</a:t>
            </a:r>
          </a:p>
          <a:p>
            <a:pPr lvl="1"/>
            <a:r>
              <a:rPr lang="en-US" dirty="0" smtClean="0"/>
              <a:t>Follow steps in quick-start guide (see also next slide)</a:t>
            </a:r>
            <a:endParaRPr lang="en-US" dirty="0"/>
          </a:p>
        </p:txBody>
      </p:sp>
      <p:sp>
        <p:nvSpPr>
          <p:cNvPr id="4" name="Slide Number Placeholder 3"/>
          <p:cNvSpPr>
            <a:spLocks noGrp="1"/>
          </p:cNvSpPr>
          <p:nvPr>
            <p:ph type="sldNum" sz="quarter" idx="10"/>
          </p:nvPr>
        </p:nvSpPr>
        <p:spPr/>
        <p:txBody>
          <a:bodyPr/>
          <a:lstStyle/>
          <a:p>
            <a:pPr>
              <a:defRPr/>
            </a:pPr>
            <a:fld id="{DEA0DA3B-E803-467C-B97F-CC144FC8B30F}" type="slidenum">
              <a:rPr lang="en-US" smtClean="0"/>
              <a:pPr>
                <a:defRPr/>
              </a:pPr>
              <a:t>36</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Your Own Program</a:t>
            </a:r>
            <a:endParaRPr lang="en-US" dirty="0"/>
          </a:p>
        </p:txBody>
      </p:sp>
      <p:sp>
        <p:nvSpPr>
          <p:cNvPr id="3" name="Content Placeholder 2"/>
          <p:cNvSpPr>
            <a:spLocks noGrp="1"/>
          </p:cNvSpPr>
          <p:nvPr>
            <p:ph idx="1"/>
          </p:nvPr>
        </p:nvSpPr>
        <p:spPr/>
        <p:txBody>
          <a:bodyPr/>
          <a:lstStyle/>
          <a:p>
            <a:r>
              <a:rPr lang="en-US" dirty="0" smtClean="0"/>
              <a:t>Log on to your account</a:t>
            </a:r>
          </a:p>
          <a:p>
            <a:r>
              <a:rPr lang="en-US" dirty="0" smtClean="0"/>
              <a:t>Load the Java, PAPI, and PerfExpert modules</a:t>
            </a:r>
          </a:p>
          <a:p>
            <a:pPr lvl="1"/>
            <a:r>
              <a:rPr lang="en-US" b="1" dirty="0" smtClean="0">
                <a:solidFill>
                  <a:srgbClr val="0000FF"/>
                </a:solidFill>
              </a:rPr>
              <a:t>module load java </a:t>
            </a:r>
            <a:r>
              <a:rPr lang="en-US" b="1" dirty="0" err="1" smtClean="0">
                <a:solidFill>
                  <a:srgbClr val="0000FF"/>
                </a:solidFill>
              </a:rPr>
              <a:t>papi</a:t>
            </a:r>
            <a:r>
              <a:rPr lang="en-US" b="1" dirty="0" smtClean="0">
                <a:solidFill>
                  <a:srgbClr val="0000FF"/>
                </a:solidFill>
              </a:rPr>
              <a:t> </a:t>
            </a:r>
            <a:r>
              <a:rPr lang="en-US" b="1" dirty="0" err="1" smtClean="0">
                <a:solidFill>
                  <a:srgbClr val="0000FF"/>
                </a:solidFill>
              </a:rPr>
              <a:t>perfexpert</a:t>
            </a:r>
            <a:endParaRPr lang="en-US" b="1" dirty="0" smtClean="0">
              <a:solidFill>
                <a:srgbClr val="0000FF"/>
              </a:solidFill>
            </a:endParaRPr>
          </a:p>
          <a:p>
            <a:r>
              <a:rPr lang="en-US" dirty="0" smtClean="0"/>
              <a:t>Compile your code with optimization and “-g”</a:t>
            </a:r>
          </a:p>
          <a:p>
            <a:pPr lvl="1"/>
            <a:r>
              <a:rPr lang="en-US" b="1" dirty="0" err="1" smtClean="0">
                <a:solidFill>
                  <a:srgbClr val="0000FF"/>
                </a:solidFill>
              </a:rPr>
              <a:t>mpicc</a:t>
            </a:r>
            <a:r>
              <a:rPr lang="en-US" b="1" dirty="0" smtClean="0">
                <a:solidFill>
                  <a:srgbClr val="0000FF"/>
                </a:solidFill>
              </a:rPr>
              <a:t> -O3 -g </a:t>
            </a:r>
            <a:r>
              <a:rPr lang="en-US" b="1" dirty="0" err="1" smtClean="0">
                <a:solidFill>
                  <a:srgbClr val="0000FF"/>
                </a:solidFill>
              </a:rPr>
              <a:t>source.c</a:t>
            </a:r>
            <a:endParaRPr lang="en-US" b="1" dirty="0" smtClean="0">
              <a:solidFill>
                <a:srgbClr val="0000FF"/>
              </a:solidFill>
            </a:endParaRPr>
          </a:p>
          <a:p>
            <a:pPr lvl="1"/>
            <a:r>
              <a:rPr lang="en-US" b="1" dirty="0" smtClean="0">
                <a:solidFill>
                  <a:srgbClr val="0000FF"/>
                </a:solidFill>
              </a:rPr>
              <a:t>mpif90 -O3 -g source.f90</a:t>
            </a:r>
          </a:p>
          <a:p>
            <a:r>
              <a:rPr lang="en-US" dirty="0" smtClean="0"/>
              <a:t>Copy the </a:t>
            </a:r>
            <a:r>
              <a:rPr lang="en-US" dirty="0" smtClean="0">
                <a:solidFill>
                  <a:srgbClr val="800000"/>
                </a:solidFill>
              </a:rPr>
              <a:t>PerfExpert.sge</a:t>
            </a:r>
            <a:r>
              <a:rPr lang="en-US" dirty="0" smtClean="0"/>
              <a:t> submission script</a:t>
            </a:r>
          </a:p>
          <a:p>
            <a:pPr lvl="1"/>
            <a:r>
              <a:rPr lang="en-US" b="1" dirty="0" smtClean="0">
                <a:solidFill>
                  <a:srgbClr val="0000FF"/>
                </a:solidFill>
              </a:rPr>
              <a:t>cp $TACC_PERFEXPERT_DIR/PerfExpert.sge  ./</a:t>
            </a:r>
          </a:p>
          <a:p>
            <a:r>
              <a:rPr lang="en-US" dirty="0" smtClean="0"/>
              <a:t>Edit the </a:t>
            </a:r>
            <a:r>
              <a:rPr lang="en-US" dirty="0" smtClean="0">
                <a:solidFill>
                  <a:srgbClr val="800000"/>
                </a:solidFill>
              </a:rPr>
              <a:t>PerfExpert.sge</a:t>
            </a:r>
            <a:r>
              <a:rPr lang="en-US" dirty="0" smtClean="0"/>
              <a:t> script appropriately</a:t>
            </a:r>
          </a:p>
          <a:p>
            <a:endParaRPr lang="en-US" dirty="0"/>
          </a:p>
        </p:txBody>
      </p:sp>
      <p:sp>
        <p:nvSpPr>
          <p:cNvPr id="4" name="Slide Number Placeholder 3"/>
          <p:cNvSpPr>
            <a:spLocks noGrp="1"/>
          </p:cNvSpPr>
          <p:nvPr>
            <p:ph type="sldNum" sz="quarter" idx="10"/>
          </p:nvPr>
        </p:nvSpPr>
        <p:spPr/>
        <p:txBody>
          <a:bodyPr/>
          <a:lstStyle/>
          <a:p>
            <a:pPr>
              <a:defRPr/>
            </a:pPr>
            <a:fld id="{DEA0DA3B-E803-467C-B97F-CC144FC8B30F}" type="slidenum">
              <a:rPr lang="en-US" smtClean="0"/>
              <a:pPr>
                <a:defRPr/>
              </a:pPr>
              <a:t>37</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PerfExpert automates measurement and analysis</a:t>
            </a:r>
          </a:p>
          <a:p>
            <a:pPr lvl="1"/>
            <a:r>
              <a:rPr lang="en-US" dirty="0" smtClean="0"/>
              <a:t>Recommends optimizations</a:t>
            </a:r>
          </a:p>
          <a:p>
            <a:pPr lvl="1"/>
            <a:r>
              <a:rPr lang="en-US" dirty="0" smtClean="0"/>
              <a:t>Optimization application is still manual</a:t>
            </a:r>
          </a:p>
          <a:p>
            <a:r>
              <a:rPr lang="en-US" dirty="0" smtClean="0"/>
              <a:t>User interface is simple</a:t>
            </a:r>
          </a:p>
          <a:p>
            <a:pPr lvl="1"/>
            <a:r>
              <a:rPr lang="en-US" dirty="0" smtClean="0"/>
              <a:t>No complicated command line or configuration files</a:t>
            </a:r>
          </a:p>
          <a:p>
            <a:r>
              <a:rPr lang="en-US" dirty="0" smtClean="0"/>
              <a:t>Output is easy to understand</a:t>
            </a:r>
          </a:p>
          <a:p>
            <a:pPr lvl="1"/>
            <a:r>
              <a:rPr lang="en-US" dirty="0" smtClean="0"/>
              <a:t>Code sections sorted by importance</a:t>
            </a:r>
          </a:p>
          <a:p>
            <a:pPr lvl="1"/>
            <a:r>
              <a:rPr lang="en-US" dirty="0" smtClean="0"/>
              <a:t>The longer the bar, the more important to optimize</a:t>
            </a:r>
          </a:p>
          <a:p>
            <a:r>
              <a:rPr lang="en-US" dirty="0" smtClean="0"/>
              <a:t>Next: approaches and examples for optimization</a:t>
            </a:r>
            <a:endParaRPr lang="en-US" dirty="0"/>
          </a:p>
        </p:txBody>
      </p:sp>
      <p:sp>
        <p:nvSpPr>
          <p:cNvPr id="4" name="Slide Number Placeholder 3"/>
          <p:cNvSpPr>
            <a:spLocks noGrp="1"/>
          </p:cNvSpPr>
          <p:nvPr>
            <p:ph type="sldNum" sz="quarter" idx="10"/>
          </p:nvPr>
        </p:nvSpPr>
        <p:spPr/>
        <p:txBody>
          <a:bodyPr/>
          <a:lstStyle/>
          <a:p>
            <a:pPr>
              <a:defRPr/>
            </a:pPr>
            <a:fld id="{DEA0DA3B-E803-467C-B97F-CC144FC8B30F}" type="slidenum">
              <a:rPr lang="en-US" smtClean="0"/>
              <a:pPr>
                <a:defRPr/>
              </a:pPr>
              <a:t>38</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2"/>
          <p:cNvSpPr>
            <a:spLocks noGrp="1"/>
          </p:cNvSpPr>
          <p:nvPr>
            <p:ph type="title"/>
          </p:nvPr>
        </p:nvSpPr>
        <p:spPr/>
        <p:txBody>
          <a:bodyPr/>
          <a:lstStyle/>
          <a:p>
            <a:pPr eaLnBrk="1" hangingPunct="1"/>
            <a:r>
              <a:rPr lang="en-US" smtClean="0"/>
              <a:t>Overview</a:t>
            </a:r>
          </a:p>
        </p:txBody>
      </p:sp>
      <p:sp>
        <p:nvSpPr>
          <p:cNvPr id="17410" name="Content Placeholder 3"/>
          <p:cNvSpPr>
            <a:spLocks noGrp="1"/>
          </p:cNvSpPr>
          <p:nvPr>
            <p:ph idx="1"/>
          </p:nvPr>
        </p:nvSpPr>
        <p:spPr/>
        <p:txBody>
          <a:bodyPr/>
          <a:lstStyle/>
          <a:p>
            <a:pPr eaLnBrk="1" hangingPunct="1">
              <a:spcBef>
                <a:spcPts val="300"/>
              </a:spcBef>
            </a:pPr>
            <a:r>
              <a:rPr lang="en-US" smtClean="0">
                <a:solidFill>
                  <a:srgbClr val="969696"/>
                </a:solidFill>
              </a:rPr>
              <a:t>Introduction</a:t>
            </a:r>
          </a:p>
          <a:p>
            <a:pPr lvl="1" eaLnBrk="1" hangingPunct="1">
              <a:spcBef>
                <a:spcPts val="300"/>
              </a:spcBef>
            </a:pPr>
            <a:r>
              <a:rPr lang="en-US" smtClean="0">
                <a:solidFill>
                  <a:srgbClr val="969696"/>
                </a:solidFill>
              </a:rPr>
              <a:t>Why yet another performance tool?</a:t>
            </a:r>
          </a:p>
          <a:p>
            <a:pPr lvl="1" eaLnBrk="1" hangingPunct="1">
              <a:spcBef>
                <a:spcPts val="300"/>
              </a:spcBef>
            </a:pPr>
            <a:r>
              <a:rPr lang="en-US" smtClean="0">
                <a:solidFill>
                  <a:srgbClr val="969696"/>
                </a:solidFill>
              </a:rPr>
              <a:t>What PerfExpert does and how it works</a:t>
            </a:r>
          </a:p>
          <a:p>
            <a:pPr eaLnBrk="1" hangingPunct="1">
              <a:spcBef>
                <a:spcPts val="300"/>
              </a:spcBef>
            </a:pPr>
            <a:r>
              <a:rPr lang="en-US" smtClean="0">
                <a:solidFill>
                  <a:srgbClr val="969696"/>
                </a:solidFill>
              </a:rPr>
              <a:t>Demonstration</a:t>
            </a:r>
          </a:p>
          <a:p>
            <a:pPr lvl="1" eaLnBrk="1" hangingPunct="1">
              <a:spcBef>
                <a:spcPts val="300"/>
              </a:spcBef>
            </a:pPr>
            <a:r>
              <a:rPr lang="en-US" smtClean="0">
                <a:solidFill>
                  <a:srgbClr val="969696"/>
                </a:solidFill>
              </a:rPr>
              <a:t>Quick-start example and hands-on demo</a:t>
            </a:r>
          </a:p>
          <a:p>
            <a:pPr eaLnBrk="1" hangingPunct="1">
              <a:spcBef>
                <a:spcPts val="300"/>
              </a:spcBef>
            </a:pPr>
            <a:r>
              <a:rPr lang="en-US" smtClean="0"/>
              <a:t>Optimization</a:t>
            </a:r>
          </a:p>
          <a:p>
            <a:pPr lvl="1" eaLnBrk="1" hangingPunct="1">
              <a:spcBef>
                <a:spcPts val="300"/>
              </a:spcBef>
            </a:pPr>
            <a:r>
              <a:rPr lang="en-US" smtClean="0"/>
              <a:t>Optimization process</a:t>
            </a:r>
          </a:p>
          <a:p>
            <a:pPr lvl="1" eaLnBrk="1" hangingPunct="1">
              <a:spcBef>
                <a:spcPts val="300"/>
              </a:spcBef>
            </a:pPr>
            <a:r>
              <a:rPr lang="en-US" smtClean="0"/>
              <a:t>Code tuning examples</a:t>
            </a:r>
          </a:p>
          <a:p>
            <a:pPr eaLnBrk="1" hangingPunct="1">
              <a:spcBef>
                <a:spcPts val="300"/>
              </a:spcBef>
            </a:pPr>
            <a:r>
              <a:rPr lang="en-US" smtClean="0"/>
              <a:t>Foundations</a:t>
            </a:r>
          </a:p>
          <a:p>
            <a:pPr lvl="1" eaLnBrk="1" hangingPunct="1">
              <a:spcBef>
                <a:spcPts val="300"/>
              </a:spcBef>
            </a:pPr>
            <a:r>
              <a:rPr lang="en-US" smtClean="0"/>
              <a:t>Porting and installation</a:t>
            </a:r>
          </a:p>
        </p:txBody>
      </p:sp>
      <p:sp>
        <p:nvSpPr>
          <p:cNvPr id="17411" name="Slide Number Placeholder 5"/>
          <p:cNvSpPr>
            <a:spLocks noGrp="1"/>
          </p:cNvSpPr>
          <p:nvPr>
            <p:ph type="sldNum" sz="quarter" idx="10"/>
          </p:nvPr>
        </p:nvSpPr>
        <p:spPr>
          <a:noFill/>
        </p:spPr>
        <p:txBody>
          <a:bodyPr/>
          <a:lstStyle/>
          <a:p>
            <a:fld id="{D7E9AE44-3D44-410A-82E3-38BB10BB243C}" type="slidenum">
              <a:rPr lang="en-US" smtClean="0"/>
              <a:pPr/>
              <a:t>39</a:t>
            </a:fld>
            <a:endParaRPr lang="en-US" smtClean="0"/>
          </a:p>
        </p:txBody>
      </p:sp>
      <p:sp>
        <p:nvSpPr>
          <p:cNvPr id="17412" name="Date Placeholder 4"/>
          <p:cNvSpPr>
            <a:spLocks noGrp="1"/>
          </p:cNvSpPr>
          <p:nvPr>
            <p:ph type="dt" sz="quarter" idx="11"/>
          </p:nvPr>
        </p:nvSpPr>
        <p:spPr>
          <a:noFill/>
        </p:spPr>
        <p:txBody>
          <a:bodyPr/>
          <a:lstStyle/>
          <a:p>
            <a:r>
              <a:rPr lang="en-US"/>
              <a:t>PerfExpert Tutorial</a:t>
            </a:r>
          </a:p>
        </p:txBody>
      </p:sp>
      <p:sp>
        <p:nvSpPr>
          <p:cNvPr id="17413"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48A912D3-31C1-4E24-9728-0655CFD0F47C}" type="slidenum">
              <a:rPr lang="en-US" sz="1400">
                <a:latin typeface="Calibri" pitchFamily="34" charset="0"/>
              </a:rPr>
              <a:pPr algn="r"/>
              <a:t>39</a:t>
            </a:fld>
            <a:endParaRPr lang="en-US" sz="1400">
              <a:latin typeface="Calibri"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1"/>
          <p:cNvSpPr>
            <a:spLocks noGrp="1"/>
          </p:cNvSpPr>
          <p:nvPr>
            <p:ph type="sldNum" sz="quarter" idx="10"/>
          </p:nvPr>
        </p:nvSpPr>
        <p:spPr>
          <a:noFill/>
        </p:spPr>
        <p:txBody>
          <a:bodyPr/>
          <a:lstStyle/>
          <a:p>
            <a:fld id="{8D0C1E91-FC9F-47F7-A0D6-75BA2341B728}" type="slidenum">
              <a:rPr lang="en-US" smtClean="0"/>
              <a:pPr/>
              <a:t>4</a:t>
            </a:fld>
            <a:endParaRPr lang="en-US" smtClean="0"/>
          </a:p>
        </p:txBody>
      </p:sp>
      <p:sp>
        <p:nvSpPr>
          <p:cNvPr id="35842" name="Title 2"/>
          <p:cNvSpPr>
            <a:spLocks noGrp="1"/>
          </p:cNvSpPr>
          <p:nvPr>
            <p:ph type="title"/>
          </p:nvPr>
        </p:nvSpPr>
        <p:spPr/>
        <p:txBody>
          <a:bodyPr/>
          <a:lstStyle/>
          <a:p>
            <a:pPr eaLnBrk="1" hangingPunct="1"/>
            <a:r>
              <a:rPr lang="en-US" dirty="0" smtClean="0"/>
              <a:t>Tutorial Overview</a:t>
            </a:r>
          </a:p>
        </p:txBody>
      </p:sp>
      <p:sp>
        <p:nvSpPr>
          <p:cNvPr id="35843" name="Content Placeholder 3"/>
          <p:cNvSpPr>
            <a:spLocks noGrp="1"/>
          </p:cNvSpPr>
          <p:nvPr>
            <p:ph idx="1"/>
          </p:nvPr>
        </p:nvSpPr>
        <p:spPr>
          <a:xfrm>
            <a:off x="457200" y="1219200"/>
            <a:ext cx="8226425" cy="4479925"/>
          </a:xfrm>
        </p:spPr>
        <p:txBody>
          <a:bodyPr/>
          <a:lstStyle/>
          <a:p>
            <a:pPr eaLnBrk="1" hangingPunct="1">
              <a:spcBef>
                <a:spcPts val="300"/>
              </a:spcBef>
            </a:pPr>
            <a:r>
              <a:rPr lang="en-US" dirty="0" smtClean="0"/>
              <a:t>Introduction</a:t>
            </a:r>
          </a:p>
          <a:p>
            <a:pPr lvl="1" eaLnBrk="1" hangingPunct="1">
              <a:spcBef>
                <a:spcPts val="300"/>
              </a:spcBef>
            </a:pPr>
            <a:r>
              <a:rPr lang="en-US" dirty="0" smtClean="0"/>
              <a:t>Why yet another performance tool?</a:t>
            </a:r>
          </a:p>
          <a:p>
            <a:pPr lvl="1" eaLnBrk="1" hangingPunct="1">
              <a:spcBef>
                <a:spcPts val="300"/>
              </a:spcBef>
            </a:pPr>
            <a:r>
              <a:rPr lang="en-US" dirty="0" smtClean="0"/>
              <a:t>What PerfExpert does and how it works</a:t>
            </a:r>
          </a:p>
          <a:p>
            <a:pPr eaLnBrk="1" hangingPunct="1">
              <a:spcBef>
                <a:spcPts val="300"/>
              </a:spcBef>
            </a:pPr>
            <a:r>
              <a:rPr lang="en-US" dirty="0" smtClean="0"/>
              <a:t>Demonstration</a:t>
            </a:r>
          </a:p>
          <a:p>
            <a:pPr lvl="1" eaLnBrk="1" hangingPunct="1">
              <a:spcBef>
                <a:spcPts val="300"/>
              </a:spcBef>
            </a:pPr>
            <a:r>
              <a:rPr lang="en-US" dirty="0" smtClean="0"/>
              <a:t>Quick-start example and hands-on demo</a:t>
            </a:r>
          </a:p>
          <a:p>
            <a:pPr eaLnBrk="1" hangingPunct="1">
              <a:spcBef>
                <a:spcPts val="300"/>
              </a:spcBef>
            </a:pPr>
            <a:r>
              <a:rPr lang="en-US" dirty="0" smtClean="0"/>
              <a:t>Optimization</a:t>
            </a:r>
          </a:p>
          <a:p>
            <a:pPr lvl="1" eaLnBrk="1" hangingPunct="1">
              <a:spcBef>
                <a:spcPts val="300"/>
              </a:spcBef>
            </a:pPr>
            <a:r>
              <a:rPr lang="en-US" dirty="0" smtClean="0"/>
              <a:t>Optimization process</a:t>
            </a:r>
          </a:p>
          <a:p>
            <a:pPr lvl="1" eaLnBrk="1" hangingPunct="1">
              <a:spcBef>
                <a:spcPts val="300"/>
              </a:spcBef>
            </a:pPr>
            <a:r>
              <a:rPr lang="en-US" dirty="0" smtClean="0"/>
              <a:t>Code tuning examples</a:t>
            </a:r>
          </a:p>
          <a:p>
            <a:pPr eaLnBrk="1" hangingPunct="1">
              <a:spcBef>
                <a:spcPts val="300"/>
              </a:spcBef>
            </a:pPr>
            <a:r>
              <a:rPr lang="en-US" dirty="0" smtClean="0"/>
              <a:t>Foundations</a:t>
            </a:r>
          </a:p>
          <a:p>
            <a:pPr lvl="1" eaLnBrk="1" hangingPunct="1">
              <a:spcBef>
                <a:spcPts val="300"/>
              </a:spcBef>
            </a:pPr>
            <a:r>
              <a:rPr lang="en-US" dirty="0" smtClean="0"/>
              <a:t>Porting and installation</a:t>
            </a:r>
          </a:p>
        </p:txBody>
      </p:sp>
      <p:sp>
        <p:nvSpPr>
          <p:cNvPr id="35844" name="Date Placeholder 4"/>
          <p:cNvSpPr>
            <a:spLocks noGrp="1"/>
          </p:cNvSpPr>
          <p:nvPr>
            <p:ph type="dt" sz="quarter" idx="11"/>
          </p:nvPr>
        </p:nvSpPr>
        <p:spPr>
          <a:noFill/>
        </p:spPr>
        <p:txBody>
          <a:bodyPr/>
          <a:lstStyle/>
          <a:p>
            <a:r>
              <a:rPr lang="en-US" smtClean="0"/>
              <a:t>PerfExpert Tutorial</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Optimization Overview</a:t>
            </a:r>
          </a:p>
        </p:txBody>
      </p:sp>
      <p:sp>
        <p:nvSpPr>
          <p:cNvPr id="19458" name="Content Placeholder 2"/>
          <p:cNvSpPr>
            <a:spLocks noGrp="1"/>
          </p:cNvSpPr>
          <p:nvPr>
            <p:ph idx="1"/>
          </p:nvPr>
        </p:nvSpPr>
        <p:spPr/>
        <p:txBody>
          <a:bodyPr/>
          <a:lstStyle/>
          <a:p>
            <a:r>
              <a:rPr lang="en-US" smtClean="0"/>
              <a:t>Optimization process</a:t>
            </a:r>
          </a:p>
          <a:p>
            <a:pPr lvl="4"/>
            <a:endParaRPr lang="en-US" smtClean="0"/>
          </a:p>
          <a:p>
            <a:r>
              <a:rPr lang="en-US" smtClean="0"/>
              <a:t>Matrix-matrix multiplication example </a:t>
            </a:r>
          </a:p>
          <a:p>
            <a:pPr lvl="1"/>
            <a:r>
              <a:rPr lang="en-US" smtClean="0"/>
              <a:t>TLB optimization </a:t>
            </a:r>
          </a:p>
          <a:p>
            <a:pPr lvl="1"/>
            <a:r>
              <a:rPr lang="en-US" smtClean="0"/>
              <a:t>Data access optimization</a:t>
            </a:r>
          </a:p>
          <a:p>
            <a:pPr lvl="4"/>
            <a:endParaRPr lang="en-US" smtClean="0"/>
          </a:p>
          <a:p>
            <a:r>
              <a:rPr lang="en-US" smtClean="0"/>
              <a:t>Heat-transfer code example</a:t>
            </a:r>
          </a:p>
          <a:p>
            <a:pPr lvl="4"/>
            <a:endParaRPr lang="en-US" smtClean="0"/>
          </a:p>
          <a:p>
            <a:r>
              <a:rPr lang="en-US" smtClean="0"/>
              <a:t>Summary and future of optimizations</a:t>
            </a:r>
          </a:p>
        </p:txBody>
      </p:sp>
      <p:sp>
        <p:nvSpPr>
          <p:cNvPr id="19459" name="Slide Number Placeholder 3"/>
          <p:cNvSpPr>
            <a:spLocks noGrp="1"/>
          </p:cNvSpPr>
          <p:nvPr>
            <p:ph type="sldNum" sz="quarter" idx="10"/>
          </p:nvPr>
        </p:nvSpPr>
        <p:spPr>
          <a:noFill/>
        </p:spPr>
        <p:txBody>
          <a:bodyPr/>
          <a:lstStyle/>
          <a:p>
            <a:fld id="{C3378A85-D95B-4289-9A3A-B2D93240F1B8}" type="slidenum">
              <a:rPr lang="en-US" smtClean="0"/>
              <a:pPr/>
              <a:t>40</a:t>
            </a:fld>
            <a:endParaRPr lang="en-US" smtClean="0"/>
          </a:p>
        </p:txBody>
      </p:sp>
      <p:sp>
        <p:nvSpPr>
          <p:cNvPr id="19460" name="Date Placeholder 4"/>
          <p:cNvSpPr>
            <a:spLocks noGrp="1"/>
          </p:cNvSpPr>
          <p:nvPr>
            <p:ph type="dt" sz="quarter" idx="11"/>
          </p:nvPr>
        </p:nvSpPr>
        <p:spPr>
          <a:noFill/>
        </p:spPr>
        <p:txBody>
          <a:bodyPr/>
          <a:lstStyle/>
          <a:p>
            <a:r>
              <a:rPr lang="en-US"/>
              <a:t>PerfExpert Tutorial</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Optimization – Pattern Recognition</a:t>
            </a:r>
          </a:p>
        </p:txBody>
      </p:sp>
      <p:sp>
        <p:nvSpPr>
          <p:cNvPr id="20482" name="Content Placeholder 9"/>
          <p:cNvSpPr>
            <a:spLocks noGrp="1"/>
          </p:cNvSpPr>
          <p:nvPr>
            <p:ph idx="1"/>
          </p:nvPr>
        </p:nvSpPr>
        <p:spPr/>
        <p:txBody>
          <a:bodyPr/>
          <a:lstStyle/>
          <a:p>
            <a:pPr eaLnBrk="1" hangingPunct="1"/>
            <a:r>
              <a:rPr lang="en-US" smtClean="0"/>
              <a:t>Ideal – Compilers generate optimized code for every possible code construct</a:t>
            </a:r>
          </a:p>
          <a:p>
            <a:pPr eaLnBrk="1" hangingPunct="1"/>
            <a:r>
              <a:rPr lang="en-US" smtClean="0"/>
              <a:t>Reality – Compilers generate near optimal code for a few patterns for each general category of source code constructs</a:t>
            </a:r>
          </a:p>
          <a:p>
            <a:pPr eaLnBrk="1" hangingPunct="1"/>
            <a:r>
              <a:rPr lang="en-US" smtClean="0"/>
              <a:t>Optimization</a:t>
            </a:r>
          </a:p>
          <a:p>
            <a:pPr lvl="1" eaLnBrk="1" hangingPunct="1"/>
            <a:r>
              <a:rPr lang="en-US" smtClean="0"/>
              <a:t>Determine code segment local performance bottlenecks (what compiler needs to optimize)</a:t>
            </a:r>
          </a:p>
          <a:p>
            <a:pPr lvl="1" eaLnBrk="1" hangingPunct="1"/>
            <a:r>
              <a:rPr lang="en-US" smtClean="0"/>
              <a:t>Write (or refactor) code to patterns for which compilers will generate near optimal code</a:t>
            </a:r>
          </a:p>
        </p:txBody>
      </p:sp>
      <p:sp>
        <p:nvSpPr>
          <p:cNvPr id="20483" name="Slide Number Placeholder 5"/>
          <p:cNvSpPr>
            <a:spLocks noGrp="1"/>
          </p:cNvSpPr>
          <p:nvPr>
            <p:ph type="sldNum" sz="quarter" idx="10"/>
          </p:nvPr>
        </p:nvSpPr>
        <p:spPr>
          <a:noFill/>
        </p:spPr>
        <p:txBody>
          <a:bodyPr/>
          <a:lstStyle/>
          <a:p>
            <a:fld id="{A8E3EF49-223D-44D9-8DEA-5543AF721807}" type="slidenum">
              <a:rPr lang="en-US" smtClean="0"/>
              <a:pPr/>
              <a:t>41</a:t>
            </a:fld>
            <a:endParaRPr lang="en-US" smtClean="0"/>
          </a:p>
        </p:txBody>
      </p:sp>
      <p:sp>
        <p:nvSpPr>
          <p:cNvPr id="20484" name="Date Placeholder 3"/>
          <p:cNvSpPr>
            <a:spLocks noGrp="1"/>
          </p:cNvSpPr>
          <p:nvPr>
            <p:ph type="dt" sz="quarter" idx="11"/>
          </p:nvPr>
        </p:nvSpPr>
        <p:spPr>
          <a:noFill/>
        </p:spPr>
        <p:txBody>
          <a:bodyPr/>
          <a:lstStyle/>
          <a:p>
            <a:r>
              <a:rPr lang="en-US"/>
              <a:t>PerfExpert Tutorial</a:t>
            </a:r>
          </a:p>
        </p:txBody>
      </p:sp>
      <p:sp>
        <p:nvSpPr>
          <p:cNvPr id="20485"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D2E4D2F0-C118-42C1-9495-46BB234A0B31}" type="slidenum">
              <a:rPr lang="en-US" sz="1400">
                <a:latin typeface="Calibri" pitchFamily="34" charset="0"/>
              </a:rPr>
              <a:pPr algn="r"/>
              <a:t>41</a:t>
            </a:fld>
            <a:endParaRPr lang="en-US" sz="1400">
              <a:latin typeface="Calibri"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a:spLocks noGrp="1" noChangeArrowheads="1"/>
          </p:cNvSpPr>
          <p:nvPr>
            <p:ph type="title"/>
          </p:nvPr>
        </p:nvSpPr>
        <p:spPr/>
        <p:txBody>
          <a:bodyPr/>
          <a:lstStyle/>
          <a:p>
            <a:pPr eaLnBrk="1" hangingPunct="1"/>
            <a:r>
              <a:rPr lang="en-US" smtClean="0"/>
              <a:t>Determining What to Optimize</a:t>
            </a:r>
          </a:p>
        </p:txBody>
      </p:sp>
      <p:sp>
        <p:nvSpPr>
          <p:cNvPr id="22530" name="Rectangle 5"/>
          <p:cNvSpPr>
            <a:spLocks noGrp="1" noChangeArrowheads="1"/>
          </p:cNvSpPr>
          <p:nvPr>
            <p:ph idx="1"/>
          </p:nvPr>
        </p:nvSpPr>
        <p:spPr/>
        <p:txBody>
          <a:bodyPr/>
          <a:lstStyle/>
          <a:p>
            <a:pPr eaLnBrk="1" hangingPunct="1"/>
            <a:r>
              <a:rPr lang="en-US" smtClean="0"/>
              <a:t>PerfExpert reports “cost” of </a:t>
            </a:r>
          </a:p>
          <a:p>
            <a:pPr lvl="1" eaLnBrk="1" hangingPunct="1"/>
            <a:r>
              <a:rPr lang="en-US" smtClean="0"/>
              <a:t>Data accesses</a:t>
            </a:r>
          </a:p>
          <a:p>
            <a:pPr lvl="1" eaLnBrk="1" hangingPunct="1"/>
            <a:r>
              <a:rPr lang="en-US" smtClean="0"/>
              <a:t>Instruction accesses</a:t>
            </a:r>
          </a:p>
          <a:p>
            <a:pPr lvl="1" eaLnBrk="1" hangingPunct="1"/>
            <a:r>
              <a:rPr lang="en-US" smtClean="0"/>
              <a:t>Data TLB</a:t>
            </a:r>
          </a:p>
          <a:p>
            <a:pPr lvl="1" eaLnBrk="1" hangingPunct="1"/>
            <a:r>
              <a:rPr lang="en-US" smtClean="0"/>
              <a:t>Instruction TLB</a:t>
            </a:r>
          </a:p>
          <a:p>
            <a:pPr lvl="1" eaLnBrk="1" hangingPunct="1"/>
            <a:r>
              <a:rPr lang="en-US" smtClean="0"/>
              <a:t>Branch Instructions</a:t>
            </a:r>
          </a:p>
          <a:p>
            <a:pPr lvl="1" eaLnBrk="1" hangingPunct="1"/>
            <a:r>
              <a:rPr lang="en-US" smtClean="0"/>
              <a:t>Floating-point instructions</a:t>
            </a:r>
          </a:p>
          <a:p>
            <a:pPr eaLnBrk="1" hangingPunct="1">
              <a:buFont typeface="Wingdings" pitchFamily="2" charset="2"/>
              <a:buNone/>
            </a:pPr>
            <a:r>
              <a:rPr lang="en-US" smtClean="0"/>
              <a:t>	for each key code segment</a:t>
            </a:r>
          </a:p>
        </p:txBody>
      </p:sp>
      <p:sp>
        <p:nvSpPr>
          <p:cNvPr id="22531" name="Slide Number Placeholder 5"/>
          <p:cNvSpPr>
            <a:spLocks noGrp="1"/>
          </p:cNvSpPr>
          <p:nvPr>
            <p:ph type="sldNum" sz="quarter" idx="10"/>
          </p:nvPr>
        </p:nvSpPr>
        <p:spPr>
          <a:noFill/>
        </p:spPr>
        <p:txBody>
          <a:bodyPr/>
          <a:lstStyle/>
          <a:p>
            <a:fld id="{318DCA32-4A64-4B90-888D-12E2E0E78637}" type="slidenum">
              <a:rPr lang="en-US" smtClean="0"/>
              <a:pPr/>
              <a:t>42</a:t>
            </a:fld>
            <a:endParaRPr lang="en-US" smtClean="0"/>
          </a:p>
        </p:txBody>
      </p:sp>
      <p:sp>
        <p:nvSpPr>
          <p:cNvPr id="22532" name="Date Placeholder 3"/>
          <p:cNvSpPr>
            <a:spLocks noGrp="1"/>
          </p:cNvSpPr>
          <p:nvPr>
            <p:ph type="dt" sz="quarter" idx="11"/>
          </p:nvPr>
        </p:nvSpPr>
        <p:spPr>
          <a:noFill/>
        </p:spPr>
        <p:txBody>
          <a:bodyPr/>
          <a:lstStyle/>
          <a:p>
            <a:r>
              <a:rPr lang="en-US"/>
              <a:t>PerfExpert Tutorial</a:t>
            </a:r>
          </a:p>
        </p:txBody>
      </p:sp>
      <p:sp>
        <p:nvSpPr>
          <p:cNvPr id="22533"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28B3B575-49A5-4377-AEF7-FED300AAFA08}" type="slidenum">
              <a:rPr lang="en-US" sz="1400">
                <a:latin typeface="Calibri" pitchFamily="34" charset="0"/>
              </a:rPr>
              <a:pPr algn="r"/>
              <a:t>42</a:t>
            </a:fld>
            <a:endParaRPr lang="en-US" sz="1400">
              <a:latin typeface="Calibri"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PerfExpert Optimization Suggestions</a:t>
            </a:r>
          </a:p>
        </p:txBody>
      </p:sp>
      <p:sp>
        <p:nvSpPr>
          <p:cNvPr id="24578" name="Content Placeholder 2"/>
          <p:cNvSpPr>
            <a:spLocks noGrp="1"/>
          </p:cNvSpPr>
          <p:nvPr>
            <p:ph idx="1"/>
          </p:nvPr>
        </p:nvSpPr>
        <p:spPr/>
        <p:txBody>
          <a:bodyPr/>
          <a:lstStyle/>
          <a:p>
            <a:r>
              <a:rPr lang="en-US" smtClean="0"/>
              <a:t>For each category of LCPI report</a:t>
            </a:r>
          </a:p>
          <a:p>
            <a:pPr lvl="1"/>
            <a:r>
              <a:rPr lang="en-US" smtClean="0"/>
              <a:t>For each possible cause for a bottleneck</a:t>
            </a:r>
          </a:p>
          <a:p>
            <a:pPr lvl="2"/>
            <a:r>
              <a:rPr lang="en-US" smtClean="0"/>
              <a:t>Code templates that may enable compiler to optimize code</a:t>
            </a:r>
          </a:p>
          <a:p>
            <a:r>
              <a:rPr lang="en-US" smtClean="0"/>
              <a:t>For the MMM example:</a:t>
            </a:r>
          </a:p>
        </p:txBody>
      </p:sp>
      <p:sp>
        <p:nvSpPr>
          <p:cNvPr id="24579" name="Slide Number Placeholder 3"/>
          <p:cNvSpPr>
            <a:spLocks noGrp="1"/>
          </p:cNvSpPr>
          <p:nvPr>
            <p:ph type="sldNum" sz="quarter" idx="10"/>
          </p:nvPr>
        </p:nvSpPr>
        <p:spPr>
          <a:noFill/>
        </p:spPr>
        <p:txBody>
          <a:bodyPr/>
          <a:lstStyle/>
          <a:p>
            <a:fld id="{93841E53-3CBF-4EE8-B651-04A35D9B08B2}" type="slidenum">
              <a:rPr lang="en-US" smtClean="0"/>
              <a:pPr/>
              <a:t>43</a:t>
            </a:fld>
            <a:endParaRPr lang="en-US" smtClean="0"/>
          </a:p>
        </p:txBody>
      </p:sp>
      <p:sp>
        <p:nvSpPr>
          <p:cNvPr id="24580" name="Date Placeholder 4"/>
          <p:cNvSpPr>
            <a:spLocks noGrp="1"/>
          </p:cNvSpPr>
          <p:nvPr>
            <p:ph type="dt" sz="quarter" idx="11"/>
          </p:nvPr>
        </p:nvSpPr>
        <p:spPr>
          <a:noFill/>
        </p:spPr>
        <p:txBody>
          <a:bodyPr/>
          <a:lstStyle/>
          <a:p>
            <a:r>
              <a:rPr lang="en-US"/>
              <a:t>PerfExpert Tutorial</a:t>
            </a:r>
          </a:p>
        </p:txBody>
      </p:sp>
      <p:sp>
        <p:nvSpPr>
          <p:cNvPr id="6" name="Content Placeholder 5"/>
          <p:cNvSpPr txBox="1">
            <a:spLocks/>
          </p:cNvSpPr>
          <p:nvPr/>
        </p:nvSpPr>
        <p:spPr bwMode="auto">
          <a:xfrm>
            <a:off x="457200" y="3276600"/>
            <a:ext cx="8226425" cy="2790825"/>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lstStyle/>
          <a:p>
            <a:pPr marL="342900" indent="-342900">
              <a:spcBef>
                <a:spcPct val="20000"/>
              </a:spcBef>
              <a:buClr>
                <a:srgbClr val="7B7BD1"/>
              </a:buClr>
              <a:buSzPct val="95000"/>
              <a:defRPr/>
            </a:pPr>
            <a:r>
              <a:rPr lang="en-US" sz="1600" b="1" dirty="0">
                <a:solidFill>
                  <a:srgbClr val="7030A0"/>
                </a:solidFill>
                <a:latin typeface="Times New Roman"/>
              </a:rPr>
              <a:t>If the data TLB is a problem</a:t>
            </a:r>
            <a:endParaRPr lang="en-US" sz="1400" dirty="0">
              <a:solidFill>
                <a:srgbClr val="7030A0"/>
              </a:solidFill>
            </a:endParaRPr>
          </a:p>
          <a:p>
            <a:pPr marL="342900" indent="-342900">
              <a:spcBef>
                <a:spcPct val="20000"/>
              </a:spcBef>
              <a:buClr>
                <a:srgbClr val="7B7BD1"/>
              </a:buClr>
              <a:buSzPct val="95000"/>
              <a:buFont typeface="Wingdings" pitchFamily="2" charset="2"/>
              <a:buNone/>
              <a:defRPr/>
            </a:pPr>
            <a:r>
              <a:rPr lang="en-US" sz="1600" b="1" kern="0" dirty="0">
                <a:solidFill>
                  <a:srgbClr val="0070C0"/>
                </a:solidFill>
                <a:latin typeface="Times New Roman"/>
              </a:rPr>
              <a:t>1)  Improve the data locality</a:t>
            </a:r>
            <a:endParaRPr lang="en-US" sz="1600" kern="0" dirty="0"/>
          </a:p>
          <a:p>
            <a:pPr marL="457200" indent="-342900">
              <a:spcBef>
                <a:spcPct val="20000"/>
              </a:spcBef>
              <a:buClr>
                <a:srgbClr val="7B7BD1"/>
              </a:buClr>
              <a:buSzPct val="95000"/>
              <a:buFont typeface="Wingdings" pitchFamily="2" charset="2"/>
              <a:buNone/>
              <a:defRPr/>
            </a:pPr>
            <a:r>
              <a:rPr lang="en-US" sz="1600" kern="0" dirty="0">
                <a:latin typeface="Times New Roman"/>
              </a:rPr>
              <a:t>a)	use </a:t>
            </a:r>
            <a:r>
              <a:rPr lang="en-US" sz="1600" kern="0" dirty="0" err="1">
                <a:latin typeface="Times New Roman"/>
              </a:rPr>
              <a:t>superpages</a:t>
            </a:r>
            <a:r>
              <a:rPr lang="en-US" sz="1600" kern="0" dirty="0">
                <a:latin typeface="Times New Roman"/>
              </a:rPr>
              <a:t> (larger page sizes)</a:t>
            </a:r>
          </a:p>
          <a:p>
            <a:pPr marL="457200" indent="-342900">
              <a:spcBef>
                <a:spcPct val="20000"/>
              </a:spcBef>
              <a:buClr>
                <a:srgbClr val="7B7BD1"/>
              </a:buClr>
              <a:buSzPct val="95000"/>
              <a:buFont typeface="Wingdings" pitchFamily="2" charset="2"/>
              <a:buNone/>
              <a:defRPr/>
            </a:pPr>
            <a:r>
              <a:rPr lang="en-US" sz="1600" kern="0" dirty="0">
                <a:latin typeface="Times New Roman"/>
              </a:rPr>
              <a:t>	</a:t>
            </a:r>
            <a:r>
              <a:rPr lang="en-US" sz="1600" kern="0" dirty="0">
                <a:solidFill>
                  <a:srgbClr val="00B050"/>
                </a:solidFill>
                <a:latin typeface="Times New Roman"/>
              </a:rPr>
              <a:t>not yet enabled on all Ranger nodes</a:t>
            </a:r>
          </a:p>
          <a:p>
            <a:pPr marL="457200" indent="-342900">
              <a:spcBef>
                <a:spcPct val="20000"/>
              </a:spcBef>
              <a:buClr>
                <a:srgbClr val="7B7BD1"/>
              </a:buClr>
              <a:buSzPct val="95000"/>
              <a:buFont typeface="Wingdings" pitchFamily="2" charset="2"/>
              <a:buNone/>
              <a:defRPr/>
            </a:pPr>
            <a:r>
              <a:rPr lang="en-US" sz="1600" kern="0" dirty="0">
                <a:latin typeface="Times New Roman"/>
              </a:rPr>
              <a:t>b)	change the order of loops</a:t>
            </a:r>
          </a:p>
          <a:p>
            <a:pPr marL="457200" indent="-342900">
              <a:spcBef>
                <a:spcPct val="20000"/>
              </a:spcBef>
              <a:buClr>
                <a:srgbClr val="7B7BD1"/>
              </a:buClr>
              <a:buSzPct val="95000"/>
              <a:buFont typeface="Wingdings" pitchFamily="2" charset="2"/>
              <a:buNone/>
              <a:defRPr/>
            </a:pPr>
            <a:r>
              <a:rPr lang="en-US" sz="1600" kern="0" dirty="0">
                <a:latin typeface="Times New Roman"/>
              </a:rPr>
              <a:t>	</a:t>
            </a:r>
            <a:r>
              <a:rPr lang="en-US" sz="1600" kern="0" dirty="0">
                <a:solidFill>
                  <a:srgbClr val="D99594"/>
                </a:solidFill>
                <a:latin typeface="Times New Roman"/>
              </a:rPr>
              <a:t>loop </a:t>
            </a:r>
            <a:r>
              <a:rPr lang="en-US" sz="1600" kern="0" dirty="0" err="1">
                <a:solidFill>
                  <a:srgbClr val="D99594"/>
                </a:solidFill>
                <a:latin typeface="Times New Roman"/>
              </a:rPr>
              <a:t>i</a:t>
            </a:r>
            <a:r>
              <a:rPr lang="en-US" sz="1600" kern="0" dirty="0">
                <a:solidFill>
                  <a:srgbClr val="D99594"/>
                </a:solidFill>
                <a:latin typeface="Times New Roman"/>
              </a:rPr>
              <a:t> {...} loop j {...} → loop j {...} loop </a:t>
            </a:r>
            <a:r>
              <a:rPr lang="en-US" sz="1600" kern="0" dirty="0" err="1">
                <a:solidFill>
                  <a:srgbClr val="D99594"/>
                </a:solidFill>
                <a:latin typeface="Times New Roman"/>
              </a:rPr>
              <a:t>i</a:t>
            </a:r>
            <a:r>
              <a:rPr lang="en-US" sz="1600" kern="0" dirty="0">
                <a:solidFill>
                  <a:srgbClr val="D99594"/>
                </a:solidFill>
                <a:latin typeface="Times New Roman"/>
              </a:rPr>
              <a:t> {...}</a:t>
            </a:r>
          </a:p>
          <a:p>
            <a:pPr marL="457200" indent="-342900">
              <a:spcBef>
                <a:spcPct val="20000"/>
              </a:spcBef>
              <a:buClr>
                <a:srgbClr val="7B7BD1"/>
              </a:buClr>
              <a:buSzPct val="95000"/>
              <a:buFont typeface="Wingdings" pitchFamily="2" charset="2"/>
              <a:buNone/>
              <a:defRPr/>
            </a:pPr>
            <a:r>
              <a:rPr lang="en-US" sz="1600" kern="0" dirty="0">
                <a:latin typeface="Times New Roman"/>
              </a:rPr>
              <a:t>c)	. . .</a:t>
            </a:r>
            <a:endParaRPr lang="en-US" sz="1600" kern="0" dirty="0">
              <a:solidFill>
                <a:srgbClr val="D99594"/>
              </a:solidFill>
              <a:latin typeface="Times New Roman"/>
            </a:endParaRPr>
          </a:p>
          <a:p>
            <a:pPr marL="342900" indent="-342900">
              <a:spcBef>
                <a:spcPct val="20000"/>
              </a:spcBef>
              <a:buClr>
                <a:srgbClr val="7B7BD1"/>
              </a:buClr>
              <a:buSzPct val="95000"/>
              <a:buFont typeface="Wingdings" pitchFamily="2" charset="2"/>
              <a:buNone/>
              <a:defRPr/>
            </a:pPr>
            <a:r>
              <a:rPr lang="en-US" sz="1600" b="1" kern="0" dirty="0">
                <a:solidFill>
                  <a:srgbClr val="0070C0"/>
                </a:solidFill>
                <a:latin typeface="Times New Roman"/>
              </a:rPr>
              <a:t>2)  Reduce the data size</a:t>
            </a:r>
            <a:endParaRPr lang="en-US" sz="1600" kern="0" dirty="0"/>
          </a:p>
          <a:p>
            <a:pPr marL="457200" indent="-342900">
              <a:spcBef>
                <a:spcPct val="20000"/>
              </a:spcBef>
              <a:buClr>
                <a:srgbClr val="7B7BD1"/>
              </a:buClr>
              <a:buSzPct val="95000"/>
              <a:buFont typeface="Wingdings" pitchFamily="2" charset="2"/>
              <a:buNone/>
              <a:defRPr/>
            </a:pPr>
            <a:r>
              <a:rPr lang="en-US" sz="1600" kern="0" dirty="0">
                <a:latin typeface="Times New Roman"/>
              </a:rPr>
              <a:t>a)	. . .</a:t>
            </a:r>
            <a:endParaRPr lang="en-US" sz="1600" kern="0" dirty="0">
              <a:solidFill>
                <a:srgbClr val="D99594"/>
              </a:solidFill>
              <a:latin typeface="Times New Roman"/>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Optimization Process</a:t>
            </a:r>
          </a:p>
        </p:txBody>
      </p:sp>
      <p:sp>
        <p:nvSpPr>
          <p:cNvPr id="25602" name="Content Placeholder 2"/>
          <p:cNvSpPr>
            <a:spLocks noGrp="1"/>
          </p:cNvSpPr>
          <p:nvPr>
            <p:ph idx="1"/>
          </p:nvPr>
        </p:nvSpPr>
        <p:spPr/>
        <p:txBody>
          <a:bodyPr/>
          <a:lstStyle/>
          <a:p>
            <a:pPr>
              <a:buFont typeface="Wingdings" pitchFamily="2" charset="2"/>
              <a:buNone/>
            </a:pPr>
            <a:r>
              <a:rPr lang="en-US" smtClean="0"/>
              <a:t>1. Look at suggestions for “worst” category</a:t>
            </a:r>
          </a:p>
          <a:p>
            <a:pPr lvl="1"/>
            <a:r>
              <a:rPr lang="en-US" smtClean="0"/>
              <a:t>E.g., for MMM – data accesses and data TLB</a:t>
            </a:r>
          </a:p>
          <a:p>
            <a:pPr>
              <a:buFont typeface="Wingdings" pitchFamily="2" charset="2"/>
              <a:buNone/>
            </a:pPr>
            <a:r>
              <a:rPr lang="en-US" smtClean="0"/>
              <a:t>2. Examine existing code for most probable cause (use knowledge of language)</a:t>
            </a:r>
          </a:p>
          <a:p>
            <a:pPr>
              <a:buFont typeface="Wingdings" pitchFamily="2" charset="2"/>
              <a:buNone/>
            </a:pPr>
            <a:r>
              <a:rPr lang="en-US" smtClean="0"/>
              <a:t>3. Examine suggestions for closest match to code structure</a:t>
            </a:r>
          </a:p>
          <a:p>
            <a:pPr>
              <a:buFont typeface="Wingdings" pitchFamily="2" charset="2"/>
              <a:buNone/>
            </a:pPr>
            <a:r>
              <a:rPr lang="en-US" smtClean="0"/>
              <a:t>4. Restructure code to optimization template</a:t>
            </a:r>
          </a:p>
          <a:p>
            <a:pPr>
              <a:buFont typeface="Wingdings" pitchFamily="2" charset="2"/>
              <a:buNone/>
            </a:pPr>
            <a:r>
              <a:rPr lang="en-US" smtClean="0"/>
              <a:t>5. Rerun PerfExpert</a:t>
            </a:r>
          </a:p>
          <a:p>
            <a:pPr>
              <a:buFont typeface="Wingdings" pitchFamily="2" charset="2"/>
              <a:buNone/>
            </a:pPr>
            <a:r>
              <a:rPr lang="en-US" smtClean="0"/>
              <a:t>6. Repeat from Step 1</a:t>
            </a:r>
          </a:p>
        </p:txBody>
      </p:sp>
      <p:sp>
        <p:nvSpPr>
          <p:cNvPr id="25603" name="Slide Number Placeholder 3"/>
          <p:cNvSpPr>
            <a:spLocks noGrp="1"/>
          </p:cNvSpPr>
          <p:nvPr>
            <p:ph type="sldNum" sz="quarter" idx="10"/>
          </p:nvPr>
        </p:nvSpPr>
        <p:spPr>
          <a:noFill/>
        </p:spPr>
        <p:txBody>
          <a:bodyPr/>
          <a:lstStyle/>
          <a:p>
            <a:fld id="{D6E32AB9-EC04-4425-BBD7-1FF0A72E3C7F}" type="slidenum">
              <a:rPr lang="en-US" smtClean="0"/>
              <a:pPr/>
              <a:t>44</a:t>
            </a:fld>
            <a:endParaRPr lang="en-US" smtClean="0"/>
          </a:p>
        </p:txBody>
      </p:sp>
      <p:sp>
        <p:nvSpPr>
          <p:cNvPr id="25604" name="Date Placeholder 4"/>
          <p:cNvSpPr>
            <a:spLocks noGrp="1"/>
          </p:cNvSpPr>
          <p:nvPr>
            <p:ph type="dt" sz="quarter" idx="11"/>
          </p:nvPr>
        </p:nvSpPr>
        <p:spPr>
          <a:noFill/>
        </p:spPr>
        <p:txBody>
          <a:bodyPr/>
          <a:lstStyle/>
          <a:p>
            <a:r>
              <a:rPr lang="en-US"/>
              <a:t>PerfExpert Tutorial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0"/>
          </p:nvPr>
        </p:nvSpPr>
        <p:spPr>
          <a:noFill/>
        </p:spPr>
        <p:txBody>
          <a:bodyPr/>
          <a:lstStyle/>
          <a:p>
            <a:fld id="{B4FC3D95-1F5C-415E-86D3-23DD514CAE3D}" type="slidenum">
              <a:rPr lang="en-US" smtClean="0"/>
              <a:pPr/>
              <a:t>45</a:t>
            </a:fld>
            <a:endParaRPr lang="en-US" smtClean="0"/>
          </a:p>
        </p:txBody>
      </p:sp>
      <p:sp>
        <p:nvSpPr>
          <p:cNvPr id="26626" name="Rectangle 4"/>
          <p:cNvSpPr>
            <a:spLocks noGrp="1" noChangeArrowheads="1"/>
          </p:cNvSpPr>
          <p:nvPr>
            <p:ph type="title" idx="4294967295"/>
          </p:nvPr>
        </p:nvSpPr>
        <p:spPr/>
        <p:txBody>
          <a:bodyPr/>
          <a:lstStyle/>
          <a:p>
            <a:pPr eaLnBrk="1" hangingPunct="1"/>
            <a:r>
              <a:rPr lang="en-US" smtClean="0"/>
              <a:t>Optimization Example – MMM(1,2)</a:t>
            </a:r>
          </a:p>
        </p:txBody>
      </p:sp>
      <p:sp>
        <p:nvSpPr>
          <p:cNvPr id="61443" name="Rectangle 5"/>
          <p:cNvSpPr>
            <a:spLocks noGrp="1" noChangeArrowheads="1"/>
          </p:cNvSpPr>
          <p:nvPr>
            <p:ph type="body" idx="4294967295"/>
          </p:nvPr>
        </p:nvSpPr>
        <p:spPr/>
        <p:txBody>
          <a:bodyPr/>
          <a:lstStyle/>
          <a:p>
            <a:pPr>
              <a:buFont typeface="Wingdings" pitchFamily="2" charset="2"/>
              <a:buNone/>
              <a:defRPr/>
            </a:pPr>
            <a:r>
              <a:rPr lang="en-US" dirty="0" smtClean="0"/>
              <a:t>1. Look at suggestions for “worst” category</a:t>
            </a:r>
          </a:p>
          <a:p>
            <a:pPr lvl="1">
              <a:defRPr/>
            </a:pPr>
            <a:r>
              <a:rPr lang="en-US" dirty="0" smtClean="0"/>
              <a:t>E.g., for MMM – data accesses and data TLB</a:t>
            </a:r>
          </a:p>
          <a:p>
            <a:pPr>
              <a:buFont typeface="Wingdings" pitchFamily="2" charset="2"/>
              <a:buNone/>
              <a:defRPr/>
            </a:pPr>
            <a:r>
              <a:rPr lang="en-US" dirty="0" smtClean="0"/>
              <a:t>2. Examine existing code for most probable cause</a:t>
            </a:r>
          </a:p>
          <a:p>
            <a:pPr eaLnBrk="1" hangingPunct="1">
              <a:lnSpc>
                <a:spcPct val="80000"/>
              </a:lnSpc>
              <a:buFont typeface="Wingdings" pitchFamily="2" charset="2"/>
              <a:buNone/>
              <a:defRPr/>
            </a:pPr>
            <a:endParaRPr lang="en-US" sz="2100" dirty="0" smtClean="0"/>
          </a:p>
          <a:p>
            <a:pPr eaLnBrk="1" hangingPunct="1">
              <a:lnSpc>
                <a:spcPct val="80000"/>
              </a:lnSpc>
              <a:buFont typeface="Wingdings" pitchFamily="2" charset="2"/>
              <a:buNone/>
              <a:defRPr/>
            </a:pPr>
            <a:endParaRPr lang="en-US" sz="2100" dirty="0" smtClean="0"/>
          </a:p>
          <a:p>
            <a:pPr eaLnBrk="1" hangingPunct="1">
              <a:lnSpc>
                <a:spcPct val="80000"/>
              </a:lnSpc>
              <a:buFont typeface="Wingdings" pitchFamily="2" charset="2"/>
              <a:buNone/>
              <a:defRPr/>
            </a:pPr>
            <a:endParaRPr lang="en-US" sz="2100" dirty="0" smtClean="0"/>
          </a:p>
          <a:p>
            <a:pPr eaLnBrk="1" hangingPunct="1">
              <a:lnSpc>
                <a:spcPct val="80000"/>
              </a:lnSpc>
              <a:buFont typeface="Wingdings" pitchFamily="2" charset="2"/>
              <a:buNone/>
              <a:defRPr/>
            </a:pPr>
            <a:endParaRPr lang="en-US" sz="2100" dirty="0" smtClean="0"/>
          </a:p>
          <a:p>
            <a:pPr eaLnBrk="1" hangingPunct="1">
              <a:lnSpc>
                <a:spcPct val="80000"/>
              </a:lnSpc>
              <a:buFont typeface="Wingdings" pitchFamily="2" charset="2"/>
              <a:buNone/>
              <a:defRPr/>
            </a:pPr>
            <a:endParaRPr lang="en-US" sz="2400" dirty="0" smtClean="0"/>
          </a:p>
          <a:p>
            <a:pPr marL="0" indent="0" eaLnBrk="1" hangingPunct="1">
              <a:lnSpc>
                <a:spcPct val="80000"/>
              </a:lnSpc>
              <a:buFont typeface="Wingdings" pitchFamily="2" charset="2"/>
              <a:buNone/>
              <a:defRPr/>
            </a:pPr>
            <a:r>
              <a:rPr lang="en-US" sz="2400" dirty="0" smtClean="0"/>
              <a:t>Poor data locality – From language knowledge, for multi-dimensional arrays, access is faster if you iterate on the array subscript offering the smallest stride or step size. In C programs, this is the rightmost subscript due to row-major memory layout. </a:t>
            </a:r>
          </a:p>
          <a:p>
            <a:pPr eaLnBrk="1" hangingPunct="1">
              <a:lnSpc>
                <a:spcPct val="80000"/>
              </a:lnSpc>
              <a:buFont typeface="Wingdings" pitchFamily="2" charset="2"/>
              <a:buNone/>
              <a:defRPr/>
            </a:pPr>
            <a:endParaRPr lang="en-US" sz="2100" dirty="0" smtClean="0"/>
          </a:p>
          <a:p>
            <a:pPr eaLnBrk="1" hangingPunct="1">
              <a:lnSpc>
                <a:spcPct val="80000"/>
              </a:lnSpc>
              <a:buFont typeface="Wingdings" pitchFamily="2" charset="2"/>
              <a:buNone/>
              <a:defRPr/>
            </a:pPr>
            <a:endParaRPr lang="en-US" sz="2100" dirty="0" smtClean="0"/>
          </a:p>
        </p:txBody>
      </p:sp>
      <p:sp>
        <p:nvSpPr>
          <p:cNvPr id="26628"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E28D47EE-4C58-48A1-AE06-5E26C27CBC56}" type="slidenum">
              <a:rPr lang="en-US" sz="1400">
                <a:latin typeface="Calibri" pitchFamily="34" charset="0"/>
              </a:rPr>
              <a:pPr algn="r"/>
              <a:t>45</a:t>
            </a:fld>
            <a:endParaRPr lang="en-US" sz="1400">
              <a:latin typeface="Calibri" pitchFamily="34" charset="0"/>
            </a:endParaRPr>
          </a:p>
        </p:txBody>
      </p:sp>
      <p:sp>
        <p:nvSpPr>
          <p:cNvPr id="6" name="Content Placeholder 2"/>
          <p:cNvSpPr txBox="1">
            <a:spLocks/>
          </p:cNvSpPr>
          <p:nvPr/>
        </p:nvSpPr>
        <p:spPr bwMode="auto">
          <a:xfrm>
            <a:off x="457200" y="2835275"/>
            <a:ext cx="8229600" cy="1584325"/>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(i = 0; i &lt; n; i++)</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 = 0; k &lt; n; k++)</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 += a[i][k] * b[k][j];</a:t>
            </a:r>
          </a:p>
        </p:txBody>
      </p:sp>
      <p:sp>
        <p:nvSpPr>
          <p:cNvPr id="26630"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26631" name="Date Placeholder 7"/>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0"/>
          </p:nvPr>
        </p:nvSpPr>
        <p:spPr>
          <a:noFill/>
        </p:spPr>
        <p:txBody>
          <a:bodyPr/>
          <a:lstStyle/>
          <a:p>
            <a:fld id="{7D0DCEDA-71C3-43E6-93BD-CDAABB0D116D}" type="slidenum">
              <a:rPr lang="en-US" smtClean="0"/>
              <a:pPr/>
              <a:t>46</a:t>
            </a:fld>
            <a:endParaRPr lang="en-US" smtClean="0"/>
          </a:p>
        </p:txBody>
      </p:sp>
      <p:sp>
        <p:nvSpPr>
          <p:cNvPr id="28674" name="Rectangle 4"/>
          <p:cNvSpPr>
            <a:spLocks noGrp="1" noChangeArrowheads="1"/>
          </p:cNvSpPr>
          <p:nvPr>
            <p:ph type="title" idx="4294967295"/>
          </p:nvPr>
        </p:nvSpPr>
        <p:spPr/>
        <p:txBody>
          <a:bodyPr/>
          <a:lstStyle/>
          <a:p>
            <a:pPr eaLnBrk="1" hangingPunct="1"/>
            <a:r>
              <a:rPr lang="en-US" smtClean="0"/>
              <a:t>Optimization Example – MMM(3,4)</a:t>
            </a:r>
          </a:p>
        </p:txBody>
      </p:sp>
      <p:sp>
        <p:nvSpPr>
          <p:cNvPr id="28675" name="Rectangle 5"/>
          <p:cNvSpPr>
            <a:spLocks noGrp="1" noChangeArrowheads="1"/>
          </p:cNvSpPr>
          <p:nvPr>
            <p:ph type="body" idx="4294967295"/>
          </p:nvPr>
        </p:nvSpPr>
        <p:spPr/>
        <p:txBody>
          <a:bodyPr/>
          <a:lstStyle/>
          <a:p>
            <a:pPr>
              <a:buFont typeface="Wingdings" pitchFamily="2" charset="2"/>
              <a:buNone/>
            </a:pPr>
            <a:r>
              <a:rPr lang="en-US" smtClean="0"/>
              <a:t>3. Examine suggestions for closest (and simplest) match to code structure</a:t>
            </a:r>
          </a:p>
          <a:p>
            <a:pPr eaLnBrk="1" hangingPunct="1">
              <a:buFont typeface="Wingdings" pitchFamily="2" charset="2"/>
              <a:buNone/>
            </a:pPr>
            <a:endParaRPr lang="en-US" sz="5400" smtClean="0"/>
          </a:p>
          <a:p>
            <a:pPr eaLnBrk="1" hangingPunct="1">
              <a:buFont typeface="Wingdings" pitchFamily="2" charset="2"/>
              <a:buNone/>
            </a:pPr>
            <a:r>
              <a:rPr lang="en-US" smtClean="0"/>
              <a:t>4. Restructure code to optimization template</a:t>
            </a:r>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endParaRPr lang="en-US" smtClean="0"/>
          </a:p>
          <a:p>
            <a:pPr eaLnBrk="1" hangingPunct="1">
              <a:buFont typeface="Wingdings" pitchFamily="2" charset="2"/>
              <a:buNone/>
            </a:pPr>
            <a:endParaRPr lang="en-US" smtClean="0"/>
          </a:p>
        </p:txBody>
      </p:sp>
      <p:sp>
        <p:nvSpPr>
          <p:cNvPr id="28676"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9438E7BB-52CE-4F6E-A9F9-1EBAA6244B79}" type="slidenum">
              <a:rPr lang="en-US" sz="1400">
                <a:latin typeface="Calibri" pitchFamily="34" charset="0"/>
              </a:rPr>
              <a:pPr algn="r"/>
              <a:t>46</a:t>
            </a:fld>
            <a:endParaRPr lang="en-US" sz="1400">
              <a:latin typeface="Calibri" pitchFamily="34" charset="0"/>
            </a:endParaRPr>
          </a:p>
        </p:txBody>
      </p:sp>
      <p:sp>
        <p:nvSpPr>
          <p:cNvPr id="8" name="Content Placeholder 2"/>
          <p:cNvSpPr txBox="1">
            <a:spLocks/>
          </p:cNvSpPr>
          <p:nvPr/>
        </p:nvSpPr>
        <p:spPr bwMode="auto">
          <a:xfrm>
            <a:off x="457200" y="3886200"/>
            <a:ext cx="8229600" cy="1524000"/>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(i = 0; i &lt; n; i++)</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 = 0; k &lt; n; k++)</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 += a[i][k] * b[k][j];</a:t>
            </a:r>
          </a:p>
        </p:txBody>
      </p:sp>
      <p:sp>
        <p:nvSpPr>
          <p:cNvPr id="28678"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28679" name="Date Placeholder 8"/>
          <p:cNvSpPr>
            <a:spLocks noGrp="1"/>
          </p:cNvSpPr>
          <p:nvPr>
            <p:ph type="dt" sz="quarter" idx="11"/>
          </p:nvPr>
        </p:nvSpPr>
        <p:spPr>
          <a:noFill/>
        </p:spPr>
        <p:txBody>
          <a:bodyPr/>
          <a:lstStyle/>
          <a:p>
            <a:r>
              <a:rPr lang="en-US"/>
              <a:t>PerfExpert Tutorial</a:t>
            </a:r>
          </a:p>
        </p:txBody>
      </p:sp>
      <p:sp>
        <p:nvSpPr>
          <p:cNvPr id="10" name="Content Placeholder 5"/>
          <p:cNvSpPr txBox="1">
            <a:spLocks/>
          </p:cNvSpPr>
          <p:nvPr/>
        </p:nvSpPr>
        <p:spPr bwMode="auto">
          <a:xfrm>
            <a:off x="457200" y="2362200"/>
            <a:ext cx="8226425" cy="6858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lstStyle/>
          <a:p>
            <a:pPr marL="457200" indent="-342900">
              <a:spcBef>
                <a:spcPct val="20000"/>
              </a:spcBef>
              <a:buClr>
                <a:srgbClr val="7B7BD1"/>
              </a:buClr>
              <a:buSzPct val="95000"/>
              <a:buFont typeface="Wingdings" pitchFamily="2" charset="2"/>
              <a:buNone/>
              <a:defRPr/>
            </a:pPr>
            <a:r>
              <a:rPr lang="en-US" sz="1600" kern="0" dirty="0">
                <a:latin typeface="Times New Roman"/>
              </a:rPr>
              <a:t>b)	change the order of loops</a:t>
            </a:r>
          </a:p>
          <a:p>
            <a:pPr marL="457200" indent="-342900">
              <a:spcBef>
                <a:spcPct val="20000"/>
              </a:spcBef>
              <a:buClr>
                <a:srgbClr val="7B7BD1"/>
              </a:buClr>
              <a:buSzPct val="95000"/>
              <a:buFont typeface="Wingdings" pitchFamily="2" charset="2"/>
              <a:buNone/>
              <a:defRPr/>
            </a:pPr>
            <a:r>
              <a:rPr lang="en-US" sz="1600" kern="0" dirty="0">
                <a:latin typeface="Times New Roman"/>
              </a:rPr>
              <a:t>	</a:t>
            </a:r>
            <a:r>
              <a:rPr lang="en-US" sz="1600" kern="0" dirty="0">
                <a:solidFill>
                  <a:srgbClr val="D99594"/>
                </a:solidFill>
                <a:latin typeface="Times New Roman"/>
              </a:rPr>
              <a:t>loop </a:t>
            </a:r>
            <a:r>
              <a:rPr lang="en-US" sz="1600" kern="0" dirty="0" err="1">
                <a:solidFill>
                  <a:srgbClr val="D99594"/>
                </a:solidFill>
                <a:latin typeface="Times New Roman"/>
              </a:rPr>
              <a:t>i</a:t>
            </a:r>
            <a:r>
              <a:rPr lang="en-US" sz="1600" kern="0" dirty="0">
                <a:solidFill>
                  <a:srgbClr val="D99594"/>
                </a:solidFill>
                <a:latin typeface="Times New Roman"/>
              </a:rPr>
              <a:t> {...} loop j {...} → loop j {...} loop </a:t>
            </a:r>
            <a:r>
              <a:rPr lang="en-US" sz="1600" kern="0" dirty="0" err="1">
                <a:solidFill>
                  <a:srgbClr val="D99594"/>
                </a:solidFill>
                <a:latin typeface="Times New Roman"/>
              </a:rPr>
              <a:t>i</a:t>
            </a:r>
            <a:r>
              <a:rPr lang="en-US" sz="1600" kern="0" dirty="0">
                <a:solidFill>
                  <a:srgbClr val="D99594"/>
                </a:solidFill>
                <a:latin typeface="Times New Roman"/>
              </a:rPr>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0"/>
          </p:nvPr>
        </p:nvSpPr>
        <p:spPr>
          <a:noFill/>
        </p:spPr>
        <p:txBody>
          <a:bodyPr/>
          <a:lstStyle/>
          <a:p>
            <a:fld id="{D5A5F8AC-3E08-4557-B4F1-606D97D8692E}" type="slidenum">
              <a:rPr lang="en-US" smtClean="0"/>
              <a:pPr/>
              <a:t>47</a:t>
            </a:fld>
            <a:endParaRPr lang="en-US" smtClean="0"/>
          </a:p>
        </p:txBody>
      </p:sp>
      <p:sp>
        <p:nvSpPr>
          <p:cNvPr id="30722" name="Slide Number Placeholder 3"/>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840102B1-2D95-4CDE-B35C-563DC6C989CD}" type="slidenum">
              <a:rPr lang="en-US" sz="1400">
                <a:latin typeface="Calibri" pitchFamily="34" charset="0"/>
              </a:rPr>
              <a:pPr algn="r"/>
              <a:t>47</a:t>
            </a:fld>
            <a:endParaRPr lang="en-US" sz="1400">
              <a:latin typeface="Calibri" pitchFamily="34" charset="0"/>
            </a:endParaRPr>
          </a:p>
        </p:txBody>
      </p:sp>
      <p:sp>
        <p:nvSpPr>
          <p:cNvPr id="30723" name="Title 1"/>
          <p:cNvSpPr>
            <a:spLocks noGrp="1"/>
          </p:cNvSpPr>
          <p:nvPr>
            <p:ph type="title" idx="4294967295"/>
          </p:nvPr>
        </p:nvSpPr>
        <p:spPr/>
        <p:txBody>
          <a:bodyPr/>
          <a:lstStyle/>
          <a:p>
            <a:pPr eaLnBrk="1" hangingPunct="1"/>
            <a:r>
              <a:rPr lang="en-US" smtClean="0"/>
              <a:t>Optimization Example – MMM(5)</a:t>
            </a:r>
          </a:p>
        </p:txBody>
      </p:sp>
      <p:sp>
        <p:nvSpPr>
          <p:cNvPr id="6" name="Content Placeholder 5"/>
          <p:cNvSpPr>
            <a:spLocks noGrp="1"/>
          </p:cNvSpPr>
          <p:nvPr>
            <p:ph idx="4294967295"/>
          </p:nvPr>
        </p:nvSpPr>
        <p:spPr/>
        <p:style>
          <a:lnRef idx="1">
            <a:schemeClr val="accent2"/>
          </a:lnRef>
          <a:fillRef idx="2">
            <a:schemeClr val="accent2"/>
          </a:fillRef>
          <a:effectRef idx="1">
            <a:schemeClr val="accent2"/>
          </a:effectRef>
          <a:fontRef idx="minor">
            <a:schemeClr val="dk1"/>
          </a:fontRef>
        </p:style>
        <p:txBody>
          <a:bodyPr/>
          <a:lstStyle/>
          <a:p>
            <a:pPr eaLnBrk="1" hangingPunct="1">
              <a:buFont typeface="Wingdings" pitchFamily="2" charset="2"/>
              <a:buNone/>
              <a:defRPr/>
            </a:pPr>
            <a:r>
              <a:rPr lang="en-US" sz="1350" b="1" dirty="0" smtClean="0">
                <a:latin typeface="Courier New" pitchFamily="49" charset="0"/>
                <a:cs typeface="Courier New" pitchFamily="49" charset="0"/>
              </a:rPr>
              <a:t>total runtime in hpctoolkit-</a:t>
            </a:r>
            <a:r>
              <a:rPr lang="en-US" sz="1350" b="1" dirty="0" smtClean="0">
                <a:solidFill>
                  <a:srgbClr val="FF0000"/>
                </a:solidFill>
                <a:latin typeface="Courier New" pitchFamily="49" charset="0"/>
                <a:cs typeface="Courier New" pitchFamily="49" charset="0"/>
              </a:rPr>
              <a:t>a.out</a:t>
            </a:r>
            <a:r>
              <a:rPr lang="en-US" sz="1350" b="1" dirty="0" smtClean="0">
                <a:latin typeface="Courier New" pitchFamily="49" charset="0"/>
                <a:cs typeface="Courier New" pitchFamily="49" charset="0"/>
              </a:rPr>
              <a:t>-database-</a:t>
            </a:r>
            <a:r>
              <a:rPr lang="en-US" sz="1350" b="1" dirty="0" smtClean="0">
                <a:solidFill>
                  <a:srgbClr val="FF0000"/>
                </a:solidFill>
                <a:latin typeface="Courier New" pitchFamily="49" charset="0"/>
                <a:cs typeface="Courier New" pitchFamily="49" charset="0"/>
              </a:rPr>
              <a:t>1234568</a:t>
            </a:r>
            <a:r>
              <a:rPr lang="en-US" sz="1350" b="1" dirty="0" smtClean="0">
                <a:latin typeface="Courier New" pitchFamily="49" charset="0"/>
                <a:cs typeface="Courier New" pitchFamily="49" charset="0"/>
              </a:rPr>
              <a:t>/experiment.xml is 1.45 sec</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Font typeface="Wingdings" pitchFamily="2" charset="2"/>
              <a:buNone/>
              <a:defRPr/>
            </a:pPr>
            <a:r>
              <a:rPr lang="en-US" sz="1350" b="1" dirty="0" smtClean="0">
                <a:latin typeface="Courier New" pitchFamily="49" charset="0"/>
                <a:cs typeface="Courier New" pitchFamily="49" charset="0"/>
              </a:rPr>
              <a:t>http://www.tacc.utexas.edu/perfexpert/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endParaRPr lang="en-US" sz="1350" b="1" dirty="0" smtClean="0">
              <a:latin typeface="Courier New" pitchFamily="49" charset="0"/>
              <a:cs typeface="Courier New" pitchFamily="49" charset="0"/>
            </a:endParaRPr>
          </a:p>
          <a:p>
            <a:pPr eaLnBrk="1" hangingPunct="1">
              <a:buFont typeface="Wingdings" pitchFamily="2" charset="2"/>
              <a:buNone/>
              <a:defRPr/>
            </a:pPr>
            <a:r>
              <a:rPr lang="en-US" sz="1350" b="1" dirty="0" smtClean="0">
                <a:latin typeface="Courier New" pitchFamily="49" charset="0"/>
                <a:cs typeface="Courier New" pitchFamily="49" charset="0"/>
              </a:rPr>
              <a:t>loop at line 25 in main (100.0% of the total runtime)</a:t>
            </a:r>
          </a:p>
          <a:p>
            <a:pPr eaLnBrk="1" hangingPunct="1">
              <a:buFont typeface="Wingdings" pitchFamily="2" charset="2"/>
              <a:buNone/>
              <a:defRPr/>
            </a:pPr>
            <a:r>
              <a:rPr lang="en-US" sz="1350" b="1" dirty="0" smtClean="0">
                <a:latin typeface="Courier New" pitchFamily="49" charset="0"/>
                <a:cs typeface="Courier New" pitchFamily="49" charset="0"/>
              </a:rPr>
              <a:t>-----------------------------------------------------------------------------</a:t>
            </a:r>
          </a:p>
          <a:p>
            <a:pPr eaLnBrk="1" hangingPunct="1">
              <a:buFont typeface="Wingdings" pitchFamily="2" charset="2"/>
              <a:buNone/>
              <a:defRPr/>
            </a:pPr>
            <a:r>
              <a:rPr lang="en-US" sz="1350" b="1" dirty="0" smtClean="0">
                <a:latin typeface="Courier New" pitchFamily="49" charset="0"/>
                <a:cs typeface="Courier New" pitchFamily="49" charset="0"/>
              </a:rPr>
              <a:t>performance assessment   LCPI good......okay......fair......poor......bad....</a:t>
            </a:r>
          </a:p>
          <a:p>
            <a:pPr eaLnBrk="1" hangingPunct="1">
              <a:buFont typeface="Wingdings" pitchFamily="2" charset="2"/>
              <a:buNone/>
              <a:defRPr/>
            </a:pPr>
            <a:r>
              <a:rPr lang="en-US" sz="1350" b="1" dirty="0" smtClean="0">
                <a:latin typeface="Courier New" pitchFamily="49" charset="0"/>
                <a:cs typeface="Courier New" pitchFamily="49" charset="0"/>
              </a:rPr>
              <a:t>- overall                 4.1 &gt;&gt;&gt;&gt;&gt;&gt;&gt;&gt;&gt;&gt;&gt;&gt;&gt;&gt;&gt;&gt;&gt;&gt;&gt;&gt;&gt;&gt;&gt;&gt;&gt;&gt;&gt;&gt;&gt;&gt;&gt;&gt;&gt;&gt;&gt;&gt;&gt;&gt;&gt;&gt;&gt;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upper bound by category</a:t>
            </a:r>
          </a:p>
          <a:p>
            <a:pPr eaLnBrk="1" hangingPunct="1">
              <a:buFont typeface="Wingdings" pitchFamily="2" charset="2"/>
              <a:buNone/>
              <a:defRPr/>
            </a:pPr>
            <a:r>
              <a:rPr lang="en-US" sz="1350" b="1" dirty="0" smtClean="0">
                <a:latin typeface="Courier New" pitchFamily="49" charset="0"/>
                <a:cs typeface="Courier New" pitchFamily="49" charset="0"/>
              </a:rPr>
              <a:t>- data accesses           3.6 &gt;&gt;&gt;&gt;&gt;&gt;&gt;&gt;&gt;&gt;&gt;&gt;&gt;&gt;&gt;&gt;&gt;&gt;&gt;&gt;&gt;&gt;&gt;&gt;&gt;&gt;&gt;&gt;&gt;&gt;&gt;&gt;&gt;&gt;&gt;&gt;</a:t>
            </a:r>
          </a:p>
          <a:p>
            <a:pPr eaLnBrk="1" hangingPunct="1">
              <a:buFont typeface="Wingdings" pitchFamily="2" charset="2"/>
              <a:buNone/>
              <a:defRPr/>
            </a:pPr>
            <a:r>
              <a:rPr lang="en-US" sz="1350" b="1" dirty="0" smtClean="0">
                <a:latin typeface="Courier New" pitchFamily="49" charset="0"/>
                <a:cs typeface="Courier New" pitchFamily="49" charset="0"/>
              </a:rPr>
              <a:t>- instruction accesses    0.5 &gt;&gt;&gt;&gt;&gt;</a:t>
            </a:r>
          </a:p>
          <a:p>
            <a:pPr eaLnBrk="1" hangingPunct="1">
              <a:buFont typeface="Wingdings" pitchFamily="2" charset="2"/>
              <a:buNone/>
              <a:defRPr/>
            </a:pPr>
            <a:r>
              <a:rPr lang="en-US" sz="1350" b="1" dirty="0" smtClean="0">
                <a:latin typeface="Courier New" pitchFamily="49" charset="0"/>
                <a:cs typeface="Courier New" pitchFamily="49" charset="0"/>
              </a:rPr>
              <a:t>- data TLB                0.0 &gt;</a:t>
            </a:r>
          </a:p>
          <a:p>
            <a:pPr eaLnBrk="1" hangingPunct="1">
              <a:buFont typeface="Wingdings" pitchFamily="2" charset="2"/>
              <a:buNone/>
              <a:defRPr/>
            </a:pPr>
            <a:r>
              <a:rPr lang="en-US" sz="1350" b="1" dirty="0" smtClean="0">
                <a:latin typeface="Courier New" pitchFamily="49" charset="0"/>
                <a:cs typeface="Courier New" pitchFamily="49" charset="0"/>
              </a:rPr>
              <a:t>- instruction TLB         0.0 &gt;</a:t>
            </a:r>
          </a:p>
          <a:p>
            <a:pPr eaLnBrk="1" hangingPunct="1">
              <a:buFont typeface="Wingdings" pitchFamily="2" charset="2"/>
              <a:buNone/>
              <a:defRPr/>
            </a:pPr>
            <a:r>
              <a:rPr lang="en-US" sz="1350" b="1" dirty="0" smtClean="0">
                <a:latin typeface="Courier New" pitchFamily="49" charset="0"/>
                <a:cs typeface="Courier New" pitchFamily="49" charset="0"/>
              </a:rPr>
              <a:t>- branch instructions     0.1 &gt;</a:t>
            </a:r>
          </a:p>
          <a:p>
            <a:pPr eaLnBrk="1" hangingPunct="1">
              <a:buFont typeface="Wingdings" pitchFamily="2" charset="2"/>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3.3 &gt;&gt;&gt;&gt;&gt;&gt;&gt;&gt;&gt;&gt;&gt;&gt;&gt;&gt;&gt;&gt;&gt;&gt;&gt;&gt;&gt;&gt;&gt;&gt;&gt;&gt;&gt;&gt;&gt;&gt;&gt;&gt;&gt;</a:t>
            </a:r>
          </a:p>
          <a:p>
            <a:pPr eaLnBrk="1" hangingPunct="1">
              <a:buFont typeface="Wingdings" pitchFamily="2" charset="2"/>
              <a:buNone/>
              <a:defRPr/>
            </a:pPr>
            <a:endParaRPr lang="en-US" sz="1350" b="1" dirty="0" smtClean="0">
              <a:latin typeface="Courier New" pitchFamily="49" charset="0"/>
              <a:cs typeface="Courier New" pitchFamily="49" charset="0"/>
            </a:endParaRPr>
          </a:p>
        </p:txBody>
      </p:sp>
      <p:sp>
        <p:nvSpPr>
          <p:cNvPr id="30725" name="Date Placeholder 2"/>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30726" name="Rounded Rectangular Callout 6"/>
          <p:cNvSpPr>
            <a:spLocks noChangeArrowheads="1"/>
          </p:cNvSpPr>
          <p:nvPr/>
        </p:nvSpPr>
        <p:spPr bwMode="auto">
          <a:xfrm>
            <a:off x="5791200" y="1600200"/>
            <a:ext cx="1752600" cy="304800"/>
          </a:xfrm>
          <a:prstGeom prst="wedgeRoundRectCallout">
            <a:avLst>
              <a:gd name="adj1" fmla="val 61889"/>
              <a:gd name="adj2" fmla="val -60083"/>
              <a:gd name="adj3" fmla="val 16667"/>
            </a:avLst>
          </a:prstGeom>
          <a:solidFill>
            <a:schemeClr val="accent1"/>
          </a:solidFill>
          <a:ln w="9525" algn="ctr">
            <a:noFill/>
            <a:round/>
            <a:headEnd/>
            <a:tailEnd/>
          </a:ln>
        </p:spPr>
        <p:txBody>
          <a:bodyPr/>
          <a:lstStyle/>
          <a:p>
            <a:pPr algn="ctr">
              <a:buClr>
                <a:schemeClr val="hlink"/>
              </a:buClr>
              <a:buSzPct val="55000"/>
            </a:pPr>
            <a:r>
              <a:rPr lang="en-US" sz="1200"/>
              <a:t>runtime is much lower</a:t>
            </a:r>
          </a:p>
        </p:txBody>
      </p:sp>
      <p:sp>
        <p:nvSpPr>
          <p:cNvPr id="30727" name="Rounded Rectangular Callout 8"/>
          <p:cNvSpPr>
            <a:spLocks noChangeArrowheads="1"/>
          </p:cNvSpPr>
          <p:nvPr/>
        </p:nvSpPr>
        <p:spPr bwMode="auto">
          <a:xfrm>
            <a:off x="4495800" y="2743200"/>
            <a:ext cx="3352800" cy="304800"/>
          </a:xfrm>
          <a:prstGeom prst="wedgeRoundRectCallout">
            <a:avLst>
              <a:gd name="adj1" fmla="val 51056"/>
              <a:gd name="adj2" fmla="val 331852"/>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overall loop performance is better but still bad</a:t>
            </a:r>
          </a:p>
        </p:txBody>
      </p:sp>
      <p:sp>
        <p:nvSpPr>
          <p:cNvPr id="30728" name="Rounded Rectangular Callout 11"/>
          <p:cNvSpPr>
            <a:spLocks noChangeArrowheads="1"/>
          </p:cNvSpPr>
          <p:nvPr/>
        </p:nvSpPr>
        <p:spPr bwMode="auto">
          <a:xfrm>
            <a:off x="5334000" y="4648200"/>
            <a:ext cx="2971800" cy="304800"/>
          </a:xfrm>
          <a:prstGeom prst="wedgeRoundRectCallout">
            <a:avLst>
              <a:gd name="adj1" fmla="val 20176"/>
              <a:gd name="adj2" fmla="val -112269"/>
              <a:gd name="adj3" fmla="val 16667"/>
            </a:avLst>
          </a:prstGeom>
          <a:solidFill>
            <a:schemeClr val="accent1">
              <a:alpha val="79999"/>
            </a:schemeClr>
          </a:solidFill>
          <a:ln w="9525" algn="ctr">
            <a:noFill/>
            <a:round/>
            <a:headEnd/>
            <a:tailEnd/>
          </a:ln>
        </p:spPr>
        <p:txBody>
          <a:bodyPr/>
          <a:lstStyle/>
          <a:p>
            <a:pPr algn="ctr">
              <a:buClr>
                <a:schemeClr val="hlink"/>
              </a:buClr>
              <a:buSzPct val="55000"/>
            </a:pPr>
            <a:r>
              <a:rPr lang="en-US" sz="1200"/>
              <a:t>data accesses should be optimized next</a:t>
            </a:r>
          </a:p>
        </p:txBody>
      </p:sp>
      <p:sp>
        <p:nvSpPr>
          <p:cNvPr id="30729" name="Rounded Rectangular Callout 12"/>
          <p:cNvSpPr>
            <a:spLocks noChangeArrowheads="1"/>
          </p:cNvSpPr>
          <p:nvPr/>
        </p:nvSpPr>
        <p:spPr bwMode="auto">
          <a:xfrm>
            <a:off x="4267200" y="5105400"/>
            <a:ext cx="2438400" cy="304800"/>
          </a:xfrm>
          <a:prstGeom prst="wedgeRoundRectCallout">
            <a:avLst>
              <a:gd name="adj1" fmla="val -69968"/>
              <a:gd name="adj2" fmla="val -106051"/>
              <a:gd name="adj3" fmla="val 16667"/>
            </a:avLst>
          </a:prstGeom>
          <a:solidFill>
            <a:schemeClr val="accent1"/>
          </a:solidFill>
          <a:ln w="9525" algn="ctr">
            <a:noFill/>
            <a:round/>
            <a:headEnd/>
            <a:tailEnd/>
          </a:ln>
        </p:spPr>
        <p:txBody>
          <a:bodyPr/>
          <a:lstStyle/>
          <a:p>
            <a:pPr algn="ctr">
              <a:buClr>
                <a:schemeClr val="hlink"/>
              </a:buClr>
              <a:buSzPct val="55000"/>
            </a:pPr>
            <a:r>
              <a:rPr lang="en-US" sz="1200"/>
              <a:t>data TLB is no longer a problem</a:t>
            </a:r>
          </a:p>
        </p:txBody>
      </p:sp>
      <p:sp>
        <p:nvSpPr>
          <p:cNvPr id="30730" name="Date Placeholder 10"/>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0"/>
          </p:nvPr>
        </p:nvSpPr>
        <p:spPr>
          <a:noFill/>
        </p:spPr>
        <p:txBody>
          <a:bodyPr/>
          <a:lstStyle/>
          <a:p>
            <a:fld id="{B543F17F-56FD-4F08-AEB0-8632DA6FC6FF}" type="slidenum">
              <a:rPr lang="en-US" smtClean="0"/>
              <a:pPr/>
              <a:t>48</a:t>
            </a:fld>
            <a:endParaRPr lang="en-US" smtClean="0"/>
          </a:p>
        </p:txBody>
      </p:sp>
      <p:sp>
        <p:nvSpPr>
          <p:cNvPr id="32770" name="Title 1"/>
          <p:cNvSpPr>
            <a:spLocks noGrp="1"/>
          </p:cNvSpPr>
          <p:nvPr>
            <p:ph type="title"/>
          </p:nvPr>
        </p:nvSpPr>
        <p:spPr/>
        <p:txBody>
          <a:bodyPr/>
          <a:lstStyle/>
          <a:p>
            <a:pPr eaLnBrk="1" hangingPunct="1"/>
            <a:r>
              <a:rPr lang="en-US" smtClean="0"/>
              <a:t>MMM Example – Data Access(1,2)</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r>
              <a:rPr lang="en-US" sz="2800" b="1" dirty="0" smtClean="0">
                <a:solidFill>
                  <a:srgbClr val="7030A0"/>
                </a:solidFill>
                <a:latin typeface="Times New Roman"/>
              </a:rPr>
              <a:t>If data accesses are a problem</a:t>
            </a:r>
            <a:endParaRPr lang="en-US" sz="2800" b="1" dirty="0" smtClean="0">
              <a:solidFill>
                <a:srgbClr val="7030A0"/>
              </a:solidFill>
            </a:endParaRPr>
          </a:p>
          <a:p>
            <a:pPr marL="228600" indent="-228600" eaLnBrk="1" hangingPunct="1">
              <a:buFont typeface="Wingdings" pitchFamily="2" charset="2"/>
              <a:buNone/>
              <a:defRPr/>
            </a:pPr>
            <a:r>
              <a:rPr lang="en-US" sz="2400" b="1" dirty="0" smtClean="0">
                <a:solidFill>
                  <a:srgbClr val="0070C0"/>
                </a:solidFill>
                <a:latin typeface="Times New Roman"/>
              </a:rPr>
              <a:t>1)  Reduce the number of memory accesses</a:t>
            </a:r>
            <a:endParaRPr lang="en-US" sz="2400" dirty="0" smtClean="0"/>
          </a:p>
          <a:p>
            <a:pPr marL="228600" indent="-228600" eaLnBrk="1" hangingPunct="1">
              <a:buFont typeface="Wingdings" pitchFamily="2" charset="2"/>
              <a:buNone/>
              <a:defRPr/>
            </a:pPr>
            <a:r>
              <a:rPr lang="en-US" sz="2400" b="1" dirty="0" smtClean="0">
                <a:solidFill>
                  <a:srgbClr val="FF0000"/>
                </a:solidFill>
                <a:latin typeface="Times New Roman"/>
              </a:rPr>
              <a:t>2)  Improve the data locality</a:t>
            </a:r>
            <a:endParaRPr lang="en-US" sz="2400" dirty="0" smtClean="0">
              <a:solidFill>
                <a:srgbClr val="FF0000"/>
              </a:solidFill>
            </a:endParaRPr>
          </a:p>
          <a:p>
            <a:pPr marL="228600" indent="-228600">
              <a:buFont typeface="Wingdings" pitchFamily="2" charset="2"/>
              <a:buNone/>
              <a:defRPr/>
            </a:pPr>
            <a:r>
              <a:rPr lang="en-US" sz="2400" b="1" dirty="0" smtClean="0">
                <a:solidFill>
                  <a:srgbClr val="0070C0"/>
                </a:solidFill>
                <a:latin typeface="Times New Roman"/>
              </a:rPr>
              <a:t>3)  Reduce the data size</a:t>
            </a:r>
          </a:p>
          <a:p>
            <a:pPr marL="228600" indent="-228600">
              <a:buFont typeface="Wingdings" pitchFamily="2" charset="2"/>
              <a:buNone/>
              <a:defRPr/>
            </a:pPr>
            <a:r>
              <a:rPr lang="en-US" sz="2400" b="1" dirty="0" smtClean="0">
                <a:solidFill>
                  <a:srgbClr val="0070C0"/>
                </a:solidFill>
                <a:latin typeface="Times New Roman"/>
              </a:rPr>
              <a:t>4)  Reduce cache line boundary crossings</a:t>
            </a:r>
          </a:p>
          <a:p>
            <a:pPr marL="228600" indent="-228600">
              <a:buFont typeface="Wingdings" pitchFamily="2" charset="2"/>
              <a:buNone/>
              <a:defRPr/>
            </a:pPr>
            <a:r>
              <a:rPr lang="en-US" sz="2400" b="1" dirty="0" smtClean="0">
                <a:solidFill>
                  <a:srgbClr val="0070C0"/>
                </a:solidFill>
                <a:latin typeface="Times New Roman"/>
              </a:rPr>
              <a:t>5)  Reduce conflict misses</a:t>
            </a:r>
          </a:p>
          <a:p>
            <a:pPr marL="228600" indent="-228600">
              <a:buFont typeface="Wingdings" pitchFamily="2" charset="2"/>
              <a:buNone/>
              <a:defRPr/>
            </a:pPr>
            <a:r>
              <a:rPr lang="en-US" sz="2400" b="1" dirty="0" smtClean="0">
                <a:solidFill>
                  <a:srgbClr val="0070C0"/>
                </a:solidFill>
                <a:latin typeface="Times New Roman"/>
              </a:rPr>
              <a:t>6)  Increase memory bandwidth</a:t>
            </a:r>
          </a:p>
          <a:p>
            <a:pPr marL="228600" indent="-228600">
              <a:buFont typeface="Wingdings" pitchFamily="2" charset="2"/>
              <a:buNone/>
              <a:defRPr/>
            </a:pPr>
            <a:r>
              <a:rPr lang="en-US" sz="2400" b="1" dirty="0" smtClean="0">
                <a:solidFill>
                  <a:srgbClr val="0070C0"/>
                </a:solidFill>
                <a:latin typeface="Times New Roman"/>
              </a:rPr>
              <a:t>7)  Reduce DRAM page contention</a:t>
            </a:r>
            <a:endParaRPr lang="en-US" sz="2400" dirty="0" smtClean="0"/>
          </a:p>
        </p:txBody>
      </p:sp>
      <p:sp>
        <p:nvSpPr>
          <p:cNvPr id="32772" name="Date Placeholder 2"/>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0"/>
          </p:nvPr>
        </p:nvSpPr>
        <p:spPr>
          <a:noFill/>
        </p:spPr>
        <p:txBody>
          <a:bodyPr/>
          <a:lstStyle/>
          <a:p>
            <a:fld id="{AEFFBF7C-B430-45F7-8A9E-47E2BB80E04D}" type="slidenum">
              <a:rPr lang="en-US" smtClean="0"/>
              <a:pPr/>
              <a:t>49</a:t>
            </a:fld>
            <a:endParaRPr lang="en-US" smtClean="0"/>
          </a:p>
        </p:txBody>
      </p:sp>
      <p:sp>
        <p:nvSpPr>
          <p:cNvPr id="34818" name="Title 1"/>
          <p:cNvSpPr>
            <a:spLocks noGrp="1"/>
          </p:cNvSpPr>
          <p:nvPr>
            <p:ph type="title"/>
          </p:nvPr>
        </p:nvSpPr>
        <p:spPr/>
        <p:txBody>
          <a:bodyPr/>
          <a:lstStyle/>
          <a:p>
            <a:pPr eaLnBrk="1" hangingPunct="1"/>
            <a:r>
              <a:rPr lang="en-US" smtClean="0"/>
              <a:t>MMM Example – Data Access(3)</a:t>
            </a:r>
          </a:p>
        </p:txBody>
      </p:sp>
      <p:sp>
        <p:nvSpPr>
          <p:cNvPr id="6" name="Content Placeholder 5"/>
          <p:cNvSpPr>
            <a:spLocks noGrp="1"/>
          </p:cNvSpPr>
          <p:nvPr>
            <p:ph idx="1"/>
          </p:nvPr>
        </p:nvSpPr>
        <p:spPr>
          <a:xfrm>
            <a:off x="457200" y="1323975"/>
            <a:ext cx="8226425" cy="4010025"/>
          </a:xfrm>
        </p:spPr>
        <p:style>
          <a:lnRef idx="1">
            <a:schemeClr val="accent5"/>
          </a:lnRef>
          <a:fillRef idx="2">
            <a:schemeClr val="accent5"/>
          </a:fillRef>
          <a:effectRef idx="1">
            <a:schemeClr val="accent5"/>
          </a:effectRef>
          <a:fontRef idx="minor">
            <a:schemeClr val="dk1"/>
          </a:fontRef>
        </p:style>
        <p:txBody>
          <a:bodyPr/>
          <a:lstStyle/>
          <a:p>
            <a:pPr indent="-228600" eaLnBrk="1" hangingPunct="1">
              <a:buFont typeface="Wingdings" pitchFamily="2" charset="2"/>
              <a:buNone/>
              <a:defRPr/>
            </a:pPr>
            <a:r>
              <a:rPr lang="en-US" sz="2400" dirty="0" smtClean="0">
                <a:latin typeface="Times New Roman"/>
              </a:rPr>
              <a:t>c)  employ loop blocking and interchange</a:t>
            </a:r>
          </a:p>
          <a:p>
            <a:pPr indent="-228600" eaLnBrk="1" hangingPunct="1">
              <a:buFont typeface="Wingdings" pitchFamily="2" charset="2"/>
              <a:buNone/>
              <a:defRPr/>
            </a:pPr>
            <a:r>
              <a:rPr lang="en-US" sz="2400" dirty="0" smtClean="0">
                <a:solidFill>
                  <a:srgbClr val="D99594"/>
                </a:solidFill>
                <a:latin typeface="Times New Roman"/>
              </a:rPr>
              <a:t>loop </a:t>
            </a:r>
            <a:r>
              <a:rPr lang="en-US" sz="2400" dirty="0" err="1" smtClean="0">
                <a:solidFill>
                  <a:srgbClr val="D99594"/>
                </a:solidFill>
                <a:latin typeface="Times New Roman"/>
              </a:rPr>
              <a:t>i</a:t>
            </a:r>
            <a:r>
              <a:rPr lang="en-US" sz="2400" dirty="0" smtClean="0">
                <a:solidFill>
                  <a:srgbClr val="D99594"/>
                </a:solidFill>
                <a:latin typeface="Times New Roman"/>
              </a:rPr>
              <a:t> {loop k {loop j {</a:t>
            </a:r>
          </a:p>
          <a:p>
            <a:pPr indent="-228600" eaLnBrk="1" hangingPunct="1">
              <a:buFont typeface="Wingdings" pitchFamily="2" charset="2"/>
              <a:buNone/>
              <a:defRPr/>
            </a:pPr>
            <a:r>
              <a:rPr lang="en-US" sz="2400" dirty="0" smtClean="0">
                <a:solidFill>
                  <a:srgbClr val="D99594"/>
                </a:solidFill>
                <a:latin typeface="Times New Roman"/>
              </a:rPr>
              <a:t>         c[</a:t>
            </a:r>
            <a:r>
              <a:rPr lang="en-US" sz="2400" dirty="0" err="1" smtClean="0">
                <a:solidFill>
                  <a:srgbClr val="D99594"/>
                </a:solidFill>
                <a:latin typeface="Times New Roman"/>
              </a:rPr>
              <a:t>i</a:t>
            </a:r>
            <a:r>
              <a:rPr lang="en-US" sz="2400" dirty="0" smtClean="0">
                <a:solidFill>
                  <a:srgbClr val="D99594"/>
                </a:solidFill>
                <a:latin typeface="Times New Roman"/>
              </a:rPr>
              <a:t>][j] = c[</a:t>
            </a:r>
            <a:r>
              <a:rPr lang="en-US" sz="2400" dirty="0" err="1" smtClean="0">
                <a:solidFill>
                  <a:srgbClr val="D99594"/>
                </a:solidFill>
                <a:latin typeface="Times New Roman"/>
              </a:rPr>
              <a:t>i</a:t>
            </a:r>
            <a:r>
              <a:rPr lang="en-US" sz="2400" dirty="0" smtClean="0">
                <a:solidFill>
                  <a:srgbClr val="D99594"/>
                </a:solidFill>
                <a:latin typeface="Times New Roman"/>
              </a:rPr>
              <a:t>][j] + a[</a:t>
            </a:r>
            <a:r>
              <a:rPr lang="en-US" sz="2400" dirty="0" err="1" smtClean="0">
                <a:solidFill>
                  <a:srgbClr val="D99594"/>
                </a:solidFill>
                <a:latin typeface="Times New Roman"/>
              </a:rPr>
              <a:t>i</a:t>
            </a:r>
            <a:r>
              <a:rPr lang="en-US" sz="2400" dirty="0" smtClean="0">
                <a:solidFill>
                  <a:srgbClr val="D99594"/>
                </a:solidFill>
                <a:latin typeface="Times New Roman"/>
              </a:rPr>
              <a:t>][k] * b[k][j];</a:t>
            </a:r>
          </a:p>
          <a:p>
            <a:pPr indent="-228600" eaLnBrk="1" hangingPunct="1">
              <a:buFont typeface="Wingdings" pitchFamily="2" charset="2"/>
              <a:buNone/>
              <a:defRPr/>
            </a:pPr>
            <a:r>
              <a:rPr lang="en-US" sz="2400" dirty="0" smtClean="0">
                <a:solidFill>
                  <a:srgbClr val="D99594"/>
                </a:solidFill>
                <a:latin typeface="Times New Roman"/>
              </a:rPr>
              <a:t>} } } →</a:t>
            </a:r>
          </a:p>
          <a:p>
            <a:pPr indent="-228600" eaLnBrk="1" hangingPunct="1">
              <a:buFont typeface="Wingdings" pitchFamily="2" charset="2"/>
              <a:buNone/>
              <a:defRPr/>
            </a:pPr>
            <a:r>
              <a:rPr lang="en-US" sz="2400" dirty="0" smtClean="0">
                <a:solidFill>
                  <a:srgbClr val="D99594"/>
                </a:solidFill>
                <a:latin typeface="Times New Roman"/>
              </a:rPr>
              <a:t>loop k step s {loop j step s {loop </a:t>
            </a:r>
            <a:r>
              <a:rPr lang="en-US" sz="2400" dirty="0" err="1" smtClean="0">
                <a:solidFill>
                  <a:srgbClr val="D99594"/>
                </a:solidFill>
                <a:latin typeface="Times New Roman"/>
              </a:rPr>
              <a:t>i</a:t>
            </a:r>
            <a:r>
              <a:rPr lang="en-US" sz="2400" dirty="0" smtClean="0">
                <a:solidFill>
                  <a:srgbClr val="D99594"/>
                </a:solidFill>
                <a:latin typeface="Times New Roman"/>
              </a:rPr>
              <a:t> {</a:t>
            </a:r>
          </a:p>
          <a:p>
            <a:pPr indent="-228600" eaLnBrk="1" hangingPunct="1">
              <a:buFont typeface="Wingdings" pitchFamily="2" charset="2"/>
              <a:buNone/>
              <a:defRPr/>
            </a:pPr>
            <a:r>
              <a:rPr lang="en-US" sz="2400" dirty="0" smtClean="0">
                <a:solidFill>
                  <a:srgbClr val="D99594"/>
                </a:solidFill>
                <a:latin typeface="Times New Roman"/>
              </a:rPr>
              <a:t>	for (</a:t>
            </a:r>
            <a:r>
              <a:rPr lang="en-US" sz="2400" dirty="0" err="1" smtClean="0">
                <a:solidFill>
                  <a:srgbClr val="D99594"/>
                </a:solidFill>
                <a:latin typeface="Times New Roman"/>
              </a:rPr>
              <a:t>kk</a:t>
            </a:r>
            <a:r>
              <a:rPr lang="en-US" sz="2400" dirty="0" smtClean="0">
                <a:solidFill>
                  <a:srgbClr val="D99594"/>
                </a:solidFill>
                <a:latin typeface="Times New Roman"/>
              </a:rPr>
              <a:t> = k; </a:t>
            </a:r>
            <a:r>
              <a:rPr lang="en-US" sz="2400" dirty="0" err="1" smtClean="0">
                <a:solidFill>
                  <a:srgbClr val="D99594"/>
                </a:solidFill>
                <a:latin typeface="Times New Roman"/>
              </a:rPr>
              <a:t>kk</a:t>
            </a:r>
            <a:r>
              <a:rPr lang="en-US" sz="2400" dirty="0" smtClean="0">
                <a:solidFill>
                  <a:srgbClr val="D99594"/>
                </a:solidFill>
                <a:latin typeface="Times New Roman"/>
              </a:rPr>
              <a:t> &lt; </a:t>
            </a:r>
            <a:r>
              <a:rPr lang="en-US" sz="2400" dirty="0" err="1" smtClean="0">
                <a:solidFill>
                  <a:srgbClr val="D99594"/>
                </a:solidFill>
                <a:latin typeface="Times New Roman"/>
              </a:rPr>
              <a:t>k+s</a:t>
            </a:r>
            <a:r>
              <a:rPr lang="en-US" sz="2400" dirty="0" smtClean="0">
                <a:solidFill>
                  <a:srgbClr val="D99594"/>
                </a:solidFill>
                <a:latin typeface="Times New Roman"/>
              </a:rPr>
              <a:t>; </a:t>
            </a:r>
            <a:r>
              <a:rPr lang="en-US" sz="2400" dirty="0" err="1" smtClean="0">
                <a:solidFill>
                  <a:srgbClr val="D99594"/>
                </a:solidFill>
                <a:latin typeface="Times New Roman"/>
              </a:rPr>
              <a:t>kk</a:t>
            </a:r>
            <a:r>
              <a:rPr lang="en-US" sz="2400" dirty="0" smtClean="0">
                <a:solidFill>
                  <a:srgbClr val="D99594"/>
                </a:solidFill>
                <a:latin typeface="Times New Roman"/>
              </a:rPr>
              <a:t>++) {for (</a:t>
            </a:r>
            <a:r>
              <a:rPr lang="en-US" sz="2400" dirty="0" err="1" smtClean="0">
                <a:solidFill>
                  <a:srgbClr val="D99594"/>
                </a:solidFill>
                <a:latin typeface="Times New Roman"/>
              </a:rPr>
              <a:t>jj</a:t>
            </a:r>
            <a:r>
              <a:rPr lang="en-US" sz="2400" dirty="0" smtClean="0">
                <a:solidFill>
                  <a:srgbClr val="D99594"/>
                </a:solidFill>
                <a:latin typeface="Times New Roman"/>
              </a:rPr>
              <a:t> = j; </a:t>
            </a:r>
            <a:r>
              <a:rPr lang="en-US" sz="2400" dirty="0" err="1" smtClean="0">
                <a:solidFill>
                  <a:srgbClr val="D99594"/>
                </a:solidFill>
                <a:latin typeface="Times New Roman"/>
              </a:rPr>
              <a:t>jj</a:t>
            </a:r>
            <a:r>
              <a:rPr lang="en-US" sz="2400" dirty="0" smtClean="0">
                <a:solidFill>
                  <a:srgbClr val="D99594"/>
                </a:solidFill>
                <a:latin typeface="Times New Roman"/>
              </a:rPr>
              <a:t> &lt; </a:t>
            </a:r>
            <a:r>
              <a:rPr lang="en-US" sz="2400" dirty="0" err="1" smtClean="0">
                <a:solidFill>
                  <a:srgbClr val="D99594"/>
                </a:solidFill>
                <a:latin typeface="Times New Roman"/>
              </a:rPr>
              <a:t>j+s</a:t>
            </a:r>
            <a:r>
              <a:rPr lang="en-US" sz="2400" dirty="0" smtClean="0">
                <a:solidFill>
                  <a:srgbClr val="D99594"/>
                </a:solidFill>
                <a:latin typeface="Times New Roman"/>
              </a:rPr>
              <a:t>; </a:t>
            </a:r>
            <a:r>
              <a:rPr lang="en-US" sz="2400" dirty="0" err="1" smtClean="0">
                <a:solidFill>
                  <a:srgbClr val="D99594"/>
                </a:solidFill>
                <a:latin typeface="Times New Roman"/>
              </a:rPr>
              <a:t>jj</a:t>
            </a:r>
            <a:r>
              <a:rPr lang="en-US" sz="2400" dirty="0" smtClean="0">
                <a:solidFill>
                  <a:srgbClr val="D99594"/>
                </a:solidFill>
                <a:latin typeface="Times New Roman"/>
              </a:rPr>
              <a:t>++) {</a:t>
            </a:r>
          </a:p>
          <a:p>
            <a:pPr indent="-228600" eaLnBrk="1" hangingPunct="1">
              <a:buFont typeface="Wingdings" pitchFamily="2" charset="2"/>
              <a:buNone/>
              <a:defRPr/>
            </a:pPr>
            <a:r>
              <a:rPr lang="en-US" sz="2400" dirty="0" smtClean="0">
                <a:solidFill>
                  <a:srgbClr val="D99594"/>
                </a:solidFill>
                <a:latin typeface="Times New Roman"/>
              </a:rPr>
              <a:t>		c[</a:t>
            </a:r>
            <a:r>
              <a:rPr lang="en-US" sz="2400" dirty="0" err="1" smtClean="0">
                <a:solidFill>
                  <a:srgbClr val="D99594"/>
                </a:solidFill>
                <a:latin typeface="Times New Roman"/>
              </a:rPr>
              <a:t>i</a:t>
            </a:r>
            <a:r>
              <a:rPr lang="en-US" sz="2400" dirty="0" smtClean="0">
                <a:solidFill>
                  <a:srgbClr val="D99594"/>
                </a:solidFill>
                <a:latin typeface="Times New Roman"/>
              </a:rPr>
              <a:t>][</a:t>
            </a:r>
            <a:r>
              <a:rPr lang="en-US" sz="2400" dirty="0" err="1" smtClean="0">
                <a:solidFill>
                  <a:srgbClr val="D99594"/>
                </a:solidFill>
                <a:latin typeface="Times New Roman"/>
              </a:rPr>
              <a:t>jj</a:t>
            </a:r>
            <a:r>
              <a:rPr lang="en-US" sz="2400" dirty="0" smtClean="0">
                <a:solidFill>
                  <a:srgbClr val="D99594"/>
                </a:solidFill>
                <a:latin typeface="Times New Roman"/>
              </a:rPr>
              <a:t>] = c[</a:t>
            </a:r>
            <a:r>
              <a:rPr lang="en-US" sz="2400" dirty="0" err="1" smtClean="0">
                <a:solidFill>
                  <a:srgbClr val="D99594"/>
                </a:solidFill>
                <a:latin typeface="Times New Roman"/>
              </a:rPr>
              <a:t>i</a:t>
            </a:r>
            <a:r>
              <a:rPr lang="en-US" sz="2400" dirty="0" smtClean="0">
                <a:solidFill>
                  <a:srgbClr val="D99594"/>
                </a:solidFill>
                <a:latin typeface="Times New Roman"/>
              </a:rPr>
              <a:t>][</a:t>
            </a:r>
            <a:r>
              <a:rPr lang="en-US" sz="2400" dirty="0" err="1" smtClean="0">
                <a:solidFill>
                  <a:srgbClr val="D99594"/>
                </a:solidFill>
                <a:latin typeface="Times New Roman"/>
              </a:rPr>
              <a:t>jj</a:t>
            </a:r>
            <a:r>
              <a:rPr lang="en-US" sz="2400" dirty="0" smtClean="0">
                <a:solidFill>
                  <a:srgbClr val="D99594"/>
                </a:solidFill>
                <a:latin typeface="Times New Roman"/>
              </a:rPr>
              <a:t>] + a[</a:t>
            </a:r>
            <a:r>
              <a:rPr lang="en-US" sz="2400" dirty="0" err="1" smtClean="0">
                <a:solidFill>
                  <a:srgbClr val="D99594"/>
                </a:solidFill>
                <a:latin typeface="Times New Roman"/>
              </a:rPr>
              <a:t>i</a:t>
            </a:r>
            <a:r>
              <a:rPr lang="en-US" sz="2400" dirty="0" smtClean="0">
                <a:solidFill>
                  <a:srgbClr val="D99594"/>
                </a:solidFill>
                <a:latin typeface="Times New Roman"/>
              </a:rPr>
              <a:t>][</a:t>
            </a:r>
            <a:r>
              <a:rPr lang="en-US" sz="2400" dirty="0" err="1" smtClean="0">
                <a:solidFill>
                  <a:srgbClr val="D99594"/>
                </a:solidFill>
                <a:latin typeface="Times New Roman"/>
              </a:rPr>
              <a:t>kk</a:t>
            </a:r>
            <a:r>
              <a:rPr lang="en-US" sz="2400" dirty="0" smtClean="0">
                <a:solidFill>
                  <a:srgbClr val="D99594"/>
                </a:solidFill>
                <a:latin typeface="Times New Roman"/>
              </a:rPr>
              <a:t>] * b[</a:t>
            </a:r>
            <a:r>
              <a:rPr lang="en-US" sz="2400" dirty="0" err="1" smtClean="0">
                <a:solidFill>
                  <a:srgbClr val="D99594"/>
                </a:solidFill>
                <a:latin typeface="Times New Roman"/>
              </a:rPr>
              <a:t>kk</a:t>
            </a:r>
            <a:r>
              <a:rPr lang="en-US" sz="2400" dirty="0" smtClean="0">
                <a:solidFill>
                  <a:srgbClr val="D99594"/>
                </a:solidFill>
                <a:latin typeface="Times New Roman"/>
              </a:rPr>
              <a:t>][</a:t>
            </a:r>
            <a:r>
              <a:rPr lang="en-US" sz="2400" dirty="0" err="1" smtClean="0">
                <a:solidFill>
                  <a:srgbClr val="D99594"/>
                </a:solidFill>
                <a:latin typeface="Times New Roman"/>
              </a:rPr>
              <a:t>jj</a:t>
            </a:r>
            <a:r>
              <a:rPr lang="en-US" sz="2400" dirty="0" smtClean="0">
                <a:solidFill>
                  <a:srgbClr val="D99594"/>
                </a:solidFill>
                <a:latin typeface="Times New Roman"/>
              </a:rPr>
              <a:t>];</a:t>
            </a:r>
          </a:p>
          <a:p>
            <a:pPr indent="-228600" eaLnBrk="1" hangingPunct="1">
              <a:buFont typeface="Wingdings" pitchFamily="2" charset="2"/>
              <a:buNone/>
              <a:defRPr/>
            </a:pPr>
            <a:r>
              <a:rPr lang="en-US" sz="2400" dirty="0" smtClean="0">
                <a:solidFill>
                  <a:srgbClr val="D99594"/>
                </a:solidFill>
                <a:latin typeface="Times New Roman"/>
              </a:rPr>
              <a:t>   } }</a:t>
            </a:r>
          </a:p>
          <a:p>
            <a:pPr indent="-228600" eaLnBrk="1" hangingPunct="1">
              <a:buFont typeface="Wingdings" pitchFamily="2" charset="2"/>
              <a:buNone/>
              <a:defRPr/>
            </a:pPr>
            <a:r>
              <a:rPr lang="en-US" sz="2400" dirty="0" smtClean="0">
                <a:solidFill>
                  <a:srgbClr val="D99594"/>
                </a:solidFill>
                <a:latin typeface="Times New Roman"/>
              </a:rPr>
              <a:t>} } }</a:t>
            </a:r>
            <a:endParaRPr lang="en-US" sz="2400" dirty="0" smtClean="0"/>
          </a:p>
        </p:txBody>
      </p:sp>
      <p:sp>
        <p:nvSpPr>
          <p:cNvPr id="34820" name="Date Placeholder 2"/>
          <p:cNvSpPr>
            <a:spLocks noGrp="1"/>
          </p:cNvSpPr>
          <p:nvPr>
            <p:ph type="dt" sz="quarter" idx="11"/>
          </p:nvPr>
        </p:nvSpPr>
        <p:spPr>
          <a:noFill/>
        </p:spPr>
        <p:txBody>
          <a:bodyPr/>
          <a:lstStyle/>
          <a:p>
            <a:r>
              <a:rPr lang="en-US"/>
              <a:t>PerfExpert Tutorial</a:t>
            </a:r>
          </a:p>
        </p:txBody>
      </p:sp>
      <p:sp>
        <p:nvSpPr>
          <p:cNvPr id="7" name="Rectangle 5"/>
          <p:cNvSpPr txBox="1">
            <a:spLocks noChangeArrowheads="1"/>
          </p:cNvSpPr>
          <p:nvPr/>
        </p:nvSpPr>
        <p:spPr bwMode="auto">
          <a:xfrm>
            <a:off x="457200" y="1323975"/>
            <a:ext cx="8226425" cy="4479925"/>
          </a:xfrm>
          <a:prstGeom prst="rect">
            <a:avLst/>
          </a:prstGeom>
          <a:noFill/>
          <a:ln w="9525">
            <a:noFill/>
            <a:miter lim="800000"/>
            <a:headEnd/>
            <a:tailEnd/>
          </a:ln>
        </p:spPr>
        <p:txBody>
          <a:bodyPr/>
          <a:lstStyle/>
          <a:p>
            <a:pPr marL="342900" indent="-342900" eaLnBrk="0" hangingPunct="0">
              <a:spcBef>
                <a:spcPct val="20000"/>
              </a:spcBef>
              <a:buClr>
                <a:srgbClr val="7B7BD1"/>
              </a:buClr>
              <a:buSzPct val="95000"/>
              <a:buFont typeface="Wingdings" pitchFamily="2" charset="2"/>
              <a:buNone/>
              <a:defRPr/>
            </a:pPr>
            <a:endParaRPr lang="en-US" kern="0" dirty="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smtClean="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smtClean="0">
              <a:latin typeface="Calibri" pitchFamily="34" charset="0"/>
            </a:endParaRPr>
          </a:p>
          <a:p>
            <a:pPr marL="342900" indent="-342900">
              <a:spcBef>
                <a:spcPct val="20000"/>
              </a:spcBef>
              <a:buClr>
                <a:srgbClr val="7B7BD1"/>
              </a:buClr>
              <a:buSzPct val="95000"/>
              <a:buFont typeface="Wingdings" pitchFamily="2" charset="2"/>
              <a:buNone/>
              <a:defRPr/>
            </a:pPr>
            <a:endParaRPr lang="en-US" sz="4000" kern="0" dirty="0">
              <a:latin typeface="Calibri" pitchFamily="34" charset="0"/>
            </a:endParaRPr>
          </a:p>
          <a:p>
            <a:pPr marL="342900" indent="-342900">
              <a:spcBef>
                <a:spcPct val="20000"/>
              </a:spcBef>
              <a:buClr>
                <a:srgbClr val="7B7BD1"/>
              </a:buClr>
              <a:buSzPct val="95000"/>
              <a:buFont typeface="Wingdings" pitchFamily="2" charset="2"/>
              <a:buChar char="§"/>
              <a:defRPr/>
            </a:pPr>
            <a:endParaRPr lang="en-US" sz="1800" kern="0" dirty="0" smtClean="0">
              <a:latin typeface="Calibri" pitchFamily="34" charset="0"/>
            </a:endParaRPr>
          </a:p>
          <a:p>
            <a:pPr marL="342900" indent="-342900">
              <a:spcBef>
                <a:spcPct val="20000"/>
              </a:spcBef>
              <a:buClr>
                <a:srgbClr val="7B7BD1"/>
              </a:buClr>
              <a:buSzPct val="95000"/>
              <a:buFont typeface="Wingdings" pitchFamily="2" charset="2"/>
              <a:buChar char="§"/>
              <a:defRPr/>
            </a:pPr>
            <a:r>
              <a:rPr lang="en-US" kern="0" dirty="0" smtClean="0">
                <a:latin typeface="Calibri" pitchFamily="34" charset="0"/>
              </a:rPr>
              <a:t>Why</a:t>
            </a:r>
            <a:r>
              <a:rPr lang="en-US" kern="0" dirty="0">
                <a:latin typeface="Calibri" pitchFamily="34" charset="0"/>
              </a:rPr>
              <a:t>?</a:t>
            </a:r>
          </a:p>
          <a:p>
            <a:pPr marL="742950" lvl="1" indent="-285750">
              <a:spcBef>
                <a:spcPct val="20000"/>
              </a:spcBef>
              <a:buClr>
                <a:srgbClr val="8282D4"/>
              </a:buClr>
              <a:buSzPct val="90000"/>
              <a:buFont typeface="Wingdings" pitchFamily="2" charset="2"/>
              <a:buNone/>
              <a:defRPr/>
            </a:pPr>
            <a:endParaRPr lang="en-US" sz="2600" kern="0" dirty="0">
              <a:latin typeface="Calibri" pitchFamily="34" charset="0"/>
            </a:endParaRPr>
          </a:p>
          <a:p>
            <a:pPr marL="742950" lvl="1" indent="-285750">
              <a:spcBef>
                <a:spcPct val="20000"/>
              </a:spcBef>
              <a:buClr>
                <a:srgbClr val="8282D4"/>
              </a:buClr>
              <a:buSzPct val="90000"/>
              <a:buFont typeface="Wingdings" pitchFamily="2" charset="2"/>
              <a:buNone/>
              <a:defRPr/>
            </a:pPr>
            <a:endParaRPr lang="en-US" sz="2600" kern="0" dirty="0">
              <a:latin typeface="Calibri" pitchFamily="34" charset="0"/>
            </a:endParaRPr>
          </a:p>
          <a:p>
            <a:pPr marL="742950" lvl="1" indent="-285750">
              <a:spcBef>
                <a:spcPct val="20000"/>
              </a:spcBef>
              <a:buClr>
                <a:srgbClr val="8282D4"/>
              </a:buClr>
              <a:buSzPct val="90000"/>
              <a:buFont typeface="Wingdings" pitchFamily="2" charset="2"/>
              <a:buNone/>
              <a:defRPr/>
            </a:pPr>
            <a:endParaRPr lang="en-US" sz="2600" kern="0" dirty="0">
              <a:latin typeface="Calibri" pitchFamily="34" charset="0"/>
            </a:endParaRPr>
          </a:p>
          <a:p>
            <a:pPr marL="742950" lvl="1" indent="-285750">
              <a:spcBef>
                <a:spcPct val="20000"/>
              </a:spcBef>
              <a:buClr>
                <a:srgbClr val="8282D4"/>
              </a:buClr>
              <a:buSzPct val="90000"/>
              <a:buFont typeface="Wingdings" pitchFamily="2" charset="2"/>
              <a:buNone/>
              <a:defRPr/>
            </a:pPr>
            <a:endParaRPr lang="en-US" sz="2600" kern="0" dirty="0">
              <a:latin typeface="Calibri" pitchFamily="34" charset="0"/>
            </a:endParaRPr>
          </a:p>
          <a:p>
            <a:pPr marL="342900" indent="-342900">
              <a:spcBef>
                <a:spcPct val="20000"/>
              </a:spcBef>
              <a:buClr>
                <a:srgbClr val="7B7BD1"/>
              </a:buClr>
              <a:buSzPct val="95000"/>
              <a:buFont typeface="Wingdings" pitchFamily="2" charset="2"/>
              <a:buNone/>
              <a:defRPr/>
            </a:pPr>
            <a:endParaRPr lang="en-US" kern="0" dirty="0">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p:cNvSpPr>
            <a:spLocks noGrp="1"/>
          </p:cNvSpPr>
          <p:nvPr>
            <p:ph type="dt" sz="quarter" idx="11"/>
          </p:nvPr>
        </p:nvSpPr>
        <p:spPr>
          <a:noFill/>
        </p:spPr>
        <p:txBody>
          <a:bodyPr/>
          <a:lstStyle/>
          <a:p>
            <a:r>
              <a:rPr lang="en-US" smtClean="0"/>
              <a:t>PerfExpert Tutorial</a:t>
            </a:r>
          </a:p>
        </p:txBody>
      </p:sp>
      <p:sp>
        <p:nvSpPr>
          <p:cNvPr id="37890" name="Rectangle 4"/>
          <p:cNvSpPr>
            <a:spLocks noGrp="1" noChangeArrowheads="1"/>
          </p:cNvSpPr>
          <p:nvPr>
            <p:ph type="title"/>
          </p:nvPr>
        </p:nvSpPr>
        <p:spPr/>
        <p:txBody>
          <a:bodyPr/>
          <a:lstStyle/>
          <a:p>
            <a:pPr eaLnBrk="1" hangingPunct="1"/>
            <a:r>
              <a:rPr lang="en-US" smtClean="0"/>
              <a:t>Introduction</a:t>
            </a:r>
          </a:p>
        </p:txBody>
      </p:sp>
      <p:sp>
        <p:nvSpPr>
          <p:cNvPr id="37891" name="Rectangle 5"/>
          <p:cNvSpPr>
            <a:spLocks noGrp="1" noChangeArrowheads="1"/>
          </p:cNvSpPr>
          <p:nvPr>
            <p:ph type="body" idx="1"/>
          </p:nvPr>
        </p:nvSpPr>
        <p:spPr/>
        <p:txBody>
          <a:bodyPr/>
          <a:lstStyle/>
          <a:p>
            <a:pPr eaLnBrk="1" hangingPunct="1"/>
            <a:r>
              <a:rPr lang="en-US" smtClean="0"/>
              <a:t>HPC systems</a:t>
            </a:r>
          </a:p>
          <a:p>
            <a:pPr lvl="1" eaLnBrk="1" hangingPunct="1"/>
            <a:r>
              <a:rPr lang="en-US" smtClean="0"/>
              <a:t>Operate at a small fraction of peak performance</a:t>
            </a:r>
          </a:p>
          <a:p>
            <a:pPr lvl="1" eaLnBrk="1" hangingPunct="1"/>
            <a:r>
              <a:rPr lang="en-US" smtClean="0"/>
              <a:t>Performance optimization complexity is growing</a:t>
            </a:r>
          </a:p>
          <a:p>
            <a:pPr lvl="2" eaLnBrk="1" hangingPunct="1"/>
            <a:r>
              <a:rPr lang="en-US" smtClean="0"/>
              <a:t>e.g., migration to multicore-based compute nodes</a:t>
            </a:r>
          </a:p>
          <a:p>
            <a:pPr lvl="4" eaLnBrk="1" hangingPunct="1"/>
            <a:endParaRPr lang="en-US" smtClean="0"/>
          </a:p>
          <a:p>
            <a:pPr eaLnBrk="1" hangingPunct="1"/>
            <a:r>
              <a:rPr lang="en-US" smtClean="0"/>
              <a:t>Diagnosing performance problems</a:t>
            </a:r>
          </a:p>
          <a:p>
            <a:pPr lvl="1" eaLnBrk="1" hangingPunct="1"/>
            <a:r>
              <a:rPr lang="en-US" smtClean="0"/>
              <a:t>Requires detailed performance expertise</a:t>
            </a:r>
          </a:p>
          <a:p>
            <a:pPr lvl="1" eaLnBrk="1" hangingPunct="1"/>
            <a:r>
              <a:rPr lang="en-US" smtClean="0"/>
              <a:t>HPC application writers are domain experts</a:t>
            </a:r>
          </a:p>
          <a:p>
            <a:pPr lvl="2" eaLnBrk="1" hangingPunct="1"/>
            <a:r>
              <a:rPr lang="en-US" smtClean="0"/>
              <a:t>not familiar with architectural details</a:t>
            </a:r>
          </a:p>
        </p:txBody>
      </p:sp>
      <p:sp>
        <p:nvSpPr>
          <p:cNvPr id="37892" name="Slide Number Placeholder 5"/>
          <p:cNvSpPr>
            <a:spLocks noGrp="1"/>
          </p:cNvSpPr>
          <p:nvPr>
            <p:ph type="sldNum" sz="quarter" idx="10"/>
          </p:nvPr>
        </p:nvSpPr>
        <p:spPr>
          <a:noFill/>
        </p:spPr>
        <p:txBody>
          <a:bodyPr/>
          <a:lstStyle/>
          <a:p>
            <a:fld id="{877B5763-D609-43C6-88D3-2C9444521C23}" type="slidenum">
              <a:rPr lang="en-US" smtClean="0"/>
              <a:pPr/>
              <a:t>5</a:t>
            </a:fld>
            <a:endParaRPr lang="en-US" smtClean="0"/>
          </a:p>
        </p:txBody>
      </p:sp>
      <p:pic>
        <p:nvPicPr>
          <p:cNvPr id="37893" name="Picture 2"/>
          <p:cNvPicPr>
            <a:picLocks noChangeAspect="1" noChangeArrowheads="1"/>
          </p:cNvPicPr>
          <p:nvPr/>
        </p:nvPicPr>
        <p:blipFill>
          <a:blip r:embed="rId3" cstate="print"/>
          <a:srcRect/>
          <a:stretch>
            <a:fillRect/>
          </a:stretch>
        </p:blipFill>
        <p:spPr bwMode="auto">
          <a:xfrm>
            <a:off x="6553200" y="304800"/>
            <a:ext cx="2028825" cy="15605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0"/>
          </p:nvPr>
        </p:nvSpPr>
        <p:spPr>
          <a:noFill/>
        </p:spPr>
        <p:txBody>
          <a:bodyPr/>
          <a:lstStyle/>
          <a:p>
            <a:fld id="{632BDADA-F08C-43FB-830C-E006CB789895}" type="slidenum">
              <a:rPr lang="en-US" smtClean="0"/>
              <a:pPr/>
              <a:t>50</a:t>
            </a:fld>
            <a:endParaRPr lang="en-US" smtClean="0"/>
          </a:p>
        </p:txBody>
      </p:sp>
      <p:sp>
        <p:nvSpPr>
          <p:cNvPr id="36866" name="Rectangle 4"/>
          <p:cNvSpPr>
            <a:spLocks noGrp="1" noChangeArrowheads="1"/>
          </p:cNvSpPr>
          <p:nvPr>
            <p:ph type="title" idx="4294967295"/>
          </p:nvPr>
        </p:nvSpPr>
        <p:spPr/>
        <p:txBody>
          <a:bodyPr/>
          <a:lstStyle/>
          <a:p>
            <a:pPr eaLnBrk="1" hangingPunct="1"/>
            <a:r>
              <a:rPr lang="en-US" dirty="0" smtClean="0"/>
              <a:t>MMM Example – Data Access(4)</a:t>
            </a:r>
          </a:p>
        </p:txBody>
      </p:sp>
      <p:sp>
        <p:nvSpPr>
          <p:cNvPr id="36867" name="Rectangle 5"/>
          <p:cNvSpPr>
            <a:spLocks noGrp="1" noChangeArrowheads="1"/>
          </p:cNvSpPr>
          <p:nvPr>
            <p:ph type="body" idx="4294967295"/>
          </p:nvPr>
        </p:nvSpPr>
        <p:spPr/>
        <p:txBody>
          <a:bodyPr/>
          <a:lstStyle/>
          <a:p>
            <a:r>
              <a:rPr lang="en-US" dirty="0" smtClean="0"/>
              <a:t>Blocked loop code (blocking factor s = 70)</a:t>
            </a:r>
          </a:p>
        </p:txBody>
      </p:sp>
      <p:sp>
        <p:nvSpPr>
          <p:cNvPr id="36868"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A955AE7C-59EB-4CFF-892F-A6210A1811E5}" type="slidenum">
              <a:rPr lang="en-US" sz="1400">
                <a:latin typeface="Calibri" pitchFamily="34" charset="0"/>
              </a:rPr>
              <a:pPr algn="r"/>
              <a:t>50</a:t>
            </a:fld>
            <a:endParaRPr lang="en-US" sz="1400">
              <a:latin typeface="Calibri" pitchFamily="34" charset="0"/>
            </a:endParaRPr>
          </a:p>
        </p:txBody>
      </p:sp>
      <p:sp>
        <p:nvSpPr>
          <p:cNvPr id="6" name="Content Placeholder 2"/>
          <p:cNvSpPr txBox="1">
            <a:spLocks/>
          </p:cNvSpPr>
          <p:nvPr/>
        </p:nvSpPr>
        <p:spPr bwMode="auto">
          <a:xfrm>
            <a:off x="457200" y="1828800"/>
            <a:ext cx="8229600" cy="4038600"/>
          </a:xfrm>
          <a:prstGeom prst="rect">
            <a:avLst/>
          </a:prstGeom>
          <a:solidFill>
            <a:srgbClr val="C0C0C0"/>
          </a:solidFill>
          <a:ln w="9525">
            <a:noFill/>
            <a:miter lim="800000"/>
            <a:headEnd/>
            <a:tailEnd/>
          </a:ln>
        </p:spPr>
        <p:txBody>
          <a:bodyPr/>
          <a:lstStyle/>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for (k = 0; k &lt; n; k += s)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 = 0; j &lt; n; j += s)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(i = 0; i &lt; n; i++)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(kk = k; kk &lt; k + s; kk++)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for (jj = j; jj &lt; j + s; jj++)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c[i][jj] += a[i][kk] * b[kk][jj];</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a:t>
            </a:r>
          </a:p>
          <a:p>
            <a:pPr marL="742950" lvl="1" indent="-285750" eaLnBrk="0" hangingPunct="0">
              <a:spcBef>
                <a:spcPct val="20000"/>
              </a:spcBef>
              <a:buClr>
                <a:srgbClr val="8282D4"/>
              </a:buClr>
              <a:buSzPct val="90000"/>
              <a:defRPr/>
            </a:pPr>
            <a:r>
              <a:rPr lang="nn-NO" sz="2000" b="1" kern="0" dirty="0">
                <a:latin typeface="Courier New" pitchFamily="49" charset="0"/>
                <a:cs typeface="Courier New" pitchFamily="49" charset="0"/>
              </a:rPr>
              <a:t>  }</a:t>
            </a:r>
          </a:p>
        </p:txBody>
      </p:sp>
      <p:sp>
        <p:nvSpPr>
          <p:cNvPr id="36870"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36871" name="Date Placeholder 7"/>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0"/>
          </p:nvPr>
        </p:nvSpPr>
        <p:spPr>
          <a:noFill/>
        </p:spPr>
        <p:txBody>
          <a:bodyPr/>
          <a:lstStyle/>
          <a:p>
            <a:fld id="{D5A5F8AC-3E08-4557-B4F1-606D97D8692E}" type="slidenum">
              <a:rPr lang="en-US" smtClean="0"/>
              <a:pPr/>
              <a:t>51</a:t>
            </a:fld>
            <a:endParaRPr lang="en-US" smtClean="0"/>
          </a:p>
        </p:txBody>
      </p:sp>
      <p:sp>
        <p:nvSpPr>
          <p:cNvPr id="30722" name="Slide Number Placeholder 3"/>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840102B1-2D95-4CDE-B35C-563DC6C989CD}" type="slidenum">
              <a:rPr lang="en-US" sz="1400">
                <a:latin typeface="Calibri" pitchFamily="34" charset="0"/>
              </a:rPr>
              <a:pPr algn="r"/>
              <a:t>51</a:t>
            </a:fld>
            <a:endParaRPr lang="en-US" sz="1400">
              <a:latin typeface="Calibri" pitchFamily="34" charset="0"/>
            </a:endParaRPr>
          </a:p>
        </p:txBody>
      </p:sp>
      <p:sp>
        <p:nvSpPr>
          <p:cNvPr id="30723" name="Title 1"/>
          <p:cNvSpPr>
            <a:spLocks noGrp="1"/>
          </p:cNvSpPr>
          <p:nvPr>
            <p:ph type="title" idx="4294967295"/>
          </p:nvPr>
        </p:nvSpPr>
        <p:spPr/>
        <p:txBody>
          <a:bodyPr/>
          <a:lstStyle/>
          <a:p>
            <a:pPr eaLnBrk="1" hangingPunct="1"/>
            <a:r>
              <a:rPr lang="en-US" dirty="0" smtClean="0"/>
              <a:t>MMM Example – Data Access(5)</a:t>
            </a:r>
          </a:p>
        </p:txBody>
      </p:sp>
      <p:sp>
        <p:nvSpPr>
          <p:cNvPr id="6" name="Content Placeholder 5"/>
          <p:cNvSpPr>
            <a:spLocks noGrp="1"/>
          </p:cNvSpPr>
          <p:nvPr>
            <p:ph idx="4294967295"/>
          </p:nvPr>
        </p:nvSpPr>
        <p:spPr/>
        <p:style>
          <a:lnRef idx="1">
            <a:schemeClr val="accent2"/>
          </a:lnRef>
          <a:fillRef idx="2">
            <a:schemeClr val="accent2"/>
          </a:fillRef>
          <a:effectRef idx="1">
            <a:schemeClr val="accent2"/>
          </a:effectRef>
          <a:fontRef idx="minor">
            <a:schemeClr val="dk1"/>
          </a:fontRef>
        </p:style>
        <p:txBody>
          <a:bodyPr/>
          <a:lstStyle/>
          <a:p>
            <a:pPr eaLnBrk="1" hangingPunct="1">
              <a:buNone/>
              <a:defRPr/>
            </a:pPr>
            <a:r>
              <a:rPr lang="en-US" sz="1350" b="1" dirty="0" smtClean="0">
                <a:latin typeface="Courier New" pitchFamily="49" charset="0"/>
                <a:cs typeface="Courier New" pitchFamily="49" charset="0"/>
              </a:rPr>
              <a:t>total runtime in ./hpctoolkit-mmm3-database-1495284/experiment.xml is 0.28 s</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None/>
              <a:defRPr/>
            </a:pPr>
            <a:r>
              <a:rPr lang="en-US" sz="1350" b="1" dirty="0" smtClean="0">
                <a:latin typeface="Courier New" pitchFamily="49" charset="0"/>
                <a:cs typeface="Courier New" pitchFamily="49" charset="0"/>
              </a:rPr>
              <a:t>http://www.tacc.utexas.edu/perfexpert/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loop at line 28 in main (98.8% of the total runtime)</a:t>
            </a:r>
          </a:p>
          <a:p>
            <a:pPr eaLnBrk="1" hangingPunct="1">
              <a:buNone/>
              <a:defRPr/>
            </a:pPr>
            <a:r>
              <a:rPr lang="en-US" sz="1350" b="1" dirty="0" smtClean="0">
                <a:latin typeface="Courier New" pitchFamily="49" charset="0"/>
                <a:cs typeface="Courier New" pitchFamily="49" charset="0"/>
              </a:rPr>
              <a:t>-----------------------------------------------------------------------------</a:t>
            </a:r>
          </a:p>
          <a:p>
            <a:pPr eaLnBrk="1" hangingPunct="1">
              <a:buNone/>
              <a:defRPr/>
            </a:pPr>
            <a:r>
              <a:rPr lang="en-US" sz="1350" b="1" dirty="0" smtClean="0">
                <a:latin typeface="Courier New" pitchFamily="49" charset="0"/>
                <a:cs typeface="Courier New" pitchFamily="49" charset="0"/>
              </a:rPr>
              <a:t>performance assessment   LCPI good......okay......fair......poor......bad....</a:t>
            </a:r>
          </a:p>
          <a:p>
            <a:pPr eaLnBrk="1" hangingPunct="1">
              <a:buNone/>
              <a:defRPr/>
            </a:pPr>
            <a:r>
              <a:rPr lang="en-US" sz="1350" b="1" dirty="0" smtClean="0">
                <a:latin typeface="Courier New" pitchFamily="49" charset="0"/>
                <a:cs typeface="Courier New" pitchFamily="49" charset="0"/>
              </a:rPr>
              <a:t>- overall                 0.6 &gt;&gt;&gt;&gt;&gt;&gt;</a:t>
            </a:r>
          </a:p>
          <a:p>
            <a:pPr eaLnBrk="1" hangingPunct="1">
              <a:buNone/>
              <a:defRPr/>
            </a:pPr>
            <a:r>
              <a:rPr lang="en-US" sz="1350" b="1" dirty="0" smtClean="0">
                <a:latin typeface="Courier New" pitchFamily="49" charset="0"/>
                <a:cs typeface="Courier New" pitchFamily="49" charset="0"/>
              </a:rPr>
              <a:t>upper bound by category</a:t>
            </a:r>
          </a:p>
          <a:p>
            <a:pPr eaLnBrk="1" hangingPunct="1">
              <a:buNone/>
              <a:defRPr/>
            </a:pPr>
            <a:r>
              <a:rPr lang="en-US" sz="1350" b="1" dirty="0" smtClean="0">
                <a:latin typeface="Courier New" pitchFamily="49" charset="0"/>
                <a:cs typeface="Courier New" pitchFamily="49" charset="0"/>
              </a:rPr>
              <a:t>- data accesses           2.1 &gt;&gt;&gt;&gt;&gt;&gt;&gt;&gt;&gt;&gt;&gt;&gt;&gt;&gt;&gt;&gt;&gt;&gt;&gt;&gt;&gt;</a:t>
            </a:r>
          </a:p>
          <a:p>
            <a:pPr eaLnBrk="1" hangingPunct="1">
              <a:buNone/>
              <a:defRPr/>
            </a:pPr>
            <a:r>
              <a:rPr lang="en-US" sz="1350" b="1" dirty="0" smtClean="0">
                <a:latin typeface="Courier New" pitchFamily="49" charset="0"/>
                <a:cs typeface="Courier New" pitchFamily="49" charset="0"/>
              </a:rPr>
              <a:t>- instruction accesses    0.6 &gt;&gt;&gt;&gt;&gt;&gt;</a:t>
            </a:r>
          </a:p>
          <a:p>
            <a:pPr eaLnBrk="1" hangingPunct="1">
              <a:buNone/>
              <a:defRPr/>
            </a:pPr>
            <a:r>
              <a:rPr lang="en-US" sz="1350" b="1" dirty="0" smtClean="0">
                <a:latin typeface="Courier New" pitchFamily="49" charset="0"/>
                <a:cs typeface="Courier New" pitchFamily="49" charset="0"/>
              </a:rPr>
              <a:t>- data TLB                0.0 &gt;</a:t>
            </a:r>
          </a:p>
          <a:p>
            <a:pPr eaLnBrk="1" hangingPunct="1">
              <a:buNone/>
              <a:defRPr/>
            </a:pPr>
            <a:r>
              <a:rPr lang="en-US" sz="1350" b="1" dirty="0" smtClean="0">
                <a:latin typeface="Courier New" pitchFamily="49" charset="0"/>
                <a:cs typeface="Courier New" pitchFamily="49" charset="0"/>
              </a:rPr>
              <a:t>- instruction TLB         0.0 &gt;</a:t>
            </a:r>
          </a:p>
          <a:p>
            <a:pPr eaLnBrk="1" hangingPunct="1">
              <a:buNone/>
              <a:defRPr/>
            </a:pPr>
            <a:r>
              <a:rPr lang="en-US" sz="1350" b="1" dirty="0" smtClean="0">
                <a:latin typeface="Courier New" pitchFamily="49" charset="0"/>
                <a:cs typeface="Courier New" pitchFamily="49" charset="0"/>
              </a:rPr>
              <a:t>- branch instructions     0.2 &gt;&gt;</a:t>
            </a:r>
          </a:p>
          <a:p>
            <a:pPr eaLnBrk="1" hangingPunct="1">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2.5 &gt;&gt;&gt;&gt;&gt;&gt;&gt;&gt;&gt;&gt;&gt;&gt;&gt;&gt;&gt;&gt;&gt;&gt;&gt;&gt;&gt;&gt;&gt;&gt;&gt;</a:t>
            </a:r>
          </a:p>
        </p:txBody>
      </p:sp>
      <p:sp>
        <p:nvSpPr>
          <p:cNvPr id="30725" name="Date Placeholder 2"/>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30730" name="Date Placeholder 10"/>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Transfer Code Example</a:t>
            </a:r>
            <a:endParaRPr lang="en-US" dirty="0"/>
          </a:p>
        </p:txBody>
      </p:sp>
      <p:sp>
        <p:nvSpPr>
          <p:cNvPr id="3" name="Content Placeholder 2"/>
          <p:cNvSpPr>
            <a:spLocks noGrp="1"/>
          </p:cNvSpPr>
          <p:nvPr>
            <p:ph idx="1"/>
          </p:nvPr>
        </p:nvSpPr>
        <p:spPr/>
        <p:txBody>
          <a:bodyPr/>
          <a:lstStyle/>
          <a:p>
            <a:pPr lvl="4"/>
            <a:endParaRPr lang="en-US" dirty="0" smtClean="0"/>
          </a:p>
          <a:p>
            <a:r>
              <a:rPr lang="en-US" dirty="0" smtClean="0"/>
              <a:t>Code Structure</a:t>
            </a:r>
          </a:p>
          <a:p>
            <a:pPr lvl="4"/>
            <a:endParaRPr lang="en-US" dirty="0" smtClean="0"/>
          </a:p>
          <a:p>
            <a:r>
              <a:rPr lang="en-US" dirty="0" smtClean="0"/>
              <a:t>Execution Example</a:t>
            </a:r>
          </a:p>
          <a:p>
            <a:pPr lvl="4"/>
            <a:endParaRPr lang="en-US" dirty="0" smtClean="0"/>
          </a:p>
          <a:p>
            <a:r>
              <a:rPr lang="en-US" dirty="0" smtClean="0"/>
              <a:t>PerfExpert Run</a:t>
            </a:r>
          </a:p>
          <a:p>
            <a:pPr lvl="4"/>
            <a:endParaRPr lang="en-US" dirty="0" smtClean="0"/>
          </a:p>
          <a:p>
            <a:r>
              <a:rPr lang="en-US" dirty="0" smtClean="0"/>
              <a:t>Optimization </a:t>
            </a:r>
          </a:p>
        </p:txBody>
      </p:sp>
      <p:sp>
        <p:nvSpPr>
          <p:cNvPr id="4" name="Slide Number Placeholder 3"/>
          <p:cNvSpPr>
            <a:spLocks noGrp="1"/>
          </p:cNvSpPr>
          <p:nvPr>
            <p:ph type="sldNum" sz="quarter" idx="10"/>
          </p:nvPr>
        </p:nvSpPr>
        <p:spPr/>
        <p:txBody>
          <a:bodyPr/>
          <a:lstStyle/>
          <a:p>
            <a:pPr>
              <a:defRPr/>
            </a:pPr>
            <a:fld id="{568D6F57-ABFF-42E5-8483-CF2AE3F15174}" type="slidenum">
              <a:rPr lang="en-US" smtClean="0"/>
              <a:pPr>
                <a:defRPr/>
              </a:pPr>
              <a:t>52</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smtClean="0"/>
              <a:t>Flow Chart</a:t>
            </a:r>
            <a:endParaRPr lang="en-US" dirty="0"/>
          </a:p>
        </p:txBody>
      </p:sp>
      <p:sp>
        <p:nvSpPr>
          <p:cNvPr id="45057" name="Slide Number Placeholder 5"/>
          <p:cNvSpPr>
            <a:spLocks noGrp="1"/>
          </p:cNvSpPr>
          <p:nvPr>
            <p:ph type="sldNum" sz="quarter" idx="10"/>
          </p:nvPr>
        </p:nvSpPr>
        <p:spPr>
          <a:noFill/>
        </p:spPr>
        <p:txBody>
          <a:bodyPr/>
          <a:lstStyle/>
          <a:p>
            <a:fld id="{C3E8388E-A020-4D9E-80F9-6BD02C8FFED3}" type="slidenum">
              <a:rPr lang="en-US" smtClean="0"/>
              <a:pPr/>
              <a:t>53</a:t>
            </a:fld>
            <a:endParaRPr lang="en-US" smtClean="0"/>
          </a:p>
        </p:txBody>
      </p:sp>
      <p:sp>
        <p:nvSpPr>
          <p:cNvPr id="45091" name="Date Placeholder 35"/>
          <p:cNvSpPr>
            <a:spLocks noGrp="1"/>
          </p:cNvSpPr>
          <p:nvPr>
            <p:ph type="dt" sz="half" idx="11"/>
          </p:nvPr>
        </p:nvSpPr>
        <p:spPr>
          <a:noFill/>
        </p:spPr>
        <p:txBody>
          <a:bodyPr/>
          <a:lstStyle/>
          <a:p>
            <a:r>
              <a:rPr lang="en-US"/>
              <a:t>PerfExpert Tutorial</a:t>
            </a:r>
          </a:p>
        </p:txBody>
      </p:sp>
      <p:sp>
        <p:nvSpPr>
          <p:cNvPr id="45058" name="Rectangle 2"/>
          <p:cNvSpPr>
            <a:spLocks noChangeArrowheads="1"/>
          </p:cNvSpPr>
          <p:nvPr/>
        </p:nvSpPr>
        <p:spPr bwMode="auto">
          <a:xfrm>
            <a:off x="1889125" y="1735138"/>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Input</a:t>
            </a:r>
          </a:p>
        </p:txBody>
      </p:sp>
      <p:sp>
        <p:nvSpPr>
          <p:cNvPr id="45059" name="Rectangle 3"/>
          <p:cNvSpPr>
            <a:spLocks noChangeArrowheads="1"/>
          </p:cNvSpPr>
          <p:nvPr/>
        </p:nvSpPr>
        <p:spPr bwMode="auto">
          <a:xfrm>
            <a:off x="1890713" y="2279650"/>
            <a:ext cx="1311275" cy="360363"/>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Define Array</a:t>
            </a:r>
          </a:p>
        </p:txBody>
      </p:sp>
      <p:sp>
        <p:nvSpPr>
          <p:cNvPr id="45060" name="Rectangle 4"/>
          <p:cNvSpPr>
            <a:spLocks noChangeArrowheads="1"/>
          </p:cNvSpPr>
          <p:nvPr/>
        </p:nvSpPr>
        <p:spPr bwMode="auto">
          <a:xfrm>
            <a:off x="1889125" y="2817813"/>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Grid generation</a:t>
            </a:r>
          </a:p>
        </p:txBody>
      </p:sp>
      <p:sp>
        <p:nvSpPr>
          <p:cNvPr id="45061" name="Rectangle 5"/>
          <p:cNvSpPr>
            <a:spLocks noChangeArrowheads="1"/>
          </p:cNvSpPr>
          <p:nvPr/>
        </p:nvSpPr>
        <p:spPr bwMode="auto">
          <a:xfrm>
            <a:off x="1887538" y="3363913"/>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dirty="0">
                <a:latin typeface="Times" pitchFamily="18" charset="0"/>
                <a:ea typeface="굴림" pitchFamily="34" charset="-127"/>
              </a:rPr>
              <a:t>Initialize</a:t>
            </a:r>
          </a:p>
        </p:txBody>
      </p:sp>
      <p:sp>
        <p:nvSpPr>
          <p:cNvPr id="45062" name="Rectangle 6"/>
          <p:cNvSpPr>
            <a:spLocks noChangeArrowheads="1"/>
          </p:cNvSpPr>
          <p:nvPr/>
        </p:nvSpPr>
        <p:spPr bwMode="auto">
          <a:xfrm>
            <a:off x="1890713" y="3903663"/>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BCT</a:t>
            </a:r>
          </a:p>
        </p:txBody>
      </p:sp>
      <p:sp>
        <p:nvSpPr>
          <p:cNvPr id="45063" name="Rectangle 7"/>
          <p:cNvSpPr>
            <a:spLocks noChangeArrowheads="1"/>
          </p:cNvSpPr>
          <p:nvPr/>
        </p:nvSpPr>
        <p:spPr bwMode="auto">
          <a:xfrm>
            <a:off x="4741863" y="2071688"/>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Update</a:t>
            </a:r>
          </a:p>
        </p:txBody>
      </p:sp>
      <p:sp>
        <p:nvSpPr>
          <p:cNvPr id="45064" name="Rectangle 8"/>
          <p:cNvSpPr>
            <a:spLocks noChangeArrowheads="1"/>
          </p:cNvSpPr>
          <p:nvPr/>
        </p:nvSpPr>
        <p:spPr bwMode="auto">
          <a:xfrm>
            <a:off x="4740275" y="2655888"/>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Make Matrix</a:t>
            </a:r>
          </a:p>
        </p:txBody>
      </p:sp>
      <p:sp>
        <p:nvSpPr>
          <p:cNvPr id="45065" name="Rectangle 9"/>
          <p:cNvSpPr>
            <a:spLocks noChangeArrowheads="1"/>
          </p:cNvSpPr>
          <p:nvPr/>
        </p:nvSpPr>
        <p:spPr bwMode="auto">
          <a:xfrm>
            <a:off x="4738688" y="3313113"/>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TDMA</a:t>
            </a:r>
          </a:p>
        </p:txBody>
      </p:sp>
      <p:sp>
        <p:nvSpPr>
          <p:cNvPr id="45066" name="Rectangle 10"/>
          <p:cNvSpPr>
            <a:spLocks noChangeArrowheads="1"/>
          </p:cNvSpPr>
          <p:nvPr/>
        </p:nvSpPr>
        <p:spPr bwMode="auto">
          <a:xfrm>
            <a:off x="4738688" y="4122738"/>
            <a:ext cx="1311275" cy="360362"/>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BCT</a:t>
            </a:r>
          </a:p>
        </p:txBody>
      </p:sp>
      <p:sp>
        <p:nvSpPr>
          <p:cNvPr id="45067" name="Rectangle 11"/>
          <p:cNvSpPr>
            <a:spLocks noChangeArrowheads="1"/>
          </p:cNvSpPr>
          <p:nvPr/>
        </p:nvSpPr>
        <p:spPr bwMode="auto">
          <a:xfrm>
            <a:off x="1887538" y="5581650"/>
            <a:ext cx="1311275" cy="360363"/>
          </a:xfrm>
          <a:prstGeom prst="rect">
            <a:avLst/>
          </a:prstGeom>
          <a:noFill/>
          <a:ln w="9525">
            <a:solidFill>
              <a:schemeClr val="tx1"/>
            </a:solidFill>
            <a:miter lim="800000"/>
            <a:headEnd/>
            <a:tailEnd/>
          </a:ln>
        </p:spPr>
        <p:txBody>
          <a:bodyPr wrap="none" anchor="ctr"/>
          <a:lstStyle/>
          <a:p>
            <a:pPr algn="ctr" eaLnBrk="0" hangingPunct="0"/>
            <a:r>
              <a:rPr lang="en-US" altLang="ko-KR" sz="1500">
                <a:latin typeface="Times" pitchFamily="18" charset="0"/>
                <a:ea typeface="굴림" pitchFamily="34" charset="-127"/>
              </a:rPr>
              <a:t>Plot</a:t>
            </a:r>
          </a:p>
        </p:txBody>
      </p:sp>
      <p:cxnSp>
        <p:nvCxnSpPr>
          <p:cNvPr id="45068" name="AutoShape 12"/>
          <p:cNvCxnSpPr>
            <a:cxnSpLocks noChangeShapeType="1"/>
            <a:stCxn id="45058" idx="2"/>
            <a:endCxn id="45059" idx="0"/>
          </p:cNvCxnSpPr>
          <p:nvPr/>
        </p:nvCxnSpPr>
        <p:spPr bwMode="auto">
          <a:xfrm>
            <a:off x="2544763" y="2095500"/>
            <a:ext cx="1587" cy="184150"/>
          </a:xfrm>
          <a:prstGeom prst="straightConnector1">
            <a:avLst/>
          </a:prstGeom>
          <a:noFill/>
          <a:ln w="9525">
            <a:solidFill>
              <a:schemeClr val="tx1"/>
            </a:solidFill>
            <a:round/>
            <a:headEnd/>
            <a:tailEnd type="triangle" w="med" len="med"/>
          </a:ln>
        </p:spPr>
      </p:cxnSp>
      <p:cxnSp>
        <p:nvCxnSpPr>
          <p:cNvPr id="45069" name="AutoShape 13"/>
          <p:cNvCxnSpPr>
            <a:cxnSpLocks noChangeShapeType="1"/>
            <a:stCxn id="45059" idx="2"/>
            <a:endCxn id="45060" idx="0"/>
          </p:cNvCxnSpPr>
          <p:nvPr/>
        </p:nvCxnSpPr>
        <p:spPr bwMode="auto">
          <a:xfrm flipH="1">
            <a:off x="2544763" y="2640013"/>
            <a:ext cx="1587" cy="177800"/>
          </a:xfrm>
          <a:prstGeom prst="straightConnector1">
            <a:avLst/>
          </a:prstGeom>
          <a:noFill/>
          <a:ln w="9525">
            <a:solidFill>
              <a:schemeClr val="tx1"/>
            </a:solidFill>
            <a:round/>
            <a:headEnd/>
            <a:tailEnd type="triangle" w="med" len="med"/>
          </a:ln>
        </p:spPr>
      </p:cxnSp>
      <p:cxnSp>
        <p:nvCxnSpPr>
          <p:cNvPr id="45070" name="AutoShape 14"/>
          <p:cNvCxnSpPr>
            <a:cxnSpLocks noChangeShapeType="1"/>
            <a:stCxn id="45060" idx="2"/>
            <a:endCxn id="45061" idx="0"/>
          </p:cNvCxnSpPr>
          <p:nvPr/>
        </p:nvCxnSpPr>
        <p:spPr bwMode="auto">
          <a:xfrm flipH="1">
            <a:off x="2543175" y="3178175"/>
            <a:ext cx="1588" cy="185738"/>
          </a:xfrm>
          <a:prstGeom prst="straightConnector1">
            <a:avLst/>
          </a:prstGeom>
          <a:noFill/>
          <a:ln w="9525">
            <a:solidFill>
              <a:schemeClr val="tx1"/>
            </a:solidFill>
            <a:round/>
            <a:headEnd/>
            <a:tailEnd type="triangle" w="med" len="med"/>
          </a:ln>
        </p:spPr>
      </p:cxnSp>
      <p:cxnSp>
        <p:nvCxnSpPr>
          <p:cNvPr id="45071" name="AutoShape 15"/>
          <p:cNvCxnSpPr>
            <a:cxnSpLocks noChangeShapeType="1"/>
            <a:stCxn id="45061" idx="2"/>
            <a:endCxn id="45062" idx="0"/>
          </p:cNvCxnSpPr>
          <p:nvPr/>
        </p:nvCxnSpPr>
        <p:spPr bwMode="auto">
          <a:xfrm>
            <a:off x="2543175" y="3724275"/>
            <a:ext cx="3175" cy="179388"/>
          </a:xfrm>
          <a:prstGeom prst="straightConnector1">
            <a:avLst/>
          </a:prstGeom>
          <a:noFill/>
          <a:ln w="9525">
            <a:solidFill>
              <a:schemeClr val="tx1"/>
            </a:solidFill>
            <a:round/>
            <a:headEnd/>
            <a:tailEnd type="triangle" w="med" len="med"/>
          </a:ln>
        </p:spPr>
      </p:cxnSp>
      <p:cxnSp>
        <p:nvCxnSpPr>
          <p:cNvPr id="45072" name="AutoShape 16"/>
          <p:cNvCxnSpPr>
            <a:cxnSpLocks noChangeShapeType="1"/>
            <a:stCxn id="45063" idx="2"/>
            <a:endCxn id="45064" idx="0"/>
          </p:cNvCxnSpPr>
          <p:nvPr/>
        </p:nvCxnSpPr>
        <p:spPr bwMode="auto">
          <a:xfrm flipH="1">
            <a:off x="5395913" y="2432050"/>
            <a:ext cx="1587" cy="223838"/>
          </a:xfrm>
          <a:prstGeom prst="straightConnector1">
            <a:avLst/>
          </a:prstGeom>
          <a:noFill/>
          <a:ln w="9525">
            <a:solidFill>
              <a:schemeClr val="tx1"/>
            </a:solidFill>
            <a:round/>
            <a:headEnd/>
            <a:tailEnd type="triangle" w="med" len="med"/>
          </a:ln>
        </p:spPr>
      </p:cxnSp>
      <p:cxnSp>
        <p:nvCxnSpPr>
          <p:cNvPr id="45073" name="AutoShape 17"/>
          <p:cNvCxnSpPr>
            <a:cxnSpLocks noChangeShapeType="1"/>
            <a:stCxn id="45064" idx="2"/>
            <a:endCxn id="45065" idx="0"/>
          </p:cNvCxnSpPr>
          <p:nvPr/>
        </p:nvCxnSpPr>
        <p:spPr bwMode="auto">
          <a:xfrm flipH="1">
            <a:off x="5394325" y="3016250"/>
            <a:ext cx="1588" cy="296863"/>
          </a:xfrm>
          <a:prstGeom prst="straightConnector1">
            <a:avLst/>
          </a:prstGeom>
          <a:noFill/>
          <a:ln w="9525">
            <a:solidFill>
              <a:schemeClr val="tx1"/>
            </a:solidFill>
            <a:round/>
            <a:headEnd/>
            <a:tailEnd type="triangle" w="med" len="med"/>
          </a:ln>
        </p:spPr>
      </p:cxnSp>
      <p:cxnSp>
        <p:nvCxnSpPr>
          <p:cNvPr id="45074" name="AutoShape 18"/>
          <p:cNvCxnSpPr>
            <a:cxnSpLocks noChangeShapeType="1"/>
            <a:stCxn id="45065" idx="2"/>
            <a:endCxn id="45066" idx="0"/>
          </p:cNvCxnSpPr>
          <p:nvPr/>
        </p:nvCxnSpPr>
        <p:spPr bwMode="auto">
          <a:xfrm>
            <a:off x="5394325" y="3673475"/>
            <a:ext cx="0" cy="449263"/>
          </a:xfrm>
          <a:prstGeom prst="straightConnector1">
            <a:avLst/>
          </a:prstGeom>
          <a:noFill/>
          <a:ln w="9525">
            <a:solidFill>
              <a:schemeClr val="tx1"/>
            </a:solidFill>
            <a:round/>
            <a:headEnd/>
            <a:tailEnd type="triangle" w="med" len="med"/>
          </a:ln>
        </p:spPr>
      </p:cxnSp>
      <p:sp>
        <p:nvSpPr>
          <p:cNvPr id="45075" name="AutoShape 19"/>
          <p:cNvSpPr>
            <a:spLocks noChangeArrowheads="1"/>
          </p:cNvSpPr>
          <p:nvPr/>
        </p:nvSpPr>
        <p:spPr bwMode="auto">
          <a:xfrm>
            <a:off x="4619625" y="4724400"/>
            <a:ext cx="1568450" cy="644525"/>
          </a:xfrm>
          <a:prstGeom prst="diamond">
            <a:avLst/>
          </a:prstGeom>
          <a:noFill/>
          <a:ln w="9525">
            <a:solidFill>
              <a:schemeClr val="tx1"/>
            </a:solidFill>
            <a:miter lim="800000"/>
            <a:headEnd/>
            <a:tailEnd/>
          </a:ln>
        </p:spPr>
        <p:txBody>
          <a:bodyPr wrap="none" anchor="ctr"/>
          <a:lstStyle/>
          <a:p>
            <a:pPr algn="ctr" eaLnBrk="0" hangingPunct="0"/>
            <a:r>
              <a:rPr lang="en-US" altLang="ko-KR" sz="1000">
                <a:latin typeface="Times" pitchFamily="18" charset="0"/>
                <a:ea typeface="굴림" pitchFamily="34" charset="-127"/>
              </a:rPr>
              <a:t>iter &gt; max_iter</a:t>
            </a:r>
          </a:p>
        </p:txBody>
      </p:sp>
      <p:sp>
        <p:nvSpPr>
          <p:cNvPr id="45076" name="AutoShape 20"/>
          <p:cNvSpPr>
            <a:spLocks noChangeArrowheads="1"/>
          </p:cNvSpPr>
          <p:nvPr/>
        </p:nvSpPr>
        <p:spPr bwMode="auto">
          <a:xfrm>
            <a:off x="4591050" y="5664200"/>
            <a:ext cx="1644650" cy="628650"/>
          </a:xfrm>
          <a:prstGeom prst="diamond">
            <a:avLst/>
          </a:prstGeom>
          <a:noFill/>
          <a:ln w="9525">
            <a:solidFill>
              <a:schemeClr val="tx1"/>
            </a:solidFill>
            <a:miter lim="800000"/>
            <a:headEnd/>
            <a:tailEnd/>
          </a:ln>
        </p:spPr>
        <p:txBody>
          <a:bodyPr wrap="none" anchor="ctr"/>
          <a:lstStyle/>
          <a:p>
            <a:pPr algn="ctr" eaLnBrk="0" hangingPunct="0"/>
            <a:r>
              <a:rPr lang="en-US" altLang="ko-KR" sz="1000">
                <a:latin typeface="Times" pitchFamily="18" charset="0"/>
                <a:ea typeface="굴림" pitchFamily="34" charset="-127"/>
              </a:rPr>
              <a:t>time &gt; max_iter_time</a:t>
            </a:r>
          </a:p>
        </p:txBody>
      </p:sp>
      <p:cxnSp>
        <p:nvCxnSpPr>
          <p:cNvPr id="45077" name="AutoShape 21"/>
          <p:cNvCxnSpPr>
            <a:cxnSpLocks noChangeShapeType="1"/>
            <a:stCxn id="45066" idx="2"/>
            <a:endCxn id="45075" idx="0"/>
          </p:cNvCxnSpPr>
          <p:nvPr/>
        </p:nvCxnSpPr>
        <p:spPr bwMode="auto">
          <a:xfrm>
            <a:off x="5394325" y="4483100"/>
            <a:ext cx="9525" cy="241300"/>
          </a:xfrm>
          <a:prstGeom prst="straightConnector1">
            <a:avLst/>
          </a:prstGeom>
          <a:noFill/>
          <a:ln w="9525">
            <a:solidFill>
              <a:schemeClr val="tx1"/>
            </a:solidFill>
            <a:round/>
            <a:headEnd/>
            <a:tailEnd type="triangle" w="med" len="med"/>
          </a:ln>
        </p:spPr>
      </p:cxnSp>
      <p:cxnSp>
        <p:nvCxnSpPr>
          <p:cNvPr id="45078" name="AutoShape 22"/>
          <p:cNvCxnSpPr>
            <a:cxnSpLocks noChangeShapeType="1"/>
            <a:stCxn id="45075" idx="2"/>
            <a:endCxn id="45076" idx="0"/>
          </p:cNvCxnSpPr>
          <p:nvPr/>
        </p:nvCxnSpPr>
        <p:spPr bwMode="auto">
          <a:xfrm>
            <a:off x="5403850" y="5368925"/>
            <a:ext cx="9525" cy="295275"/>
          </a:xfrm>
          <a:prstGeom prst="straightConnector1">
            <a:avLst/>
          </a:prstGeom>
          <a:noFill/>
          <a:ln w="9525">
            <a:solidFill>
              <a:schemeClr val="tx1"/>
            </a:solidFill>
            <a:round/>
            <a:headEnd/>
            <a:tailEnd type="triangle" w="med" len="med"/>
          </a:ln>
        </p:spPr>
      </p:cxnSp>
      <p:cxnSp>
        <p:nvCxnSpPr>
          <p:cNvPr id="45079" name="AutoShape 23"/>
          <p:cNvCxnSpPr>
            <a:cxnSpLocks noChangeShapeType="1"/>
            <a:stCxn id="45062" idx="2"/>
            <a:endCxn id="45063" idx="0"/>
          </p:cNvCxnSpPr>
          <p:nvPr/>
        </p:nvCxnSpPr>
        <p:spPr bwMode="auto">
          <a:xfrm rot="5400000" flipH="1" flipV="1">
            <a:off x="2875756" y="1742282"/>
            <a:ext cx="2192337" cy="2851150"/>
          </a:xfrm>
          <a:prstGeom prst="bentConnector5">
            <a:avLst>
              <a:gd name="adj1" fmla="val -10356"/>
              <a:gd name="adj2" fmla="val 50000"/>
              <a:gd name="adj3" fmla="val 115856"/>
            </a:avLst>
          </a:prstGeom>
          <a:noFill/>
          <a:ln w="9525">
            <a:solidFill>
              <a:schemeClr val="tx1"/>
            </a:solidFill>
            <a:miter lim="800000"/>
            <a:headEnd/>
            <a:tailEnd type="triangle" w="med" len="med"/>
          </a:ln>
        </p:spPr>
      </p:cxnSp>
      <p:sp>
        <p:nvSpPr>
          <p:cNvPr id="45080" name="Rectangle 24"/>
          <p:cNvSpPr>
            <a:spLocks noChangeArrowheads="1"/>
          </p:cNvSpPr>
          <p:nvPr/>
        </p:nvSpPr>
        <p:spPr bwMode="auto">
          <a:xfrm>
            <a:off x="4564063" y="1911350"/>
            <a:ext cx="1677987" cy="1905000"/>
          </a:xfrm>
          <a:prstGeom prst="rect">
            <a:avLst/>
          </a:prstGeom>
          <a:noFill/>
          <a:ln w="25400">
            <a:solidFill>
              <a:srgbClr val="FF0000"/>
            </a:solidFill>
            <a:miter lim="800000"/>
            <a:headEnd/>
            <a:tailEnd/>
          </a:ln>
        </p:spPr>
        <p:txBody>
          <a:bodyPr wrap="none" anchor="ctr"/>
          <a:lstStyle/>
          <a:p>
            <a:pPr eaLnBrk="0" hangingPunct="0"/>
            <a:endParaRPr lang="en-US" sz="2400">
              <a:latin typeface="Times" pitchFamily="18" charset="0"/>
              <a:ea typeface="ＭＳ Ｐゴシック" pitchFamily="34" charset="-128"/>
            </a:endParaRPr>
          </a:p>
        </p:txBody>
      </p:sp>
      <p:cxnSp>
        <p:nvCxnSpPr>
          <p:cNvPr id="45081" name="AutoShape 25"/>
          <p:cNvCxnSpPr>
            <a:cxnSpLocks noChangeShapeType="1"/>
            <a:stCxn id="45075" idx="3"/>
            <a:endCxn id="45065" idx="3"/>
          </p:cNvCxnSpPr>
          <p:nvPr/>
        </p:nvCxnSpPr>
        <p:spPr bwMode="auto">
          <a:xfrm flipH="1" flipV="1">
            <a:off x="6049963" y="3494088"/>
            <a:ext cx="138112" cy="1552575"/>
          </a:xfrm>
          <a:prstGeom prst="bentConnector3">
            <a:avLst>
              <a:gd name="adj1" fmla="val -165519"/>
            </a:avLst>
          </a:prstGeom>
          <a:noFill/>
          <a:ln w="9525">
            <a:solidFill>
              <a:schemeClr val="tx1"/>
            </a:solidFill>
            <a:miter lim="800000"/>
            <a:headEnd/>
            <a:tailEnd type="triangle" w="med" len="med"/>
          </a:ln>
        </p:spPr>
      </p:cxnSp>
      <p:cxnSp>
        <p:nvCxnSpPr>
          <p:cNvPr id="45082" name="AutoShape 26"/>
          <p:cNvCxnSpPr>
            <a:cxnSpLocks noChangeShapeType="1"/>
            <a:stCxn id="45076" idx="3"/>
            <a:endCxn id="45063" idx="3"/>
          </p:cNvCxnSpPr>
          <p:nvPr/>
        </p:nvCxnSpPr>
        <p:spPr bwMode="auto">
          <a:xfrm flipH="1" flipV="1">
            <a:off x="6053138" y="2252663"/>
            <a:ext cx="182562" cy="3725862"/>
          </a:xfrm>
          <a:prstGeom prst="bentConnector3">
            <a:avLst>
              <a:gd name="adj1" fmla="val -413046"/>
            </a:avLst>
          </a:prstGeom>
          <a:noFill/>
          <a:ln w="9525">
            <a:solidFill>
              <a:schemeClr val="tx1"/>
            </a:solidFill>
            <a:miter lim="800000"/>
            <a:headEnd/>
            <a:tailEnd type="triangle" w="med" len="med"/>
          </a:ln>
        </p:spPr>
      </p:cxnSp>
      <p:cxnSp>
        <p:nvCxnSpPr>
          <p:cNvPr id="45083" name="AutoShape 27"/>
          <p:cNvCxnSpPr>
            <a:cxnSpLocks noChangeShapeType="1"/>
            <a:stCxn id="45076" idx="2"/>
            <a:endCxn id="45067" idx="0"/>
          </p:cNvCxnSpPr>
          <p:nvPr/>
        </p:nvCxnSpPr>
        <p:spPr bwMode="auto">
          <a:xfrm rot="16200000" flipV="1">
            <a:off x="3622675" y="4502150"/>
            <a:ext cx="711200" cy="2870200"/>
          </a:xfrm>
          <a:prstGeom prst="bentConnector5">
            <a:avLst>
              <a:gd name="adj1" fmla="val -32144"/>
              <a:gd name="adj2" fmla="val 52875"/>
              <a:gd name="adj3" fmla="val 132144"/>
            </a:avLst>
          </a:prstGeom>
          <a:noFill/>
          <a:ln w="9525">
            <a:solidFill>
              <a:schemeClr val="tx1"/>
            </a:solidFill>
            <a:miter lim="800000"/>
            <a:headEnd/>
            <a:tailEnd type="triangle" w="med" len="med"/>
          </a:ln>
        </p:spPr>
      </p:cxnSp>
      <p:sp>
        <p:nvSpPr>
          <p:cNvPr id="45084" name="Text Box 28"/>
          <p:cNvSpPr txBox="1">
            <a:spLocks noChangeArrowheads="1"/>
          </p:cNvSpPr>
          <p:nvPr/>
        </p:nvSpPr>
        <p:spPr bwMode="auto">
          <a:xfrm>
            <a:off x="5434013" y="5332413"/>
            <a:ext cx="420687" cy="274637"/>
          </a:xfrm>
          <a:prstGeom prst="rect">
            <a:avLst/>
          </a:prstGeom>
          <a:noFill/>
          <a:ln w="9525">
            <a:noFill/>
            <a:miter lim="800000"/>
            <a:headEnd/>
            <a:tailEnd/>
          </a:ln>
        </p:spPr>
        <p:txBody>
          <a:bodyPr wrap="none">
            <a:spAutoFit/>
          </a:bodyPr>
          <a:lstStyle/>
          <a:p>
            <a:pPr eaLnBrk="0" hangingPunct="0"/>
            <a:r>
              <a:rPr lang="en-US" altLang="ko-KR" sz="1200">
                <a:latin typeface="Times" pitchFamily="18" charset="0"/>
                <a:ea typeface="굴림" pitchFamily="34" charset="-127"/>
              </a:rPr>
              <a:t>Yes</a:t>
            </a:r>
          </a:p>
        </p:txBody>
      </p:sp>
      <p:sp>
        <p:nvSpPr>
          <p:cNvPr id="45085" name="Text Box 29"/>
          <p:cNvSpPr txBox="1">
            <a:spLocks noChangeArrowheads="1"/>
          </p:cNvSpPr>
          <p:nvPr/>
        </p:nvSpPr>
        <p:spPr bwMode="auto">
          <a:xfrm>
            <a:off x="5487988" y="6278563"/>
            <a:ext cx="420687" cy="274637"/>
          </a:xfrm>
          <a:prstGeom prst="rect">
            <a:avLst/>
          </a:prstGeom>
          <a:noFill/>
          <a:ln w="9525">
            <a:noFill/>
            <a:miter lim="800000"/>
            <a:headEnd/>
            <a:tailEnd/>
          </a:ln>
        </p:spPr>
        <p:txBody>
          <a:bodyPr wrap="none">
            <a:spAutoFit/>
          </a:bodyPr>
          <a:lstStyle/>
          <a:p>
            <a:pPr eaLnBrk="0" hangingPunct="0"/>
            <a:r>
              <a:rPr lang="en-US" altLang="ko-KR" sz="1200">
                <a:latin typeface="Times" pitchFamily="18" charset="0"/>
                <a:ea typeface="굴림" pitchFamily="34" charset="-127"/>
              </a:rPr>
              <a:t>Yes</a:t>
            </a:r>
          </a:p>
        </p:txBody>
      </p:sp>
      <p:sp>
        <p:nvSpPr>
          <p:cNvPr id="45086" name="Text Box 30"/>
          <p:cNvSpPr txBox="1">
            <a:spLocks noChangeArrowheads="1"/>
          </p:cNvSpPr>
          <p:nvPr/>
        </p:nvSpPr>
        <p:spPr bwMode="auto">
          <a:xfrm>
            <a:off x="6118225" y="4667250"/>
            <a:ext cx="369888" cy="274638"/>
          </a:xfrm>
          <a:prstGeom prst="rect">
            <a:avLst/>
          </a:prstGeom>
          <a:noFill/>
          <a:ln w="9525">
            <a:noFill/>
            <a:miter lim="800000"/>
            <a:headEnd/>
            <a:tailEnd/>
          </a:ln>
        </p:spPr>
        <p:txBody>
          <a:bodyPr wrap="none">
            <a:spAutoFit/>
          </a:bodyPr>
          <a:lstStyle/>
          <a:p>
            <a:pPr eaLnBrk="0" hangingPunct="0"/>
            <a:r>
              <a:rPr lang="en-US" altLang="ko-KR" sz="1200">
                <a:latin typeface="Times" pitchFamily="18" charset="0"/>
                <a:ea typeface="굴림" pitchFamily="34" charset="-127"/>
              </a:rPr>
              <a:t>No</a:t>
            </a:r>
          </a:p>
        </p:txBody>
      </p:sp>
      <p:sp>
        <p:nvSpPr>
          <p:cNvPr id="45087" name="Text Box 31"/>
          <p:cNvSpPr txBox="1">
            <a:spLocks noChangeArrowheads="1"/>
          </p:cNvSpPr>
          <p:nvPr/>
        </p:nvSpPr>
        <p:spPr bwMode="auto">
          <a:xfrm>
            <a:off x="6181725" y="5653088"/>
            <a:ext cx="369888" cy="274637"/>
          </a:xfrm>
          <a:prstGeom prst="rect">
            <a:avLst/>
          </a:prstGeom>
          <a:noFill/>
          <a:ln w="9525">
            <a:noFill/>
            <a:miter lim="800000"/>
            <a:headEnd/>
            <a:tailEnd/>
          </a:ln>
        </p:spPr>
        <p:txBody>
          <a:bodyPr wrap="none">
            <a:spAutoFit/>
          </a:bodyPr>
          <a:lstStyle/>
          <a:p>
            <a:pPr eaLnBrk="0" hangingPunct="0"/>
            <a:r>
              <a:rPr lang="en-US" altLang="ko-KR" sz="1200">
                <a:latin typeface="Times" pitchFamily="18" charset="0"/>
                <a:ea typeface="굴림" pitchFamily="34" charset="-127"/>
              </a:rPr>
              <a:t>No</a:t>
            </a:r>
          </a:p>
        </p:txBody>
      </p:sp>
      <p:sp>
        <p:nvSpPr>
          <p:cNvPr id="45089" name="Rectangle 33"/>
          <p:cNvSpPr>
            <a:spLocks noChangeArrowheads="1"/>
          </p:cNvSpPr>
          <p:nvPr/>
        </p:nvSpPr>
        <p:spPr bwMode="auto">
          <a:xfrm>
            <a:off x="147638" y="1143000"/>
            <a:ext cx="8683625" cy="407988"/>
          </a:xfrm>
          <a:prstGeom prst="rect">
            <a:avLst/>
          </a:prstGeom>
          <a:noFill/>
          <a:ln w="9525">
            <a:noFill/>
            <a:miter lim="800000"/>
            <a:headEnd/>
            <a:tailEnd/>
          </a:ln>
        </p:spPr>
        <p:txBody>
          <a:bodyPr/>
          <a:lstStyle/>
          <a:p>
            <a:pPr marL="342900" indent="-342900" algn="ctr">
              <a:lnSpc>
                <a:spcPct val="80000"/>
              </a:lnSpc>
              <a:spcBef>
                <a:spcPct val="20000"/>
              </a:spcBef>
            </a:pPr>
            <a:r>
              <a:rPr lang="en-US" altLang="ko-KR" sz="2000" b="1" dirty="0">
                <a:ea typeface="굴림" pitchFamily="34" charset="-127"/>
              </a:rPr>
              <a:t>Heat Conduction Model</a:t>
            </a:r>
          </a:p>
        </p:txBody>
      </p:sp>
      <p:sp>
        <p:nvSpPr>
          <p:cNvPr id="45090"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Transfer Code</a:t>
            </a:r>
            <a:endParaRPr lang="en-US" dirty="0"/>
          </a:p>
        </p:txBody>
      </p:sp>
      <p:sp>
        <p:nvSpPr>
          <p:cNvPr id="3" name="Content Placeholder 2"/>
          <p:cNvSpPr>
            <a:spLocks noGrp="1"/>
          </p:cNvSpPr>
          <p:nvPr>
            <p:ph idx="1"/>
          </p:nvPr>
        </p:nvSpPr>
        <p:spPr>
          <a:xfrm>
            <a:off x="457200" y="1323975"/>
            <a:ext cx="8305800" cy="4479925"/>
          </a:xfrm>
        </p:spPr>
        <p:txBody>
          <a:bodyPr/>
          <a:lstStyle/>
          <a:p>
            <a:pPr>
              <a:spcBef>
                <a:spcPts val="1200"/>
              </a:spcBef>
            </a:pPr>
            <a:r>
              <a:rPr lang="en-US" dirty="0" smtClean="0"/>
              <a:t>Cartesian coordinate index extension for 3D mesh</a:t>
            </a:r>
          </a:p>
          <a:p>
            <a:pPr>
              <a:spcBef>
                <a:spcPts val="1200"/>
              </a:spcBef>
            </a:pPr>
            <a:r>
              <a:rPr lang="en-US" dirty="0" smtClean="0"/>
              <a:t>Extra works in main.f90 and exchange.f90</a:t>
            </a:r>
          </a:p>
          <a:p>
            <a:pPr>
              <a:spcBef>
                <a:spcPts val="1200"/>
              </a:spcBef>
            </a:pPr>
            <a:r>
              <a:rPr lang="en-US" dirty="0" smtClean="0"/>
              <a:t>Virtual (</a:t>
            </a:r>
            <a:r>
              <a:rPr lang="en-US" dirty="0" err="1" smtClean="0"/>
              <a:t>cartesian</a:t>
            </a:r>
            <a:r>
              <a:rPr lang="en-US" dirty="0" smtClean="0"/>
              <a:t>) topology implementation</a:t>
            </a:r>
          </a:p>
          <a:p>
            <a:pPr>
              <a:spcBef>
                <a:spcPts val="1200"/>
              </a:spcBef>
            </a:pPr>
            <a:r>
              <a:rPr lang="en-US" dirty="0" smtClean="0"/>
              <a:t>MPI data type setup in main.f90</a:t>
            </a:r>
          </a:p>
          <a:p>
            <a:pPr>
              <a:spcBef>
                <a:spcPts val="1200"/>
              </a:spcBef>
            </a:pPr>
            <a:r>
              <a:rPr lang="en-US" dirty="0" smtClean="0"/>
              <a:t>2-way communication routines in exchange.f90</a:t>
            </a:r>
          </a:p>
          <a:p>
            <a:pPr>
              <a:spcBef>
                <a:spcPts val="1200"/>
              </a:spcBef>
            </a:pPr>
            <a:r>
              <a:rPr lang="en-US" dirty="0" smtClean="0"/>
              <a:t>Other processes are the same as the 2-D code</a:t>
            </a:r>
          </a:p>
        </p:txBody>
      </p:sp>
      <p:sp>
        <p:nvSpPr>
          <p:cNvPr id="4" name="Slide Number Placeholder 3"/>
          <p:cNvSpPr>
            <a:spLocks noGrp="1"/>
          </p:cNvSpPr>
          <p:nvPr>
            <p:ph type="sldNum" sz="quarter" idx="10"/>
          </p:nvPr>
        </p:nvSpPr>
        <p:spPr/>
        <p:txBody>
          <a:bodyPr/>
          <a:lstStyle/>
          <a:p>
            <a:pPr>
              <a:defRPr/>
            </a:pPr>
            <a:fld id="{568D6F57-ABFF-42E5-8483-CF2AE3F15174}" type="slidenum">
              <a:rPr lang="en-US" smtClean="0"/>
              <a:pPr>
                <a:defRPr/>
              </a:pPr>
              <a:t>54</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0"/>
          </p:nvPr>
        </p:nvSpPr>
        <p:spPr>
          <a:noFill/>
        </p:spPr>
        <p:txBody>
          <a:bodyPr/>
          <a:lstStyle/>
          <a:p>
            <a:fld id="{B543F17F-56FD-4F08-AEB0-8632DA6FC6FF}" type="slidenum">
              <a:rPr lang="en-US" smtClean="0"/>
              <a:pPr/>
              <a:t>55</a:t>
            </a:fld>
            <a:endParaRPr lang="en-US" smtClean="0"/>
          </a:p>
        </p:txBody>
      </p:sp>
      <p:sp>
        <p:nvSpPr>
          <p:cNvPr id="32770" name="Title 1"/>
          <p:cNvSpPr>
            <a:spLocks noGrp="1"/>
          </p:cNvSpPr>
          <p:nvPr>
            <p:ph type="title"/>
          </p:nvPr>
        </p:nvSpPr>
        <p:spPr/>
        <p:txBody>
          <a:bodyPr/>
          <a:lstStyle/>
          <a:p>
            <a:pPr eaLnBrk="1" hangingPunct="1"/>
            <a:r>
              <a:rPr lang="en-US" dirty="0" smtClean="0"/>
              <a:t>Output of Original Code</a:t>
            </a:r>
          </a:p>
        </p:txBody>
      </p:sp>
      <p:sp>
        <p:nvSpPr>
          <p:cNvPr id="6" name="Content Placeholder 5"/>
          <p:cNvSpPr>
            <a:spLocks noGrp="1"/>
          </p:cNvSpPr>
          <p:nvPr>
            <p:ph idx="1"/>
          </p:nvPr>
        </p:nvSpPr>
        <p:spPr>
          <a:xfrm>
            <a:off x="457200" y="1323975"/>
            <a:ext cx="8226425" cy="4543425"/>
          </a:xfrm>
        </p:spPr>
        <p:style>
          <a:lnRef idx="1">
            <a:schemeClr val="accent5"/>
          </a:lnRef>
          <a:fillRef idx="2">
            <a:schemeClr val="accent5"/>
          </a:fillRef>
          <a:effectRef idx="1">
            <a:schemeClr val="accent5"/>
          </a:effectRef>
          <a:fontRef idx="minor">
            <a:schemeClr val="dk1"/>
          </a:fontRef>
        </p:style>
        <p:txBody>
          <a:bodyPr/>
          <a:lstStyle/>
          <a:p>
            <a:pPr eaLnBrk="1" hangingPunct="1">
              <a:spcBef>
                <a:spcPts val="300"/>
              </a:spcBef>
              <a:buNone/>
              <a:defRPr/>
            </a:pPr>
            <a:r>
              <a:rPr lang="en-US" sz="1600" dirty="0" smtClean="0"/>
              <a:t>## CASE #1 K-I-J Loop ##</a:t>
            </a:r>
          </a:p>
          <a:p>
            <a:pPr eaLnBrk="1" hangingPunct="1">
              <a:spcBef>
                <a:spcPts val="300"/>
              </a:spcBef>
              <a:buNone/>
              <a:defRPr/>
            </a:pPr>
            <a:r>
              <a:rPr lang="en-US" sz="1600" dirty="0" smtClean="0"/>
              <a:t>========================================================</a:t>
            </a:r>
          </a:p>
          <a:p>
            <a:pPr eaLnBrk="1" hangingPunct="1">
              <a:spcBef>
                <a:spcPts val="300"/>
              </a:spcBef>
              <a:buNone/>
              <a:defRPr/>
            </a:pPr>
            <a:r>
              <a:rPr lang="en-US" sz="1600" dirty="0" smtClean="0"/>
              <a:t> Number of MPI processes is :   32</a:t>
            </a:r>
          </a:p>
          <a:p>
            <a:pPr eaLnBrk="1" hangingPunct="1">
              <a:spcBef>
                <a:spcPts val="300"/>
              </a:spcBef>
              <a:buNone/>
              <a:defRPr/>
            </a:pPr>
            <a:r>
              <a:rPr lang="en-US" sz="1600" dirty="0" smtClean="0"/>
              <a:t> ========================================================</a:t>
            </a:r>
          </a:p>
          <a:p>
            <a:pPr eaLnBrk="1" hangingPunct="1">
              <a:spcBef>
                <a:spcPts val="300"/>
              </a:spcBef>
              <a:buNone/>
              <a:defRPr/>
            </a:pPr>
            <a:r>
              <a:rPr lang="en-US" sz="1600" dirty="0" smtClean="0"/>
              <a:t> # of iteration / comp. time / comm. time / total runtime</a:t>
            </a:r>
          </a:p>
          <a:p>
            <a:pPr eaLnBrk="1" hangingPunct="1">
              <a:spcBef>
                <a:spcPts val="300"/>
              </a:spcBef>
              <a:buNone/>
              <a:defRPr/>
            </a:pPr>
            <a:r>
              <a:rPr lang="en-US" sz="1600" dirty="0" smtClean="0"/>
              <a:t> ========================================================</a:t>
            </a:r>
          </a:p>
          <a:p>
            <a:pPr eaLnBrk="1" hangingPunct="1">
              <a:spcBef>
                <a:spcPts val="300"/>
              </a:spcBef>
              <a:buNone/>
              <a:defRPr/>
            </a:pPr>
            <a:r>
              <a:rPr lang="en-US" sz="1600" dirty="0" smtClean="0"/>
              <a:t>  100     10.08139     3.31155    10.39492</a:t>
            </a:r>
          </a:p>
          <a:p>
            <a:pPr eaLnBrk="1" hangingPunct="1">
              <a:spcBef>
                <a:spcPts val="300"/>
              </a:spcBef>
              <a:buNone/>
              <a:defRPr/>
            </a:pPr>
            <a:r>
              <a:rPr lang="en-US" sz="1600" dirty="0" smtClean="0"/>
              <a:t>  200     20.14803     6.61543    20.77528</a:t>
            </a:r>
          </a:p>
          <a:p>
            <a:pPr eaLnBrk="1" hangingPunct="1">
              <a:spcBef>
                <a:spcPts val="300"/>
              </a:spcBef>
              <a:buNone/>
              <a:defRPr/>
            </a:pPr>
            <a:r>
              <a:rPr lang="en-US" sz="1600" dirty="0" smtClean="0"/>
              <a:t>  300     30.20992     9.91811    31.15046</a:t>
            </a:r>
          </a:p>
          <a:p>
            <a:pPr eaLnBrk="1" hangingPunct="1">
              <a:spcBef>
                <a:spcPts val="300"/>
              </a:spcBef>
              <a:buNone/>
              <a:defRPr/>
            </a:pPr>
            <a:r>
              <a:rPr lang="en-US" sz="1600" dirty="0" smtClean="0"/>
              <a:t>  400     40.27607    13.22588    41.52979</a:t>
            </a:r>
          </a:p>
          <a:p>
            <a:pPr eaLnBrk="1" hangingPunct="1">
              <a:spcBef>
                <a:spcPts val="300"/>
              </a:spcBef>
              <a:buNone/>
              <a:defRPr/>
            </a:pPr>
            <a:r>
              <a:rPr lang="en-US" sz="1600" dirty="0" smtClean="0"/>
              <a:t>  500     50.33679    16.52017    51.90433</a:t>
            </a:r>
          </a:p>
          <a:p>
            <a:pPr eaLnBrk="1" hangingPunct="1">
              <a:spcBef>
                <a:spcPts val="300"/>
              </a:spcBef>
              <a:buNone/>
              <a:defRPr/>
            </a:pPr>
            <a:r>
              <a:rPr lang="en-US" sz="1600" dirty="0" smtClean="0"/>
              <a:t>  600     60.39856    19.82516    62.28027</a:t>
            </a:r>
          </a:p>
          <a:p>
            <a:pPr eaLnBrk="1" hangingPunct="1">
              <a:spcBef>
                <a:spcPts val="300"/>
              </a:spcBef>
              <a:buNone/>
              <a:defRPr/>
            </a:pPr>
            <a:r>
              <a:rPr lang="en-US" sz="1600" dirty="0" smtClean="0"/>
              <a:t>  700     70.46096    23.12081    72.65577</a:t>
            </a:r>
          </a:p>
          <a:p>
            <a:pPr eaLnBrk="1" hangingPunct="1">
              <a:spcBef>
                <a:spcPts val="300"/>
              </a:spcBef>
              <a:buNone/>
              <a:defRPr/>
            </a:pPr>
            <a:r>
              <a:rPr lang="en-US" sz="1600" dirty="0" smtClean="0"/>
              <a:t>  800     80.52318    26.42411    83.03120</a:t>
            </a:r>
          </a:p>
          <a:p>
            <a:pPr eaLnBrk="1" hangingPunct="1">
              <a:spcBef>
                <a:spcPts val="300"/>
              </a:spcBef>
              <a:buNone/>
              <a:defRPr/>
            </a:pPr>
            <a:r>
              <a:rPr lang="en-US" sz="1600" dirty="0" smtClean="0"/>
              <a:t>  900     90.58822    29.73077    93.40942</a:t>
            </a:r>
          </a:p>
          <a:p>
            <a:pPr eaLnBrk="1" hangingPunct="1">
              <a:spcBef>
                <a:spcPts val="300"/>
              </a:spcBef>
              <a:buNone/>
              <a:defRPr/>
            </a:pPr>
            <a:r>
              <a:rPr lang="en-US" sz="1600" dirty="0" smtClean="0"/>
              <a:t> 1000    100.64964    33.02405   103.78358</a:t>
            </a:r>
          </a:p>
        </p:txBody>
      </p:sp>
      <p:sp>
        <p:nvSpPr>
          <p:cNvPr id="32772" name="Date Placeholder 2"/>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0"/>
          </p:nvPr>
        </p:nvSpPr>
        <p:spPr>
          <a:noFill/>
        </p:spPr>
        <p:txBody>
          <a:bodyPr/>
          <a:lstStyle/>
          <a:p>
            <a:fld id="{D5A5F8AC-3E08-4557-B4F1-606D97D8692E}" type="slidenum">
              <a:rPr lang="en-US" smtClean="0"/>
              <a:pPr/>
              <a:t>56</a:t>
            </a:fld>
            <a:endParaRPr lang="en-US" smtClean="0"/>
          </a:p>
        </p:txBody>
      </p:sp>
      <p:sp>
        <p:nvSpPr>
          <p:cNvPr id="30722" name="Slide Number Placeholder 3"/>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840102B1-2D95-4CDE-B35C-563DC6C989CD}" type="slidenum">
              <a:rPr lang="en-US" sz="1400">
                <a:latin typeface="Calibri" pitchFamily="34" charset="0"/>
              </a:rPr>
              <a:pPr algn="r"/>
              <a:t>56</a:t>
            </a:fld>
            <a:endParaRPr lang="en-US" sz="1400">
              <a:latin typeface="Calibri" pitchFamily="34" charset="0"/>
            </a:endParaRPr>
          </a:p>
        </p:txBody>
      </p:sp>
      <p:sp>
        <p:nvSpPr>
          <p:cNvPr id="30723" name="Title 1"/>
          <p:cNvSpPr>
            <a:spLocks noGrp="1"/>
          </p:cNvSpPr>
          <p:nvPr>
            <p:ph type="title" idx="4294967295"/>
          </p:nvPr>
        </p:nvSpPr>
        <p:spPr/>
        <p:txBody>
          <a:bodyPr/>
          <a:lstStyle/>
          <a:p>
            <a:pPr eaLnBrk="1" hangingPunct="1"/>
            <a:r>
              <a:rPr lang="en-US" dirty="0" smtClean="0"/>
              <a:t>PerfExpert Output on Original Code</a:t>
            </a:r>
          </a:p>
        </p:txBody>
      </p:sp>
      <p:sp>
        <p:nvSpPr>
          <p:cNvPr id="6" name="Content Placeholder 5"/>
          <p:cNvSpPr>
            <a:spLocks noGrp="1"/>
          </p:cNvSpPr>
          <p:nvPr>
            <p:ph idx="4294967295"/>
          </p:nvPr>
        </p:nvSpPr>
        <p:spPr/>
        <p:style>
          <a:lnRef idx="1">
            <a:schemeClr val="accent2"/>
          </a:lnRef>
          <a:fillRef idx="2">
            <a:schemeClr val="accent2"/>
          </a:fillRef>
          <a:effectRef idx="1">
            <a:schemeClr val="accent2"/>
          </a:effectRef>
          <a:fontRef idx="minor">
            <a:schemeClr val="dk1"/>
          </a:fontRef>
        </p:style>
        <p:txBody>
          <a:bodyPr/>
          <a:lstStyle/>
          <a:p>
            <a:pPr eaLnBrk="1" hangingPunct="1">
              <a:buNone/>
              <a:defRPr/>
            </a:pPr>
            <a:r>
              <a:rPr lang="en-US" sz="1350" b="1" dirty="0" smtClean="0">
                <a:latin typeface="Courier New" pitchFamily="49" charset="0"/>
                <a:cs typeface="Courier New" pitchFamily="49" charset="0"/>
              </a:rPr>
              <a:t>total runtime in heat3d-mpi-kij.exe is 100.95 seconds</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None/>
              <a:defRPr/>
            </a:pPr>
            <a:r>
              <a:rPr lang="en-US" sz="1350" b="1" dirty="0" smtClean="0">
                <a:latin typeface="Courier New" pitchFamily="49" charset="0"/>
                <a:cs typeface="Courier New" pitchFamily="49" charset="0"/>
              </a:rPr>
              <a:t>http://www.tacc.utexas.edu/perfexpert/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err="1" smtClean="0">
                <a:latin typeface="Courier New" pitchFamily="49" charset="0"/>
                <a:cs typeface="Courier New" pitchFamily="49" charset="0"/>
              </a:rPr>
              <a:t>tdma</a:t>
            </a:r>
            <a:r>
              <a:rPr lang="en-US" sz="1350" b="1" dirty="0" smtClean="0">
                <a:latin typeface="Courier New" pitchFamily="49" charset="0"/>
                <a:cs typeface="Courier New" pitchFamily="49" charset="0"/>
              </a:rPr>
              <a:t> (65.6% of the total runtime)</a:t>
            </a:r>
          </a:p>
          <a:p>
            <a:pPr eaLnBrk="1" hangingPunct="1">
              <a:buNone/>
              <a:defRPr/>
            </a:pPr>
            <a:r>
              <a:rPr lang="en-US" sz="1350" b="1" dirty="0" smtClean="0">
                <a:latin typeface="Courier New" pitchFamily="49" charset="0"/>
                <a:cs typeface="Courier New" pitchFamily="49" charset="0"/>
              </a:rPr>
              <a:t>-----------------------------------------------------------------------</a:t>
            </a:r>
          </a:p>
          <a:p>
            <a:pPr eaLnBrk="1" hangingPunct="1">
              <a:buNone/>
              <a:defRPr/>
            </a:pPr>
            <a:r>
              <a:rPr lang="en-US" sz="1350" b="1" dirty="0" smtClean="0">
                <a:latin typeface="Courier New" pitchFamily="49" charset="0"/>
                <a:cs typeface="Courier New" pitchFamily="49" charset="0"/>
              </a:rPr>
              <a:t>performance assessment   LCPI good......okay......fair......poor......bad....</a:t>
            </a:r>
          </a:p>
          <a:p>
            <a:pPr eaLnBrk="1" hangingPunct="1">
              <a:buNone/>
              <a:defRPr/>
            </a:pPr>
            <a:r>
              <a:rPr lang="en-US" sz="1350" b="1" dirty="0" smtClean="0">
                <a:latin typeface="Courier New" pitchFamily="49" charset="0"/>
                <a:cs typeface="Courier New" pitchFamily="49" charset="0"/>
              </a:rPr>
              <a:t>- overall                 6.5 &gt;&gt;&gt;&gt;&gt;&gt;&gt;&gt;&gt;&gt;&gt;&gt;&gt;&gt;&gt;&gt;&gt;&gt;&gt;&gt;&gt;&gt;&gt;&gt;&gt;&gt;&gt;&gt;&gt;&gt;&gt;&gt;&gt;&gt;&gt;&gt;&gt;&gt;&gt;&gt;&gt;&gt;&gt;&gt;&gt;&gt;+</a:t>
            </a:r>
          </a:p>
          <a:p>
            <a:pPr eaLnBrk="1" hangingPunct="1">
              <a:buNone/>
              <a:defRPr/>
            </a:pPr>
            <a:r>
              <a:rPr lang="en-US" sz="1350" b="1" dirty="0" smtClean="0">
                <a:latin typeface="Courier New" pitchFamily="49" charset="0"/>
                <a:cs typeface="Courier New" pitchFamily="49" charset="0"/>
              </a:rPr>
              <a:t>upper bound by category</a:t>
            </a:r>
          </a:p>
          <a:p>
            <a:pPr eaLnBrk="1" hangingPunct="1">
              <a:buNone/>
              <a:defRPr/>
            </a:pPr>
            <a:r>
              <a:rPr lang="en-US" sz="1350" b="1" dirty="0" smtClean="0">
                <a:latin typeface="Courier New" pitchFamily="49" charset="0"/>
                <a:cs typeface="Courier New" pitchFamily="49" charset="0"/>
              </a:rPr>
              <a:t>- data accesses          14.9 &gt;&gt;&gt;&gt;&gt;&gt;&gt;&gt;&gt;&gt;&gt;&gt;&gt;&gt;&gt;&gt;&gt;&gt;&gt;&gt;&gt;&gt;&gt;&gt;&gt;&gt;&gt;&gt;&gt;&gt;&gt;&gt;&gt;&gt;&gt;&gt;&gt;&gt;&gt;&gt;&gt;&gt;&gt;&gt;&gt;&gt;+</a:t>
            </a:r>
          </a:p>
          <a:p>
            <a:pPr eaLnBrk="1" hangingPunct="1">
              <a:buNone/>
              <a:defRPr/>
            </a:pPr>
            <a:r>
              <a:rPr lang="en-US" sz="1350" b="1" dirty="0" smtClean="0">
                <a:latin typeface="Courier New" pitchFamily="49" charset="0"/>
                <a:cs typeface="Courier New" pitchFamily="49" charset="0"/>
              </a:rPr>
              <a:t>- instruction accesses    0.4 &gt;&gt;&gt;&gt;</a:t>
            </a:r>
          </a:p>
          <a:p>
            <a:pPr eaLnBrk="1" hangingPunct="1">
              <a:buNone/>
              <a:defRPr/>
            </a:pPr>
            <a:r>
              <a:rPr lang="en-US" sz="1350" b="1" dirty="0" smtClean="0">
                <a:latin typeface="Courier New" pitchFamily="49" charset="0"/>
                <a:cs typeface="Courier New" pitchFamily="49" charset="0"/>
              </a:rPr>
              <a:t>- data TLB                0.0 &gt;</a:t>
            </a:r>
          </a:p>
          <a:p>
            <a:pPr eaLnBrk="1" hangingPunct="1">
              <a:buNone/>
              <a:defRPr/>
            </a:pPr>
            <a:r>
              <a:rPr lang="en-US" sz="1350" b="1" dirty="0" smtClean="0">
                <a:latin typeface="Courier New" pitchFamily="49" charset="0"/>
                <a:cs typeface="Courier New" pitchFamily="49" charset="0"/>
              </a:rPr>
              <a:t>- instruction TLB         0.0 &gt;</a:t>
            </a:r>
          </a:p>
          <a:p>
            <a:pPr eaLnBrk="1" hangingPunct="1">
              <a:buNone/>
              <a:defRPr/>
            </a:pPr>
            <a:r>
              <a:rPr lang="en-US" sz="1350" b="1" dirty="0" smtClean="0">
                <a:latin typeface="Courier New" pitchFamily="49" charset="0"/>
                <a:cs typeface="Courier New" pitchFamily="49" charset="0"/>
              </a:rPr>
              <a:t>- branch instructions     0.1 &gt;</a:t>
            </a:r>
          </a:p>
          <a:p>
            <a:pPr eaLnBrk="1" hangingPunct="1">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1.2 &gt;&gt;&gt;&gt;&gt;&gt;&gt;&gt;&gt;&gt;&gt;&gt;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loop at line 54 in </a:t>
            </a:r>
            <a:r>
              <a:rPr lang="en-US" sz="1350" b="1" dirty="0" err="1" smtClean="0">
                <a:latin typeface="Courier New" pitchFamily="49" charset="0"/>
                <a:cs typeface="Courier New" pitchFamily="49" charset="0"/>
              </a:rPr>
              <a:t>tdma</a:t>
            </a:r>
            <a:r>
              <a:rPr lang="en-US" sz="1350" b="1" dirty="0" smtClean="0">
                <a:latin typeface="Courier New" pitchFamily="49" charset="0"/>
                <a:cs typeface="Courier New" pitchFamily="49" charset="0"/>
              </a:rPr>
              <a:t> (52.1% of the total runtime)</a:t>
            </a:r>
          </a:p>
          <a:p>
            <a:pPr eaLnBrk="1" hangingPunct="1">
              <a:buFont typeface="Wingdings" pitchFamily="2" charset="2"/>
              <a:buNone/>
              <a:defRPr/>
            </a:pPr>
            <a:endParaRPr lang="en-US" sz="1350" b="1" dirty="0" smtClean="0">
              <a:latin typeface="Courier New" pitchFamily="49" charset="0"/>
              <a:cs typeface="Courier New" pitchFamily="49" charset="0"/>
            </a:endParaRPr>
          </a:p>
        </p:txBody>
      </p:sp>
      <p:sp>
        <p:nvSpPr>
          <p:cNvPr id="30725" name="Date Placeholder 2"/>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30730" name="Date Placeholder 10"/>
          <p:cNvSpPr>
            <a:spLocks noGrp="1"/>
          </p:cNvSpPr>
          <p:nvPr>
            <p:ph type="dt" sz="quarter" idx="11"/>
          </p:nvPr>
        </p:nvSpPr>
        <p:spPr>
          <a:noFill/>
        </p:spPr>
        <p:txBody>
          <a:bodyPr/>
          <a:lstStyle/>
          <a:p>
            <a:r>
              <a:rPr lang="en-US" dirty="0"/>
              <a:t>PerfExpert Tutorial</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0"/>
          </p:nvPr>
        </p:nvSpPr>
        <p:spPr>
          <a:noFill/>
        </p:spPr>
        <p:txBody>
          <a:bodyPr/>
          <a:lstStyle/>
          <a:p>
            <a:fld id="{675EC0A0-E573-4B7F-A875-265F51A771A0}" type="slidenum">
              <a:rPr lang="en-US" smtClean="0"/>
              <a:pPr/>
              <a:t>57</a:t>
            </a:fld>
            <a:endParaRPr lang="en-US" dirty="0" smtClean="0"/>
          </a:p>
        </p:txBody>
      </p:sp>
      <p:sp>
        <p:nvSpPr>
          <p:cNvPr id="53250" name="Rectangle 2"/>
          <p:cNvSpPr>
            <a:spLocks noGrp="1" noChangeArrowheads="1"/>
          </p:cNvSpPr>
          <p:nvPr>
            <p:ph type="title" idx="4294967295"/>
          </p:nvPr>
        </p:nvSpPr>
        <p:spPr/>
        <p:txBody>
          <a:bodyPr/>
          <a:lstStyle/>
          <a:p>
            <a:r>
              <a:rPr lang="en-US" dirty="0" smtClean="0"/>
              <a:t>Loop Structure in Original Code</a:t>
            </a:r>
          </a:p>
        </p:txBody>
      </p:sp>
      <p:sp>
        <p:nvSpPr>
          <p:cNvPr id="53252"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53253" name="Date Placeholder 5"/>
          <p:cNvSpPr>
            <a:spLocks noGrp="1"/>
          </p:cNvSpPr>
          <p:nvPr>
            <p:ph type="dt" sz="quarter" idx="11"/>
          </p:nvPr>
        </p:nvSpPr>
        <p:spPr>
          <a:noFill/>
        </p:spPr>
        <p:txBody>
          <a:bodyPr/>
          <a:lstStyle/>
          <a:p>
            <a:r>
              <a:rPr lang="en-US" dirty="0"/>
              <a:t>PerfExpert Tutorial</a:t>
            </a:r>
          </a:p>
        </p:txBody>
      </p:sp>
      <p:sp>
        <p:nvSpPr>
          <p:cNvPr id="53256" name="Text Box 8"/>
          <p:cNvSpPr txBox="1">
            <a:spLocks noGrp="1" noChangeArrowheads="1"/>
          </p:cNvSpPr>
          <p:nvPr>
            <p:ph type="body" idx="4294967295"/>
          </p:nvPr>
        </p:nvSpPr>
        <p:spPr>
          <a:solidFill>
            <a:srgbClr val="C0C0C0"/>
          </a:solidFill>
        </p:spPr>
        <p:txBody>
          <a:bodyPr/>
          <a:lstStyle/>
          <a:p>
            <a:pPr>
              <a:lnSpc>
                <a:spcPct val="80000"/>
              </a:lnSpc>
              <a:buFont typeface="Wingdings" pitchFamily="2" charset="2"/>
              <a:buNone/>
            </a:pPr>
            <a:r>
              <a:rPr lang="en-US" sz="1800" b="1" dirty="0" smtClean="0">
                <a:latin typeface="Courier New" pitchFamily="49" charset="0"/>
              </a:rPr>
              <a:t>do</a:t>
            </a:r>
            <a:r>
              <a:rPr lang="pl-PL" sz="1800" b="1" dirty="0" smtClean="0">
                <a:latin typeface="Courier New" pitchFamily="49" charset="0"/>
              </a:rPr>
              <a:t> K = SZ1, EZ1</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do I = SX1, EX1</a:t>
            </a:r>
          </a:p>
          <a:p>
            <a:pPr>
              <a:lnSpc>
                <a:spcPct val="80000"/>
              </a:lnSpc>
              <a:buFont typeface="Wingdings" pitchFamily="2" charset="2"/>
              <a:buNone/>
            </a:pPr>
            <a:r>
              <a:rPr lang="pl-PL" sz="1800" b="1" dirty="0" smtClean="0">
                <a:latin typeface="Courier New" pitchFamily="49" charset="0"/>
              </a:rPr>
              <a:t>      do J = SY1, EY1</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D(I,J,K)=Sterm(I,J,K)+A_E(I,J,K)*PHI_OLD(I+1,J,K) &amp;</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+A_W(I,J,K)*PHI_OLD(I-1,J,K) &amp;</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+A_T(I,J,K)*PHI_OLD(I,J,K+1) &amp;</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+A_B(I,J,K)*PHI_OLD(I,J,K-1) </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TDMA_P(I,J,K)=A_N(I,J,K)/(A_P(I,J,K)-</a:t>
            </a:r>
            <a:r>
              <a:rPr lang="en-US" sz="1800" b="1" dirty="0" smtClean="0">
                <a:latin typeface="Courier New" pitchFamily="49" charset="0"/>
              </a:rPr>
              <a:t>				    </a:t>
            </a:r>
            <a:r>
              <a:rPr lang="pl-PL" sz="1800" b="1" dirty="0" smtClean="0">
                <a:latin typeface="Courier New" pitchFamily="49" charset="0"/>
              </a:rPr>
              <a:t>A_S(I,J,K)*TDMA_P(I,J-1,K))</a:t>
            </a: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	TDMA_Q(I,J,K)=(D(I,J,K)+A_S(I,J,K)*TDMA_Q(I,J-</a:t>
            </a:r>
            <a:r>
              <a:rPr lang="en-US" sz="1800" b="1" dirty="0" smtClean="0">
                <a:latin typeface="Courier New" pitchFamily="49" charset="0"/>
              </a:rPr>
              <a:t>					</a:t>
            </a:r>
            <a:r>
              <a:rPr lang="pl-PL" sz="1800" b="1" dirty="0" smtClean="0">
                <a:latin typeface="Courier New" pitchFamily="49" charset="0"/>
              </a:rPr>
              <a:t>1,K))/(A_P(I,J,K)-</a:t>
            </a:r>
            <a:endParaRPr lang="en-US" sz="1800" b="1" dirty="0" smtClean="0">
              <a:latin typeface="Courier New" pitchFamily="49" charset="0"/>
            </a:endParaRPr>
          </a:p>
          <a:p>
            <a:pPr>
              <a:lnSpc>
                <a:spcPct val="80000"/>
              </a:lnSpc>
              <a:buFont typeface="Wingdings" pitchFamily="2" charset="2"/>
              <a:buNone/>
            </a:pPr>
            <a:r>
              <a:rPr lang="en-US" sz="1800" b="1" dirty="0" smtClean="0">
                <a:latin typeface="Courier New" pitchFamily="49" charset="0"/>
              </a:rPr>
              <a:t>					</a:t>
            </a:r>
            <a:r>
              <a:rPr lang="pl-PL" sz="1800" b="1" dirty="0" smtClean="0">
                <a:latin typeface="Courier New" pitchFamily="49" charset="0"/>
              </a:rPr>
              <a:t>A_S(I,J,K)*TDMA_P(I,J-1,K))</a:t>
            </a:r>
          </a:p>
          <a:p>
            <a:pPr>
              <a:lnSpc>
                <a:spcPct val="80000"/>
              </a:lnSpc>
              <a:buFont typeface="Wingdings" pitchFamily="2" charset="2"/>
              <a:buNone/>
            </a:pPr>
            <a:r>
              <a:rPr lang="en-US" sz="1800" b="1" dirty="0" smtClean="0">
                <a:latin typeface="Courier New" pitchFamily="49" charset="0"/>
              </a:rPr>
              <a:t>	</a:t>
            </a:r>
            <a:r>
              <a:rPr lang="it-IT" sz="1800" b="1" dirty="0" smtClean="0">
                <a:latin typeface="Courier New" pitchFamily="49" charset="0"/>
              </a:rPr>
              <a:t>enddo</a:t>
            </a:r>
          </a:p>
          <a:p>
            <a:pPr>
              <a:lnSpc>
                <a:spcPct val="80000"/>
              </a:lnSpc>
              <a:buFont typeface="Wingdings" pitchFamily="2" charset="2"/>
              <a:buNone/>
            </a:pPr>
            <a:r>
              <a:rPr lang="it-IT" sz="1800" b="1" dirty="0" smtClean="0">
                <a:latin typeface="Courier New" pitchFamily="49" charset="0"/>
              </a:rPr>
              <a:t>enddo</a:t>
            </a:r>
            <a:endParaRPr lang="en-US" sz="1800" b="1" dirty="0" smtClean="0">
              <a:latin typeface="Courier New" pitchFamily="49" charset="0"/>
            </a:endParaRPr>
          </a:p>
          <a:p>
            <a:pPr eaLnBrk="1" hangingPunct="1">
              <a:lnSpc>
                <a:spcPct val="80000"/>
              </a:lnSpc>
              <a:spcBef>
                <a:spcPct val="0"/>
              </a:spcBef>
              <a:buClrTx/>
              <a:buSzTx/>
              <a:buFontTx/>
              <a:buNone/>
            </a:pPr>
            <a:endParaRPr lang="en-US" sz="1800" b="1" dirty="0" smtClean="0">
              <a:latin typeface="Courier New" pitchFamily="49"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What is Wrong with Loop Structure?</a:t>
            </a:r>
          </a:p>
        </p:txBody>
      </p:sp>
      <p:sp>
        <p:nvSpPr>
          <p:cNvPr id="55299" name="Rectangle 3"/>
          <p:cNvSpPr>
            <a:spLocks noGrp="1" noChangeArrowheads="1"/>
          </p:cNvSpPr>
          <p:nvPr>
            <p:ph idx="1"/>
          </p:nvPr>
        </p:nvSpPr>
        <p:spPr/>
        <p:txBody>
          <a:bodyPr/>
          <a:lstStyle/>
          <a:p>
            <a:r>
              <a:rPr lang="en-US" dirty="0" smtClean="0"/>
              <a:t>For multi-dimensioned arrays, access is faster if you iterate on the array subscript offering the smallest stride or step size. In Fortran programs, this is the leftmost subscript due to its column-major memory access pattern.</a:t>
            </a:r>
          </a:p>
          <a:p>
            <a:pPr lvl="4"/>
            <a:endParaRPr lang="en-US" dirty="0" smtClean="0"/>
          </a:p>
          <a:p>
            <a:r>
              <a:rPr lang="en-US" dirty="0" smtClean="0"/>
              <a:t>PerfExpert suggestion</a:t>
            </a:r>
          </a:p>
          <a:p>
            <a:pPr lvl="1"/>
            <a:r>
              <a:rPr lang="en-US" dirty="0" smtClean="0"/>
              <a:t>Loop blocking or loop interchange</a:t>
            </a:r>
          </a:p>
          <a:p>
            <a:pPr lvl="1"/>
            <a:r>
              <a:rPr lang="en-US" dirty="0" smtClean="0"/>
              <a:t>Interchange is simpler – let’s try it first</a:t>
            </a:r>
          </a:p>
          <a:p>
            <a:pPr>
              <a:buFont typeface="Wingdings" pitchFamily="2" charset="2"/>
              <a:buNone/>
            </a:pPr>
            <a:endParaRPr lang="en-US" dirty="0" smtClean="0"/>
          </a:p>
        </p:txBody>
      </p:sp>
      <p:sp>
        <p:nvSpPr>
          <p:cNvPr id="55297" name="Slide Number Placeholder 5"/>
          <p:cNvSpPr>
            <a:spLocks noGrp="1"/>
          </p:cNvSpPr>
          <p:nvPr>
            <p:ph type="sldNum" sz="quarter" idx="10"/>
          </p:nvPr>
        </p:nvSpPr>
        <p:spPr>
          <a:noFill/>
        </p:spPr>
        <p:txBody>
          <a:bodyPr/>
          <a:lstStyle/>
          <a:p>
            <a:fld id="{272A0954-C0DD-4F85-A3A4-B7CEA3FC0DED}" type="slidenum">
              <a:rPr lang="en-US" smtClean="0"/>
              <a:pPr/>
              <a:t>58</a:t>
            </a:fld>
            <a:endParaRPr lang="en-US" smtClean="0"/>
          </a:p>
        </p:txBody>
      </p:sp>
      <p:sp>
        <p:nvSpPr>
          <p:cNvPr id="55301" name="Date Placeholder 5"/>
          <p:cNvSpPr>
            <a:spLocks noGrp="1"/>
          </p:cNvSpPr>
          <p:nvPr>
            <p:ph type="dt" sz="half" idx="11"/>
          </p:nvPr>
        </p:nvSpPr>
        <p:spPr>
          <a:noFill/>
        </p:spPr>
        <p:txBody>
          <a:bodyPr/>
          <a:lstStyle/>
          <a:p>
            <a:r>
              <a:rPr lang="en-US"/>
              <a:t>PerfExpert Tutorial</a:t>
            </a:r>
          </a:p>
        </p:txBody>
      </p:sp>
      <p:sp>
        <p:nvSpPr>
          <p:cNvPr id="55300"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0"/>
          </p:nvPr>
        </p:nvSpPr>
        <p:spPr>
          <a:noFill/>
        </p:spPr>
        <p:txBody>
          <a:bodyPr/>
          <a:lstStyle/>
          <a:p>
            <a:fld id="{D4592429-F939-40DA-8A8C-8A56E3F704C9}" type="slidenum">
              <a:rPr lang="en-US" smtClean="0"/>
              <a:pPr/>
              <a:t>59</a:t>
            </a:fld>
            <a:endParaRPr lang="en-US" smtClean="0"/>
          </a:p>
        </p:txBody>
      </p:sp>
      <p:sp>
        <p:nvSpPr>
          <p:cNvPr id="57346" name="Rectangle 2"/>
          <p:cNvSpPr>
            <a:spLocks noGrp="1" noChangeArrowheads="1"/>
          </p:cNvSpPr>
          <p:nvPr>
            <p:ph type="title" idx="4294967295"/>
          </p:nvPr>
        </p:nvSpPr>
        <p:spPr/>
        <p:txBody>
          <a:bodyPr/>
          <a:lstStyle/>
          <a:p>
            <a:r>
              <a:rPr lang="en-US" dirty="0" smtClean="0"/>
              <a:t>Code after Loop Index Interchange</a:t>
            </a:r>
          </a:p>
        </p:txBody>
      </p:sp>
      <p:sp>
        <p:nvSpPr>
          <p:cNvPr id="57348"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57349" name="Date Placeholder 5"/>
          <p:cNvSpPr>
            <a:spLocks noGrp="1"/>
          </p:cNvSpPr>
          <p:nvPr>
            <p:ph type="dt" sz="quarter" idx="11"/>
          </p:nvPr>
        </p:nvSpPr>
        <p:spPr>
          <a:noFill/>
        </p:spPr>
        <p:txBody>
          <a:bodyPr/>
          <a:lstStyle/>
          <a:p>
            <a:r>
              <a:rPr lang="en-US"/>
              <a:t>PerfExpert Tutorial</a:t>
            </a:r>
          </a:p>
        </p:txBody>
      </p:sp>
      <p:sp>
        <p:nvSpPr>
          <p:cNvPr id="57352" name="Text Box 8"/>
          <p:cNvSpPr txBox="1">
            <a:spLocks noChangeArrowheads="1"/>
          </p:cNvSpPr>
          <p:nvPr/>
        </p:nvSpPr>
        <p:spPr bwMode="auto">
          <a:xfrm>
            <a:off x="457200" y="1295400"/>
            <a:ext cx="8229600" cy="4247317"/>
          </a:xfrm>
          <a:prstGeom prst="rect">
            <a:avLst/>
          </a:prstGeom>
          <a:solidFill>
            <a:srgbClr val="C0C0C0"/>
          </a:solidFill>
          <a:ln w="9525">
            <a:noFill/>
            <a:miter lim="800000"/>
            <a:headEnd/>
            <a:tailEnd/>
          </a:ln>
          <a:effectLst/>
        </p:spPr>
        <p:txBody>
          <a:bodyPr wrap="square">
            <a:spAutoFit/>
          </a:bodyPr>
          <a:lstStyle/>
          <a:p>
            <a:r>
              <a:rPr lang="en-US" sz="1800" b="1" dirty="0">
                <a:latin typeface="Courier New" pitchFamily="49" charset="0"/>
              </a:rPr>
              <a:t>do</a:t>
            </a:r>
            <a:r>
              <a:rPr lang="pl-PL" sz="1800" b="1" dirty="0">
                <a:latin typeface="Courier New" pitchFamily="49" charset="0"/>
              </a:rPr>
              <a:t> K = SZ1, EZ1</a:t>
            </a:r>
          </a:p>
          <a:p>
            <a:r>
              <a:rPr lang="en-US" sz="1800" b="1" dirty="0">
                <a:latin typeface="Courier New" pitchFamily="49" charset="0"/>
              </a:rPr>
              <a:t>   </a:t>
            </a:r>
            <a:r>
              <a:rPr lang="pl-PL" sz="1800" b="1" dirty="0">
                <a:latin typeface="Courier New" pitchFamily="49" charset="0"/>
              </a:rPr>
              <a:t>do J = SY1, EY1</a:t>
            </a:r>
          </a:p>
          <a:p>
            <a:r>
              <a:rPr lang="en-US" sz="1800" b="1" dirty="0">
                <a:latin typeface="Courier New" pitchFamily="49" charset="0"/>
              </a:rPr>
              <a:t>	</a:t>
            </a:r>
            <a:r>
              <a:rPr lang="pl-PL" sz="1800" b="1" dirty="0">
                <a:latin typeface="Courier New" pitchFamily="49" charset="0"/>
              </a:rPr>
              <a:t>do I = SX1, EX1</a:t>
            </a:r>
          </a:p>
          <a:p>
            <a:r>
              <a:rPr lang="pl-PL" sz="1800" b="1" dirty="0">
                <a:latin typeface="Courier New" pitchFamily="49" charset="0"/>
              </a:rPr>
              <a:t>	D(I,J,K)=Sterm(I,J,K)+A_E(I,J,K)*PHI_OLD(I+1,J,K) &amp;</a:t>
            </a:r>
          </a:p>
          <a:p>
            <a:r>
              <a:rPr lang="pl-PL" sz="1800" b="1" dirty="0">
                <a:latin typeface="Courier New" pitchFamily="49" charset="0"/>
              </a:rPr>
              <a:t>                           +A_W(I,J,K)*PHI_OLD(I-1,J,K) &amp;</a:t>
            </a:r>
          </a:p>
          <a:p>
            <a:r>
              <a:rPr lang="pl-PL" sz="1800" b="1" dirty="0">
                <a:latin typeface="Courier New" pitchFamily="49" charset="0"/>
              </a:rPr>
              <a:t>                           +A_T(I,J,K)*PHI_OLD(I,J,K+1) &amp;</a:t>
            </a:r>
          </a:p>
          <a:p>
            <a:r>
              <a:rPr lang="pl-PL" sz="1800" b="1" dirty="0">
                <a:latin typeface="Courier New" pitchFamily="49" charset="0"/>
              </a:rPr>
              <a:t>                           +A_B(I,J,K)*PHI_OLD(I,J,K-1) </a:t>
            </a:r>
          </a:p>
          <a:p>
            <a:r>
              <a:rPr lang="pl-PL" sz="1800" b="1" dirty="0">
                <a:latin typeface="Courier New" pitchFamily="49" charset="0"/>
              </a:rPr>
              <a:t> </a:t>
            </a:r>
          </a:p>
          <a:p>
            <a:r>
              <a:rPr lang="pl-PL" sz="1800" b="1" dirty="0">
                <a:latin typeface="Courier New" pitchFamily="49" charset="0"/>
              </a:rPr>
              <a:t>	TDMA_P(I,J,K)=A_N(I,J,K)/(A_P(I,J,K)-A_S(I,J,K)*</a:t>
            </a:r>
            <a:endParaRPr lang="en-US" sz="1800" b="1" dirty="0">
              <a:latin typeface="Courier New" pitchFamily="49" charset="0"/>
            </a:endParaRPr>
          </a:p>
          <a:p>
            <a:r>
              <a:rPr lang="en-US" sz="1800" b="1" dirty="0">
                <a:latin typeface="Courier New" pitchFamily="49" charset="0"/>
              </a:rPr>
              <a:t>						</a:t>
            </a:r>
            <a:r>
              <a:rPr lang="pl-PL" sz="1800" b="1" dirty="0">
                <a:latin typeface="Courier New" pitchFamily="49" charset="0"/>
              </a:rPr>
              <a:t>TDMA_P(I,J-1,K))</a:t>
            </a:r>
          </a:p>
          <a:p>
            <a:r>
              <a:rPr lang="pl-PL" sz="1800" b="1" dirty="0">
                <a:latin typeface="Courier New" pitchFamily="49" charset="0"/>
              </a:rPr>
              <a:t>	TDMA_Q(I,J,K)=(D(I,J,K)+A_S(I,J,K)*TDMA_Q(I,J-1,K))/</a:t>
            </a:r>
            <a:endParaRPr lang="en-US" sz="1800" b="1" dirty="0">
              <a:latin typeface="Courier New" pitchFamily="49" charset="0"/>
            </a:endParaRPr>
          </a:p>
          <a:p>
            <a:r>
              <a:rPr lang="en-US" sz="1800" b="1" dirty="0">
                <a:latin typeface="Courier New" pitchFamily="49" charset="0"/>
              </a:rPr>
              <a:t>		</a:t>
            </a:r>
            <a:r>
              <a:rPr lang="pl-PL" sz="1800" b="1" dirty="0" smtClean="0">
                <a:latin typeface="Courier New" pitchFamily="49" charset="0"/>
              </a:rPr>
              <a:t>(</a:t>
            </a:r>
            <a:r>
              <a:rPr lang="pl-PL" sz="1800" b="1" dirty="0">
                <a:latin typeface="Courier New" pitchFamily="49" charset="0"/>
              </a:rPr>
              <a:t>A_P(I,J,K)-</a:t>
            </a:r>
            <a:r>
              <a:rPr lang="en-US" sz="1800" b="1" dirty="0">
                <a:latin typeface="Courier New" pitchFamily="49" charset="0"/>
              </a:rPr>
              <a:t> </a:t>
            </a:r>
            <a:r>
              <a:rPr lang="pl-PL" sz="1800" b="1" dirty="0">
                <a:latin typeface="Courier New" pitchFamily="49" charset="0"/>
              </a:rPr>
              <a:t>A_S(I,J,K)*TDMA_P(I,J-1,K))</a:t>
            </a:r>
          </a:p>
          <a:p>
            <a:r>
              <a:rPr lang="en-US" sz="1800" b="1" dirty="0">
                <a:latin typeface="Courier New" pitchFamily="49" charset="0"/>
              </a:rPr>
              <a:t>   </a:t>
            </a:r>
            <a:r>
              <a:rPr lang="pl-PL" sz="1800" b="1" dirty="0">
                <a:latin typeface="Courier New" pitchFamily="49" charset="0"/>
              </a:rPr>
              <a:t>enddo</a:t>
            </a:r>
          </a:p>
          <a:p>
            <a:r>
              <a:rPr lang="pl-PL" sz="1800" b="1" dirty="0">
                <a:latin typeface="Courier New" pitchFamily="49" charset="0"/>
              </a:rPr>
              <a:t>enddo</a:t>
            </a:r>
            <a:endParaRPr lang="en-US" sz="1800" b="1" dirty="0">
              <a:latin typeface="Courier New" pitchFamily="49" charset="0"/>
            </a:endParaRPr>
          </a:p>
          <a:p>
            <a:endParaRPr lang="en-US" sz="1800" b="1" dirty="0">
              <a:latin typeface="Courier New"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4DD82872-C091-42D0-A77D-A80B8D90F24D}" type="slidenum">
              <a:rPr lang="en-US" sz="1400">
                <a:latin typeface="Calibri" pitchFamily="34" charset="0"/>
              </a:rPr>
              <a:pPr algn="r"/>
              <a:t>6</a:t>
            </a:fld>
            <a:endParaRPr lang="en-US" sz="1400">
              <a:latin typeface="Calibri" pitchFamily="34" charset="0"/>
            </a:endParaRPr>
          </a:p>
        </p:txBody>
      </p:sp>
      <p:sp>
        <p:nvSpPr>
          <p:cNvPr id="39938" name="Title 2"/>
          <p:cNvSpPr>
            <a:spLocks noGrp="1"/>
          </p:cNvSpPr>
          <p:nvPr>
            <p:ph type="title" idx="4294967295"/>
          </p:nvPr>
        </p:nvSpPr>
        <p:spPr/>
        <p:txBody>
          <a:bodyPr/>
          <a:lstStyle/>
          <a:p>
            <a:pPr eaLnBrk="1" hangingPunct="1"/>
            <a:r>
              <a:rPr lang="en-US" smtClean="0"/>
              <a:t>Existing Performance Tools</a:t>
            </a:r>
          </a:p>
        </p:txBody>
      </p:sp>
      <p:sp>
        <p:nvSpPr>
          <p:cNvPr id="39939" name="Content Placeholder 3"/>
          <p:cNvSpPr>
            <a:spLocks noGrp="1"/>
          </p:cNvSpPr>
          <p:nvPr>
            <p:ph idx="4294967295"/>
          </p:nvPr>
        </p:nvSpPr>
        <p:spPr/>
        <p:txBody>
          <a:bodyPr/>
          <a:lstStyle/>
          <a:p>
            <a:r>
              <a:rPr lang="en-US" dirty="0" smtClean="0"/>
              <a:t>TAU, IPM, </a:t>
            </a:r>
            <a:r>
              <a:rPr lang="en-US" dirty="0" err="1" smtClean="0"/>
              <a:t>HPCToolkit</a:t>
            </a:r>
            <a:r>
              <a:rPr lang="en-US" dirty="0" smtClean="0"/>
              <a:t>, Pin, etc.</a:t>
            </a:r>
          </a:p>
          <a:p>
            <a:pPr lvl="4"/>
            <a:endParaRPr lang="en-US" dirty="0" smtClean="0"/>
          </a:p>
          <a:p>
            <a:r>
              <a:rPr lang="en-US" dirty="0" smtClean="0"/>
              <a:t>Tools based on multiple approaches</a:t>
            </a:r>
          </a:p>
          <a:p>
            <a:pPr lvl="1"/>
            <a:r>
              <a:rPr lang="en-US" dirty="0" smtClean="0"/>
              <a:t>Performance counters</a:t>
            </a:r>
          </a:p>
          <a:p>
            <a:pPr lvl="1"/>
            <a:r>
              <a:rPr lang="en-US" dirty="0" smtClean="0"/>
              <a:t>Event traces</a:t>
            </a:r>
          </a:p>
          <a:p>
            <a:pPr lvl="1"/>
            <a:r>
              <a:rPr lang="en-US" dirty="0" smtClean="0"/>
              <a:t>Code instrumentation</a:t>
            </a:r>
          </a:p>
          <a:p>
            <a:pPr lvl="4"/>
            <a:endParaRPr lang="en-US" dirty="0" smtClean="0"/>
          </a:p>
          <a:p>
            <a:r>
              <a:rPr lang="en-US" dirty="0" smtClean="0"/>
              <a:t>Target functionality – not ease of use</a:t>
            </a:r>
          </a:p>
          <a:p>
            <a:pPr eaLnBrk="1" hangingPunct="1">
              <a:buFont typeface="Wingdings" pitchFamily="2" charset="2"/>
              <a:buNone/>
            </a:pPr>
            <a:endParaRPr lang="en-US" dirty="0" smtClean="0"/>
          </a:p>
        </p:txBody>
      </p:sp>
      <p:sp>
        <p:nvSpPr>
          <p:cNvPr id="39940"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0"/>
          </p:nvPr>
        </p:nvSpPr>
        <p:spPr>
          <a:noFill/>
        </p:spPr>
        <p:txBody>
          <a:bodyPr/>
          <a:lstStyle/>
          <a:p>
            <a:fld id="{D5A5F8AC-3E08-4557-B4F1-606D97D8692E}" type="slidenum">
              <a:rPr lang="en-US" smtClean="0"/>
              <a:pPr/>
              <a:t>60</a:t>
            </a:fld>
            <a:endParaRPr lang="en-US" smtClean="0"/>
          </a:p>
        </p:txBody>
      </p:sp>
      <p:sp>
        <p:nvSpPr>
          <p:cNvPr id="30722" name="Slide Number Placeholder 3"/>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840102B1-2D95-4CDE-B35C-563DC6C989CD}" type="slidenum">
              <a:rPr lang="en-US" sz="1400">
                <a:latin typeface="Calibri" pitchFamily="34" charset="0"/>
              </a:rPr>
              <a:pPr algn="r"/>
              <a:t>60</a:t>
            </a:fld>
            <a:endParaRPr lang="en-US" sz="1400">
              <a:latin typeface="Calibri" pitchFamily="34" charset="0"/>
            </a:endParaRPr>
          </a:p>
        </p:txBody>
      </p:sp>
      <p:sp>
        <p:nvSpPr>
          <p:cNvPr id="30723" name="Title 1"/>
          <p:cNvSpPr>
            <a:spLocks noGrp="1"/>
          </p:cNvSpPr>
          <p:nvPr>
            <p:ph type="title" idx="4294967295"/>
          </p:nvPr>
        </p:nvSpPr>
        <p:spPr/>
        <p:txBody>
          <a:bodyPr/>
          <a:lstStyle/>
          <a:p>
            <a:pPr eaLnBrk="1" hangingPunct="1"/>
            <a:r>
              <a:rPr lang="en-US" dirty="0" smtClean="0"/>
              <a:t>PerfExpert on Interchanged Loop</a:t>
            </a:r>
          </a:p>
        </p:txBody>
      </p:sp>
      <p:sp>
        <p:nvSpPr>
          <p:cNvPr id="6" name="Content Placeholder 5"/>
          <p:cNvSpPr>
            <a:spLocks noGrp="1"/>
          </p:cNvSpPr>
          <p:nvPr>
            <p:ph idx="4294967295"/>
          </p:nvPr>
        </p:nvSpPr>
        <p:spPr/>
        <p:style>
          <a:lnRef idx="1">
            <a:schemeClr val="accent2"/>
          </a:lnRef>
          <a:fillRef idx="2">
            <a:schemeClr val="accent2"/>
          </a:fillRef>
          <a:effectRef idx="1">
            <a:schemeClr val="accent2"/>
          </a:effectRef>
          <a:fontRef idx="minor">
            <a:schemeClr val="dk1"/>
          </a:fontRef>
        </p:style>
        <p:txBody>
          <a:bodyPr/>
          <a:lstStyle/>
          <a:p>
            <a:pPr eaLnBrk="1" hangingPunct="1">
              <a:buNone/>
              <a:defRPr/>
            </a:pPr>
            <a:r>
              <a:rPr lang="en-US" sz="1350" b="1" dirty="0" smtClean="0">
                <a:latin typeface="Courier New" pitchFamily="49" charset="0"/>
                <a:cs typeface="Courier New" pitchFamily="49" charset="0"/>
              </a:rPr>
              <a:t>total runtime in heat3d-mpi-kji.exe is 76.93 seconds</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Suggestions on how to alleviate performance bottlenecks are available at:</a:t>
            </a:r>
          </a:p>
          <a:p>
            <a:pPr eaLnBrk="1" hangingPunct="1">
              <a:buNone/>
              <a:defRPr/>
            </a:pPr>
            <a:r>
              <a:rPr lang="en-US" sz="1350" b="1" dirty="0" smtClean="0">
                <a:latin typeface="Courier New" pitchFamily="49" charset="0"/>
                <a:cs typeface="Courier New" pitchFamily="49" charset="0"/>
              </a:rPr>
              <a:t>http://www.tacc.utexas.edu/perfexpert/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err="1" smtClean="0">
                <a:latin typeface="Courier New" pitchFamily="49" charset="0"/>
                <a:cs typeface="Courier New" pitchFamily="49" charset="0"/>
              </a:rPr>
              <a:t>tdma</a:t>
            </a:r>
            <a:r>
              <a:rPr lang="en-US" sz="1350" b="1" dirty="0" smtClean="0">
                <a:latin typeface="Courier New" pitchFamily="49" charset="0"/>
                <a:cs typeface="Courier New" pitchFamily="49" charset="0"/>
              </a:rPr>
              <a:t> (73.4% of the total runtime)</a:t>
            </a:r>
          </a:p>
          <a:p>
            <a:pPr eaLnBrk="1" hangingPunct="1">
              <a:buNone/>
              <a:defRPr/>
            </a:pPr>
            <a:r>
              <a:rPr lang="en-US" sz="1350" b="1" dirty="0" smtClean="0">
                <a:latin typeface="Courier New" pitchFamily="49" charset="0"/>
                <a:cs typeface="Courier New" pitchFamily="49" charset="0"/>
              </a:rPr>
              <a:t>-----------------------------------------------------------------------------</a:t>
            </a:r>
          </a:p>
          <a:p>
            <a:pPr eaLnBrk="1" hangingPunct="1">
              <a:buNone/>
              <a:defRPr/>
            </a:pPr>
            <a:r>
              <a:rPr lang="en-US" sz="1350" b="1" dirty="0" smtClean="0">
                <a:latin typeface="Courier New" pitchFamily="49" charset="0"/>
                <a:cs typeface="Courier New" pitchFamily="49" charset="0"/>
              </a:rPr>
              <a:t>performance assessment   LCPI good......okay......fair......poor......bad....</a:t>
            </a:r>
          </a:p>
          <a:p>
            <a:pPr eaLnBrk="1" hangingPunct="1">
              <a:buNone/>
              <a:defRPr/>
            </a:pPr>
            <a:r>
              <a:rPr lang="en-US" sz="1350" b="1" dirty="0" smtClean="0">
                <a:latin typeface="Courier New" pitchFamily="49" charset="0"/>
                <a:cs typeface="Courier New" pitchFamily="49" charset="0"/>
              </a:rPr>
              <a:t>- overall                 6.2 &gt;&gt;&gt;&gt;&gt;&gt;&gt;&gt;&gt;&gt;&gt;&gt;&gt;&gt;&gt;&gt;&gt;&gt;&gt;&gt;&gt;&gt;&gt;&gt;&gt;&gt;&gt;&gt;&gt;&gt;&gt;&gt;&gt;&gt;&gt;&gt;&gt;&gt;&gt;&gt;&gt;&gt;&gt;&gt;&gt;&gt;+</a:t>
            </a:r>
          </a:p>
          <a:p>
            <a:pPr eaLnBrk="1" hangingPunct="1">
              <a:buNone/>
              <a:defRPr/>
            </a:pPr>
            <a:r>
              <a:rPr lang="en-US" sz="1350" b="1" dirty="0" smtClean="0">
                <a:latin typeface="Courier New" pitchFamily="49" charset="0"/>
                <a:cs typeface="Courier New" pitchFamily="49" charset="0"/>
              </a:rPr>
              <a:t>upper bound by category</a:t>
            </a:r>
          </a:p>
          <a:p>
            <a:pPr eaLnBrk="1" hangingPunct="1">
              <a:buNone/>
              <a:defRPr/>
            </a:pPr>
            <a:r>
              <a:rPr lang="en-US" sz="1350" b="1" dirty="0" smtClean="0">
                <a:latin typeface="Courier New" pitchFamily="49" charset="0"/>
                <a:cs typeface="Courier New" pitchFamily="49" charset="0"/>
              </a:rPr>
              <a:t>- data accesses           5.4 &gt;&gt;&gt;&gt;&gt;&gt;&gt;&gt;&gt;&gt;&gt;&gt;&gt;&gt;&gt;&gt;&gt;&gt;&gt;&gt;&gt;&gt;&gt;&gt;&gt;&gt;&gt;&gt;&gt;&gt;&gt;&gt;&gt;&gt;&gt;&gt;&gt;&gt;&gt;&gt;&gt;&gt;&gt;&gt;&gt;&gt;+</a:t>
            </a:r>
          </a:p>
          <a:p>
            <a:pPr eaLnBrk="1" hangingPunct="1">
              <a:buNone/>
              <a:defRPr/>
            </a:pPr>
            <a:r>
              <a:rPr lang="en-US" sz="1350" b="1" dirty="0" smtClean="0">
                <a:latin typeface="Courier New" pitchFamily="49" charset="0"/>
                <a:cs typeface="Courier New" pitchFamily="49" charset="0"/>
              </a:rPr>
              <a:t>- instruction accesses    0.4 &gt;&gt;&gt;&gt;</a:t>
            </a:r>
          </a:p>
          <a:p>
            <a:pPr eaLnBrk="1" hangingPunct="1">
              <a:buNone/>
              <a:defRPr/>
            </a:pPr>
            <a:r>
              <a:rPr lang="en-US" sz="1350" b="1" dirty="0" smtClean="0">
                <a:latin typeface="Courier New" pitchFamily="49" charset="0"/>
                <a:cs typeface="Courier New" pitchFamily="49" charset="0"/>
              </a:rPr>
              <a:t>- data TLB                0.0 &gt;</a:t>
            </a:r>
          </a:p>
          <a:p>
            <a:pPr eaLnBrk="1" hangingPunct="1">
              <a:buNone/>
              <a:defRPr/>
            </a:pPr>
            <a:r>
              <a:rPr lang="en-US" sz="1350" b="1" dirty="0" smtClean="0">
                <a:latin typeface="Courier New" pitchFamily="49" charset="0"/>
                <a:cs typeface="Courier New" pitchFamily="49" charset="0"/>
              </a:rPr>
              <a:t>- instruction TLB         0.0 &gt;</a:t>
            </a:r>
          </a:p>
          <a:p>
            <a:pPr eaLnBrk="1" hangingPunct="1">
              <a:buNone/>
              <a:defRPr/>
            </a:pPr>
            <a:r>
              <a:rPr lang="en-US" sz="1350" b="1" dirty="0" smtClean="0">
                <a:latin typeface="Courier New" pitchFamily="49" charset="0"/>
                <a:cs typeface="Courier New" pitchFamily="49" charset="0"/>
              </a:rPr>
              <a:t>- branch instructions     0.1 &gt;</a:t>
            </a:r>
          </a:p>
          <a:p>
            <a:pPr eaLnBrk="1" hangingPunct="1">
              <a:buNone/>
              <a:defRPr/>
            </a:pPr>
            <a:r>
              <a:rPr lang="en-US" sz="1350" b="1" dirty="0" smtClean="0">
                <a:latin typeface="Courier New" pitchFamily="49" charset="0"/>
                <a:cs typeface="Courier New" pitchFamily="49" charset="0"/>
              </a:rPr>
              <a:t>- floating-point </a:t>
            </a:r>
            <a:r>
              <a:rPr lang="en-US" sz="1350" b="1" dirty="0" err="1" smtClean="0">
                <a:latin typeface="Courier New" pitchFamily="49" charset="0"/>
                <a:cs typeface="Courier New" pitchFamily="49" charset="0"/>
              </a:rPr>
              <a:t>instr</a:t>
            </a:r>
            <a:r>
              <a:rPr lang="en-US" sz="1350" b="1" dirty="0" smtClean="0">
                <a:latin typeface="Courier New" pitchFamily="49" charset="0"/>
                <a:cs typeface="Courier New" pitchFamily="49" charset="0"/>
              </a:rPr>
              <a:t>    1.6 &gt;&gt;&gt;&gt;&gt;&gt;&gt;&gt;&gt;&gt;&gt;&gt;&gt;&gt;&gt;&gt;</a:t>
            </a:r>
          </a:p>
          <a:p>
            <a:pPr eaLnBrk="1" hangingPunct="1">
              <a:buNone/>
              <a:defRPr/>
            </a:pPr>
            <a:endParaRPr lang="en-US" sz="1350" b="1" dirty="0" smtClean="0">
              <a:latin typeface="Courier New" pitchFamily="49" charset="0"/>
              <a:cs typeface="Courier New" pitchFamily="49" charset="0"/>
            </a:endParaRPr>
          </a:p>
          <a:p>
            <a:pPr eaLnBrk="1" hangingPunct="1">
              <a:buNone/>
              <a:defRPr/>
            </a:pPr>
            <a:r>
              <a:rPr lang="en-US" sz="1350" b="1" dirty="0" smtClean="0">
                <a:latin typeface="Courier New" pitchFamily="49" charset="0"/>
                <a:cs typeface="Courier New" pitchFamily="49" charset="0"/>
              </a:rPr>
              <a:t>loop at line 53 in </a:t>
            </a:r>
            <a:r>
              <a:rPr lang="en-US" sz="1350" b="1" dirty="0" err="1" smtClean="0">
                <a:latin typeface="Courier New" pitchFamily="49" charset="0"/>
                <a:cs typeface="Courier New" pitchFamily="49" charset="0"/>
              </a:rPr>
              <a:t>tdma</a:t>
            </a:r>
            <a:r>
              <a:rPr lang="en-US" sz="1350" b="1" dirty="0" smtClean="0">
                <a:latin typeface="Courier New" pitchFamily="49" charset="0"/>
                <a:cs typeface="Courier New" pitchFamily="49" charset="0"/>
              </a:rPr>
              <a:t> (54.7% of the total runtime)</a:t>
            </a:r>
          </a:p>
          <a:p>
            <a:pPr eaLnBrk="1" hangingPunct="1">
              <a:buFont typeface="Wingdings" pitchFamily="2" charset="2"/>
              <a:buNone/>
              <a:defRPr/>
            </a:pPr>
            <a:endParaRPr lang="en-US" sz="1350" b="1" dirty="0" smtClean="0">
              <a:latin typeface="Courier New" pitchFamily="49" charset="0"/>
              <a:cs typeface="Courier New" pitchFamily="49" charset="0"/>
            </a:endParaRPr>
          </a:p>
        </p:txBody>
      </p:sp>
      <p:sp>
        <p:nvSpPr>
          <p:cNvPr id="30725" name="Date Placeholder 2"/>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30730" name="Date Placeholder 10"/>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dirty="0" smtClean="0"/>
              <a:t>Summary and Future of Optimization</a:t>
            </a:r>
          </a:p>
        </p:txBody>
      </p:sp>
      <p:sp>
        <p:nvSpPr>
          <p:cNvPr id="61443" name="Content Placeholder 2"/>
          <p:cNvSpPr>
            <a:spLocks noGrp="1"/>
          </p:cNvSpPr>
          <p:nvPr>
            <p:ph idx="1"/>
          </p:nvPr>
        </p:nvSpPr>
        <p:spPr>
          <a:xfrm>
            <a:off x="457200" y="1323975"/>
            <a:ext cx="8382000" cy="4479925"/>
          </a:xfrm>
        </p:spPr>
        <p:txBody>
          <a:bodyPr/>
          <a:lstStyle/>
          <a:p>
            <a:pPr eaLnBrk="1" hangingPunct="1"/>
            <a:r>
              <a:rPr lang="en-US" dirty="0" smtClean="0"/>
              <a:t>Optimization mostly still requires human pattern recognition skills</a:t>
            </a:r>
          </a:p>
          <a:p>
            <a:pPr eaLnBrk="1" hangingPunct="1"/>
            <a:r>
              <a:rPr lang="en-US" dirty="0" smtClean="0"/>
              <a:t>Experience is the best guide to pattern recognition</a:t>
            </a:r>
          </a:p>
          <a:p>
            <a:pPr eaLnBrk="1" hangingPunct="1"/>
            <a:r>
              <a:rPr lang="en-US" dirty="0" smtClean="0"/>
              <a:t>PerfExpert will add optimization case studies as they are generated</a:t>
            </a:r>
          </a:p>
          <a:p>
            <a:pPr eaLnBrk="1" hangingPunct="1"/>
            <a:r>
              <a:rPr lang="en-US" dirty="0" smtClean="0"/>
              <a:t>We hope you will send us case studies based on your own codes and applications of PerfExpert</a:t>
            </a:r>
          </a:p>
          <a:p>
            <a:pPr eaLnBrk="1" hangingPunct="1"/>
            <a:r>
              <a:rPr lang="en-US" dirty="0" smtClean="0"/>
              <a:t>We hope to automate certain common optimizations</a:t>
            </a:r>
          </a:p>
        </p:txBody>
      </p:sp>
      <p:sp>
        <p:nvSpPr>
          <p:cNvPr id="61441" name="Slide Number Placeholder 5"/>
          <p:cNvSpPr>
            <a:spLocks noGrp="1"/>
          </p:cNvSpPr>
          <p:nvPr>
            <p:ph type="sldNum" sz="quarter" idx="10"/>
          </p:nvPr>
        </p:nvSpPr>
        <p:spPr>
          <a:noFill/>
        </p:spPr>
        <p:txBody>
          <a:bodyPr/>
          <a:lstStyle/>
          <a:p>
            <a:fld id="{8DB6D38C-502C-44AE-AB2E-6634358F010C}" type="slidenum">
              <a:rPr lang="en-US" smtClean="0"/>
              <a:pPr/>
              <a:t>61</a:t>
            </a:fld>
            <a:endParaRPr lang="en-US" smtClean="0"/>
          </a:p>
        </p:txBody>
      </p:sp>
      <p:sp>
        <p:nvSpPr>
          <p:cNvPr id="61444" name="Date Placeholder 3"/>
          <p:cNvSpPr>
            <a:spLocks noGrp="1"/>
          </p:cNvSpPr>
          <p:nvPr>
            <p:ph type="dt" sz="half" idx="11"/>
          </p:nvPr>
        </p:nvSpPr>
        <p:spPr>
          <a:noFill/>
        </p:spPr>
        <p:txBody>
          <a:bodyPr/>
          <a:lstStyle/>
          <a:p>
            <a:r>
              <a:rPr lang="en-US" dirty="0"/>
              <a:t>PerfExpert Tutorial</a:t>
            </a:r>
          </a:p>
        </p:txBody>
      </p:sp>
      <p:sp>
        <p:nvSpPr>
          <p:cNvPr id="61445"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E76CCB5C-DE3F-4AE5-BEBB-9CA656323B66}" type="slidenum">
              <a:rPr lang="en-US" sz="1400">
                <a:latin typeface="Calibri" pitchFamily="34" charset="0"/>
              </a:rPr>
              <a:pPr algn="r"/>
              <a:t>61</a:t>
            </a:fld>
            <a:endParaRPr lang="en-US" sz="1400">
              <a:latin typeface="Calibri" pitchFamily="34" charset="0"/>
            </a:endParaRPr>
          </a:p>
        </p:txBody>
      </p:sp>
      <p:pic>
        <p:nvPicPr>
          <p:cNvPr id="61446" name="Picture 2" descr="C:\Documents and Settings\Martin Burtscher\Local Settings\Temporary Internet Files\Content.IE5\B68Q7TDB\MCj02997010000[1].wmf"/>
          <p:cNvPicPr>
            <a:picLocks noChangeAspect="1" noChangeArrowheads="1"/>
          </p:cNvPicPr>
          <p:nvPr/>
        </p:nvPicPr>
        <p:blipFill>
          <a:blip r:embed="rId3" cstate="print"/>
          <a:srcRect/>
          <a:stretch>
            <a:fillRect/>
          </a:stretch>
        </p:blipFill>
        <p:spPr bwMode="auto">
          <a:xfrm>
            <a:off x="7086600" y="5105400"/>
            <a:ext cx="1219200" cy="1365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1"/>
          <p:cNvSpPr>
            <a:spLocks noGrp="1"/>
          </p:cNvSpPr>
          <p:nvPr>
            <p:ph type="sldNum" sz="quarter" idx="10"/>
          </p:nvPr>
        </p:nvSpPr>
        <p:spPr>
          <a:noFill/>
        </p:spPr>
        <p:txBody>
          <a:bodyPr/>
          <a:lstStyle/>
          <a:p>
            <a:fld id="{BA5D74D7-EDF0-476B-AD46-23463EB05080}" type="slidenum">
              <a:rPr lang="en-US"/>
              <a:pPr/>
              <a:t>62</a:t>
            </a:fld>
            <a:endParaRPr lang="en-US"/>
          </a:p>
        </p:txBody>
      </p:sp>
      <p:sp>
        <p:nvSpPr>
          <p:cNvPr id="17410" name="Title 2"/>
          <p:cNvSpPr>
            <a:spLocks noGrp="1"/>
          </p:cNvSpPr>
          <p:nvPr>
            <p:ph type="title"/>
          </p:nvPr>
        </p:nvSpPr>
        <p:spPr>
          <a:xfrm>
            <a:off x="457200" y="457200"/>
            <a:ext cx="8229600" cy="639763"/>
          </a:xfrm>
        </p:spPr>
        <p:txBody>
          <a:bodyPr/>
          <a:lstStyle/>
          <a:p>
            <a:pPr eaLnBrk="1" hangingPunct="1"/>
            <a:r>
              <a:rPr lang="en-US" smtClean="0"/>
              <a:t>Overview</a:t>
            </a:r>
          </a:p>
        </p:txBody>
      </p:sp>
      <p:sp>
        <p:nvSpPr>
          <p:cNvPr id="17411" name="Content Placeholder 3"/>
          <p:cNvSpPr>
            <a:spLocks noGrp="1"/>
          </p:cNvSpPr>
          <p:nvPr>
            <p:ph idx="1"/>
          </p:nvPr>
        </p:nvSpPr>
        <p:spPr>
          <a:xfrm>
            <a:off x="457200" y="1143000"/>
            <a:ext cx="8226425" cy="4479925"/>
          </a:xfrm>
        </p:spPr>
        <p:txBody>
          <a:bodyPr/>
          <a:lstStyle/>
          <a:p>
            <a:pPr eaLnBrk="1" hangingPunct="1">
              <a:spcBef>
                <a:spcPts val="300"/>
              </a:spcBef>
            </a:pPr>
            <a:r>
              <a:rPr lang="en-US" dirty="0" smtClean="0">
                <a:solidFill>
                  <a:srgbClr val="969696"/>
                </a:solidFill>
              </a:rPr>
              <a:t>Introduction</a:t>
            </a:r>
          </a:p>
          <a:p>
            <a:pPr lvl="1" eaLnBrk="1" hangingPunct="1">
              <a:spcBef>
                <a:spcPts val="300"/>
              </a:spcBef>
            </a:pPr>
            <a:r>
              <a:rPr lang="en-US" dirty="0" smtClean="0">
                <a:solidFill>
                  <a:srgbClr val="969696"/>
                </a:solidFill>
              </a:rPr>
              <a:t>Why yet another performance tool?</a:t>
            </a:r>
          </a:p>
          <a:p>
            <a:pPr lvl="1" eaLnBrk="1" hangingPunct="1">
              <a:spcBef>
                <a:spcPts val="300"/>
              </a:spcBef>
            </a:pPr>
            <a:r>
              <a:rPr lang="en-US" dirty="0" smtClean="0">
                <a:solidFill>
                  <a:srgbClr val="969696"/>
                </a:solidFill>
              </a:rPr>
              <a:t>What PerfExpert does and how it works</a:t>
            </a:r>
          </a:p>
          <a:p>
            <a:pPr eaLnBrk="1" hangingPunct="1">
              <a:spcBef>
                <a:spcPts val="300"/>
              </a:spcBef>
            </a:pPr>
            <a:r>
              <a:rPr lang="en-US" dirty="0" smtClean="0">
                <a:solidFill>
                  <a:srgbClr val="969696"/>
                </a:solidFill>
              </a:rPr>
              <a:t>Demonstration</a:t>
            </a:r>
          </a:p>
          <a:p>
            <a:pPr lvl="1" eaLnBrk="1" hangingPunct="1">
              <a:spcBef>
                <a:spcPts val="300"/>
              </a:spcBef>
            </a:pPr>
            <a:r>
              <a:rPr lang="en-US" dirty="0" smtClean="0">
                <a:solidFill>
                  <a:srgbClr val="969696"/>
                </a:solidFill>
              </a:rPr>
              <a:t>Quick-start example and hands-on demo</a:t>
            </a:r>
          </a:p>
          <a:p>
            <a:pPr eaLnBrk="1" hangingPunct="1">
              <a:spcBef>
                <a:spcPts val="300"/>
              </a:spcBef>
            </a:pPr>
            <a:r>
              <a:rPr lang="en-US" dirty="0" smtClean="0">
                <a:solidFill>
                  <a:srgbClr val="969696"/>
                </a:solidFill>
              </a:rPr>
              <a:t>Optimization</a:t>
            </a:r>
          </a:p>
          <a:p>
            <a:pPr lvl="1" eaLnBrk="1" hangingPunct="1">
              <a:spcBef>
                <a:spcPts val="300"/>
              </a:spcBef>
            </a:pPr>
            <a:r>
              <a:rPr lang="en-US" dirty="0" smtClean="0">
                <a:solidFill>
                  <a:srgbClr val="969696"/>
                </a:solidFill>
              </a:rPr>
              <a:t>Optimization process</a:t>
            </a:r>
          </a:p>
          <a:p>
            <a:pPr lvl="1" eaLnBrk="1" hangingPunct="1">
              <a:spcBef>
                <a:spcPts val="300"/>
              </a:spcBef>
            </a:pPr>
            <a:r>
              <a:rPr lang="en-US" dirty="0" smtClean="0">
                <a:solidFill>
                  <a:srgbClr val="969696"/>
                </a:solidFill>
              </a:rPr>
              <a:t>Code tuning examples</a:t>
            </a:r>
          </a:p>
          <a:p>
            <a:pPr eaLnBrk="1" hangingPunct="1">
              <a:spcBef>
                <a:spcPts val="300"/>
              </a:spcBef>
            </a:pPr>
            <a:r>
              <a:rPr lang="en-US" dirty="0" smtClean="0"/>
              <a:t>Foundations</a:t>
            </a:r>
          </a:p>
          <a:p>
            <a:pPr lvl="1" eaLnBrk="1" hangingPunct="1">
              <a:spcBef>
                <a:spcPts val="300"/>
              </a:spcBef>
            </a:pPr>
            <a:r>
              <a:rPr lang="en-US" dirty="0" smtClean="0"/>
              <a:t>Porting and installation</a:t>
            </a:r>
          </a:p>
        </p:txBody>
      </p:sp>
      <p:sp>
        <p:nvSpPr>
          <p:cNvPr id="17412" name="Date Placeholder 4"/>
          <p:cNvSpPr>
            <a:spLocks noGrp="1"/>
          </p:cNvSpPr>
          <p:nvPr>
            <p:ph type="dt" sz="quarter" idx="11"/>
          </p:nvPr>
        </p:nvSpPr>
        <p:spPr>
          <a:noFill/>
        </p:spPr>
        <p:txBody>
          <a:bodyPr/>
          <a:lstStyle/>
          <a:p>
            <a:r>
              <a:rPr lang="en-US"/>
              <a:t>PerfExpert Tutorial</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0"/>
          </p:nvPr>
        </p:nvSpPr>
        <p:spPr>
          <a:noFill/>
        </p:spPr>
        <p:txBody>
          <a:bodyPr/>
          <a:lstStyle/>
          <a:p>
            <a:fld id="{B38F001F-0058-4D8A-9589-1EBBB848B9C1}" type="slidenum">
              <a:rPr lang="en-US"/>
              <a:pPr/>
              <a:t>63</a:t>
            </a:fld>
            <a:endParaRPr lang="en-US"/>
          </a:p>
        </p:txBody>
      </p:sp>
      <p:sp>
        <p:nvSpPr>
          <p:cNvPr id="18434" name="Title 1"/>
          <p:cNvSpPr>
            <a:spLocks noGrp="1"/>
          </p:cNvSpPr>
          <p:nvPr>
            <p:ph type="title"/>
          </p:nvPr>
        </p:nvSpPr>
        <p:spPr/>
        <p:txBody>
          <a:bodyPr/>
          <a:lstStyle/>
          <a:p>
            <a:pPr eaLnBrk="1" hangingPunct="1"/>
            <a:r>
              <a:rPr lang="en-US" smtClean="0"/>
              <a:t>Porting and Installing Outline</a:t>
            </a:r>
          </a:p>
        </p:txBody>
      </p:sp>
      <p:sp>
        <p:nvSpPr>
          <p:cNvPr id="18435" name="Content Placeholder 9"/>
          <p:cNvSpPr>
            <a:spLocks noGrp="1"/>
          </p:cNvSpPr>
          <p:nvPr>
            <p:ph idx="1"/>
          </p:nvPr>
        </p:nvSpPr>
        <p:spPr/>
        <p:txBody>
          <a:bodyPr/>
          <a:lstStyle/>
          <a:p>
            <a:pPr eaLnBrk="1" hangingPunct="1"/>
            <a:r>
              <a:rPr lang="en-US" dirty="0" smtClean="0"/>
              <a:t>System requirements</a:t>
            </a:r>
          </a:p>
          <a:p>
            <a:pPr eaLnBrk="1" hangingPunct="1"/>
            <a:r>
              <a:rPr lang="en-US" dirty="0" smtClean="0"/>
              <a:t>Software stack</a:t>
            </a:r>
          </a:p>
          <a:p>
            <a:pPr eaLnBrk="1" hangingPunct="1"/>
            <a:r>
              <a:rPr lang="en-US" dirty="0" smtClean="0"/>
              <a:t>PerfExpert configuration</a:t>
            </a:r>
          </a:p>
          <a:p>
            <a:pPr lvl="1" eaLnBrk="1" hangingPunct="1"/>
            <a:r>
              <a:rPr lang="en-US" dirty="0" smtClean="0"/>
              <a:t>Establish categories, define LCPI formulae, select performance counters, measure system parameters</a:t>
            </a:r>
          </a:p>
          <a:p>
            <a:pPr eaLnBrk="1" hangingPunct="1"/>
            <a:r>
              <a:rPr lang="en-US" dirty="0" smtClean="0"/>
              <a:t>PerfExpert installation</a:t>
            </a:r>
          </a:p>
          <a:p>
            <a:pPr eaLnBrk="1" hangingPunct="1"/>
            <a:r>
              <a:rPr lang="en-US" dirty="0" smtClean="0"/>
              <a:t>Example: AMD Barcelona configuration (Ranger)</a:t>
            </a:r>
          </a:p>
          <a:p>
            <a:pPr eaLnBrk="1" hangingPunct="1"/>
            <a:r>
              <a:rPr lang="en-US" dirty="0" smtClean="0"/>
              <a:t>Demo: porting to Intel Nehalem (Longhorn)</a:t>
            </a:r>
          </a:p>
        </p:txBody>
      </p:sp>
      <p:sp>
        <p:nvSpPr>
          <p:cNvPr id="18436" name="Date Placeholder 3"/>
          <p:cNvSpPr>
            <a:spLocks noGrp="1"/>
          </p:cNvSpPr>
          <p:nvPr>
            <p:ph type="dt" sz="quarter" idx="11"/>
          </p:nvPr>
        </p:nvSpPr>
        <p:spPr>
          <a:noFill/>
        </p:spPr>
        <p:txBody>
          <a:bodyPr/>
          <a:lstStyle/>
          <a:p>
            <a:r>
              <a:rPr lang="en-US"/>
              <a:t>PerfExpert Tutorial</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59395" name="Rectangle 4"/>
          <p:cNvSpPr>
            <a:spLocks noGrp="1" noChangeArrowheads="1"/>
          </p:cNvSpPr>
          <p:nvPr>
            <p:ph type="title" idx="4294967295"/>
          </p:nvPr>
        </p:nvSpPr>
        <p:spPr/>
        <p:txBody>
          <a:bodyPr/>
          <a:lstStyle/>
          <a:p>
            <a:pPr eaLnBrk="1" hangingPunct="1"/>
            <a:r>
              <a:rPr lang="en-US" dirty="0" smtClean="0"/>
              <a:t>System Requirements for PerfExpert</a:t>
            </a:r>
          </a:p>
        </p:txBody>
      </p:sp>
      <p:sp>
        <p:nvSpPr>
          <p:cNvPr id="59396" name="Rectangle 5"/>
          <p:cNvSpPr>
            <a:spLocks noGrp="1" noChangeArrowheads="1"/>
          </p:cNvSpPr>
          <p:nvPr>
            <p:ph type="body" idx="4294967295"/>
          </p:nvPr>
        </p:nvSpPr>
        <p:spPr/>
        <p:txBody>
          <a:bodyPr/>
          <a:lstStyle/>
          <a:p>
            <a:pPr eaLnBrk="1" hangingPunct="1"/>
            <a:r>
              <a:rPr lang="en-US" dirty="0" smtClean="0"/>
              <a:t>Operating system</a:t>
            </a:r>
          </a:p>
          <a:p>
            <a:pPr lvl="1" eaLnBrk="1" hangingPunct="1"/>
            <a:r>
              <a:rPr lang="en-US" dirty="0" smtClean="0"/>
              <a:t>Linux</a:t>
            </a:r>
          </a:p>
          <a:p>
            <a:pPr eaLnBrk="1" hangingPunct="1"/>
            <a:r>
              <a:rPr lang="en-US" dirty="0" smtClean="0"/>
              <a:t>Software</a:t>
            </a:r>
          </a:p>
          <a:p>
            <a:pPr lvl="1" eaLnBrk="1" hangingPunct="1"/>
            <a:r>
              <a:rPr lang="en-US" dirty="0" smtClean="0"/>
              <a:t>Next slide</a:t>
            </a:r>
          </a:p>
          <a:p>
            <a:pPr eaLnBrk="1" hangingPunct="1"/>
            <a:r>
              <a:rPr lang="en-US" dirty="0" smtClean="0"/>
              <a:t>Compilers</a:t>
            </a:r>
          </a:p>
          <a:p>
            <a:pPr lvl="1" eaLnBrk="1" hangingPunct="1"/>
            <a:r>
              <a:rPr lang="en-US" dirty="0" smtClean="0"/>
              <a:t>C/C++ (for building tools and libraries)</a:t>
            </a:r>
          </a:p>
          <a:p>
            <a:pPr eaLnBrk="1" hangingPunct="1"/>
            <a:r>
              <a:rPr lang="en-US" dirty="0" smtClean="0"/>
              <a:t>Architecture</a:t>
            </a:r>
          </a:p>
          <a:p>
            <a:pPr lvl="1" eaLnBrk="1" hangingPunct="1"/>
            <a:r>
              <a:rPr lang="en-US" dirty="0" smtClean="0"/>
              <a:t>x86_64 (currently AMD Barcelona and Intel Nehalem)</a:t>
            </a:r>
          </a:p>
        </p:txBody>
      </p:sp>
      <p:sp>
        <p:nvSpPr>
          <p:cNvPr id="59397"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BE8D961F-FA31-43B2-B732-FC71B2146E2C}" type="slidenum">
              <a:rPr lang="en-US" sz="1400">
                <a:latin typeface="Calibri" pitchFamily="34" charset="0"/>
              </a:rPr>
              <a:pPr algn="r"/>
              <a:t>64</a:t>
            </a:fld>
            <a:endParaRPr lang="en-US" sz="1400">
              <a:latin typeface="Calibri" pitchFamily="34" charset="0"/>
            </a:endParaRPr>
          </a:p>
        </p:txBody>
      </p:sp>
      <p:pic>
        <p:nvPicPr>
          <p:cNvPr id="59398" name="Picture 2"/>
          <p:cNvPicPr>
            <a:picLocks noChangeAspect="1" noChangeArrowheads="1"/>
          </p:cNvPicPr>
          <p:nvPr/>
        </p:nvPicPr>
        <p:blipFill>
          <a:blip r:embed="rId3" cstate="print"/>
          <a:srcRect/>
          <a:stretch>
            <a:fillRect/>
          </a:stretch>
        </p:blipFill>
        <p:spPr bwMode="auto">
          <a:xfrm>
            <a:off x="6705600" y="1447800"/>
            <a:ext cx="1587500" cy="1189038"/>
          </a:xfrm>
          <a:prstGeom prst="rect">
            <a:avLst/>
          </a:prstGeom>
          <a:noFill/>
          <a:ln w="9525">
            <a:noFill/>
            <a:miter lim="800000"/>
            <a:headEnd/>
            <a:tailEnd/>
          </a:ln>
        </p:spPr>
      </p:pic>
      <p:pic>
        <p:nvPicPr>
          <p:cNvPr id="59399" name="Picture 3"/>
          <p:cNvPicPr>
            <a:picLocks noChangeAspect="1" noChangeArrowheads="1"/>
          </p:cNvPicPr>
          <p:nvPr/>
        </p:nvPicPr>
        <p:blipFill>
          <a:blip r:embed="rId4" cstate="print"/>
          <a:srcRect/>
          <a:stretch>
            <a:fillRect/>
          </a:stretch>
        </p:blipFill>
        <p:spPr bwMode="auto">
          <a:xfrm>
            <a:off x="7080250" y="3333750"/>
            <a:ext cx="996950" cy="1189038"/>
          </a:xfrm>
          <a:prstGeom prst="rect">
            <a:avLst/>
          </a:prstGeom>
          <a:noFill/>
          <a:ln w="9525">
            <a:noFill/>
            <a:miter lim="800000"/>
            <a:headEnd/>
            <a:tailEnd/>
          </a:ln>
        </p:spPr>
      </p:pic>
      <p:pic>
        <p:nvPicPr>
          <p:cNvPr id="59400" name="Picture 4"/>
          <p:cNvPicPr>
            <a:picLocks noChangeAspect="1" noChangeArrowheads="1"/>
          </p:cNvPicPr>
          <p:nvPr/>
        </p:nvPicPr>
        <p:blipFill>
          <a:blip r:embed="rId5" cstate="print"/>
          <a:srcRect/>
          <a:stretch>
            <a:fillRect/>
          </a:stretch>
        </p:blipFill>
        <p:spPr bwMode="auto">
          <a:xfrm>
            <a:off x="4089400" y="5440363"/>
            <a:ext cx="1012825" cy="1189037"/>
          </a:xfrm>
          <a:prstGeom prst="rect">
            <a:avLst/>
          </a:prstGeom>
          <a:noFill/>
          <a:ln w="9525">
            <a:noFill/>
            <a:miter lim="800000"/>
            <a:headEnd/>
            <a:tailEnd/>
          </a:ln>
        </p:spPr>
      </p:pic>
      <p:pic>
        <p:nvPicPr>
          <p:cNvPr id="59401" name="Picture 5"/>
          <p:cNvPicPr>
            <a:picLocks noChangeAspect="1" noChangeArrowheads="1"/>
          </p:cNvPicPr>
          <p:nvPr/>
        </p:nvPicPr>
        <p:blipFill>
          <a:blip r:embed="rId6" cstate="print"/>
          <a:srcRect/>
          <a:stretch>
            <a:fillRect/>
          </a:stretch>
        </p:blipFill>
        <p:spPr bwMode="auto">
          <a:xfrm>
            <a:off x="6802438" y="5410200"/>
            <a:ext cx="973137" cy="11890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p:cNvSpPr>
            <a:spLocks noGrp="1"/>
          </p:cNvSpPr>
          <p:nvPr>
            <p:ph type="dt" sz="quarter" idx="11"/>
          </p:nvPr>
        </p:nvSpPr>
        <p:spPr>
          <a:noFill/>
        </p:spPr>
        <p:txBody>
          <a:bodyPr/>
          <a:lstStyle/>
          <a:p>
            <a:r>
              <a:rPr lang="en-US"/>
              <a:t>PerfExpert Tutorial</a:t>
            </a:r>
          </a:p>
        </p:txBody>
      </p:sp>
      <p:sp>
        <p:nvSpPr>
          <p:cNvPr id="19458" name="Rectangle 4"/>
          <p:cNvSpPr>
            <a:spLocks noGrp="1" noChangeArrowheads="1"/>
          </p:cNvSpPr>
          <p:nvPr>
            <p:ph type="title"/>
          </p:nvPr>
        </p:nvSpPr>
        <p:spPr/>
        <p:txBody>
          <a:bodyPr/>
          <a:lstStyle/>
          <a:p>
            <a:pPr eaLnBrk="1" hangingPunct="1"/>
            <a:r>
              <a:rPr lang="en-US" smtClean="0"/>
              <a:t>Software Stack for PerfExpert</a:t>
            </a:r>
          </a:p>
        </p:txBody>
      </p:sp>
      <p:sp>
        <p:nvSpPr>
          <p:cNvPr id="19459" name="Rectangle 5"/>
          <p:cNvSpPr>
            <a:spLocks noGrp="1" noChangeArrowheads="1"/>
          </p:cNvSpPr>
          <p:nvPr>
            <p:ph type="body" idx="1"/>
          </p:nvPr>
        </p:nvSpPr>
        <p:spPr/>
        <p:txBody>
          <a:bodyPr/>
          <a:lstStyle/>
          <a:p>
            <a:pPr eaLnBrk="1" hangingPunct="1"/>
            <a:r>
              <a:rPr lang="en-US" smtClean="0"/>
              <a:t>PerfCtr patch</a:t>
            </a:r>
          </a:p>
          <a:p>
            <a:pPr lvl="1" eaLnBrk="1" hangingPunct="1"/>
            <a:r>
              <a:rPr lang="en-US" smtClean="0"/>
              <a:t>http://user.it.uu.se/~mikpe/linux/perfctr/</a:t>
            </a:r>
          </a:p>
          <a:p>
            <a:pPr eaLnBrk="1" hangingPunct="1"/>
            <a:r>
              <a:rPr lang="en-US" smtClean="0"/>
              <a:t>PAPI library</a:t>
            </a:r>
          </a:p>
          <a:p>
            <a:pPr lvl="1" eaLnBrk="1" hangingPunct="1"/>
            <a:r>
              <a:rPr lang="en-US" smtClean="0"/>
              <a:t>http://icl.cs.utk.edu/papi/</a:t>
            </a:r>
          </a:p>
          <a:p>
            <a:pPr eaLnBrk="1" hangingPunct="1"/>
            <a:r>
              <a:rPr lang="en-US" smtClean="0"/>
              <a:t>HPCToolkit</a:t>
            </a:r>
          </a:p>
          <a:p>
            <a:pPr lvl="1" eaLnBrk="1" hangingPunct="1"/>
            <a:r>
              <a:rPr lang="en-US" smtClean="0"/>
              <a:t>http://hpctoolkit.org/</a:t>
            </a:r>
          </a:p>
          <a:p>
            <a:pPr eaLnBrk="1" hangingPunct="1"/>
            <a:r>
              <a:rPr lang="en-US" smtClean="0"/>
              <a:t>Java and Perl</a:t>
            </a:r>
          </a:p>
          <a:p>
            <a:pPr lvl="1" eaLnBrk="1" hangingPunct="1"/>
            <a:r>
              <a:rPr lang="en-US" smtClean="0"/>
              <a:t>http://www.java.com/</a:t>
            </a:r>
          </a:p>
          <a:p>
            <a:pPr lvl="1" eaLnBrk="1" hangingPunct="1"/>
            <a:r>
              <a:rPr lang="en-US" smtClean="0"/>
              <a:t>http://www.perl.org/</a:t>
            </a:r>
          </a:p>
        </p:txBody>
      </p:sp>
      <p:sp>
        <p:nvSpPr>
          <p:cNvPr id="19460" name="Slide Number Placeholder 5"/>
          <p:cNvSpPr>
            <a:spLocks noGrp="1"/>
          </p:cNvSpPr>
          <p:nvPr>
            <p:ph type="sldNum" sz="quarter" idx="10"/>
          </p:nvPr>
        </p:nvSpPr>
        <p:spPr>
          <a:noFill/>
        </p:spPr>
        <p:txBody>
          <a:bodyPr/>
          <a:lstStyle/>
          <a:p>
            <a:fld id="{59B7BE1F-6623-4032-B03F-841907CC4DA1}" type="slidenum">
              <a:rPr lang="en-US"/>
              <a:pPr/>
              <a:t>65</a:t>
            </a:fld>
            <a:endParaRPr lang="en-US"/>
          </a:p>
        </p:txBody>
      </p:sp>
      <p:pic>
        <p:nvPicPr>
          <p:cNvPr id="19461" name="Picture 3"/>
          <p:cNvPicPr>
            <a:picLocks noChangeAspect="1" noChangeArrowheads="1"/>
          </p:cNvPicPr>
          <p:nvPr/>
        </p:nvPicPr>
        <p:blipFill>
          <a:blip r:embed="rId3" cstate="print"/>
          <a:srcRect/>
          <a:stretch>
            <a:fillRect/>
          </a:stretch>
        </p:blipFill>
        <p:spPr bwMode="auto">
          <a:xfrm>
            <a:off x="5029200" y="2524125"/>
            <a:ext cx="2971800" cy="295275"/>
          </a:xfrm>
          <a:prstGeom prst="rect">
            <a:avLst/>
          </a:prstGeom>
          <a:noFill/>
          <a:ln w="9525">
            <a:noFill/>
            <a:miter lim="800000"/>
            <a:headEnd/>
            <a:tailEnd/>
          </a:ln>
        </p:spPr>
      </p:pic>
      <p:pic>
        <p:nvPicPr>
          <p:cNvPr id="19462" name="Picture 2"/>
          <p:cNvPicPr>
            <a:picLocks noChangeAspect="1" noChangeArrowheads="1"/>
          </p:cNvPicPr>
          <p:nvPr/>
        </p:nvPicPr>
        <p:blipFill>
          <a:blip r:embed="rId4" cstate="print"/>
          <a:srcRect/>
          <a:stretch>
            <a:fillRect/>
          </a:stretch>
        </p:blipFill>
        <p:spPr bwMode="auto">
          <a:xfrm>
            <a:off x="5029200" y="3509962"/>
            <a:ext cx="2976563" cy="376238"/>
          </a:xfrm>
          <a:prstGeom prst="rect">
            <a:avLst/>
          </a:prstGeom>
          <a:noFill/>
          <a:ln w="9525">
            <a:noFill/>
            <a:miter lim="800000"/>
            <a:headEnd/>
            <a:tailEnd/>
          </a:ln>
        </p:spPr>
      </p:pic>
      <p:pic>
        <p:nvPicPr>
          <p:cNvPr id="19463" name="Picture 3"/>
          <p:cNvPicPr>
            <a:picLocks noChangeAspect="1" noChangeArrowheads="1"/>
          </p:cNvPicPr>
          <p:nvPr/>
        </p:nvPicPr>
        <p:blipFill>
          <a:blip r:embed="rId5" cstate="print"/>
          <a:srcRect/>
          <a:stretch>
            <a:fillRect/>
          </a:stretch>
        </p:blipFill>
        <p:spPr bwMode="auto">
          <a:xfrm>
            <a:off x="5383213" y="4525963"/>
            <a:ext cx="636587" cy="1189037"/>
          </a:xfrm>
          <a:prstGeom prst="rect">
            <a:avLst/>
          </a:prstGeom>
          <a:noFill/>
          <a:ln w="9525">
            <a:noFill/>
            <a:miter lim="800000"/>
            <a:headEnd/>
            <a:tailEnd/>
          </a:ln>
        </p:spPr>
      </p:pic>
      <p:pic>
        <p:nvPicPr>
          <p:cNvPr id="19464" name="Picture 4"/>
          <p:cNvPicPr>
            <a:picLocks noChangeAspect="1" noChangeArrowheads="1"/>
          </p:cNvPicPr>
          <p:nvPr/>
        </p:nvPicPr>
        <p:blipFill>
          <a:blip r:embed="rId6" cstate="print"/>
          <a:srcRect/>
          <a:stretch>
            <a:fillRect/>
          </a:stretch>
        </p:blipFill>
        <p:spPr bwMode="auto">
          <a:xfrm>
            <a:off x="6775450" y="4525963"/>
            <a:ext cx="1073150" cy="11890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PerfExpert Configuration</a:t>
            </a:r>
            <a:endParaRPr lang="en-US" dirty="0"/>
          </a:p>
        </p:txBody>
      </p:sp>
      <p:sp>
        <p:nvSpPr>
          <p:cNvPr id="3" name="Content Placeholder 2"/>
          <p:cNvSpPr>
            <a:spLocks noGrp="1"/>
          </p:cNvSpPr>
          <p:nvPr>
            <p:ph idx="1"/>
          </p:nvPr>
        </p:nvSpPr>
        <p:spPr/>
        <p:txBody>
          <a:bodyPr/>
          <a:lstStyle/>
          <a:p>
            <a:pPr>
              <a:buNone/>
            </a:pPr>
            <a:r>
              <a:rPr lang="en-US" dirty="0" smtClean="0"/>
              <a:t>1. Establish desired categories</a:t>
            </a:r>
          </a:p>
          <a:p>
            <a:pPr lvl="1"/>
            <a:r>
              <a:rPr lang="en-US" dirty="0" smtClean="0"/>
              <a:t>Each bar in the output corresponds to a category</a:t>
            </a:r>
          </a:p>
          <a:p>
            <a:pPr>
              <a:buNone/>
            </a:pPr>
            <a:r>
              <a:rPr lang="en-US" dirty="0" smtClean="0"/>
              <a:t>2. Define LCPI formula for each category</a:t>
            </a:r>
          </a:p>
          <a:p>
            <a:pPr>
              <a:buNone/>
            </a:pPr>
            <a:r>
              <a:rPr lang="en-US" dirty="0" smtClean="0"/>
              <a:t>3. Select hardware performance counters</a:t>
            </a:r>
          </a:p>
          <a:p>
            <a:pPr>
              <a:buNone/>
            </a:pPr>
            <a:r>
              <a:rPr lang="en-US" dirty="0" smtClean="0"/>
              <a:t>4. Determine system parameters</a:t>
            </a:r>
          </a:p>
          <a:p>
            <a:pPr lvl="1"/>
            <a:r>
              <a:rPr lang="en-US" dirty="0" smtClean="0"/>
              <a:t>Measure the necessary system properties</a:t>
            </a:r>
          </a:p>
          <a:p>
            <a:pPr marL="0">
              <a:buNone/>
            </a:pPr>
            <a:r>
              <a:rPr lang="en-US" dirty="0" smtClean="0"/>
              <a:t>The categories, formulae, counters, and parameters that follow are appropriate for Ranger</a:t>
            </a:r>
          </a:p>
          <a:p>
            <a:endParaRPr lang="en-US" dirty="0"/>
          </a:p>
        </p:txBody>
      </p:sp>
      <p:sp>
        <p:nvSpPr>
          <p:cNvPr id="4" name="Slide Number Placeholder 3"/>
          <p:cNvSpPr>
            <a:spLocks noGrp="1"/>
          </p:cNvSpPr>
          <p:nvPr>
            <p:ph type="sldNum" sz="quarter" idx="10"/>
          </p:nvPr>
        </p:nvSpPr>
        <p:spPr/>
        <p:txBody>
          <a:bodyPr/>
          <a:lstStyle/>
          <a:p>
            <a:pPr>
              <a:defRPr/>
            </a:pPr>
            <a:fld id="{B5D96876-A9B1-4D15-86E4-199C1ADF0476}" type="slidenum">
              <a:rPr lang="en-US" smtClean="0"/>
              <a:pPr>
                <a:defRPr/>
              </a:pPr>
              <a:t>66</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1"/>
          <p:cNvSpPr>
            <a:spLocks noGrp="1"/>
          </p:cNvSpPr>
          <p:nvPr>
            <p:ph type="sldNum" sz="quarter" idx="10"/>
          </p:nvPr>
        </p:nvSpPr>
        <p:spPr>
          <a:noFill/>
        </p:spPr>
        <p:txBody>
          <a:bodyPr/>
          <a:lstStyle/>
          <a:p>
            <a:fld id="{611F88DD-08E1-4737-9AB7-2A9934C686F3}" type="slidenum">
              <a:rPr lang="en-US"/>
              <a:pPr/>
              <a:t>67</a:t>
            </a:fld>
            <a:endParaRPr lang="en-US"/>
          </a:p>
        </p:txBody>
      </p:sp>
      <p:sp>
        <p:nvSpPr>
          <p:cNvPr id="24578" name="Title 2"/>
          <p:cNvSpPr>
            <a:spLocks noGrp="1"/>
          </p:cNvSpPr>
          <p:nvPr>
            <p:ph type="title"/>
          </p:nvPr>
        </p:nvSpPr>
        <p:spPr/>
        <p:txBody>
          <a:bodyPr/>
          <a:lstStyle/>
          <a:p>
            <a:pPr eaLnBrk="1" hangingPunct="1"/>
            <a:r>
              <a:rPr lang="en-US" dirty="0" smtClean="0"/>
              <a:t>1. Establish Desired Categories</a:t>
            </a:r>
          </a:p>
        </p:txBody>
      </p:sp>
      <p:sp>
        <p:nvSpPr>
          <p:cNvPr id="24579" name="Content Placeholder 3"/>
          <p:cNvSpPr>
            <a:spLocks noGrp="1"/>
          </p:cNvSpPr>
          <p:nvPr>
            <p:ph idx="1"/>
          </p:nvPr>
        </p:nvSpPr>
        <p:spPr/>
        <p:txBody>
          <a:bodyPr/>
          <a:lstStyle/>
          <a:p>
            <a:pPr eaLnBrk="1" hangingPunct="1"/>
            <a:r>
              <a:rPr lang="en-US" dirty="0" smtClean="0"/>
              <a:t>Each bar in the output corresponds to a category</a:t>
            </a:r>
          </a:p>
          <a:p>
            <a:pPr eaLnBrk="1" hangingPunct="1"/>
            <a:r>
              <a:rPr lang="en-US" dirty="0" smtClean="0"/>
              <a:t>Currently, the following categories are used</a:t>
            </a:r>
          </a:p>
          <a:p>
            <a:pPr lvl="1" eaLnBrk="1" hangingPunct="1"/>
            <a:r>
              <a:rPr lang="en-US" dirty="0" smtClean="0"/>
              <a:t>Overall LCPI</a:t>
            </a:r>
          </a:p>
          <a:p>
            <a:pPr lvl="1" eaLnBrk="1" hangingPunct="1"/>
            <a:r>
              <a:rPr lang="en-US" dirty="0" smtClean="0"/>
              <a:t>Upper LCPI bounds</a:t>
            </a:r>
          </a:p>
          <a:p>
            <a:pPr lvl="2" eaLnBrk="1" hangingPunct="1"/>
            <a:r>
              <a:rPr lang="en-US" dirty="0" smtClean="0"/>
              <a:t>Data accesses</a:t>
            </a:r>
          </a:p>
          <a:p>
            <a:pPr lvl="2" eaLnBrk="1" hangingPunct="1"/>
            <a:r>
              <a:rPr lang="en-US" dirty="0" smtClean="0"/>
              <a:t>Instruction accesses</a:t>
            </a:r>
          </a:p>
          <a:p>
            <a:pPr lvl="2" eaLnBrk="1" hangingPunct="1"/>
            <a:r>
              <a:rPr lang="en-US" dirty="0" smtClean="0"/>
              <a:t>Data TLB</a:t>
            </a:r>
          </a:p>
          <a:p>
            <a:pPr lvl="2" eaLnBrk="1" hangingPunct="1"/>
            <a:r>
              <a:rPr lang="en-US" dirty="0" smtClean="0"/>
              <a:t>Instruction TLB</a:t>
            </a:r>
          </a:p>
          <a:p>
            <a:pPr lvl="2" eaLnBrk="1" hangingPunct="1"/>
            <a:r>
              <a:rPr lang="en-US" dirty="0" smtClean="0"/>
              <a:t>Branch instructions</a:t>
            </a:r>
          </a:p>
          <a:p>
            <a:pPr lvl="2" eaLnBrk="1" hangingPunct="1"/>
            <a:r>
              <a:rPr lang="en-US" dirty="0" smtClean="0"/>
              <a:t>Floating-point instructions</a:t>
            </a:r>
          </a:p>
        </p:txBody>
      </p:sp>
      <p:sp>
        <p:nvSpPr>
          <p:cNvPr id="24580" name="Date Placeholder 4"/>
          <p:cNvSpPr>
            <a:spLocks noGrp="1"/>
          </p:cNvSpPr>
          <p:nvPr>
            <p:ph type="dt" sz="quarter" idx="11"/>
          </p:nvPr>
        </p:nvSpPr>
        <p:spPr>
          <a:noFill/>
        </p:spPr>
        <p:txBody>
          <a:bodyPr/>
          <a:lstStyle/>
          <a:p>
            <a:r>
              <a:rPr lang="en-US"/>
              <a:t>PerfExpert Tutorial</a:t>
            </a:r>
          </a:p>
        </p:txBody>
      </p:sp>
      <p:pic>
        <p:nvPicPr>
          <p:cNvPr id="24581" name="Picture 3"/>
          <p:cNvPicPr>
            <a:picLocks noChangeAspect="1" noChangeArrowheads="1"/>
          </p:cNvPicPr>
          <p:nvPr/>
        </p:nvPicPr>
        <p:blipFill>
          <a:blip r:embed="rId3" cstate="print"/>
          <a:srcRect/>
          <a:stretch>
            <a:fillRect/>
          </a:stretch>
        </p:blipFill>
        <p:spPr bwMode="auto">
          <a:xfrm>
            <a:off x="4191000" y="3783013"/>
            <a:ext cx="4449763" cy="1246187"/>
          </a:xfrm>
          <a:prstGeom prst="rect">
            <a:avLst/>
          </a:prstGeom>
          <a:noFill/>
          <a:ln w="9525">
            <a:noFill/>
            <a:miter lim="800000"/>
            <a:headEnd/>
            <a:tailEnd/>
          </a:ln>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F22B7FA0-656A-4BAA-AA0F-2709F2E4EF46}" type="slidenum">
              <a:rPr lang="en-US" sz="1400">
                <a:latin typeface="Calibri" pitchFamily="34" charset="0"/>
              </a:rPr>
              <a:pPr algn="r"/>
              <a:t>68</a:t>
            </a:fld>
            <a:endParaRPr lang="en-US" sz="1400">
              <a:latin typeface="Calibri" pitchFamily="34" charset="0"/>
            </a:endParaRPr>
          </a:p>
        </p:txBody>
      </p:sp>
      <p:sp>
        <p:nvSpPr>
          <p:cNvPr id="63491" name="Title 2"/>
          <p:cNvSpPr>
            <a:spLocks noGrp="1"/>
          </p:cNvSpPr>
          <p:nvPr>
            <p:ph type="title" idx="4294967295"/>
          </p:nvPr>
        </p:nvSpPr>
        <p:spPr/>
        <p:txBody>
          <a:bodyPr/>
          <a:lstStyle/>
          <a:p>
            <a:pPr eaLnBrk="1" hangingPunct="1"/>
            <a:r>
              <a:rPr lang="en-US" dirty="0" smtClean="0"/>
              <a:t>2. Define LCPI Formulae</a:t>
            </a:r>
          </a:p>
        </p:txBody>
      </p:sp>
      <p:sp>
        <p:nvSpPr>
          <p:cNvPr id="4" name="Content Placeholder 3"/>
          <p:cNvSpPr>
            <a:spLocks noGrp="1"/>
          </p:cNvSpPr>
          <p:nvPr>
            <p:ph idx="4294967295"/>
          </p:nvPr>
        </p:nvSpPr>
        <p:spPr/>
        <p:txBody>
          <a:bodyPr/>
          <a:lstStyle/>
          <a:p>
            <a:pPr eaLnBrk="1" hangingPunct="1">
              <a:defRPr/>
            </a:pPr>
            <a:r>
              <a:rPr lang="en-US" dirty="0" smtClean="0"/>
              <a:t>Overall LCPI</a:t>
            </a:r>
          </a:p>
          <a:p>
            <a:pPr marL="800100" lvl="3" indent="-342900" eaLnBrk="1" hangingPunct="1">
              <a:buClr>
                <a:srgbClr val="7B7BD1"/>
              </a:buClr>
              <a:buSzPct val="95000"/>
              <a:defRPr/>
            </a:pPr>
            <a:r>
              <a:rPr lang="en-US" sz="1900" dirty="0" smtClean="0">
                <a:solidFill>
                  <a:srgbClr val="00B050"/>
                </a:solidFill>
              </a:rPr>
              <a:t>TOT_CYC</a:t>
            </a:r>
            <a:r>
              <a:rPr lang="en-US" sz="1900" dirty="0" smtClean="0"/>
              <a:t> / </a:t>
            </a:r>
            <a:r>
              <a:rPr lang="en-US" sz="1900" dirty="0" smtClean="0">
                <a:solidFill>
                  <a:srgbClr val="00B050"/>
                </a:solidFill>
              </a:rPr>
              <a:t>TOT_INS</a:t>
            </a:r>
          </a:p>
          <a:p>
            <a:pPr eaLnBrk="1" hangingPunct="1">
              <a:defRPr/>
            </a:pPr>
            <a:r>
              <a:rPr lang="en-US" dirty="0" smtClean="0"/>
              <a:t>Upper LCPI bounds by category</a:t>
            </a:r>
          </a:p>
          <a:p>
            <a:pPr marL="800100" lvl="3" indent="-342900" eaLnBrk="1" hangingPunct="1">
              <a:buClr>
                <a:srgbClr val="7B7BD1"/>
              </a:buClr>
              <a:buSzPct val="95000"/>
              <a:defRPr/>
            </a:pPr>
            <a:r>
              <a:rPr lang="pl-PL" sz="1900" dirty="0" smtClean="0">
                <a:solidFill>
                  <a:schemeClr val="tx1">
                    <a:lumMod val="95000"/>
                    <a:lumOff val="5000"/>
                  </a:schemeClr>
                </a:solidFill>
              </a:rPr>
              <a:t>(</a:t>
            </a:r>
            <a:r>
              <a:rPr lang="pl-PL" sz="1900" dirty="0" smtClean="0">
                <a:solidFill>
                  <a:srgbClr val="00B050"/>
                </a:solidFill>
              </a:rPr>
              <a:t>L1_DCA</a:t>
            </a:r>
            <a:r>
              <a:rPr lang="pl-PL" sz="1900" dirty="0" smtClean="0">
                <a:solidFill>
                  <a:schemeClr val="tx1">
                    <a:lumMod val="95000"/>
                    <a:lumOff val="5000"/>
                  </a:schemeClr>
                </a:solidFill>
              </a:rPr>
              <a:t> * </a:t>
            </a:r>
            <a:r>
              <a:rPr lang="pl-PL" sz="1900" i="1" dirty="0" smtClean="0">
                <a:solidFill>
                  <a:srgbClr val="00B0F0"/>
                </a:solidFill>
              </a:rPr>
              <a:t>L1_dlat</a:t>
            </a:r>
            <a:r>
              <a:rPr lang="pl-PL" sz="1900" dirty="0" smtClean="0">
                <a:solidFill>
                  <a:schemeClr val="tx1">
                    <a:lumMod val="95000"/>
                    <a:lumOff val="5000"/>
                  </a:schemeClr>
                </a:solidFill>
              </a:rPr>
              <a:t> + </a:t>
            </a:r>
            <a:r>
              <a:rPr lang="pl-PL" sz="1900" dirty="0" smtClean="0">
                <a:solidFill>
                  <a:srgbClr val="00B050"/>
                </a:solidFill>
              </a:rPr>
              <a:t>L2_DCA</a:t>
            </a:r>
            <a:r>
              <a:rPr lang="pl-PL" sz="1900" dirty="0" smtClean="0">
                <a:solidFill>
                  <a:schemeClr val="tx1">
                    <a:lumMod val="95000"/>
                    <a:lumOff val="5000"/>
                  </a:schemeClr>
                </a:solidFill>
              </a:rPr>
              <a:t> * </a:t>
            </a:r>
            <a:r>
              <a:rPr lang="pl-PL" sz="1900" i="1" dirty="0" smtClean="0">
                <a:solidFill>
                  <a:srgbClr val="00B0F0"/>
                </a:solidFill>
              </a:rPr>
              <a:t>L2_lat</a:t>
            </a:r>
            <a:r>
              <a:rPr lang="pl-PL" sz="1900" dirty="0" smtClean="0">
                <a:solidFill>
                  <a:schemeClr val="tx1">
                    <a:lumMod val="95000"/>
                    <a:lumOff val="5000"/>
                  </a:schemeClr>
                </a:solidFill>
              </a:rPr>
              <a:t> + </a:t>
            </a:r>
            <a:r>
              <a:rPr lang="pl-PL" sz="1900" dirty="0" smtClean="0">
                <a:solidFill>
                  <a:srgbClr val="00B050"/>
                </a:solidFill>
              </a:rPr>
              <a:t>L2_DCM</a:t>
            </a:r>
            <a:r>
              <a:rPr lang="pl-PL" sz="1900" dirty="0" smtClean="0">
                <a:solidFill>
                  <a:schemeClr val="tx1">
                    <a:lumMod val="95000"/>
                    <a:lumOff val="5000"/>
                  </a:schemeClr>
                </a:solidFill>
              </a:rPr>
              <a:t> * </a:t>
            </a:r>
            <a:r>
              <a:rPr lang="pl-PL" sz="1900" i="1" dirty="0" smtClean="0">
                <a:solidFill>
                  <a:srgbClr val="00B0F0"/>
                </a:solidFill>
              </a:rPr>
              <a:t>Mem_lat</a:t>
            </a:r>
            <a:r>
              <a:rPr lang="pl-PL" sz="1900" dirty="0" smtClean="0">
                <a:solidFill>
                  <a:schemeClr val="tx1">
                    <a:lumMod val="95000"/>
                    <a:lumOff val="5000"/>
                  </a:schemeClr>
                </a:solidFill>
              </a:rPr>
              <a:t>) / </a:t>
            </a:r>
            <a:r>
              <a:rPr lang="pl-PL" sz="1900" dirty="0" smtClean="0">
                <a:solidFill>
                  <a:srgbClr val="00B050"/>
                </a:solidFill>
              </a:rPr>
              <a:t>TOT_INS</a:t>
            </a:r>
            <a:endParaRPr lang="en-US" sz="1900" dirty="0" smtClean="0">
              <a:solidFill>
                <a:srgbClr val="00B050"/>
              </a:solidFill>
            </a:endParaRPr>
          </a:p>
          <a:p>
            <a:pPr marL="800100" lvl="3" indent="-342900" eaLnBrk="1" hangingPunct="1">
              <a:buClr>
                <a:srgbClr val="7B7BD1"/>
              </a:buClr>
              <a:buSzPct val="95000"/>
              <a:defRPr/>
            </a:pPr>
            <a:r>
              <a:rPr lang="pl-PL" sz="1900" dirty="0" smtClean="0">
                <a:solidFill>
                  <a:schemeClr val="tx1">
                    <a:lumMod val="95000"/>
                    <a:lumOff val="5000"/>
                  </a:schemeClr>
                </a:solidFill>
              </a:rPr>
              <a:t>(</a:t>
            </a:r>
            <a:r>
              <a:rPr lang="pl-PL" sz="1900" dirty="0" smtClean="0">
                <a:solidFill>
                  <a:srgbClr val="00B050"/>
                </a:solidFill>
              </a:rPr>
              <a:t>L1_</a:t>
            </a:r>
            <a:r>
              <a:rPr lang="en-US" sz="1900" dirty="0" smtClean="0">
                <a:solidFill>
                  <a:srgbClr val="00B050"/>
                </a:solidFill>
              </a:rPr>
              <a:t>I</a:t>
            </a:r>
            <a:r>
              <a:rPr lang="pl-PL" sz="1900" dirty="0" smtClean="0">
                <a:solidFill>
                  <a:srgbClr val="00B050"/>
                </a:solidFill>
              </a:rPr>
              <a:t>CA</a:t>
            </a:r>
            <a:r>
              <a:rPr lang="pl-PL" sz="1900" dirty="0" smtClean="0">
                <a:solidFill>
                  <a:schemeClr val="tx1">
                    <a:lumMod val="95000"/>
                    <a:lumOff val="5000"/>
                  </a:schemeClr>
                </a:solidFill>
              </a:rPr>
              <a:t> * </a:t>
            </a:r>
            <a:r>
              <a:rPr lang="pl-PL" sz="1900" i="1" dirty="0" smtClean="0">
                <a:solidFill>
                  <a:srgbClr val="00B0F0"/>
                </a:solidFill>
              </a:rPr>
              <a:t>L1_</a:t>
            </a:r>
            <a:r>
              <a:rPr lang="en-US" sz="1900" i="1" dirty="0" err="1" smtClean="0">
                <a:solidFill>
                  <a:srgbClr val="00B0F0"/>
                </a:solidFill>
              </a:rPr>
              <a:t>i</a:t>
            </a:r>
            <a:r>
              <a:rPr lang="pl-PL" sz="1900" i="1" dirty="0" smtClean="0">
                <a:solidFill>
                  <a:srgbClr val="00B0F0"/>
                </a:solidFill>
              </a:rPr>
              <a:t>lat</a:t>
            </a:r>
            <a:r>
              <a:rPr lang="pl-PL" sz="1900" dirty="0" smtClean="0">
                <a:solidFill>
                  <a:schemeClr val="tx1">
                    <a:lumMod val="95000"/>
                    <a:lumOff val="5000"/>
                  </a:schemeClr>
                </a:solidFill>
              </a:rPr>
              <a:t> + </a:t>
            </a:r>
            <a:r>
              <a:rPr lang="pl-PL" sz="1900" dirty="0" smtClean="0">
                <a:solidFill>
                  <a:srgbClr val="00B050"/>
                </a:solidFill>
              </a:rPr>
              <a:t>L2_</a:t>
            </a:r>
            <a:r>
              <a:rPr lang="en-US" sz="1900" dirty="0" smtClean="0">
                <a:solidFill>
                  <a:srgbClr val="00B050"/>
                </a:solidFill>
              </a:rPr>
              <a:t>I</a:t>
            </a:r>
            <a:r>
              <a:rPr lang="pl-PL" sz="1900" dirty="0" smtClean="0">
                <a:solidFill>
                  <a:srgbClr val="00B050"/>
                </a:solidFill>
              </a:rPr>
              <a:t>CA</a:t>
            </a:r>
            <a:r>
              <a:rPr lang="pl-PL" sz="1900" dirty="0" smtClean="0">
                <a:solidFill>
                  <a:schemeClr val="tx1">
                    <a:lumMod val="95000"/>
                    <a:lumOff val="5000"/>
                  </a:schemeClr>
                </a:solidFill>
              </a:rPr>
              <a:t> * </a:t>
            </a:r>
            <a:r>
              <a:rPr lang="pl-PL" sz="1900" i="1" dirty="0" smtClean="0">
                <a:solidFill>
                  <a:srgbClr val="00B0F0"/>
                </a:solidFill>
              </a:rPr>
              <a:t>L2_lat</a:t>
            </a:r>
            <a:r>
              <a:rPr lang="pl-PL" sz="1900" dirty="0" smtClean="0">
                <a:solidFill>
                  <a:schemeClr val="tx1">
                    <a:lumMod val="95000"/>
                    <a:lumOff val="5000"/>
                  </a:schemeClr>
                </a:solidFill>
              </a:rPr>
              <a:t> + </a:t>
            </a:r>
            <a:r>
              <a:rPr lang="pl-PL" sz="1900" dirty="0" smtClean="0">
                <a:solidFill>
                  <a:srgbClr val="00B050"/>
                </a:solidFill>
              </a:rPr>
              <a:t>L2_</a:t>
            </a:r>
            <a:r>
              <a:rPr lang="en-US" sz="1900" dirty="0" smtClean="0">
                <a:solidFill>
                  <a:srgbClr val="00B050"/>
                </a:solidFill>
              </a:rPr>
              <a:t>I</a:t>
            </a:r>
            <a:r>
              <a:rPr lang="pl-PL" sz="1900" dirty="0" smtClean="0">
                <a:solidFill>
                  <a:srgbClr val="00B050"/>
                </a:solidFill>
              </a:rPr>
              <a:t>CM</a:t>
            </a:r>
            <a:r>
              <a:rPr lang="pl-PL" sz="1900" dirty="0" smtClean="0">
                <a:solidFill>
                  <a:schemeClr val="tx1">
                    <a:lumMod val="95000"/>
                    <a:lumOff val="5000"/>
                  </a:schemeClr>
                </a:solidFill>
              </a:rPr>
              <a:t> * </a:t>
            </a:r>
            <a:r>
              <a:rPr lang="pl-PL" sz="1900" i="1" dirty="0" smtClean="0">
                <a:solidFill>
                  <a:srgbClr val="00B0F0"/>
                </a:solidFill>
              </a:rPr>
              <a:t>Mem_lat</a:t>
            </a:r>
            <a:r>
              <a:rPr lang="pl-PL" sz="1900" dirty="0" smtClean="0">
                <a:solidFill>
                  <a:schemeClr val="tx1">
                    <a:lumMod val="95000"/>
                    <a:lumOff val="5000"/>
                  </a:schemeClr>
                </a:solidFill>
              </a:rPr>
              <a:t>) / </a:t>
            </a:r>
            <a:r>
              <a:rPr lang="pl-PL" sz="1900" dirty="0" smtClean="0">
                <a:solidFill>
                  <a:srgbClr val="00B050"/>
                </a:solidFill>
              </a:rPr>
              <a:t>TOT_INS</a:t>
            </a:r>
            <a:endParaRPr lang="en-US" sz="1900" dirty="0" smtClean="0">
              <a:solidFill>
                <a:srgbClr val="00B050"/>
              </a:solidFill>
            </a:endParaRPr>
          </a:p>
          <a:p>
            <a:pPr marL="800100" lvl="3" indent="-342900" eaLnBrk="1" hangingPunct="1">
              <a:buClr>
                <a:srgbClr val="7B7BD1"/>
              </a:buClr>
              <a:buSzPct val="95000"/>
              <a:defRPr/>
            </a:pPr>
            <a:r>
              <a:rPr lang="en-US" sz="1900" dirty="0" smtClean="0"/>
              <a:t>(</a:t>
            </a:r>
            <a:r>
              <a:rPr lang="en-US" sz="1900" dirty="0" smtClean="0">
                <a:solidFill>
                  <a:srgbClr val="00B050"/>
                </a:solidFill>
              </a:rPr>
              <a:t>TLB_DM</a:t>
            </a:r>
            <a:r>
              <a:rPr lang="en-US" sz="1900" dirty="0" smtClean="0"/>
              <a:t> * </a:t>
            </a:r>
            <a:r>
              <a:rPr lang="en-US" sz="1900" i="1" dirty="0" err="1" smtClean="0">
                <a:solidFill>
                  <a:srgbClr val="00B0F0"/>
                </a:solidFill>
              </a:rPr>
              <a:t>TLB_lat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00B050"/>
                </a:solidFill>
              </a:rPr>
              <a:t>TLB_IM</a:t>
            </a:r>
            <a:r>
              <a:rPr lang="en-US" sz="1900" dirty="0" smtClean="0"/>
              <a:t> * </a:t>
            </a:r>
            <a:r>
              <a:rPr lang="en-US" sz="1900" i="1" dirty="0" err="1" smtClean="0">
                <a:solidFill>
                  <a:srgbClr val="00B0F0"/>
                </a:solidFill>
              </a:rPr>
              <a:t>TLB_lat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00B050"/>
                </a:solidFill>
              </a:rPr>
              <a:t>BR_INS</a:t>
            </a:r>
            <a:r>
              <a:rPr lang="en-US" sz="1900" dirty="0" smtClean="0"/>
              <a:t> * </a:t>
            </a:r>
            <a:r>
              <a:rPr lang="en-US" sz="1900" i="1" dirty="0" err="1" smtClean="0">
                <a:solidFill>
                  <a:srgbClr val="00B0F0"/>
                </a:solidFill>
              </a:rPr>
              <a:t>BR_lat</a:t>
            </a:r>
            <a:r>
              <a:rPr lang="en-US" sz="1900" dirty="0" smtClean="0"/>
              <a:t> + </a:t>
            </a:r>
            <a:r>
              <a:rPr lang="en-US" sz="1900" dirty="0" smtClean="0">
                <a:solidFill>
                  <a:srgbClr val="00B050"/>
                </a:solidFill>
              </a:rPr>
              <a:t>BR_MSP</a:t>
            </a:r>
            <a:r>
              <a:rPr lang="en-US" sz="1900" dirty="0" smtClean="0"/>
              <a:t> * </a:t>
            </a:r>
            <a:r>
              <a:rPr lang="en-US" sz="1900" i="1" dirty="0" err="1" smtClean="0">
                <a:solidFill>
                  <a:srgbClr val="00B0F0"/>
                </a:solidFill>
              </a:rPr>
              <a:t>BR_miss_lat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00B050"/>
                </a:solidFill>
              </a:rPr>
              <a:t>FML_INS</a:t>
            </a:r>
            <a:r>
              <a:rPr lang="en-US" sz="1900" dirty="0" smtClean="0"/>
              <a:t> + </a:t>
            </a:r>
            <a:r>
              <a:rPr lang="en-US" sz="1900" dirty="0" smtClean="0">
                <a:solidFill>
                  <a:srgbClr val="00B050"/>
                </a:solidFill>
              </a:rPr>
              <a:t>FAD_INS</a:t>
            </a:r>
            <a:r>
              <a:rPr lang="en-US" sz="1900" dirty="0" smtClean="0"/>
              <a:t>) * </a:t>
            </a:r>
            <a:r>
              <a:rPr lang="en-US" sz="1900" i="1" dirty="0" err="1" smtClean="0">
                <a:solidFill>
                  <a:srgbClr val="00B0F0"/>
                </a:solidFill>
              </a:rPr>
              <a:t>FP_lat</a:t>
            </a:r>
            <a:r>
              <a:rPr lang="en-US" sz="1900" dirty="0" smtClean="0"/>
              <a:t> + </a:t>
            </a:r>
            <a:r>
              <a:rPr lang="en-US" sz="1900" dirty="0" smtClean="0">
                <a:solidFill>
                  <a:srgbClr val="00B050"/>
                </a:solidFill>
              </a:rPr>
              <a:t>FDV_INS</a:t>
            </a:r>
            <a:r>
              <a:rPr lang="en-US" sz="1900" dirty="0" smtClean="0"/>
              <a:t> * </a:t>
            </a:r>
            <a:r>
              <a:rPr lang="en-US" sz="1900" i="1" dirty="0" err="1" smtClean="0">
                <a:solidFill>
                  <a:srgbClr val="00B0F0"/>
                </a:solidFill>
              </a:rPr>
              <a:t>FP_slow_lat</a:t>
            </a:r>
            <a:r>
              <a:rPr lang="en-US" sz="1900" dirty="0" smtClean="0"/>
              <a:t>) / </a:t>
            </a:r>
            <a:r>
              <a:rPr lang="en-US" sz="1900" dirty="0" smtClean="0">
                <a:solidFill>
                  <a:srgbClr val="00B050"/>
                </a:solidFill>
              </a:rPr>
              <a:t>TOT_INS</a:t>
            </a:r>
          </a:p>
        </p:txBody>
      </p:sp>
      <p:sp>
        <p:nvSpPr>
          <p:cNvPr id="63493"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pic>
        <p:nvPicPr>
          <p:cNvPr id="63494" name="Picture 3"/>
          <p:cNvPicPr>
            <a:picLocks noChangeAspect="1" noChangeArrowheads="1"/>
          </p:cNvPicPr>
          <p:nvPr/>
        </p:nvPicPr>
        <p:blipFill>
          <a:blip r:embed="rId3" cstate="print"/>
          <a:srcRect/>
          <a:stretch>
            <a:fillRect/>
          </a:stretch>
        </p:blipFill>
        <p:spPr bwMode="auto">
          <a:xfrm>
            <a:off x="2667000" y="5078413"/>
            <a:ext cx="4449763" cy="1246187"/>
          </a:xfrm>
          <a:prstGeom prst="rect">
            <a:avLst/>
          </a:prstGeom>
          <a:noFill/>
          <a:ln w="9525">
            <a:noFill/>
            <a:miter lim="800000"/>
            <a:headEnd/>
            <a:tailEnd/>
          </a:ln>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1"/>
          <p:cNvSpPr>
            <a:spLocks noGrp="1"/>
          </p:cNvSpPr>
          <p:nvPr>
            <p:ph type="sldNum" sz="quarter" idx="10"/>
          </p:nvPr>
        </p:nvSpPr>
        <p:spPr>
          <a:noFill/>
        </p:spPr>
        <p:txBody>
          <a:bodyPr/>
          <a:lstStyle/>
          <a:p>
            <a:fld id="{849AB6DA-66FA-45C8-B93C-C4A256855A59}" type="slidenum">
              <a:rPr lang="en-US"/>
              <a:pPr/>
              <a:t>69</a:t>
            </a:fld>
            <a:endParaRPr lang="en-US"/>
          </a:p>
        </p:txBody>
      </p:sp>
      <p:sp>
        <p:nvSpPr>
          <p:cNvPr id="25602" name="Title 2"/>
          <p:cNvSpPr>
            <a:spLocks noGrp="1"/>
          </p:cNvSpPr>
          <p:nvPr>
            <p:ph type="title"/>
          </p:nvPr>
        </p:nvSpPr>
        <p:spPr/>
        <p:txBody>
          <a:bodyPr/>
          <a:lstStyle/>
          <a:p>
            <a:pPr eaLnBrk="1" hangingPunct="1"/>
            <a:r>
              <a:rPr lang="en-US" smtClean="0"/>
              <a:t>3. Select Hardware Counters</a:t>
            </a:r>
          </a:p>
        </p:txBody>
      </p:sp>
      <p:sp>
        <p:nvSpPr>
          <p:cNvPr id="25603" name="Content Placeholder 3"/>
          <p:cNvSpPr>
            <a:spLocks noGrp="1"/>
          </p:cNvSpPr>
          <p:nvPr>
            <p:ph idx="1"/>
          </p:nvPr>
        </p:nvSpPr>
        <p:spPr/>
        <p:txBody>
          <a:bodyPr/>
          <a:lstStyle/>
          <a:p>
            <a:pPr eaLnBrk="1" hangingPunct="1"/>
            <a:r>
              <a:rPr lang="en-US" dirty="0" smtClean="0"/>
              <a:t>Determine available performance counters</a:t>
            </a:r>
          </a:p>
          <a:p>
            <a:pPr lvl="1" eaLnBrk="1" hangingPunct="1"/>
            <a:r>
              <a:rPr lang="en-US" i="1" dirty="0" err="1" smtClean="0"/>
              <a:t>papi_avail</a:t>
            </a:r>
            <a:r>
              <a:rPr lang="en-US" dirty="0" smtClean="0"/>
              <a:t> and </a:t>
            </a:r>
            <a:r>
              <a:rPr lang="en-US" i="1" dirty="0" err="1" smtClean="0"/>
              <a:t>papi_native_avail</a:t>
            </a:r>
            <a:endParaRPr lang="en-US" i="1" dirty="0" smtClean="0"/>
          </a:p>
          <a:p>
            <a:pPr eaLnBrk="1" hangingPunct="1"/>
            <a:r>
              <a:rPr lang="en-US" dirty="0" smtClean="0"/>
              <a:t>Select counters and test with </a:t>
            </a:r>
            <a:r>
              <a:rPr lang="en-US" dirty="0" err="1" smtClean="0"/>
              <a:t>microbenchmarks</a:t>
            </a:r>
            <a:endParaRPr lang="en-US" dirty="0" smtClean="0"/>
          </a:p>
          <a:p>
            <a:pPr lvl="1" eaLnBrk="1" hangingPunct="1"/>
            <a:r>
              <a:rPr lang="en-US" sz="2000" dirty="0" smtClean="0"/>
              <a:t>CPU cycles (</a:t>
            </a:r>
            <a:r>
              <a:rPr lang="en-US" sz="2000" dirty="0" smtClean="0">
                <a:solidFill>
                  <a:srgbClr val="00B050"/>
                </a:solidFill>
              </a:rPr>
              <a:t>TOT_CYC</a:t>
            </a:r>
            <a:r>
              <a:rPr lang="en-US" sz="2000" dirty="0" smtClean="0"/>
              <a:t>)</a:t>
            </a:r>
          </a:p>
          <a:p>
            <a:pPr lvl="1" eaLnBrk="1" hangingPunct="1"/>
            <a:r>
              <a:rPr lang="en-US" sz="2000" dirty="0" smtClean="0"/>
              <a:t>Instructions committed (</a:t>
            </a:r>
            <a:r>
              <a:rPr lang="en-US" sz="2000" dirty="0" smtClean="0">
                <a:solidFill>
                  <a:srgbClr val="00B050"/>
                </a:solidFill>
              </a:rPr>
              <a:t>TOT_INS</a:t>
            </a:r>
            <a:r>
              <a:rPr lang="en-US" sz="2000" dirty="0" smtClean="0"/>
              <a:t>)</a:t>
            </a:r>
          </a:p>
          <a:p>
            <a:pPr lvl="1" eaLnBrk="1" hangingPunct="1"/>
            <a:r>
              <a:rPr lang="en-US" sz="2000" dirty="0" smtClean="0"/>
              <a:t>L1 data cache accesses (</a:t>
            </a:r>
            <a:r>
              <a:rPr lang="en-US" sz="2000" dirty="0" smtClean="0">
                <a:solidFill>
                  <a:srgbClr val="00B050"/>
                </a:solidFill>
              </a:rPr>
              <a:t>L1_DCA</a:t>
            </a:r>
            <a:r>
              <a:rPr lang="en-US" sz="2000" dirty="0" smtClean="0"/>
              <a:t>)</a:t>
            </a:r>
          </a:p>
          <a:p>
            <a:pPr lvl="1" eaLnBrk="1" hangingPunct="1"/>
            <a:r>
              <a:rPr lang="en-US" sz="2000" dirty="0" smtClean="0"/>
              <a:t>L2 cache data accesses (</a:t>
            </a:r>
            <a:r>
              <a:rPr lang="en-US" sz="2000" dirty="0" smtClean="0">
                <a:solidFill>
                  <a:srgbClr val="00B050"/>
                </a:solidFill>
              </a:rPr>
              <a:t>L2_DCA</a:t>
            </a:r>
            <a:r>
              <a:rPr lang="en-US" sz="2000" dirty="0" smtClean="0"/>
              <a:t>)</a:t>
            </a:r>
          </a:p>
          <a:p>
            <a:pPr lvl="1" eaLnBrk="1" hangingPunct="1"/>
            <a:r>
              <a:rPr lang="en-US" sz="2000" dirty="0" smtClean="0"/>
              <a:t>L2 cache data misses (</a:t>
            </a:r>
            <a:r>
              <a:rPr lang="en-US" sz="2000" dirty="0" smtClean="0">
                <a:solidFill>
                  <a:srgbClr val="00B050"/>
                </a:solidFill>
              </a:rPr>
              <a:t>L2_DCM</a:t>
            </a:r>
            <a:r>
              <a:rPr lang="en-US" sz="2000" dirty="0" smtClean="0"/>
              <a:t>)</a:t>
            </a:r>
          </a:p>
          <a:p>
            <a:pPr lvl="1" eaLnBrk="1" hangingPunct="1"/>
            <a:r>
              <a:rPr lang="en-US" sz="2000" dirty="0" smtClean="0"/>
              <a:t>L1 </a:t>
            </a:r>
            <a:r>
              <a:rPr lang="en-US" sz="2000" dirty="0" err="1" smtClean="0"/>
              <a:t>instr</a:t>
            </a:r>
            <a:r>
              <a:rPr lang="en-US" sz="2000" dirty="0" smtClean="0"/>
              <a:t> cache accesses (</a:t>
            </a:r>
            <a:r>
              <a:rPr lang="en-US" sz="2000" dirty="0" smtClean="0">
                <a:solidFill>
                  <a:srgbClr val="00B050"/>
                </a:solidFill>
              </a:rPr>
              <a:t>L1_ICA</a:t>
            </a:r>
            <a:r>
              <a:rPr lang="en-US" sz="2000" dirty="0" smtClean="0"/>
              <a:t>)</a:t>
            </a:r>
          </a:p>
          <a:p>
            <a:pPr lvl="1" eaLnBrk="1" hangingPunct="1"/>
            <a:r>
              <a:rPr lang="en-US" sz="2000" dirty="0" smtClean="0"/>
              <a:t>L2 cache </a:t>
            </a:r>
            <a:r>
              <a:rPr lang="en-US" sz="2000" dirty="0" err="1" smtClean="0"/>
              <a:t>instr</a:t>
            </a:r>
            <a:r>
              <a:rPr lang="en-US" sz="2000" dirty="0" smtClean="0"/>
              <a:t> accesses (</a:t>
            </a:r>
            <a:r>
              <a:rPr lang="en-US" sz="2000" dirty="0" smtClean="0">
                <a:solidFill>
                  <a:srgbClr val="00B050"/>
                </a:solidFill>
              </a:rPr>
              <a:t>L2_ICA</a:t>
            </a:r>
            <a:r>
              <a:rPr lang="en-US" sz="2000" dirty="0" smtClean="0"/>
              <a:t>)</a:t>
            </a:r>
          </a:p>
          <a:p>
            <a:pPr lvl="1" eaLnBrk="1" hangingPunct="1"/>
            <a:r>
              <a:rPr lang="en-US" sz="2000" dirty="0" smtClean="0"/>
              <a:t>L2 cache </a:t>
            </a:r>
            <a:r>
              <a:rPr lang="en-US" sz="2000" dirty="0" err="1" smtClean="0"/>
              <a:t>instr</a:t>
            </a:r>
            <a:r>
              <a:rPr lang="en-US" sz="2000" dirty="0" smtClean="0"/>
              <a:t> misses (</a:t>
            </a:r>
            <a:r>
              <a:rPr lang="en-US" sz="2000" dirty="0" smtClean="0">
                <a:solidFill>
                  <a:srgbClr val="00B050"/>
                </a:solidFill>
              </a:rPr>
              <a:t>L2_ICM</a:t>
            </a:r>
            <a:r>
              <a:rPr lang="en-US" sz="2000" dirty="0" smtClean="0"/>
              <a:t>)</a:t>
            </a:r>
          </a:p>
        </p:txBody>
      </p:sp>
      <p:sp>
        <p:nvSpPr>
          <p:cNvPr id="25604" name="Date Placeholder 4"/>
          <p:cNvSpPr>
            <a:spLocks noGrp="1"/>
          </p:cNvSpPr>
          <p:nvPr>
            <p:ph type="dt" sz="quarter" idx="11"/>
          </p:nvPr>
        </p:nvSpPr>
        <p:spPr>
          <a:noFill/>
        </p:spPr>
        <p:txBody>
          <a:bodyPr/>
          <a:lstStyle/>
          <a:p>
            <a:r>
              <a:rPr lang="en-US"/>
              <a:t>PerfExpert Tutorial</a:t>
            </a:r>
          </a:p>
        </p:txBody>
      </p:sp>
      <p:sp>
        <p:nvSpPr>
          <p:cNvPr id="6" name="Content Placeholder 3"/>
          <p:cNvSpPr txBox="1">
            <a:spLocks/>
          </p:cNvSpPr>
          <p:nvPr/>
        </p:nvSpPr>
        <p:spPr bwMode="auto">
          <a:xfrm>
            <a:off x="4343400" y="2871788"/>
            <a:ext cx="4648200" cy="3300412"/>
          </a:xfrm>
          <a:prstGeom prst="rect">
            <a:avLst/>
          </a:prstGeom>
          <a:noFill/>
          <a:ln w="9525">
            <a:noFill/>
            <a:miter lim="800000"/>
            <a:headEnd/>
            <a:tailEnd/>
          </a:ln>
          <a:effectLst/>
        </p:spPr>
        <p:txBody>
          <a:bodyPr/>
          <a:lstStyle/>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Data TLB misses (</a:t>
            </a:r>
            <a:r>
              <a:rPr lang="en-US" sz="2000" kern="0" dirty="0">
                <a:solidFill>
                  <a:srgbClr val="00B050"/>
                </a:solidFill>
                <a:latin typeface="Calibri" pitchFamily="34" charset="0"/>
              </a:rPr>
              <a:t>TLB_DM</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Instruction TLB misses (</a:t>
            </a:r>
            <a:r>
              <a:rPr lang="en-US" sz="2000" kern="0" dirty="0">
                <a:solidFill>
                  <a:srgbClr val="00B050"/>
                </a:solidFill>
                <a:latin typeface="Calibri" pitchFamily="34" charset="0"/>
              </a:rPr>
              <a:t>TLB_IM</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Branch instructions (</a:t>
            </a:r>
            <a:r>
              <a:rPr lang="en-US" sz="2000" kern="0" dirty="0">
                <a:solidFill>
                  <a:srgbClr val="00B050"/>
                </a:solidFill>
                <a:latin typeface="Calibri" pitchFamily="34" charset="0"/>
              </a:rPr>
              <a:t>BR_INS</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Branch mispredictions (</a:t>
            </a:r>
            <a:r>
              <a:rPr lang="en-US" sz="2000" kern="0" dirty="0">
                <a:solidFill>
                  <a:srgbClr val="00B050"/>
                </a:solidFill>
                <a:latin typeface="Calibri" pitchFamily="34" charset="0"/>
              </a:rPr>
              <a:t>BR_MSP</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Floating-point add/sub (</a:t>
            </a:r>
            <a:r>
              <a:rPr lang="en-US" sz="2000" kern="0" dirty="0">
                <a:solidFill>
                  <a:srgbClr val="00B050"/>
                </a:solidFill>
                <a:latin typeface="Calibri" pitchFamily="34" charset="0"/>
              </a:rPr>
              <a:t>FAD_INS</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Floating-point </a:t>
            </a:r>
            <a:r>
              <a:rPr lang="en-US" sz="2000" kern="0" dirty="0" err="1">
                <a:latin typeface="Calibri" pitchFamily="34" charset="0"/>
              </a:rPr>
              <a:t>mul</a:t>
            </a:r>
            <a:r>
              <a:rPr lang="en-US" sz="2000" kern="0" dirty="0">
                <a:latin typeface="Calibri" pitchFamily="34" charset="0"/>
              </a:rPr>
              <a:t> (</a:t>
            </a:r>
            <a:r>
              <a:rPr lang="en-US" sz="2000" kern="0" dirty="0">
                <a:solidFill>
                  <a:srgbClr val="00B050"/>
                </a:solidFill>
                <a:latin typeface="Calibri" pitchFamily="34" charset="0"/>
              </a:rPr>
              <a:t>FML_INS</a:t>
            </a:r>
            <a:r>
              <a:rPr lang="en-US" sz="2000" kern="0" dirty="0">
                <a:latin typeface="Calibri" pitchFamily="34" charset="0"/>
              </a:rPr>
              <a:t>)</a:t>
            </a:r>
          </a:p>
          <a:p>
            <a:pPr marL="742950" lvl="1" indent="-285750">
              <a:spcBef>
                <a:spcPct val="20000"/>
              </a:spcBef>
              <a:buClr>
                <a:srgbClr val="8282D4"/>
              </a:buClr>
              <a:buSzPct val="90000"/>
              <a:buFont typeface="Wingdings" pitchFamily="2" charset="2"/>
              <a:buChar char="§"/>
              <a:defRPr/>
            </a:pPr>
            <a:r>
              <a:rPr lang="en-US" sz="2000" kern="0" dirty="0">
                <a:latin typeface="Calibri" pitchFamily="34" charset="0"/>
              </a:rPr>
              <a:t>Floating-point div/</a:t>
            </a:r>
            <a:r>
              <a:rPr lang="en-US" sz="2000" kern="0" dirty="0" err="1">
                <a:latin typeface="Calibri" pitchFamily="34" charset="0"/>
              </a:rPr>
              <a:t>sqrt</a:t>
            </a:r>
            <a:r>
              <a:rPr lang="en-US" sz="2000" kern="0" dirty="0">
                <a:latin typeface="Calibri" pitchFamily="34" charset="0"/>
              </a:rPr>
              <a:t> (</a:t>
            </a:r>
            <a:r>
              <a:rPr lang="en-US" sz="2000" kern="0" dirty="0">
                <a:solidFill>
                  <a:srgbClr val="00B050"/>
                </a:solidFill>
                <a:latin typeface="Calibri" pitchFamily="34" charset="0"/>
              </a:rPr>
              <a:t>FDV_INS</a:t>
            </a:r>
            <a:r>
              <a:rPr lang="en-US" sz="2000" kern="0" dirty="0">
                <a:latin typeface="Calibri" pitchFamily="34" charset="0"/>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Problem</a:t>
            </a:r>
          </a:p>
        </p:txBody>
      </p:sp>
      <p:sp>
        <p:nvSpPr>
          <p:cNvPr id="41986" name="Content Placeholder 2"/>
          <p:cNvSpPr>
            <a:spLocks noGrp="1"/>
          </p:cNvSpPr>
          <p:nvPr>
            <p:ph idx="1"/>
          </p:nvPr>
        </p:nvSpPr>
        <p:spPr/>
        <p:txBody>
          <a:bodyPr/>
          <a:lstStyle/>
          <a:p>
            <a:pPr eaLnBrk="1" hangingPunct="1"/>
            <a:r>
              <a:rPr lang="en-US" dirty="0" smtClean="0"/>
              <a:t>Status: Most performance evaluation tools</a:t>
            </a:r>
          </a:p>
          <a:p>
            <a:pPr lvl="1" eaLnBrk="1" hangingPunct="1"/>
            <a:r>
              <a:rPr lang="en-US" dirty="0" smtClean="0"/>
              <a:t>Effective use requires knowledge of architectural details and compiler algorithms and switches</a:t>
            </a:r>
          </a:p>
          <a:p>
            <a:pPr lvl="1" eaLnBrk="1" hangingPunct="1"/>
            <a:r>
              <a:rPr lang="en-US" dirty="0" smtClean="0"/>
              <a:t>Users must master complex interfaces</a:t>
            </a:r>
          </a:p>
          <a:p>
            <a:pPr lvl="4" eaLnBrk="1" hangingPunct="1"/>
            <a:endParaRPr lang="en-US" dirty="0" smtClean="0"/>
          </a:p>
          <a:p>
            <a:pPr eaLnBrk="1" hangingPunct="1"/>
            <a:r>
              <a:rPr lang="en-US" dirty="0" smtClean="0"/>
              <a:t>Result: HPC application developers</a:t>
            </a:r>
          </a:p>
          <a:p>
            <a:pPr lvl="1" eaLnBrk="1" hangingPunct="1"/>
            <a:r>
              <a:rPr lang="en-US" dirty="0" smtClean="0"/>
              <a:t>Do not use performance assessment tools</a:t>
            </a:r>
          </a:p>
          <a:p>
            <a:pPr lvl="1" eaLnBrk="1" hangingPunct="1"/>
            <a:r>
              <a:rPr lang="en-US" dirty="0" smtClean="0"/>
              <a:t>Use them ineffectively</a:t>
            </a:r>
          </a:p>
          <a:p>
            <a:pPr lvl="1" eaLnBrk="1" hangingPunct="1"/>
            <a:r>
              <a:rPr lang="en-US" dirty="0" smtClean="0"/>
              <a:t>Do not know how to apply information from tool</a:t>
            </a:r>
          </a:p>
        </p:txBody>
      </p:sp>
      <p:sp>
        <p:nvSpPr>
          <p:cNvPr id="41987" name="Date Placeholder 3"/>
          <p:cNvSpPr>
            <a:spLocks noGrp="1"/>
          </p:cNvSpPr>
          <p:nvPr>
            <p:ph type="dt" sz="quarter" idx="11"/>
          </p:nvPr>
        </p:nvSpPr>
        <p:spPr>
          <a:noFill/>
        </p:spPr>
        <p:txBody>
          <a:bodyPr/>
          <a:lstStyle/>
          <a:p>
            <a:r>
              <a:rPr lang="en-US" smtClean="0"/>
              <a:t>PerfExpert Tutorial</a:t>
            </a:r>
          </a:p>
        </p:txBody>
      </p:sp>
      <p:sp>
        <p:nvSpPr>
          <p:cNvPr id="41988" name="Slide Number Placeholder 5"/>
          <p:cNvSpPr>
            <a:spLocks noGrp="1"/>
          </p:cNvSpPr>
          <p:nvPr>
            <p:ph type="sldNum" sz="quarter" idx="10"/>
          </p:nvPr>
        </p:nvSpPr>
        <p:spPr>
          <a:noFill/>
        </p:spPr>
        <p:txBody>
          <a:bodyPr/>
          <a:lstStyle/>
          <a:p>
            <a:fld id="{DB1516ED-8D64-4134-8413-86F61D1B0072}" type="slidenum">
              <a:rPr lang="en-US" smtClean="0"/>
              <a:pPr/>
              <a:t>7</a:t>
            </a:fld>
            <a:endParaRPr lang="en-US" smtClean="0"/>
          </a:p>
        </p:txBody>
      </p:sp>
      <p:pic>
        <p:nvPicPr>
          <p:cNvPr id="41989" name="Picture 2" descr="C:\Documents and Settings\Martin Burtscher\Local Settings\Temporary Internet Files\Content.IE5\AKF0P5ZY\MCj04415270000[1].wmf"/>
          <p:cNvPicPr>
            <a:picLocks noChangeAspect="1" noChangeArrowheads="1"/>
          </p:cNvPicPr>
          <p:nvPr/>
        </p:nvPicPr>
        <p:blipFill>
          <a:blip r:embed="rId3" cstate="print"/>
          <a:srcRect/>
          <a:stretch>
            <a:fillRect/>
          </a:stretch>
        </p:blipFill>
        <p:spPr bwMode="auto">
          <a:xfrm>
            <a:off x="5937250" y="5445125"/>
            <a:ext cx="1911350" cy="1108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1"/>
          <p:cNvSpPr>
            <a:spLocks noGrp="1"/>
          </p:cNvSpPr>
          <p:nvPr>
            <p:ph type="sldNum" sz="quarter" idx="10"/>
          </p:nvPr>
        </p:nvSpPr>
        <p:spPr>
          <a:noFill/>
        </p:spPr>
        <p:txBody>
          <a:bodyPr/>
          <a:lstStyle/>
          <a:p>
            <a:fld id="{6E522172-6DD3-44D8-A638-1D7AE3E7DFE3}" type="slidenum">
              <a:rPr lang="en-US"/>
              <a:pPr/>
              <a:t>70</a:t>
            </a:fld>
            <a:endParaRPr lang="en-US"/>
          </a:p>
        </p:txBody>
      </p:sp>
      <p:sp>
        <p:nvSpPr>
          <p:cNvPr id="26626" name="Title 2"/>
          <p:cNvSpPr>
            <a:spLocks noGrp="1"/>
          </p:cNvSpPr>
          <p:nvPr>
            <p:ph type="title"/>
          </p:nvPr>
        </p:nvSpPr>
        <p:spPr/>
        <p:txBody>
          <a:bodyPr/>
          <a:lstStyle/>
          <a:p>
            <a:pPr eaLnBrk="1" hangingPunct="1"/>
            <a:r>
              <a:rPr lang="en-US" smtClean="0"/>
              <a:t>4. Determine System Parameters</a:t>
            </a:r>
          </a:p>
        </p:txBody>
      </p:sp>
      <p:sp>
        <p:nvSpPr>
          <p:cNvPr id="26627" name="Content Placeholder 3"/>
          <p:cNvSpPr>
            <a:spLocks noGrp="1"/>
          </p:cNvSpPr>
          <p:nvPr>
            <p:ph idx="1"/>
          </p:nvPr>
        </p:nvSpPr>
        <p:spPr/>
        <p:txBody>
          <a:bodyPr/>
          <a:lstStyle/>
          <a:p>
            <a:pPr eaLnBrk="1" hangingPunct="1"/>
            <a:r>
              <a:rPr lang="en-US" dirty="0" smtClean="0"/>
              <a:t>For parameters with little or no variability, look up or measure constant/worst-case value</a:t>
            </a:r>
          </a:p>
          <a:p>
            <a:pPr lvl="1" eaLnBrk="1" hangingPunct="1">
              <a:spcBef>
                <a:spcPts val="400"/>
              </a:spcBef>
            </a:pPr>
            <a:r>
              <a:rPr lang="en-US" sz="2000" dirty="0" smtClean="0"/>
              <a:t>CPU frequency</a:t>
            </a:r>
          </a:p>
          <a:p>
            <a:pPr lvl="1" eaLnBrk="1" hangingPunct="1">
              <a:spcBef>
                <a:spcPts val="400"/>
              </a:spcBef>
            </a:pPr>
            <a:r>
              <a:rPr lang="en-US" sz="2000" dirty="0" smtClean="0"/>
              <a:t>L1 data cache latency (</a:t>
            </a:r>
            <a:r>
              <a:rPr lang="pl-PL" sz="2000" i="1" dirty="0" smtClean="0">
                <a:solidFill>
                  <a:srgbClr val="00B0F0"/>
                </a:solidFill>
              </a:rPr>
              <a:t>L1_dlat</a:t>
            </a:r>
            <a:r>
              <a:rPr lang="en-US" sz="2000" dirty="0" smtClean="0"/>
              <a:t>)</a:t>
            </a:r>
          </a:p>
          <a:p>
            <a:pPr lvl="1" eaLnBrk="1" hangingPunct="1">
              <a:spcBef>
                <a:spcPts val="400"/>
              </a:spcBef>
            </a:pPr>
            <a:r>
              <a:rPr lang="en-US" sz="2000" dirty="0" smtClean="0"/>
              <a:t>L1 </a:t>
            </a:r>
            <a:r>
              <a:rPr lang="en-US" sz="2000" dirty="0" err="1" smtClean="0"/>
              <a:t>instr</a:t>
            </a:r>
            <a:r>
              <a:rPr lang="en-US" sz="2000" dirty="0" smtClean="0"/>
              <a:t> cache latency (</a:t>
            </a:r>
            <a:r>
              <a:rPr lang="pl-PL" sz="2000" i="1" dirty="0" smtClean="0">
                <a:solidFill>
                  <a:srgbClr val="00B0F0"/>
                </a:solidFill>
              </a:rPr>
              <a:t>L1_</a:t>
            </a:r>
            <a:r>
              <a:rPr lang="en-US" sz="2000" i="1" dirty="0" err="1" smtClean="0">
                <a:solidFill>
                  <a:srgbClr val="00B0F0"/>
                </a:solidFill>
              </a:rPr>
              <a:t>i</a:t>
            </a:r>
            <a:r>
              <a:rPr lang="pl-PL" sz="2000" i="1" dirty="0" smtClean="0">
                <a:solidFill>
                  <a:srgbClr val="00B0F0"/>
                </a:solidFill>
              </a:rPr>
              <a:t>lat</a:t>
            </a:r>
            <a:r>
              <a:rPr lang="en-US" sz="2000" dirty="0" smtClean="0"/>
              <a:t>)</a:t>
            </a:r>
          </a:p>
          <a:p>
            <a:pPr lvl="1" eaLnBrk="1" hangingPunct="1">
              <a:spcBef>
                <a:spcPts val="400"/>
              </a:spcBef>
            </a:pPr>
            <a:r>
              <a:rPr lang="en-US" sz="2000" dirty="0" smtClean="0"/>
              <a:t>L2 cache latency (</a:t>
            </a:r>
            <a:r>
              <a:rPr lang="pl-PL" sz="2000" i="1" dirty="0" smtClean="0">
                <a:solidFill>
                  <a:srgbClr val="00B0F0"/>
                </a:solidFill>
              </a:rPr>
              <a:t>L</a:t>
            </a:r>
            <a:r>
              <a:rPr lang="en-US" sz="2000" i="1" dirty="0" smtClean="0">
                <a:solidFill>
                  <a:srgbClr val="00B0F0"/>
                </a:solidFill>
              </a:rPr>
              <a:t>2</a:t>
            </a:r>
            <a:r>
              <a:rPr lang="pl-PL" sz="2000" i="1" dirty="0" smtClean="0">
                <a:solidFill>
                  <a:srgbClr val="00B0F0"/>
                </a:solidFill>
              </a:rPr>
              <a:t>_lat</a:t>
            </a:r>
            <a:r>
              <a:rPr lang="en-US" sz="2000" dirty="0" smtClean="0"/>
              <a:t>)</a:t>
            </a:r>
          </a:p>
          <a:p>
            <a:pPr eaLnBrk="1" hangingPunct="1"/>
            <a:r>
              <a:rPr lang="en-US" dirty="0" smtClean="0"/>
              <a:t>For parameters with large range, use conservative value (may have to be tuned)</a:t>
            </a:r>
          </a:p>
          <a:p>
            <a:pPr lvl="1" eaLnBrk="1" hangingPunct="1"/>
            <a:r>
              <a:rPr lang="en-US" sz="2000" dirty="0" smtClean="0"/>
              <a:t>TLB miss latency (</a:t>
            </a:r>
            <a:r>
              <a:rPr lang="en-US" sz="2000" i="1" dirty="0" smtClean="0">
                <a:solidFill>
                  <a:srgbClr val="00B0F0"/>
                </a:solidFill>
              </a:rPr>
              <a:t>TLB</a:t>
            </a:r>
            <a:r>
              <a:rPr lang="pl-PL" sz="2000" i="1" dirty="0" smtClean="0">
                <a:solidFill>
                  <a:srgbClr val="00B0F0"/>
                </a:solidFill>
              </a:rPr>
              <a:t>_lat</a:t>
            </a:r>
            <a:r>
              <a:rPr lang="en-US" sz="2000" dirty="0" smtClean="0"/>
              <a:t>)</a:t>
            </a:r>
          </a:p>
          <a:p>
            <a:pPr lvl="1" eaLnBrk="1" hangingPunct="1"/>
            <a:r>
              <a:rPr lang="en-US" sz="2000" dirty="0" smtClean="0"/>
              <a:t>Memory access latency (</a:t>
            </a:r>
            <a:r>
              <a:rPr lang="en-US" sz="2000" i="1" dirty="0" err="1" smtClean="0">
                <a:solidFill>
                  <a:srgbClr val="00B0F0"/>
                </a:solidFill>
              </a:rPr>
              <a:t>Mem</a:t>
            </a:r>
            <a:r>
              <a:rPr lang="pl-PL" sz="2000" i="1" dirty="0" smtClean="0">
                <a:solidFill>
                  <a:srgbClr val="00B0F0"/>
                </a:solidFill>
              </a:rPr>
              <a:t>_lat</a:t>
            </a:r>
            <a:r>
              <a:rPr lang="en-US" sz="2000" dirty="0" smtClean="0"/>
              <a:t>)</a:t>
            </a:r>
          </a:p>
          <a:p>
            <a:pPr lvl="1" eaLnBrk="1" hangingPunct="1"/>
            <a:r>
              <a:rPr lang="en-US" sz="2000" dirty="0" smtClean="0"/>
              <a:t>Good CPI threshold</a:t>
            </a:r>
          </a:p>
        </p:txBody>
      </p:sp>
      <p:sp>
        <p:nvSpPr>
          <p:cNvPr id="26628" name="Date Placeholder 4"/>
          <p:cNvSpPr>
            <a:spLocks noGrp="1"/>
          </p:cNvSpPr>
          <p:nvPr>
            <p:ph type="dt" sz="quarter" idx="11"/>
          </p:nvPr>
        </p:nvSpPr>
        <p:spPr>
          <a:noFill/>
        </p:spPr>
        <p:txBody>
          <a:bodyPr/>
          <a:lstStyle/>
          <a:p>
            <a:r>
              <a:rPr lang="en-US"/>
              <a:t>PerfExpert Tutorial</a:t>
            </a:r>
          </a:p>
        </p:txBody>
      </p:sp>
      <p:sp>
        <p:nvSpPr>
          <p:cNvPr id="6" name="Content Placeholder 3"/>
          <p:cNvSpPr txBox="1">
            <a:spLocks/>
          </p:cNvSpPr>
          <p:nvPr/>
        </p:nvSpPr>
        <p:spPr bwMode="auto">
          <a:xfrm>
            <a:off x="4114800" y="2301875"/>
            <a:ext cx="4724400" cy="3794125"/>
          </a:xfrm>
          <a:prstGeom prst="rect">
            <a:avLst/>
          </a:prstGeom>
          <a:noFill/>
          <a:ln w="9525">
            <a:noFill/>
            <a:miter lim="800000"/>
            <a:headEnd/>
            <a:tailEnd/>
          </a:ln>
          <a:effectLst/>
        </p:spPr>
        <p:txBody>
          <a:bodyPr/>
          <a:lstStyle/>
          <a:p>
            <a:pPr marL="742950" lvl="1" indent="-285750">
              <a:spcBef>
                <a:spcPts val="400"/>
              </a:spcBef>
              <a:buClr>
                <a:srgbClr val="8282D4"/>
              </a:buClr>
              <a:buSzPct val="90000"/>
              <a:buFont typeface="Wingdings" pitchFamily="2" charset="2"/>
              <a:buChar char="§"/>
              <a:defRPr/>
            </a:pPr>
            <a:r>
              <a:rPr lang="en-US" sz="2000" kern="0" dirty="0">
                <a:latin typeface="Calibri" pitchFamily="34" charset="0"/>
              </a:rPr>
              <a:t>FP add/sub/</a:t>
            </a:r>
            <a:r>
              <a:rPr lang="en-US" sz="2000" kern="0" dirty="0" err="1">
                <a:latin typeface="Calibri" pitchFamily="34" charset="0"/>
              </a:rPr>
              <a:t>mul</a:t>
            </a:r>
            <a:r>
              <a:rPr lang="en-US" sz="2000" kern="0" dirty="0">
                <a:latin typeface="Calibri" pitchFamily="34" charset="0"/>
              </a:rPr>
              <a:t> latency (</a:t>
            </a:r>
            <a:r>
              <a:rPr lang="en-US" sz="2000" i="1" kern="0" dirty="0">
                <a:solidFill>
                  <a:srgbClr val="00B0F0"/>
                </a:solidFill>
                <a:latin typeface="Calibri" pitchFamily="34" charset="0"/>
              </a:rPr>
              <a:t>FP</a:t>
            </a:r>
            <a:r>
              <a:rPr lang="pl-PL" sz="2000" i="1" kern="0" dirty="0">
                <a:solidFill>
                  <a:srgbClr val="00B0F0"/>
                </a:solidFill>
                <a:latin typeface="Calibri" pitchFamily="34" charset="0"/>
              </a:rPr>
              <a:t>_lat</a:t>
            </a:r>
            <a:r>
              <a:rPr lang="en-US" sz="2000" kern="0" dirty="0">
                <a:latin typeface="Calibri" pitchFamily="34" charset="0"/>
              </a:rPr>
              <a:t>)</a:t>
            </a:r>
          </a:p>
          <a:p>
            <a:pPr marL="742950" lvl="1" indent="-285750">
              <a:spcBef>
                <a:spcPts val="400"/>
              </a:spcBef>
              <a:buClr>
                <a:srgbClr val="8282D4"/>
              </a:buClr>
              <a:buSzPct val="90000"/>
              <a:buFont typeface="Wingdings" pitchFamily="2" charset="2"/>
              <a:buChar char="§"/>
              <a:defRPr/>
            </a:pPr>
            <a:r>
              <a:rPr lang="en-US" sz="2000" kern="0" dirty="0">
                <a:latin typeface="Calibri" pitchFamily="34" charset="0"/>
              </a:rPr>
              <a:t>FP div/</a:t>
            </a:r>
            <a:r>
              <a:rPr lang="en-US" sz="2000" kern="0" dirty="0" err="1">
                <a:latin typeface="Calibri" pitchFamily="34" charset="0"/>
              </a:rPr>
              <a:t>sqrt</a:t>
            </a:r>
            <a:r>
              <a:rPr lang="en-US" sz="2000" kern="0" dirty="0">
                <a:latin typeface="Calibri" pitchFamily="34" charset="0"/>
              </a:rPr>
              <a:t> latency (</a:t>
            </a:r>
            <a:r>
              <a:rPr lang="en-US" sz="2000" i="1" kern="0" dirty="0" err="1">
                <a:solidFill>
                  <a:srgbClr val="00B0F0"/>
                </a:solidFill>
                <a:latin typeface="Calibri" pitchFamily="34" charset="0"/>
              </a:rPr>
              <a:t>FP_slow</a:t>
            </a:r>
            <a:r>
              <a:rPr lang="pl-PL" sz="2000" i="1" kern="0" dirty="0">
                <a:solidFill>
                  <a:srgbClr val="00B0F0"/>
                </a:solidFill>
                <a:latin typeface="Calibri" pitchFamily="34" charset="0"/>
              </a:rPr>
              <a:t>_lat</a:t>
            </a:r>
            <a:r>
              <a:rPr lang="en-US" sz="2000" kern="0" dirty="0">
                <a:latin typeface="Calibri" pitchFamily="34" charset="0"/>
              </a:rPr>
              <a:t>)</a:t>
            </a:r>
          </a:p>
          <a:p>
            <a:pPr marL="742950" lvl="1" indent="-285750">
              <a:spcBef>
                <a:spcPts val="400"/>
              </a:spcBef>
              <a:buClr>
                <a:srgbClr val="8282D4"/>
              </a:buClr>
              <a:buSzPct val="90000"/>
              <a:buFont typeface="Wingdings" pitchFamily="2" charset="2"/>
              <a:buChar char="§"/>
              <a:defRPr/>
            </a:pPr>
            <a:r>
              <a:rPr lang="en-US" sz="2000" kern="0" dirty="0">
                <a:latin typeface="Calibri" pitchFamily="34" charset="0"/>
              </a:rPr>
              <a:t>Branch instruction latency (</a:t>
            </a:r>
            <a:r>
              <a:rPr lang="en-US" sz="2000" i="1" kern="0" dirty="0">
                <a:solidFill>
                  <a:srgbClr val="00B0F0"/>
                </a:solidFill>
                <a:latin typeface="Calibri" pitchFamily="34" charset="0"/>
              </a:rPr>
              <a:t>BR</a:t>
            </a:r>
            <a:r>
              <a:rPr lang="pl-PL" sz="2000" i="1" kern="0" dirty="0">
                <a:solidFill>
                  <a:srgbClr val="00B0F0"/>
                </a:solidFill>
                <a:latin typeface="Calibri" pitchFamily="34" charset="0"/>
              </a:rPr>
              <a:t>_lat</a:t>
            </a:r>
            <a:r>
              <a:rPr lang="en-US" sz="2000" kern="0" dirty="0">
                <a:latin typeface="Calibri" pitchFamily="34" charset="0"/>
              </a:rPr>
              <a:t>)</a:t>
            </a:r>
          </a:p>
          <a:p>
            <a:pPr marL="742950" lvl="1" indent="-285750">
              <a:spcBef>
                <a:spcPts val="400"/>
              </a:spcBef>
              <a:buClr>
                <a:srgbClr val="8282D4"/>
              </a:buClr>
              <a:buSzPct val="90000"/>
              <a:buFont typeface="Wingdings" pitchFamily="2" charset="2"/>
              <a:buChar char="§"/>
              <a:defRPr/>
            </a:pPr>
            <a:r>
              <a:rPr lang="en-US" sz="2000" kern="0" dirty="0">
                <a:latin typeface="Calibri" pitchFamily="34" charset="0"/>
              </a:rPr>
              <a:t>Branch penalty (</a:t>
            </a:r>
            <a:r>
              <a:rPr lang="en-US" sz="2000" i="1" kern="0" dirty="0" err="1">
                <a:solidFill>
                  <a:srgbClr val="00B0F0"/>
                </a:solidFill>
                <a:latin typeface="Calibri" pitchFamily="34" charset="0"/>
              </a:rPr>
              <a:t>BR_miss</a:t>
            </a:r>
            <a:r>
              <a:rPr lang="pl-PL" sz="2000" i="1" kern="0" dirty="0">
                <a:solidFill>
                  <a:srgbClr val="00B0F0"/>
                </a:solidFill>
                <a:latin typeface="Calibri" pitchFamily="34" charset="0"/>
              </a:rPr>
              <a:t>_lat</a:t>
            </a:r>
            <a:r>
              <a:rPr lang="en-US" sz="2000" kern="0" dirty="0">
                <a:latin typeface="Calibri" pitchFamily="34" charset="0"/>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PerfExpert on Ranger</a:t>
            </a:r>
            <a:endParaRPr lang="en-US" dirty="0"/>
          </a:p>
        </p:txBody>
      </p:sp>
      <p:sp>
        <p:nvSpPr>
          <p:cNvPr id="3" name="Content Placeholder 2"/>
          <p:cNvSpPr>
            <a:spLocks noGrp="1"/>
          </p:cNvSpPr>
          <p:nvPr>
            <p:ph idx="1"/>
          </p:nvPr>
        </p:nvSpPr>
        <p:spPr/>
        <p:txBody>
          <a:bodyPr/>
          <a:lstStyle/>
          <a:p>
            <a:endParaRPr lang="en-US" dirty="0" smtClean="0"/>
          </a:p>
          <a:p>
            <a:r>
              <a:rPr lang="en-US" dirty="0" smtClean="0"/>
              <a:t>Demo: Ranger configuration</a:t>
            </a:r>
          </a:p>
          <a:p>
            <a:endParaRPr lang="en-US" dirty="0" smtClean="0"/>
          </a:p>
          <a:p>
            <a:r>
              <a:rPr lang="en-US" dirty="0" smtClean="0"/>
              <a:t>Demo: PerfExpert installation</a:t>
            </a:r>
            <a:endParaRPr lang="en-US" dirty="0"/>
          </a:p>
        </p:txBody>
      </p:sp>
      <p:sp>
        <p:nvSpPr>
          <p:cNvPr id="4" name="Slide Number Placeholder 3"/>
          <p:cNvSpPr>
            <a:spLocks noGrp="1"/>
          </p:cNvSpPr>
          <p:nvPr>
            <p:ph type="sldNum" sz="quarter" idx="10"/>
          </p:nvPr>
        </p:nvSpPr>
        <p:spPr/>
        <p:txBody>
          <a:bodyPr/>
          <a:lstStyle/>
          <a:p>
            <a:pPr>
              <a:defRPr/>
            </a:pPr>
            <a:fld id="{B5D96876-A9B1-4D15-86E4-199C1ADF0476}" type="slidenum">
              <a:rPr lang="en-US" smtClean="0"/>
              <a:pPr>
                <a:defRPr/>
              </a:pPr>
              <a:t>71</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pic>
        <p:nvPicPr>
          <p:cNvPr id="6" name="Picture 6" descr="PElogo.PNG"/>
          <p:cNvPicPr>
            <a:picLocks noChangeAspect="1"/>
          </p:cNvPicPr>
          <p:nvPr/>
        </p:nvPicPr>
        <p:blipFill>
          <a:blip r:embed="rId2" cstate="print"/>
          <a:srcRect/>
          <a:stretch>
            <a:fillRect/>
          </a:stretch>
        </p:blipFill>
        <p:spPr bwMode="auto">
          <a:xfrm>
            <a:off x="2590800" y="4614863"/>
            <a:ext cx="4017963" cy="1023937"/>
          </a:xfrm>
          <a:prstGeom prst="rect">
            <a:avLst/>
          </a:prstGeom>
          <a:noFill/>
          <a:ln w="9525">
            <a:noFill/>
            <a:miter lim="800000"/>
            <a:headEnd/>
            <a:tailEnd/>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0"/>
          </p:nvPr>
        </p:nvSpPr>
        <p:spPr>
          <a:noFill/>
        </p:spPr>
        <p:txBody>
          <a:bodyPr/>
          <a:lstStyle/>
          <a:p>
            <a:fld id="{A56D06C9-14B8-456A-A9C6-2A69E9909D7A}" type="slidenum">
              <a:rPr lang="en-US"/>
              <a:pPr/>
              <a:t>72</a:t>
            </a:fld>
            <a:endParaRPr lang="en-US"/>
          </a:p>
        </p:txBody>
      </p:sp>
      <p:sp>
        <p:nvSpPr>
          <p:cNvPr id="28674" name="Title 1"/>
          <p:cNvSpPr>
            <a:spLocks noGrp="1"/>
          </p:cNvSpPr>
          <p:nvPr>
            <p:ph type="title"/>
          </p:nvPr>
        </p:nvSpPr>
        <p:spPr/>
        <p:txBody>
          <a:bodyPr/>
          <a:lstStyle/>
          <a:p>
            <a:pPr eaLnBrk="1" hangingPunct="1"/>
            <a:r>
              <a:rPr lang="en-US" dirty="0" smtClean="0"/>
              <a:t>Porting PerfExpert to Intel Nehalem</a:t>
            </a:r>
          </a:p>
        </p:txBody>
      </p:sp>
      <p:sp>
        <p:nvSpPr>
          <p:cNvPr id="28675" name="Content Placeholder 9"/>
          <p:cNvSpPr>
            <a:spLocks noGrp="1"/>
          </p:cNvSpPr>
          <p:nvPr>
            <p:ph idx="1"/>
          </p:nvPr>
        </p:nvSpPr>
        <p:spPr/>
        <p:txBody>
          <a:bodyPr/>
          <a:lstStyle/>
          <a:p>
            <a:pPr eaLnBrk="1" hangingPunct="1"/>
            <a:r>
              <a:rPr lang="en-US" dirty="0" smtClean="0"/>
              <a:t>Software stack is already installed</a:t>
            </a:r>
          </a:p>
          <a:p>
            <a:pPr eaLnBrk="1" hangingPunct="1"/>
            <a:r>
              <a:rPr lang="en-US" dirty="0" smtClean="0"/>
              <a:t>Demonstration</a:t>
            </a:r>
          </a:p>
          <a:p>
            <a:pPr lvl="1" eaLnBrk="1" hangingPunct="1"/>
            <a:r>
              <a:rPr lang="en-US" dirty="0" smtClean="0"/>
              <a:t>PerfExpert configuration steps</a:t>
            </a:r>
          </a:p>
          <a:p>
            <a:pPr lvl="2" eaLnBrk="1" hangingPunct="1"/>
            <a:r>
              <a:rPr lang="en-US" dirty="0" smtClean="0"/>
              <a:t>Same categories as on Ranger</a:t>
            </a:r>
          </a:p>
          <a:p>
            <a:pPr lvl="2" eaLnBrk="1" hangingPunct="1"/>
            <a:r>
              <a:rPr lang="en-US" dirty="0" smtClean="0"/>
              <a:t>Performance counter selection</a:t>
            </a:r>
          </a:p>
          <a:p>
            <a:pPr lvl="2" eaLnBrk="1" hangingPunct="1"/>
            <a:r>
              <a:rPr lang="en-US" dirty="0" smtClean="0"/>
              <a:t>System parameters</a:t>
            </a:r>
          </a:p>
          <a:p>
            <a:pPr lvl="2" eaLnBrk="1" hangingPunct="1"/>
            <a:r>
              <a:rPr lang="en-US" dirty="0" smtClean="0"/>
              <a:t>LCPI formulae</a:t>
            </a:r>
          </a:p>
          <a:p>
            <a:pPr lvl="1" eaLnBrk="1" hangingPunct="1"/>
            <a:r>
              <a:rPr lang="en-US" dirty="0" smtClean="0"/>
              <a:t>PerfExpert file generation</a:t>
            </a:r>
          </a:p>
          <a:p>
            <a:pPr lvl="2" eaLnBrk="1" hangingPunct="1"/>
            <a:r>
              <a:rPr lang="en-US" dirty="0" smtClean="0"/>
              <a:t>PerfExpert.sge , </a:t>
            </a:r>
            <a:r>
              <a:rPr lang="en-US" dirty="0" err="1" smtClean="0"/>
              <a:t>PerfExpert.perl</a:t>
            </a:r>
            <a:r>
              <a:rPr lang="en-US" dirty="0" smtClean="0"/>
              <a:t>, and README</a:t>
            </a:r>
          </a:p>
        </p:txBody>
      </p:sp>
      <p:sp>
        <p:nvSpPr>
          <p:cNvPr id="28676" name="Date Placeholder 3"/>
          <p:cNvSpPr>
            <a:spLocks noGrp="1"/>
          </p:cNvSpPr>
          <p:nvPr>
            <p:ph type="dt" sz="quarter" idx="11"/>
          </p:nvPr>
        </p:nvSpPr>
        <p:spPr>
          <a:noFill/>
        </p:spPr>
        <p:txBody>
          <a:bodyPr/>
          <a:lstStyle/>
          <a:p>
            <a:r>
              <a:rPr lang="en-US"/>
              <a:t>PerfExpert Tutorial</a:t>
            </a:r>
          </a:p>
        </p:txBody>
      </p:sp>
      <p:pic>
        <p:nvPicPr>
          <p:cNvPr id="28677" name="Picture 4"/>
          <p:cNvPicPr>
            <a:picLocks noChangeAspect="1" noChangeArrowheads="1"/>
          </p:cNvPicPr>
          <p:nvPr/>
        </p:nvPicPr>
        <p:blipFill>
          <a:blip r:embed="rId3" cstate="print"/>
          <a:srcRect/>
          <a:stretch>
            <a:fillRect/>
          </a:stretch>
        </p:blipFill>
        <p:spPr bwMode="auto">
          <a:xfrm>
            <a:off x="5845175" y="3001963"/>
            <a:ext cx="1012825" cy="1189037"/>
          </a:xfrm>
          <a:prstGeom prst="rect">
            <a:avLst/>
          </a:prstGeom>
          <a:noFill/>
          <a:ln w="9525">
            <a:noFill/>
            <a:miter lim="800000"/>
            <a:headEnd/>
            <a:tailEnd/>
          </a:ln>
        </p:spPr>
      </p:pic>
      <p:pic>
        <p:nvPicPr>
          <p:cNvPr id="28678" name="Picture 5"/>
          <p:cNvPicPr>
            <a:picLocks noChangeAspect="1" noChangeArrowheads="1"/>
          </p:cNvPicPr>
          <p:nvPr/>
        </p:nvPicPr>
        <p:blipFill>
          <a:blip r:embed="rId4" cstate="print"/>
          <a:srcRect/>
          <a:stretch>
            <a:fillRect/>
          </a:stretch>
        </p:blipFill>
        <p:spPr bwMode="auto">
          <a:xfrm>
            <a:off x="7713663" y="2971800"/>
            <a:ext cx="973137" cy="1189038"/>
          </a:xfrm>
          <a:prstGeom prst="rect">
            <a:avLst/>
          </a:prstGeom>
          <a:noFill/>
          <a:ln w="9525">
            <a:noFill/>
            <a:miter lim="800000"/>
            <a:headEnd/>
            <a:tailEnd/>
          </a:ln>
        </p:spPr>
      </p:pic>
      <p:sp>
        <p:nvSpPr>
          <p:cNvPr id="12" name="Right Arrow 11"/>
          <p:cNvSpPr/>
          <p:nvPr/>
        </p:nvSpPr>
        <p:spPr bwMode="auto">
          <a:xfrm>
            <a:off x="7086600" y="3429000"/>
            <a:ext cx="457200" cy="304800"/>
          </a:xfrm>
          <a:prstGeom prst="rightArrow">
            <a:avLst/>
          </a:prstGeom>
          <a:gradFill>
            <a:gsLst>
              <a:gs pos="0">
                <a:schemeClr val="tx1"/>
              </a:gs>
              <a:gs pos="25000">
                <a:srgbClr val="21D6E0"/>
              </a:gs>
              <a:gs pos="75000">
                <a:srgbClr val="0087E6"/>
              </a:gs>
              <a:gs pos="100000">
                <a:srgbClr val="005CBF"/>
              </a:gs>
            </a:gsLst>
            <a:lin ang="0" scaled="0"/>
          </a:gradFill>
          <a:ln w="9525" cap="flat" cmpd="sng" algn="ctr">
            <a:noFill/>
            <a:prstDash val="solid"/>
            <a:round/>
            <a:headEnd type="none" w="med" len="med"/>
            <a:tailEnd type="none" w="med" len="med"/>
          </a:ln>
          <a:effectLst/>
        </p:spPr>
        <p:txBody>
          <a:bodyPr/>
          <a:lstStyle/>
          <a:p>
            <a:pPr marL="742950" indent="-285750">
              <a:spcBef>
                <a:spcPct val="20000"/>
              </a:spcBef>
              <a:buClr>
                <a:schemeClr val="hlink"/>
              </a:buClr>
              <a:buSzPct val="55000"/>
              <a:buFont typeface="Wingdings" pitchFamily="2" charset="2"/>
              <a:buChar char="n"/>
              <a:defRPr/>
            </a:pP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from Ranger to Longhorn</a:t>
            </a:r>
            <a:endParaRPr lang="en-US" dirty="0"/>
          </a:p>
        </p:txBody>
      </p:sp>
      <p:sp>
        <p:nvSpPr>
          <p:cNvPr id="3" name="Content Placeholder 2"/>
          <p:cNvSpPr>
            <a:spLocks noGrp="1"/>
          </p:cNvSpPr>
          <p:nvPr>
            <p:ph idx="1"/>
          </p:nvPr>
        </p:nvSpPr>
        <p:spPr/>
        <p:txBody>
          <a:bodyPr/>
          <a:lstStyle/>
          <a:p>
            <a:pPr>
              <a:buNone/>
            </a:pPr>
            <a:r>
              <a:rPr lang="en-US" dirty="0" smtClean="0"/>
              <a:t>1. Establish desired categories</a:t>
            </a:r>
          </a:p>
          <a:p>
            <a:pPr lvl="1"/>
            <a:r>
              <a:rPr lang="en-US" dirty="0" smtClean="0"/>
              <a:t>No change</a:t>
            </a:r>
          </a:p>
          <a:p>
            <a:pPr>
              <a:buNone/>
            </a:pPr>
            <a:r>
              <a:rPr lang="en-US" dirty="0" smtClean="0"/>
              <a:t>2. Define LCPI formula for each category</a:t>
            </a:r>
          </a:p>
          <a:p>
            <a:pPr lvl="1"/>
            <a:r>
              <a:rPr lang="en-US" dirty="0" smtClean="0"/>
              <a:t>Adjust data accesses, </a:t>
            </a:r>
            <a:r>
              <a:rPr lang="en-US" dirty="0" err="1" smtClean="0"/>
              <a:t>instr</a:t>
            </a:r>
            <a:r>
              <a:rPr lang="en-US" dirty="0" smtClean="0"/>
              <a:t> accesses, FP instructions</a:t>
            </a:r>
          </a:p>
          <a:p>
            <a:pPr>
              <a:buNone/>
            </a:pPr>
            <a:r>
              <a:rPr lang="en-US" dirty="0" smtClean="0"/>
              <a:t>3. Select hardware performance counters</a:t>
            </a:r>
          </a:p>
          <a:p>
            <a:pPr lvl="1"/>
            <a:r>
              <a:rPr lang="en-US" dirty="0" smtClean="0"/>
              <a:t>Remove </a:t>
            </a:r>
            <a:r>
              <a:rPr lang="en-US" dirty="0" smtClean="0">
                <a:solidFill>
                  <a:srgbClr val="00B050"/>
                </a:solidFill>
              </a:rPr>
              <a:t>L2_DCM</a:t>
            </a:r>
            <a:r>
              <a:rPr lang="en-US" dirty="0" smtClean="0"/>
              <a:t>, </a:t>
            </a:r>
            <a:r>
              <a:rPr lang="en-US" dirty="0" smtClean="0">
                <a:solidFill>
                  <a:srgbClr val="00B050"/>
                </a:solidFill>
              </a:rPr>
              <a:t>FAD_INS</a:t>
            </a:r>
            <a:r>
              <a:rPr lang="en-US" dirty="0" smtClean="0"/>
              <a:t>, </a:t>
            </a:r>
            <a:r>
              <a:rPr lang="en-US" dirty="0" smtClean="0">
                <a:solidFill>
                  <a:srgbClr val="00B050"/>
                </a:solidFill>
              </a:rPr>
              <a:t>FML_INS</a:t>
            </a:r>
            <a:r>
              <a:rPr lang="en-US" dirty="0" smtClean="0"/>
              <a:t>, </a:t>
            </a:r>
            <a:r>
              <a:rPr lang="en-US" dirty="0" smtClean="0">
                <a:solidFill>
                  <a:srgbClr val="00B050"/>
                </a:solidFill>
              </a:rPr>
              <a:t>FDV_INS</a:t>
            </a:r>
          </a:p>
          <a:p>
            <a:pPr lvl="1"/>
            <a:r>
              <a:rPr lang="en-US" dirty="0" smtClean="0"/>
              <a:t>Add </a:t>
            </a:r>
            <a:r>
              <a:rPr lang="en-US" dirty="0" smtClean="0">
                <a:solidFill>
                  <a:srgbClr val="FF0000"/>
                </a:solidFill>
              </a:rPr>
              <a:t>L2_TCM</a:t>
            </a:r>
            <a:r>
              <a:rPr lang="en-US" dirty="0" smtClean="0"/>
              <a:t>, </a:t>
            </a:r>
            <a:r>
              <a:rPr lang="en-US" dirty="0" smtClean="0">
                <a:solidFill>
                  <a:srgbClr val="FF0000"/>
                </a:solidFill>
              </a:rPr>
              <a:t>FP_COMP_OPS_EXE</a:t>
            </a:r>
            <a:r>
              <a:rPr lang="en-US" dirty="0" smtClean="0"/>
              <a:t>, </a:t>
            </a:r>
            <a:r>
              <a:rPr lang="en-US" dirty="0" smtClean="0">
                <a:solidFill>
                  <a:srgbClr val="FF0000"/>
                </a:solidFill>
              </a:rPr>
              <a:t>ARITH</a:t>
            </a:r>
            <a:r>
              <a:rPr lang="en-US" dirty="0" smtClean="0"/>
              <a:t>, </a:t>
            </a:r>
            <a:r>
              <a:rPr lang="en-US" dirty="0" smtClean="0">
                <a:solidFill>
                  <a:srgbClr val="FF0000"/>
                </a:solidFill>
              </a:rPr>
              <a:t>L1I</a:t>
            </a:r>
          </a:p>
          <a:p>
            <a:pPr>
              <a:buNone/>
            </a:pPr>
            <a:r>
              <a:rPr lang="en-US" dirty="0" smtClean="0"/>
              <a:t>4. Determine system parameters</a:t>
            </a:r>
          </a:p>
          <a:p>
            <a:pPr lvl="1"/>
            <a:r>
              <a:rPr lang="en-US" dirty="0" smtClean="0"/>
              <a:t>Same parameters (minus one), mostly different values</a:t>
            </a:r>
            <a:endParaRPr lang="en-US" dirty="0"/>
          </a:p>
        </p:txBody>
      </p:sp>
      <p:sp>
        <p:nvSpPr>
          <p:cNvPr id="4" name="Slide Number Placeholder 3"/>
          <p:cNvSpPr>
            <a:spLocks noGrp="1"/>
          </p:cNvSpPr>
          <p:nvPr>
            <p:ph type="sldNum" sz="quarter" idx="10"/>
          </p:nvPr>
        </p:nvSpPr>
        <p:spPr/>
        <p:txBody>
          <a:bodyPr/>
          <a:lstStyle/>
          <a:p>
            <a:pPr>
              <a:defRPr/>
            </a:pPr>
            <a:fld id="{B5D96876-A9B1-4D15-86E4-199C1ADF0476}" type="slidenum">
              <a:rPr lang="en-US" smtClean="0"/>
              <a:pPr>
                <a:defRPr/>
              </a:pPr>
              <a:t>73</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F22B7FA0-656A-4BAA-AA0F-2709F2E4EF46}" type="slidenum">
              <a:rPr lang="en-US" sz="1400">
                <a:latin typeface="Calibri" pitchFamily="34" charset="0"/>
              </a:rPr>
              <a:pPr algn="r"/>
              <a:t>74</a:t>
            </a:fld>
            <a:endParaRPr lang="en-US" sz="1400">
              <a:latin typeface="Calibri" pitchFamily="34" charset="0"/>
            </a:endParaRPr>
          </a:p>
        </p:txBody>
      </p:sp>
      <p:sp>
        <p:nvSpPr>
          <p:cNvPr id="63491" name="Title 2"/>
          <p:cNvSpPr>
            <a:spLocks noGrp="1"/>
          </p:cNvSpPr>
          <p:nvPr>
            <p:ph type="title" idx="4294967295"/>
          </p:nvPr>
        </p:nvSpPr>
        <p:spPr/>
        <p:txBody>
          <a:bodyPr/>
          <a:lstStyle/>
          <a:p>
            <a:pPr eaLnBrk="1" hangingPunct="1"/>
            <a:r>
              <a:rPr lang="en-US" dirty="0" smtClean="0"/>
              <a:t>Longhorn LCPI Formulae</a:t>
            </a:r>
          </a:p>
        </p:txBody>
      </p:sp>
      <p:sp>
        <p:nvSpPr>
          <p:cNvPr id="4" name="Content Placeholder 3"/>
          <p:cNvSpPr>
            <a:spLocks noGrp="1"/>
          </p:cNvSpPr>
          <p:nvPr>
            <p:ph idx="4294967295"/>
          </p:nvPr>
        </p:nvSpPr>
        <p:spPr/>
        <p:txBody>
          <a:bodyPr/>
          <a:lstStyle/>
          <a:p>
            <a:pPr eaLnBrk="1" hangingPunct="1">
              <a:defRPr/>
            </a:pPr>
            <a:r>
              <a:rPr lang="en-US" dirty="0" smtClean="0"/>
              <a:t>Overall LCPI</a:t>
            </a:r>
          </a:p>
          <a:p>
            <a:pPr marL="800100" lvl="3" indent="-342900" eaLnBrk="1" hangingPunct="1">
              <a:buClr>
                <a:srgbClr val="7B7BD1"/>
              </a:buClr>
              <a:buSzPct val="95000"/>
              <a:defRPr/>
            </a:pPr>
            <a:r>
              <a:rPr lang="en-US" sz="1900" dirty="0" smtClean="0">
                <a:solidFill>
                  <a:srgbClr val="00B050"/>
                </a:solidFill>
              </a:rPr>
              <a:t>TOT_CYC</a:t>
            </a:r>
            <a:r>
              <a:rPr lang="en-US" sz="1900" dirty="0" smtClean="0"/>
              <a:t> / </a:t>
            </a:r>
            <a:r>
              <a:rPr lang="en-US" sz="1900" dirty="0" smtClean="0">
                <a:solidFill>
                  <a:srgbClr val="00B050"/>
                </a:solidFill>
              </a:rPr>
              <a:t>TOT_INS</a:t>
            </a:r>
          </a:p>
          <a:p>
            <a:pPr eaLnBrk="1" hangingPunct="1">
              <a:defRPr/>
            </a:pPr>
            <a:r>
              <a:rPr lang="en-US" dirty="0" smtClean="0"/>
              <a:t>Upper LCPI bounds by category</a:t>
            </a:r>
          </a:p>
          <a:p>
            <a:pPr marL="800100" lvl="3" indent="-342900" eaLnBrk="1" hangingPunct="1">
              <a:buClr>
                <a:srgbClr val="7B7BD1"/>
              </a:buClr>
              <a:buSzPct val="95000"/>
              <a:defRPr/>
            </a:pPr>
            <a:r>
              <a:rPr lang="pl-PL" sz="1700" dirty="0" smtClean="0">
                <a:solidFill>
                  <a:schemeClr val="tx1">
                    <a:lumMod val="95000"/>
                    <a:lumOff val="5000"/>
                  </a:schemeClr>
                </a:solidFill>
              </a:rPr>
              <a:t>(</a:t>
            </a:r>
            <a:r>
              <a:rPr lang="pl-PL" sz="1700" dirty="0" smtClean="0">
                <a:solidFill>
                  <a:srgbClr val="00B050"/>
                </a:solidFill>
              </a:rPr>
              <a:t>L1_DCA</a:t>
            </a:r>
            <a:r>
              <a:rPr lang="pl-PL" sz="1700" dirty="0" smtClean="0">
                <a:solidFill>
                  <a:schemeClr val="tx1">
                    <a:lumMod val="95000"/>
                    <a:lumOff val="5000"/>
                  </a:schemeClr>
                </a:solidFill>
              </a:rPr>
              <a:t> * </a:t>
            </a:r>
            <a:r>
              <a:rPr lang="pl-PL" sz="1700" i="1" dirty="0" smtClean="0">
                <a:solidFill>
                  <a:srgbClr val="00B0F0"/>
                </a:solidFill>
              </a:rPr>
              <a:t>L1_dlat</a:t>
            </a:r>
            <a:r>
              <a:rPr lang="pl-PL" sz="1700" dirty="0" smtClean="0">
                <a:solidFill>
                  <a:schemeClr val="tx1">
                    <a:lumMod val="95000"/>
                    <a:lumOff val="5000"/>
                  </a:schemeClr>
                </a:solidFill>
              </a:rPr>
              <a:t> + </a:t>
            </a:r>
            <a:r>
              <a:rPr lang="pl-PL" sz="1700" dirty="0" smtClean="0">
                <a:solidFill>
                  <a:srgbClr val="00B050"/>
                </a:solidFill>
              </a:rPr>
              <a:t>L2_DCA</a:t>
            </a:r>
            <a:r>
              <a:rPr lang="pl-PL" sz="1700" dirty="0" smtClean="0">
                <a:solidFill>
                  <a:schemeClr val="tx1">
                    <a:lumMod val="95000"/>
                    <a:lumOff val="5000"/>
                  </a:schemeClr>
                </a:solidFill>
              </a:rPr>
              <a:t> * </a:t>
            </a:r>
            <a:r>
              <a:rPr lang="pl-PL" sz="1700" i="1" dirty="0" smtClean="0">
                <a:solidFill>
                  <a:srgbClr val="00B0F0"/>
                </a:solidFill>
              </a:rPr>
              <a:t>L2_lat</a:t>
            </a:r>
            <a:r>
              <a:rPr lang="pl-PL" sz="1700" dirty="0" smtClean="0">
                <a:solidFill>
                  <a:schemeClr val="tx1">
                    <a:lumMod val="95000"/>
                    <a:lumOff val="5000"/>
                  </a:schemeClr>
                </a:solidFill>
              </a:rPr>
              <a:t> + </a:t>
            </a:r>
            <a:r>
              <a:rPr lang="en-US" sz="1700" dirty="0" smtClean="0">
                <a:solidFill>
                  <a:schemeClr val="tx1">
                    <a:lumMod val="95000"/>
                    <a:lumOff val="5000"/>
                  </a:schemeClr>
                </a:solidFill>
              </a:rPr>
              <a:t>(</a:t>
            </a:r>
            <a:r>
              <a:rPr lang="pl-PL" sz="1700" dirty="0" smtClean="0">
                <a:solidFill>
                  <a:srgbClr val="FF0000"/>
                </a:solidFill>
              </a:rPr>
              <a:t>L2_</a:t>
            </a:r>
            <a:r>
              <a:rPr lang="en-US" sz="1700" dirty="0" smtClean="0">
                <a:solidFill>
                  <a:srgbClr val="FF0000"/>
                </a:solidFill>
              </a:rPr>
              <a:t>T</a:t>
            </a:r>
            <a:r>
              <a:rPr lang="pl-PL" sz="1700" dirty="0" smtClean="0">
                <a:solidFill>
                  <a:srgbClr val="FF0000"/>
                </a:solidFill>
              </a:rPr>
              <a:t>CM</a:t>
            </a:r>
            <a:r>
              <a:rPr lang="pl-PL" sz="1700" dirty="0" smtClean="0">
                <a:solidFill>
                  <a:schemeClr val="tx1">
                    <a:lumMod val="95000"/>
                    <a:lumOff val="5000"/>
                  </a:schemeClr>
                </a:solidFill>
              </a:rPr>
              <a:t> </a:t>
            </a:r>
            <a:r>
              <a:rPr lang="en-US" sz="1700" dirty="0" smtClean="0">
                <a:solidFill>
                  <a:schemeClr val="tx1">
                    <a:lumMod val="95000"/>
                    <a:lumOff val="5000"/>
                  </a:schemeClr>
                </a:solidFill>
              </a:rPr>
              <a:t>- </a:t>
            </a:r>
            <a:r>
              <a:rPr lang="pl-PL" sz="1700" dirty="0" smtClean="0">
                <a:solidFill>
                  <a:srgbClr val="00B050"/>
                </a:solidFill>
              </a:rPr>
              <a:t>L2_</a:t>
            </a:r>
            <a:r>
              <a:rPr lang="en-US" sz="1700" dirty="0" smtClean="0">
                <a:solidFill>
                  <a:srgbClr val="00B050"/>
                </a:solidFill>
              </a:rPr>
              <a:t>I</a:t>
            </a:r>
            <a:r>
              <a:rPr lang="pl-PL" sz="1700" dirty="0" smtClean="0">
                <a:solidFill>
                  <a:srgbClr val="00B050"/>
                </a:solidFill>
              </a:rPr>
              <a:t>CM</a:t>
            </a:r>
            <a:r>
              <a:rPr lang="en-US" sz="1700" dirty="0" smtClean="0">
                <a:solidFill>
                  <a:schemeClr val="tx1">
                    <a:lumMod val="95000"/>
                    <a:lumOff val="5000"/>
                  </a:schemeClr>
                </a:solidFill>
              </a:rPr>
              <a:t>)</a:t>
            </a:r>
            <a:r>
              <a:rPr lang="pl-PL" sz="1700" dirty="0" smtClean="0">
                <a:solidFill>
                  <a:schemeClr val="tx1">
                    <a:lumMod val="95000"/>
                    <a:lumOff val="5000"/>
                  </a:schemeClr>
                </a:solidFill>
              </a:rPr>
              <a:t>* </a:t>
            </a:r>
            <a:r>
              <a:rPr lang="pl-PL" sz="1700" i="1" dirty="0" smtClean="0">
                <a:solidFill>
                  <a:srgbClr val="00B0F0"/>
                </a:solidFill>
              </a:rPr>
              <a:t>Mem_lat</a:t>
            </a:r>
            <a:r>
              <a:rPr lang="pl-PL" sz="1700" dirty="0" smtClean="0">
                <a:solidFill>
                  <a:schemeClr val="tx1">
                    <a:lumMod val="95000"/>
                    <a:lumOff val="5000"/>
                  </a:schemeClr>
                </a:solidFill>
              </a:rPr>
              <a:t>) / </a:t>
            </a:r>
            <a:r>
              <a:rPr lang="pl-PL" sz="1700" dirty="0" smtClean="0">
                <a:solidFill>
                  <a:srgbClr val="00B050"/>
                </a:solidFill>
              </a:rPr>
              <a:t>TOT_INS</a:t>
            </a:r>
            <a:endParaRPr lang="en-US" sz="1700" dirty="0" smtClean="0">
              <a:solidFill>
                <a:srgbClr val="00B050"/>
              </a:solidFill>
            </a:endParaRPr>
          </a:p>
          <a:p>
            <a:pPr marL="800100" lvl="3" indent="-342900" eaLnBrk="1" hangingPunct="1">
              <a:buClr>
                <a:srgbClr val="7B7BD1"/>
              </a:buClr>
              <a:buSzPct val="95000"/>
              <a:defRPr/>
            </a:pPr>
            <a:r>
              <a:rPr lang="pl-PL" sz="1900" dirty="0" smtClean="0">
                <a:solidFill>
                  <a:schemeClr val="tx1">
                    <a:lumMod val="95000"/>
                    <a:lumOff val="5000"/>
                  </a:schemeClr>
                </a:solidFill>
              </a:rPr>
              <a:t>(</a:t>
            </a:r>
            <a:r>
              <a:rPr lang="pl-PL" sz="1900" dirty="0" smtClean="0">
                <a:solidFill>
                  <a:srgbClr val="00B050"/>
                </a:solidFill>
              </a:rPr>
              <a:t>L1_</a:t>
            </a:r>
            <a:r>
              <a:rPr lang="en-US" sz="1900" dirty="0" smtClean="0">
                <a:solidFill>
                  <a:srgbClr val="00B050"/>
                </a:solidFill>
              </a:rPr>
              <a:t>I</a:t>
            </a:r>
            <a:r>
              <a:rPr lang="pl-PL" sz="1900" dirty="0" smtClean="0">
                <a:solidFill>
                  <a:srgbClr val="00B050"/>
                </a:solidFill>
              </a:rPr>
              <a:t>CA</a:t>
            </a:r>
            <a:r>
              <a:rPr lang="pl-PL" sz="1900" dirty="0" smtClean="0">
                <a:solidFill>
                  <a:schemeClr val="tx1">
                    <a:lumMod val="95000"/>
                    <a:lumOff val="5000"/>
                  </a:schemeClr>
                </a:solidFill>
              </a:rPr>
              <a:t> * </a:t>
            </a:r>
            <a:r>
              <a:rPr lang="pl-PL" sz="1900" i="1" dirty="0" smtClean="0">
                <a:solidFill>
                  <a:srgbClr val="FF0000"/>
                </a:solidFill>
              </a:rPr>
              <a:t>L1_</a:t>
            </a:r>
            <a:r>
              <a:rPr lang="en-US" sz="1900" i="1" dirty="0" err="1" smtClean="0">
                <a:solidFill>
                  <a:srgbClr val="FF0000"/>
                </a:solidFill>
              </a:rPr>
              <a:t>i</a:t>
            </a:r>
            <a:r>
              <a:rPr lang="pl-PL" sz="1900" i="1" dirty="0" smtClean="0">
                <a:solidFill>
                  <a:srgbClr val="FF0000"/>
                </a:solidFill>
              </a:rPr>
              <a:t>lat</a:t>
            </a:r>
            <a:r>
              <a:rPr lang="pl-PL" sz="1900" dirty="0" smtClean="0">
                <a:solidFill>
                  <a:schemeClr val="tx1">
                    <a:lumMod val="95000"/>
                    <a:lumOff val="5000"/>
                  </a:schemeClr>
                </a:solidFill>
              </a:rPr>
              <a:t> </a:t>
            </a:r>
            <a:r>
              <a:rPr lang="en-US" sz="1900" dirty="0" smtClean="0">
                <a:solidFill>
                  <a:schemeClr val="tx1">
                    <a:lumMod val="95000"/>
                    <a:lumOff val="5000"/>
                  </a:schemeClr>
                </a:solidFill>
              </a:rPr>
              <a:t>+ </a:t>
            </a:r>
            <a:r>
              <a:rPr lang="pl-PL" sz="1900" dirty="0" smtClean="0">
                <a:solidFill>
                  <a:srgbClr val="FF0000"/>
                </a:solidFill>
              </a:rPr>
              <a:t>L1</a:t>
            </a:r>
            <a:r>
              <a:rPr lang="en-US" sz="1900" dirty="0" smtClean="0">
                <a:solidFill>
                  <a:srgbClr val="FF0000"/>
                </a:solidFill>
              </a:rPr>
              <a:t>I</a:t>
            </a:r>
            <a:r>
              <a:rPr lang="en-US" sz="1900" dirty="0" smtClean="0">
                <a:solidFill>
                  <a:schemeClr val="tx1">
                    <a:lumMod val="95000"/>
                    <a:lumOff val="5000"/>
                  </a:schemeClr>
                </a:solidFill>
              </a:rPr>
              <a:t> </a:t>
            </a:r>
            <a:r>
              <a:rPr lang="pl-PL" sz="1900" dirty="0" smtClean="0">
                <a:solidFill>
                  <a:schemeClr val="tx1">
                    <a:lumMod val="95000"/>
                    <a:lumOff val="5000"/>
                  </a:schemeClr>
                </a:solidFill>
              </a:rPr>
              <a:t>+ </a:t>
            </a:r>
            <a:r>
              <a:rPr lang="pl-PL" sz="1900" dirty="0" smtClean="0">
                <a:solidFill>
                  <a:srgbClr val="00B050"/>
                </a:solidFill>
              </a:rPr>
              <a:t>L2_</a:t>
            </a:r>
            <a:r>
              <a:rPr lang="en-US" sz="1900" dirty="0" smtClean="0">
                <a:solidFill>
                  <a:srgbClr val="00B050"/>
                </a:solidFill>
              </a:rPr>
              <a:t>I</a:t>
            </a:r>
            <a:r>
              <a:rPr lang="pl-PL" sz="1900" dirty="0" smtClean="0">
                <a:solidFill>
                  <a:srgbClr val="00B050"/>
                </a:solidFill>
              </a:rPr>
              <a:t>CA</a:t>
            </a:r>
            <a:r>
              <a:rPr lang="pl-PL" sz="1900" dirty="0" smtClean="0">
                <a:solidFill>
                  <a:schemeClr val="tx1">
                    <a:lumMod val="95000"/>
                    <a:lumOff val="5000"/>
                  </a:schemeClr>
                </a:solidFill>
              </a:rPr>
              <a:t> * </a:t>
            </a:r>
            <a:r>
              <a:rPr lang="pl-PL" sz="1900" i="1" dirty="0" smtClean="0">
                <a:solidFill>
                  <a:srgbClr val="00B0F0"/>
                </a:solidFill>
              </a:rPr>
              <a:t>L2_lat</a:t>
            </a:r>
            <a:r>
              <a:rPr lang="pl-PL" sz="1900" dirty="0" smtClean="0">
                <a:solidFill>
                  <a:schemeClr val="tx1">
                    <a:lumMod val="95000"/>
                    <a:lumOff val="5000"/>
                  </a:schemeClr>
                </a:solidFill>
              </a:rPr>
              <a:t> + </a:t>
            </a:r>
            <a:r>
              <a:rPr lang="pl-PL" sz="1900" dirty="0" smtClean="0">
                <a:solidFill>
                  <a:srgbClr val="00B050"/>
                </a:solidFill>
              </a:rPr>
              <a:t>L2_</a:t>
            </a:r>
            <a:r>
              <a:rPr lang="en-US" sz="1900" dirty="0" smtClean="0">
                <a:solidFill>
                  <a:srgbClr val="00B050"/>
                </a:solidFill>
              </a:rPr>
              <a:t>I</a:t>
            </a:r>
            <a:r>
              <a:rPr lang="pl-PL" sz="1900" dirty="0" smtClean="0">
                <a:solidFill>
                  <a:srgbClr val="00B050"/>
                </a:solidFill>
              </a:rPr>
              <a:t>CM</a:t>
            </a:r>
            <a:r>
              <a:rPr lang="pl-PL" sz="1900" dirty="0" smtClean="0">
                <a:solidFill>
                  <a:schemeClr val="tx1">
                    <a:lumMod val="95000"/>
                    <a:lumOff val="5000"/>
                  </a:schemeClr>
                </a:solidFill>
              </a:rPr>
              <a:t> * </a:t>
            </a:r>
            <a:r>
              <a:rPr lang="pl-PL" sz="1900" i="1" dirty="0" smtClean="0">
                <a:solidFill>
                  <a:srgbClr val="00B0F0"/>
                </a:solidFill>
              </a:rPr>
              <a:t>Mem_lat</a:t>
            </a:r>
            <a:r>
              <a:rPr lang="pl-PL" sz="1900" dirty="0" smtClean="0">
                <a:solidFill>
                  <a:schemeClr val="tx1">
                    <a:lumMod val="95000"/>
                    <a:lumOff val="5000"/>
                  </a:schemeClr>
                </a:solidFill>
              </a:rPr>
              <a:t>) / </a:t>
            </a:r>
            <a:r>
              <a:rPr lang="pl-PL" sz="1900" dirty="0" smtClean="0">
                <a:solidFill>
                  <a:srgbClr val="00B050"/>
                </a:solidFill>
              </a:rPr>
              <a:t>TOT_INS</a:t>
            </a:r>
            <a:endParaRPr lang="en-US" sz="1900" dirty="0" smtClean="0">
              <a:solidFill>
                <a:srgbClr val="00B050"/>
              </a:solidFill>
            </a:endParaRPr>
          </a:p>
          <a:p>
            <a:pPr marL="800100" lvl="3" indent="-342900" eaLnBrk="1" hangingPunct="1">
              <a:buClr>
                <a:srgbClr val="7B7BD1"/>
              </a:buClr>
              <a:buSzPct val="95000"/>
              <a:defRPr/>
            </a:pPr>
            <a:r>
              <a:rPr lang="en-US" sz="1900" dirty="0" smtClean="0"/>
              <a:t>(</a:t>
            </a:r>
            <a:r>
              <a:rPr lang="en-US" sz="1900" dirty="0" smtClean="0">
                <a:solidFill>
                  <a:srgbClr val="00B050"/>
                </a:solidFill>
              </a:rPr>
              <a:t>TLB_DM</a:t>
            </a:r>
            <a:r>
              <a:rPr lang="en-US" sz="1900" dirty="0" smtClean="0"/>
              <a:t> * </a:t>
            </a:r>
            <a:r>
              <a:rPr lang="en-US" sz="1900" i="1" dirty="0" err="1" smtClean="0">
                <a:solidFill>
                  <a:srgbClr val="00B0F0"/>
                </a:solidFill>
              </a:rPr>
              <a:t>TLB_lat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00B050"/>
                </a:solidFill>
              </a:rPr>
              <a:t>TLB_IM</a:t>
            </a:r>
            <a:r>
              <a:rPr lang="en-US" sz="1900" dirty="0" smtClean="0"/>
              <a:t> * </a:t>
            </a:r>
            <a:r>
              <a:rPr lang="en-US" sz="1900" i="1" dirty="0" err="1" smtClean="0">
                <a:solidFill>
                  <a:srgbClr val="00B0F0"/>
                </a:solidFill>
              </a:rPr>
              <a:t>TLB_lat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00B050"/>
                </a:solidFill>
              </a:rPr>
              <a:t>BR_INS</a:t>
            </a:r>
            <a:r>
              <a:rPr lang="en-US" sz="1900" dirty="0" smtClean="0"/>
              <a:t> * </a:t>
            </a:r>
            <a:r>
              <a:rPr lang="en-US" sz="1900" i="1" dirty="0" err="1" smtClean="0">
                <a:solidFill>
                  <a:srgbClr val="00B0F0"/>
                </a:solidFill>
              </a:rPr>
              <a:t>BR_lat</a:t>
            </a:r>
            <a:r>
              <a:rPr lang="en-US" sz="1900" dirty="0" smtClean="0"/>
              <a:t> + </a:t>
            </a:r>
            <a:r>
              <a:rPr lang="en-US" sz="1900" dirty="0" smtClean="0">
                <a:solidFill>
                  <a:srgbClr val="00B050"/>
                </a:solidFill>
              </a:rPr>
              <a:t>BR_MSP</a:t>
            </a:r>
            <a:r>
              <a:rPr lang="en-US" sz="1900" dirty="0" smtClean="0"/>
              <a:t> * </a:t>
            </a:r>
            <a:r>
              <a:rPr lang="en-US" sz="1900" i="1" dirty="0" err="1" smtClean="0">
                <a:solidFill>
                  <a:srgbClr val="00B0F0"/>
                </a:solidFill>
              </a:rPr>
              <a:t>BR_miss_lat</a:t>
            </a:r>
            <a:r>
              <a:rPr lang="en-US" sz="1900" dirty="0" smtClean="0"/>
              <a:t>) / </a:t>
            </a:r>
            <a:r>
              <a:rPr lang="en-US" sz="1900" dirty="0" smtClean="0">
                <a:solidFill>
                  <a:srgbClr val="00B050"/>
                </a:solidFill>
              </a:rPr>
              <a:t>TOT_INS</a:t>
            </a:r>
          </a:p>
          <a:p>
            <a:pPr marL="800100" lvl="3" indent="-342900" eaLnBrk="1" hangingPunct="1">
              <a:buClr>
                <a:srgbClr val="7B7BD1"/>
              </a:buClr>
              <a:buSzPct val="95000"/>
              <a:defRPr/>
            </a:pPr>
            <a:r>
              <a:rPr lang="en-US" sz="1900" dirty="0" smtClean="0"/>
              <a:t>(</a:t>
            </a:r>
            <a:r>
              <a:rPr lang="en-US" sz="1900" dirty="0" smtClean="0">
                <a:solidFill>
                  <a:srgbClr val="FF0000"/>
                </a:solidFill>
              </a:rPr>
              <a:t>FP_COMP_OPS_EXE</a:t>
            </a:r>
            <a:r>
              <a:rPr lang="en-US" sz="1900" dirty="0" smtClean="0"/>
              <a:t> * </a:t>
            </a:r>
            <a:r>
              <a:rPr lang="en-US" sz="1900" i="1" dirty="0" err="1" smtClean="0">
                <a:solidFill>
                  <a:srgbClr val="00B0F0"/>
                </a:solidFill>
              </a:rPr>
              <a:t>FP_lat</a:t>
            </a:r>
            <a:r>
              <a:rPr lang="en-US" sz="1900" dirty="0" smtClean="0"/>
              <a:t> + </a:t>
            </a:r>
            <a:r>
              <a:rPr lang="en-US" sz="1900" dirty="0" smtClean="0">
                <a:solidFill>
                  <a:srgbClr val="FF0000"/>
                </a:solidFill>
              </a:rPr>
              <a:t>ARITH</a:t>
            </a:r>
            <a:r>
              <a:rPr lang="en-US" sz="1900" dirty="0" smtClean="0"/>
              <a:t>) / </a:t>
            </a:r>
            <a:r>
              <a:rPr lang="en-US" sz="1900" dirty="0" smtClean="0">
                <a:solidFill>
                  <a:srgbClr val="00B050"/>
                </a:solidFill>
              </a:rPr>
              <a:t>TOT_INS</a:t>
            </a:r>
            <a:r>
              <a:rPr lang="en-US" sz="1900" dirty="0" smtClean="0"/>
              <a:t>    [no </a:t>
            </a:r>
            <a:r>
              <a:rPr lang="en-US" sz="1900" i="1" dirty="0" err="1" smtClean="0">
                <a:solidFill>
                  <a:srgbClr val="FF0000"/>
                </a:solidFill>
              </a:rPr>
              <a:t>FP_slow_lat</a:t>
            </a:r>
            <a:r>
              <a:rPr lang="en-US" sz="1900" dirty="0" smtClean="0"/>
              <a:t>]</a:t>
            </a:r>
            <a:endParaRPr lang="en-US" sz="1900" dirty="0" smtClean="0">
              <a:solidFill>
                <a:srgbClr val="00B050"/>
              </a:solidFill>
            </a:endParaRPr>
          </a:p>
        </p:txBody>
      </p:sp>
      <p:sp>
        <p:nvSpPr>
          <p:cNvPr id="63493"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pic>
        <p:nvPicPr>
          <p:cNvPr id="63494" name="Picture 3"/>
          <p:cNvPicPr>
            <a:picLocks noChangeAspect="1" noChangeArrowheads="1"/>
          </p:cNvPicPr>
          <p:nvPr/>
        </p:nvPicPr>
        <p:blipFill>
          <a:blip r:embed="rId3" cstate="print"/>
          <a:srcRect/>
          <a:stretch>
            <a:fillRect/>
          </a:stretch>
        </p:blipFill>
        <p:spPr bwMode="auto">
          <a:xfrm>
            <a:off x="2667000" y="5078413"/>
            <a:ext cx="4449763" cy="1246187"/>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PerfExpert on Longhorn</a:t>
            </a:r>
            <a:endParaRPr lang="en-US" dirty="0"/>
          </a:p>
        </p:txBody>
      </p:sp>
      <p:sp>
        <p:nvSpPr>
          <p:cNvPr id="3" name="Content Placeholder 2"/>
          <p:cNvSpPr>
            <a:spLocks noGrp="1"/>
          </p:cNvSpPr>
          <p:nvPr>
            <p:ph idx="1"/>
          </p:nvPr>
        </p:nvSpPr>
        <p:spPr/>
        <p:txBody>
          <a:bodyPr/>
          <a:lstStyle/>
          <a:p>
            <a:pPr lvl="4"/>
            <a:endParaRPr lang="en-US" dirty="0" smtClean="0"/>
          </a:p>
          <a:p>
            <a:r>
              <a:rPr lang="en-US" dirty="0" smtClean="0"/>
              <a:t>Demo: Ranger configuration</a:t>
            </a:r>
          </a:p>
          <a:p>
            <a:endParaRPr lang="en-US" dirty="0" smtClean="0"/>
          </a:p>
          <a:p>
            <a:r>
              <a:rPr lang="en-US" dirty="0" smtClean="0"/>
              <a:t>Demo: PerfExpert installation</a:t>
            </a:r>
          </a:p>
          <a:p>
            <a:endParaRPr lang="en-US" dirty="0" smtClean="0"/>
          </a:p>
          <a:p>
            <a:r>
              <a:rPr lang="en-US" dirty="0" smtClean="0"/>
              <a:t>Future work</a:t>
            </a:r>
            <a:endParaRPr lang="en-US" dirty="0"/>
          </a:p>
        </p:txBody>
      </p:sp>
      <p:sp>
        <p:nvSpPr>
          <p:cNvPr id="4" name="Slide Number Placeholder 3"/>
          <p:cNvSpPr>
            <a:spLocks noGrp="1"/>
          </p:cNvSpPr>
          <p:nvPr>
            <p:ph type="sldNum" sz="quarter" idx="10"/>
          </p:nvPr>
        </p:nvSpPr>
        <p:spPr/>
        <p:txBody>
          <a:bodyPr/>
          <a:lstStyle/>
          <a:p>
            <a:pPr>
              <a:defRPr/>
            </a:pPr>
            <a:fld id="{B5D96876-A9B1-4D15-86E4-199C1ADF0476}" type="slidenum">
              <a:rPr lang="en-US" smtClean="0"/>
              <a:pPr>
                <a:defRPr/>
              </a:pPr>
              <a:t>75</a:t>
            </a:fld>
            <a:endParaRPr lang="en-US" dirty="0"/>
          </a:p>
        </p:txBody>
      </p:sp>
      <p:sp>
        <p:nvSpPr>
          <p:cNvPr id="5" name="Date Placeholder 4"/>
          <p:cNvSpPr>
            <a:spLocks noGrp="1"/>
          </p:cNvSpPr>
          <p:nvPr>
            <p:ph type="dt" sz="half" idx="11"/>
          </p:nvPr>
        </p:nvSpPr>
        <p:spPr/>
        <p:txBody>
          <a:bodyPr/>
          <a:lstStyle/>
          <a:p>
            <a:pPr>
              <a:defRPr/>
            </a:pPr>
            <a:r>
              <a:rPr lang="en-US" smtClean="0"/>
              <a:t>PerfExpert Tutorial</a:t>
            </a:r>
            <a:endParaRPr lang="en-US" dirty="0"/>
          </a:p>
        </p:txBody>
      </p:sp>
      <p:pic>
        <p:nvPicPr>
          <p:cNvPr id="6" name="Picture 6" descr="PElogo.PNG"/>
          <p:cNvPicPr>
            <a:picLocks noChangeAspect="1"/>
          </p:cNvPicPr>
          <p:nvPr/>
        </p:nvPicPr>
        <p:blipFill>
          <a:blip r:embed="rId2" cstate="print"/>
          <a:srcRect/>
          <a:stretch>
            <a:fillRect/>
          </a:stretch>
        </p:blipFill>
        <p:spPr bwMode="auto">
          <a:xfrm>
            <a:off x="2590800" y="4614863"/>
            <a:ext cx="4017963" cy="1023937"/>
          </a:xfrm>
          <a:prstGeom prst="rect">
            <a:avLst/>
          </a:prstGeom>
          <a:noFill/>
          <a:ln w="9525">
            <a:noFill/>
            <a:miter lim="800000"/>
            <a:headEnd/>
            <a:tailEnd/>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Future Work (1)</a:t>
            </a:r>
          </a:p>
        </p:txBody>
      </p:sp>
      <p:sp>
        <p:nvSpPr>
          <p:cNvPr id="29698" name="Content Placeholder 2"/>
          <p:cNvSpPr>
            <a:spLocks noGrp="1"/>
          </p:cNvSpPr>
          <p:nvPr>
            <p:ph idx="1"/>
          </p:nvPr>
        </p:nvSpPr>
        <p:spPr/>
        <p:txBody>
          <a:bodyPr/>
          <a:lstStyle/>
          <a:p>
            <a:pPr eaLnBrk="1" hangingPunct="1"/>
            <a:r>
              <a:rPr lang="en-US" dirty="0" smtClean="0"/>
              <a:t>More case studies</a:t>
            </a:r>
          </a:p>
          <a:p>
            <a:pPr lvl="1" eaLnBrk="1" hangingPunct="1"/>
            <a:r>
              <a:rPr lang="en-US" dirty="0" smtClean="0"/>
              <a:t>Applications with various bottlenecks to harden tool</a:t>
            </a:r>
          </a:p>
          <a:p>
            <a:pPr eaLnBrk="1" hangingPunct="1"/>
            <a:r>
              <a:rPr lang="en-US" dirty="0" smtClean="0"/>
              <a:t>Improve and expand capabilities</a:t>
            </a:r>
          </a:p>
          <a:p>
            <a:pPr lvl="1" eaLnBrk="1" hangingPunct="1"/>
            <a:r>
              <a:rPr lang="en-US" dirty="0" smtClean="0"/>
              <a:t>Finer-grained recommendations</a:t>
            </a:r>
          </a:p>
          <a:p>
            <a:pPr lvl="1" eaLnBrk="1" hangingPunct="1"/>
            <a:r>
              <a:rPr lang="en-US" dirty="0" smtClean="0"/>
              <a:t>Add data structure based analyses and optimizations</a:t>
            </a:r>
          </a:p>
          <a:p>
            <a:pPr lvl="1" eaLnBrk="1" hangingPunct="1"/>
            <a:r>
              <a:rPr lang="en-US" dirty="0" smtClean="0"/>
              <a:t>Non-performance-counter-based measurements</a:t>
            </a:r>
          </a:p>
          <a:p>
            <a:pPr lvl="1" eaLnBrk="1" hangingPunct="1"/>
            <a:r>
              <a:rPr lang="en-US" dirty="0" smtClean="0"/>
              <a:t>Grow optimization and example database</a:t>
            </a:r>
          </a:p>
          <a:p>
            <a:pPr lvl="1" eaLnBrk="1" hangingPunct="1"/>
            <a:r>
              <a:rPr lang="en-US" dirty="0" smtClean="0">
                <a:solidFill>
                  <a:srgbClr val="C00000"/>
                </a:solidFill>
              </a:rPr>
              <a:t>Automatic implementation of solutions to common core, chip and node-level performance bottlenecks</a:t>
            </a:r>
            <a:endParaRPr lang="en-US" dirty="0" smtClean="0"/>
          </a:p>
        </p:txBody>
      </p:sp>
      <p:sp>
        <p:nvSpPr>
          <p:cNvPr id="29699" name="Date Placeholder 3"/>
          <p:cNvSpPr>
            <a:spLocks noGrp="1"/>
          </p:cNvSpPr>
          <p:nvPr>
            <p:ph type="dt" sz="quarter" idx="11"/>
          </p:nvPr>
        </p:nvSpPr>
        <p:spPr>
          <a:noFill/>
        </p:spPr>
        <p:txBody>
          <a:bodyPr/>
          <a:lstStyle/>
          <a:p>
            <a:r>
              <a:rPr lang="en-US"/>
              <a:t>PerfExpert Tutorial</a:t>
            </a:r>
          </a:p>
        </p:txBody>
      </p:sp>
      <p:sp>
        <p:nvSpPr>
          <p:cNvPr id="29700" name="Slide Number Placeholder 5"/>
          <p:cNvSpPr>
            <a:spLocks noGrp="1"/>
          </p:cNvSpPr>
          <p:nvPr>
            <p:ph type="sldNum" sz="quarter" idx="10"/>
          </p:nvPr>
        </p:nvSpPr>
        <p:spPr>
          <a:noFill/>
        </p:spPr>
        <p:txBody>
          <a:bodyPr/>
          <a:lstStyle/>
          <a:p>
            <a:fld id="{E263168A-9AA7-4FB5-B9A7-8E645B8C6CB1}" type="slidenum">
              <a:rPr lang="en-US"/>
              <a:pPr/>
              <a:t>76</a:t>
            </a:fld>
            <a:endParaRPr lang="en-US"/>
          </a:p>
        </p:txBody>
      </p:sp>
      <p:pic>
        <p:nvPicPr>
          <p:cNvPr id="29701" name="Picture 2" descr="C:\Documents and Settings\Martin Burtscher\Local Settings\Temporary Internet Files\Content.IE5\B68Q7TDB\MCj02997010000[1].wmf"/>
          <p:cNvPicPr>
            <a:picLocks noChangeAspect="1" noChangeArrowheads="1"/>
          </p:cNvPicPr>
          <p:nvPr/>
        </p:nvPicPr>
        <p:blipFill>
          <a:blip r:embed="rId3" cstate="print"/>
          <a:srcRect/>
          <a:stretch>
            <a:fillRect/>
          </a:stretch>
        </p:blipFill>
        <p:spPr bwMode="auto">
          <a:xfrm>
            <a:off x="7086600" y="390525"/>
            <a:ext cx="1219200" cy="1365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pPr eaLnBrk="1" hangingPunct="1"/>
            <a:r>
              <a:rPr lang="en-US" smtClean="0"/>
              <a:t>Future Work (2)</a:t>
            </a:r>
          </a:p>
        </p:txBody>
      </p:sp>
      <p:sp>
        <p:nvSpPr>
          <p:cNvPr id="65539" name="Content Placeholder 2"/>
          <p:cNvSpPr>
            <a:spLocks noGrp="1"/>
          </p:cNvSpPr>
          <p:nvPr>
            <p:ph idx="4294967295"/>
          </p:nvPr>
        </p:nvSpPr>
        <p:spPr/>
        <p:txBody>
          <a:bodyPr/>
          <a:lstStyle/>
          <a:p>
            <a:pPr eaLnBrk="1" hangingPunct="1"/>
            <a:r>
              <a:rPr lang="en-US" dirty="0" smtClean="0"/>
              <a:t>Port and deploy PerfExpert on other systems</a:t>
            </a:r>
          </a:p>
          <a:p>
            <a:pPr lvl="1" eaLnBrk="1" hangingPunct="1"/>
            <a:r>
              <a:rPr lang="en-US" dirty="0" smtClean="0"/>
              <a:t>New generation AMD and Intel chips</a:t>
            </a:r>
          </a:p>
          <a:p>
            <a:pPr lvl="1" eaLnBrk="1" hangingPunct="1"/>
            <a:r>
              <a:rPr lang="en-US" dirty="0" smtClean="0"/>
              <a:t>PowerPC chips</a:t>
            </a:r>
          </a:p>
          <a:p>
            <a:pPr eaLnBrk="1" hangingPunct="1"/>
            <a:r>
              <a:rPr lang="en-US" dirty="0" smtClean="0"/>
              <a:t>We solicit collaborations for other chip/node architectures</a:t>
            </a:r>
          </a:p>
          <a:p>
            <a:pPr eaLnBrk="1" hangingPunct="1"/>
            <a:r>
              <a:rPr lang="en-US" dirty="0" smtClean="0"/>
              <a:t>Long term</a:t>
            </a:r>
          </a:p>
          <a:p>
            <a:pPr lvl="1" eaLnBrk="1" hangingPunct="1"/>
            <a:r>
              <a:rPr lang="en-US" dirty="0" smtClean="0"/>
              <a:t>Heterogeneous architectures</a:t>
            </a:r>
          </a:p>
          <a:p>
            <a:pPr lvl="1" eaLnBrk="1" hangingPunct="1"/>
            <a:r>
              <a:rPr lang="en-US" dirty="0" smtClean="0"/>
              <a:t>Communication and I/O bottleneck analyses and optimizations</a:t>
            </a:r>
          </a:p>
          <a:p>
            <a:pPr eaLnBrk="1" hangingPunct="1"/>
            <a:endParaRPr lang="en-US" dirty="0" smtClean="0"/>
          </a:p>
        </p:txBody>
      </p:sp>
      <p:sp>
        <p:nvSpPr>
          <p:cNvPr id="65540" name="Date Placeholder 3"/>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sp>
        <p:nvSpPr>
          <p:cNvPr id="65541" name="Slide Number Placeholder 5"/>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2365E732-5DFE-4C85-A90A-3E7AB6DE7A9B}" type="slidenum">
              <a:rPr lang="en-US" sz="1400">
                <a:latin typeface="Calibri" pitchFamily="34" charset="0"/>
              </a:rPr>
              <a:pPr algn="r"/>
              <a:t>77</a:t>
            </a:fld>
            <a:endParaRPr lang="en-US" sz="1400">
              <a:latin typeface="Calibri" pitchFamily="34" charset="0"/>
            </a:endParaRPr>
          </a:p>
        </p:txBody>
      </p:sp>
      <p:pic>
        <p:nvPicPr>
          <p:cNvPr id="65542" name="Picture 2" descr="C:\Documents and Settings\Martin Burtscher\Local Settings\Temporary Internet Files\Content.IE5\B68Q7TDB\MCj02997010000[1].wmf"/>
          <p:cNvPicPr>
            <a:picLocks noChangeAspect="1" noChangeArrowheads="1"/>
          </p:cNvPicPr>
          <p:nvPr/>
        </p:nvPicPr>
        <p:blipFill>
          <a:blip r:embed="rId3" cstate="print"/>
          <a:srcRect/>
          <a:stretch>
            <a:fillRect/>
          </a:stretch>
        </p:blipFill>
        <p:spPr bwMode="auto">
          <a:xfrm>
            <a:off x="7086600" y="3435350"/>
            <a:ext cx="1219200" cy="1365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p:cNvSpPr txBox="1">
            <a:spLocks noGrp="1"/>
          </p:cNvSpPr>
          <p:nvPr/>
        </p:nvSpPr>
        <p:spPr bwMode="auto">
          <a:xfrm>
            <a:off x="6781800" y="5970588"/>
            <a:ext cx="1905000" cy="457200"/>
          </a:xfrm>
          <a:prstGeom prst="rect">
            <a:avLst/>
          </a:prstGeom>
          <a:noFill/>
          <a:ln w="9525">
            <a:noFill/>
            <a:miter lim="800000"/>
            <a:headEnd/>
            <a:tailEnd/>
          </a:ln>
        </p:spPr>
        <p:txBody>
          <a:bodyPr anchor="b"/>
          <a:lstStyle/>
          <a:p>
            <a:pPr algn="r"/>
            <a:fld id="{4ED54D65-CC07-496A-AB10-9CAD9714A2F0}" type="slidenum">
              <a:rPr lang="en-US" sz="1400">
                <a:latin typeface="Calibri" pitchFamily="34" charset="0"/>
              </a:rPr>
              <a:pPr algn="r"/>
              <a:t>78</a:t>
            </a:fld>
            <a:endParaRPr lang="en-US" sz="1400">
              <a:latin typeface="Calibri" pitchFamily="34" charset="0"/>
            </a:endParaRPr>
          </a:p>
        </p:txBody>
      </p:sp>
      <p:sp>
        <p:nvSpPr>
          <p:cNvPr id="31746" name="Title 2"/>
          <p:cNvSpPr>
            <a:spLocks noGrp="1"/>
          </p:cNvSpPr>
          <p:nvPr>
            <p:ph type="title" idx="4294967295"/>
          </p:nvPr>
        </p:nvSpPr>
        <p:spPr/>
        <p:txBody>
          <a:bodyPr/>
          <a:lstStyle/>
          <a:p>
            <a:pPr eaLnBrk="1" hangingPunct="1"/>
            <a:r>
              <a:rPr lang="en-US" smtClean="0"/>
              <a:t>Goals for Tutorial</a:t>
            </a:r>
          </a:p>
        </p:txBody>
      </p:sp>
      <p:sp>
        <p:nvSpPr>
          <p:cNvPr id="31747" name="Content Placeholder 3"/>
          <p:cNvSpPr>
            <a:spLocks noGrp="1"/>
          </p:cNvSpPr>
          <p:nvPr>
            <p:ph idx="4294967295"/>
          </p:nvPr>
        </p:nvSpPr>
        <p:spPr/>
        <p:txBody>
          <a:bodyPr/>
          <a:lstStyle/>
          <a:p>
            <a:pPr eaLnBrk="1" hangingPunct="1"/>
            <a:r>
              <a:rPr lang="en-US" dirty="0" smtClean="0"/>
              <a:t>Operational effectiveness with PerfExpert</a:t>
            </a:r>
          </a:p>
          <a:p>
            <a:pPr lvl="1" eaLnBrk="1" hangingPunct="1"/>
            <a:r>
              <a:rPr lang="en-US" dirty="0" smtClean="0"/>
              <a:t>Be comfortable using PerfExpert</a:t>
            </a:r>
          </a:p>
          <a:p>
            <a:pPr lvl="1" eaLnBrk="1" hangingPunct="1"/>
            <a:r>
              <a:rPr lang="en-US" dirty="0" smtClean="0"/>
              <a:t>See how easy it is to use</a:t>
            </a:r>
          </a:p>
          <a:p>
            <a:pPr eaLnBrk="1" hangingPunct="1"/>
            <a:r>
              <a:rPr lang="en-US" dirty="0" smtClean="0"/>
              <a:t>Understanding of how PerfExpert works</a:t>
            </a:r>
          </a:p>
          <a:p>
            <a:pPr lvl="1" eaLnBrk="1" hangingPunct="1"/>
            <a:r>
              <a:rPr lang="en-US" dirty="0" smtClean="0"/>
              <a:t>Appreciate the sophistication of the analysis engine</a:t>
            </a:r>
          </a:p>
          <a:p>
            <a:pPr eaLnBrk="1" hangingPunct="1"/>
            <a:r>
              <a:rPr lang="en-US" dirty="0" smtClean="0"/>
              <a:t>Solicit collaborations</a:t>
            </a:r>
          </a:p>
          <a:p>
            <a:pPr lvl="1" eaLnBrk="1" hangingPunct="1"/>
            <a:r>
              <a:rPr lang="en-US" dirty="0" smtClean="0"/>
              <a:t>For applications of PerfExpert</a:t>
            </a:r>
          </a:p>
          <a:p>
            <a:pPr lvl="1" eaLnBrk="1" hangingPunct="1"/>
            <a:r>
              <a:rPr lang="en-US" dirty="0" smtClean="0"/>
              <a:t>For installation of PerfExpert at participant-local sites</a:t>
            </a:r>
          </a:p>
          <a:p>
            <a:pPr eaLnBrk="1" hangingPunct="1"/>
            <a:r>
              <a:rPr lang="en-US" dirty="0" smtClean="0"/>
              <a:t>Seek feedback on all aspects</a:t>
            </a:r>
          </a:p>
          <a:p>
            <a:pPr eaLnBrk="1" hangingPunct="1">
              <a:buFont typeface="Wingdings" pitchFamily="2" charset="2"/>
              <a:buNone/>
            </a:pPr>
            <a:endParaRPr lang="en-US" dirty="0" smtClean="0"/>
          </a:p>
        </p:txBody>
      </p:sp>
      <p:sp>
        <p:nvSpPr>
          <p:cNvPr id="31748" name="Date Placeholder 4"/>
          <p:cNvSpPr txBox="1">
            <a:spLocks noGrp="1"/>
          </p:cNvSpPr>
          <p:nvPr/>
        </p:nvSpPr>
        <p:spPr bwMode="auto">
          <a:xfrm>
            <a:off x="455613" y="5969000"/>
            <a:ext cx="6326187" cy="457200"/>
          </a:xfrm>
          <a:prstGeom prst="rect">
            <a:avLst/>
          </a:prstGeom>
          <a:noFill/>
          <a:ln w="9525">
            <a:noFill/>
            <a:miter lim="800000"/>
            <a:headEnd/>
            <a:tailEnd/>
          </a:ln>
        </p:spPr>
        <p:txBody>
          <a:bodyPr anchor="b"/>
          <a:lstStyle/>
          <a:p>
            <a:r>
              <a:rPr lang="en-US" sz="1400">
                <a:solidFill>
                  <a:srgbClr val="1C1C1C"/>
                </a:solidFill>
                <a:latin typeface="Calibri" pitchFamily="34" charset="0"/>
              </a:rPr>
              <a:t>PerfExpert Tutorial</a:t>
            </a:r>
          </a:p>
        </p:txBody>
      </p:sp>
      <p:pic>
        <p:nvPicPr>
          <p:cNvPr id="6" name="Picture 2" descr="C:\Documents and Settings\Martin Burtscher\Local Settings\Temporary Internet Files\Content.IE5\B68Q7TDB\MCj02952880000[1].wmf"/>
          <p:cNvPicPr>
            <a:picLocks noChangeAspect="1" noChangeArrowheads="1"/>
          </p:cNvPicPr>
          <p:nvPr/>
        </p:nvPicPr>
        <p:blipFill>
          <a:blip r:embed="rId3" cstate="print"/>
          <a:srcRect/>
          <a:stretch>
            <a:fillRect/>
          </a:stretch>
        </p:blipFill>
        <p:spPr bwMode="auto">
          <a:xfrm>
            <a:off x="7010400" y="1828800"/>
            <a:ext cx="1692275" cy="1316038"/>
          </a:xfrm>
          <a:prstGeom prst="rect">
            <a:avLst/>
          </a:prstGeom>
          <a:noFill/>
          <a:ln w="9525">
            <a:noFill/>
            <a:miter lim="800000"/>
            <a:headEnd/>
            <a:tailEnd/>
          </a:ln>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057400" y="2759075"/>
            <a:ext cx="5021263" cy="1279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Performance Counter-based Tools</a:t>
            </a:r>
          </a:p>
        </p:txBody>
      </p:sp>
      <p:sp>
        <p:nvSpPr>
          <p:cNvPr id="44034" name="Content Placeholder 2"/>
          <p:cNvSpPr>
            <a:spLocks noGrp="1"/>
          </p:cNvSpPr>
          <p:nvPr>
            <p:ph sz="half" idx="1"/>
          </p:nvPr>
        </p:nvSpPr>
        <p:spPr>
          <a:xfrm>
            <a:off x="457200" y="1323975"/>
            <a:ext cx="4114800" cy="4479925"/>
          </a:xfrm>
        </p:spPr>
        <p:txBody>
          <a:bodyPr/>
          <a:lstStyle/>
          <a:p>
            <a:pPr eaLnBrk="1" hangingPunct="1"/>
            <a:r>
              <a:rPr lang="en-US" dirty="0" smtClean="0"/>
              <a:t>Which tool?</a:t>
            </a:r>
          </a:p>
          <a:p>
            <a:pPr lvl="3" eaLnBrk="1" hangingPunct="1"/>
            <a:endParaRPr lang="en-US" dirty="0" smtClean="0"/>
          </a:p>
          <a:p>
            <a:pPr lvl="3" eaLnBrk="1" hangingPunct="1"/>
            <a:endParaRPr lang="en-US" dirty="0" smtClean="0"/>
          </a:p>
          <a:p>
            <a:pPr lvl="3" eaLnBrk="1" hangingPunct="1"/>
            <a:endParaRPr lang="en-US" sz="1400" dirty="0" smtClean="0"/>
          </a:p>
          <a:p>
            <a:pPr eaLnBrk="1" hangingPunct="1"/>
            <a:r>
              <a:rPr lang="en-US" dirty="0" smtClean="0"/>
              <a:t>Which counter(s)?</a:t>
            </a:r>
          </a:p>
          <a:p>
            <a:pPr lvl="1" eaLnBrk="1" hangingPunct="1"/>
            <a:r>
              <a:rPr lang="en-US" dirty="0" smtClean="0"/>
              <a:t>100s of possibilities</a:t>
            </a:r>
          </a:p>
          <a:p>
            <a:pPr lvl="1" eaLnBrk="1" hangingPunct="1"/>
            <a:r>
              <a:rPr lang="en-US" dirty="0" smtClean="0"/>
              <a:t>Cryptic descriptions</a:t>
            </a:r>
            <a:endParaRPr lang="en-US" sz="1000" dirty="0" smtClean="0"/>
          </a:p>
          <a:p>
            <a:pPr eaLnBrk="1" hangingPunct="1"/>
            <a:r>
              <a:rPr lang="en-US" dirty="0" smtClean="0"/>
              <a:t>What is counted?</a:t>
            </a:r>
          </a:p>
          <a:p>
            <a:pPr lvl="1" eaLnBrk="1" hangingPunct="1"/>
            <a:r>
              <a:rPr lang="en-US" dirty="0" smtClean="0"/>
              <a:t>Adds include subtractions</a:t>
            </a:r>
          </a:p>
          <a:p>
            <a:pPr lvl="1" eaLnBrk="1" hangingPunct="1"/>
            <a:r>
              <a:rPr lang="en-US" dirty="0" smtClean="0"/>
              <a:t>L1 misses exclude lines with prefetch requests</a:t>
            </a:r>
          </a:p>
        </p:txBody>
      </p:sp>
      <p:sp>
        <p:nvSpPr>
          <p:cNvPr id="44035" name="Content Placeholder 8"/>
          <p:cNvSpPr>
            <a:spLocks noGrp="1"/>
          </p:cNvSpPr>
          <p:nvPr>
            <p:ph sz="half" idx="2"/>
          </p:nvPr>
        </p:nvSpPr>
        <p:spPr>
          <a:xfrm>
            <a:off x="4799013" y="1323975"/>
            <a:ext cx="4116387" cy="4479925"/>
          </a:xfrm>
        </p:spPr>
        <p:txBody>
          <a:bodyPr/>
          <a:lstStyle/>
          <a:p>
            <a:pPr eaLnBrk="1" hangingPunct="1">
              <a:buFont typeface="Wingdings" pitchFamily="2" charset="2"/>
              <a:buNone/>
            </a:pPr>
            <a:r>
              <a:rPr lang="it-IT" sz="900" smtClean="0">
                <a:latin typeface="Courier New" pitchFamily="49" charset="0"/>
                <a:cs typeface="Courier New" pitchFamily="49" charset="0"/>
              </a:rPr>
              <a:t>L1_DCM  Level 1 data cache misses</a:t>
            </a:r>
          </a:p>
          <a:p>
            <a:pPr eaLnBrk="1" hangingPunct="1">
              <a:buFont typeface="Wingdings" pitchFamily="2" charset="2"/>
              <a:buNone/>
            </a:pPr>
            <a:r>
              <a:rPr lang="en-US" sz="900" smtClean="0">
                <a:latin typeface="Courier New" pitchFamily="49" charset="0"/>
                <a:cs typeface="Courier New" pitchFamily="49" charset="0"/>
              </a:rPr>
              <a:t>L1_ICM  Level 1 instruction cache misses</a:t>
            </a:r>
          </a:p>
          <a:p>
            <a:pPr eaLnBrk="1" hangingPunct="1">
              <a:buFont typeface="Wingdings" pitchFamily="2" charset="2"/>
              <a:buNone/>
            </a:pPr>
            <a:r>
              <a:rPr lang="it-IT" sz="900" smtClean="0">
                <a:latin typeface="Courier New" pitchFamily="49" charset="0"/>
                <a:cs typeface="Courier New" pitchFamily="49" charset="0"/>
              </a:rPr>
              <a:t>L2_DCM  Level 2 data cache misses</a:t>
            </a:r>
          </a:p>
          <a:p>
            <a:pPr eaLnBrk="1" hangingPunct="1">
              <a:buFont typeface="Wingdings" pitchFamily="2" charset="2"/>
              <a:buNone/>
            </a:pPr>
            <a:r>
              <a:rPr lang="en-US" sz="900" smtClean="0">
                <a:latin typeface="Courier New" pitchFamily="49" charset="0"/>
                <a:cs typeface="Courier New" pitchFamily="49" charset="0"/>
              </a:rPr>
              <a:t>L2_ICM  Level 2 instruction cache misses</a:t>
            </a:r>
          </a:p>
          <a:p>
            <a:pPr eaLnBrk="1" hangingPunct="1">
              <a:buFont typeface="Wingdings" pitchFamily="2" charset="2"/>
              <a:buNone/>
            </a:pPr>
            <a:r>
              <a:rPr lang="en-US" sz="900" smtClean="0">
                <a:latin typeface="Courier New" pitchFamily="49" charset="0"/>
                <a:cs typeface="Courier New" pitchFamily="49" charset="0"/>
              </a:rPr>
              <a:t>L2_TCM  Level 2 cache misses</a:t>
            </a:r>
          </a:p>
          <a:p>
            <a:pPr eaLnBrk="1" hangingPunct="1">
              <a:buFont typeface="Wingdings" pitchFamily="2" charset="2"/>
              <a:buNone/>
            </a:pPr>
            <a:r>
              <a:rPr lang="en-US" sz="900" smtClean="0">
                <a:latin typeface="Courier New" pitchFamily="49" charset="0"/>
                <a:cs typeface="Courier New" pitchFamily="49" charset="0"/>
              </a:rPr>
              <a:t>TLB_DM  Data translation lookaside buffer misses</a:t>
            </a:r>
          </a:p>
          <a:p>
            <a:pPr eaLnBrk="1" hangingPunct="1">
              <a:buFont typeface="Wingdings" pitchFamily="2" charset="2"/>
              <a:buNone/>
            </a:pPr>
            <a:r>
              <a:rPr lang="en-US" sz="900" smtClean="0">
                <a:latin typeface="Courier New" pitchFamily="49" charset="0"/>
                <a:cs typeface="Courier New" pitchFamily="49" charset="0"/>
              </a:rPr>
              <a:t>TLB_IM  Instruction translation lookaside buffer misses</a:t>
            </a:r>
          </a:p>
          <a:p>
            <a:pPr eaLnBrk="1" hangingPunct="1">
              <a:buFont typeface="Wingdings" pitchFamily="2" charset="2"/>
              <a:buNone/>
            </a:pPr>
            <a:r>
              <a:rPr lang="en-US" sz="900" smtClean="0">
                <a:latin typeface="Courier New" pitchFamily="49" charset="0"/>
                <a:cs typeface="Courier New" pitchFamily="49" charset="0"/>
              </a:rPr>
              <a:t>BR_TKN  Conditional branch instructions taken</a:t>
            </a:r>
          </a:p>
          <a:p>
            <a:pPr eaLnBrk="1" hangingPunct="1">
              <a:buFont typeface="Wingdings" pitchFamily="2" charset="2"/>
              <a:buNone/>
            </a:pPr>
            <a:r>
              <a:rPr lang="en-US" sz="900" smtClean="0">
                <a:latin typeface="Courier New" pitchFamily="49" charset="0"/>
                <a:cs typeface="Courier New" pitchFamily="49" charset="0"/>
              </a:rPr>
              <a:t>BR_MSP  Conditional branch mispredictions</a:t>
            </a:r>
          </a:p>
          <a:p>
            <a:pPr eaLnBrk="1" hangingPunct="1">
              <a:buFont typeface="Wingdings" pitchFamily="2" charset="2"/>
              <a:buNone/>
            </a:pPr>
            <a:r>
              <a:rPr lang="en-US" sz="900" smtClean="0">
                <a:latin typeface="Courier New" pitchFamily="49" charset="0"/>
                <a:cs typeface="Courier New" pitchFamily="49" charset="0"/>
              </a:rPr>
              <a:t>TOT_INS Instructions completed</a:t>
            </a:r>
          </a:p>
          <a:p>
            <a:pPr eaLnBrk="1" hangingPunct="1">
              <a:buFont typeface="Wingdings" pitchFamily="2" charset="2"/>
              <a:buNone/>
            </a:pPr>
            <a:r>
              <a:rPr lang="en-US" sz="900" smtClean="0">
                <a:latin typeface="Courier New" pitchFamily="49" charset="0"/>
                <a:cs typeface="Courier New" pitchFamily="49" charset="0"/>
              </a:rPr>
              <a:t>FP_INS  Floating point instructions</a:t>
            </a:r>
          </a:p>
          <a:p>
            <a:pPr eaLnBrk="1" hangingPunct="1">
              <a:buFont typeface="Wingdings" pitchFamily="2" charset="2"/>
              <a:buNone/>
            </a:pPr>
            <a:r>
              <a:rPr lang="en-US" sz="900" smtClean="0">
                <a:latin typeface="Courier New" pitchFamily="49" charset="0"/>
                <a:cs typeface="Courier New" pitchFamily="49" charset="0"/>
              </a:rPr>
              <a:t>BR_INS  Branch instructions</a:t>
            </a:r>
          </a:p>
          <a:p>
            <a:pPr eaLnBrk="1" hangingPunct="1">
              <a:buFont typeface="Wingdings" pitchFamily="2" charset="2"/>
              <a:buNone/>
            </a:pPr>
            <a:r>
              <a:rPr lang="en-US" sz="900" smtClean="0">
                <a:latin typeface="Courier New" pitchFamily="49" charset="0"/>
                <a:cs typeface="Courier New" pitchFamily="49" charset="0"/>
              </a:rPr>
              <a:t>VEC_INS Vector/SIMD instructions</a:t>
            </a:r>
          </a:p>
          <a:p>
            <a:pPr eaLnBrk="1" hangingPunct="1">
              <a:buFont typeface="Wingdings" pitchFamily="2" charset="2"/>
              <a:buNone/>
            </a:pPr>
            <a:r>
              <a:rPr lang="en-US" sz="900" smtClean="0">
                <a:latin typeface="Courier New" pitchFamily="49" charset="0"/>
                <a:cs typeface="Courier New" pitchFamily="49" charset="0"/>
              </a:rPr>
              <a:t>TOT_CYC Total cycles</a:t>
            </a:r>
          </a:p>
          <a:p>
            <a:pPr eaLnBrk="1" hangingPunct="1">
              <a:buFont typeface="Wingdings" pitchFamily="2" charset="2"/>
              <a:buNone/>
            </a:pPr>
            <a:r>
              <a:rPr lang="it-IT" sz="900" smtClean="0">
                <a:latin typeface="Courier New" pitchFamily="49" charset="0"/>
                <a:cs typeface="Courier New" pitchFamily="49" charset="0"/>
              </a:rPr>
              <a:t>L1_DCA  Level 1 data cache accesses</a:t>
            </a:r>
          </a:p>
          <a:p>
            <a:pPr eaLnBrk="1" hangingPunct="1">
              <a:buFont typeface="Wingdings" pitchFamily="2" charset="2"/>
              <a:buNone/>
            </a:pPr>
            <a:r>
              <a:rPr lang="it-IT" sz="900" smtClean="0">
                <a:latin typeface="Courier New" pitchFamily="49" charset="0"/>
                <a:cs typeface="Courier New" pitchFamily="49" charset="0"/>
              </a:rPr>
              <a:t>L2_DCA  Level 2 data cache accesses</a:t>
            </a:r>
          </a:p>
          <a:p>
            <a:pPr eaLnBrk="1" hangingPunct="1">
              <a:buFont typeface="Wingdings" pitchFamily="2" charset="2"/>
              <a:buNone/>
            </a:pPr>
            <a:r>
              <a:rPr lang="en-US" sz="900" smtClean="0">
                <a:latin typeface="Courier New" pitchFamily="49" charset="0"/>
                <a:cs typeface="Courier New" pitchFamily="49" charset="0"/>
              </a:rPr>
              <a:t>L2_ICH  Level 2 instruction cache hits</a:t>
            </a:r>
          </a:p>
          <a:p>
            <a:pPr eaLnBrk="1" hangingPunct="1">
              <a:buFont typeface="Wingdings" pitchFamily="2" charset="2"/>
              <a:buNone/>
            </a:pPr>
            <a:r>
              <a:rPr lang="en-US" sz="900" smtClean="0">
                <a:latin typeface="Courier New" pitchFamily="49" charset="0"/>
                <a:cs typeface="Courier New" pitchFamily="49" charset="0"/>
              </a:rPr>
              <a:t>L1_ICA  Level 1 instruction cache accesses</a:t>
            </a:r>
          </a:p>
          <a:p>
            <a:pPr eaLnBrk="1" hangingPunct="1">
              <a:buFont typeface="Wingdings" pitchFamily="2" charset="2"/>
              <a:buNone/>
            </a:pPr>
            <a:r>
              <a:rPr lang="en-US" sz="900" smtClean="0">
                <a:latin typeface="Courier New" pitchFamily="49" charset="0"/>
                <a:cs typeface="Courier New" pitchFamily="49" charset="0"/>
              </a:rPr>
              <a:t>L2_ICA  Level 2 instruction cache accesses</a:t>
            </a:r>
          </a:p>
          <a:p>
            <a:pPr eaLnBrk="1" hangingPunct="1">
              <a:buFont typeface="Wingdings" pitchFamily="2" charset="2"/>
              <a:buNone/>
            </a:pPr>
            <a:r>
              <a:rPr lang="en-US" sz="900" smtClean="0">
                <a:latin typeface="Courier New" pitchFamily="49" charset="0"/>
                <a:cs typeface="Courier New" pitchFamily="49" charset="0"/>
              </a:rPr>
              <a:t>L1_ICR  Level 1 instruction cache reads</a:t>
            </a:r>
          </a:p>
          <a:p>
            <a:pPr eaLnBrk="1" hangingPunct="1">
              <a:buFont typeface="Wingdings" pitchFamily="2" charset="2"/>
              <a:buNone/>
            </a:pPr>
            <a:r>
              <a:rPr lang="en-US" sz="900" smtClean="0">
                <a:latin typeface="Courier New" pitchFamily="49" charset="0"/>
                <a:cs typeface="Courier New" pitchFamily="49" charset="0"/>
              </a:rPr>
              <a:t>L2_TCA  Level 2 total cache accesses</a:t>
            </a:r>
          </a:p>
          <a:p>
            <a:pPr eaLnBrk="1" hangingPunct="1">
              <a:buFont typeface="Wingdings" pitchFamily="2" charset="2"/>
              <a:buNone/>
            </a:pPr>
            <a:r>
              <a:rPr lang="en-US" sz="900" smtClean="0">
                <a:latin typeface="Courier New" pitchFamily="49" charset="0"/>
                <a:cs typeface="Courier New" pitchFamily="49" charset="0"/>
              </a:rPr>
              <a:t>FML_INS Floating point multiply instructions</a:t>
            </a:r>
          </a:p>
          <a:p>
            <a:pPr eaLnBrk="1" hangingPunct="1">
              <a:buFont typeface="Wingdings" pitchFamily="2" charset="2"/>
              <a:buNone/>
            </a:pPr>
            <a:r>
              <a:rPr lang="en-US" sz="900" smtClean="0">
                <a:latin typeface="Courier New" pitchFamily="49" charset="0"/>
                <a:cs typeface="Courier New" pitchFamily="49" charset="0"/>
              </a:rPr>
              <a:t>FAD_INS Floating point add instructions</a:t>
            </a:r>
          </a:p>
          <a:p>
            <a:pPr eaLnBrk="1" hangingPunct="1">
              <a:buFont typeface="Wingdings" pitchFamily="2" charset="2"/>
              <a:buNone/>
            </a:pPr>
            <a:r>
              <a:rPr lang="en-US" sz="900" smtClean="0">
                <a:latin typeface="Courier New" pitchFamily="49" charset="0"/>
                <a:cs typeface="Courier New" pitchFamily="49" charset="0"/>
              </a:rPr>
              <a:t>FDV_INS Floating point divide instructions</a:t>
            </a:r>
          </a:p>
          <a:p>
            <a:pPr eaLnBrk="1" hangingPunct="1">
              <a:buFont typeface="Wingdings" pitchFamily="2" charset="2"/>
              <a:buNone/>
            </a:pPr>
            <a:r>
              <a:rPr lang="en-US" sz="900" smtClean="0">
                <a:latin typeface="Courier New" pitchFamily="49" charset="0"/>
                <a:cs typeface="Courier New" pitchFamily="49" charset="0"/>
              </a:rPr>
              <a:t>FSQ_INS Floating point square root instructions</a:t>
            </a:r>
          </a:p>
          <a:p>
            <a:pPr eaLnBrk="1" hangingPunct="1">
              <a:buFont typeface="Wingdings" pitchFamily="2" charset="2"/>
              <a:buNone/>
            </a:pPr>
            <a:r>
              <a:rPr lang="en-US" sz="900" smtClean="0">
                <a:latin typeface="Courier New" pitchFamily="49" charset="0"/>
                <a:cs typeface="Courier New" pitchFamily="49" charset="0"/>
              </a:rPr>
              <a:t>FP_OPS  Floating point operations</a:t>
            </a:r>
          </a:p>
          <a:p>
            <a:pPr eaLnBrk="1" hangingPunct="1">
              <a:buFont typeface="Wingdings" pitchFamily="2" charset="2"/>
              <a:buNone/>
            </a:pPr>
            <a:r>
              <a:rPr lang="en-US" sz="900" smtClean="0">
                <a:latin typeface="Courier New" pitchFamily="49" charset="0"/>
                <a:cs typeface="Courier New" pitchFamily="49" charset="0"/>
              </a:rPr>
              <a:t>...</a:t>
            </a:r>
          </a:p>
        </p:txBody>
      </p:sp>
      <p:sp>
        <p:nvSpPr>
          <p:cNvPr id="44036" name="Date Placeholder 3"/>
          <p:cNvSpPr>
            <a:spLocks noGrp="1"/>
          </p:cNvSpPr>
          <p:nvPr>
            <p:ph type="dt" sz="quarter" idx="10"/>
          </p:nvPr>
        </p:nvSpPr>
        <p:spPr>
          <a:xfrm>
            <a:off x="455613" y="5969000"/>
            <a:ext cx="6402387" cy="457200"/>
          </a:xfrm>
          <a:noFill/>
        </p:spPr>
        <p:txBody>
          <a:bodyPr/>
          <a:lstStyle/>
          <a:p>
            <a:r>
              <a:rPr lang="en-US" smtClean="0"/>
              <a:t>PerfExpert Tutorial</a:t>
            </a:r>
          </a:p>
        </p:txBody>
      </p:sp>
      <p:sp>
        <p:nvSpPr>
          <p:cNvPr id="44037" name="Slide Number Placeholder 5"/>
          <p:cNvSpPr>
            <a:spLocks noGrp="1"/>
          </p:cNvSpPr>
          <p:nvPr>
            <p:ph type="sldNum" sz="quarter" idx="12"/>
          </p:nvPr>
        </p:nvSpPr>
        <p:spPr>
          <a:xfrm>
            <a:off x="6781800" y="5970588"/>
            <a:ext cx="1905000" cy="457200"/>
          </a:xfrm>
          <a:noFill/>
        </p:spPr>
        <p:txBody>
          <a:bodyPr/>
          <a:lstStyle/>
          <a:p>
            <a:fld id="{77CE3CEB-CC5A-49BD-85A8-CC43AF047771}" type="slidenum">
              <a:rPr lang="en-US" smtClean="0"/>
              <a:pPr/>
              <a:t>8</a:t>
            </a:fld>
            <a:endParaRPr lang="en-US" smtClean="0"/>
          </a:p>
        </p:txBody>
      </p:sp>
      <p:pic>
        <p:nvPicPr>
          <p:cNvPr id="44038" name="Picture 2"/>
          <p:cNvPicPr>
            <a:picLocks noChangeAspect="1" noChangeArrowheads="1"/>
          </p:cNvPicPr>
          <p:nvPr/>
        </p:nvPicPr>
        <p:blipFill>
          <a:blip r:embed="rId3" cstate="print"/>
          <a:srcRect/>
          <a:stretch>
            <a:fillRect/>
          </a:stretch>
        </p:blipFill>
        <p:spPr bwMode="auto">
          <a:xfrm>
            <a:off x="1600200" y="2286000"/>
            <a:ext cx="2976563" cy="376238"/>
          </a:xfrm>
          <a:prstGeom prst="rect">
            <a:avLst/>
          </a:prstGeom>
          <a:noFill/>
          <a:ln w="9525">
            <a:noFill/>
            <a:miter lim="800000"/>
            <a:headEnd/>
            <a:tailEnd/>
          </a:ln>
        </p:spPr>
      </p:pic>
      <p:pic>
        <p:nvPicPr>
          <p:cNvPr id="44039" name="Picture 3"/>
          <p:cNvPicPr>
            <a:picLocks noChangeAspect="1" noChangeArrowheads="1"/>
          </p:cNvPicPr>
          <p:nvPr/>
        </p:nvPicPr>
        <p:blipFill>
          <a:blip r:embed="rId4" cstate="print"/>
          <a:srcRect/>
          <a:stretch>
            <a:fillRect/>
          </a:stretch>
        </p:blipFill>
        <p:spPr bwMode="auto">
          <a:xfrm>
            <a:off x="1600200" y="1838325"/>
            <a:ext cx="2971800" cy="295275"/>
          </a:xfrm>
          <a:prstGeom prst="rect">
            <a:avLst/>
          </a:prstGeom>
          <a:noFill/>
          <a:ln w="9525">
            <a:noFill/>
            <a:miter lim="800000"/>
            <a:headEnd/>
            <a:tailEnd/>
          </a:ln>
        </p:spPr>
      </p:pic>
      <p:pic>
        <p:nvPicPr>
          <p:cNvPr id="44040" name="Picture 4"/>
          <p:cNvPicPr>
            <a:picLocks noChangeAspect="1" noChangeArrowheads="1"/>
          </p:cNvPicPr>
          <p:nvPr/>
        </p:nvPicPr>
        <p:blipFill>
          <a:blip r:embed="rId5" cstate="print"/>
          <a:srcRect/>
          <a:stretch>
            <a:fillRect/>
          </a:stretch>
        </p:blipFill>
        <p:spPr bwMode="auto">
          <a:xfrm>
            <a:off x="762000" y="1905000"/>
            <a:ext cx="762000" cy="690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PerfExpert Project Goal</a:t>
            </a:r>
          </a:p>
        </p:txBody>
      </p:sp>
      <p:sp>
        <p:nvSpPr>
          <p:cNvPr id="46082" name="Content Placeholder 2"/>
          <p:cNvSpPr>
            <a:spLocks noGrp="1"/>
          </p:cNvSpPr>
          <p:nvPr>
            <p:ph idx="1"/>
          </p:nvPr>
        </p:nvSpPr>
        <p:spPr>
          <a:xfrm>
            <a:off x="457200" y="1323975"/>
            <a:ext cx="8305800" cy="4479925"/>
          </a:xfrm>
        </p:spPr>
        <p:txBody>
          <a:bodyPr/>
          <a:lstStyle/>
          <a:p>
            <a:pPr eaLnBrk="1" hangingPunct="1"/>
            <a:r>
              <a:rPr lang="en-US" smtClean="0"/>
              <a:t>Automate detection of performance bottlenecks</a:t>
            </a:r>
          </a:p>
          <a:p>
            <a:pPr lvl="1" eaLnBrk="1" hangingPunct="1"/>
            <a:r>
              <a:rPr lang="en-US" smtClean="0"/>
              <a:t>At core, chip, and node level</a:t>
            </a:r>
          </a:p>
          <a:p>
            <a:pPr lvl="4" eaLnBrk="1" hangingPunct="1"/>
            <a:endParaRPr lang="en-US" smtClean="0"/>
          </a:p>
          <a:p>
            <a:pPr eaLnBrk="1" hangingPunct="1"/>
            <a:r>
              <a:rPr lang="en-US" smtClean="0"/>
              <a:t>Suggest optimizations for each bottleneck</a:t>
            </a:r>
          </a:p>
          <a:p>
            <a:pPr lvl="1" eaLnBrk="1" hangingPunct="1"/>
            <a:r>
              <a:rPr lang="en-US" smtClean="0"/>
              <a:t>Including code examples and compiler switches</a:t>
            </a:r>
          </a:p>
          <a:p>
            <a:pPr lvl="1" eaLnBrk="1" hangingPunct="1"/>
            <a:r>
              <a:rPr lang="en-US" smtClean="0"/>
              <a:t>Later: apply suggestions automatically</a:t>
            </a:r>
          </a:p>
          <a:p>
            <a:pPr lvl="4" eaLnBrk="1" hangingPunct="1"/>
            <a:endParaRPr lang="en-US" smtClean="0"/>
          </a:p>
          <a:p>
            <a:pPr eaLnBrk="1" hangingPunct="1"/>
            <a:r>
              <a:rPr lang="en-US" smtClean="0"/>
              <a:t>Simplicity is paramount</a:t>
            </a:r>
          </a:p>
          <a:p>
            <a:pPr lvl="1" eaLnBrk="1" hangingPunct="1"/>
            <a:r>
              <a:rPr lang="en-US" smtClean="0"/>
              <a:t>Trivial user interface</a:t>
            </a:r>
          </a:p>
          <a:p>
            <a:pPr lvl="1" eaLnBrk="1" hangingPunct="1"/>
            <a:r>
              <a:rPr lang="en-US" smtClean="0"/>
              <a:t>Easily understandable output</a:t>
            </a:r>
          </a:p>
        </p:txBody>
      </p:sp>
      <p:sp>
        <p:nvSpPr>
          <p:cNvPr id="46083" name="Date Placeholder 3"/>
          <p:cNvSpPr>
            <a:spLocks noGrp="1"/>
          </p:cNvSpPr>
          <p:nvPr>
            <p:ph type="dt" sz="quarter" idx="11"/>
          </p:nvPr>
        </p:nvSpPr>
        <p:spPr>
          <a:noFill/>
        </p:spPr>
        <p:txBody>
          <a:bodyPr/>
          <a:lstStyle/>
          <a:p>
            <a:r>
              <a:rPr lang="en-US" smtClean="0"/>
              <a:t>PerfExpert Tutorial</a:t>
            </a:r>
          </a:p>
        </p:txBody>
      </p:sp>
      <p:sp>
        <p:nvSpPr>
          <p:cNvPr id="46084" name="Slide Number Placeholder 5"/>
          <p:cNvSpPr>
            <a:spLocks noGrp="1"/>
          </p:cNvSpPr>
          <p:nvPr>
            <p:ph type="sldNum" sz="quarter" idx="10"/>
          </p:nvPr>
        </p:nvSpPr>
        <p:spPr>
          <a:noFill/>
        </p:spPr>
        <p:txBody>
          <a:bodyPr/>
          <a:lstStyle/>
          <a:p>
            <a:fld id="{11066DD8-4018-4F73-8958-9329DB501E6F}" type="slidenum">
              <a:rPr lang="en-US" smtClean="0"/>
              <a:pPr/>
              <a:t>9</a:t>
            </a:fld>
            <a:endParaRPr lang="en-US" smtClean="0"/>
          </a:p>
        </p:txBody>
      </p:sp>
      <p:pic>
        <p:nvPicPr>
          <p:cNvPr id="46085" name="Picture 2" descr="C:\Documents and Settings\Martin Burtscher\Local Settings\Temporary Internet Files\Content.IE5\B68Q7TDB\MCj02952880000[1].wmf"/>
          <p:cNvPicPr>
            <a:picLocks noChangeAspect="1" noChangeArrowheads="1"/>
          </p:cNvPicPr>
          <p:nvPr/>
        </p:nvPicPr>
        <p:blipFill>
          <a:blip r:embed="rId3" cstate="print"/>
          <a:srcRect/>
          <a:stretch>
            <a:fillRect/>
          </a:stretch>
        </p:blipFill>
        <p:spPr bwMode="auto">
          <a:xfrm>
            <a:off x="6172200" y="4343400"/>
            <a:ext cx="1692275" cy="13160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15398</TotalTime>
  <Words>4588</Words>
  <Application>Microsoft Office PowerPoint</Application>
  <PresentationFormat>全屏显示(4:3)</PresentationFormat>
  <Paragraphs>1166</Paragraphs>
  <Slides>79</Slides>
  <Notes>69</Notes>
  <HiddenSlides>0</HiddenSlides>
  <MMClips>0</MMClips>
  <ScaleCrop>false</ScaleCrop>
  <HeadingPairs>
    <vt:vector size="4" baseType="variant">
      <vt:variant>
        <vt:lpstr>主题</vt:lpstr>
      </vt:variant>
      <vt:variant>
        <vt:i4>2</vt:i4>
      </vt:variant>
      <vt:variant>
        <vt:lpstr>幻灯片标题</vt:lpstr>
      </vt:variant>
      <vt:variant>
        <vt:i4>79</vt:i4>
      </vt:variant>
    </vt:vector>
  </HeadingPairs>
  <TitlesOfParts>
    <vt:vector size="81" baseType="lpstr">
      <vt:lpstr>Blends</vt:lpstr>
      <vt:lpstr>1_Blends</vt:lpstr>
      <vt:lpstr> TeraGrid Tutorial  PerfExpert: An Automated Approach to Analyzing and Optimizing the Node-Level Performance of HPC Applications</vt:lpstr>
      <vt:lpstr>Goals for Tutorial</vt:lpstr>
      <vt:lpstr>Large Cluster Performance Issues</vt:lpstr>
      <vt:lpstr>Tutorial Overview</vt:lpstr>
      <vt:lpstr>Introduction</vt:lpstr>
      <vt:lpstr>Existing Performance Tools</vt:lpstr>
      <vt:lpstr>Problem</vt:lpstr>
      <vt:lpstr>Performance Counter-based Tools</vt:lpstr>
      <vt:lpstr>PerfExpert Project Goal</vt:lpstr>
      <vt:lpstr>Related Work</vt:lpstr>
      <vt:lpstr>PerfExpert v1.1</vt:lpstr>
      <vt:lpstr>Workflow Simplification</vt:lpstr>
      <vt:lpstr>PerfExpert Approach</vt:lpstr>
      <vt:lpstr>PerfExpert Performance Metric</vt:lpstr>
      <vt:lpstr>PerfExpert Output</vt:lpstr>
      <vt:lpstr>PerfExpert Output for MMM</vt:lpstr>
      <vt:lpstr>PerfExpert Output for Mangll</vt:lpstr>
      <vt:lpstr>Suggestions with Examples</vt:lpstr>
      <vt:lpstr>Mangll Optimization Case Study</vt:lpstr>
      <vt:lpstr>Eliminate Inapplicable Suggestions</vt:lpstr>
      <vt:lpstr>Try Remaining Suggestions</vt:lpstr>
      <vt:lpstr>Next: Demonstration</vt:lpstr>
      <vt:lpstr>Tutorial Overview</vt:lpstr>
      <vt:lpstr>Approach </vt:lpstr>
      <vt:lpstr>Quick-Start Guide Example</vt:lpstr>
      <vt:lpstr>Step 1: Measure Application (1)</vt:lpstr>
      <vt:lpstr>Measure Application (2)</vt:lpstr>
      <vt:lpstr>Step 2: Determine Bottlenecks</vt:lpstr>
      <vt:lpstr>Output for Sample MMM Code</vt:lpstr>
      <vt:lpstr>Step 3: Optimize Critical Code Section</vt:lpstr>
      <vt:lpstr>Data TLB Optimization Suggestions</vt:lpstr>
      <vt:lpstr>Eliminate Inapplicable Suggestions</vt:lpstr>
      <vt:lpstr>Try Remaining Suggestions</vt:lpstr>
      <vt:lpstr>Output after Loop Exchange</vt:lpstr>
      <vt:lpstr>Continuing Optimization</vt:lpstr>
      <vt:lpstr>Live Demo and Do-It-Yourself</vt:lpstr>
      <vt:lpstr>Try Your Own Program</vt:lpstr>
      <vt:lpstr>Conclusion</vt:lpstr>
      <vt:lpstr>Overview</vt:lpstr>
      <vt:lpstr>Optimization Overview</vt:lpstr>
      <vt:lpstr>Optimization – Pattern Recognition</vt:lpstr>
      <vt:lpstr>Determining What to Optimize</vt:lpstr>
      <vt:lpstr>PerfExpert Optimization Suggestions</vt:lpstr>
      <vt:lpstr>Optimization Process</vt:lpstr>
      <vt:lpstr>Optimization Example – MMM(1,2)</vt:lpstr>
      <vt:lpstr>Optimization Example – MMM(3,4)</vt:lpstr>
      <vt:lpstr>Optimization Example – MMM(5)</vt:lpstr>
      <vt:lpstr>MMM Example – Data Access(1,2)</vt:lpstr>
      <vt:lpstr>MMM Example – Data Access(3)</vt:lpstr>
      <vt:lpstr>MMM Example – Data Access(4)</vt:lpstr>
      <vt:lpstr>MMM Example – Data Access(5)</vt:lpstr>
      <vt:lpstr>Heat Transfer Code Example</vt:lpstr>
      <vt:lpstr>Flow Chart</vt:lpstr>
      <vt:lpstr>Heat Transfer Code</vt:lpstr>
      <vt:lpstr>Output of Original Code</vt:lpstr>
      <vt:lpstr>PerfExpert Output on Original Code</vt:lpstr>
      <vt:lpstr>Loop Structure in Original Code</vt:lpstr>
      <vt:lpstr>What is Wrong with Loop Structure?</vt:lpstr>
      <vt:lpstr>Code after Loop Index Interchange</vt:lpstr>
      <vt:lpstr>PerfExpert on Interchanged Loop</vt:lpstr>
      <vt:lpstr>Summary and Future of Optimization</vt:lpstr>
      <vt:lpstr>Overview</vt:lpstr>
      <vt:lpstr>Porting and Installing Outline</vt:lpstr>
      <vt:lpstr>System Requirements for PerfExpert</vt:lpstr>
      <vt:lpstr>Software Stack for PerfExpert</vt:lpstr>
      <vt:lpstr>PerfExpert Configuration</vt:lpstr>
      <vt:lpstr>1. Establish Desired Categories</vt:lpstr>
      <vt:lpstr>2. Define LCPI Formulae</vt:lpstr>
      <vt:lpstr>3. Select Hardware Counters</vt:lpstr>
      <vt:lpstr>4. Determine System Parameters</vt:lpstr>
      <vt:lpstr>PerfExpert on Ranger</vt:lpstr>
      <vt:lpstr>Porting PerfExpert to Intel Nehalem</vt:lpstr>
      <vt:lpstr>Porting from Ranger to Longhorn</vt:lpstr>
      <vt:lpstr>Longhorn LCPI Formulae</vt:lpstr>
      <vt:lpstr>PerfExpert on Longhorn</vt:lpstr>
      <vt:lpstr>Future Work (1)</vt:lpstr>
      <vt:lpstr>Future Work (2)</vt:lpstr>
      <vt:lpstr>Goals for Tutorial</vt:lpstr>
      <vt:lpstr>PowerPoint 演示文稿</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PerfExpert</dc:title>
  <dc:creator>Martin Burtscher</dc:creator>
  <cp:lastModifiedBy>Bill Wang</cp:lastModifiedBy>
  <cp:revision>1124</cp:revision>
  <cp:lastPrinted>1601-01-01T00:00:00Z</cp:lastPrinted>
  <dcterms:created xsi:type="dcterms:W3CDTF">2004-05-06T20:27:51Z</dcterms:created>
  <dcterms:modified xsi:type="dcterms:W3CDTF">2015-11-03T08:33:02Z</dcterms:modified>
</cp:coreProperties>
</file>